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16"/>
  </p:notesMasterIdLst>
  <p:sldIdLst>
    <p:sldId id="256" r:id="rId2"/>
    <p:sldId id="257" r:id="rId3"/>
    <p:sldId id="259" r:id="rId4"/>
    <p:sldId id="264" r:id="rId5"/>
    <p:sldId id="265" r:id="rId6"/>
    <p:sldId id="266" r:id="rId7"/>
    <p:sldId id="267" r:id="rId8"/>
    <p:sldId id="268" r:id="rId9"/>
    <p:sldId id="270" r:id="rId10"/>
    <p:sldId id="271" r:id="rId11"/>
    <p:sldId id="269" r:id="rId12"/>
    <p:sldId id="272" r:id="rId13"/>
    <p:sldId id="273"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75126" autoAdjust="0"/>
  </p:normalViewPr>
  <p:slideViewPr>
    <p:cSldViewPr snapToGrid="0">
      <p:cViewPr varScale="1">
        <p:scale>
          <a:sx n="64" d="100"/>
          <a:sy n="64" d="100"/>
        </p:scale>
        <p:origin x="139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9B3FE1B-01D1-459D-875F-8154E6AE5851}" type="datetimeFigureOut">
              <a:rPr lang="he-IL" smtClean="0"/>
              <a:t>כ"ה/כסלו/תשפ"א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6656299-95F5-4672-9317-3DE3BC982A1F}" type="slidenum">
              <a:rPr lang="he-IL" smtClean="0"/>
              <a:t>‹#›</a:t>
            </a:fld>
            <a:endParaRPr lang="he-IL"/>
          </a:p>
        </p:txBody>
      </p:sp>
    </p:spTree>
    <p:extLst>
      <p:ext uri="{BB962C8B-B14F-4D97-AF65-F5344CB8AC3E}">
        <p14:creationId xmlns:p14="http://schemas.microsoft.com/office/powerpoint/2010/main" val="57615865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IMDB </a:t>
            </a:r>
            <a:r>
              <a:rPr lang="he-IL" dirty="0"/>
              <a:t> אתר אינטרנט (חינמי) עם מידע נרחב על סרטים, סדרות טלוויזיה,  שחקני קולנוע, תקצרי סרטים, ביקורות צופים, טריוויה ועוד. האתר הוא בבעלות חברת אמזון, שרכשה אותו בשנת 1998 . החל מ-2002 קיים אתר בשם </a:t>
            </a:r>
            <a:r>
              <a:rPr lang="en-US" dirty="0" err="1"/>
              <a:t>IMDbPro</a:t>
            </a:r>
            <a:r>
              <a:rPr lang="he-IL" dirty="0"/>
              <a:t> שמציע מידע לאנשי מקצוע בתחום, השימוש באתר </a:t>
            </a:r>
            <a:r>
              <a:rPr lang="en-US" dirty="0"/>
              <a:t>Pro</a:t>
            </a:r>
            <a:r>
              <a:rPr lang="he-IL" dirty="0"/>
              <a:t> הוא בתשלום.</a:t>
            </a:r>
          </a:p>
          <a:p>
            <a:r>
              <a:rPr lang="he-IL" dirty="0"/>
              <a:t>מבצעים ניתוח ביקורות משתמשים בעזרת </a:t>
            </a:r>
            <a:r>
              <a:rPr lang="en-US" dirty="0"/>
              <a:t>ML</a:t>
            </a:r>
            <a:r>
              <a:rPr lang="he-IL" dirty="0"/>
              <a:t> + </a:t>
            </a:r>
            <a:r>
              <a:rPr lang="en-US" dirty="0"/>
              <a:t>DL</a:t>
            </a:r>
            <a:r>
              <a:rPr lang="he-IL" dirty="0"/>
              <a:t> .</a:t>
            </a:r>
          </a:p>
          <a:p>
            <a:r>
              <a:rPr lang="he-IL" dirty="0"/>
              <a:t>הערך העסקי של הרעיון לארגון: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a:t>
            </a:r>
            <a:r>
              <a:rPr lang="en-US" dirty="0"/>
              <a:t>topic modeling</a:t>
            </a:r>
            <a:r>
              <a:rPr lang="he-IL" dirty="0"/>
              <a:t>: כדי לדעת אילו סוגי סרטים כדאי להמליץ עליהם באתר, ולהעביר מידע זה לחברות הפקת הסרטים שעושות שימוש באתר </a:t>
            </a:r>
            <a:r>
              <a:rPr lang="en-US" dirty="0" err="1"/>
              <a:t>ImdbPro</a:t>
            </a:r>
            <a:r>
              <a:rPr lang="he-IL" dirty="0"/>
              <a:t> (השימוש הוא בתשלום, כך שיגדיל את הכנסות החברה).</a:t>
            </a:r>
          </a:p>
          <a:p>
            <a:r>
              <a:rPr lang="he-IL" dirty="0"/>
              <a:t>-</a:t>
            </a:r>
            <a:r>
              <a:rPr lang="he-IL" dirty="0" err="1"/>
              <a:t>קלאסיפיקציה</a:t>
            </a:r>
            <a:r>
              <a:rPr lang="he-IL" dirty="0"/>
              <a:t>: עפ"י זיהוי ביקורות חדשות אם הן חיוביות או שליליות, נוכל לעדכן את דירוג הסרט ולהציג מידע אמין ומעודכן לגביו. ככל שהדירוגים שלנו יהיו יותר מדויקים כך יותר משתמשים יהיו באתר שלנו. בנוסף, נוכל להציג ביקורות חיוביות כהמלצות מדוע לצפות בסרט, וכך להביא יותר צופים לסרטים באתר.</a:t>
            </a:r>
          </a:p>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2</a:t>
            </a:fld>
            <a:endParaRPr lang="he-IL"/>
          </a:p>
        </p:txBody>
      </p:sp>
    </p:spTree>
    <p:extLst>
      <p:ext uri="{BB962C8B-B14F-4D97-AF65-F5344CB8AC3E}">
        <p14:creationId xmlns:p14="http://schemas.microsoft.com/office/powerpoint/2010/main" val="3754016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lvl="2" algn="l" rtl="0"/>
            <a:r>
              <a:rPr lang="en-US" dirty="0" err="1"/>
              <a:t>Fasttext</a:t>
            </a:r>
            <a:r>
              <a:rPr lang="en-US" dirty="0"/>
              <a:t> treats each word as the aggregation of its </a:t>
            </a:r>
            <a:r>
              <a:rPr lang="en-US" dirty="0" err="1"/>
              <a:t>subwords</a:t>
            </a:r>
            <a:r>
              <a:rPr lang="en-US" dirty="0"/>
              <a:t> (</a:t>
            </a:r>
            <a:r>
              <a:rPr lang="en-US" dirty="0" err="1"/>
              <a:t>subwords</a:t>
            </a:r>
            <a:r>
              <a:rPr lang="en-US" dirty="0"/>
              <a:t> are taken to be the character </a:t>
            </a:r>
            <a:r>
              <a:rPr lang="en-US" dirty="0" err="1"/>
              <a:t>ngrams</a:t>
            </a:r>
            <a:r>
              <a:rPr lang="en-US" dirty="0"/>
              <a:t> of the word). The vector for a word is simply taken to be the sum of all vectors of its component char-</a:t>
            </a:r>
            <a:r>
              <a:rPr lang="en-US" dirty="0" err="1"/>
              <a:t>ngrams</a:t>
            </a:r>
            <a:endParaRPr lang="en-US" dirty="0"/>
          </a:p>
          <a:p>
            <a:pPr lvl="2" algn="l" rtl="0"/>
            <a:r>
              <a:rPr lang="en-US" dirty="0"/>
              <a:t>Better for morphologically rich languages (</a:t>
            </a:r>
            <a:r>
              <a:rPr lang="en-US" dirty="0" err="1"/>
              <a:t>Hebrew,German</a:t>
            </a:r>
            <a:r>
              <a:rPr lang="en-US" dirty="0"/>
              <a:t>, Turkish </a:t>
            </a:r>
            <a:r>
              <a:rPr lang="en-US" dirty="0" err="1"/>
              <a:t>etc</a:t>
            </a:r>
            <a:r>
              <a:rPr lang="en-US" dirty="0"/>
              <a:t>)</a:t>
            </a:r>
          </a:p>
          <a:p>
            <a:pPr lvl="2" algn="l" rtl="0"/>
            <a:r>
              <a:rPr lang="en-US" dirty="0" err="1"/>
              <a:t>fastText</a:t>
            </a:r>
            <a:r>
              <a:rPr lang="en-US" dirty="0"/>
              <a:t> can obtain vectors even for out-of-vocabulary (OOV) words, by summing up vectors for its component char-</a:t>
            </a:r>
            <a:r>
              <a:rPr lang="en-US" dirty="0" err="1"/>
              <a:t>ngrams</a:t>
            </a:r>
            <a:r>
              <a:rPr lang="en-US" dirty="0"/>
              <a:t>, provided at least one of the char-</a:t>
            </a:r>
            <a:r>
              <a:rPr lang="en-US" dirty="0" err="1"/>
              <a:t>ngrams</a:t>
            </a:r>
            <a:r>
              <a:rPr lang="en-US" dirty="0"/>
              <a:t> was present in the training data.</a:t>
            </a:r>
          </a:p>
          <a:p>
            <a:pPr lvl="2" algn="l" rtl="0"/>
            <a:r>
              <a:rPr lang="en-US" dirty="0"/>
              <a:t>More info in : https://medium.com/swlh/a-quick-overview-of-the-main-difference-between-word2vec-and-fasttext-b9d3f6e274e9</a:t>
            </a:r>
          </a:p>
          <a:p>
            <a:pPr lvl="2" algn="l" rtl="0"/>
            <a:endParaRPr lang="en-US" dirty="0"/>
          </a:p>
          <a:p>
            <a:endParaRPr lang="en-US" dirty="0"/>
          </a:p>
          <a:p>
            <a:r>
              <a:rPr lang="en-US" dirty="0" err="1"/>
              <a:t>Fasttex</a:t>
            </a:r>
            <a:r>
              <a:rPr lang="he-IL" dirty="0"/>
              <a:t> הביא לתוצאות זהות , טיפה פחות טובות, מ- </a:t>
            </a:r>
            <a:r>
              <a:rPr lang="en-US" dirty="0"/>
              <a:t>Doc2Vec</a:t>
            </a:r>
            <a:r>
              <a:rPr lang="he-IL" dirty="0"/>
              <a:t> , 86% </a:t>
            </a:r>
            <a:r>
              <a:rPr lang="en-US" dirty="0"/>
              <a:t>precision </a:t>
            </a:r>
            <a:r>
              <a:rPr lang="he-IL" dirty="0"/>
              <a:t> עם </a:t>
            </a:r>
            <a:r>
              <a:rPr lang="en-US" dirty="0"/>
              <a:t>88% recall</a:t>
            </a:r>
          </a:p>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11</a:t>
            </a:fld>
            <a:endParaRPr lang="he-IL"/>
          </a:p>
        </p:txBody>
      </p:sp>
    </p:spTree>
    <p:extLst>
      <p:ext uri="{BB962C8B-B14F-4D97-AF65-F5344CB8AC3E}">
        <p14:creationId xmlns:p14="http://schemas.microsoft.com/office/powerpoint/2010/main" val="435317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12</a:t>
            </a:fld>
            <a:endParaRPr lang="he-IL"/>
          </a:p>
        </p:txBody>
      </p:sp>
    </p:spTree>
    <p:extLst>
      <p:ext uri="{BB962C8B-B14F-4D97-AF65-F5344CB8AC3E}">
        <p14:creationId xmlns:p14="http://schemas.microsoft.com/office/powerpoint/2010/main" val="182595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13</a:t>
            </a:fld>
            <a:endParaRPr lang="he-IL"/>
          </a:p>
        </p:txBody>
      </p:sp>
    </p:spTree>
    <p:extLst>
      <p:ext uri="{BB962C8B-B14F-4D97-AF65-F5344CB8AC3E}">
        <p14:creationId xmlns:p14="http://schemas.microsoft.com/office/powerpoint/2010/main" val="986035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14</a:t>
            </a:fld>
            <a:endParaRPr lang="he-IL"/>
          </a:p>
        </p:txBody>
      </p:sp>
    </p:spTree>
    <p:extLst>
      <p:ext uri="{BB962C8B-B14F-4D97-AF65-F5344CB8AC3E}">
        <p14:creationId xmlns:p14="http://schemas.microsoft.com/office/powerpoint/2010/main" val="416592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3</a:t>
            </a:fld>
            <a:endParaRPr lang="he-IL"/>
          </a:p>
        </p:txBody>
      </p:sp>
    </p:spTree>
    <p:extLst>
      <p:ext uri="{BB962C8B-B14F-4D97-AF65-F5344CB8AC3E}">
        <p14:creationId xmlns:p14="http://schemas.microsoft.com/office/powerpoint/2010/main" val="1781116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4</a:t>
            </a:fld>
            <a:endParaRPr lang="he-IL"/>
          </a:p>
        </p:txBody>
      </p:sp>
    </p:spTree>
    <p:extLst>
      <p:ext uri="{BB962C8B-B14F-4D97-AF65-F5344CB8AC3E}">
        <p14:creationId xmlns:p14="http://schemas.microsoft.com/office/powerpoint/2010/main" val="683547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5</a:t>
            </a:fld>
            <a:endParaRPr lang="he-IL"/>
          </a:p>
        </p:txBody>
      </p:sp>
    </p:spTree>
    <p:extLst>
      <p:ext uri="{BB962C8B-B14F-4D97-AF65-F5344CB8AC3E}">
        <p14:creationId xmlns:p14="http://schemas.microsoft.com/office/powerpoint/2010/main" val="1298541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Word-cloud</a:t>
            </a:r>
            <a:r>
              <a:rPr lang="he-IL" dirty="0"/>
              <a:t> בוצע לאחר ניקוי ה-</a:t>
            </a:r>
            <a:r>
              <a:rPr lang="en-US" dirty="0"/>
              <a:t>data</a:t>
            </a:r>
            <a:r>
              <a:rPr lang="he-IL" dirty="0"/>
              <a:t> , כאשר הורדנו כאן גם את מילת השלילה </a:t>
            </a:r>
            <a:r>
              <a:rPr lang="en-US" dirty="0"/>
              <a:t>not</a:t>
            </a:r>
            <a:endParaRPr lang="he-IL" dirty="0"/>
          </a:p>
          <a:p>
            <a:r>
              <a:rPr lang="he-IL" dirty="0"/>
              <a:t>ביקורות על סרטים ולא סדרות</a:t>
            </a:r>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6</a:t>
            </a:fld>
            <a:endParaRPr lang="he-IL"/>
          </a:p>
        </p:txBody>
      </p:sp>
    </p:spTree>
    <p:extLst>
      <p:ext uri="{BB962C8B-B14F-4D97-AF65-F5344CB8AC3E}">
        <p14:creationId xmlns:p14="http://schemas.microsoft.com/office/powerpoint/2010/main" val="1027073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Word-cloud</a:t>
            </a:r>
            <a:r>
              <a:rPr lang="he-IL" dirty="0"/>
              <a:t> בוצע לאחר ניקוי ה-</a:t>
            </a:r>
            <a:r>
              <a:rPr lang="en-US" dirty="0"/>
              <a:t>data</a:t>
            </a:r>
            <a:r>
              <a:rPr lang="he-IL" dirty="0"/>
              <a:t> , כאשר הורדנו כאן גם את מילת השלילה </a:t>
            </a:r>
            <a:r>
              <a:rPr lang="en-US" dirty="0"/>
              <a:t>not</a:t>
            </a:r>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7</a:t>
            </a:fld>
            <a:endParaRPr lang="he-IL"/>
          </a:p>
        </p:txBody>
      </p:sp>
    </p:spTree>
    <p:extLst>
      <p:ext uri="{BB962C8B-B14F-4D97-AF65-F5344CB8AC3E}">
        <p14:creationId xmlns:p14="http://schemas.microsoft.com/office/powerpoint/2010/main" val="1306807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Word2Vec  Trains a unique word embedding for every individual word</a:t>
            </a:r>
          </a:p>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8</a:t>
            </a:fld>
            <a:endParaRPr lang="he-IL"/>
          </a:p>
        </p:txBody>
      </p:sp>
    </p:spTree>
    <p:extLst>
      <p:ext uri="{BB962C8B-B14F-4D97-AF65-F5344CB8AC3E}">
        <p14:creationId xmlns:p14="http://schemas.microsoft.com/office/powerpoint/2010/main" val="992098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Word2Vec  Trains a unique word embedding for every individual word</a:t>
            </a:r>
          </a:p>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9</a:t>
            </a:fld>
            <a:endParaRPr lang="he-IL"/>
          </a:p>
        </p:txBody>
      </p:sp>
    </p:spTree>
    <p:extLst>
      <p:ext uri="{BB962C8B-B14F-4D97-AF65-F5344CB8AC3E}">
        <p14:creationId xmlns:p14="http://schemas.microsoft.com/office/powerpoint/2010/main" val="848175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מתמקדים ב-</a:t>
            </a:r>
            <a:r>
              <a:rPr lang="en-US" dirty="0"/>
              <a:t>precision</a:t>
            </a:r>
            <a:r>
              <a:rPr lang="he-IL" dirty="0"/>
              <a:t> כי מתוך מה שאנחנו אומרים שהוא </a:t>
            </a:r>
            <a:r>
              <a:rPr lang="en-US" dirty="0"/>
              <a:t>positive</a:t>
            </a:r>
            <a:r>
              <a:rPr lang="he-IL" dirty="0"/>
              <a:t>, אנו רוצים כמה שיותר לדייק, רוצים "אמון" במסווג ולמזער </a:t>
            </a:r>
            <a:r>
              <a:rPr lang="en-US" dirty="0"/>
              <a:t>False Positive</a:t>
            </a:r>
            <a:r>
              <a:rPr lang="he-IL" dirty="0"/>
              <a:t> .</a:t>
            </a:r>
          </a:p>
          <a:p>
            <a:r>
              <a:rPr lang="en-US" dirty="0"/>
              <a:t>SVM</a:t>
            </a:r>
            <a:r>
              <a:rPr lang="he-IL" dirty="0"/>
              <a:t> : </a:t>
            </a:r>
            <a:r>
              <a:rPr lang="en-US" dirty="0"/>
              <a:t>precision = 87% with recall ok</a:t>
            </a:r>
            <a:endParaRPr lang="he-IL" dirty="0"/>
          </a:p>
          <a:p>
            <a:r>
              <a:rPr lang="en-US" dirty="0" err="1"/>
              <a:t>LogisticRegression</a:t>
            </a:r>
            <a:r>
              <a:rPr lang="en-US" dirty="0"/>
              <a:t> : also precision 87% but a bit less recall</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10</a:t>
            </a:fld>
            <a:endParaRPr lang="he-IL"/>
          </a:p>
        </p:txBody>
      </p:sp>
    </p:spTree>
    <p:extLst>
      <p:ext uri="{BB962C8B-B14F-4D97-AF65-F5344CB8AC3E}">
        <p14:creationId xmlns:p14="http://schemas.microsoft.com/office/powerpoint/2010/main" val="3431845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36B938-022E-4225-A7C0-0A189B935F48}" type="datetimeFigureOut">
              <a:rPr lang="he-IL" smtClean="0"/>
              <a:t>כ"ה/כסלו/תשפ"א</a:t>
            </a:fld>
            <a:endParaRPr lang="he-IL"/>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he-IL"/>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39608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32967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כותרת וכיתוב">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94749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ציטוט עם כיתוב">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he-IL"/>
              <a:t>לחץ כדי לערוך סגנון כותרת של תבנית בסיס</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4216275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כרטיס שם">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2469366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29023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8" name="Footer Placeholder 7"/>
          <p:cNvSpPr>
            <a:spLocks noGrp="1"/>
          </p:cNvSpPr>
          <p:nvPr>
            <p:ph type="ftr" sz="quarter" idx="11"/>
          </p:nvPr>
        </p:nvSpPr>
        <p:spPr>
          <a:xfrm>
            <a:off x="561111" y="6391838"/>
            <a:ext cx="3644282" cy="304801"/>
          </a:xfrm>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186816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36B938-022E-4225-A7C0-0A189B935F48}" type="datetimeFigureOut">
              <a:rPr lang="he-IL" smtClean="0"/>
              <a:t>כ"ה/כסלו/תשפ"א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522271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36B938-022E-4225-A7C0-0A189B935F48}" type="datetimeFigureOut">
              <a:rPr lang="he-IL" smtClean="0"/>
              <a:t>כ"ה/כסלו/תשפ"א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1942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28501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60747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3956956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53012585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714482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3" name="Footer Placeholder 2"/>
          <p:cNvSpPr>
            <a:spLocks noGrp="1"/>
          </p:cNvSpPr>
          <p:nvPr>
            <p:ph type="ftr" sz="quarter" idx="11"/>
          </p:nvPr>
        </p:nvSpPr>
        <p:spPr/>
        <p:txBody>
          <a:bodyPr/>
          <a:lstStyle/>
          <a:p>
            <a:endParaRPr lang="he-I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420995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9940902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he-IL"/>
              <a:t>לחץ על הסמל כדי להוסיף תמונה</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70840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36B938-022E-4225-A7C0-0A189B935F48}" type="datetimeFigureOut">
              <a:rPr lang="he-IL" smtClean="0"/>
              <a:t>כ"ה/כסלו/תשפ"א</a:t>
            </a:fld>
            <a:endParaRPr lang="he-IL"/>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he-IL"/>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7DB4024-E9DB-443A-A93A-A93606FCF05D}" type="slidenum">
              <a:rPr lang="he-IL" smtClean="0"/>
              <a:t>‹#›</a:t>
            </a:fld>
            <a:endParaRPr lang="he-IL"/>
          </a:p>
        </p:txBody>
      </p:sp>
    </p:spTree>
    <p:extLst>
      <p:ext uri="{BB962C8B-B14F-4D97-AF65-F5344CB8AC3E}">
        <p14:creationId xmlns:p14="http://schemas.microsoft.com/office/powerpoint/2010/main" val="30814051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1" eaLnBrk="1" latinLnBrk="0" hangingPunct="1">
        <a:spcBef>
          <a:spcPct val="0"/>
        </a:spcBef>
        <a:buNone/>
        <a:defRPr sz="3600" b="0" i="0" kern="1200">
          <a:solidFill>
            <a:schemeClr val="bg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en.everybodywiki.com/IMDb"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leanchange.org/lean-change-management/"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en.everybodywiki.com/IMD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www.thebluediamondgallery.com/handwriting/d/data.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www.thebluediamondgallery.com/handwriting/d/data.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www.thebluediamondgallery.com/handwriting/d/data.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hyperlink" Target="http://www.thebluediamondgallery.com/handwriting/d/data.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www.thebluediamondgallery.com/handwriting/d/data.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hyperlink" Target="http://www.thebluediamondgallery.com/handwriting/d/data.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hyperlink" Target="http://www.thebluediamondgallery.com/handwriting/d/data.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4" name="Rectangle 13">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25F64E25-976A-4811-9F36-E211B43DA1F9}"/>
              </a:ext>
            </a:extLst>
          </p:cNvPr>
          <p:cNvSpPr>
            <a:spLocks noGrp="1"/>
          </p:cNvSpPr>
          <p:nvPr>
            <p:ph type="ctrTitle"/>
          </p:nvPr>
        </p:nvSpPr>
        <p:spPr>
          <a:xfrm>
            <a:off x="1683171" y="1143000"/>
            <a:ext cx="8825658" cy="3389217"/>
          </a:xfrm>
        </p:spPr>
        <p:txBody>
          <a:bodyPr anchor="ctr">
            <a:normAutofit/>
          </a:bodyPr>
          <a:lstStyle/>
          <a:p>
            <a:pPr algn="ctr"/>
            <a:r>
              <a:rPr lang="en-US" sz="6600" dirty="0">
                <a:solidFill>
                  <a:srgbClr val="FFFFFF"/>
                </a:solidFill>
              </a:rPr>
              <a:t>IMDb Reviews Analysis</a:t>
            </a:r>
            <a:endParaRPr lang="he-IL" sz="6600" dirty="0">
              <a:solidFill>
                <a:srgbClr val="FFFFFF"/>
              </a:solidFill>
            </a:endParaRPr>
          </a:p>
        </p:txBody>
      </p:sp>
      <p:sp>
        <p:nvSpPr>
          <p:cNvPr id="3" name="כותרת משנה 2">
            <a:extLst>
              <a:ext uri="{FF2B5EF4-FFF2-40B4-BE49-F238E27FC236}">
                <a16:creationId xmlns:a16="http://schemas.microsoft.com/office/drawing/2014/main" id="{63373AD9-B798-4CC2-B71E-7AE81ABEE343}"/>
              </a:ext>
            </a:extLst>
          </p:cNvPr>
          <p:cNvSpPr>
            <a:spLocks noGrp="1"/>
          </p:cNvSpPr>
          <p:nvPr>
            <p:ph type="subTitle" idx="1"/>
          </p:nvPr>
        </p:nvSpPr>
        <p:spPr>
          <a:xfrm>
            <a:off x="1683171" y="4912805"/>
            <a:ext cx="8825658" cy="828932"/>
          </a:xfrm>
        </p:spPr>
        <p:txBody>
          <a:bodyPr>
            <a:normAutofit/>
          </a:bodyPr>
          <a:lstStyle/>
          <a:p>
            <a:pPr algn="ctr"/>
            <a:r>
              <a:rPr lang="en-US" sz="3600" dirty="0">
                <a:solidFill>
                  <a:schemeClr val="tx2"/>
                </a:solidFill>
              </a:rPr>
              <a:t>Project status</a:t>
            </a:r>
            <a:endParaRPr lang="he-IL" sz="3600" dirty="0">
              <a:solidFill>
                <a:schemeClr val="tx2"/>
              </a:solidFill>
            </a:endParaRPr>
          </a:p>
        </p:txBody>
      </p:sp>
      <p:pic>
        <p:nvPicPr>
          <p:cNvPr id="15" name="תמונה 14" descr="תמונה שמכילה ציור, לוח&#10;&#10;התיאור נוצר באופן אוטומטי">
            <a:extLst>
              <a:ext uri="{FF2B5EF4-FFF2-40B4-BE49-F238E27FC236}">
                <a16:creationId xmlns:a16="http://schemas.microsoft.com/office/drawing/2014/main" id="{BCC3835A-E84C-454E-AD4F-6EFDB36F34F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7253" y="561182"/>
            <a:ext cx="2381250" cy="1162050"/>
          </a:xfrm>
          <a:prstGeom prst="rect">
            <a:avLst/>
          </a:prstGeom>
        </p:spPr>
      </p:pic>
      <p:pic>
        <p:nvPicPr>
          <p:cNvPr id="18" name="תמונה 17">
            <a:extLst>
              <a:ext uri="{FF2B5EF4-FFF2-40B4-BE49-F238E27FC236}">
                <a16:creationId xmlns:a16="http://schemas.microsoft.com/office/drawing/2014/main" id="{BB7F749A-1C4C-4B80-9BC7-D6EF648941C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268511" y="600454"/>
            <a:ext cx="3236236" cy="1085091"/>
          </a:xfrm>
          <a:prstGeom prst="rect">
            <a:avLst/>
          </a:prstGeom>
        </p:spPr>
      </p:pic>
      <p:sp>
        <p:nvSpPr>
          <p:cNvPr id="20" name="תיבת טקסט 19">
            <a:extLst>
              <a:ext uri="{FF2B5EF4-FFF2-40B4-BE49-F238E27FC236}">
                <a16:creationId xmlns:a16="http://schemas.microsoft.com/office/drawing/2014/main" id="{B5A20CC3-7ED6-400A-A01A-937668348FB0}"/>
              </a:ext>
            </a:extLst>
          </p:cNvPr>
          <p:cNvSpPr txBox="1"/>
          <p:nvPr/>
        </p:nvSpPr>
        <p:spPr>
          <a:xfrm>
            <a:off x="321013" y="6118698"/>
            <a:ext cx="3161489" cy="379379"/>
          </a:xfrm>
          <a:prstGeom prst="rect">
            <a:avLst/>
          </a:prstGeom>
          <a:noFill/>
        </p:spPr>
        <p:txBody>
          <a:bodyPr wrap="square" rtlCol="1">
            <a:spAutoFit/>
          </a:bodyPr>
          <a:lstStyle/>
          <a:p>
            <a:r>
              <a:rPr lang="en-US" dirty="0">
                <a:solidFill>
                  <a:srgbClr val="002060"/>
                </a:solidFill>
              </a:rPr>
              <a:t>Nir Shelly &amp; Shani Noy</a:t>
            </a:r>
            <a:endParaRPr lang="he-IL" dirty="0">
              <a:solidFill>
                <a:srgbClr val="002060"/>
              </a:solidFill>
            </a:endParaRPr>
          </a:p>
        </p:txBody>
      </p:sp>
      <p:sp>
        <p:nvSpPr>
          <p:cNvPr id="21" name="תיבת טקסט 20">
            <a:extLst>
              <a:ext uri="{FF2B5EF4-FFF2-40B4-BE49-F238E27FC236}">
                <a16:creationId xmlns:a16="http://schemas.microsoft.com/office/drawing/2014/main" id="{EFE99CF3-E676-41FF-9ED7-8469ADD3CEF6}"/>
              </a:ext>
            </a:extLst>
          </p:cNvPr>
          <p:cNvSpPr txBox="1"/>
          <p:nvPr/>
        </p:nvSpPr>
        <p:spPr>
          <a:xfrm>
            <a:off x="9312442" y="6118698"/>
            <a:ext cx="2555369" cy="369332"/>
          </a:xfrm>
          <a:prstGeom prst="rect">
            <a:avLst/>
          </a:prstGeom>
          <a:noFill/>
        </p:spPr>
        <p:txBody>
          <a:bodyPr wrap="square" rtlCol="1">
            <a:spAutoFit/>
          </a:bodyPr>
          <a:lstStyle/>
          <a:p>
            <a:r>
              <a:rPr lang="en-US" dirty="0">
                <a:solidFill>
                  <a:srgbClr val="002060"/>
                </a:solidFill>
              </a:rPr>
              <a:t>December 2020</a:t>
            </a:r>
            <a:endParaRPr lang="he-IL" dirty="0">
              <a:solidFill>
                <a:srgbClr val="002060"/>
              </a:solidFill>
            </a:endParaRPr>
          </a:p>
        </p:txBody>
      </p:sp>
    </p:spTree>
    <p:extLst>
      <p:ext uri="{BB962C8B-B14F-4D97-AF65-F5344CB8AC3E}">
        <p14:creationId xmlns:p14="http://schemas.microsoft.com/office/powerpoint/2010/main" val="310021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4- ML</a:t>
            </a:r>
            <a:endParaRPr lang="he-IL" dirty="0"/>
          </a:p>
        </p:txBody>
      </p:sp>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10202858"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Score we focus on : Precision</a:t>
            </a:r>
            <a:br>
              <a:rPr lang="en-US" sz="2000" dirty="0"/>
            </a:br>
            <a:endParaRPr lang="en-US" sz="2000" dirty="0"/>
          </a:p>
          <a:p>
            <a:pPr algn="l" rtl="0"/>
            <a:r>
              <a:rPr lang="en-US" sz="2000" dirty="0"/>
              <a:t>Models with Doc2Vec embeddings</a:t>
            </a:r>
          </a:p>
          <a:p>
            <a:pPr lvl="1" algn="l" rtl="0"/>
            <a:r>
              <a:rPr lang="en-US" sz="1800" dirty="0"/>
              <a:t>Decision Tree</a:t>
            </a:r>
          </a:p>
          <a:p>
            <a:pPr lvl="1" algn="l" rtl="0"/>
            <a:r>
              <a:rPr lang="en-US" sz="1800" b="1" dirty="0">
                <a:solidFill>
                  <a:srgbClr val="00B050"/>
                </a:solidFill>
              </a:rPr>
              <a:t>SVM</a:t>
            </a:r>
          </a:p>
          <a:p>
            <a:pPr lvl="1" algn="l" rtl="0"/>
            <a:r>
              <a:rPr lang="en-US" sz="1800" dirty="0"/>
              <a:t>Random Forest</a:t>
            </a:r>
          </a:p>
          <a:p>
            <a:pPr lvl="1" algn="l" rtl="0"/>
            <a:r>
              <a:rPr lang="en-US" sz="1800" dirty="0">
                <a:solidFill>
                  <a:srgbClr val="00B050"/>
                </a:solidFill>
              </a:rPr>
              <a:t>Logistic Regression</a:t>
            </a:r>
          </a:p>
          <a:p>
            <a:pPr lvl="1" algn="l" rtl="0"/>
            <a:r>
              <a:rPr lang="en-US" sz="1800" dirty="0"/>
              <a:t>Naïve base</a:t>
            </a:r>
          </a:p>
          <a:p>
            <a:pPr lvl="1" algn="l" rtl="0"/>
            <a:r>
              <a:rPr lang="en-US" sz="1800" dirty="0"/>
              <a:t>KNN</a:t>
            </a:r>
          </a:p>
          <a:p>
            <a:pPr lvl="1" algn="l" rtl="0"/>
            <a:endParaRPr lang="en-US" dirty="0"/>
          </a:p>
          <a:p>
            <a:pPr marL="0" indent="0" algn="l" rtl="0">
              <a:buNone/>
            </a:pPr>
            <a:endParaRPr lang="he-IL" dirty="0"/>
          </a:p>
        </p:txBody>
      </p:sp>
    </p:spTree>
    <p:extLst>
      <p:ext uri="{BB962C8B-B14F-4D97-AF65-F5344CB8AC3E}">
        <p14:creationId xmlns:p14="http://schemas.microsoft.com/office/powerpoint/2010/main" val="416015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4 - ML with other embeddings</a:t>
            </a:r>
            <a:endParaRPr lang="he-IL" dirty="0"/>
          </a:p>
        </p:txBody>
      </p:sp>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10202858"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err="1"/>
              <a:t>FastText</a:t>
            </a:r>
            <a:endParaRPr lang="en-US" sz="2000" dirty="0"/>
          </a:p>
          <a:p>
            <a:pPr algn="l" rtl="0"/>
            <a:endParaRPr lang="en-US" sz="2000" dirty="0"/>
          </a:p>
          <a:p>
            <a:pPr algn="l" rtl="0"/>
            <a:endParaRPr lang="en-US" sz="2000" dirty="0"/>
          </a:p>
          <a:p>
            <a:pPr algn="l" rtl="0"/>
            <a:r>
              <a:rPr lang="en-US" sz="2000" dirty="0"/>
              <a:t>Models with </a:t>
            </a:r>
            <a:r>
              <a:rPr lang="en-US" sz="2000" dirty="0" err="1"/>
              <a:t>fasttext</a:t>
            </a:r>
            <a:r>
              <a:rPr lang="en-US" sz="2000" dirty="0"/>
              <a:t> embeddings</a:t>
            </a:r>
          </a:p>
          <a:p>
            <a:pPr lvl="1" algn="l" rtl="0"/>
            <a:r>
              <a:rPr lang="en-US" sz="1800" dirty="0"/>
              <a:t>Decision Tree</a:t>
            </a:r>
          </a:p>
          <a:p>
            <a:pPr lvl="1" algn="l" rtl="0"/>
            <a:r>
              <a:rPr lang="en-US" sz="1800" b="1" dirty="0">
                <a:solidFill>
                  <a:srgbClr val="00B050"/>
                </a:solidFill>
              </a:rPr>
              <a:t>SVM</a:t>
            </a:r>
          </a:p>
          <a:p>
            <a:pPr lvl="1" algn="l" rtl="0"/>
            <a:r>
              <a:rPr lang="en-US" dirty="0"/>
              <a:t>Random Forest</a:t>
            </a:r>
          </a:p>
          <a:p>
            <a:pPr lvl="1" algn="l" rtl="0"/>
            <a:r>
              <a:rPr lang="en-US" dirty="0">
                <a:solidFill>
                  <a:srgbClr val="00B050"/>
                </a:solidFill>
              </a:rPr>
              <a:t>Logistic Regression</a:t>
            </a:r>
            <a:endParaRPr lang="en-US" dirty="0"/>
          </a:p>
          <a:p>
            <a:pPr marL="0" indent="0" algn="l" rtl="0">
              <a:buNone/>
            </a:pPr>
            <a:endParaRPr lang="he-IL" dirty="0"/>
          </a:p>
        </p:txBody>
      </p:sp>
      <p:pic>
        <p:nvPicPr>
          <p:cNvPr id="2050" name="Picture 2" descr="Word vectors for 157 languages · fastText">
            <a:extLst>
              <a:ext uri="{FF2B5EF4-FFF2-40B4-BE49-F238E27FC236}">
                <a16:creationId xmlns:a16="http://schemas.microsoft.com/office/drawing/2014/main" id="{53BD3574-87F7-40C6-8DE8-B5CBD9CA8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9157" y="2359090"/>
            <a:ext cx="2286503" cy="1202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199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5 - DL</a:t>
            </a:r>
            <a:endParaRPr lang="he-IL" dirty="0"/>
          </a:p>
        </p:txBody>
      </p:sp>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10202858"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LSTM + Glove embeddings</a:t>
            </a:r>
          </a:p>
          <a:p>
            <a:pPr lvl="1" algn="l" rtl="0"/>
            <a:r>
              <a:rPr lang="en-US" sz="1800" dirty="0"/>
              <a:t>Gave better results</a:t>
            </a:r>
          </a:p>
          <a:p>
            <a:pPr lvl="1" algn="l" rtl="0"/>
            <a:r>
              <a:rPr lang="en-US" sz="1800" dirty="0"/>
              <a:t>Predictions on several samples worked quite well</a:t>
            </a:r>
          </a:p>
          <a:p>
            <a:pPr algn="l" rtl="0"/>
            <a:endParaRPr lang="en-US" sz="2000" dirty="0"/>
          </a:p>
        </p:txBody>
      </p:sp>
    </p:spTree>
    <p:extLst>
      <p:ext uri="{BB962C8B-B14F-4D97-AF65-F5344CB8AC3E}">
        <p14:creationId xmlns:p14="http://schemas.microsoft.com/office/powerpoint/2010/main" val="235845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More Challenges to come…</a:t>
            </a:r>
            <a:endParaRPr lang="he-IL" dirty="0"/>
          </a:p>
        </p:txBody>
      </p:sp>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10202858"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ML  </a:t>
            </a:r>
          </a:p>
          <a:p>
            <a:pPr lvl="1" algn="l" rtl="0"/>
            <a:r>
              <a:rPr lang="en-US" sz="1800" dirty="0"/>
              <a:t>Explore different size of vectors</a:t>
            </a:r>
          </a:p>
          <a:p>
            <a:pPr lvl="1" algn="l" rtl="0"/>
            <a:r>
              <a:rPr lang="en-US" sz="1800" dirty="0"/>
              <a:t>Limit review size and re-run models</a:t>
            </a:r>
          </a:p>
          <a:p>
            <a:pPr algn="l" rtl="0"/>
            <a:r>
              <a:rPr lang="en-US" dirty="0"/>
              <a:t>DL</a:t>
            </a:r>
          </a:p>
          <a:p>
            <a:pPr lvl="1" algn="l" rtl="0"/>
            <a:r>
              <a:rPr lang="en-US" dirty="0"/>
              <a:t>Run on GRU</a:t>
            </a:r>
          </a:p>
          <a:p>
            <a:pPr algn="l" rtl="0"/>
            <a:r>
              <a:rPr lang="en-US" dirty="0"/>
              <a:t>Topic Modelling</a:t>
            </a:r>
          </a:p>
          <a:p>
            <a:pPr lvl="1" algn="l" rtl="0"/>
            <a:r>
              <a:rPr lang="en-US" dirty="0"/>
              <a:t>How to use?</a:t>
            </a:r>
          </a:p>
          <a:p>
            <a:pPr lvl="1" algn="l" rtl="0"/>
            <a:r>
              <a:rPr lang="en-US" dirty="0"/>
              <a:t>Explore if results make sense</a:t>
            </a:r>
          </a:p>
          <a:p>
            <a:pPr algn="l" rtl="0"/>
            <a:endParaRPr lang="en-US" sz="2000" dirty="0"/>
          </a:p>
        </p:txBody>
      </p:sp>
    </p:spTree>
    <p:extLst>
      <p:ext uri="{BB962C8B-B14F-4D97-AF65-F5344CB8AC3E}">
        <p14:creationId xmlns:p14="http://schemas.microsoft.com/office/powerpoint/2010/main" val="447142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algn="ctr" rtl="0"/>
            <a:r>
              <a:rPr lang="en-US" dirty="0"/>
              <a:t>Questions?</a:t>
            </a:r>
            <a:endParaRPr lang="he-IL" dirty="0"/>
          </a:p>
        </p:txBody>
      </p:sp>
    </p:spTree>
    <p:extLst>
      <p:ext uri="{BB962C8B-B14F-4D97-AF65-F5344CB8AC3E}">
        <p14:creationId xmlns:p14="http://schemas.microsoft.com/office/powerpoint/2010/main" val="275578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58B8DF-6671-40E9-9227-D10B9DDF30A2}"/>
              </a:ext>
            </a:extLst>
          </p:cNvPr>
          <p:cNvSpPr>
            <a:spLocks noGrp="1"/>
          </p:cNvSpPr>
          <p:nvPr>
            <p:ph type="title"/>
          </p:nvPr>
        </p:nvSpPr>
        <p:spPr/>
        <p:txBody>
          <a:bodyPr/>
          <a:lstStyle/>
          <a:p>
            <a:r>
              <a:rPr lang="en-US" dirty="0"/>
              <a:t>Recap</a:t>
            </a:r>
            <a:endParaRPr lang="he-IL" dirty="0"/>
          </a:p>
        </p:txBody>
      </p:sp>
      <p:pic>
        <p:nvPicPr>
          <p:cNvPr id="3" name="תמונה 2" descr="תמונה שמכילה ציור, לוח&#10;&#10;התיאור נוצר באופן אוטומטי">
            <a:extLst>
              <a:ext uri="{FF2B5EF4-FFF2-40B4-BE49-F238E27FC236}">
                <a16:creationId xmlns:a16="http://schemas.microsoft.com/office/drawing/2014/main" id="{E41A51B6-670E-48BC-BABF-BDE3C1D5706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221884" y="2307178"/>
            <a:ext cx="1872342" cy="913703"/>
          </a:xfrm>
          <a:prstGeom prst="rect">
            <a:avLst/>
          </a:prstGeom>
        </p:spPr>
      </p:pic>
      <p:pic>
        <p:nvPicPr>
          <p:cNvPr id="4" name="תמונה 3">
            <a:extLst>
              <a:ext uri="{FF2B5EF4-FFF2-40B4-BE49-F238E27FC236}">
                <a16:creationId xmlns:a16="http://schemas.microsoft.com/office/drawing/2014/main" id="{A15BCD66-FD15-4101-BE94-42783C739DF0}"/>
              </a:ext>
            </a:extLst>
          </p:cNvPr>
          <p:cNvPicPr>
            <a:picLocks noChangeAspect="1"/>
          </p:cNvPicPr>
          <p:nvPr/>
        </p:nvPicPr>
        <p:blipFill>
          <a:blip r:embed="rId5"/>
          <a:stretch>
            <a:fillRect/>
          </a:stretch>
        </p:blipFill>
        <p:spPr>
          <a:xfrm>
            <a:off x="682795" y="3434491"/>
            <a:ext cx="2950521" cy="19144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תמונה 6">
            <a:extLst>
              <a:ext uri="{FF2B5EF4-FFF2-40B4-BE49-F238E27FC236}">
                <a16:creationId xmlns:a16="http://schemas.microsoft.com/office/drawing/2014/main" id="{39298646-465E-446E-B9F5-E560C58601E7}"/>
              </a:ext>
            </a:extLst>
          </p:cNvPr>
          <p:cNvPicPr>
            <a:picLocks noChangeAspect="1"/>
          </p:cNvPicPr>
          <p:nvPr/>
        </p:nvPicPr>
        <p:blipFill>
          <a:blip r:embed="rId6"/>
          <a:stretch>
            <a:fillRect/>
          </a:stretch>
        </p:blipFill>
        <p:spPr>
          <a:xfrm>
            <a:off x="5303837" y="1963882"/>
            <a:ext cx="4509109" cy="4347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תיבת טקסט 7">
            <a:extLst>
              <a:ext uri="{FF2B5EF4-FFF2-40B4-BE49-F238E27FC236}">
                <a16:creationId xmlns:a16="http://schemas.microsoft.com/office/drawing/2014/main" id="{CA9CCDAD-B089-42EE-9F59-DBCFE6073F87}"/>
              </a:ext>
            </a:extLst>
          </p:cNvPr>
          <p:cNvSpPr txBox="1"/>
          <p:nvPr/>
        </p:nvSpPr>
        <p:spPr>
          <a:xfrm>
            <a:off x="5250207" y="2759216"/>
            <a:ext cx="4964603"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sz="1200" dirty="0"/>
              <a:t>Although I generally do not like remakes believing that remakes are waste of time; this film is an exception…</a:t>
            </a:r>
            <a:endParaRPr lang="he-IL" sz="1200" dirty="0"/>
          </a:p>
        </p:txBody>
      </p:sp>
      <p:sp>
        <p:nvSpPr>
          <p:cNvPr id="9" name="תיבת טקסט 8">
            <a:extLst>
              <a:ext uri="{FF2B5EF4-FFF2-40B4-BE49-F238E27FC236}">
                <a16:creationId xmlns:a16="http://schemas.microsoft.com/office/drawing/2014/main" id="{22626BB1-8205-41D0-9B6C-C0EB54D3E9B7}"/>
              </a:ext>
            </a:extLst>
          </p:cNvPr>
          <p:cNvSpPr txBox="1"/>
          <p:nvPr/>
        </p:nvSpPr>
        <p:spPr>
          <a:xfrm>
            <a:off x="5250206" y="3977842"/>
            <a:ext cx="4596063"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sz="1400" dirty="0"/>
              <a:t>This movie was o.k. but it could have been much better.</a:t>
            </a:r>
            <a:endParaRPr lang="he-IL" sz="1400" dirty="0"/>
          </a:p>
        </p:txBody>
      </p:sp>
      <p:sp>
        <p:nvSpPr>
          <p:cNvPr id="10" name="תיבת טקסט 9">
            <a:extLst>
              <a:ext uri="{FF2B5EF4-FFF2-40B4-BE49-F238E27FC236}">
                <a16:creationId xmlns:a16="http://schemas.microsoft.com/office/drawing/2014/main" id="{D6A159F6-9E12-410F-AEE9-48B04C924F41}"/>
              </a:ext>
            </a:extLst>
          </p:cNvPr>
          <p:cNvSpPr txBox="1"/>
          <p:nvPr/>
        </p:nvSpPr>
        <p:spPr>
          <a:xfrm>
            <a:off x="5250207" y="3390978"/>
            <a:ext cx="4596063"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sz="1200" dirty="0"/>
              <a:t>IT IS So Sad. Even though this was shot with film </a:t>
            </a:r>
            <a:r>
              <a:rPr lang="en-US" sz="1200" dirty="0" err="1"/>
              <a:t>i</a:t>
            </a:r>
            <a:r>
              <a:rPr lang="en-US" sz="1200" dirty="0"/>
              <a:t> think it stinks a little bit more than flicks like Blood Lake</a:t>
            </a:r>
            <a:endParaRPr lang="he-IL" sz="1200" dirty="0"/>
          </a:p>
        </p:txBody>
      </p:sp>
      <p:sp>
        <p:nvSpPr>
          <p:cNvPr id="11" name="אליפסה 10">
            <a:extLst>
              <a:ext uri="{FF2B5EF4-FFF2-40B4-BE49-F238E27FC236}">
                <a16:creationId xmlns:a16="http://schemas.microsoft.com/office/drawing/2014/main" id="{38845A8A-0065-4380-B3DA-F7E8DF574E6E}"/>
              </a:ext>
            </a:extLst>
          </p:cNvPr>
          <p:cNvSpPr/>
          <p:nvPr/>
        </p:nvSpPr>
        <p:spPr>
          <a:xfrm>
            <a:off x="7391994" y="4762243"/>
            <a:ext cx="234176" cy="271792"/>
          </a:xfrm>
          <a:prstGeom prst="ellipse">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
        <p:nvSpPr>
          <p:cNvPr id="12" name="אליפסה 11">
            <a:extLst>
              <a:ext uri="{FF2B5EF4-FFF2-40B4-BE49-F238E27FC236}">
                <a16:creationId xmlns:a16="http://schemas.microsoft.com/office/drawing/2014/main" id="{71170C47-5785-4584-B5C6-6F262A105788}"/>
              </a:ext>
            </a:extLst>
          </p:cNvPr>
          <p:cNvSpPr/>
          <p:nvPr/>
        </p:nvSpPr>
        <p:spPr>
          <a:xfrm>
            <a:off x="7391994" y="5206849"/>
            <a:ext cx="234176" cy="271792"/>
          </a:xfrm>
          <a:prstGeom prst="ellipse">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
        <p:nvSpPr>
          <p:cNvPr id="13" name="אליפסה 12">
            <a:extLst>
              <a:ext uri="{FF2B5EF4-FFF2-40B4-BE49-F238E27FC236}">
                <a16:creationId xmlns:a16="http://schemas.microsoft.com/office/drawing/2014/main" id="{9244F16B-CE4F-4B75-8A76-C83E0C246E1A}"/>
              </a:ext>
            </a:extLst>
          </p:cNvPr>
          <p:cNvSpPr/>
          <p:nvPr/>
        </p:nvSpPr>
        <p:spPr>
          <a:xfrm>
            <a:off x="7391994" y="5677213"/>
            <a:ext cx="234176" cy="271792"/>
          </a:xfrm>
          <a:prstGeom prst="ellipse">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0620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1- Data exploration</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6545257"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Dataset</a:t>
            </a:r>
          </a:p>
          <a:p>
            <a:pPr lvl="1" algn="l" rtl="0"/>
            <a:r>
              <a:rPr lang="en-US" sz="1800" dirty="0"/>
              <a:t>25,000 records</a:t>
            </a:r>
          </a:p>
          <a:p>
            <a:pPr lvl="1" algn="l" rtl="0"/>
            <a:r>
              <a:rPr lang="en-US" sz="1800" dirty="0"/>
              <a:t>Balanced</a:t>
            </a:r>
          </a:p>
          <a:p>
            <a:pPr lvl="1" algn="l" rtl="0"/>
            <a:r>
              <a:rPr lang="en-US" sz="1800" dirty="0"/>
              <a:t>No null values</a:t>
            </a:r>
          </a:p>
          <a:p>
            <a:pPr lvl="1" algn="l" rtl="0"/>
            <a:endParaRPr lang="en-US" sz="1800" dirty="0"/>
          </a:p>
          <a:p>
            <a:pPr algn="l" rtl="0"/>
            <a:endParaRPr lang="he-IL" dirty="0"/>
          </a:p>
        </p:txBody>
      </p:sp>
      <p:pic>
        <p:nvPicPr>
          <p:cNvPr id="18" name="תמונה 17">
            <a:extLst>
              <a:ext uri="{FF2B5EF4-FFF2-40B4-BE49-F238E27FC236}">
                <a16:creationId xmlns:a16="http://schemas.microsoft.com/office/drawing/2014/main" id="{FB77F892-C32E-4421-8BD2-6712C966EBAB}"/>
              </a:ext>
            </a:extLst>
          </p:cNvPr>
          <p:cNvPicPr>
            <a:picLocks noChangeAspect="1"/>
          </p:cNvPicPr>
          <p:nvPr/>
        </p:nvPicPr>
        <p:blipFill rotWithShape="1">
          <a:blip r:embed="rId5"/>
          <a:srcRect/>
          <a:stretch/>
        </p:blipFill>
        <p:spPr>
          <a:xfrm>
            <a:off x="1034596" y="4529376"/>
            <a:ext cx="5638055" cy="1858140"/>
          </a:xfrm>
          <a:prstGeom prst="rect">
            <a:avLst/>
          </a:prstGeom>
          <a:ln>
            <a:noFill/>
          </a:ln>
          <a:effectLst>
            <a:outerShdw blurRad="292100" dist="139700" dir="2700000" algn="tl" rotWithShape="0">
              <a:srgbClr val="333333">
                <a:alpha val="65000"/>
              </a:srgbClr>
            </a:outerShdw>
          </a:effectLst>
        </p:spPr>
      </p:pic>
      <p:pic>
        <p:nvPicPr>
          <p:cNvPr id="19" name="תמונה 18">
            <a:extLst>
              <a:ext uri="{FF2B5EF4-FFF2-40B4-BE49-F238E27FC236}">
                <a16:creationId xmlns:a16="http://schemas.microsoft.com/office/drawing/2014/main" id="{BBE1A9A1-9B54-44DE-AF47-4986C676E761}"/>
              </a:ext>
            </a:extLst>
          </p:cNvPr>
          <p:cNvPicPr>
            <a:picLocks noChangeAspect="1"/>
          </p:cNvPicPr>
          <p:nvPr/>
        </p:nvPicPr>
        <p:blipFill>
          <a:blip r:embed="rId6"/>
          <a:stretch>
            <a:fillRect/>
          </a:stretch>
        </p:blipFill>
        <p:spPr>
          <a:xfrm>
            <a:off x="7488875" y="4267917"/>
            <a:ext cx="3740678" cy="23810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98514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1- Data exploration</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6545257"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Review analyzing - text</a:t>
            </a:r>
          </a:p>
          <a:p>
            <a:pPr algn="l" rtl="0"/>
            <a:endParaRPr lang="he-IL" dirty="0"/>
          </a:p>
        </p:txBody>
      </p:sp>
      <p:sp>
        <p:nvSpPr>
          <p:cNvPr id="6" name="תיבת טקסט 5">
            <a:extLst>
              <a:ext uri="{FF2B5EF4-FFF2-40B4-BE49-F238E27FC236}">
                <a16:creationId xmlns:a16="http://schemas.microsoft.com/office/drawing/2014/main" id="{3FA57255-C625-4BF6-B1A9-DD5DE7E90E4F}"/>
              </a:ext>
            </a:extLst>
          </p:cNvPr>
          <p:cNvSpPr txBox="1"/>
          <p:nvPr/>
        </p:nvSpPr>
        <p:spPr>
          <a:xfrm>
            <a:off x="1403022" y="3246743"/>
            <a:ext cx="9634025" cy="3108543"/>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dirty="0"/>
              <a:t>Having been pleasantly surprised by Sandra Bullock's performance in Miss Congeniality, I decided to give Murder By Numbers a shot. While decent in plucky, self-effacing roles, Ms. Bullock's performance in \serious</a:t>
            </a:r>
            <a:r>
              <a:rPr lang="en-US" sz="2400" b="1" dirty="0">
                <a:solidFill>
                  <a:srgbClr val="FF0000"/>
                </a:solidFill>
              </a:rPr>
              <a:t>\"</a:t>
            </a:r>
            <a:r>
              <a:rPr lang="en-US" dirty="0"/>
              <a:t> roles (see Hope Floats, Speed 2, </a:t>
            </a:r>
            <a:r>
              <a:rPr lang="en-US" sz="2000" b="1" dirty="0">
                <a:solidFill>
                  <a:srgbClr val="FF0000"/>
                </a:solidFill>
              </a:rPr>
              <a:t>28</a:t>
            </a:r>
            <a:r>
              <a:rPr lang="en-US" dirty="0"/>
              <a:t> Days</a:t>
            </a:r>
            <a:r>
              <a:rPr lang="en-US" sz="2000" dirty="0">
                <a:solidFill>
                  <a:srgbClr val="FF0000"/>
                </a:solidFill>
              </a:rPr>
              <a:t>)</a:t>
            </a:r>
            <a:r>
              <a:rPr lang="en-US" dirty="0"/>
              <a:t> leave much to be desired. Her character is at the same time omniscient, confused, and sexually maladjusted (the sub-plot of Sandra's past comes across as needless filler that does little to develop her already shallow character). The two teenage boys gave decent performances, although their forensics expertise and </a:t>
            </a:r>
            <a:r>
              <a:rPr lang="en-US" sz="2000" b="1" dirty="0">
                <a:solidFill>
                  <a:srgbClr val="FF0000"/>
                </a:solidFill>
              </a:rPr>
              <a:t>catch-me-if-can</a:t>
            </a:r>
            <a:r>
              <a:rPr lang="en-US" dirty="0"/>
              <a:t> attitude is belied by stupid errors that scream \"We did it!\" Chris Penn as the all-too-obvious suspect is wasted here, as is Ben Chaplin's token partner/love interest character</a:t>
            </a:r>
            <a:r>
              <a:rPr lang="en-US" sz="1600" dirty="0"/>
              <a:t>.</a:t>
            </a:r>
            <a:r>
              <a:rPr lang="en-US" sz="2000" b="1" dirty="0">
                <a:solidFill>
                  <a:srgbClr val="FF0000"/>
                </a:solidFill>
              </a:rPr>
              <a:t>&lt;</a:t>
            </a:r>
            <a:r>
              <a:rPr lang="en-US" sz="2000" b="1" dirty="0" err="1">
                <a:solidFill>
                  <a:srgbClr val="FF0000"/>
                </a:solidFill>
              </a:rPr>
              <a:t>br</a:t>
            </a:r>
            <a:r>
              <a:rPr lang="en-US" sz="2000" b="1" dirty="0">
                <a:solidFill>
                  <a:srgbClr val="FF0000"/>
                </a:solidFill>
              </a:rPr>
              <a:t> /&gt;&lt;</a:t>
            </a:r>
            <a:r>
              <a:rPr lang="en-US" sz="2000" b="1" dirty="0" err="1">
                <a:solidFill>
                  <a:srgbClr val="FF0000"/>
                </a:solidFill>
              </a:rPr>
              <a:t>br</a:t>
            </a:r>
            <a:r>
              <a:rPr lang="en-US" sz="2000" b="1" dirty="0">
                <a:solidFill>
                  <a:srgbClr val="FF0000"/>
                </a:solidFill>
              </a:rPr>
              <a:t> /&gt;</a:t>
            </a:r>
            <a:r>
              <a:rPr lang="en-US" dirty="0"/>
              <a:t>***Spoilers Ahead</a:t>
            </a:r>
            <a:r>
              <a:rPr lang="en-US" b="1" dirty="0">
                <a:solidFill>
                  <a:srgbClr val="FF0000"/>
                </a:solidFill>
              </a:rPr>
              <a:t>***</a:t>
            </a:r>
            <a:r>
              <a:rPr lang="en-US" dirty="0"/>
              <a:t> ….</a:t>
            </a:r>
            <a:endParaRPr lang="he-IL" dirty="0"/>
          </a:p>
        </p:txBody>
      </p:sp>
    </p:spTree>
    <p:extLst>
      <p:ext uri="{BB962C8B-B14F-4D97-AF65-F5344CB8AC3E}">
        <p14:creationId xmlns:p14="http://schemas.microsoft.com/office/powerpoint/2010/main" val="70245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1- Data exploration</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6545257"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Review analyzing – size</a:t>
            </a:r>
          </a:p>
          <a:p>
            <a:pPr lvl="1" algn="l" rtl="0"/>
            <a:r>
              <a:rPr lang="en-US" sz="1800" dirty="0"/>
              <a:t>From 25 characters to 13,708 characters</a:t>
            </a:r>
          </a:p>
          <a:p>
            <a:pPr lvl="1" algn="l" rtl="0"/>
            <a:r>
              <a:rPr lang="en-US" sz="1800" dirty="0"/>
              <a:t>More than 60% between </a:t>
            </a:r>
            <a:br>
              <a:rPr lang="en-US" sz="1800" dirty="0"/>
            </a:br>
            <a:r>
              <a:rPr lang="en-US" sz="1800" dirty="0"/>
              <a:t>500-1500 characters</a:t>
            </a:r>
          </a:p>
          <a:p>
            <a:pPr algn="l" rtl="0"/>
            <a:endParaRPr lang="he-IL" dirty="0"/>
          </a:p>
        </p:txBody>
      </p:sp>
      <p:pic>
        <p:nvPicPr>
          <p:cNvPr id="3" name="תמונה 2">
            <a:extLst>
              <a:ext uri="{FF2B5EF4-FFF2-40B4-BE49-F238E27FC236}">
                <a16:creationId xmlns:a16="http://schemas.microsoft.com/office/drawing/2014/main" id="{C679D19F-15E8-4213-B108-36F41F29BA45}"/>
              </a:ext>
            </a:extLst>
          </p:cNvPr>
          <p:cNvPicPr>
            <a:picLocks noChangeAspect="1"/>
          </p:cNvPicPr>
          <p:nvPr/>
        </p:nvPicPr>
        <p:blipFill>
          <a:blip r:embed="rId5"/>
          <a:stretch>
            <a:fillRect/>
          </a:stretch>
        </p:blipFill>
        <p:spPr>
          <a:xfrm>
            <a:off x="6355536" y="2603500"/>
            <a:ext cx="5423720" cy="3970430"/>
          </a:xfrm>
          <a:prstGeom prst="rect">
            <a:avLst/>
          </a:prstGeom>
        </p:spPr>
      </p:pic>
    </p:spTree>
    <p:extLst>
      <p:ext uri="{BB962C8B-B14F-4D97-AF65-F5344CB8AC3E}">
        <p14:creationId xmlns:p14="http://schemas.microsoft.com/office/powerpoint/2010/main" val="2930892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1- Data exploration</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6545257"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Review analyzing – word cloud</a:t>
            </a:r>
          </a:p>
          <a:p>
            <a:pPr marL="0" indent="0" algn="l" rtl="0">
              <a:buNone/>
            </a:pPr>
            <a:endParaRPr lang="he-IL" dirty="0"/>
          </a:p>
        </p:txBody>
      </p:sp>
      <p:pic>
        <p:nvPicPr>
          <p:cNvPr id="4" name="תמונה 3">
            <a:extLst>
              <a:ext uri="{FF2B5EF4-FFF2-40B4-BE49-F238E27FC236}">
                <a16:creationId xmlns:a16="http://schemas.microsoft.com/office/drawing/2014/main" id="{25C1CE93-EA5B-46F3-B0C6-C41B9F1C49A8}"/>
              </a:ext>
            </a:extLst>
          </p:cNvPr>
          <p:cNvPicPr>
            <a:picLocks noChangeAspect="1"/>
          </p:cNvPicPr>
          <p:nvPr/>
        </p:nvPicPr>
        <p:blipFill>
          <a:blip r:embed="rId5"/>
          <a:stretch>
            <a:fillRect/>
          </a:stretch>
        </p:blipFill>
        <p:spPr>
          <a:xfrm>
            <a:off x="3597443" y="3347114"/>
            <a:ext cx="5489522" cy="27151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32843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2- Data preprocessing</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10202858"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Create Clean method for reviews:</a:t>
            </a:r>
          </a:p>
          <a:p>
            <a:pPr lvl="1" algn="l" rtl="0"/>
            <a:r>
              <a:rPr lang="en-US" sz="1800" dirty="0"/>
              <a:t>Remove Html tag (e.g. “&lt;</a:t>
            </a:r>
            <a:r>
              <a:rPr lang="en-US" sz="1800" dirty="0" err="1"/>
              <a:t>br</a:t>
            </a:r>
            <a:r>
              <a:rPr lang="en-US" sz="1800" dirty="0"/>
              <a:t> /&gt;”)</a:t>
            </a:r>
          </a:p>
          <a:p>
            <a:pPr lvl="1" algn="l" rtl="0"/>
            <a:r>
              <a:rPr lang="en-US" sz="1800" dirty="0"/>
              <a:t>Lower case</a:t>
            </a:r>
          </a:p>
          <a:p>
            <a:pPr lvl="1" algn="l" rtl="0"/>
            <a:r>
              <a:rPr lang="en-US" sz="1800" dirty="0"/>
              <a:t>Handle contractions (“don’t” =&gt; “do not”)</a:t>
            </a:r>
          </a:p>
          <a:p>
            <a:pPr lvl="1" algn="l" rtl="0"/>
            <a:r>
              <a:rPr lang="en-US" sz="1800" dirty="0"/>
              <a:t>Tokenizer (keep words only)</a:t>
            </a:r>
          </a:p>
          <a:p>
            <a:pPr lvl="1" algn="l" rtl="0"/>
            <a:r>
              <a:rPr lang="en-US" sz="1800" dirty="0"/>
              <a:t>Remove stop words (</a:t>
            </a:r>
            <a:r>
              <a:rPr lang="en-US" sz="1800" i="1" dirty="0"/>
              <a:t>but </a:t>
            </a:r>
            <a:r>
              <a:rPr lang="en-US" sz="1800" dirty="0"/>
              <a:t>exclude negative words, e.g. “not”)</a:t>
            </a:r>
          </a:p>
          <a:p>
            <a:pPr lvl="1" algn="l" rtl="0"/>
            <a:r>
              <a:rPr lang="en-US" sz="1800" dirty="0"/>
              <a:t>Remove short words (e.g. “I”)</a:t>
            </a:r>
          </a:p>
          <a:p>
            <a:pPr marL="0" indent="0" algn="l" rtl="0">
              <a:buNone/>
            </a:pPr>
            <a:endParaRPr lang="he-IL" dirty="0"/>
          </a:p>
        </p:txBody>
      </p:sp>
    </p:spTree>
    <p:extLst>
      <p:ext uri="{BB962C8B-B14F-4D97-AF65-F5344CB8AC3E}">
        <p14:creationId xmlns:p14="http://schemas.microsoft.com/office/powerpoint/2010/main" val="1435630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3- Embeddings</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10202858"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Bag of Words , </a:t>
            </a:r>
            <a:r>
              <a:rPr lang="en-US" sz="2000" dirty="0" err="1"/>
              <a:t>Tf-Idf</a:t>
            </a:r>
            <a:endParaRPr lang="en-US" sz="1800" dirty="0"/>
          </a:p>
          <a:p>
            <a:pPr marL="0" indent="0" algn="l" rtl="0">
              <a:buNone/>
            </a:pPr>
            <a:endParaRPr lang="he-IL" dirty="0"/>
          </a:p>
        </p:txBody>
      </p:sp>
      <p:pic>
        <p:nvPicPr>
          <p:cNvPr id="3" name="תמונה 2">
            <a:extLst>
              <a:ext uri="{FF2B5EF4-FFF2-40B4-BE49-F238E27FC236}">
                <a16:creationId xmlns:a16="http://schemas.microsoft.com/office/drawing/2014/main" id="{C45BFB65-E26B-4348-B78D-DECAB0FC02B1}"/>
              </a:ext>
            </a:extLst>
          </p:cNvPr>
          <p:cNvPicPr>
            <a:picLocks noChangeAspect="1"/>
          </p:cNvPicPr>
          <p:nvPr/>
        </p:nvPicPr>
        <p:blipFill>
          <a:blip r:embed="rId5"/>
          <a:stretch>
            <a:fillRect/>
          </a:stretch>
        </p:blipFill>
        <p:spPr>
          <a:xfrm>
            <a:off x="3276752" y="3429000"/>
            <a:ext cx="5638496" cy="1458607"/>
          </a:xfrm>
          <a:prstGeom prst="rect">
            <a:avLst/>
          </a:prstGeom>
          <a:ln>
            <a:noFill/>
          </a:ln>
          <a:effectLst>
            <a:outerShdw blurRad="292100" dist="139700" dir="2700000" algn="tl" rotWithShape="0">
              <a:srgbClr val="333333">
                <a:alpha val="65000"/>
              </a:srgbClr>
            </a:outerShdw>
          </a:effectLst>
        </p:spPr>
      </p:pic>
      <p:pic>
        <p:nvPicPr>
          <p:cNvPr id="1030" name="Picture 6" descr="TF-IDF Vectorizer scikit-learn. Deep understanding TfidfVectorizer by… | by  Mukesh Chaudhary | Medium">
            <a:extLst>
              <a:ext uri="{FF2B5EF4-FFF2-40B4-BE49-F238E27FC236}">
                <a16:creationId xmlns:a16="http://schemas.microsoft.com/office/drawing/2014/main" id="{537269AD-01BF-44C4-810E-928A925C74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1027" y="5127319"/>
            <a:ext cx="3905250" cy="11715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530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3- Embeddings</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10202858"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Word2Vec  (Doc2Vec)</a:t>
            </a:r>
            <a:endParaRPr lang="en-US" sz="1800" dirty="0"/>
          </a:p>
          <a:p>
            <a:pPr marL="0" indent="0" algn="l" rtl="0">
              <a:buNone/>
            </a:pPr>
            <a:endParaRPr lang="he-IL" dirty="0"/>
          </a:p>
        </p:txBody>
      </p:sp>
      <p:pic>
        <p:nvPicPr>
          <p:cNvPr id="1026" name="Picture 2" descr="Creating Word Embeddings: Coding the Word2Vec Algorithm in Python using  Deep Learning | by Eligijus Bujokas | Towards Data Science">
            <a:extLst>
              <a:ext uri="{FF2B5EF4-FFF2-40B4-BE49-F238E27FC236}">
                <a16:creationId xmlns:a16="http://schemas.microsoft.com/office/drawing/2014/main" id="{5AC04679-B2E9-4772-B6F3-42D9BF03EC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1696" y="3429000"/>
            <a:ext cx="7928811" cy="2776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100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 חדר ישיבות">
  <a:themeElements>
    <a:clrScheme name="יונים - חדר ישיבות">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יונים - חדר ישיבות">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 חדר ישיבות">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1707</TotalTime>
  <Words>844</Words>
  <Application>Microsoft Office PowerPoint</Application>
  <PresentationFormat>מסך רחב</PresentationFormat>
  <Paragraphs>99</Paragraphs>
  <Slides>14</Slides>
  <Notes>13</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14</vt:i4>
      </vt:variant>
    </vt:vector>
  </HeadingPairs>
  <TitlesOfParts>
    <vt:vector size="19" baseType="lpstr">
      <vt:lpstr>Arial</vt:lpstr>
      <vt:lpstr>Calibri</vt:lpstr>
      <vt:lpstr>Century Gothic</vt:lpstr>
      <vt:lpstr>Wingdings 3</vt:lpstr>
      <vt:lpstr>יונים - חדר ישיבות</vt:lpstr>
      <vt:lpstr>IMDb Reviews Analysis</vt:lpstr>
      <vt:lpstr>Recap</vt:lpstr>
      <vt:lpstr>Part 1- Data exploration</vt:lpstr>
      <vt:lpstr>Part 1- Data exploration</vt:lpstr>
      <vt:lpstr>Part 1- Data exploration</vt:lpstr>
      <vt:lpstr>Part 1- Data exploration</vt:lpstr>
      <vt:lpstr>Part 2- Data preprocessing</vt:lpstr>
      <vt:lpstr>Part 3- Embeddings</vt:lpstr>
      <vt:lpstr>Part 3- Embeddings</vt:lpstr>
      <vt:lpstr>Part 4- ML</vt:lpstr>
      <vt:lpstr>Part 4 - ML with other embeddings</vt:lpstr>
      <vt:lpstr>Part 5 - DL</vt:lpstr>
      <vt:lpstr>More Challenges to come…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Reviews Analysis</dc:title>
  <dc:creator>תמר נוי</dc:creator>
  <cp:lastModifiedBy>תמר נוי</cp:lastModifiedBy>
  <cp:revision>148</cp:revision>
  <dcterms:created xsi:type="dcterms:W3CDTF">2020-10-20T10:22:08Z</dcterms:created>
  <dcterms:modified xsi:type="dcterms:W3CDTF">2020-12-11T09:49:32Z</dcterms:modified>
</cp:coreProperties>
</file>