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5126"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ג'/חשון/תשפ"א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באתר נרשמות ביקורות רבות לגבי סרטים/סדרות – חלק מהביקורות חיוביות וחלק שליליות. משתמש חדש באתר יכול להזין ביקורת חדשה לסרט/תוכנית שהוא צפה בה.</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38746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היינו רוצים לחקור את הביקורות ולהבין מה מעניין אנשים – על אילו סוגי סרטים הם כותבים (</a:t>
            </a:r>
            <a:r>
              <a:rPr lang="en-US" dirty="0"/>
              <a:t>topic modeling</a:t>
            </a:r>
            <a:r>
              <a:rPr lang="he-IL" dirty="0"/>
              <a:t>) . נרצה לדעת מה מעניין אנשים, ובאילו תחומי עניין. </a:t>
            </a:r>
            <a:br>
              <a:rPr lang="en-US" dirty="0"/>
            </a:br>
            <a:r>
              <a:rPr lang="he-IL" dirty="0"/>
              <a:t>חוץ מ-</a:t>
            </a:r>
            <a:r>
              <a:rPr lang="en-US" dirty="0"/>
              <a:t>topic modeling</a:t>
            </a:r>
            <a:r>
              <a:rPr lang="he-IL" dirty="0"/>
              <a:t> נרצה לבצע גם </a:t>
            </a:r>
            <a:r>
              <a:rPr lang="he-IL" dirty="0" err="1"/>
              <a:t>קלאסיפיקציה</a:t>
            </a:r>
            <a:r>
              <a:rPr lang="he-IL" dirty="0"/>
              <a:t>: יש </a:t>
            </a:r>
            <a:r>
              <a:rPr lang="he-IL" dirty="0" err="1"/>
              <a:t>ברשותינו</a:t>
            </a:r>
            <a:r>
              <a:rPr lang="he-IL" dirty="0"/>
              <a:t> מאגר של 25,000 ביקורות ולכל ביקורת אנו יודעים האם היא חיובית או שלילית. נרצה לבצע מודל </a:t>
            </a:r>
            <a:r>
              <a:rPr lang="he-IL" dirty="0" err="1"/>
              <a:t>קלאסיפיקציה</a:t>
            </a:r>
            <a:r>
              <a:rPr lang="he-IL" dirty="0"/>
              <a:t> על הביקורת כדי לזהות בעתיד האם ביקורת חדשה שנכתבת היא חיובית או שלילית. מדובר באלפי ביקורות שנכתבות ולא אפשרי לקרוא כל ביקורת וביקורת. </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418578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Data</a:t>
            </a:r>
            <a:r>
              <a:rPr lang="he-IL" dirty="0"/>
              <a:t> מתויג – כבר יש לנו.</a:t>
            </a:r>
          </a:p>
          <a:p>
            <a:r>
              <a:rPr lang="he-IL" dirty="0"/>
              <a:t>עיקר העבודה עם ה-</a:t>
            </a:r>
            <a:r>
              <a:rPr lang="en-US" dirty="0"/>
              <a:t>data</a:t>
            </a:r>
            <a:r>
              <a:rPr lang="he-IL" dirty="0"/>
              <a:t> תהיה בנושא ה-</a:t>
            </a:r>
            <a:r>
              <a:rPr lang="en-US" dirty="0"/>
              <a:t>embedding</a:t>
            </a:r>
            <a:r>
              <a:rPr lang="he-IL" dirty="0"/>
              <a:t> : איזה </a:t>
            </a:r>
            <a:r>
              <a:rPr lang="he-IL" dirty="0" err="1"/>
              <a:t>יצוג</a:t>
            </a:r>
            <a:r>
              <a:rPr lang="he-IL" dirty="0"/>
              <a:t> לבחור למילים, האם לקחת את כל המשפט או רק חלק ממנו (ראינו ביקורות עם טקסט ארוך – אולי יש מקום לקצר אותן כדי </a:t>
            </a:r>
            <a:r>
              <a:rPr lang="he-IL" dirty="0" err="1"/>
              <a:t>שהוקטור</a:t>
            </a:r>
            <a:r>
              <a:rPr lang="he-IL" dirty="0"/>
              <a:t> שמייצג את הביקורת לא יהיה ארוך מדי) , האם לתת משקל </a:t>
            </a:r>
            <a:r>
              <a:rPr lang="he-IL" dirty="0" err="1"/>
              <a:t>לתוים</a:t>
            </a:r>
            <a:r>
              <a:rPr lang="he-IL" dirty="0"/>
              <a:t> מיוחדים בטקסט, למשל סימני קריאה ועוד.</a:t>
            </a:r>
          </a:p>
          <a:p>
            <a:r>
              <a:rPr lang="he-IL" dirty="0"/>
              <a:t>לאחר שנייצג את הטקסט </a:t>
            </a:r>
            <a:r>
              <a:rPr lang="he-IL" dirty="0" err="1"/>
              <a:t>כוקטור</a:t>
            </a:r>
            <a:r>
              <a:rPr lang="he-IL" dirty="0"/>
              <a:t>, נפעיל </a:t>
            </a:r>
            <a:r>
              <a:rPr lang="en-US" dirty="0"/>
              <a:t>cluster analysis</a:t>
            </a:r>
            <a:r>
              <a:rPr lang="he-IL" dirty="0"/>
              <a:t> עבור </a:t>
            </a:r>
            <a:r>
              <a:rPr lang="en-US" dirty="0"/>
              <a:t>topic modeling</a:t>
            </a:r>
            <a:r>
              <a:rPr lang="he-IL" dirty="0"/>
              <a:t>, ונריץ </a:t>
            </a:r>
            <a:r>
              <a:rPr lang="en-US" dirty="0"/>
              <a:t>classification model</a:t>
            </a:r>
            <a:r>
              <a:rPr lang="he-IL" dirty="0"/>
              <a:t> כדי לחזות ביקורות עתידיות כחיוביות או שליליות.</a:t>
            </a:r>
            <a:endParaRPr lang="en-US" dirty="0"/>
          </a:p>
          <a:p>
            <a:endParaRPr lang="he-IL" dirty="0"/>
          </a:p>
          <a:p>
            <a:r>
              <a:rPr lang="he-IL" dirty="0"/>
              <a:t>בחירת מדדי הצלחה – </a:t>
            </a:r>
            <a:r>
              <a:rPr lang="en-US" dirty="0"/>
              <a:t>recall + precision</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64944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4165927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ג'/חשון/תשפ"א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ג'/חשון/תשפ"א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www.pxfuel.com/en/free-photo-xzjid" TargetMode="External"/><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www.thebluediamondgallery.com/handwriting/d/data.html" TargetMode="External"/><Relationship Id="rId5" Type="http://schemas.openxmlformats.org/officeDocument/2006/relationships/image" Target="../media/image12.jpg"/><Relationship Id="rId4" Type="http://schemas.openxmlformats.org/officeDocument/2006/relationships/hyperlink" Target="http://www.sthda.com/english/wiki/model-based-clustering-unsupervised-machine-learning" TargetMode="External"/><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Introduction</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84079" y="2483460"/>
            <a:ext cx="3315615" cy="1618020"/>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4566627" y="4629430"/>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320EA0AC-9707-4F4C-AF3C-68D5CB59B15A}"/>
              </a:ext>
            </a:extLst>
          </p:cNvPr>
          <p:cNvPicPr>
            <a:picLocks noChangeAspect="1"/>
          </p:cNvPicPr>
          <p:nvPr/>
        </p:nvPicPr>
        <p:blipFill>
          <a:blip r:embed="rId6"/>
          <a:stretch>
            <a:fillRect/>
          </a:stretch>
        </p:blipFill>
        <p:spPr>
          <a:xfrm>
            <a:off x="609907" y="2659155"/>
            <a:ext cx="2583401" cy="2231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תמונה 5">
            <a:extLst>
              <a:ext uri="{FF2B5EF4-FFF2-40B4-BE49-F238E27FC236}">
                <a16:creationId xmlns:a16="http://schemas.microsoft.com/office/drawing/2014/main" id="{333CE13D-85C4-4543-BF4F-A7ECA0015030}"/>
              </a:ext>
            </a:extLst>
          </p:cNvPr>
          <p:cNvPicPr>
            <a:picLocks noChangeAspect="1"/>
          </p:cNvPicPr>
          <p:nvPr/>
        </p:nvPicPr>
        <p:blipFill>
          <a:blip r:embed="rId7"/>
          <a:stretch>
            <a:fillRect/>
          </a:stretch>
        </p:blipFill>
        <p:spPr>
          <a:xfrm>
            <a:off x="8624666" y="2742685"/>
            <a:ext cx="2687915" cy="2148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r>
              <a:rPr lang="en-US" dirty="0"/>
              <a:t>Goal</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3696427" y="168063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rot="21023437">
            <a:off x="894776" y="3138248"/>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Although I generally do not like remakes believing that remakes are waste of time; this film is an exception…</a:t>
            </a:r>
            <a:endParaRPr lang="he-IL"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rot="20791355">
            <a:off x="1398395" y="5196029"/>
            <a:ext cx="4596063"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This movie was o.k. but it could have been much better.</a:t>
            </a:r>
            <a:endParaRPr lang="he-IL"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rot="638156">
            <a:off x="6903791" y="3972043"/>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IT IS So Sad. Even though this was shot with film </a:t>
            </a:r>
            <a:r>
              <a:rPr lang="en-US" dirty="0" err="1"/>
              <a:t>i</a:t>
            </a:r>
            <a:r>
              <a:rPr lang="en-US" dirty="0"/>
              <a:t> think it stinks a little bit more than flicks like Blood Lake</a:t>
            </a:r>
            <a:endParaRPr lang="he-IL" dirty="0"/>
          </a:p>
        </p:txBody>
      </p:sp>
    </p:spTree>
    <p:extLst>
      <p:ext uri="{BB962C8B-B14F-4D97-AF65-F5344CB8AC3E}">
        <p14:creationId xmlns:p14="http://schemas.microsoft.com/office/powerpoint/2010/main" val="179055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Goal – cont.</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731837" y="1687156"/>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a:off x="678207" y="2482490"/>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a:off x="678206" y="3701116"/>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a:off x="678207" y="3114252"/>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7" name="תיבת טקסט 6">
            <a:extLst>
              <a:ext uri="{FF2B5EF4-FFF2-40B4-BE49-F238E27FC236}">
                <a16:creationId xmlns:a16="http://schemas.microsoft.com/office/drawing/2014/main" id="{1AA415B0-A06B-4EC2-A245-B31505BE6772}"/>
              </a:ext>
            </a:extLst>
          </p:cNvPr>
          <p:cNvSpPr txBox="1"/>
          <p:nvPr/>
        </p:nvSpPr>
        <p:spPr>
          <a:xfrm>
            <a:off x="6982754" y="3299643"/>
            <a:ext cx="5060856"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Topic Modeling</a:t>
            </a:r>
            <a:endParaRPr lang="he-IL" sz="4000" dirty="0"/>
          </a:p>
        </p:txBody>
      </p:sp>
      <p:sp>
        <p:nvSpPr>
          <p:cNvPr id="8" name="תיבת טקסט 7">
            <a:extLst>
              <a:ext uri="{FF2B5EF4-FFF2-40B4-BE49-F238E27FC236}">
                <a16:creationId xmlns:a16="http://schemas.microsoft.com/office/drawing/2014/main" id="{F947E6F7-DCD8-4821-A00F-379175909C8D}"/>
              </a:ext>
            </a:extLst>
          </p:cNvPr>
          <p:cNvSpPr txBox="1"/>
          <p:nvPr/>
        </p:nvSpPr>
        <p:spPr>
          <a:xfrm>
            <a:off x="6982754" y="4485517"/>
            <a:ext cx="5060856" cy="1323439"/>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Reviews </a:t>
            </a:r>
            <a:br>
              <a:rPr lang="en-US" sz="4000" dirty="0"/>
            </a:br>
            <a:r>
              <a:rPr lang="en-US" sz="4000" dirty="0"/>
              <a:t>Sentiment Analysis</a:t>
            </a:r>
            <a:endParaRPr lang="he-IL" sz="4000" dirty="0"/>
          </a:p>
        </p:txBody>
      </p:sp>
      <p:sp>
        <p:nvSpPr>
          <p:cNvPr id="9" name="חץ: ימינה 8">
            <a:extLst>
              <a:ext uri="{FF2B5EF4-FFF2-40B4-BE49-F238E27FC236}">
                <a16:creationId xmlns:a16="http://schemas.microsoft.com/office/drawing/2014/main" id="{32D5E537-0D9C-4C96-8CE5-7202482EF717}"/>
              </a:ext>
            </a:extLst>
          </p:cNvPr>
          <p:cNvSpPr/>
          <p:nvPr/>
        </p:nvSpPr>
        <p:spPr>
          <a:xfrm>
            <a:off x="6212305" y="4083870"/>
            <a:ext cx="654143"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סוגר מסולסל ימני 9">
            <a:extLst>
              <a:ext uri="{FF2B5EF4-FFF2-40B4-BE49-F238E27FC236}">
                <a16:creationId xmlns:a16="http://schemas.microsoft.com/office/drawing/2014/main" id="{46BD75A7-A0F8-4DD1-BA10-AA7842829849}"/>
              </a:ext>
            </a:extLst>
          </p:cNvPr>
          <p:cNvSpPr/>
          <p:nvPr/>
        </p:nvSpPr>
        <p:spPr>
          <a:xfrm>
            <a:off x="5531517" y="2397049"/>
            <a:ext cx="564483" cy="3835309"/>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1" name="אליפסה 10">
            <a:extLst>
              <a:ext uri="{FF2B5EF4-FFF2-40B4-BE49-F238E27FC236}">
                <a16:creationId xmlns:a16="http://schemas.microsoft.com/office/drawing/2014/main" id="{162A293C-5F63-4BDB-B091-C2B588462FD4}"/>
              </a:ext>
            </a:extLst>
          </p:cNvPr>
          <p:cNvSpPr/>
          <p:nvPr/>
        </p:nvSpPr>
        <p:spPr>
          <a:xfrm>
            <a:off x="2819994" y="448551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1151580F-396D-4CCA-AF05-4B32646B4EF4}"/>
              </a:ext>
            </a:extLst>
          </p:cNvPr>
          <p:cNvSpPr/>
          <p:nvPr/>
        </p:nvSpPr>
        <p:spPr>
          <a:xfrm>
            <a:off x="2819994" y="493012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806C75BE-9F18-4C05-97C2-9863CBC69D86}"/>
              </a:ext>
            </a:extLst>
          </p:cNvPr>
          <p:cNvSpPr/>
          <p:nvPr/>
        </p:nvSpPr>
        <p:spPr>
          <a:xfrm>
            <a:off x="2819994" y="540048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51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Business value</a:t>
            </a:r>
            <a:endParaRPr lang="he-IL" dirty="0"/>
          </a:p>
        </p:txBody>
      </p:sp>
      <p:pic>
        <p:nvPicPr>
          <p:cNvPr id="16" name="תמונה 15">
            <a:extLst>
              <a:ext uri="{FF2B5EF4-FFF2-40B4-BE49-F238E27FC236}">
                <a16:creationId xmlns:a16="http://schemas.microsoft.com/office/drawing/2014/main" id="{E45465C0-025C-47A3-8351-9D7445673A30}"/>
              </a:ext>
            </a:extLst>
          </p:cNvPr>
          <p:cNvPicPr>
            <a:picLocks noChangeAspect="1"/>
          </p:cNvPicPr>
          <p:nvPr/>
        </p:nvPicPr>
        <p:blipFill>
          <a:blip r:embed="rId3"/>
          <a:stretch>
            <a:fillRect/>
          </a:stretch>
        </p:blipFill>
        <p:spPr>
          <a:xfrm>
            <a:off x="624703" y="3272590"/>
            <a:ext cx="2659919" cy="3171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תמונה 16">
            <a:extLst>
              <a:ext uri="{FF2B5EF4-FFF2-40B4-BE49-F238E27FC236}">
                <a16:creationId xmlns:a16="http://schemas.microsoft.com/office/drawing/2014/main" id="{A93819BD-1925-41F8-A180-DE8EA80C5A73}"/>
              </a:ext>
            </a:extLst>
          </p:cNvPr>
          <p:cNvPicPr>
            <a:picLocks noChangeAspect="1"/>
          </p:cNvPicPr>
          <p:nvPr/>
        </p:nvPicPr>
        <p:blipFill>
          <a:blip r:embed="rId4"/>
          <a:stretch>
            <a:fillRect/>
          </a:stretch>
        </p:blipFill>
        <p:spPr>
          <a:xfrm>
            <a:off x="8499535" y="3386572"/>
            <a:ext cx="3255318" cy="2943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תמונה 13">
            <a:extLst>
              <a:ext uri="{FF2B5EF4-FFF2-40B4-BE49-F238E27FC236}">
                <a16:creationId xmlns:a16="http://schemas.microsoft.com/office/drawing/2014/main" id="{38883FC3-C8E0-40A5-8544-0D1A98D3F83B}"/>
              </a:ext>
            </a:extLst>
          </p:cNvPr>
          <p:cNvPicPr>
            <a:picLocks noChangeAspect="1"/>
          </p:cNvPicPr>
          <p:nvPr/>
        </p:nvPicPr>
        <p:blipFill>
          <a:blip r:embed="rId5"/>
          <a:stretch>
            <a:fillRect/>
          </a:stretch>
        </p:blipFill>
        <p:spPr>
          <a:xfrm>
            <a:off x="3479774" y="2261455"/>
            <a:ext cx="4824608" cy="1829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223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25E37E51-12EF-4DCC-80DA-6F479915422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93428" y="4012847"/>
            <a:ext cx="1755528" cy="1626744"/>
          </a:xfrm>
          <a:prstGeom prst="rect">
            <a:avLst/>
          </a:prstGeom>
        </p:spPr>
      </p:pic>
      <p:sp>
        <p:nvSpPr>
          <p:cNvPr id="2" name="כותרת 1">
            <a:extLst>
              <a:ext uri="{FF2B5EF4-FFF2-40B4-BE49-F238E27FC236}">
                <a16:creationId xmlns:a16="http://schemas.microsoft.com/office/drawing/2014/main" id="{1694DF9C-A840-42AD-8CA8-5F021DBDF296}"/>
              </a:ext>
            </a:extLst>
          </p:cNvPr>
          <p:cNvSpPr>
            <a:spLocks noGrp="1"/>
          </p:cNvSpPr>
          <p:nvPr>
            <p:ph type="title"/>
          </p:nvPr>
        </p:nvSpPr>
        <p:spPr/>
        <p:txBody>
          <a:bodyPr/>
          <a:lstStyle/>
          <a:p>
            <a:r>
              <a:rPr lang="en-US" dirty="0"/>
              <a:t>Let’s get started…</a:t>
            </a:r>
            <a:endParaRPr lang="he-IL" dirty="0"/>
          </a:p>
        </p:txBody>
      </p:sp>
      <p:pic>
        <p:nvPicPr>
          <p:cNvPr id="4" name="תמונה 3" descr="תמונה שמכילה טקסט, לוח ציור&#10;&#10;התיאור נוצר באופן אוטומטי">
            <a:extLst>
              <a:ext uri="{FF2B5EF4-FFF2-40B4-BE49-F238E27FC236}">
                <a16:creationId xmlns:a16="http://schemas.microsoft.com/office/drawing/2014/main" id="{4585A2A2-F14B-4BDD-8D79-2CFE6B09ACD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31807" y="2187075"/>
            <a:ext cx="1862889" cy="1241925"/>
          </a:xfrm>
          <a:prstGeom prst="rect">
            <a:avLst/>
          </a:prstGeom>
        </p:spPr>
      </p:pic>
      <p:sp>
        <p:nvSpPr>
          <p:cNvPr id="6" name="תיבת טקסט 5">
            <a:extLst>
              <a:ext uri="{FF2B5EF4-FFF2-40B4-BE49-F238E27FC236}">
                <a16:creationId xmlns:a16="http://schemas.microsoft.com/office/drawing/2014/main" id="{E5108625-03C9-4C0F-9978-5F38AD691A38}"/>
              </a:ext>
            </a:extLst>
          </p:cNvPr>
          <p:cNvSpPr txBox="1"/>
          <p:nvPr/>
        </p:nvSpPr>
        <p:spPr>
          <a:xfrm>
            <a:off x="11694696" y="2212061"/>
            <a:ext cx="601578" cy="707886"/>
          </a:xfrm>
          <a:prstGeom prst="rect">
            <a:avLst/>
          </a:prstGeom>
          <a:noFill/>
        </p:spPr>
        <p:txBody>
          <a:bodyPr wrap="square" rtlCol="1">
            <a:spAutoFit/>
          </a:bodyPr>
          <a:lstStyle/>
          <a:p>
            <a:r>
              <a:rPr lang="he-IL" sz="4000" dirty="0">
                <a:solidFill>
                  <a:srgbClr val="00B050"/>
                </a:solidFill>
                <a:sym typeface="Wingdings" panose="05000000000000000000" pitchFamily="2" charset="2"/>
              </a:rPr>
              <a:t></a:t>
            </a:r>
            <a:endParaRPr lang="he-IL" sz="4000" dirty="0">
              <a:solidFill>
                <a:srgbClr val="00B050"/>
              </a:solidFill>
            </a:endParaRPr>
          </a:p>
        </p:txBody>
      </p:sp>
      <p:pic>
        <p:nvPicPr>
          <p:cNvPr id="8" name="תמונה 7" descr="תמונה שמכילה אלקטרוניקה, מעגל חשמלי, מחשב&#10;&#10;התיאור נוצר באופן אוטומטי">
            <a:extLst>
              <a:ext uri="{FF2B5EF4-FFF2-40B4-BE49-F238E27FC236}">
                <a16:creationId xmlns:a16="http://schemas.microsoft.com/office/drawing/2014/main" id="{7D3C7135-1E6B-422C-BAC6-F79A3050186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517512" y="2998081"/>
            <a:ext cx="1862889" cy="1164817"/>
          </a:xfrm>
          <a:prstGeom prst="rect">
            <a:avLst/>
          </a:prstGeom>
          <a:ln>
            <a:noFill/>
          </a:ln>
          <a:effectLst>
            <a:softEdge rad="112500"/>
          </a:effectLst>
        </p:spPr>
      </p:pic>
      <p:sp>
        <p:nvSpPr>
          <p:cNvPr id="9" name="תיבת טקסט 8">
            <a:extLst>
              <a:ext uri="{FF2B5EF4-FFF2-40B4-BE49-F238E27FC236}">
                <a16:creationId xmlns:a16="http://schemas.microsoft.com/office/drawing/2014/main" id="{6003B554-3F95-41F9-A9B3-D33766BFAE79}"/>
              </a:ext>
            </a:extLst>
          </p:cNvPr>
          <p:cNvSpPr txBox="1"/>
          <p:nvPr/>
        </p:nvSpPr>
        <p:spPr>
          <a:xfrm>
            <a:off x="6827265" y="3288101"/>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NLP </a:t>
            </a:r>
            <a:r>
              <a:rPr lang="en-US" sz="3200" dirty="0" err="1"/>
              <a:t>Preprocesinsg</a:t>
            </a:r>
            <a:endParaRPr lang="he-IL" sz="3200" dirty="0"/>
          </a:p>
        </p:txBody>
      </p:sp>
      <p:sp>
        <p:nvSpPr>
          <p:cNvPr id="10" name="תיבת טקסט 9">
            <a:extLst>
              <a:ext uri="{FF2B5EF4-FFF2-40B4-BE49-F238E27FC236}">
                <a16:creationId xmlns:a16="http://schemas.microsoft.com/office/drawing/2014/main" id="{2F474104-44F7-4424-A1B3-B036E2E912B5}"/>
              </a:ext>
            </a:extLst>
          </p:cNvPr>
          <p:cNvSpPr txBox="1"/>
          <p:nvPr/>
        </p:nvSpPr>
        <p:spPr>
          <a:xfrm>
            <a:off x="6096000" y="4582720"/>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Cluster Analysis</a:t>
            </a:r>
            <a:endParaRPr lang="he-IL" sz="3200" dirty="0"/>
          </a:p>
        </p:txBody>
      </p:sp>
      <p:sp>
        <p:nvSpPr>
          <p:cNvPr id="11" name="תיבת טקסט 10">
            <a:extLst>
              <a:ext uri="{FF2B5EF4-FFF2-40B4-BE49-F238E27FC236}">
                <a16:creationId xmlns:a16="http://schemas.microsoft.com/office/drawing/2014/main" id="{F28A102B-A338-4045-8E40-3A23A41BE356}"/>
              </a:ext>
            </a:extLst>
          </p:cNvPr>
          <p:cNvSpPr txBox="1"/>
          <p:nvPr/>
        </p:nvSpPr>
        <p:spPr>
          <a:xfrm>
            <a:off x="5285429" y="6008158"/>
            <a:ext cx="4339834"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Classification Model</a:t>
            </a:r>
            <a:endParaRPr lang="he-IL" sz="3200" dirty="0"/>
          </a:p>
        </p:txBody>
      </p:sp>
      <p:pic>
        <p:nvPicPr>
          <p:cNvPr id="1026" name="Picture 2" descr="Introduction about Logistic Regression Model – Analytics Buddhu">
            <a:extLst>
              <a:ext uri="{FF2B5EF4-FFF2-40B4-BE49-F238E27FC236}">
                <a16:creationId xmlns:a16="http://schemas.microsoft.com/office/drawing/2014/main" id="{0F46D887-BAC7-4C95-B7C7-7C93BCF364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0651" y="5811017"/>
            <a:ext cx="1345554" cy="84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7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535</Words>
  <Application>Microsoft Office PowerPoint</Application>
  <PresentationFormat>מסך רחב</PresentationFormat>
  <Paragraphs>39</Paragraphs>
  <Slides>7</Slides>
  <Notes>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Century Gothic</vt:lpstr>
      <vt:lpstr>Wingdings 3</vt:lpstr>
      <vt:lpstr>יונים - חדר ישיבות</vt:lpstr>
      <vt:lpstr>IMDb Reviews Analysis</vt:lpstr>
      <vt:lpstr>Introduction</vt:lpstr>
      <vt:lpstr>Goal</vt:lpstr>
      <vt:lpstr>Goal – cont.</vt:lpstr>
      <vt:lpstr>Business value</vt:lpstr>
      <vt:lpstr>Let’s get started…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74</cp:revision>
  <dcterms:created xsi:type="dcterms:W3CDTF">2020-10-20T10:22:08Z</dcterms:created>
  <dcterms:modified xsi:type="dcterms:W3CDTF">2020-10-22T14:07:12Z</dcterms:modified>
</cp:coreProperties>
</file>