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0"/>
  </p:notesMasterIdLst>
  <p:sldIdLst>
    <p:sldId id="271" r:id="rId2"/>
    <p:sldId id="256" r:id="rId3"/>
    <p:sldId id="444" r:id="rId4"/>
    <p:sldId id="272" r:id="rId5"/>
    <p:sldId id="442" r:id="rId6"/>
    <p:sldId id="446" r:id="rId7"/>
    <p:sldId id="506" r:id="rId8"/>
    <p:sldId id="445" r:id="rId9"/>
    <p:sldId id="443" r:id="rId10"/>
    <p:sldId id="325" r:id="rId11"/>
    <p:sldId id="326" r:id="rId12"/>
    <p:sldId id="324" r:id="rId13"/>
    <p:sldId id="331" r:id="rId14"/>
    <p:sldId id="284" r:id="rId15"/>
    <p:sldId id="408" r:id="rId16"/>
    <p:sldId id="320" r:id="rId17"/>
    <p:sldId id="322" r:id="rId18"/>
    <p:sldId id="318" r:id="rId19"/>
    <p:sldId id="409" r:id="rId20"/>
    <p:sldId id="274" r:id="rId21"/>
    <p:sldId id="401" r:id="rId22"/>
    <p:sldId id="275" r:id="rId23"/>
    <p:sldId id="400" r:id="rId24"/>
    <p:sldId id="402" r:id="rId25"/>
    <p:sldId id="399" r:id="rId26"/>
    <p:sldId id="500" r:id="rId27"/>
    <p:sldId id="501" r:id="rId28"/>
    <p:sldId id="502" r:id="rId29"/>
    <p:sldId id="503" r:id="rId30"/>
    <p:sldId id="504" r:id="rId31"/>
    <p:sldId id="505" r:id="rId32"/>
    <p:sldId id="420" r:id="rId33"/>
    <p:sldId id="332" r:id="rId34"/>
    <p:sldId id="257" r:id="rId35"/>
    <p:sldId id="365" r:id="rId36"/>
    <p:sldId id="260" r:id="rId37"/>
    <p:sldId id="328" r:id="rId38"/>
    <p:sldId id="419" r:id="rId39"/>
    <p:sldId id="264" r:id="rId40"/>
    <p:sldId id="330" r:id="rId41"/>
    <p:sldId id="418" r:id="rId42"/>
    <p:sldId id="342" r:id="rId43"/>
    <p:sldId id="344" r:id="rId44"/>
    <p:sldId id="421" r:id="rId45"/>
    <p:sldId id="259" r:id="rId46"/>
    <p:sldId id="323" r:id="rId47"/>
    <p:sldId id="329" r:id="rId48"/>
    <p:sldId id="336" r:id="rId49"/>
    <p:sldId id="339" r:id="rId50"/>
    <p:sldId id="340" r:id="rId51"/>
    <p:sldId id="338" r:id="rId52"/>
    <p:sldId id="341" r:id="rId53"/>
    <p:sldId id="327" r:id="rId54"/>
    <p:sldId id="345" r:id="rId55"/>
    <p:sldId id="343" r:id="rId56"/>
    <p:sldId id="422" r:id="rId57"/>
    <p:sldId id="423" r:id="rId58"/>
    <p:sldId id="346" r:id="rId59"/>
    <p:sldId id="355" r:id="rId60"/>
    <p:sldId id="416" r:id="rId61"/>
    <p:sldId id="352" r:id="rId62"/>
    <p:sldId id="417" r:id="rId63"/>
    <p:sldId id="357" r:id="rId64"/>
    <p:sldId id="358" r:id="rId65"/>
    <p:sldId id="356" r:id="rId66"/>
    <p:sldId id="415" r:id="rId67"/>
    <p:sldId id="353" r:id="rId68"/>
    <p:sldId id="354" r:id="rId69"/>
    <p:sldId id="359" r:id="rId70"/>
    <p:sldId id="425" r:id="rId71"/>
    <p:sldId id="424" r:id="rId72"/>
    <p:sldId id="426" r:id="rId73"/>
    <p:sldId id="462" r:id="rId74"/>
    <p:sldId id="427" r:id="rId75"/>
    <p:sldId id="414" r:id="rId76"/>
    <p:sldId id="410" r:id="rId77"/>
    <p:sldId id="492" r:id="rId78"/>
    <p:sldId id="493" r:id="rId79"/>
    <p:sldId id="494" r:id="rId80"/>
    <p:sldId id="411" r:id="rId81"/>
    <p:sldId id="381" r:id="rId82"/>
    <p:sldId id="360" r:id="rId83"/>
    <p:sldId id="361" r:id="rId84"/>
    <p:sldId id="362" r:id="rId85"/>
    <p:sldId id="364" r:id="rId86"/>
    <p:sldId id="372" r:id="rId87"/>
    <p:sldId id="366" r:id="rId88"/>
    <p:sldId id="363" r:id="rId89"/>
    <p:sldId id="413" r:id="rId90"/>
    <p:sldId id="368" r:id="rId91"/>
    <p:sldId id="371" r:id="rId92"/>
    <p:sldId id="369" r:id="rId93"/>
    <p:sldId id="447" r:id="rId94"/>
    <p:sldId id="370" r:id="rId95"/>
    <p:sldId id="429" r:id="rId96"/>
    <p:sldId id="412" r:id="rId97"/>
    <p:sldId id="384" r:id="rId98"/>
    <p:sldId id="351" r:id="rId99"/>
    <p:sldId id="347" r:id="rId100"/>
    <p:sldId id="405" r:id="rId101"/>
    <p:sldId id="350" r:id="rId102"/>
    <p:sldId id="387" r:id="rId103"/>
    <p:sldId id="431" r:id="rId104"/>
    <p:sldId id="428" r:id="rId105"/>
    <p:sldId id="430" r:id="rId106"/>
    <p:sldId id="508" r:id="rId107"/>
    <p:sldId id="507" r:id="rId108"/>
    <p:sldId id="380" r:id="rId109"/>
    <p:sldId id="377" r:id="rId110"/>
    <p:sldId id="375" r:id="rId111"/>
    <p:sldId id="376" r:id="rId112"/>
    <p:sldId id="379" r:id="rId113"/>
    <p:sldId id="374" r:id="rId114"/>
    <p:sldId id="432" r:id="rId115"/>
    <p:sldId id="382" r:id="rId116"/>
    <p:sldId id="433" r:id="rId117"/>
    <p:sldId id="434" r:id="rId118"/>
    <p:sldId id="383" r:id="rId119"/>
    <p:sldId id="388" r:id="rId120"/>
    <p:sldId id="389" r:id="rId121"/>
    <p:sldId id="391" r:id="rId122"/>
    <p:sldId id="392" r:id="rId123"/>
    <p:sldId id="393" r:id="rId124"/>
    <p:sldId id="398" r:id="rId125"/>
    <p:sldId id="394" r:id="rId126"/>
    <p:sldId id="435" r:id="rId127"/>
    <p:sldId id="436" r:id="rId128"/>
    <p:sldId id="437" r:id="rId129"/>
    <p:sldId id="438" r:id="rId130"/>
    <p:sldId id="439" r:id="rId131"/>
    <p:sldId id="449" r:id="rId132"/>
    <p:sldId id="448" r:id="rId133"/>
    <p:sldId id="450" r:id="rId134"/>
    <p:sldId id="451" r:id="rId135"/>
    <p:sldId id="452" r:id="rId136"/>
    <p:sldId id="441" r:id="rId137"/>
    <p:sldId id="464" r:id="rId138"/>
    <p:sldId id="465" r:id="rId139"/>
    <p:sldId id="458" r:id="rId140"/>
    <p:sldId id="459" r:id="rId141"/>
    <p:sldId id="461" r:id="rId142"/>
    <p:sldId id="463" r:id="rId143"/>
    <p:sldId id="471" r:id="rId144"/>
    <p:sldId id="460" r:id="rId145"/>
    <p:sldId id="467" r:id="rId146"/>
    <p:sldId id="466" r:id="rId147"/>
    <p:sldId id="468" r:id="rId148"/>
    <p:sldId id="472" r:id="rId149"/>
    <p:sldId id="469" r:id="rId150"/>
    <p:sldId id="470" r:id="rId151"/>
    <p:sldId id="454" r:id="rId152"/>
    <p:sldId id="455" r:id="rId153"/>
    <p:sldId id="395" r:id="rId154"/>
    <p:sldId id="476" r:id="rId155"/>
    <p:sldId id="481" r:id="rId156"/>
    <p:sldId id="473" r:id="rId157"/>
    <p:sldId id="474" r:id="rId158"/>
    <p:sldId id="475" r:id="rId159"/>
    <p:sldId id="477" r:id="rId160"/>
    <p:sldId id="478" r:id="rId161"/>
    <p:sldId id="499" r:id="rId162"/>
    <p:sldId id="396" r:id="rId163"/>
    <p:sldId id="479" r:id="rId164"/>
    <p:sldId id="480" r:id="rId165"/>
    <p:sldId id="483" r:id="rId166"/>
    <p:sldId id="491" r:id="rId167"/>
    <p:sldId id="484" r:id="rId168"/>
    <p:sldId id="487" r:id="rId169"/>
    <p:sldId id="486" r:id="rId170"/>
    <p:sldId id="397" r:id="rId171"/>
    <p:sldId id="485" r:id="rId172"/>
    <p:sldId id="488" r:id="rId173"/>
    <p:sldId id="490" r:id="rId174"/>
    <p:sldId id="497" r:id="rId175"/>
    <p:sldId id="495" r:id="rId176"/>
    <p:sldId id="498" r:id="rId177"/>
    <p:sldId id="457" r:id="rId178"/>
    <p:sldId id="456" r:id="rId17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3A1"/>
    <a:srgbClr val="0F54D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250" autoAdjust="0"/>
    <p:restoredTop sz="94660"/>
  </p:normalViewPr>
  <p:slideViewPr>
    <p:cSldViewPr snapToGrid="0">
      <p:cViewPr>
        <p:scale>
          <a:sx n="111" d="100"/>
          <a:sy n="111" d="100"/>
        </p:scale>
        <p:origin x="120" y="1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23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presProps" Target="presProp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viewProps" Target="viewProps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notesMaster" Target="notesMasters/notesMaster1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4EFD1-5BF2-4253-9414-23E7CCA35C85}" type="datetimeFigureOut">
              <a:rPr lang="fr-FR" smtClean="0"/>
              <a:t>12/10/2020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F252F-B382-4F7B-9BE1-1663430915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111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Simon</a:t>
            </a:r>
          </a:p>
        </p:txBody>
      </p:sp>
    </p:spTree>
    <p:extLst>
      <p:ext uri="{BB962C8B-B14F-4D97-AF65-F5344CB8AC3E}">
        <p14:creationId xmlns:p14="http://schemas.microsoft.com/office/powerpoint/2010/main" val="3691726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9BCF9A-866C-4F3C-9063-9D8206EC4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B36DB5-C5B1-48E7-8095-9F0E44DA5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8E6D5F-0D7F-4D22-A4D6-F7FD0378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12/10/2020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0D589E-7BB1-4F6F-8903-2DDE84B7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BDB04E-E85D-4674-BAE0-B6152E30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11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8CC4E-D769-4632-962A-BA7BF82C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2E18F70-9C9E-4C8A-898C-C1D5EEE39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3611DD-88AE-4BE7-9C14-85EBB8A0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12/10/2020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9CCE2F-F0CC-4371-9EEA-45F39141E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E7E674-B55A-4434-A88E-225342ED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3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9287533-4AB2-4BB1-B6F6-CD2D923D9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8E574A-19B4-4C43-B3AC-EFCDEA94C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F82054-6425-4121-81C0-B6CBA4FDE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12/10/2020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264028-FBAE-45DF-8695-77AFF01C2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66E357-1DFE-4788-B5B1-D6866C981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040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</p:spTree>
    <p:extLst>
      <p:ext uri="{BB962C8B-B14F-4D97-AF65-F5344CB8AC3E}">
        <p14:creationId xmlns:p14="http://schemas.microsoft.com/office/powerpoint/2010/main" val="6864056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9BD4C9-F99A-4ABF-98B7-05CC900C2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363E4A-8394-4280-87C4-73E536BE3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28BDF0-9685-49ED-887E-814E51078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12/10/2020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75A5A2-B039-4367-B758-94379B10C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368962-DA23-41E7-A99D-1A9FE6DD6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35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C6F4FE-1043-426F-8531-72058E076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BC3108-33B8-406C-A6FB-887053FFF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A6A550-AF69-4A7C-80B5-0F04FD5A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12/10/2020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3DECD5-77DB-40DB-83B3-9C4D9F72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46EA47-5BA9-4B2E-BC89-B973910C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77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214542-E390-40CE-9A00-8485D3E8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28C969-0BA2-4082-99DA-062FDCBAF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CE70FC1-ED2F-4B54-9954-B0CBCE5BF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65E8DB-7167-44B3-9C12-65911BA0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12/10/2020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0BA47C-804F-4592-BB47-FA252840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7D8DF0-3469-44A9-8B54-FF6AAC5C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00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10F8C7-55CD-4208-909B-1082CD2E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E5D663-1740-43BA-B628-7876BB7DF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9A79BB9-7F29-480A-925D-FF3B5D106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9A678EB-B2AB-4FBA-8499-BADB31B91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321BB37-3559-4EEC-95AB-928A094A0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4AC88F0-AE6B-4104-A636-CF9DB2B5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12/10/2020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23A54F6-AF61-4C74-A357-95CF2064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D7F7181-2245-44EF-BE66-75C8919EB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77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98B642-637F-4CFC-B67A-B2BC5151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BACB3D-92CF-4F96-A2D5-98FF2AF0F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12/10/2020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A3F8C91-986B-4F6C-B474-6F535ADD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07E1E7-5AF5-4C98-A072-367153E9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732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BEBF429-EDF7-479B-BDA0-59AE4A4EC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12/10/2020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EF216BC-2440-4709-97F2-31AEEE11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D65861-2785-4255-B491-0BFC320B3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2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7B6327-F0A9-4C0C-9C32-AD3104A6B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CC9B65-E6C2-4550-AD71-DB2E162B4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D2325A-AF30-482B-8434-E491DBFB5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1E02CF-2489-40A5-8158-543E58589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12/10/2020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57B842-FE26-4579-B3B3-E8120E21B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57E3B4-D666-4980-BD4C-95BAFDE9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396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025B90-DB76-4F36-AC6C-26F46AF60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7363BD9-C4C5-4F7F-A62E-AF4DE89266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330BA4-3C5B-4850-AE63-25CB1FCFF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96DEB9-032F-410B-8CD5-7B1D56E18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12/10/2020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AC2961-2AE8-424A-919E-B5A4C8BD2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51D0DE-02DF-426C-85CA-0A9A7770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36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20CD2DA-A23C-4826-B2BD-5CC6B5A56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85BC93-965E-4017-B97B-E92377D07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BFE609-2ABD-44E4-865C-3286D0D8F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EA240-0EED-4ECD-B243-46C15A0FCC3C}" type="datetimeFigureOut">
              <a:rPr lang="fr-FR" smtClean="0"/>
              <a:t>12/10/2020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2F8651-C4A3-445D-A66D-AFB2A703F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B66EAB-C372-4491-A26A-34602B121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95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hyperlink" Target="https://en.wikipedia.org/wiki/Common_Intermediate_Language" TargetMode="Externa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services/devops" TargetMode="Externa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hub.com/your-account/dotnet-fibonacc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xa-group/radar/blob/master/azure-pipelines.yml" TargetMode="Externa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hyperlink" Target="https://sonarcloud.io/" TargetMode="Externa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docs.microsoft.com/fr-fr/nuget/nuget-org/publish-a-package?WT.mc_id=DOP-MVP-5003370#create-api-key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hyperlink" Target="https://www.nuget.org/users/account/LogOn?returnUrl=%2F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mon_Intermediate_Languag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s://www.microsoft.com/fr-fr/p/nuget-package-explorer/9wzdncrdmdm3?activetab=pivot:overviewtab" TargetMode="Externa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tools/dotnet-pack?WT.mc_id=DOP-MVP-5003370" TargetMode="Externa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ore/tools/csproj?WT.mc_id=DOP-MVP-5003370" TargetMode="Externa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nuget/nuget-org/publish-a-package?WT.mc_id=DOP-MVP-5003370" TargetMode="Externa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docs.microsoft.com/fr-fr/sql/ssms/download-sql-server-management-studio-ssms?WT.mc_id=DOP-MVP-5003370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nuget/nuget-org/publish-a-package?WT.mc_id=DOP-MVP-5003370" TargetMode="External"/><Relationship Id="rId2" Type="http://schemas.openxmlformats.org/officeDocument/2006/relationships/hyperlink" Target="https://docs.microsoft.com/en-us/dotnet/framework/data/adonet/sql-server-data-type-mappings" TargetMode="Externa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ef/core/managing-schemas/scaffolding?tabs=dotnet-core-cli&amp;WT.mc_id=DOP-MVP-5003370" TargetMode="Externa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ef/core/managing-schemas/migrations?WT.mc_id=DOP-MVP-5003370" TargetMode="Externa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related-data/eager?WT.mc_id=DOP-MVP-5003370" TargetMode="Externa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nuget.org/" TargetMode="Externa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tools/csproj?WT.mc_id=DOP-MVP-5003370" TargetMode="External"/><Relationship Id="rId2" Type="http://schemas.openxmlformats.org/officeDocument/2006/relationships/hyperlink" Target="https://docs.microsoft.com/en-us/dotnet/csharp/programming-guide/classes-and-structs/objects" TargetMode="Externa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providers/in-memory?WT.mc_id=DOP-MVP-5003370" TargetMode="Externa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miscellaneous/logging?WT.mc_id=DOP-MVP-5003370" TargetMode="Externa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entityframework.net/one-to-many-relationshi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related-data/eager?WT.mc_id=DOP-MVP-5003370#including-multiple-levels" TargetMode="Externa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tracking?WT.mc_id=DOP-MVP-5003370#tracking-queries" TargetMode="Externa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ceonecode.com/Blog/62/Inner-Join-query-in-Entity-Framework-Core" TargetMode="Externa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ceonecode.com/Blog/62/Inner-Join-query-in-Entity-Framework-Cor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empower.com/benchmark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framework/data/adonet/ef/language-reference/compiled-queries-linq-to-entities?WT.mc_id=DOP-MVP-5003370" TargetMode="Externa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extensions/configuration?WT.mc_id=DOP-MVP-5003370" TargetMode="Externa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53690820/how-to-create-a-loggerfactory-with-a-consoleloggerprovider" TargetMode="Externa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fr-fr/dotnet/api/microsoft.extensions.logging.loggerextensions.logcritical" TargetMode="External"/><Relationship Id="rId3" Type="http://schemas.openxmlformats.org/officeDocument/2006/relationships/hyperlink" Target="https://docs.microsoft.com/fr-fr/dotnet/api/microsoft.extensions.logging.loggerextensions.logtrace" TargetMode="External"/><Relationship Id="rId7" Type="http://schemas.openxmlformats.org/officeDocument/2006/relationships/hyperlink" Target="https://docs.microsoft.com/fr-fr/dotnet/api/microsoft.extensions.logging.loggerextensions.logerror" TargetMode="External"/><Relationship Id="rId2" Type="http://schemas.openxmlformats.org/officeDocument/2006/relationships/hyperlink" Target="https://docs.microsoft.com/fr-fr/dotnet/api/microsoft.extensions.logging.logleve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fr-fr/dotnet/api/microsoft.extensions.logging.loggerextensions.logwarning" TargetMode="External"/><Relationship Id="rId5" Type="http://schemas.openxmlformats.org/officeDocument/2006/relationships/hyperlink" Target="https://docs.microsoft.com/fr-fr/dotnet/api/microsoft.extensions.logging.loggerextensions.loginformation" TargetMode="External"/><Relationship Id="rId4" Type="http://schemas.openxmlformats.org/officeDocument/2006/relationships/hyperlink" Target="https://docs.microsoft.com/fr-fr/dotnet/api/microsoft.extensions.logging.loggerextensions.logdebug" TargetMode="External"/><Relationship Id="rId9" Type="http://schemas.openxmlformats.org/officeDocument/2006/relationships/hyperlink" Target="https://docs.microsoft.com/fr-fr/aspnet/core/fundamentals/logging?WT.mc_id=DOP-MVP-5003370" TargetMode="Externa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aspnet/core/fundamentals/logging?WT.mc_id=DOP-MVP-5003370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hyperlink" Target="https://serilog.net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aspnet/core/fundamentals/dependency-injection?WT.mc_id=DOP-MVP-5003370#service-lifetimes" TargetMode="Externa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aspnet/core/data/ef-mvc/intro?WT.mc_id=DOP-MVP-5003370" TargetMode="Externa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standard/net-standard?WT.mc_id=DOP-MVP-5003370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xaguildev.github.io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uillaume-chervet.fr/" TargetMode="External"/><Relationship Id="rId5" Type="http://schemas.openxmlformats.org/officeDocument/2006/relationships/hyperlink" Target="https://www.meetup.com/fr-FR/Microsoft-User-Group-Lille" TargetMode="External"/><Relationship Id="rId4" Type="http://schemas.openxmlformats.org/officeDocument/2006/relationships/hyperlink" Target="https://twitter.com/guichervet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en_a_adams/status/1307669860546215936/photo/1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empower.com/benchmark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tour-of-csharp/?WT.mc_id=DOP-MVP-5003370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tools/dotnet-publish?WT.mc_id=DOP-MVP-5003370" TargetMode="External"/><Relationship Id="rId2" Type="http://schemas.openxmlformats.org/officeDocument/2006/relationships/hyperlink" Target="https://docs.microsoft.com/fr-fr/dotnet/core/rid-catalog&amp;WT.mc_id=DOP-MVP-5003370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standard/assembly/?WT.mc_id=DOP-MVP-5003370" TargetMode="External"/><Relationship Id="rId2" Type="http://schemas.openxmlformats.org/officeDocument/2006/relationships/hyperlink" Target="https://docs.microsoft.com/en-us/dotnet/core/tools/global-js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_/microsoft-dotnet-core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standard/assembly/?WT.mc_id=DOP-MVP-5003370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standard/assembly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csharp/programming-guide/types/how-to-convert-a-string-to-a-numb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uillaume-chervet/course.dotnet/blob/master/documentations/dotnet.pptx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programming-guide/types/how-to-convert-a-string-to-a-number?WT.mc_id=DOP-MVP-5003370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EfBfBQq7EE&amp;feature=youtu.be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decompil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language-reference/keywords/foreach-in?WT.mc_id=DOP-MVP-5003370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csharp/language-reference/keywords/for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api/system.threading.tasks.task?view=netcore-3.1&amp;WT.mc_id=DOP-MVP-5003370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threading.tasks.task-1?view=netcore-3.1&amp;WT.mc_id=DOP-MVP-5003370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fr-fr/nuget/nuget-org/publish-a-package?WT.mc_id=DOP-MVP-5003370" TargetMode="External"/><Relationship Id="rId3" Type="http://schemas.openxmlformats.org/officeDocument/2006/relationships/hyperlink" Target="https://www.jetbrains.com/resharper/download/download-thanks.html?platform=windows" TargetMode="External"/><Relationship Id="rId7" Type="http://schemas.openxmlformats.org/officeDocument/2006/relationships/hyperlink" Target="https://docs.microsoft.com/fr-fr/sql/ssms/download-sql-server-management-studio-ssms" TargetMode="External"/><Relationship Id="rId2" Type="http://schemas.openxmlformats.org/officeDocument/2006/relationships/hyperlink" Target="https://visualstudio.microsoft.com/f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tnet.microsoft.com/download/dotnet/5.0" TargetMode="External"/><Relationship Id="rId5" Type="http://schemas.openxmlformats.org/officeDocument/2006/relationships/hyperlink" Target="https://www.docker.com/products/docker-desktop" TargetMode="External"/><Relationship Id="rId4" Type="http://schemas.openxmlformats.org/officeDocument/2006/relationships/hyperlink" Target="https://www.jetbrains.com/rider/" TargetMode="External"/><Relationship Id="rId9" Type="http://schemas.openxmlformats.org/officeDocument/2006/relationships/hyperlink" Target="https://education.github.com/pack" TargetMode="Externa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api/system.threading.tasks.task-1?view=netcore-3.1&amp;WT.mc_id=DOP-MVP-5003370" TargetMode="External"/><Relationship Id="rId2" Type="http://schemas.openxmlformats.org/officeDocument/2006/relationships/hyperlink" Target="https://docs.microsoft.com/en-us/dotnet/standard/parallel-programming/how-to-write-a-simple-parallel-foreach-loop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programming-guide/classes-and-structs/static-classes-and-static-class-members?WT.mc_id=DOP-MVP-5003370" TargetMode="Externa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coverlet-coverage/coverlet" TargetMode="Externa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coverlet-coverage/coverlet" TargetMode="Externa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jetbrains.com/dotnet/2019/04/10/code-coverage-macos-linux-rider-2019-1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danielpalme/ReportGenerator" TargetMode="Externa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microsoft.aspnetcore.webhost.createdefaultbuilder?view=aspnetcore-3.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Discovery .NET 5 and its ecosystem</a:t>
            </a:r>
            <a:endParaRPr lang="fr-FR" sz="72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A8E9F8-6957-49AB-8A79-CC2CD5F351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Guillaume Chervet</a:t>
            </a:r>
          </a:p>
        </p:txBody>
      </p:sp>
    </p:spTree>
    <p:extLst>
      <p:ext uri="{BB962C8B-B14F-4D97-AF65-F5344CB8AC3E}">
        <p14:creationId xmlns:p14="http://schemas.microsoft.com/office/powerpoint/2010/main" val="2639902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65B2FED-370E-44C7-AD20-488A75FB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1137"/>
            <a:ext cx="2200275" cy="118269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3AE38C1-4599-421A-B62A-14BAFB8E94E3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200275" y="3342482"/>
            <a:ext cx="127270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CE523C8-BFDF-4E68-8D4D-AF45FA93B783}"/>
              </a:ext>
            </a:extLst>
          </p:cNvPr>
          <p:cNvSpPr txBox="1"/>
          <p:nvPr/>
        </p:nvSpPr>
        <p:spPr>
          <a:xfrm>
            <a:off x="2079954" y="1595688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0070C0"/>
                </a:solidFill>
              </a:rPr>
              <a:t>Compile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CC3D4B0-C84B-4BDC-BB06-1A1E66F23D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419"/>
          <a:stretch/>
        </p:blipFill>
        <p:spPr>
          <a:xfrm>
            <a:off x="3472984" y="2145511"/>
            <a:ext cx="2481530" cy="239394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A465BAA-1443-4ED6-B97E-A1E648CE2D20}"/>
              </a:ext>
            </a:extLst>
          </p:cNvPr>
          <p:cNvSpPr txBox="1"/>
          <p:nvPr/>
        </p:nvSpPr>
        <p:spPr>
          <a:xfrm>
            <a:off x="359859" y="4680780"/>
            <a:ext cx="1494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C#, F#, VB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5E6F23E-D3B4-4350-B2A4-2ABE3E6D97D6}"/>
              </a:ext>
            </a:extLst>
          </p:cNvPr>
          <p:cNvSpPr txBox="1"/>
          <p:nvPr/>
        </p:nvSpPr>
        <p:spPr>
          <a:xfrm>
            <a:off x="3525333" y="4680780"/>
            <a:ext cx="2386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Intermediate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74AC797-6E8E-4617-B36E-DB3BAF542377}"/>
              </a:ext>
            </a:extLst>
          </p:cNvPr>
          <p:cNvCxnSpPr>
            <a:cxnSpLocks/>
            <a:stCxn id="10" idx="3"/>
            <a:endCxn id="30" idx="1"/>
          </p:cNvCxnSpPr>
          <p:nvPr/>
        </p:nvCxnSpPr>
        <p:spPr>
          <a:xfrm>
            <a:off x="5954514" y="3342482"/>
            <a:ext cx="1908677" cy="49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5C6726E3-06AA-4448-859A-A6A274610863}"/>
              </a:ext>
            </a:extLst>
          </p:cNvPr>
          <p:cNvSpPr txBox="1"/>
          <p:nvPr/>
        </p:nvSpPr>
        <p:spPr>
          <a:xfrm>
            <a:off x="5120296" y="853492"/>
            <a:ext cx="37795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Common </a:t>
            </a:r>
            <a:r>
              <a:rPr lang="fr-FR" sz="2400" dirty="0" err="1">
                <a:solidFill>
                  <a:srgbClr val="0070C0"/>
                </a:solidFill>
              </a:rPr>
              <a:t>Language</a:t>
            </a:r>
            <a:r>
              <a:rPr lang="fr-FR" sz="2400" dirty="0">
                <a:solidFill>
                  <a:srgbClr val="0070C0"/>
                </a:solidFill>
              </a:rPr>
              <a:t> Runtime </a:t>
            </a: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(</a:t>
            </a:r>
            <a:r>
              <a:rPr lang="fr-FR" sz="2400" dirty="0" err="1">
                <a:solidFill>
                  <a:srgbClr val="0070C0"/>
                </a:solidFill>
              </a:rPr>
              <a:t>virtual</a:t>
            </a:r>
            <a:r>
              <a:rPr lang="fr-FR" sz="2400" dirty="0">
                <a:solidFill>
                  <a:srgbClr val="0070C0"/>
                </a:solidFill>
              </a:rPr>
              <a:t> machine)</a:t>
            </a:r>
          </a:p>
          <a:p>
            <a:pPr algn="ctr"/>
            <a:r>
              <a:rPr lang="fr-FR" sz="2400" dirty="0">
                <a:solidFill>
                  <a:srgbClr val="00B050"/>
                </a:solidFill>
              </a:rPr>
              <a:t>Just In Time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B8F1E62-629F-4846-BC00-82994BFFCD44}"/>
              </a:ext>
            </a:extLst>
          </p:cNvPr>
          <p:cNvSpPr txBox="1"/>
          <p:nvPr/>
        </p:nvSpPr>
        <p:spPr>
          <a:xfrm>
            <a:off x="-80902" y="6431235"/>
            <a:ext cx="7281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hlinkClick r:id="rId4"/>
              </a:rPr>
              <a:t>https://en.wikipedia.org/wiki/Common_Intermediate_Language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2C6115-89E7-416D-90A9-0BDC24FEC473}"/>
              </a:ext>
            </a:extLst>
          </p:cNvPr>
          <p:cNvSpPr txBox="1"/>
          <p:nvPr/>
        </p:nvSpPr>
        <p:spPr>
          <a:xfrm>
            <a:off x="7760099" y="4686327"/>
            <a:ext cx="213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Machine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3FA95094-789D-47F6-89FA-8A7053E59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3191" y="2470285"/>
            <a:ext cx="1786814" cy="1754326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CFD37FBE-1F1F-40B1-9AD9-AE331393D78B}"/>
              </a:ext>
            </a:extLst>
          </p:cNvPr>
          <p:cNvSpPr txBox="1"/>
          <p:nvPr/>
        </p:nvSpPr>
        <p:spPr>
          <a:xfrm>
            <a:off x="9413992" y="1568264"/>
            <a:ext cx="125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rgbClr val="0070C0"/>
                </a:solidFill>
              </a:rPr>
              <a:t>Execute</a:t>
            </a:r>
            <a:endParaRPr lang="fr-FR" sz="2400" dirty="0">
              <a:solidFill>
                <a:srgbClr val="0070C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1E97561-8734-4EFF-9EA4-FCF060FA029A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>
            <a:off x="9650005" y="3347448"/>
            <a:ext cx="926970" cy="40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Multiprocessing at a Glance (I): Processors and Cores – AdoredTV">
            <a:extLst>
              <a:ext uri="{FF2B5EF4-FFF2-40B4-BE49-F238E27FC236}">
                <a16:creationId xmlns:a16="http://schemas.microsoft.com/office/drawing/2014/main" id="{4A5BD340-1550-4C50-83AD-4E653D96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5717" y="869456"/>
            <a:ext cx="785365" cy="75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795F122A-9318-41D4-93D0-CFA641A6C5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76975" y="2808067"/>
            <a:ext cx="1585913" cy="1086906"/>
          </a:xfrm>
          <a:prstGeom prst="rect">
            <a:avLst/>
          </a:prstGeom>
        </p:spPr>
      </p:pic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90E0B265-AB6D-4BB5-A1C1-21519A19AD12}"/>
              </a:ext>
            </a:extLst>
          </p:cNvPr>
          <p:cNvCxnSpPr>
            <a:cxnSpLocks/>
          </p:cNvCxnSpPr>
          <p:nvPr/>
        </p:nvCxnSpPr>
        <p:spPr>
          <a:xfrm>
            <a:off x="2686050" y="2295932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C7A6BBA8-CBD9-46B0-9273-7489E3BBC953}"/>
              </a:ext>
            </a:extLst>
          </p:cNvPr>
          <p:cNvCxnSpPr>
            <a:cxnSpLocks/>
          </p:cNvCxnSpPr>
          <p:nvPr/>
        </p:nvCxnSpPr>
        <p:spPr>
          <a:xfrm>
            <a:off x="6861235" y="2276891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863BFED3-0CFC-4FE1-9206-926941690B08}"/>
              </a:ext>
            </a:extLst>
          </p:cNvPr>
          <p:cNvCxnSpPr>
            <a:cxnSpLocks/>
          </p:cNvCxnSpPr>
          <p:nvPr/>
        </p:nvCxnSpPr>
        <p:spPr>
          <a:xfrm>
            <a:off x="10042687" y="2276891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62016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FBC3DA-09F4-4485-857A-D54025392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Dockerfile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545FD45-4EA2-4218-8378-E4EAEF77FC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82889" y="1690688"/>
            <a:ext cx="10235821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FROM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mcr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dotnet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sdk: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5.0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WORKDIR 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src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COPY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 .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RUN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dotnet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publish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"./src/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Fibonacci.Web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Fibonacci.Web.csproj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 Release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 linux-x64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p:PublishSingleFile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publish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202020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FROM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mcr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dotnet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runtime-deps: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5.0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final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WORKDIR 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app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COPY --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from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publish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ENTRYPOINT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"/app/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Fibonacci.Web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9C1EE6-400E-49C3-A79C-D93F0E946FA3}"/>
              </a:ext>
            </a:extLst>
          </p:cNvPr>
          <p:cNvSpPr/>
          <p:nvPr/>
        </p:nvSpPr>
        <p:spPr>
          <a:xfrm>
            <a:off x="3290748" y="5768252"/>
            <a:ext cx="8897015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-t web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-p 5003:80 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50524110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an api using « 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new web 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Fibonacci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and test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dockerfile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application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docker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bg1"/>
                </a:solidFill>
              </a:rPr>
              <a:t>docker </a:t>
            </a:r>
            <a:r>
              <a:rPr lang="fr-FR" sz="2800" dirty="0" err="1">
                <a:solidFill>
                  <a:schemeClr val="bg1"/>
                </a:solidFill>
              </a:rPr>
              <a:t>build</a:t>
            </a:r>
            <a:r>
              <a:rPr lang="fr-FR" sz="2800" dirty="0">
                <a:solidFill>
                  <a:schemeClr val="bg1"/>
                </a:solidFill>
              </a:rPr>
              <a:t> . –t web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bg1"/>
                </a:solidFill>
              </a:rPr>
              <a:t>docker run -p 5003:80  --</a:t>
            </a:r>
            <a:r>
              <a:rPr lang="fr-FR" sz="2800" dirty="0" err="1">
                <a:solidFill>
                  <a:schemeClr val="bg1"/>
                </a:solidFill>
              </a:rPr>
              <a:t>rm</a:t>
            </a:r>
            <a:r>
              <a:rPr lang="fr-FR" sz="2800" dirty="0">
                <a:solidFill>
                  <a:schemeClr val="bg1"/>
                </a:solidFill>
              </a:rPr>
              <a:t> web</a:t>
            </a: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70764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Continuous</a:t>
            </a:r>
            <a:r>
              <a:rPr lang="fr-FR" dirty="0"/>
              <a:t> </a:t>
            </a:r>
            <a:r>
              <a:rPr lang="fr-FR" dirty="0" err="1"/>
              <a:t>integration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Azure DevOps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hlinkClick r:id="rId2"/>
              </a:rPr>
              <a:t>https://azure.microsoft.com/en-us/services/devops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87843882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344F3-5567-4AF4-9AE2-AE246D265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Github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EE4B56-71DA-4C81-B549-1B81558637F3}"/>
              </a:ext>
            </a:extLst>
          </p:cNvPr>
          <p:cNvSpPr/>
          <p:nvPr/>
        </p:nvSpPr>
        <p:spPr>
          <a:xfrm>
            <a:off x="941077" y="2107297"/>
            <a:ext cx="10660897" cy="35394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gitignore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cd..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clone </a:t>
            </a:r>
            <a:r>
              <a:rPr lang="fr-FR" sz="3200" dirty="0">
                <a:solidFill>
                  <a:schemeClr val="bg1"/>
                </a:solidFill>
                <a:hlinkClick r:id="rId2"/>
              </a:rPr>
              <a:t>https://github.com/your-account/dotnet-fibonacci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move .\Fibonacci .\</a:t>
            </a:r>
            <a:r>
              <a:rPr lang="fr-FR" sz="3200" dirty="0" err="1">
                <a:solidFill>
                  <a:schemeClr val="bg1"/>
                </a:solidFill>
              </a:rPr>
              <a:t>dotnet-fibonacci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commit –m "update"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push --set-</a:t>
            </a:r>
            <a:r>
              <a:rPr lang="fr-FR" sz="3200" dirty="0" err="1">
                <a:solidFill>
                  <a:schemeClr val="bg1"/>
                </a:solidFill>
              </a:rPr>
              <a:t>upstream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origin</a:t>
            </a:r>
            <a:r>
              <a:rPr lang="fr-FR" sz="3200" dirty="0">
                <a:solidFill>
                  <a:schemeClr val="bg1"/>
                </a:solidFill>
              </a:rPr>
              <a:t> master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AD8FFFD-0756-4E00-AA0B-3C883BB995B7}"/>
              </a:ext>
            </a:extLst>
          </p:cNvPr>
          <p:cNvSpPr txBox="1"/>
          <p:nvPr/>
        </p:nvSpPr>
        <p:spPr>
          <a:xfrm>
            <a:off x="2276" y="6488668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https://github.com/</a:t>
            </a:r>
            <a:endParaRPr lang="fr-FR" dirty="0"/>
          </a:p>
        </p:txBody>
      </p:sp>
      <p:pic>
        <p:nvPicPr>
          <p:cNvPr id="2050" name="Picture 2" descr="Afficher l’image source">
            <a:extLst>
              <a:ext uri="{FF2B5EF4-FFF2-40B4-BE49-F238E27FC236}">
                <a16:creationId xmlns:a16="http://schemas.microsoft.com/office/drawing/2014/main" id="{A472C3AB-991B-445F-82EC-73C8CFA137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69"/>
          <a:stretch/>
        </p:blipFill>
        <p:spPr bwMode="auto">
          <a:xfrm>
            <a:off x="4588777" y="125248"/>
            <a:ext cx="2499920" cy="156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94922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20B28A-653F-4648-AA33-2548B880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Azure-</a:t>
            </a:r>
            <a:r>
              <a:rPr lang="fr-FR" dirty="0" err="1"/>
              <a:t>pipelines.yml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E559C4-72CA-46E8-AB96-4391DBAA8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FC33659-3824-419F-885A-D6DFB2552909}"/>
              </a:ext>
            </a:extLst>
          </p:cNvPr>
          <p:cNvSpPr txBox="1"/>
          <p:nvPr/>
        </p:nvSpPr>
        <p:spPr>
          <a:xfrm>
            <a:off x="97700" y="6402865"/>
            <a:ext cx="8758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https://github.com/axa-group/radar/blob/master/azure-pipelines.yml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20B0985-2994-4519-89C1-2E8FA6F11F18}"/>
              </a:ext>
            </a:extLst>
          </p:cNvPr>
          <p:cNvSpPr txBox="1"/>
          <p:nvPr/>
        </p:nvSpPr>
        <p:spPr>
          <a:xfrm>
            <a:off x="1613807" y="1324552"/>
            <a:ext cx="116586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pool:</a:t>
            </a:r>
          </a:p>
          <a:p>
            <a:r>
              <a:rPr lang="fr-FR" sz="1200" dirty="0"/>
              <a:t>  </a:t>
            </a:r>
            <a:r>
              <a:rPr lang="fr-FR" sz="1200" dirty="0" err="1"/>
              <a:t>vmImage</a:t>
            </a:r>
            <a:r>
              <a:rPr lang="fr-FR" sz="1200" dirty="0"/>
              <a:t>: "Ubuntu 16.04"</a:t>
            </a:r>
          </a:p>
          <a:p>
            <a:endParaRPr lang="fr-FR" sz="1200" dirty="0"/>
          </a:p>
          <a:p>
            <a:r>
              <a:rPr lang="fr-FR" sz="1200" dirty="0"/>
              <a:t>  - </a:t>
            </a:r>
            <a:r>
              <a:rPr lang="fr-FR" sz="1200" dirty="0" err="1"/>
              <a:t>task</a:t>
            </a:r>
            <a:r>
              <a:rPr lang="fr-FR" sz="1200" dirty="0"/>
              <a:t>: DotNetCoreInstaller@0</a:t>
            </a:r>
          </a:p>
          <a:p>
            <a:r>
              <a:rPr lang="fr-FR" sz="1200" dirty="0"/>
              <a:t>    </a:t>
            </a:r>
            <a:r>
              <a:rPr lang="fr-FR" sz="1200" dirty="0" err="1"/>
              <a:t>displayName</a:t>
            </a:r>
            <a:r>
              <a:rPr lang="fr-FR" sz="1200" dirty="0"/>
              <a:t>: "Use .NET </a:t>
            </a:r>
            <a:r>
              <a:rPr lang="fr-FR" sz="1200" dirty="0" err="1"/>
              <a:t>Core</a:t>
            </a:r>
            <a:r>
              <a:rPr lang="fr-FR" sz="1200" dirty="0"/>
              <a:t> </a:t>
            </a:r>
            <a:r>
              <a:rPr lang="fr-FR" sz="1200" dirty="0" err="1"/>
              <a:t>sdk</a:t>
            </a:r>
            <a:r>
              <a:rPr lang="fr-FR" sz="1200" dirty="0"/>
              <a:t> 3.1.202"</a:t>
            </a:r>
          </a:p>
          <a:p>
            <a:r>
              <a:rPr lang="fr-FR" sz="1200" dirty="0"/>
              <a:t>    inputs:</a:t>
            </a:r>
          </a:p>
          <a:p>
            <a:r>
              <a:rPr lang="fr-FR" sz="1200" dirty="0"/>
              <a:t>      version: 3.1.202</a:t>
            </a:r>
          </a:p>
          <a:p>
            <a:endParaRPr lang="fr-FR" sz="1200" dirty="0"/>
          </a:p>
          <a:p>
            <a:r>
              <a:rPr lang="fr-FR" sz="1200" dirty="0"/>
              <a:t>  - </a:t>
            </a:r>
            <a:r>
              <a:rPr lang="fr-FR" sz="1200" dirty="0" err="1"/>
              <a:t>task</a:t>
            </a:r>
            <a:r>
              <a:rPr lang="fr-FR" sz="1200" dirty="0"/>
              <a:t>: DotNetCoreCLI@2</a:t>
            </a:r>
          </a:p>
          <a:p>
            <a:r>
              <a:rPr lang="fr-FR" sz="1200" dirty="0"/>
              <a:t>    </a:t>
            </a:r>
            <a:r>
              <a:rPr lang="fr-FR" sz="1200" dirty="0" err="1"/>
              <a:t>displayName</a:t>
            </a:r>
            <a:r>
              <a:rPr lang="fr-FR" sz="1200" dirty="0"/>
              <a:t>: "</a:t>
            </a:r>
            <a:r>
              <a:rPr lang="fr-FR" sz="1200" dirty="0" err="1"/>
              <a:t>dotnet</a:t>
            </a:r>
            <a:r>
              <a:rPr lang="fr-FR" sz="1200" dirty="0"/>
              <a:t> test"</a:t>
            </a:r>
          </a:p>
          <a:p>
            <a:r>
              <a:rPr lang="fr-FR" sz="1200" dirty="0"/>
              <a:t>    inputs:</a:t>
            </a:r>
          </a:p>
          <a:p>
            <a:r>
              <a:rPr lang="fr-FR" sz="1200" dirty="0"/>
              <a:t>      command: test</a:t>
            </a:r>
          </a:p>
          <a:p>
            <a:r>
              <a:rPr lang="fr-FR" sz="1200" dirty="0"/>
              <a:t>      </a:t>
            </a:r>
            <a:r>
              <a:rPr lang="fr-FR" sz="1200" dirty="0" err="1"/>
              <a:t>projects</a:t>
            </a:r>
            <a:r>
              <a:rPr lang="fr-FR" sz="1200" dirty="0"/>
              <a:t>: "**/*</a:t>
            </a:r>
            <a:r>
              <a:rPr lang="fr-FR" sz="1200" dirty="0" err="1"/>
              <a:t>tests.csproj</a:t>
            </a:r>
            <a:r>
              <a:rPr lang="fr-FR" sz="1200" dirty="0"/>
              <a:t>"</a:t>
            </a:r>
          </a:p>
          <a:p>
            <a:r>
              <a:rPr lang="fr-FR" sz="1200" dirty="0"/>
              <a:t>      arguments: '--configuration $(</a:t>
            </a:r>
            <a:r>
              <a:rPr lang="fr-FR" sz="1200" dirty="0" err="1"/>
              <a:t>BuildConfiguration</a:t>
            </a:r>
            <a:r>
              <a:rPr lang="fr-FR" sz="1200" dirty="0"/>
              <a:t>) /</a:t>
            </a:r>
            <a:r>
              <a:rPr lang="fr-FR" sz="1200" dirty="0" err="1"/>
              <a:t>p:CollectCoverage</a:t>
            </a:r>
            <a:r>
              <a:rPr lang="fr-FR" sz="1200" dirty="0"/>
              <a:t>=</a:t>
            </a:r>
            <a:r>
              <a:rPr lang="fr-FR" sz="1200" dirty="0" err="1"/>
              <a:t>true</a:t>
            </a:r>
            <a:r>
              <a:rPr lang="fr-FR" sz="1200" dirty="0"/>
              <a:t> /</a:t>
            </a:r>
            <a:r>
              <a:rPr lang="fr-FR" sz="1200" dirty="0" err="1"/>
              <a:t>p:CoverletOutputFormat</a:t>
            </a:r>
            <a:r>
              <a:rPr lang="fr-FR" sz="1200" dirty="0"/>
              <a:t>=</a:t>
            </a:r>
            <a:r>
              <a:rPr lang="fr-FR" sz="1200" dirty="0" err="1"/>
              <a:t>opencover</a:t>
            </a:r>
            <a:r>
              <a:rPr lang="fr-FR" sz="1200" dirty="0"/>
              <a:t> /</a:t>
            </a:r>
            <a:r>
              <a:rPr lang="fr-FR" sz="1200" dirty="0" err="1"/>
              <a:t>p:CoverletOutput</a:t>
            </a:r>
            <a:r>
              <a:rPr lang="fr-FR" sz="1200" dirty="0"/>
              <a:t>=./</a:t>
            </a:r>
            <a:r>
              <a:rPr lang="fr-FR" sz="1200" dirty="0" err="1"/>
              <a:t>coverage</a:t>
            </a:r>
            <a:r>
              <a:rPr lang="fr-FR" sz="1200" dirty="0"/>
              <a:t>/opencover.xml  </a:t>
            </a:r>
          </a:p>
          <a:p>
            <a:endParaRPr lang="fr-FR" sz="1200" dirty="0"/>
          </a:p>
          <a:p>
            <a:r>
              <a:rPr lang="fr-FR" sz="1200" dirty="0"/>
              <a:t>- </a:t>
            </a:r>
            <a:r>
              <a:rPr lang="fr-FR" sz="1200" dirty="0" err="1"/>
              <a:t>task</a:t>
            </a:r>
            <a:r>
              <a:rPr lang="fr-FR" sz="1200" dirty="0"/>
              <a:t>: DotNetCoreCLI@2</a:t>
            </a:r>
          </a:p>
          <a:p>
            <a:r>
              <a:rPr lang="fr-FR" sz="1200" dirty="0"/>
              <a:t>    </a:t>
            </a:r>
            <a:r>
              <a:rPr lang="fr-FR" sz="1200" dirty="0" err="1"/>
              <a:t>displayName</a:t>
            </a:r>
            <a:r>
              <a:rPr lang="fr-FR" sz="1200" dirty="0"/>
              <a:t>: </a:t>
            </a:r>
            <a:r>
              <a:rPr lang="fr-FR" sz="1200" dirty="0" err="1"/>
              <a:t>Publish</a:t>
            </a:r>
            <a:endParaRPr lang="fr-FR" sz="1200" dirty="0"/>
          </a:p>
          <a:p>
            <a:r>
              <a:rPr lang="fr-FR" sz="1200" dirty="0"/>
              <a:t>    inputs:</a:t>
            </a:r>
          </a:p>
          <a:p>
            <a:r>
              <a:rPr lang="fr-FR" sz="1200" dirty="0"/>
              <a:t>      command: </a:t>
            </a:r>
            <a:r>
              <a:rPr lang="fr-FR" sz="1200" dirty="0" err="1"/>
              <a:t>publish</a:t>
            </a:r>
            <a:endParaRPr lang="fr-FR" sz="1200" dirty="0"/>
          </a:p>
          <a:p>
            <a:r>
              <a:rPr lang="fr-FR" sz="1200" dirty="0"/>
              <a:t>      </a:t>
            </a:r>
            <a:r>
              <a:rPr lang="fr-FR" sz="1200" dirty="0" err="1"/>
              <a:t>publishWebProjects</a:t>
            </a:r>
            <a:r>
              <a:rPr lang="fr-FR" sz="1200" dirty="0"/>
              <a:t>: </a:t>
            </a:r>
            <a:r>
              <a:rPr lang="fr-FR" sz="1200" dirty="0" err="1"/>
              <a:t>True</a:t>
            </a:r>
            <a:endParaRPr lang="fr-FR" sz="1200" dirty="0"/>
          </a:p>
          <a:p>
            <a:r>
              <a:rPr lang="fr-FR" sz="1200" dirty="0"/>
              <a:t>      arguments: "--configuration $(</a:t>
            </a:r>
            <a:r>
              <a:rPr lang="fr-FR" sz="1200" dirty="0" err="1"/>
              <a:t>BuildConfiguration</a:t>
            </a:r>
            <a:r>
              <a:rPr lang="fr-FR" sz="1200" dirty="0"/>
              <a:t>) --output $(</a:t>
            </a:r>
            <a:r>
              <a:rPr lang="fr-FR" sz="1200" dirty="0" err="1"/>
              <a:t>Build.ArtifactStagingDirectory</a:t>
            </a:r>
            <a:r>
              <a:rPr lang="fr-FR" sz="1200" dirty="0"/>
              <a:t>) -f netcoreapp3.1 /</a:t>
            </a:r>
            <a:r>
              <a:rPr lang="fr-FR" sz="1200" dirty="0" err="1"/>
              <a:t>p:AssemblyVersion</a:t>
            </a:r>
            <a:r>
              <a:rPr lang="fr-FR" sz="1200" dirty="0"/>
              <a:t>=1.0.0.0"</a:t>
            </a:r>
          </a:p>
          <a:p>
            <a:r>
              <a:rPr lang="fr-FR" sz="1200" dirty="0"/>
              <a:t>      </a:t>
            </a:r>
            <a:r>
              <a:rPr lang="fr-FR" sz="1200" dirty="0" err="1"/>
              <a:t>zipAfterPublish</a:t>
            </a:r>
            <a:r>
              <a:rPr lang="fr-FR" sz="1200" dirty="0"/>
              <a:t>: </a:t>
            </a:r>
            <a:r>
              <a:rPr lang="fr-FR" sz="1200" dirty="0" err="1"/>
              <a:t>True</a:t>
            </a:r>
            <a:endParaRPr lang="fr-FR" sz="1200" dirty="0"/>
          </a:p>
          <a:p>
            <a:endParaRPr lang="fr-FR" sz="1200" dirty="0"/>
          </a:p>
          <a:p>
            <a:r>
              <a:rPr lang="fr-FR" sz="1200" dirty="0"/>
              <a:t>  - </a:t>
            </a:r>
            <a:r>
              <a:rPr lang="fr-FR" sz="1200" dirty="0" err="1"/>
              <a:t>task</a:t>
            </a:r>
            <a:r>
              <a:rPr lang="fr-FR" sz="1200" dirty="0"/>
              <a:t>: PublishBuildArtifacts@1</a:t>
            </a:r>
          </a:p>
          <a:p>
            <a:r>
              <a:rPr lang="fr-FR" sz="1200" dirty="0"/>
              <a:t>    </a:t>
            </a:r>
            <a:r>
              <a:rPr lang="fr-FR" sz="1200" dirty="0" err="1"/>
              <a:t>displayName</a:t>
            </a:r>
            <a:r>
              <a:rPr lang="fr-FR" sz="1200" dirty="0"/>
              <a:t>: "</a:t>
            </a:r>
            <a:r>
              <a:rPr lang="fr-FR" sz="1200" dirty="0" err="1"/>
              <a:t>Publish</a:t>
            </a:r>
            <a:r>
              <a:rPr lang="fr-FR" sz="1200" dirty="0"/>
              <a:t> </a:t>
            </a:r>
            <a:r>
              <a:rPr lang="fr-FR" sz="1200" dirty="0" err="1"/>
              <a:t>Artifact</a:t>
            </a:r>
            <a:r>
              <a:rPr lang="fr-FR" sz="1200" dirty="0"/>
              <a:t>: $(</a:t>
            </a:r>
            <a:r>
              <a:rPr lang="fr-FR" sz="1200" dirty="0" err="1"/>
              <a:t>Build.DefinitionName</a:t>
            </a:r>
            <a:r>
              <a:rPr lang="fr-FR" sz="1200" dirty="0"/>
              <a:t>)-</a:t>
            </a:r>
            <a:r>
              <a:rPr lang="fr-FR" sz="1200" dirty="0" err="1"/>
              <a:t>Artifact</a:t>
            </a:r>
            <a:r>
              <a:rPr lang="fr-FR" sz="1200" dirty="0"/>
              <a:t>"</a:t>
            </a:r>
          </a:p>
          <a:p>
            <a:r>
              <a:rPr lang="fr-FR" sz="1200" dirty="0"/>
              <a:t>    inputs:</a:t>
            </a:r>
          </a:p>
          <a:p>
            <a:r>
              <a:rPr lang="fr-FR" sz="1200" dirty="0"/>
              <a:t>      </a:t>
            </a:r>
            <a:r>
              <a:rPr lang="fr-FR" sz="1200" dirty="0" err="1"/>
              <a:t>ArtifactName</a:t>
            </a:r>
            <a:r>
              <a:rPr lang="fr-FR" sz="1200" dirty="0"/>
              <a:t>: "$(</a:t>
            </a:r>
            <a:r>
              <a:rPr lang="fr-FR" sz="1200" dirty="0" err="1"/>
              <a:t>Build.DefinitionName</a:t>
            </a:r>
            <a:r>
              <a:rPr lang="fr-FR" sz="1200" dirty="0"/>
              <a:t>)-</a:t>
            </a:r>
            <a:r>
              <a:rPr lang="fr-FR" sz="1200" dirty="0" err="1"/>
              <a:t>Artifact</a:t>
            </a:r>
            <a:r>
              <a:rPr lang="fr-FR" sz="1200" dirty="0"/>
              <a:t>"      </a:t>
            </a:r>
          </a:p>
        </p:txBody>
      </p:sp>
    </p:spTree>
    <p:extLst>
      <p:ext uri="{BB962C8B-B14F-4D97-AF65-F5344CB8AC3E}">
        <p14:creationId xmlns:p14="http://schemas.microsoft.com/office/powerpoint/2010/main" val="377710197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Open source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on </a:t>
            </a:r>
            <a:r>
              <a:rPr lang="fr-FR" sz="3600" dirty="0" err="1">
                <a:solidFill>
                  <a:schemeClr val="bg1"/>
                </a:solidFill>
              </a:rPr>
              <a:t>github</a:t>
            </a:r>
            <a:r>
              <a:rPr lang="fr-FR" sz="3600" dirty="0">
                <a:solidFill>
                  <a:schemeClr val="bg1"/>
                </a:solidFill>
              </a:rPr>
              <a:t> (</a:t>
            </a:r>
            <a:r>
              <a:rPr lang="fr-FR" sz="3600" dirty="0" err="1">
                <a:solidFill>
                  <a:schemeClr val="bg1"/>
                </a:solidFill>
              </a:rPr>
              <a:t>don’t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forget</a:t>
            </a:r>
            <a:r>
              <a:rPr lang="fr-FR" sz="3600" dirty="0">
                <a:solidFill>
                  <a:schemeClr val="bg1"/>
                </a:solidFill>
              </a:rPr>
              <a:t> .</a:t>
            </a:r>
            <a:r>
              <a:rPr lang="fr-FR" sz="3600" dirty="0" err="1">
                <a:solidFill>
                  <a:schemeClr val="bg1"/>
                </a:solidFill>
              </a:rPr>
              <a:t>gitignore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continuous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integration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AzureDevops</a:t>
            </a:r>
            <a:r>
              <a:rPr lang="fr-FR" sz="3600" dirty="0">
                <a:solidFill>
                  <a:schemeClr val="bg1"/>
                </a:solidFill>
              </a:rPr>
              <a:t> and azure-</a:t>
            </a:r>
            <a:r>
              <a:rPr lang="fr-FR" sz="3600" dirty="0" err="1">
                <a:solidFill>
                  <a:schemeClr val="bg1"/>
                </a:solidFill>
              </a:rPr>
              <a:t>pipeline.yml</a:t>
            </a:r>
            <a:r>
              <a:rPr lang="fr-FR" sz="3600" dirty="0">
                <a:solidFill>
                  <a:schemeClr val="bg1"/>
                </a:solidFill>
              </a:rPr>
              <a:t> file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Run unit test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publish</a:t>
            </a:r>
            <a:r>
              <a:rPr lang="fr-FR" sz="3200" dirty="0">
                <a:solidFill>
                  <a:schemeClr val="bg1"/>
                </a:solidFill>
              </a:rPr>
              <a:t> .zip of « 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 » as output in the </a:t>
            </a:r>
            <a:r>
              <a:rPr lang="fr-FR" sz="3200" dirty="0" err="1">
                <a:solidFill>
                  <a:schemeClr val="bg1"/>
                </a:solidFill>
              </a:rPr>
              <a:t>artifact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13732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Sonar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personal</a:t>
            </a:r>
            <a:r>
              <a:rPr lang="fr-FR" sz="3600" dirty="0">
                <a:solidFill>
                  <a:schemeClr val="bg1"/>
                </a:solidFill>
              </a:rPr>
              <a:t> login on Sonar Cloud 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chemeClr val="bg1"/>
                </a:solidFill>
                <a:hlinkClick r:id="rId2"/>
              </a:rPr>
              <a:t>https://sonarcloud.io/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code analyses to sonar cloud in your CI (</a:t>
            </a:r>
            <a:r>
              <a:rPr lang="fr-FR" sz="3600" dirty="0" err="1">
                <a:solidFill>
                  <a:schemeClr val="bg1"/>
                </a:solidFill>
              </a:rPr>
              <a:t>Continuous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Integration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01049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Docker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personal</a:t>
            </a:r>
            <a:r>
              <a:rPr lang="fr-FR" sz="3600" dirty="0">
                <a:solidFill>
                  <a:schemeClr val="bg1"/>
                </a:solidFill>
              </a:rPr>
              <a:t> login on Docker Hub </a:t>
            </a:r>
            <a:r>
              <a:rPr lang="fr-FR" sz="2400" dirty="0">
                <a:hlinkClick r:id="rId2"/>
              </a:rPr>
              <a:t>https://hub.docker.com/</a:t>
            </a:r>
            <a:r>
              <a:rPr lang="fr-FR" sz="2400" dirty="0"/>
              <a:t> 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following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feature</a:t>
            </a:r>
            <a:r>
              <a:rPr lang="fr-FR" sz="3600" dirty="0">
                <a:solidFill>
                  <a:schemeClr val="bg1"/>
                </a:solidFill>
              </a:rPr>
              <a:t> in your CI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Dockerfile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Push your image to your </a:t>
            </a:r>
            <a:r>
              <a:rPr lang="fr-FR" sz="3200" dirty="0" err="1">
                <a:solidFill>
                  <a:schemeClr val="bg1"/>
                </a:solidFill>
              </a:rPr>
              <a:t>personal</a:t>
            </a:r>
            <a:r>
              <a:rPr lang="fr-FR" sz="3200" dirty="0">
                <a:solidFill>
                  <a:schemeClr val="bg1"/>
                </a:solidFill>
              </a:rPr>
              <a:t> docker </a:t>
            </a:r>
            <a:r>
              <a:rPr lang="fr-FR" sz="3200" dirty="0" err="1">
                <a:solidFill>
                  <a:schemeClr val="bg1"/>
                </a:solidFill>
              </a:rPr>
              <a:t>registry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98583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</a:t>
            </a:r>
            <a:r>
              <a:rPr lang="fr-FR" dirty="0" err="1"/>
              <a:t>library</a:t>
            </a:r>
            <a:r>
              <a:rPr lang="fr-FR" dirty="0"/>
              <a:t> to </a:t>
            </a:r>
            <a:r>
              <a:rPr lang="fr-FR" dirty="0" err="1"/>
              <a:t>Nuget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76202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17FE16-12EE-4039-8A32-FC199A43F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to nuget.org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7E3FCD5-B903-49DA-B43C-07B56FBA6261}"/>
              </a:ext>
            </a:extLst>
          </p:cNvPr>
          <p:cNvSpPr txBox="1"/>
          <p:nvPr/>
        </p:nvSpPr>
        <p:spPr>
          <a:xfrm>
            <a:off x="1474824" y="5413099"/>
            <a:ext cx="92423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https://docs.microsoft.com/fr-fr/nuget/nuget-org/publish-a-package?WT.mc_id=DOP-MVP-5003370#create-api-keys</a:t>
            </a:r>
            <a:endParaRPr lang="fr-FR" dirty="0"/>
          </a:p>
        </p:txBody>
      </p:sp>
      <p:pic>
        <p:nvPicPr>
          <p:cNvPr id="7176" name="Picture 8" descr="Copie de la clé d’API dans le Presse-papiers">
            <a:extLst>
              <a:ext uri="{FF2B5EF4-FFF2-40B4-BE49-F238E27FC236}">
                <a16:creationId xmlns:a16="http://schemas.microsoft.com/office/drawing/2014/main" id="{A866DCE0-0EB0-454E-AA10-2B8DFC2930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962" y="3429000"/>
            <a:ext cx="5507676" cy="155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C70D384F-D6C9-47E8-954F-F7F6C2C3CB56}"/>
              </a:ext>
            </a:extLst>
          </p:cNvPr>
          <p:cNvSpPr txBox="1"/>
          <p:nvPr/>
        </p:nvSpPr>
        <p:spPr>
          <a:xfrm>
            <a:off x="2114112" y="2628772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https://www.nuget.org/users/account/LogOn?returnUrl=%2F</a:t>
            </a:r>
            <a:endParaRPr lang="fr-FR" dirty="0"/>
          </a:p>
        </p:txBody>
      </p:sp>
      <p:pic>
        <p:nvPicPr>
          <p:cNvPr id="7178" name="Picture 10" descr="Emplacement de la connexion NuGet">
            <a:extLst>
              <a:ext uri="{FF2B5EF4-FFF2-40B4-BE49-F238E27FC236}">
                <a16:creationId xmlns:a16="http://schemas.microsoft.com/office/drawing/2014/main" id="{AB42F3CA-DA82-48C0-8437-19247388B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401" y="1560982"/>
            <a:ext cx="78486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030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65B2FED-370E-44C7-AD20-488A75FB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1137"/>
            <a:ext cx="2200275" cy="118269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3AE38C1-4599-421A-B62A-14BAFB8E94E3}"/>
              </a:ext>
            </a:extLst>
          </p:cNvPr>
          <p:cNvCxnSpPr>
            <a:cxnSpLocks/>
            <a:stCxn id="5" idx="3"/>
            <a:endCxn id="30" idx="1"/>
          </p:cNvCxnSpPr>
          <p:nvPr/>
        </p:nvCxnSpPr>
        <p:spPr>
          <a:xfrm>
            <a:off x="2200275" y="3342482"/>
            <a:ext cx="305470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CE523C8-BFDF-4E68-8D4D-AF45FA93B783}"/>
              </a:ext>
            </a:extLst>
          </p:cNvPr>
          <p:cNvSpPr txBox="1"/>
          <p:nvPr/>
        </p:nvSpPr>
        <p:spPr>
          <a:xfrm>
            <a:off x="2737560" y="1445894"/>
            <a:ext cx="19543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Compile</a:t>
            </a:r>
          </a:p>
          <a:p>
            <a:pPr algn="ctr"/>
            <a:r>
              <a:rPr lang="fr-FR" sz="2400" dirty="0" err="1">
                <a:solidFill>
                  <a:srgbClr val="00B050"/>
                </a:solidFill>
              </a:rPr>
              <a:t>Ahead</a:t>
            </a:r>
            <a:r>
              <a:rPr lang="fr-FR" sz="2400" dirty="0">
                <a:solidFill>
                  <a:srgbClr val="00B050"/>
                </a:solidFill>
              </a:rPr>
              <a:t> of time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B8F1E62-629F-4846-BC00-82994BFFCD44}"/>
              </a:ext>
            </a:extLst>
          </p:cNvPr>
          <p:cNvSpPr txBox="1"/>
          <p:nvPr/>
        </p:nvSpPr>
        <p:spPr>
          <a:xfrm>
            <a:off x="-80902" y="6431235"/>
            <a:ext cx="7281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hlinkClick r:id="rId3"/>
              </a:rPr>
              <a:t>https://en.wikipedia.org/wiki/Common_Intermediate_Language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2C6115-89E7-416D-90A9-0BDC24FEC473}"/>
              </a:ext>
            </a:extLst>
          </p:cNvPr>
          <p:cNvSpPr txBox="1"/>
          <p:nvPr/>
        </p:nvSpPr>
        <p:spPr>
          <a:xfrm>
            <a:off x="5029125" y="4546693"/>
            <a:ext cx="213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Machine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3FA95094-789D-47F6-89FA-8A7053E59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980" y="2465319"/>
            <a:ext cx="1786814" cy="1754326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CFD37FBE-1F1F-40B1-9AD9-AE331393D78B}"/>
              </a:ext>
            </a:extLst>
          </p:cNvPr>
          <p:cNvSpPr txBox="1"/>
          <p:nvPr/>
        </p:nvSpPr>
        <p:spPr>
          <a:xfrm>
            <a:off x="8056676" y="1568264"/>
            <a:ext cx="125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rgbClr val="0070C0"/>
                </a:solidFill>
              </a:rPr>
              <a:t>Execute</a:t>
            </a:r>
            <a:endParaRPr lang="fr-FR" sz="2400" dirty="0">
              <a:solidFill>
                <a:srgbClr val="0070C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1E97561-8734-4EFF-9EA4-FCF060FA029A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>
            <a:off x="7041794" y="3342482"/>
            <a:ext cx="3535181" cy="90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Multiprocessing at a Glance (I): Processors and Cores – AdoredTV">
            <a:extLst>
              <a:ext uri="{FF2B5EF4-FFF2-40B4-BE49-F238E27FC236}">
                <a16:creationId xmlns:a16="http://schemas.microsoft.com/office/drawing/2014/main" id="{4A5BD340-1550-4C50-83AD-4E653D96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401" y="869456"/>
            <a:ext cx="785365" cy="75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795F122A-9318-41D4-93D0-CFA641A6C5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6975" y="2808067"/>
            <a:ext cx="1585913" cy="1086906"/>
          </a:xfrm>
          <a:prstGeom prst="rect">
            <a:avLst/>
          </a:prstGeom>
        </p:spPr>
      </p:pic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90E0B265-AB6D-4BB5-A1C1-21519A19AD12}"/>
              </a:ext>
            </a:extLst>
          </p:cNvPr>
          <p:cNvCxnSpPr>
            <a:cxnSpLocks/>
          </p:cNvCxnSpPr>
          <p:nvPr/>
        </p:nvCxnSpPr>
        <p:spPr>
          <a:xfrm>
            <a:off x="3714751" y="2295932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863BFED3-0CFC-4FE1-9206-926941690B08}"/>
              </a:ext>
            </a:extLst>
          </p:cNvPr>
          <p:cNvCxnSpPr>
            <a:cxnSpLocks/>
          </p:cNvCxnSpPr>
          <p:nvPr/>
        </p:nvCxnSpPr>
        <p:spPr>
          <a:xfrm>
            <a:off x="8685371" y="2276891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260F322C-ED44-49B9-AB63-72E9AB0527E7}"/>
              </a:ext>
            </a:extLst>
          </p:cNvPr>
          <p:cNvSpPr txBox="1"/>
          <p:nvPr/>
        </p:nvSpPr>
        <p:spPr>
          <a:xfrm>
            <a:off x="353054" y="4546692"/>
            <a:ext cx="1494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C#, F#, VB</a:t>
            </a:r>
          </a:p>
        </p:txBody>
      </p:sp>
    </p:spTree>
    <p:extLst>
      <p:ext uri="{BB962C8B-B14F-4D97-AF65-F5344CB8AC3E}">
        <p14:creationId xmlns:p14="http://schemas.microsoft.com/office/powerpoint/2010/main" val="399319467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8A4327-9FB4-4423-89B8-29EE3AB05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897F68-E1CC-4073-895B-5A90F2EDA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24AE022-EE50-45B1-92E5-85467F979BD6}"/>
              </a:ext>
            </a:extLst>
          </p:cNvPr>
          <p:cNvSpPr txBox="1"/>
          <p:nvPr/>
        </p:nvSpPr>
        <p:spPr>
          <a:xfrm>
            <a:off x="56707" y="6398828"/>
            <a:ext cx="120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https://www.microsoft.com/fr-fr/p/nuget-package-explorer/9wzdncrdmdm3?activetab=pivot:overviewtab</a:t>
            </a:r>
            <a:endParaRPr lang="fr-FR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36AC05F-AFA4-461D-BC57-83F1401C2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4" y="0"/>
            <a:ext cx="8174332" cy="608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43745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474EE6-B546-407C-9852-54E676D48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Build</a:t>
            </a:r>
            <a:r>
              <a:rPr lang="fr-FR" dirty="0"/>
              <a:t>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397628-1201-4AB0-8184-7F300D44B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D1FC84D-E50D-465D-84E6-20253DB70B5D}"/>
              </a:ext>
            </a:extLst>
          </p:cNvPr>
          <p:cNvSpPr txBox="1"/>
          <p:nvPr/>
        </p:nvSpPr>
        <p:spPr>
          <a:xfrm>
            <a:off x="241890" y="5292546"/>
            <a:ext cx="113901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https://docs.microsoft.com/en-us/dotnet/core/tools/dotnet-pack?WT.mc_id=DOP-MVP-5003370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E910658F-3F13-43E3-A314-4F2733F8DC42}"/>
              </a:ext>
            </a:extLst>
          </p:cNvPr>
          <p:cNvSpPr txBox="1">
            <a:spLocks/>
          </p:cNvSpPr>
          <p:nvPr/>
        </p:nvSpPr>
        <p:spPr>
          <a:xfrm>
            <a:off x="852270" y="2256296"/>
            <a:ext cx="10515600" cy="9787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pack .\src\Fibonacci\</a:t>
            </a:r>
            <a:r>
              <a:rPr lang="fr-FR" sz="3200" dirty="0" err="1">
                <a:solidFill>
                  <a:schemeClr val="bg1"/>
                </a:solidFill>
              </a:rPr>
              <a:t>Fibonacci.csproj</a:t>
            </a:r>
            <a:r>
              <a:rPr lang="fr-FR" sz="3200" dirty="0">
                <a:solidFill>
                  <a:schemeClr val="bg1"/>
                </a:solidFill>
              </a:rPr>
              <a:t> -</a:t>
            </a:r>
            <a:r>
              <a:rPr lang="fr-FR" sz="3200" dirty="0" err="1">
                <a:solidFill>
                  <a:schemeClr val="bg1"/>
                </a:solidFill>
              </a:rPr>
              <a:t>p:PackageVersion</a:t>
            </a:r>
            <a:r>
              <a:rPr lang="fr-FR" sz="3200" dirty="0">
                <a:solidFill>
                  <a:schemeClr val="bg1"/>
                </a:solidFill>
              </a:rPr>
              <a:t>=1.0.0</a:t>
            </a:r>
          </a:p>
        </p:txBody>
      </p:sp>
    </p:spTree>
    <p:extLst>
      <p:ext uri="{BB962C8B-B14F-4D97-AF65-F5344CB8AC3E}">
        <p14:creationId xmlns:p14="http://schemas.microsoft.com/office/powerpoint/2010/main" val="226742980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CE62A-1895-49F3-B31C-684BF640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PackageId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847575E-4CAD-4D5A-B870-8F96A370BC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16084"/>
            <a:ext cx="8691290" cy="43704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netstandard2.0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Guillaume.Chervet.Fibonacci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9372DF2-A07B-4062-B7E3-C549431C25BD}"/>
              </a:ext>
            </a:extLst>
          </p:cNvPr>
          <p:cNvSpPr txBox="1"/>
          <p:nvPr/>
        </p:nvSpPr>
        <p:spPr>
          <a:xfrm>
            <a:off x="93033" y="6391571"/>
            <a:ext cx="91998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https://docs.microsoft.com/fr-fr/dotnet/core/tools/csproj?WT.mc_id=DOP-MVP-5003370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132378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7C1401-B71C-448F-8B0A-4F702BEF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03F68A-3D59-451B-B811-7695D2D6D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6185B78-D528-4095-BF62-D9CCCECB33A0}"/>
              </a:ext>
            </a:extLst>
          </p:cNvPr>
          <p:cNvSpPr txBox="1"/>
          <p:nvPr/>
        </p:nvSpPr>
        <p:spPr>
          <a:xfrm>
            <a:off x="-1" y="6176963"/>
            <a:ext cx="114831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https://docs.microsoft.com/fr-fr/nuget/nuget-org/publish-a-package?WT.mc_id=DOP-MVP-5003370</a:t>
            </a:r>
            <a:endParaRPr lang="fr-FR" dirty="0"/>
          </a:p>
          <a:p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4199D01B-F75B-4801-A9BC-35DBB03F314B}"/>
              </a:ext>
            </a:extLst>
          </p:cNvPr>
          <p:cNvSpPr txBox="1">
            <a:spLocks/>
          </p:cNvSpPr>
          <p:nvPr/>
        </p:nvSpPr>
        <p:spPr>
          <a:xfrm>
            <a:off x="483780" y="2830455"/>
            <a:ext cx="10515600" cy="186512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nuget</a:t>
            </a:r>
            <a:r>
              <a:rPr lang="fr-FR" sz="3200" dirty="0">
                <a:solidFill>
                  <a:schemeClr val="bg1"/>
                </a:solidFill>
              </a:rPr>
              <a:t> push .\src\Fibonacci\bin\</a:t>
            </a:r>
            <a:r>
              <a:rPr lang="fr-FR" sz="3200" dirty="0" err="1">
                <a:solidFill>
                  <a:schemeClr val="bg1"/>
                </a:solidFill>
              </a:rPr>
              <a:t>Debug</a:t>
            </a:r>
            <a:r>
              <a:rPr lang="fr-FR" sz="3200" dirty="0">
                <a:solidFill>
                  <a:schemeClr val="bg1"/>
                </a:solidFill>
              </a:rPr>
              <a:t>\Guillaume.Chervet.Fibonacci.1.0.0.nupkg --api-key YOUR_API_KEY --source https://api.nuget.org/v3/index.json</a:t>
            </a:r>
          </a:p>
        </p:txBody>
      </p:sp>
    </p:spTree>
    <p:extLst>
      <p:ext uri="{BB962C8B-B14F-4D97-AF65-F5344CB8AC3E}">
        <p14:creationId xmlns:p14="http://schemas.microsoft.com/office/powerpoint/2010/main" val="54903647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Rename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PackageId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this</a:t>
            </a:r>
            <a:r>
              <a:rPr lang="fr-FR" sz="3600" dirty="0">
                <a:solidFill>
                  <a:schemeClr val="bg1"/>
                </a:solidFill>
              </a:rPr>
              <a:t> pattern : 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chemeClr val="bg1"/>
                </a:solidFill>
              </a:rPr>
              <a:t>Firstname.Lastname.Fibonacci</a:t>
            </a:r>
            <a:endParaRPr lang="fr-FR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Publish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package on </a:t>
            </a:r>
            <a:r>
              <a:rPr lang="fr-FR" sz="3600" dirty="0" err="1">
                <a:solidFill>
                  <a:schemeClr val="bg1"/>
                </a:solidFill>
              </a:rPr>
              <a:t>Nuget</a:t>
            </a:r>
            <a:endParaRPr lang="fr-FR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26302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Consume package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Nuget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89388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BFD8B6-A3BF-4A00-B4A1-6D932C8A3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PackageReference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710DAF-D739-429F-B09D-8A3B82E70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48CB86-7365-4861-AA92-DD77D2173731}"/>
              </a:ext>
            </a:extLst>
          </p:cNvPr>
          <p:cNvSpPr/>
          <p:nvPr/>
        </p:nvSpPr>
        <p:spPr>
          <a:xfrm>
            <a:off x="1135456" y="1823528"/>
            <a:ext cx="9803642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Guillaume.Chervet.Fibonacci</a:t>
            </a:r>
            <a:r>
              <a:rPr lang="fr-FR" sz="3200" dirty="0">
                <a:solidFill>
                  <a:schemeClr val="bg1"/>
                </a:solidFill>
              </a:rPr>
              <a:t> --version 1.0.0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3C7B8D-E245-48DB-855C-EBDD6434E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528" y="3033586"/>
            <a:ext cx="8550161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PackageReference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highlight>
                  <a:srgbClr val="FFFF00"/>
                </a:highlight>
                <a:latin typeface="JetBrains Mono"/>
              </a:rPr>
              <a:t>Include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="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Guillaume.Chervet.Fibonacci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"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highlight>
                  <a:srgbClr val="FFFF00"/>
                </a:highlight>
                <a:latin typeface="JetBrains Mono"/>
              </a:rPr>
              <a:t>Version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="1.0.0"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/&gt;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OutputType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OutputType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net5.0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00463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new a console application </a:t>
            </a:r>
            <a:r>
              <a:rPr lang="fr-FR" sz="3600" dirty="0" err="1">
                <a:solidFill>
                  <a:schemeClr val="bg1"/>
                </a:solidFill>
              </a:rPr>
              <a:t>name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DemoFromNuget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Consume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package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nuget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necessary</a:t>
            </a:r>
            <a:r>
              <a:rPr lang="fr-FR" sz="3600" dirty="0">
                <a:solidFill>
                  <a:schemeClr val="bg1"/>
                </a:solidFill>
              </a:rPr>
              <a:t> code to </a:t>
            </a:r>
            <a:r>
              <a:rPr lang="fr-FR" sz="3600" dirty="0" err="1">
                <a:solidFill>
                  <a:schemeClr val="bg1"/>
                </a:solidFill>
              </a:rPr>
              <a:t>make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works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</a:t>
            </a: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99782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sqlserver</a:t>
            </a:r>
            <a:r>
              <a:rPr lang="fr-FR" dirty="0"/>
              <a:t> </a:t>
            </a:r>
            <a:r>
              <a:rPr lang="fr-FR" dirty="0" err="1"/>
              <a:t>database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07660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E644B9-67CA-4BCD-889A-2468F91C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Sql</a:t>
            </a:r>
            <a:r>
              <a:rPr lang="fr-FR" dirty="0"/>
              <a:t> server management studio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E1FACD-BFF4-4250-A50D-590FD17B3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FAFDCD7-80CE-4E91-B927-B8ADFD7D9495}"/>
              </a:ext>
            </a:extLst>
          </p:cNvPr>
          <p:cNvSpPr txBox="1"/>
          <p:nvPr/>
        </p:nvSpPr>
        <p:spPr>
          <a:xfrm>
            <a:off x="148856" y="6031210"/>
            <a:ext cx="11472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https://docs.microsoft.com/fr-fr/sql/ssms/download-sql-server-management-studio-ssms?WT.mc_id=DOP-MVP-5003370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3404AF9-5FFE-4ECA-B6E4-DAA90CF95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174" y="2009962"/>
            <a:ext cx="6782245" cy="37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4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064F10-45FF-4F9A-92FC-716D285DC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CC4CA8-2FDA-405C-881C-88B12DD7F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Asynchrony</a:t>
            </a: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Multithreaded</a:t>
            </a: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Parallelism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61543528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4776C0-A68A-4FC8-BB60-53A8287F2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docker-</a:t>
            </a:r>
            <a:r>
              <a:rPr lang="fr-FR" dirty="0" err="1"/>
              <a:t>compose.yml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29032A-E07A-406D-9EE8-8B84F07F1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6708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"3.4"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fr-FR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sqlserver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container_name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fibonacci_db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"mcr.microsoft.com/</a:t>
            </a:r>
            <a:r>
              <a:rPr lang="fr-FR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/server"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"1433:1433"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SA_PASSWORD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"Your_password123"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ACCEPT_EULA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081541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43FD87-3F51-4F23-8A21-159E53E2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</a:t>
            </a:r>
            <a:r>
              <a:rPr lang="fr-FR" dirty="0" err="1"/>
              <a:t>sqlserver</a:t>
            </a:r>
            <a:r>
              <a:rPr lang="fr-FR" dirty="0"/>
              <a:t>/</a:t>
            </a:r>
            <a:r>
              <a:rPr lang="fr-FR" dirty="0" err="1"/>
              <a:t>dockerfile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F8CECB-2E7D-4681-8067-5D6D15AB4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mcr.microsoft.com/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/server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ACCEPT_EULA=Y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SA_PASSWORD=Your_password123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./ /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"/bin/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bash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"entrypoint.sh"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sqlservr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85249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DFC9FF-3B6A-428D-BA95-1FF1EA4AA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./sqlserver/entrypoint.sh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B37A8D-67AE-4D84-AE24-17ED14084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858513" cy="4997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#!/bin/bash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 -e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"$1"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sqlservr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];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! -f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/app-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initialized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];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initialize_app_database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40s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mssql-tools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sqlcmd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-S localhost -U sa -P Your_password123 -d master -i ./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initBase.sql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touch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/app-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initialized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initialize_app_database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 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exec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"$@"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33774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13A486-6CDA-49F7-8019-7914284B2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</a:t>
            </a:r>
            <a:r>
              <a:rPr lang="fr-FR" dirty="0" err="1"/>
              <a:t>sqlserver</a:t>
            </a:r>
            <a:r>
              <a:rPr lang="fr-FR" dirty="0"/>
              <a:t>/</a:t>
            </a:r>
            <a:r>
              <a:rPr lang="fr-FR" dirty="0" err="1"/>
              <a:t>initBase.sql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1AAA5D-B7CC-4179-89C5-AC62D9A16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702" y="1690688"/>
            <a:ext cx="9987579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[master]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FibonacciData</a:t>
            </a:r>
            <a:endParaRPr lang="fr-FR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b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FibonacciData</a:t>
            </a:r>
            <a:endParaRPr lang="fr-FR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fr-FR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sch_fib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AUTHORIZATION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dbo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fr-FR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sch_fib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T_Fibonacci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](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FIB_Id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uniqueidentifier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DEFAULT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[FIB_ Input]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[FIB_ Output]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PK_Fibonacci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PRIMARY KEY CLUSTERED ([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FIB_Id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20D641D-B6C7-456A-8808-3501EF88BF57}"/>
              </a:ext>
            </a:extLst>
          </p:cNvPr>
          <p:cNvSpPr txBox="1"/>
          <p:nvPr/>
        </p:nvSpPr>
        <p:spPr>
          <a:xfrm>
            <a:off x="227704" y="6169709"/>
            <a:ext cx="117365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https://docs.microsoft.com/en-us/dotnet/framework/data/adonet/sql-server-data-type-mappings</a:t>
            </a:r>
            <a:r>
              <a:rPr lang="fr-FR" dirty="0">
                <a:hlinkClick r:id="rId3"/>
              </a:rPr>
              <a:t>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122107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4E6D7B-FC97-4AC0-8938-D9B029128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Reverse Engineering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D3D083-2BBB-4ACB-97BD-11A697390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add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package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Microsoft.EntityFrameworkCore.SqlServer</a:t>
            </a: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endParaRPr lang="fr-FR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tool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install</a:t>
            </a:r>
            <a:r>
              <a:rPr lang="fr-FR" b="0" i="0" dirty="0">
                <a:solidFill>
                  <a:srgbClr val="007D9A"/>
                </a:solidFill>
                <a:effectLst/>
                <a:latin typeface="SFMono-Regular"/>
              </a:rPr>
              <a:t> --global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dotnet-ef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add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package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Microsoft.EntityFrameworkCore.Design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endParaRPr lang="fr-FR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ef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dbcontext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scaffold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"Data Source=localhost,1433;Initial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Catalog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FibonacciData;Integrated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Security=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False;User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ID=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sa;Password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=Your_password123;MultipleActiveResultSets=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True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Microsoft.EntityFrameworkCore.SqlServer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4F5548F-07AA-4AA6-A948-21144C1ABE4C}"/>
              </a:ext>
            </a:extLst>
          </p:cNvPr>
          <p:cNvSpPr txBox="1"/>
          <p:nvPr/>
        </p:nvSpPr>
        <p:spPr>
          <a:xfrm>
            <a:off x="164053" y="6488668"/>
            <a:ext cx="118956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https://docs.microsoft.com/fr-fr/ef/core/managing-schemas/scaffolding?tabs=dotnet-core-cli&amp;WT.mc_id=DOP-MVP-5003370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69612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CB7622-8EBD-467D-A8C6-F31CCCCB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Evolving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model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4A0B9AA-7473-42DA-9325-91B730E016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4447" y="1456199"/>
            <a:ext cx="670972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partial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class </a:t>
            </a:r>
            <a:r>
              <a:rPr lang="fr-FR" altLang="fr-FR" sz="2400" dirty="0" err="1">
                <a:solidFill>
                  <a:srgbClr val="6B2FBA"/>
                </a:solidFill>
                <a:latin typeface="JetBrains Mono"/>
              </a:rPr>
              <a:t>T_Fibonacci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949494"/>
                </a:solidFill>
                <a:latin typeface="JetBrains Mono"/>
              </a:rPr>
              <a:t>FibC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DF8980-9A6A-46BF-8EEB-40E788EEAB51}"/>
              </a:ext>
            </a:extLst>
          </p:cNvPr>
          <p:cNvSpPr/>
          <p:nvPr/>
        </p:nvSpPr>
        <p:spPr>
          <a:xfrm>
            <a:off x="701722" y="4863192"/>
            <a:ext cx="11353800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ef</a:t>
            </a:r>
            <a:r>
              <a:rPr lang="fr-FR" sz="3200" dirty="0">
                <a:solidFill>
                  <a:schemeClr val="bg1"/>
                </a:solidFill>
              </a:rPr>
              <a:t> migrations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AddFibFibonacciCreatedTimestamp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ef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database</a:t>
            </a:r>
            <a:r>
              <a:rPr lang="fr-FR" sz="3200" dirty="0">
                <a:solidFill>
                  <a:schemeClr val="bg1"/>
                </a:solidFill>
              </a:rPr>
              <a:t> update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D0B30FD-E940-4886-A785-1862977163B5}"/>
              </a:ext>
            </a:extLst>
          </p:cNvPr>
          <p:cNvSpPr txBox="1"/>
          <p:nvPr/>
        </p:nvSpPr>
        <p:spPr>
          <a:xfrm>
            <a:off x="167144" y="6272579"/>
            <a:ext cx="11711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https://docs.microsoft.com/fr-fr/ef/core/managing-schemas/migrations?WT.mc_id=DOP-MVP-5003370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844665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47C0AD-557C-4FAF-8CCB-D0B72CA14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Select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981CED-DAC7-4DB0-BBB6-7A5E60465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1568" y="5016380"/>
            <a:ext cx="4380432" cy="1910729"/>
          </a:xfrm>
        </p:spPr>
        <p:txBody>
          <a:bodyPr/>
          <a:lstStyle/>
          <a:p>
            <a:pPr marL="0" indent="0">
              <a:buNone/>
            </a:pPr>
            <a:r>
              <a:rPr lang="fr-FR" dirty="0" err="1"/>
              <a:t>Eager</a:t>
            </a:r>
            <a:r>
              <a:rPr lang="fr-FR" dirty="0"/>
              <a:t> loader</a:t>
            </a: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Explicit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Loading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Lazy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loading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1F87E9-75C1-4543-90DD-2286E2468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899" y="1759237"/>
            <a:ext cx="10238124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(long)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 …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C8D09F2-9ECF-40E8-B78D-FDD268D49588}"/>
              </a:ext>
            </a:extLst>
          </p:cNvPr>
          <p:cNvSpPr txBox="1"/>
          <p:nvPr/>
        </p:nvSpPr>
        <p:spPr>
          <a:xfrm>
            <a:off x="134596" y="6169709"/>
            <a:ext cx="79411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https://docs.microsoft.com/en-us/ef/core/querying/related-data/eager?WT.mc_id=DOP-MVP-5003370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361845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6044C-9FED-4DE5-94C6-16963F939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1D8DCC-CA2B-405D-AF94-D2C2EB9E9F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92916"/>
            <a:ext cx="6863802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44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888888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32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666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424454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31EE7-F611-4D5F-A1B7-BE51A01D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Update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3E3ED-45A2-4BF5-B515-AFF3896A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3E4BA14-4181-4396-BD59-F4BC8A434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342" y="2491918"/>
            <a:ext cx="10654135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ibonacci.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777;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845682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31EE7-F611-4D5F-A1B7-BE51A01D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Delete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3E3ED-45A2-4BF5-B515-AFF3896A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3E4BA14-4181-4396-BD59-F4BC8A434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342" y="2491918"/>
            <a:ext cx="10654135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Remove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2A30AA6-B3EE-4E87-98E2-8CF93608A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676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DD5A9B-8EA3-4046-BBE8-C417BF6F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30F333-2F3B-43D4-9622-DAFADF803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0318" y="1825625"/>
            <a:ext cx="94634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 err="1"/>
              <a:t>Nuget</a:t>
            </a:r>
            <a:r>
              <a:rPr lang="fr-FR" sz="5400" dirty="0"/>
              <a:t> as package manager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EC82E6-00D6-4FBD-BE99-FF140060E554}"/>
              </a:ext>
            </a:extLst>
          </p:cNvPr>
          <p:cNvSpPr txBox="1"/>
          <p:nvPr/>
        </p:nvSpPr>
        <p:spPr>
          <a:xfrm>
            <a:off x="2267125" y="5117175"/>
            <a:ext cx="80345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5400" dirty="0">
                <a:hlinkClick r:id="rId2"/>
              </a:rPr>
              <a:t>https://www.nuget.org/</a:t>
            </a:r>
            <a:endParaRPr lang="fr-FR" sz="54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8165706-0887-490B-B6FF-F08ECA41C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281" y="3124200"/>
            <a:ext cx="2429214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8619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docker-compose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run SQL Server and </a:t>
            </a:r>
            <a:r>
              <a:rPr lang="fr-FR" sz="3600" dirty="0" err="1">
                <a:solidFill>
                  <a:schemeClr val="bg1"/>
                </a:solidFill>
              </a:rPr>
              <a:t>its</a:t>
            </a:r>
            <a:r>
              <a:rPr lang="fr-FR" sz="3600" dirty="0">
                <a:solidFill>
                  <a:schemeClr val="bg1"/>
                </a:solidFill>
              </a:rPr>
              <a:t> init SQL script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Reverse </a:t>
            </a:r>
            <a:r>
              <a:rPr lang="fr-FR" sz="3600" dirty="0" err="1">
                <a:solidFill>
                  <a:schemeClr val="bg1"/>
                </a:solidFill>
              </a:rPr>
              <a:t>engineer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C# </a:t>
            </a:r>
            <a:r>
              <a:rPr lang="fr-FR" sz="3600" dirty="0" err="1">
                <a:solidFill>
                  <a:schemeClr val="bg1"/>
                </a:solidFill>
              </a:rPr>
              <a:t>DataContext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Fibonacci Library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FibCreatedTimestamp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property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C# class and update the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. You must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cache system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fibonacci</a:t>
            </a:r>
            <a:r>
              <a:rPr lang="fr-FR" sz="3600" dirty="0">
                <a:solidFill>
                  <a:schemeClr val="bg1"/>
                </a:solidFill>
              </a:rPr>
              <a:t> Library</a:t>
            </a: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87427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unit test</a:t>
            </a:r>
            <a:br>
              <a:rPr lang="fr-FR" dirty="0"/>
            </a:br>
            <a:r>
              <a:rPr lang="fr-FR" dirty="0"/>
              <a:t> in memory </a:t>
            </a:r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Problem</a:t>
            </a:r>
            <a:r>
              <a:rPr lang="fr-FR" dirty="0"/>
              <a:t> the unit test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coupled</a:t>
            </a:r>
            <a:r>
              <a:rPr lang="fr-FR" dirty="0"/>
              <a:t> to the </a:t>
            </a:r>
            <a:r>
              <a:rPr lang="fr-FR" dirty="0" err="1"/>
              <a:t>Database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376020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71C1C3-EBB4-4E35-94D4-CA04821B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Compute.cs</a:t>
            </a:r>
            <a:r>
              <a:rPr lang="fr-FR" dirty="0"/>
              <a:t> </a:t>
            </a:r>
            <a:r>
              <a:rPr lang="fr-FR" dirty="0">
                <a:solidFill>
                  <a:srgbClr val="00B050"/>
                </a:solidFill>
              </a:rPr>
              <a:t>\\ </a:t>
            </a:r>
            <a:r>
              <a:rPr lang="fr-FR" dirty="0" err="1">
                <a:solidFill>
                  <a:srgbClr val="00B050"/>
                </a:solidFill>
              </a:rPr>
              <a:t>Dependency</a:t>
            </a:r>
            <a:r>
              <a:rPr lang="fr-FR" dirty="0">
                <a:solidFill>
                  <a:srgbClr val="00B050"/>
                </a:solidFill>
              </a:rPr>
              <a:t> injection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A3B96D-E0E7-4C4D-A9C6-8BE9EBDB9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629" y="1303136"/>
            <a:ext cx="7410170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readonly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args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result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44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.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new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18AAEF6-A51F-4F91-BE16-347071F8BD1F}"/>
              </a:ext>
            </a:extLst>
          </p:cNvPr>
          <p:cNvSpPr txBox="1"/>
          <p:nvPr/>
        </p:nvSpPr>
        <p:spPr>
          <a:xfrm>
            <a:off x="0" y="6234733"/>
            <a:ext cx="118452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https://docs.microsoft.com/en-us/dotnet/csharp/programming-guide/classes-and-structs/objects</a:t>
            </a:r>
            <a:r>
              <a:rPr lang="fr-FR" dirty="0">
                <a:hlinkClick r:id="rId3"/>
              </a:rPr>
              <a:t> ?</a:t>
            </a:r>
            <a:r>
              <a:rPr lang="fr-FR" dirty="0" err="1">
                <a:hlinkClick r:id="rId3"/>
              </a:rPr>
              <a:t>WT.mc_id</a:t>
            </a:r>
            <a:r>
              <a:rPr lang="fr-FR" dirty="0">
                <a:hlinkClick r:id="rId3"/>
              </a:rPr>
              <a:t>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6417671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31DCC-4230-49F8-987C-C85085B4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Program.cs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E0A330C-CF2F-4CEE-878F-D97281322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290" y="1542877"/>
            <a:ext cx="7203767" cy="4770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Threading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Demo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Program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foreach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Result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is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672876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809F6E-1678-44F0-A3A3-B44DF9C5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InMemory</a:t>
            </a:r>
            <a:r>
              <a:rPr lang="fr-FR" dirty="0"/>
              <a:t> </a:t>
            </a:r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A426A5-E344-48C1-BF47-6BD7F5FB8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2D75655-A17C-4AEB-B802-9B8417C1F87C}"/>
              </a:ext>
            </a:extLst>
          </p:cNvPr>
          <p:cNvSpPr txBox="1"/>
          <p:nvPr/>
        </p:nvSpPr>
        <p:spPr>
          <a:xfrm>
            <a:off x="-83891" y="6488668"/>
            <a:ext cx="10332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https://docs.microsoft.com/en-us/ef/core/providers/in-memory?WT.mc_id=DOP-MVP-5003370</a:t>
            </a:r>
            <a:endParaRPr lang="fr-FR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6BECE51-51E1-49A7-8555-9F1EA084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793" y="2781856"/>
            <a:ext cx="8920712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DbContextOptionsBuilder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dataBaseName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NewGuid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ToString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UseInMemoryDatabase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dataBaseName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(options);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Database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EnsureCreatedAsync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3B0A40-E667-4556-8ABF-C5352C22B82F}"/>
              </a:ext>
            </a:extLst>
          </p:cNvPr>
          <p:cNvSpPr/>
          <p:nvPr/>
        </p:nvSpPr>
        <p:spPr>
          <a:xfrm>
            <a:off x="575887" y="1689090"/>
            <a:ext cx="1135380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Microsoft.EntityFrameworkCore.InMemory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389730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Refactor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Compute.cs</a:t>
            </a:r>
            <a:r>
              <a:rPr lang="fr-FR" sz="3600" dirty="0">
                <a:solidFill>
                  <a:schemeClr val="bg1"/>
                </a:solidFill>
              </a:rPr>
              <a:t> »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inject</a:t>
            </a:r>
            <a:r>
              <a:rPr lang="fr-FR" sz="3600" dirty="0">
                <a:solidFill>
                  <a:schemeClr val="bg1"/>
                </a:solidFill>
              </a:rPr>
              <a:t> the « </a:t>
            </a:r>
            <a:r>
              <a:rPr lang="fr-FR" sz="3600" dirty="0" err="1">
                <a:solidFill>
                  <a:schemeClr val="bg1"/>
                </a:solidFill>
              </a:rPr>
              <a:t>DataContext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« 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« Demo.exe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</a:t>
            </a:r>
            <a:r>
              <a:rPr lang="fr-FR" sz="3600" dirty="0" err="1">
                <a:solidFill>
                  <a:schemeClr val="bg1"/>
                </a:solidFill>
              </a:rPr>
              <a:t>unittest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an </a:t>
            </a:r>
            <a:r>
              <a:rPr lang="fr-FR" sz="3600" dirty="0" err="1">
                <a:solidFill>
                  <a:schemeClr val="bg1"/>
                </a:solidFill>
              </a:rPr>
              <a:t>InMemory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unittest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48616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SQL One to </a:t>
            </a:r>
            <a:r>
              <a:rPr lang="fr-FR" dirty="0" err="1"/>
              <a:t>Many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031541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65E7C-C5F8-49B0-894C-90276F450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SQL </a:t>
            </a:r>
            <a:r>
              <a:rPr lang="fr-FR" dirty="0" err="1"/>
              <a:t>Query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5F5DF4-0D1E-4BEE-A0A2-E17CA3090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01724DD-027C-4C29-90C4-1B46B1F185F3}"/>
              </a:ext>
            </a:extLst>
          </p:cNvPr>
          <p:cNvSpPr txBox="1"/>
          <p:nvPr/>
        </p:nvSpPr>
        <p:spPr>
          <a:xfrm>
            <a:off x="0" y="6488668"/>
            <a:ext cx="10886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https://docs.microsoft.com/en-us/ef/core/miscellaneous/logging?WT.mc_id=DOP-MVP-5003370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D4ED0A3-A3AC-425F-9E55-A79643503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232" y="1739139"/>
            <a:ext cx="11260063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protected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OnConfiguring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DbContextOptionsBuilder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!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IsConfigured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MyLoggerFactory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UseSqlServer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"Data Source=localhost,1433;Initial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Catalog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FibonacciData;Integrated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Security=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False;User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ID=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sa;Password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=Your_password123;MultipleActiveResultSets=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readonly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MyLoggerFactory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Create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=&gt;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AddConsole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 });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69576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DE4D7C-E051-4AF8-85D9-9389BFFB2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SQL </a:t>
            </a:r>
            <a:r>
              <a:rPr lang="fr-FR" dirty="0" err="1"/>
              <a:t>Query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B00158-8B51-4446-ACA1-684C774C5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43AF4D-5C5F-4DDF-91BB-0841920EE77F}"/>
              </a:ext>
            </a:extLst>
          </p:cNvPr>
          <p:cNvSpPr/>
          <p:nvPr/>
        </p:nvSpPr>
        <p:spPr>
          <a:xfrm>
            <a:off x="533158" y="2509486"/>
            <a:ext cx="1135380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Microsoft.Extensions.Logging.Abstractions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Microsoft.Extensions.Logging.Console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762932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8D5504-8A0D-435F-ADC5-C15A9FBB4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One to </a:t>
            </a:r>
            <a:r>
              <a:rPr lang="fr-FR" dirty="0" err="1"/>
              <a:t>Many</a:t>
            </a:r>
            <a:endParaRPr lang="fr-F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AFAE248-A02D-4845-8B7C-388D423A6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179" y="1536864"/>
            <a:ext cx="5326651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TLog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FFB781-8151-44D5-AD33-D4045B09B46A}"/>
              </a:ext>
            </a:extLst>
          </p:cNvPr>
          <p:cNvSpPr txBox="1"/>
          <p:nvPr/>
        </p:nvSpPr>
        <p:spPr>
          <a:xfrm>
            <a:off x="0" y="6416960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https://entityframework.net/one-to-many-relationship</a:t>
            </a:r>
            <a:endParaRPr lang="fr-FR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903B4133-9D4B-4052-B47E-A5C914AD2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97B5559-A629-41F6-B211-383A53C5F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635" y="2240022"/>
            <a:ext cx="28384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42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/>
          </p:cNvSpPr>
          <p:nvPr>
            <p:ph type="body" sz="half" idx="1"/>
          </p:nvPr>
        </p:nvSpPr>
        <p:spPr>
          <a:xfrm>
            <a:off x="288986" y="1984442"/>
            <a:ext cx="11605098" cy="3971487"/>
          </a:xfrm>
          <a:prstGeom prst="rect">
            <a:avLst/>
          </a:prstGeom>
        </p:spPr>
        <p:txBody>
          <a:bodyPr vert="horz" lIns="35719" tIns="35719" rIns="35719" bIns="35719" numCol="2" rtlCol="0" anchor="t">
            <a:normAutofit/>
          </a:bodyPr>
          <a:lstStyle/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Lightness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Deployment flexibility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Multi-platform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Development tools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Open source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Supported by Microsoft</a:t>
            </a:r>
          </a:p>
        </p:txBody>
      </p:sp>
    </p:spTree>
    <p:extLst>
      <p:ext uri="{BB962C8B-B14F-4D97-AF65-F5344CB8AC3E}">
        <p14:creationId xmlns:p14="http://schemas.microsoft.com/office/powerpoint/2010/main" val="1385683944"/>
      </p:ext>
    </p:extLst>
  </p:cSld>
  <p:clrMapOvr>
    <a:masterClrMapping/>
  </p:clrMapOvr>
  <p:transition spd="slow"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D51FD2-BC27-4C8B-8C78-53E75772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fluent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B5E08E-5834-446D-A00D-84AF1A91B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F4B76BF-8808-4FDB-8DF9-14B294939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789" y="1609322"/>
            <a:ext cx="6857968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protected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OnModelCreating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 mapping ...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 mapping ...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HasOne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WithMany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HasForeignKey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(k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k.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OnModelCreatingPartial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76131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089F63-D955-4FD6-9101-88EA90A9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96D37B-AC4F-49F4-8789-167A64173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EF9D8B3-5A62-401A-9D35-7E1FD52D6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83973"/>
            <a:ext cx="9907584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Convert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ToInt32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(args[index]),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value.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80194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80D69F-534E-42B4-915C-581C0C8FF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F84E7E-BE55-45D7-A173-439C97FF3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4AC4F1-FD22-48C6-A147-DBD04576A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586" y="2053855"/>
            <a:ext cx="10185224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lang="fr-FR" altLang="fr-FR" sz="24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lang="fr-FR" altLang="fr-FR" sz="24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lang="fr-FR" altLang="fr-FR" sz="2400" dirty="0" err="1">
                <a:solidFill>
                  <a:srgbClr val="0F54D6"/>
                </a:solidFill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lang="fr-FR" altLang="fr-FR" sz="24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fibonacciDataContext.SaveChangesAsync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168E195-4CD7-4B8B-A81F-5A20A0136132}"/>
              </a:ext>
            </a:extLst>
          </p:cNvPr>
          <p:cNvSpPr txBox="1"/>
          <p:nvPr/>
        </p:nvSpPr>
        <p:spPr>
          <a:xfrm>
            <a:off x="6672129" y="464495"/>
            <a:ext cx="60974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SELECT TOP(1) [t].[FIB_ Output]</a:t>
            </a:r>
          </a:p>
          <a:p>
            <a:r>
              <a:rPr lang="fr-FR" dirty="0"/>
              <a:t>      FROM [</a:t>
            </a:r>
            <a:r>
              <a:rPr lang="fr-FR" dirty="0" err="1"/>
              <a:t>sch_fib</a:t>
            </a:r>
            <a:r>
              <a:rPr lang="fr-FR" dirty="0"/>
              <a:t>].[</a:t>
            </a:r>
            <a:r>
              <a:rPr lang="fr-FR" dirty="0" err="1"/>
              <a:t>T_Fibonacci</a:t>
            </a:r>
            <a:r>
              <a:rPr lang="fr-FR" dirty="0"/>
              <a:t>] AS [t]</a:t>
            </a:r>
          </a:p>
          <a:p>
            <a:r>
              <a:rPr lang="fr-FR" dirty="0"/>
              <a:t>      WHERE [t].[FIB_ Input] = @__input_0</a:t>
            </a:r>
          </a:p>
        </p:txBody>
      </p:sp>
    </p:spTree>
    <p:extLst>
      <p:ext uri="{BB962C8B-B14F-4D97-AF65-F5344CB8AC3E}">
        <p14:creationId xmlns:p14="http://schemas.microsoft.com/office/powerpoint/2010/main" val="1133007849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620458-DD88-441D-89B5-1AB30D42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Three</a:t>
            </a:r>
            <a:r>
              <a:rPr lang="fr-FR" dirty="0"/>
              <a:t> </a:t>
            </a:r>
            <a:r>
              <a:rPr lang="fr-FR" dirty="0" err="1"/>
              <a:t>kinds</a:t>
            </a:r>
            <a:r>
              <a:rPr lang="fr-FR" dirty="0"/>
              <a:t> of </a:t>
            </a:r>
            <a:r>
              <a:rPr lang="fr-FR" dirty="0" err="1"/>
              <a:t>loading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3CBC52-3945-4905-85E7-B12CDBBD4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: default</a:t>
            </a:r>
          </a:p>
          <a:p>
            <a:r>
              <a:rPr lang="fr-FR" dirty="0"/>
              <a:t>Explicit </a:t>
            </a:r>
            <a:r>
              <a:rPr lang="fr-FR" dirty="0" err="1"/>
              <a:t>loading</a:t>
            </a:r>
            <a:endParaRPr lang="fr-FR" dirty="0"/>
          </a:p>
          <a:p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: </a:t>
            </a:r>
            <a:r>
              <a:rPr lang="fr-FR" dirty="0" err="1"/>
              <a:t>discouraged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6317286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87C037-5F2E-497F-9654-3EED3153A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AEF5C7-B565-449F-A245-DC7037DC8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4D36215-7E8A-4247-BE44-0F3A3662B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228" y="2156916"/>
            <a:ext cx="9039847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44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Include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(p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2495118-D54F-4780-A0B7-CE7744DE592C}"/>
              </a:ext>
            </a:extLst>
          </p:cNvPr>
          <p:cNvSpPr txBox="1"/>
          <p:nvPr/>
        </p:nvSpPr>
        <p:spPr>
          <a:xfrm>
            <a:off x="6640082" y="150040"/>
            <a:ext cx="64392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SELECT [t0].[</a:t>
            </a:r>
            <a:r>
              <a:rPr lang="fr-FR" sz="1200" dirty="0" err="1"/>
              <a:t>FIB_Id</a:t>
            </a:r>
            <a:r>
              <a:rPr lang="fr-FR" sz="1200" dirty="0"/>
              <a:t>], [t0].[FIB_ Input], [t0].[FIB_ Output], [t1].[</a:t>
            </a:r>
            <a:r>
              <a:rPr lang="fr-FR" sz="1200" dirty="0" err="1"/>
              <a:t>LOG_Id</a:t>
            </a:r>
            <a:r>
              <a:rPr lang="fr-FR" sz="1200" dirty="0"/>
              <a:t>], [t1].[</a:t>
            </a:r>
            <a:r>
              <a:rPr lang="fr-FR" sz="1200" dirty="0" err="1"/>
              <a:t>LOG_CreatedTimestamp</a:t>
            </a:r>
            <a:r>
              <a:rPr lang="fr-FR" sz="1200" dirty="0"/>
              <a:t>], [t1].[</a:t>
            </a:r>
            <a:r>
              <a:rPr lang="fr-FR" sz="1200" dirty="0" err="1"/>
              <a:t>FibonacciId</a:t>
            </a:r>
            <a:r>
              <a:rPr lang="fr-FR" sz="1200" dirty="0"/>
              <a:t>]</a:t>
            </a:r>
          </a:p>
          <a:p>
            <a:r>
              <a:rPr lang="fr-FR" sz="1200" dirty="0"/>
              <a:t>      FROM (</a:t>
            </a:r>
          </a:p>
          <a:p>
            <a:r>
              <a:rPr lang="fr-FR" sz="1200" dirty="0"/>
              <a:t>          SELECT TOP(1) [t].[</a:t>
            </a:r>
            <a:r>
              <a:rPr lang="fr-FR" sz="1200" dirty="0" err="1"/>
              <a:t>FIB_Id</a:t>
            </a:r>
            <a:r>
              <a:rPr lang="fr-FR" sz="1200" dirty="0"/>
              <a:t>], [t].[FIB_ Input], [t].[FIB_ Output]</a:t>
            </a:r>
          </a:p>
          <a:p>
            <a:r>
              <a:rPr lang="fr-FR" sz="1200" dirty="0"/>
              <a:t>          FROM [</a:t>
            </a:r>
            <a:r>
              <a:rPr lang="fr-FR" sz="1200" dirty="0" err="1"/>
              <a:t>sch_fib</a:t>
            </a:r>
            <a:r>
              <a:rPr lang="fr-FR" sz="1200" dirty="0"/>
              <a:t>].[</a:t>
            </a:r>
            <a:r>
              <a:rPr lang="fr-FR" sz="1200" dirty="0" err="1"/>
              <a:t>T_Fibonacci</a:t>
            </a:r>
            <a:r>
              <a:rPr lang="fr-FR" sz="1200" dirty="0"/>
              <a:t>] AS [t]</a:t>
            </a:r>
          </a:p>
          <a:p>
            <a:r>
              <a:rPr lang="fr-FR" sz="1200" dirty="0"/>
              <a:t>          WHERE [t].[FIB_ Input] = @__Parse_0</a:t>
            </a:r>
          </a:p>
          <a:p>
            <a:r>
              <a:rPr lang="fr-FR" sz="1200" dirty="0"/>
              <a:t>      ) AS [t0]</a:t>
            </a:r>
          </a:p>
          <a:p>
            <a:r>
              <a:rPr lang="fr-FR" sz="1200" dirty="0"/>
              <a:t>      LEFT JOIN [</a:t>
            </a:r>
            <a:r>
              <a:rPr lang="fr-FR" sz="1200" dirty="0" err="1"/>
              <a:t>sch_log</a:t>
            </a:r>
            <a:r>
              <a:rPr lang="fr-FR" sz="1200" dirty="0"/>
              <a:t>].[</a:t>
            </a:r>
            <a:r>
              <a:rPr lang="fr-FR" sz="1200" dirty="0" err="1"/>
              <a:t>T_Fibonacci</a:t>
            </a:r>
            <a:r>
              <a:rPr lang="fr-FR" sz="1200" dirty="0"/>
              <a:t>] AS [t1] ON [t0].[</a:t>
            </a:r>
            <a:r>
              <a:rPr lang="fr-FR" sz="1200" dirty="0" err="1"/>
              <a:t>FIB_Id</a:t>
            </a:r>
            <a:r>
              <a:rPr lang="fr-FR" sz="1200" dirty="0"/>
              <a:t>] = [t1].[</a:t>
            </a:r>
            <a:r>
              <a:rPr lang="fr-FR" sz="1200" dirty="0" err="1"/>
              <a:t>FibonacciId</a:t>
            </a:r>
            <a:r>
              <a:rPr lang="fr-FR" sz="1200" dirty="0"/>
              <a:t>]</a:t>
            </a:r>
          </a:p>
          <a:p>
            <a:r>
              <a:rPr lang="fr-FR" sz="1200" dirty="0"/>
              <a:t>      ORDER BY [t0].[</a:t>
            </a:r>
            <a:r>
              <a:rPr lang="fr-FR" sz="1200" dirty="0" err="1"/>
              <a:t>FIB_Id</a:t>
            </a:r>
            <a:r>
              <a:rPr lang="fr-FR" sz="1200" dirty="0"/>
              <a:t>], [t1].[</a:t>
            </a:r>
            <a:r>
              <a:rPr lang="fr-FR" sz="1200" dirty="0" err="1"/>
              <a:t>LOG_Id</a:t>
            </a:r>
            <a:r>
              <a:rPr lang="fr-FR" sz="12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046118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221695-A51A-4ED1-B2F3-FD0B3E706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links : multiple </a:t>
            </a:r>
            <a:r>
              <a:rPr lang="fr-FR" dirty="0" err="1"/>
              <a:t>levels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4C9341-8312-4F7C-BF73-DFCEC3757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1A45487-AD50-427B-A1EA-AA593DC8E885}"/>
              </a:ext>
            </a:extLst>
          </p:cNvPr>
          <p:cNvSpPr txBox="1"/>
          <p:nvPr/>
        </p:nvSpPr>
        <p:spPr>
          <a:xfrm>
            <a:off x="1667142" y="2315960"/>
            <a:ext cx="1015169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context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= 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new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BloggingContext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()) { 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blogs =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context.Blogs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Include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(blog =&gt;   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blog.Posts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ThenInclude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(post =&gt;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post.Author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 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ToList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(); </a:t>
            </a:r>
          </a:p>
          <a:p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  <a:endParaRPr lang="fr-FR" sz="36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F549FFC-E019-4E80-BD0E-E95C1B6FE6B6}"/>
              </a:ext>
            </a:extLst>
          </p:cNvPr>
          <p:cNvSpPr txBox="1"/>
          <p:nvPr/>
        </p:nvSpPr>
        <p:spPr>
          <a:xfrm>
            <a:off x="0" y="6176963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https://docs.microsoft.com/en-us/ef/core/querying/related-data/eager?WT.mc_id=DOP-MVP-5003370#including-multiple-levels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162357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786D5D-CFD8-4E24-9C1D-CC601F50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E0A6-94B4-413B-BB1F-DB0E125D0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F8CB97-30D0-4153-A73A-BFEE73DC7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701" y="2557783"/>
            <a:ext cx="1134829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input)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850865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CA57BB-8DC4-46D0-B593-D93C40F8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No-</a:t>
            </a:r>
            <a:r>
              <a:rPr lang="fr-FR" dirty="0" err="1"/>
              <a:t>tracking</a:t>
            </a:r>
            <a:r>
              <a:rPr lang="fr-FR" dirty="0"/>
              <a:t> </a:t>
            </a:r>
            <a:r>
              <a:rPr lang="fr-FR" dirty="0" err="1"/>
              <a:t>queries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65449E-BA31-42EF-ADA1-5002BCB0A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61E215-9074-4DD6-9644-076A3C4D3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514" y="2380329"/>
            <a:ext cx="8774197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AsNoTracking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()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input)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kumimoji="0" lang="fr-FR" altLang="fr-F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329B1D9-7A00-4046-90EB-68C83EB5BEC5}"/>
              </a:ext>
            </a:extLst>
          </p:cNvPr>
          <p:cNvSpPr txBox="1"/>
          <p:nvPr/>
        </p:nvSpPr>
        <p:spPr>
          <a:xfrm>
            <a:off x="-1" y="6428675"/>
            <a:ext cx="11818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https://docs.microsoft.com/en-us/ef/core/querying/tracking?WT.mc_id=DOP-MVP-5003370#tracking-queries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7309071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BC90C-CDA9-4CA7-B713-643A0978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Inner</a:t>
            </a:r>
            <a:r>
              <a:rPr lang="fr-FR" dirty="0"/>
              <a:t> </a:t>
            </a:r>
            <a:r>
              <a:rPr lang="fr-FR" dirty="0" err="1"/>
              <a:t>join</a:t>
            </a:r>
            <a:r>
              <a:rPr lang="fr-FR" dirty="0"/>
              <a:t> </a:t>
            </a:r>
            <a:r>
              <a:rPr lang="fr-FR" dirty="0" err="1"/>
              <a:t>queries</a:t>
            </a:r>
            <a:r>
              <a:rPr lang="fr-FR" dirty="0"/>
              <a:t> : lambda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F62E1C-7F3C-455A-B083-B9262216C1A7}"/>
              </a:ext>
            </a:extLst>
          </p:cNvPr>
          <p:cNvSpPr txBox="1"/>
          <p:nvPr/>
        </p:nvSpPr>
        <p:spPr>
          <a:xfrm>
            <a:off x="0" y="6488668"/>
            <a:ext cx="10098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https://www.niceonecode.com/Blog/62/Inner-Join-query-in-Entity-Framework-Core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EAA736A-2E40-495B-872D-3CC9A22C1D92}"/>
              </a:ext>
            </a:extLst>
          </p:cNvPr>
          <p:cNvSpPr txBox="1"/>
          <p:nvPr/>
        </p:nvSpPr>
        <p:spPr>
          <a:xfrm>
            <a:off x="2632047" y="1786016"/>
            <a:ext cx="611976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var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result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dbContext.Customer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.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Join</a:t>
            </a:r>
            <a:r>
              <a:rPr lang="fr-FR" sz="2800" dirty="0">
                <a:solidFill>
                  <a:srgbClr val="C00000"/>
                </a:solidFill>
                <a:latin typeface="JetBrains Mono"/>
              </a:rPr>
              <a:t>(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dbContext.CustomerDetails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=&gt;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=&gt;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detail.CustomerId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(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x,y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) =&gt;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new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{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id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detailText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y.DetailText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}</a:t>
            </a:r>
            <a:r>
              <a:rPr lang="fr-FR" sz="2800" dirty="0">
                <a:solidFill>
                  <a:srgbClr val="C00000"/>
                </a:solidFill>
                <a:latin typeface="JetBrains Mono"/>
              </a:rPr>
              <a:t>)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1207282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BC90C-CDA9-4CA7-B713-643A0978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Inner</a:t>
            </a:r>
            <a:r>
              <a:rPr lang="fr-FR" dirty="0"/>
              <a:t> </a:t>
            </a:r>
            <a:r>
              <a:rPr lang="fr-FR" dirty="0" err="1"/>
              <a:t>join</a:t>
            </a:r>
            <a:r>
              <a:rPr lang="fr-FR" dirty="0"/>
              <a:t> </a:t>
            </a:r>
            <a:r>
              <a:rPr lang="fr-FR" dirty="0" err="1"/>
              <a:t>queries</a:t>
            </a:r>
            <a:r>
              <a:rPr lang="fr-FR" dirty="0"/>
              <a:t> : </a:t>
            </a:r>
            <a:r>
              <a:rPr lang="fr-FR" dirty="0" err="1"/>
              <a:t>linq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F62E1C-7F3C-455A-B083-B9262216C1A7}"/>
              </a:ext>
            </a:extLst>
          </p:cNvPr>
          <p:cNvSpPr txBox="1"/>
          <p:nvPr/>
        </p:nvSpPr>
        <p:spPr>
          <a:xfrm>
            <a:off x="0" y="6488668"/>
            <a:ext cx="10098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https://www.niceonecode.com/Blog/62/Inner-Join-query-in-Entity-Framework-Core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B6498D-C6F5-48F3-B5E5-A21B855480F7}"/>
              </a:ext>
            </a:extLst>
          </p:cNvPr>
          <p:cNvSpPr txBox="1"/>
          <p:nvPr/>
        </p:nvSpPr>
        <p:spPr>
          <a:xfrm>
            <a:off x="1665915" y="1889075"/>
            <a:ext cx="843303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var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result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from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_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dbContext.Customer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join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_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dbContext.CustomerDetails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on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equals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detail.CustomerId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select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new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{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id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detailText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m.DetailText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};</a:t>
            </a:r>
          </a:p>
        </p:txBody>
      </p:sp>
    </p:spTree>
    <p:extLst>
      <p:ext uri="{BB962C8B-B14F-4D97-AF65-F5344CB8AC3E}">
        <p14:creationId xmlns:p14="http://schemas.microsoft.com/office/powerpoint/2010/main" val="4107219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9F0F19-F10A-4548-8B0D-5C78C5055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.NET 5 </a:t>
            </a:r>
            <a:r>
              <a:rPr lang="fr-FR" dirty="0" err="1"/>
              <a:t>is</a:t>
            </a:r>
            <a:r>
              <a:rPr lang="fr-FR" dirty="0"/>
              <a:t> performant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F9C5FE-84AF-4FAF-888D-D172528B2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2" descr="Image">
            <a:extLst>
              <a:ext uri="{FF2B5EF4-FFF2-40B4-BE49-F238E27FC236}">
                <a16:creationId xmlns:a16="http://schemas.microsoft.com/office/drawing/2014/main" id="{09532686-7D04-43F6-861D-BB6733484B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06"/>
          <a:stretch/>
        </p:blipFill>
        <p:spPr bwMode="auto">
          <a:xfrm>
            <a:off x="4420513" y="1374818"/>
            <a:ext cx="2504695" cy="458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ABE5EE5-7768-4D96-BA0B-23D8D28E53B4}"/>
              </a:ext>
            </a:extLst>
          </p:cNvPr>
          <p:cNvSpPr/>
          <p:nvPr/>
        </p:nvSpPr>
        <p:spPr>
          <a:xfrm>
            <a:off x="3602949" y="6251076"/>
            <a:ext cx="4514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https://www.techempower.com/benchmarks/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0923187"/>
      </p:ext>
    </p:extLst>
  </p:cSld>
  <p:clrMapOvr>
    <a:masterClrMapping/>
  </p:clrMapOvr>
  <p:transition spd="med"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745499" cy="459549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Refactor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C#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one to </a:t>
            </a:r>
            <a:r>
              <a:rPr lang="fr-FR" sz="3600" dirty="0" err="1">
                <a:solidFill>
                  <a:schemeClr val="bg1"/>
                </a:solidFill>
              </a:rPr>
              <a:t>many</a:t>
            </a:r>
            <a:r>
              <a:rPr lang="fr-FR" sz="3600" dirty="0">
                <a:solidFill>
                  <a:schemeClr val="bg1"/>
                </a:solidFill>
              </a:rPr>
              <a:t> relation as </a:t>
            </a:r>
            <a:r>
              <a:rPr lang="fr-FR" sz="3600" dirty="0" err="1">
                <a:solidFill>
                  <a:schemeClr val="bg1"/>
                </a:solidFill>
              </a:rPr>
              <a:t>describe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beside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EF </a:t>
            </a:r>
            <a:r>
              <a:rPr lang="fr-FR" sz="3600" dirty="0" err="1">
                <a:solidFill>
                  <a:schemeClr val="bg1"/>
                </a:solidFill>
              </a:rPr>
              <a:t>tools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code (use default </a:t>
            </a:r>
            <a:r>
              <a:rPr lang="fr-FR" sz="3600" dirty="0" err="1">
                <a:solidFill>
                  <a:schemeClr val="bg1"/>
                </a:solidFill>
              </a:rPr>
              <a:t>eager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loading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You must </a:t>
            </a:r>
            <a:r>
              <a:rPr lang="fr-FR" sz="3200" dirty="0" err="1">
                <a:solidFill>
                  <a:schemeClr val="bg1"/>
                </a:solidFill>
              </a:rPr>
              <a:t>still</a:t>
            </a:r>
            <a:r>
              <a:rPr lang="fr-FR" sz="3200" dirty="0">
                <a:solidFill>
                  <a:schemeClr val="bg1"/>
                </a:solidFill>
              </a:rPr>
              <a:t> have a cache system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You must log </a:t>
            </a:r>
            <a:r>
              <a:rPr lang="fr-FR" sz="3200" dirty="0" err="1">
                <a:solidFill>
                  <a:schemeClr val="bg1"/>
                </a:solidFill>
              </a:rPr>
              <a:t>each</a:t>
            </a:r>
            <a:r>
              <a:rPr lang="fr-FR" sz="3200" dirty="0">
                <a:solidFill>
                  <a:schemeClr val="bg1"/>
                </a:solidFill>
              </a:rPr>
              <a:t> call in the </a:t>
            </a:r>
            <a:r>
              <a:rPr lang="fr-FR" sz="3200" dirty="0" err="1">
                <a:solidFill>
                  <a:schemeClr val="bg1"/>
                </a:solidFill>
              </a:rPr>
              <a:t>database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869489A-C6E1-4CC9-A1BE-78A5EABFD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3699" y="1915428"/>
            <a:ext cx="4286366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TLog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34282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Entity</a:t>
            </a:r>
            <a:r>
              <a:rPr lang="fr-FR" dirty="0"/>
              <a:t> Framework Good </a:t>
            </a:r>
            <a:r>
              <a:rPr lang="fr-FR" dirty="0" err="1"/>
              <a:t>Pratice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5358532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2582B4-4512-4FA5-B8CC-1603F628F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Entity</a:t>
            </a:r>
            <a:r>
              <a:rPr lang="fr-FR" dirty="0"/>
              <a:t> Framework Good </a:t>
            </a:r>
            <a:r>
              <a:rPr lang="fr-FR" dirty="0" err="1"/>
              <a:t>Pratice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5BBF10-B042-4B1F-B91D-4C18A8C53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fr-FR" dirty="0"/>
              <a:t>Use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small</a:t>
            </a:r>
            <a:r>
              <a:rPr lang="fr-FR" dirty="0"/>
              <a:t> </a:t>
            </a:r>
            <a:r>
              <a:rPr lang="fr-FR" dirty="0" err="1"/>
              <a:t>independent</a:t>
            </a:r>
            <a:r>
              <a:rPr lang="fr-FR" dirty="0"/>
              <a:t> </a:t>
            </a:r>
            <a:r>
              <a:rPr lang="fr-FR" dirty="0" err="1"/>
              <a:t>context</a:t>
            </a:r>
            <a:endParaRPr lang="fr-FR" dirty="0"/>
          </a:p>
          <a:p>
            <a:r>
              <a:rPr lang="fr-FR" dirty="0"/>
              <a:t>Do not use </a:t>
            </a:r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endParaRPr lang="fr-FR" dirty="0"/>
          </a:p>
          <a:p>
            <a:r>
              <a:rPr lang="fr-FR" dirty="0" err="1"/>
              <a:t>Load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Minimise round trip</a:t>
            </a:r>
          </a:p>
          <a:p>
            <a:r>
              <a:rPr lang="fr-FR" dirty="0"/>
              <a:t>Repository Pattern</a:t>
            </a:r>
          </a:p>
          <a:p>
            <a:r>
              <a:rPr lang="fr-FR" dirty="0"/>
              <a:t>Use « no </a:t>
            </a:r>
            <a:r>
              <a:rPr lang="fr-FR" dirty="0" err="1"/>
              <a:t>traking</a:t>
            </a:r>
            <a:r>
              <a:rPr lang="fr-FR" dirty="0"/>
              <a:t> </a:t>
            </a:r>
            <a:r>
              <a:rPr lang="fr-FR" dirty="0" err="1"/>
              <a:t>query</a:t>
            </a:r>
            <a:r>
              <a:rPr lang="fr-FR" dirty="0"/>
              <a:t> »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can</a:t>
            </a:r>
          </a:p>
          <a:p>
            <a:r>
              <a:rPr lang="fr-FR" dirty="0"/>
              <a:t>Use « </a:t>
            </a:r>
            <a:r>
              <a:rPr lang="fr-FR" dirty="0" err="1"/>
              <a:t>pre</a:t>
            </a:r>
            <a:r>
              <a:rPr lang="fr-FR" dirty="0"/>
              <a:t>-compile </a:t>
            </a:r>
            <a:r>
              <a:rPr lang="fr-FR" dirty="0" err="1"/>
              <a:t>query</a:t>
            </a:r>
            <a:r>
              <a:rPr lang="fr-FR" dirty="0"/>
              <a:t> » for complexe </a:t>
            </a:r>
            <a:r>
              <a:rPr lang="fr-FR" dirty="0" err="1"/>
              <a:t>queries</a:t>
            </a:r>
            <a:endParaRPr lang="fr-FR" dirty="0"/>
          </a:p>
          <a:p>
            <a:pPr lvl="1"/>
            <a:r>
              <a:rPr lang="fr-FR" dirty="0">
                <a:hlinkClick r:id="rId2"/>
              </a:rPr>
              <a:t>https://docs.microsoft.com/en-us/dotnet/framework/data/adonet/ef/language-reference/compiled-queries-linq-to-entities?WT.mc_id=DOP-MVP-5003370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7322513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Configuration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73957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36733-BAA9-45CE-870D-D57A49CA2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 file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107285-FA95-497C-8C67-85BC18427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223" y="2288827"/>
            <a:ext cx="3199081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"Name"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"Fibonacci"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C48F68C-AD77-427A-B21D-0A1ED830B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57" y="5000865"/>
            <a:ext cx="3954416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dev"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1AF7378-EAB2-4BC4-8B03-CD0B43577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181" y="5000865"/>
            <a:ext cx="4067011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prod"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FB5FDC5-C948-4158-8785-4C4431062E74}"/>
              </a:ext>
            </a:extLst>
          </p:cNvPr>
          <p:cNvSpPr txBox="1"/>
          <p:nvPr/>
        </p:nvSpPr>
        <p:spPr>
          <a:xfrm>
            <a:off x="4706223" y="1776434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4CEA092-C0D1-463C-B228-AAB83883CA44}"/>
              </a:ext>
            </a:extLst>
          </p:cNvPr>
          <p:cNvSpPr txBox="1"/>
          <p:nvPr/>
        </p:nvSpPr>
        <p:spPr>
          <a:xfrm>
            <a:off x="761957" y="4478326"/>
            <a:ext cx="50516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appsettings.Developement.json</a:t>
            </a:r>
            <a:endParaRPr lang="fr-FR" sz="28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3267D35-4886-41E2-9416-A701B1F471D6}"/>
              </a:ext>
            </a:extLst>
          </p:cNvPr>
          <p:cNvSpPr txBox="1"/>
          <p:nvPr/>
        </p:nvSpPr>
        <p:spPr>
          <a:xfrm>
            <a:off x="6552682" y="4477645"/>
            <a:ext cx="5410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appsettings.Production.json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932074678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DA8BCF-7FFE-4E64-85CE-898B1C25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F91046-712E-46EC-91A7-6AA5AA664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3A0D175-434A-4D3B-BF1E-FAEE66328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518" y="1883479"/>
            <a:ext cx="7021922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appsettings.Development.json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appsettings.Production.json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…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576665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77238-0D94-42BF-8CE4-2E64DC2A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7FDBF9-471A-4FFB-B1D0-798E828C3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1C42B4-A7EF-4CB4-B26E-0E4E641ADD5F}"/>
              </a:ext>
            </a:extLst>
          </p:cNvPr>
          <p:cNvSpPr txBox="1"/>
          <p:nvPr/>
        </p:nvSpPr>
        <p:spPr>
          <a:xfrm>
            <a:off x="0" y="6488668"/>
            <a:ext cx="9998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https://docs.microsoft.com/en-us/dotnet/core/extensions/configuration?WT.mc_id=DOP-MVP-5003370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A78311-EFC0-43A0-8EAE-64859371E978}"/>
              </a:ext>
            </a:extLst>
          </p:cNvPr>
          <p:cNvSpPr/>
          <p:nvPr/>
        </p:nvSpPr>
        <p:spPr>
          <a:xfrm>
            <a:off x="419100" y="2704303"/>
            <a:ext cx="1135380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Microsoft.Extensions.Configuration.Binder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Microsoft.Extensions.Configuration.EnvironmentVariables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Microsoft.Extensions.Configuration.Json</a:t>
            </a:r>
            <a:endParaRPr lang="fr-F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57035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8B3FFE-8EF5-40F8-8CE7-1D774B10C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How configuration </a:t>
            </a:r>
            <a:r>
              <a:rPr lang="fr-FR" dirty="0" err="1"/>
              <a:t>work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FC4A36-8AE2-486E-BD2C-C3A413C36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A3E60DE-15D0-4F80-9988-81B97D19D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840" y="1867241"/>
            <a:ext cx="9476761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GetEnvironmentVariable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"ASPNETCORE_ENVIRONMENT"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IConfiguration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ConfigurationBuilder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SetBasePath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Directory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AddEnvironmentVariables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false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.{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endParaRPr lang="fr-FR" altLang="fr-FR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GetValue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Application:Name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GetValue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Application:Message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236030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5A5376-AD77-4EE1-A604-1144B479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Environment</a:t>
            </a:r>
            <a:r>
              <a:rPr lang="fr-FR" dirty="0"/>
              <a:t> variable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77C65B-39FC-4671-98DF-8273497A3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0207BA-E014-4E3F-94E0-6B8647FF2F53}"/>
              </a:ext>
            </a:extLst>
          </p:cNvPr>
          <p:cNvSpPr/>
          <p:nvPr/>
        </p:nvSpPr>
        <p:spPr>
          <a:xfrm>
            <a:off x="419100" y="2704303"/>
            <a:ext cx="11353800" cy="19389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 -- 44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</a:rPr>
              <a:t>set ASPNETCORE_ENVIRONMENT=</a:t>
            </a:r>
            <a:r>
              <a:rPr lang="fr-FR" sz="2400" dirty="0" err="1">
                <a:solidFill>
                  <a:schemeClr val="bg1"/>
                </a:solidFill>
              </a:rPr>
              <a:t>Development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run-- 44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</a:rPr>
              <a:t>set ASPNETCORE_ENVIRONMENT=Production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 -- 44</a:t>
            </a:r>
          </a:p>
        </p:txBody>
      </p:sp>
    </p:spTree>
    <p:extLst>
      <p:ext uri="{BB962C8B-B14F-4D97-AF65-F5344CB8AC3E}">
        <p14:creationId xmlns:p14="http://schemas.microsoft.com/office/powerpoint/2010/main" val="3565673010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A0042C-1B44-4A53-914F-674F37048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Bind</a:t>
            </a:r>
            <a:r>
              <a:rPr lang="fr-FR" dirty="0"/>
              <a:t> </a:t>
            </a:r>
            <a:r>
              <a:rPr lang="fr-FR" dirty="0" err="1"/>
              <a:t>object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6197A6-0E05-46C8-8ED5-6DB935974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76224D-4CBD-482D-81AF-D5E13D59F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424327"/>
            <a:ext cx="3942826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Demo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ApplicationConfig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D1FF58B-36E8-47BB-A632-996C6DDC1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3512" y="1690240"/>
            <a:ext cx="6417579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GetEnvironmentVariable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"ASPNETCORE_ENVIRONMENT"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IConfiguration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ConfigurationBuilder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SetBasePath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Directory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GetCurrentDirectory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AddEnvironmentVariables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false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.{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json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highlight>
                  <a:srgbClr val="FFFF00"/>
                </a:highlight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highlight>
                  <a:srgbClr val="FFFF00"/>
                </a:highlight>
                <a:latin typeface="JetBrains Mono"/>
              </a:rPr>
              <a:t>applicationSection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highlight>
                  <a:srgbClr val="FFFF00"/>
                </a:highlight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configuration.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GetSection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"Application"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highlight>
                  <a:srgbClr val="FFFF00"/>
                </a:highlight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applicationConfig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applicationSection.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ApplicationConfig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&gt;();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060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7882D3-DDA3-42B8-A7C5-4DD95C840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fr-FR" dirty="0" err="1"/>
              <a:t>History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2233D8-1043-4F7D-B2F3-5646F8F27A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C9A60272-8BD5-4D22-B45A-36B594393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685" y="1458000"/>
            <a:ext cx="10008807" cy="540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183660603"/>
      </p:ext>
    </p:extLst>
  </p:cSld>
  <p:clrMapOvr>
    <a:masterClrMapping/>
  </p:clrMapOvr>
  <p:transition spd="med"/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4222"/>
            <a:ext cx="4975371" cy="193899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3 configuration file as </a:t>
            </a:r>
            <a:r>
              <a:rPr lang="fr-FR" sz="3600" dirty="0" err="1">
                <a:solidFill>
                  <a:schemeClr val="bg1"/>
                </a:solidFill>
              </a:rPr>
              <a:t>beside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E72C6B2-6785-499C-A84A-4B65A874D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667" y="2146615"/>
            <a:ext cx="3199081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"Name"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"Fibonacci"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EC9B300-9FB3-4101-8F62-78637BE35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443" y="4592906"/>
            <a:ext cx="3954416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dev"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175254A-18D3-40D2-BA8F-37FFFE466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667" y="4592906"/>
            <a:ext cx="4067011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prod"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68B1B16-E714-4B3B-B514-1AD86C32D9C9}"/>
              </a:ext>
            </a:extLst>
          </p:cNvPr>
          <p:cNvSpPr txBox="1"/>
          <p:nvPr/>
        </p:nvSpPr>
        <p:spPr>
          <a:xfrm>
            <a:off x="6807667" y="1634222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appsettings.json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DB427DC-BB6E-478F-AB2C-BE9DFDA0EC72}"/>
              </a:ext>
            </a:extLst>
          </p:cNvPr>
          <p:cNvSpPr txBox="1"/>
          <p:nvPr/>
        </p:nvSpPr>
        <p:spPr>
          <a:xfrm>
            <a:off x="958443" y="4070367"/>
            <a:ext cx="50516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appsettings.Developement.json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46FDA50-2F5C-4C9F-9B19-28188E6E4565}"/>
              </a:ext>
            </a:extLst>
          </p:cNvPr>
          <p:cNvSpPr txBox="1"/>
          <p:nvPr/>
        </p:nvSpPr>
        <p:spPr>
          <a:xfrm>
            <a:off x="6749168" y="4069686"/>
            <a:ext cx="5410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appsettings.Production.json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994336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7E1959-905F-4CA3-BC3B-FD6E3254A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FAB0D7-D484-48A0-AE43-7E5207279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Display the content of </a:t>
            </a:r>
            <a:r>
              <a:rPr lang="fr-FR" sz="3600" dirty="0" err="1">
                <a:solidFill>
                  <a:schemeClr val="bg1"/>
                </a:solidFill>
              </a:rPr>
              <a:t>Application.Name</a:t>
            </a:r>
            <a:r>
              <a:rPr lang="fr-FR" sz="3600" dirty="0">
                <a:solidFill>
                  <a:schemeClr val="bg1"/>
                </a:solidFill>
              </a:rPr>
              <a:t> and </a:t>
            </a:r>
            <a:r>
              <a:rPr lang="fr-FR" sz="3600" dirty="0" err="1">
                <a:solidFill>
                  <a:schemeClr val="bg1"/>
                </a:solidFill>
              </a:rPr>
              <a:t>Application.Message</a:t>
            </a:r>
            <a:r>
              <a:rPr lang="fr-FR" sz="3600" dirty="0">
                <a:solidFill>
                  <a:schemeClr val="bg1"/>
                </a:solidFill>
              </a:rPr>
              <a:t> in the console </a:t>
            </a:r>
            <a:r>
              <a:rPr lang="fr-FR" sz="3600" dirty="0" err="1">
                <a:solidFill>
                  <a:schemeClr val="bg1"/>
                </a:solidFill>
              </a:rPr>
              <a:t>when</a:t>
            </a:r>
            <a:r>
              <a:rPr lang="fr-FR" sz="3600" dirty="0">
                <a:solidFill>
                  <a:schemeClr val="bg1"/>
                </a:solidFill>
              </a:rPr>
              <a:t> the application start</a:t>
            </a:r>
          </a:p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 in </a:t>
            </a:r>
            <a:r>
              <a:rPr lang="fr-FR" sz="3600" dirty="0" err="1">
                <a:solidFill>
                  <a:schemeClr val="bg1"/>
                </a:solidFill>
              </a:rPr>
              <a:t>Development</a:t>
            </a:r>
            <a:r>
              <a:rPr lang="fr-FR" sz="3600" dirty="0">
                <a:solidFill>
                  <a:schemeClr val="bg1"/>
                </a:solidFill>
              </a:rPr>
              <a:t> mode: observe the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 in Production mode: observe the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4357509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Logging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0697353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F73DFA-0044-4DB8-A9BD-069B6A8C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Logger </a:t>
            </a:r>
            <a:r>
              <a:rPr lang="fr-FR" dirty="0" err="1"/>
              <a:t>Factory</a:t>
            </a:r>
            <a:r>
              <a:rPr lang="fr-FR" dirty="0"/>
              <a:t> and </a:t>
            </a:r>
            <a:r>
              <a:rPr lang="fr-FR" dirty="0" err="1"/>
              <a:t>ILogger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7ABA84-3185-4CC7-8353-DC752163E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AACEBD-988D-43E0-B541-B3666E137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351" y="1825625"/>
            <a:ext cx="8337795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applicationSection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applicationSection.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"Microsoft"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Warning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"System"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Warning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Demo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Debug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AddConsole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loggerFactory.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CreateLogger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Demo.Program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logger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$"Application Message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Message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DCA0381-7848-4B98-88BC-4E2E6CB8C36E}"/>
              </a:ext>
            </a:extLst>
          </p:cNvPr>
          <p:cNvSpPr txBox="1"/>
          <p:nvPr/>
        </p:nvSpPr>
        <p:spPr>
          <a:xfrm>
            <a:off x="488657" y="6488668"/>
            <a:ext cx="10735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https://stackoverflow.com/questions/53690820/how-to-create-a-loggerfactory-with-a-consoleloggerprovider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4947245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444D88-C5C8-460C-BC05-C98E3B474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</a:t>
            </a:r>
            <a:r>
              <a:rPr lang="fr-FR" dirty="0" err="1"/>
              <a:t>Level</a:t>
            </a:r>
            <a:endParaRPr lang="fr-FR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9DD473AA-9E20-453C-8207-54296AEAA7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4355978"/>
              </p:ext>
            </p:extLst>
          </p:nvPr>
        </p:nvGraphicFramePr>
        <p:xfrm>
          <a:off x="981162" y="1523621"/>
          <a:ext cx="10229676" cy="4544863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333849">
                  <a:extLst>
                    <a:ext uri="{9D8B030D-6E8A-4147-A177-3AD203B41FA5}">
                      <a16:colId xmlns:a16="http://schemas.microsoft.com/office/drawing/2014/main" val="2089918640"/>
                    </a:ext>
                  </a:extLst>
                </a:gridCol>
                <a:gridCol w="1535186">
                  <a:extLst>
                    <a:ext uri="{9D8B030D-6E8A-4147-A177-3AD203B41FA5}">
                      <a16:colId xmlns:a16="http://schemas.microsoft.com/office/drawing/2014/main" val="1251915461"/>
                    </a:ext>
                  </a:extLst>
                </a:gridCol>
                <a:gridCol w="1451295">
                  <a:extLst>
                    <a:ext uri="{9D8B030D-6E8A-4147-A177-3AD203B41FA5}">
                      <a16:colId xmlns:a16="http://schemas.microsoft.com/office/drawing/2014/main" val="125839576"/>
                    </a:ext>
                  </a:extLst>
                </a:gridCol>
                <a:gridCol w="5909346">
                  <a:extLst>
                    <a:ext uri="{9D8B030D-6E8A-4147-A177-3AD203B41FA5}">
                      <a16:colId xmlns:a16="http://schemas.microsoft.com/office/drawing/2014/main" val="1090598429"/>
                    </a:ext>
                  </a:extLst>
                </a:gridCol>
              </a:tblGrid>
              <a:tr h="124324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 err="1">
                          <a:effectLst/>
                        </a:rPr>
                        <a:t>LogLevel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Value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Method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>
                          <a:effectLst/>
                        </a:rPr>
                        <a:t>Description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606485348"/>
                  </a:ext>
                </a:extLst>
              </a:tr>
              <a:tr h="1056753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>
                          <a:effectLst/>
                          <a:hlinkClick r:id="rId2"/>
                        </a:rPr>
                        <a:t>Trace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>
                          <a:effectLst/>
                        </a:rPr>
                        <a:t>0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 err="1">
                          <a:effectLst/>
                          <a:hlinkClick r:id="rId3"/>
                        </a:rPr>
                        <a:t>LogTrace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Contain the most detailed messages. These messages may contain sensitive app data. These messages are disabled by default and should not be enabled in production.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026043842"/>
                  </a:ext>
                </a:extLst>
              </a:tr>
              <a:tr h="497296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Debug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1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4"/>
                        </a:rPr>
                        <a:t>LogDebug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debugging and development. Use with caution in production due to the high volume.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58730661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>
                          <a:effectLst/>
                          <a:hlinkClick r:id="rId2"/>
                        </a:rPr>
                        <a:t>Information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2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5"/>
                        </a:rPr>
                        <a:t>LogInformation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Tracks the general flow of the app. May have long-term value.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494342768"/>
                  </a:ext>
                </a:extLst>
              </a:tr>
              <a:tr h="590539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Warning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3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6"/>
                        </a:rPr>
                        <a:t>LogWarning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abnormal or unexpected events. Typically includes errors or conditions that don't cause the app to fail.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045259375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Error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4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7"/>
                        </a:rPr>
                        <a:t>LogError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errors and exceptions that cannot be handled. These messages indicate a failure in the current operation or request, not an app-wide failure.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3875196812"/>
                  </a:ext>
                </a:extLst>
              </a:tr>
              <a:tr h="497296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Critical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5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8"/>
                        </a:rPr>
                        <a:t>LogCritical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failures that require immediate attention. Examples: data loss scenarios, out of disk space.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590454467"/>
                  </a:ext>
                </a:extLst>
              </a:tr>
              <a:tr h="404053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None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6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Specifies that a logging category should not write any messages.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603554232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BF69CAF4-AA95-4F6F-91CF-462561AB9E7E}"/>
              </a:ext>
            </a:extLst>
          </p:cNvPr>
          <p:cNvSpPr txBox="1"/>
          <p:nvPr/>
        </p:nvSpPr>
        <p:spPr>
          <a:xfrm>
            <a:off x="471879" y="6420957"/>
            <a:ext cx="110185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9"/>
              </a:rPr>
              <a:t>https://docs.microsoft.com/fr-fr/aspnet/core/fundamentals/logging?WT.mc_id=DOP-MVP-5003370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8698507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B58807-3676-4B67-A73D-D6D61B6B8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Logger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D774E5-26A6-4970-82BE-99FA77249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6EB7AB-A4B6-4961-ADC4-6C23D7EC61CE}"/>
              </a:ext>
            </a:extLst>
          </p:cNvPr>
          <p:cNvSpPr/>
          <p:nvPr/>
        </p:nvSpPr>
        <p:spPr>
          <a:xfrm>
            <a:off x="419100" y="1690688"/>
            <a:ext cx="11353800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Microsoft.Extensions.Logging.Console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BC1506E-F7FA-452F-A6C7-0B05A4206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2244725"/>
            <a:ext cx="9115425" cy="41910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D4D8421-6235-4E22-A4A8-14442C83C1D7}"/>
              </a:ext>
            </a:extLst>
          </p:cNvPr>
          <p:cNvSpPr txBox="1"/>
          <p:nvPr/>
        </p:nvSpPr>
        <p:spPr>
          <a:xfrm>
            <a:off x="0" y="6450013"/>
            <a:ext cx="11772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https://docs.microsoft.com/fr-fr/aspnet/core/fundamentals/logging?WT.mc_id=DOP-MVP-5003370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1622118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DD7861-E9FC-4FD2-87D6-CDF61CBC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Events Windows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E706ED-349D-42DC-A1CA-617018A10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39A5BAB-8675-4551-8DA3-CD7022B76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650" y="1706880"/>
            <a:ext cx="9804749" cy="47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1771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Instead</a:t>
            </a:r>
            <a:r>
              <a:rPr lang="fr-FR" sz="3600" dirty="0">
                <a:solidFill>
                  <a:schemeClr val="bg1"/>
                </a:solidFill>
              </a:rPr>
              <a:t> of </a:t>
            </a:r>
            <a:r>
              <a:rPr lang="fr-FR" sz="3600" dirty="0" err="1">
                <a:solidFill>
                  <a:schemeClr val="bg1"/>
                </a:solidFill>
              </a:rPr>
              <a:t>logging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Console.WriteLine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Use the </a:t>
            </a:r>
            <a:r>
              <a:rPr lang="fr-FR" sz="3600" dirty="0" err="1">
                <a:solidFill>
                  <a:schemeClr val="bg1"/>
                </a:solidFill>
              </a:rPr>
              <a:t>ILogger</a:t>
            </a:r>
            <a:r>
              <a:rPr lang="fr-FR" sz="3600" dirty="0">
                <a:solidFill>
                  <a:schemeClr val="bg1"/>
                </a:solidFill>
              </a:rPr>
              <a:t> to log to the console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Search</a:t>
            </a:r>
            <a:r>
              <a:rPr lang="fr-FR" sz="3600" dirty="0">
                <a:solidFill>
                  <a:schemeClr val="bg1"/>
                </a:solidFill>
              </a:rPr>
              <a:t> for Microsoft default </a:t>
            </a:r>
            <a:r>
              <a:rPr lang="fr-FR" sz="3600" dirty="0" err="1">
                <a:solidFill>
                  <a:schemeClr val="bg1"/>
                </a:solidFill>
              </a:rPr>
              <a:t>TraceEvent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r>
              <a:rPr lang="fr-FR" sz="3600" dirty="0">
                <a:solidFill>
                  <a:schemeClr val="bg1"/>
                </a:solidFill>
              </a:rPr>
              <a:t> and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to « 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and configure the </a:t>
            </a:r>
            <a:r>
              <a:rPr lang="fr-FR" sz="3600" dirty="0" err="1">
                <a:solidFill>
                  <a:schemeClr val="bg1"/>
                </a:solidFill>
              </a:rPr>
              <a:t>TraceEvent</a:t>
            </a:r>
            <a:r>
              <a:rPr lang="fr-FR" sz="3600" dirty="0">
                <a:solidFill>
                  <a:schemeClr val="bg1"/>
                </a:solidFill>
              </a:rPr>
              <a:t> logger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log the Windows Event System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463582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7091FE-7F19-4DE0-AEA8-DE3BF126A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Logging</a:t>
            </a:r>
            <a:r>
              <a:rPr lang="fr-FR" dirty="0"/>
              <a:t> and configuration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E09FCA-97F3-41A0-A8BB-323157614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7354C1-95FA-40B3-9F23-C65E082E7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1315" y="2930194"/>
            <a:ext cx="4471993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Logging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"Default"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"Information"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"Microsoft"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"System"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AE46760-A749-4299-9D20-F446E1232F7E}"/>
              </a:ext>
            </a:extLst>
          </p:cNvPr>
          <p:cNvSpPr txBox="1"/>
          <p:nvPr/>
        </p:nvSpPr>
        <p:spPr>
          <a:xfrm>
            <a:off x="3981315" y="2084082"/>
            <a:ext cx="39655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000" dirty="0" err="1"/>
              <a:t>appsettings.json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645225891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2EEE4B-8F53-4A3B-B65D-2D11AFDA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Serilog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28A55E-15BF-4F80-8385-648A58286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https://serilog.net/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9558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77A1A3-5286-4C72-A86B-934079344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361872"/>
          </a:xfrm>
        </p:spPr>
        <p:txBody>
          <a:bodyPr/>
          <a:lstStyle/>
          <a:p>
            <a:r>
              <a:rPr lang="fr-FR" dirty="0" err="1"/>
              <a:t>History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873FE5-8D35-49BC-9007-3728F4897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811CBF-66B4-4822-A85F-A2024CB3D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788" y="1458000"/>
            <a:ext cx="10010772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07073"/>
      </p:ext>
    </p:extLst>
  </p:cSld>
  <p:clrMapOvr>
    <a:masterClrMapping/>
  </p:clrMapOvr>
  <p:transition spd="med"/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Dependency</a:t>
            </a:r>
            <a:r>
              <a:rPr lang="fr-FR"/>
              <a:t> Injection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8612714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60FE9A-4090-41EF-B8D9-C2059B2C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ServiceCollection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E160F5-3368-49BA-9FFD-A064139FC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20897" cy="435133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2566C2-5CA9-43FC-9D93-2D3327803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8206" y="626735"/>
            <a:ext cx="2949397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Logging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LogLevel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"Default"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"Information"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"Microsoft"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"System"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A171CA5-7A65-4B45-AA18-949259572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666" y="1865230"/>
            <a:ext cx="8510920" cy="43704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 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ServiceCollection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AddTransient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AddTransient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AddLogging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lang="fr-FR" altLang="fr-FR" sz="2000" dirty="0" err="1">
                <a:solidFill>
                  <a:srgbClr val="0F54D6"/>
                </a:solidFill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BuildServiceProvider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 =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GetService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ILogger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Program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GetService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15A0881-5704-441B-AB85-B89CDA97825E}"/>
              </a:ext>
            </a:extLst>
          </p:cNvPr>
          <p:cNvSpPr txBox="1"/>
          <p:nvPr/>
        </p:nvSpPr>
        <p:spPr>
          <a:xfrm>
            <a:off x="9218333" y="103515"/>
            <a:ext cx="39655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034976227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FE6C9F-C4E7-474E-A6E0-DCF819E8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Service </a:t>
            </a:r>
            <a:r>
              <a:rPr lang="fr-FR" dirty="0" err="1"/>
              <a:t>Lifetimes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6A796A-2C63-47BC-9613-20747BA28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Transient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Transient lifetime services are created each time they're requested from the service container. This lifetime works best for lightweight, stateless services.</a:t>
            </a:r>
            <a:endParaRPr lang="fr-FR" b="0" i="0" dirty="0">
              <a:solidFill>
                <a:schemeClr val="bg1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Scoped</a:t>
            </a:r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Scoped lifetime services are created once per client request (connection). Register scoped services with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AddScoped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In apps that process requests, scoped services are disposed at the end of the request.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When using Entity Framework Core, the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AddDbContext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 extension method registers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DbContext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 types with a scoped lifetime by default.</a:t>
            </a:r>
            <a:endParaRPr lang="fr-FR" b="0" i="0" dirty="0">
              <a:solidFill>
                <a:schemeClr val="bg1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Singleton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Singleton lifetime services are created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either:The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 first time they're requested.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By the developer, when providing an implementation instance directly to the container. This approach is rarely needed.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67B1C3-1532-44F5-BA69-231C6E151D6E}"/>
              </a:ext>
            </a:extLst>
          </p:cNvPr>
          <p:cNvSpPr/>
          <p:nvPr/>
        </p:nvSpPr>
        <p:spPr>
          <a:xfrm>
            <a:off x="0" y="6169709"/>
            <a:ext cx="119340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https://docs.microsoft.com/fr-fr/aspnet/core/fundamentals/dependency-injection?WT.mc_id=DOP-MVP-5003370#service-lifetimes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7514364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Instead</a:t>
            </a:r>
            <a:r>
              <a:rPr lang="fr-FR" sz="3600" dirty="0">
                <a:solidFill>
                  <a:schemeClr val="bg1"/>
                </a:solidFill>
              </a:rPr>
              <a:t> of </a:t>
            </a:r>
            <a:r>
              <a:rPr lang="fr-FR" sz="3600" dirty="0" err="1">
                <a:solidFill>
                  <a:schemeClr val="bg1"/>
                </a:solidFill>
              </a:rPr>
              <a:t>logging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Console.WriteLine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Use the </a:t>
            </a:r>
            <a:r>
              <a:rPr lang="fr-FR" sz="3600" dirty="0" err="1">
                <a:solidFill>
                  <a:schemeClr val="bg1"/>
                </a:solidFill>
              </a:rPr>
              <a:t>ILogger</a:t>
            </a:r>
            <a:r>
              <a:rPr lang="fr-FR" sz="3600" dirty="0">
                <a:solidFill>
                  <a:schemeClr val="bg1"/>
                </a:solidFill>
              </a:rPr>
              <a:t> to log to the console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Search</a:t>
            </a:r>
            <a:r>
              <a:rPr lang="fr-FR" sz="3600" dirty="0">
                <a:solidFill>
                  <a:schemeClr val="bg1"/>
                </a:solidFill>
              </a:rPr>
              <a:t> for Microsoft default File logger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and configure the file logger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log the </a:t>
            </a:r>
            <a:r>
              <a:rPr lang="fr-FR" sz="3600" dirty="0" err="1">
                <a:solidFill>
                  <a:schemeClr val="bg1"/>
                </a:solidFill>
              </a:rPr>
              <a:t>youf</a:t>
            </a:r>
            <a:r>
              <a:rPr lang="fr-FR" sz="3600" dirty="0">
                <a:solidFill>
                  <a:schemeClr val="bg1"/>
                </a:solidFill>
              </a:rPr>
              <a:t> hard drive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620889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Entity</a:t>
            </a:r>
            <a:r>
              <a:rPr lang="fr-FR" dirty="0"/>
              <a:t> Framework </a:t>
            </a:r>
            <a:br>
              <a:rPr lang="fr-FR" dirty="0"/>
            </a:br>
            <a:r>
              <a:rPr lang="fr-FR" dirty="0" err="1"/>
              <a:t>connection</a:t>
            </a:r>
            <a:r>
              <a:rPr lang="fr-FR" dirty="0"/>
              <a:t> string and configuration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6542062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860C1B-CBF5-40FF-AD55-D685BB82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D577B7-8DEB-4431-BD0D-EAD6D5F1252C}"/>
              </a:ext>
            </a:extLst>
          </p:cNvPr>
          <p:cNvSpPr/>
          <p:nvPr/>
        </p:nvSpPr>
        <p:spPr>
          <a:xfrm>
            <a:off x="97765" y="6329153"/>
            <a:ext cx="117290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https://docs.microsoft.com/fr-fr/aspnet/core/data/ef-mvc/intro?WT.mc_id=DOP-MVP-5003370</a:t>
            </a:r>
            <a:endParaRPr lang="fr-FR" dirty="0"/>
          </a:p>
          <a:p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4B6EE1-3639-4CB1-A2FD-6E8AFC501598}"/>
              </a:ext>
            </a:extLst>
          </p:cNvPr>
          <p:cNvSpPr/>
          <p:nvPr/>
        </p:nvSpPr>
        <p:spPr>
          <a:xfrm>
            <a:off x="1216325" y="2285551"/>
            <a:ext cx="106104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services.AddDbContext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&lt;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SchoolContext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&gt;(options =&gt; 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options.UseSqlServer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Configuration.GetConnectionString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sz="24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sz="2400" dirty="0" err="1">
                <a:solidFill>
                  <a:srgbClr val="A31515"/>
                </a:solidFill>
                <a:latin typeface="SFMono-Regular"/>
              </a:rPr>
              <a:t>DefaultConnection</a:t>
            </a:r>
            <a:r>
              <a:rPr lang="fr-FR" sz="24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)));</a:t>
            </a:r>
            <a:endParaRPr lang="fr-FR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AC57DC-9871-4466-817B-008EEFE00882}"/>
              </a:ext>
            </a:extLst>
          </p:cNvPr>
          <p:cNvSpPr/>
          <p:nvPr/>
        </p:nvSpPr>
        <p:spPr>
          <a:xfrm>
            <a:off x="1216325" y="4375670"/>
            <a:ext cx="102481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171717"/>
                </a:solidFill>
                <a:latin typeface="SFMono-Regular"/>
              </a:rPr>
              <a:t>{ 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 err="1">
                <a:solidFill>
                  <a:srgbClr val="0451A5"/>
                </a:solidFill>
              </a:rPr>
              <a:t>ConnectionStrings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/>
              <a:t>: { 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 err="1">
                <a:solidFill>
                  <a:srgbClr val="0451A5"/>
                </a:solidFill>
              </a:rPr>
              <a:t>DefaultConnection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/>
              <a:t>: </a:t>
            </a:r>
            <a:r>
              <a:rPr lang="fr-FR" sz="2400" dirty="0">
                <a:solidFill>
                  <a:srgbClr val="A31515"/>
                </a:solidFill>
              </a:rPr>
              <a:t>"Server=(</a:t>
            </a:r>
            <a:r>
              <a:rPr lang="fr-FR" sz="2400" dirty="0" err="1">
                <a:solidFill>
                  <a:srgbClr val="A31515"/>
                </a:solidFill>
              </a:rPr>
              <a:t>localdb</a:t>
            </a:r>
            <a:r>
              <a:rPr lang="fr-FR" sz="2400" dirty="0">
                <a:solidFill>
                  <a:srgbClr val="A31515"/>
                </a:solidFill>
              </a:rPr>
              <a:t>)\\</a:t>
            </a:r>
            <a:r>
              <a:rPr lang="fr-FR" sz="2400" dirty="0" err="1">
                <a:solidFill>
                  <a:srgbClr val="A31515"/>
                </a:solidFill>
              </a:rPr>
              <a:t>mssqllocaldb;Database</a:t>
            </a:r>
            <a:r>
              <a:rPr lang="fr-FR" sz="2400" dirty="0">
                <a:solidFill>
                  <a:srgbClr val="A31515"/>
                </a:solidFill>
              </a:rPr>
              <a:t>=ContosoUniversity1;Trusted_Connection=</a:t>
            </a:r>
            <a:r>
              <a:rPr lang="fr-FR" sz="2400" dirty="0" err="1">
                <a:solidFill>
                  <a:srgbClr val="A31515"/>
                </a:solidFill>
              </a:rPr>
              <a:t>True;MultipleActiveResultSets</a:t>
            </a:r>
            <a:r>
              <a:rPr lang="fr-FR" sz="2400" dirty="0">
                <a:solidFill>
                  <a:srgbClr val="A31515"/>
                </a:solidFill>
              </a:rPr>
              <a:t>=</a:t>
            </a:r>
            <a:r>
              <a:rPr lang="fr-FR" sz="2400" dirty="0" err="1">
                <a:solidFill>
                  <a:srgbClr val="A31515"/>
                </a:solidFill>
              </a:rPr>
              <a:t>true</a:t>
            </a:r>
            <a:r>
              <a:rPr lang="fr-FR" sz="2400" dirty="0">
                <a:solidFill>
                  <a:srgbClr val="A31515"/>
                </a:solidFill>
              </a:rPr>
              <a:t>"</a:t>
            </a:r>
            <a:r>
              <a:rPr lang="fr-FR" sz="2400" dirty="0"/>
              <a:t> },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2AF13D7-5B74-4CE3-8421-18C7A4E98C14}"/>
              </a:ext>
            </a:extLst>
          </p:cNvPr>
          <p:cNvSpPr txBox="1"/>
          <p:nvPr/>
        </p:nvSpPr>
        <p:spPr>
          <a:xfrm>
            <a:off x="1216325" y="3756789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7000CF2-8A2E-4F58-A051-AD38E2C0A8C1}"/>
              </a:ext>
            </a:extLst>
          </p:cNvPr>
          <p:cNvSpPr txBox="1"/>
          <p:nvPr/>
        </p:nvSpPr>
        <p:spPr>
          <a:xfrm>
            <a:off x="1216325" y="1699225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Program.cs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732050810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Remove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connection</a:t>
            </a:r>
            <a:r>
              <a:rPr lang="fr-FR" sz="3600" dirty="0">
                <a:solidFill>
                  <a:schemeClr val="bg1"/>
                </a:solidFill>
              </a:rPr>
              <a:t> string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the code and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to the configuration file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759276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ASP.NET </a:t>
            </a:r>
            <a:r>
              <a:rPr lang="fr-FR" dirty="0" err="1"/>
              <a:t>Core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252418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8D02D-E227-465C-BBB8-5E327730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7D7FE1-C373-45BB-AD8B-E5DFABC6B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C9F73B-1646-481E-A305-4B7C4FCB074F}"/>
              </a:ext>
            </a:extLst>
          </p:cNvPr>
          <p:cNvSpPr/>
          <p:nvPr/>
        </p:nvSpPr>
        <p:spPr>
          <a:xfrm>
            <a:off x="1350580" y="3416519"/>
            <a:ext cx="866842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react</a:t>
            </a:r>
            <a:r>
              <a:rPr lang="fr-FR" sz="3200" dirty="0">
                <a:solidFill>
                  <a:schemeClr val="bg1"/>
                </a:solidFill>
              </a:rPr>
              <a:t> -o </a:t>
            </a:r>
            <a:r>
              <a:rPr lang="fr-FR" sz="3200" dirty="0" err="1">
                <a:solidFill>
                  <a:schemeClr val="bg1"/>
                </a:solidFill>
              </a:rPr>
              <a:t>Fibonacci.react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730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0903B185-0116-4691-B23B-A8918DD3FA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0"/>
          <a:stretch/>
        </p:blipFill>
        <p:spPr>
          <a:xfrm>
            <a:off x="76024" y="1081488"/>
            <a:ext cx="12115976" cy="55360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36CE752-CD76-4120-B911-C8789C2315AF}"/>
              </a:ext>
            </a:extLst>
          </p:cNvPr>
          <p:cNvSpPr/>
          <p:nvPr/>
        </p:nvSpPr>
        <p:spPr>
          <a:xfrm>
            <a:off x="241097" y="6500943"/>
            <a:ext cx="9110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https://docs.microsoft.com/fr-fr/dotnet/standard/net-standard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E2EAD80-06B2-42D7-A3D5-3E997821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82493"/>
          </a:xfrm>
        </p:spPr>
        <p:txBody>
          <a:bodyPr/>
          <a:lstStyle/>
          <a:p>
            <a:r>
              <a:rPr lang="fr-FR" dirty="0" err="1"/>
              <a:t>History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2500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FD9631-F923-4A8F-A077-1F962D27D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.NET Vision - .NET 5 to 6 « </a:t>
            </a:r>
            <a:r>
              <a:rPr lang="fr-FR" dirty="0" err="1"/>
              <a:t>wave</a:t>
            </a:r>
            <a:r>
              <a:rPr lang="fr-FR" dirty="0"/>
              <a:t> »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38AC94-ABB0-4942-94D5-A74E2BB4F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182" y="1825625"/>
            <a:ext cx="10120618" cy="4351338"/>
          </a:xfrm>
        </p:spPr>
        <p:txBody>
          <a:bodyPr>
            <a:normAutofit/>
          </a:bodyPr>
          <a:lstStyle/>
          <a:p>
            <a:r>
              <a:rPr lang="fr-FR" sz="3600" dirty="0"/>
              <a:t>Single SDK, one BCL, </a:t>
            </a:r>
            <a:r>
              <a:rPr lang="fr-FR" sz="3600" dirty="0" err="1"/>
              <a:t>unified</a:t>
            </a:r>
            <a:r>
              <a:rPr lang="fr-FR" sz="3600" dirty="0"/>
              <a:t> </a:t>
            </a:r>
            <a:r>
              <a:rPr lang="fr-FR" sz="3600" dirty="0" err="1"/>
              <a:t>toolchain</a:t>
            </a:r>
            <a:endParaRPr lang="fr-FR" sz="3600" dirty="0"/>
          </a:p>
          <a:p>
            <a:r>
              <a:rPr lang="fr-FR" sz="3600" dirty="0"/>
              <a:t>Cross-</a:t>
            </a:r>
            <a:r>
              <a:rPr lang="fr-FR" sz="3600" dirty="0" err="1"/>
              <a:t>plateform</a:t>
            </a:r>
            <a:r>
              <a:rPr lang="fr-FR" sz="3600" dirty="0"/>
              <a:t> native UI</a:t>
            </a:r>
          </a:p>
          <a:p>
            <a:r>
              <a:rPr lang="fr-FR" sz="3600" dirty="0"/>
              <a:t>Cross-</a:t>
            </a:r>
            <a:r>
              <a:rPr lang="fr-FR" sz="3600" dirty="0" err="1"/>
              <a:t>plateform</a:t>
            </a:r>
            <a:r>
              <a:rPr lang="fr-FR" sz="3600" dirty="0"/>
              <a:t> web UI</a:t>
            </a:r>
          </a:p>
          <a:p>
            <a:r>
              <a:rPr lang="fr-FR" sz="3600" dirty="0"/>
              <a:t>Cloud native </a:t>
            </a:r>
            <a:r>
              <a:rPr lang="fr-FR" sz="3600" dirty="0" err="1"/>
              <a:t>investments</a:t>
            </a:r>
            <a:endParaRPr lang="fr-FR" sz="3600" dirty="0"/>
          </a:p>
          <a:p>
            <a:r>
              <a:rPr lang="fr-FR" sz="3600" dirty="0"/>
              <a:t>Continue </a:t>
            </a:r>
            <a:r>
              <a:rPr lang="fr-FR" sz="3600" dirty="0" err="1"/>
              <a:t>improvements</a:t>
            </a:r>
            <a:r>
              <a:rPr lang="fr-FR" sz="3600" dirty="0"/>
              <a:t> in speed, size, diagnostics, Azure 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62487D-02D3-41A1-97A9-0B05688220B3}"/>
              </a:ext>
            </a:extLst>
          </p:cNvPr>
          <p:cNvSpPr/>
          <p:nvPr/>
        </p:nvSpPr>
        <p:spPr>
          <a:xfrm>
            <a:off x="119743" y="6316663"/>
            <a:ext cx="8168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5108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Afficher l’image source">
            <a:extLst>
              <a:ext uri="{FF2B5EF4-FFF2-40B4-BE49-F238E27FC236}">
                <a16:creationId xmlns:a16="http://schemas.microsoft.com/office/drawing/2014/main" id="{746913E2-1C96-47D1-829C-68CE56DAA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7" y="2336984"/>
            <a:ext cx="2579914" cy="257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293F6C83-E6E9-4135-BE90-E53E76D1BCC2}"/>
              </a:ext>
            </a:extLst>
          </p:cNvPr>
          <p:cNvSpPr txBox="1">
            <a:spLocks/>
          </p:cNvSpPr>
          <p:nvPr/>
        </p:nvSpPr>
        <p:spPr>
          <a:xfrm>
            <a:off x="418420" y="365125"/>
            <a:ext cx="10935380" cy="9493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341B820-27A6-4B97-964C-D8F23E0A3743}"/>
              </a:ext>
            </a:extLst>
          </p:cNvPr>
          <p:cNvSpPr txBox="1"/>
          <p:nvPr/>
        </p:nvSpPr>
        <p:spPr>
          <a:xfrm flipH="1">
            <a:off x="3371855" y="2010410"/>
            <a:ext cx="759278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Guillaume Chervet</a:t>
            </a:r>
          </a:p>
          <a:p>
            <a:r>
              <a:rPr lang="fr-FR" sz="2800" dirty="0" err="1"/>
              <a:t>TechLead</a:t>
            </a:r>
            <a:r>
              <a:rPr lang="fr-FR" sz="2800" dirty="0"/>
              <a:t> at AXA France</a:t>
            </a:r>
          </a:p>
          <a:p>
            <a:r>
              <a:rPr lang="fr-FR" sz="2800" dirty="0"/>
              <a:t>MVP Microsoft</a:t>
            </a:r>
          </a:p>
          <a:p>
            <a:endParaRPr lang="fr-FR" sz="2800" dirty="0"/>
          </a:p>
          <a:p>
            <a:r>
              <a:rPr lang="fr-FR" sz="2400" dirty="0">
                <a:hlinkClick r:id="rId3"/>
              </a:rPr>
              <a:t>https://axaguildev.github.io</a:t>
            </a:r>
            <a:endParaRPr lang="fr-FR" sz="2400" dirty="0"/>
          </a:p>
          <a:p>
            <a:r>
              <a:rPr lang="fr-FR" sz="2400" dirty="0">
                <a:hlinkClick r:id="rId4"/>
              </a:rPr>
              <a:t>https://twitter.com/guichervet</a:t>
            </a:r>
            <a:endParaRPr lang="fr-FR" sz="2400" dirty="0"/>
          </a:p>
          <a:p>
            <a:r>
              <a:rPr lang="fr-FR" sz="2400" dirty="0">
                <a:hlinkClick r:id="rId5"/>
              </a:rPr>
              <a:t>https://www.meetup.com/fr-FR/Microsoft-User-Group-Lille</a:t>
            </a:r>
            <a:endParaRPr lang="fr-FR" sz="2400" dirty="0"/>
          </a:p>
          <a:p>
            <a:r>
              <a:rPr lang="fr-FR" sz="2400" dirty="0">
                <a:hlinkClick r:id="rId6"/>
              </a:rPr>
              <a:t>https://www.guillaume-chervet.fr</a:t>
            </a:r>
            <a:endParaRPr lang="fr-FR" sz="2800" dirty="0"/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116293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1CAED7-FEE7-4450-96B0-4E7B339C6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C5D4B5-C3CF-444B-839F-230F8652A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170" name="Picture 2" descr="Image">
            <a:extLst>
              <a:ext uri="{FF2B5EF4-FFF2-40B4-BE49-F238E27FC236}">
                <a16:creationId xmlns:a16="http://schemas.microsoft.com/office/drawing/2014/main" id="{62BDB845-F8FE-4584-B913-4ED818B38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9700"/>
            <a:ext cx="12192000" cy="403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EC90D17-11BB-422B-8EBD-3544E194E414}"/>
              </a:ext>
            </a:extLst>
          </p:cNvPr>
          <p:cNvSpPr txBox="1"/>
          <p:nvPr/>
        </p:nvSpPr>
        <p:spPr>
          <a:xfrm>
            <a:off x="0" y="6483195"/>
            <a:ext cx="8118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https://twitter.com/ben_a_adams/status/1307669860546215936/photo/1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7556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E2067F-E4A5-464A-B5A6-711632227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88C6FA-FC89-40D2-B05D-59AECA498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.NET 5 Schedule">
            <a:extLst>
              <a:ext uri="{FF2B5EF4-FFF2-40B4-BE49-F238E27FC236}">
                <a16:creationId xmlns:a16="http://schemas.microsoft.com/office/drawing/2014/main" id="{2885B392-9282-4EE5-890F-A748CBBA6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12192000" cy="684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828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93475E03-C6A8-4B4A-A3C4-EAC4EE9249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06"/>
          <a:stretch/>
        </p:blipFill>
        <p:spPr bwMode="auto">
          <a:xfrm>
            <a:off x="8295827" y="1135332"/>
            <a:ext cx="2504695" cy="458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0AC1BED-A213-461A-8038-86B9E77CB1D4}"/>
              </a:ext>
            </a:extLst>
          </p:cNvPr>
          <p:cNvSpPr/>
          <p:nvPr/>
        </p:nvSpPr>
        <p:spPr>
          <a:xfrm>
            <a:off x="7478263" y="6011590"/>
            <a:ext cx="4514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https://www.techempower.com/benchmarks/</a:t>
            </a:r>
            <a:endParaRPr lang="fr-FR" dirty="0"/>
          </a:p>
        </p:txBody>
      </p:sp>
      <p:sp>
        <p:nvSpPr>
          <p:cNvPr id="6" name="Shape 261">
            <a:extLst>
              <a:ext uri="{FF2B5EF4-FFF2-40B4-BE49-F238E27FC236}">
                <a16:creationId xmlns:a16="http://schemas.microsoft.com/office/drawing/2014/main" id="{C41E11E8-7412-4D42-8CB9-02DC07940D31}"/>
              </a:ext>
            </a:extLst>
          </p:cNvPr>
          <p:cNvSpPr txBox="1">
            <a:spLocks/>
          </p:cNvSpPr>
          <p:nvPr/>
        </p:nvSpPr>
        <p:spPr>
          <a:xfrm>
            <a:off x="897946" y="2460894"/>
            <a:ext cx="10387179" cy="4148911"/>
          </a:xfrm>
          <a:prstGeom prst="rect">
            <a:avLst/>
          </a:prstGeom>
        </p:spPr>
        <p:txBody>
          <a:bodyPr vert="horz" lIns="35719" tIns="35719" rIns="35719" bIns="35719" numCol="2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Performance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Lighter executable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Faster startup</a:t>
            </a:r>
            <a:endParaRPr lang="fr-FR" sz="4000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04BA16E5-B489-4EC5-A24C-2530623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Progression axis</a:t>
            </a:r>
          </a:p>
        </p:txBody>
      </p:sp>
    </p:spTree>
    <p:extLst>
      <p:ext uri="{BB962C8B-B14F-4D97-AF65-F5344CB8AC3E}">
        <p14:creationId xmlns:p14="http://schemas.microsoft.com/office/powerpoint/2010/main" val="3783481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9525EF-1186-46D6-8060-89081CF95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A824BE-953B-4EDD-A4DD-11A9F550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netstandard2.0</a:t>
            </a:r>
            <a:r>
              <a:rPr lang="en-US" sz="4000" dirty="0"/>
              <a:t> to share code between .NET Framework and all other platforms.</a:t>
            </a:r>
          </a:p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netstandard2.1</a:t>
            </a:r>
            <a:r>
              <a:rPr lang="en-US" sz="4000" dirty="0"/>
              <a:t> to share code between Mono, Xamarin, and .NET Core 3.x.</a:t>
            </a:r>
          </a:p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net5.0</a:t>
            </a:r>
            <a:r>
              <a:rPr lang="en-US" sz="4000" dirty="0"/>
              <a:t> for code sharing moving forward.</a:t>
            </a:r>
            <a:endParaRPr lang="fr-FR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CF9D8E-D62D-489E-A952-1838777F0F9B}"/>
              </a:ext>
            </a:extLst>
          </p:cNvPr>
          <p:cNvSpPr/>
          <p:nvPr/>
        </p:nvSpPr>
        <p:spPr>
          <a:xfrm>
            <a:off x="191589" y="6415093"/>
            <a:ext cx="78115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6832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2ECD04-A50C-4FCA-85A2-0DCA52C5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Dealing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OS-</a:t>
            </a:r>
            <a:r>
              <a:rPr lang="fr-FR" dirty="0" err="1"/>
              <a:t>specific</a:t>
            </a:r>
            <a:r>
              <a:rPr lang="fr-FR" dirty="0"/>
              <a:t> APIs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B4CDEC2-6DCF-4D02-891D-973BEC63F8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46805"/>
            <a:ext cx="9370899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GetLoggingDirectory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OperatingSystem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IsWindows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RegistryKey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key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Registry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CurrentUser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OpenSubKey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@"Software\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Fabrikam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?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GetValue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LoggingDirectoryPath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configuredPath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configuredPath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Process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GetCurrentProcess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MainModule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FileName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folder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Path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GetDirectoryName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Path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Combine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(folder,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Logging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940F95-BEDB-4BFD-A18E-0AA56CD8208E}"/>
              </a:ext>
            </a:extLst>
          </p:cNvPr>
          <p:cNvSpPr/>
          <p:nvPr/>
        </p:nvSpPr>
        <p:spPr>
          <a:xfrm>
            <a:off x="0" y="6473987"/>
            <a:ext cx="74284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5371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83E29D-CB2A-4C39-8214-70855A88F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F8EAFED-90C5-4A76-897E-CD519265B6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1629" y="444138"/>
          <a:ext cx="10953206" cy="5277396"/>
        </p:xfrm>
        <a:graphic>
          <a:graphicData uri="http://schemas.openxmlformats.org/drawingml/2006/table">
            <a:tbl>
              <a:tblPr/>
              <a:tblGrid>
                <a:gridCol w="3461657">
                  <a:extLst>
                    <a:ext uri="{9D8B030D-6E8A-4147-A177-3AD203B41FA5}">
                      <a16:colId xmlns:a16="http://schemas.microsoft.com/office/drawing/2014/main" val="4259045823"/>
                    </a:ext>
                  </a:extLst>
                </a:gridCol>
                <a:gridCol w="3591746">
                  <a:extLst>
                    <a:ext uri="{9D8B030D-6E8A-4147-A177-3AD203B41FA5}">
                      <a16:colId xmlns:a16="http://schemas.microsoft.com/office/drawing/2014/main" val="2818160170"/>
                    </a:ext>
                  </a:extLst>
                </a:gridCol>
                <a:gridCol w="3899803">
                  <a:extLst>
                    <a:ext uri="{9D8B030D-6E8A-4147-A177-3AD203B41FA5}">
                      <a16:colId xmlns:a16="http://schemas.microsoft.com/office/drawing/2014/main" val="2355258450"/>
                    </a:ext>
                  </a:extLst>
                </a:gridCol>
              </a:tblGrid>
              <a:tr h="620155">
                <a:tc>
                  <a:txBody>
                    <a:bodyPr/>
                    <a:lstStyle/>
                    <a:p>
                      <a:pPr algn="l"/>
                      <a:r>
                        <a:rPr lang="fr-FR" sz="3200">
                          <a:solidFill>
                            <a:srgbClr val="0070C0"/>
                          </a:solidFill>
                          <a:effectLst/>
                        </a:rPr>
                        <a:t>.NET 5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3200">
                          <a:solidFill>
                            <a:srgbClr val="0070C0"/>
                          </a:solidFill>
                          <a:effectLst/>
                        </a:rPr>
                        <a:t>.NET 6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3200" dirty="0">
                          <a:solidFill>
                            <a:srgbClr val="0070C0"/>
                          </a:solidFill>
                          <a:effectLst/>
                        </a:rPr>
                        <a:t>.NET 7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136509"/>
                  </a:ext>
                </a:extLst>
              </a:tr>
              <a:tr h="620155"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net5.0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net7.0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338844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endParaRPr lang="fr-FR" sz="3200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net6.0-android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net7.0-android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857821"/>
                  </a:ext>
                </a:extLst>
              </a:tr>
              <a:tr h="620155">
                <a:tc>
                  <a:txBody>
                    <a:bodyPr/>
                    <a:lstStyle/>
                    <a:p>
                      <a:endParaRPr lang="fr-FR" sz="320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net6.0-ios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net7.0-ios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860786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net5.0-windows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net7.0-windows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5642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pPr algn="l"/>
                      <a:r>
                        <a:rPr lang="fr-FR" sz="3200" b="0" i="0">
                          <a:solidFill>
                            <a:srgbClr val="333333"/>
                          </a:solidFill>
                          <a:effectLst/>
                          <a:latin typeface="Segoe UI" panose="020B0502040204020203" pitchFamily="34" charset="0"/>
                        </a:rPr>
                        <a:t>net5.0-someoldos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3200" b="0" i="0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200" dirty="0"/>
                    </a:p>
                  </a:txBody>
                  <a:tcPr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912144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78E20BA-2655-4CA6-A42B-DF9B2EB07EB1}"/>
              </a:ext>
            </a:extLst>
          </p:cNvPr>
          <p:cNvSpPr/>
          <p:nvPr/>
        </p:nvSpPr>
        <p:spPr>
          <a:xfrm>
            <a:off x="0" y="6406384"/>
            <a:ext cx="8064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1115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C#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349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0D476-4775-4571-B0D4-F3ABF4E13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394D26-055E-4985-B922-822D1E94A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000" dirty="0" err="1"/>
              <a:t>Imperative</a:t>
            </a:r>
            <a:r>
              <a:rPr lang="fr-FR" sz="4000" dirty="0"/>
              <a:t> &amp; </a:t>
            </a:r>
            <a:r>
              <a:rPr lang="fr-FR" sz="4000" dirty="0" err="1"/>
              <a:t>Procedural</a:t>
            </a:r>
            <a:endParaRPr lang="fr-FR" sz="4000" dirty="0"/>
          </a:p>
          <a:p>
            <a:endParaRPr lang="fr-FR" sz="4000" dirty="0"/>
          </a:p>
          <a:p>
            <a:r>
              <a:rPr lang="fr-FR" sz="4000" dirty="0"/>
              <a:t>Object</a:t>
            </a:r>
          </a:p>
          <a:p>
            <a:endParaRPr lang="fr-FR" sz="4000" dirty="0"/>
          </a:p>
          <a:p>
            <a:r>
              <a:rPr lang="fr-FR" sz="4000" dirty="0" err="1"/>
              <a:t>Declarative</a:t>
            </a:r>
            <a:r>
              <a:rPr lang="fr-FR" sz="4000" dirty="0"/>
              <a:t> (</a:t>
            </a:r>
            <a:r>
              <a:rPr lang="fr-FR" sz="4000" dirty="0" err="1"/>
              <a:t>Functionnal</a:t>
            </a:r>
            <a:r>
              <a:rPr lang="fr-FR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0127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A3AB95-C1E5-440A-949D-37F9D2829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Imperative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CDEE7A-872E-4C5B-B996-719DC375F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E90064-8401-466F-90A0-1F127044C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0400" y="1505456"/>
            <a:ext cx="5432385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Category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food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12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electronic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"desktop"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Number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639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A893BA-6833-4035-BC69-050D43ED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Procedural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1136ED-832E-40BF-808E-935F0A153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13DF7F8-C653-4C0F-94A3-532A67E1C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3840" y="151179"/>
            <a:ext cx="5698548" cy="65556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GetAmountTotal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BasketLineArticle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foreach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            </a:t>
            </a:r>
            <a:r>
              <a:rPr lang="fr-FR" altLang="fr-FR" sz="1400" dirty="0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var article = </a:t>
            </a:r>
            <a:r>
              <a:rPr lang="fr-FR" altLang="fr-FR" sz="1400" dirty="0" err="1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GetArticleFromDatabase</a:t>
            </a:r>
            <a:r>
              <a:rPr lang="fr-FR" altLang="fr-FR" sz="1400" dirty="0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(id);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            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Category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food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12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electronic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"desktop"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Number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ArticleDatabase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JetBrains Mono"/>
              </a:rPr>
              <a:t>GetArticleFromDatabase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JetBrains Mono"/>
              </a:rPr>
              <a:t>// return an 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72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Subjects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learn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70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ADF5FF-CF94-4815-9326-26B0F08EB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Object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746EE5-1030-4219-B095-11568699C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65720" cy="4351338"/>
          </a:xfrm>
        </p:spPr>
        <p:txBody>
          <a:bodyPr/>
          <a:lstStyle/>
          <a:p>
            <a:r>
              <a:rPr lang="fr-FR" dirty="0" err="1"/>
              <a:t>Lifecycle</a:t>
            </a:r>
            <a:endParaRPr lang="fr-FR" dirty="0"/>
          </a:p>
          <a:p>
            <a:r>
              <a:rPr lang="fr-FR" dirty="0" err="1"/>
              <a:t>Inheritance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A474AA0-2EBE-4136-A8CC-8EB61717D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1040" y="-79653"/>
            <a:ext cx="5222135" cy="70173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abstract class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id;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abstract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CalculateAmout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ArticleToy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ArticleToy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base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CalculateAmout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3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rgbClr val="0F54D6"/>
                </a:solidFill>
                <a:latin typeface="JetBrains Mono"/>
              </a:rPr>
              <a:t>var </a:t>
            </a:r>
            <a:r>
              <a:rPr lang="fr-FR" alt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articleToy</a:t>
            </a:r>
            <a:r>
              <a:rPr lang="fr-FR" altLang="fr-FR" dirty="0">
                <a:solidFill>
                  <a:srgbClr val="949494"/>
                </a:solidFill>
                <a:latin typeface="JetBrains Mono"/>
              </a:rPr>
              <a:t> 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= </a:t>
            </a:r>
            <a:r>
              <a:rPr lang="fr-FR" altLang="fr-FR" dirty="0">
                <a:solidFill>
                  <a:srgbClr val="0F54D6"/>
                </a:solidFill>
                <a:latin typeface="JetBrains Mono"/>
              </a:rPr>
              <a:t>new </a:t>
            </a:r>
            <a:r>
              <a:rPr lang="fr-FR" altLang="fr-FR" dirty="0" err="1">
                <a:solidFill>
                  <a:srgbClr val="6B2FBA"/>
                </a:solidFill>
                <a:latin typeface="JetBrains Mono"/>
              </a:rPr>
              <a:t>ArticleToy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(</a:t>
            </a:r>
            <a:r>
              <a:rPr lang="fr-FR" altLang="fr-FR" dirty="0">
                <a:solidFill>
                  <a:srgbClr val="8C6C41"/>
                </a:solidFill>
                <a:latin typeface="JetBrains Mono"/>
              </a:rPr>
              <a:t>"id"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, </a:t>
            </a:r>
            <a:r>
              <a:rPr lang="fr-FR" altLang="fr-FR" dirty="0">
                <a:solidFill>
                  <a:srgbClr val="AB2F6B"/>
                </a:solidFill>
                <a:latin typeface="JetBrains Mono"/>
              </a:rPr>
              <a:t>11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articleToy.CalculateAmount</a:t>
            </a:r>
            <a:r>
              <a:rPr lang="fr-FR" alt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()</a:t>
            </a:r>
            <a:endParaRPr lang="fr-FR" altLang="fr-FR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1F73023-EE41-4FE7-9A4D-7BDF2B154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8632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F26C1D-6146-416B-A254-DD8FCC4DE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Declarative</a:t>
            </a:r>
            <a:r>
              <a:rPr lang="fr-FR" dirty="0"/>
              <a:t> (</a:t>
            </a:r>
            <a:r>
              <a:rPr lang="fr-FR" dirty="0" err="1"/>
              <a:t>functional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1DA29F-2B3C-478B-A5E9-6824A0C46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83000" cy="4351338"/>
          </a:xfrm>
        </p:spPr>
        <p:txBody>
          <a:bodyPr/>
          <a:lstStyle/>
          <a:p>
            <a:r>
              <a:rPr lang="fr-FR" dirty="0"/>
              <a:t>How to </a:t>
            </a:r>
            <a:r>
              <a:rPr lang="fr-FR" dirty="0" err="1"/>
              <a:t>obtain</a:t>
            </a:r>
            <a:r>
              <a:rPr lang="fr-FR" dirty="0"/>
              <a:t> a state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E90EEA-D689-4EA6-94D8-9FD8626B9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8720" y="2520226"/>
            <a:ext cx="6880281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numbers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7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 {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3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5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6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800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numQuery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from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numbers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where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%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select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1042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Hello world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82834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5ADB9D-A1C4-4F31-B9E4-DC05DDB50548}"/>
              </a:ext>
            </a:extLst>
          </p:cNvPr>
          <p:cNvSpPr/>
          <p:nvPr/>
        </p:nvSpPr>
        <p:spPr>
          <a:xfrm>
            <a:off x="9508830" y="6273225"/>
            <a:ext cx="268317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 -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-help</a:t>
            </a:r>
            <a:endParaRPr lang="fr-FR" sz="3200" b="0" i="0" dirty="0">
              <a:solidFill>
                <a:schemeClr val="bg1"/>
              </a:solidFill>
              <a:effectLst/>
              <a:latin typeface="SFMono-Regular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EB31CCD-47B4-4BC6-913A-A94B90306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408" y="1819477"/>
            <a:ext cx="6115640" cy="4245028"/>
          </a:xfrm>
          <a:prstGeom prst="rect">
            <a:avLst/>
          </a:prstGeom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4C46D0C3-2CD8-469F-A120-A44544ED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Dotnet</a:t>
            </a:r>
            <a:r>
              <a:rPr lang="fr-FR" dirty="0"/>
              <a:t> cli</a:t>
            </a:r>
          </a:p>
        </p:txBody>
      </p:sp>
    </p:spTree>
    <p:extLst>
      <p:ext uri="{BB962C8B-B14F-4D97-AF65-F5344CB8AC3E}">
        <p14:creationId xmlns:p14="http://schemas.microsoft.com/office/powerpoint/2010/main" val="3696415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1141343" y="1677354"/>
            <a:ext cx="990931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endParaRPr lang="fr-FR" sz="28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namespace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Demo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dirty="0">
                <a:solidFill>
                  <a:srgbClr val="171717"/>
                </a:solidFill>
                <a:latin typeface="SFMono-Regular"/>
              </a:rPr>
              <a:t>{</a:t>
            </a:r>
          </a:p>
          <a:p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  class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Hello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 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() { </a:t>
            </a:r>
          </a:p>
          <a:p>
            <a:pPr lvl="1"/>
            <a:r>
              <a:rPr lang="fr-FR" sz="2800" dirty="0">
                <a:solidFill>
                  <a:srgbClr val="171717"/>
                </a:solidFill>
                <a:latin typeface="SFMono-Regular"/>
              </a:rPr>
              <a:t>	   </a:t>
            </a:r>
            <a:r>
              <a:rPr lang="fr-FR" sz="28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8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lvl="1"/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  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   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}</a:t>
            </a:r>
            <a:endParaRPr lang="fr-FR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6096000" y="4988114"/>
            <a:ext cx="6096001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 new 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c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onsole -o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Demo</a:t>
            </a:r>
            <a:endParaRPr lang="fr-FR" sz="3200" b="0" i="0" dirty="0">
              <a:solidFill>
                <a:schemeClr val="bg1"/>
              </a:solidFill>
              <a:effectLst/>
              <a:latin typeface="SFMono-Regular"/>
            </a:endParaRPr>
          </a:p>
          <a:p>
            <a:r>
              <a:rPr lang="fr-FR" sz="3200" dirty="0">
                <a:solidFill>
                  <a:schemeClr val="bg1"/>
                </a:solidFill>
              </a:rPr>
              <a:t>&gt; cd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</a:p>
          <a:p>
            <a:r>
              <a:rPr lang="fr-FR" sz="3200" dirty="0">
                <a:solidFill>
                  <a:schemeClr val="bg1"/>
                </a:solidFill>
              </a:rPr>
              <a:t>&gt; </a:t>
            </a: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run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55777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https://docs.microsoft.com/fr-fr/dotnet/csharp/tour-of-csharp/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239EACB3-751A-4D32-A30B-083470C0F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30557131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D94487-04CF-427B-AF83-E699D0D0F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8" y="2088703"/>
            <a:ext cx="926827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Exe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net5.0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F3E2555-16E6-4230-95C2-83A26C68A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37499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54234-B4A2-4A5D-AA37-C52C4B916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"/>
            <a:ext cx="10515600" cy="1325563"/>
          </a:xfrm>
        </p:spPr>
        <p:txBody>
          <a:bodyPr/>
          <a:lstStyle/>
          <a:p>
            <a:r>
              <a:rPr lang="fr-FR" dirty="0" err="1"/>
              <a:t>Publish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FB7C17-2BBE-4299-828D-C16F03B2F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45543"/>
            <a:ext cx="10515600" cy="2970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i="1" dirty="0"/>
              <a:t>Exemples de Runtime identifier :</a:t>
            </a:r>
          </a:p>
          <a:p>
            <a:r>
              <a:rPr lang="fr-FR" dirty="0"/>
              <a:t>win-x64</a:t>
            </a:r>
          </a:p>
          <a:p>
            <a:r>
              <a:rPr lang="fr-FR" dirty="0"/>
              <a:t>linux-x64</a:t>
            </a:r>
          </a:p>
          <a:p>
            <a:r>
              <a:rPr lang="fr-FR" dirty="0"/>
              <a:t>osx-x64</a:t>
            </a:r>
          </a:p>
          <a:p>
            <a:r>
              <a:rPr lang="fr-FR" dirty="0">
                <a:hlinkClick r:id="rId2"/>
              </a:rPr>
              <a:t>https://docs.microsoft.com/fr-fr/dotnet/core/rid-catalog&amp;WT.mc_id=DOP-MVP-5003370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F6AD00-8688-40C4-9BE6-378C4C783F51}"/>
              </a:ext>
            </a:extLst>
          </p:cNvPr>
          <p:cNvSpPr/>
          <p:nvPr/>
        </p:nvSpPr>
        <p:spPr>
          <a:xfrm>
            <a:off x="171450" y="1698644"/>
            <a:ext cx="11893550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SFMono-Regular"/>
              </a:rPr>
              <a:t>&gt;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p:IncludeNativeLibrariesInSingleFile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</a:t>
            </a:r>
            <a:endParaRPr lang="fr-FR" sz="3200" dirty="0">
              <a:solidFill>
                <a:schemeClr val="bg1"/>
              </a:solidFill>
              <a:latin typeface="SFMono-Regular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8C3AC8-B796-45F4-A1E5-479438034D35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https://docs.microsoft.com/fr-fr/dotnet/core/tools/dotnet-publish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3308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the </a:t>
            </a:r>
            <a:r>
              <a:rPr lang="fr-FR" sz="3600" dirty="0" err="1">
                <a:solidFill>
                  <a:schemeClr val="bg1"/>
                </a:solidFill>
              </a:rPr>
              <a:t>lastest</a:t>
            </a:r>
            <a:r>
              <a:rPr lang="fr-FR" sz="3600" dirty="0">
                <a:solidFill>
                  <a:schemeClr val="bg1"/>
                </a:solidFill>
              </a:rPr>
              <a:t> version of .net5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Use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cli for building a «console» application </a:t>
            </a:r>
            <a:r>
              <a:rPr lang="fr-FR" sz="3600" dirty="0" err="1">
                <a:solidFill>
                  <a:schemeClr val="bg1"/>
                </a:solidFill>
              </a:rPr>
              <a:t>named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Publish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application as an </a:t>
            </a:r>
            <a:r>
              <a:rPr lang="fr-FR" sz="3600" dirty="0" err="1">
                <a:solidFill>
                  <a:schemeClr val="bg1"/>
                </a:solidFill>
              </a:rPr>
              <a:t>independant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executable</a:t>
            </a:r>
            <a:r>
              <a:rPr lang="fr-FR" sz="3600" dirty="0">
                <a:solidFill>
                  <a:schemeClr val="bg1"/>
                </a:solidFill>
              </a:rPr>
              <a:t> file </a:t>
            </a:r>
            <a:r>
              <a:rPr lang="fr-FR" sz="3600" dirty="0" err="1">
                <a:solidFill>
                  <a:schemeClr val="bg1"/>
                </a:solidFill>
              </a:rPr>
              <a:t>optimized</a:t>
            </a:r>
            <a:r>
              <a:rPr lang="fr-FR" sz="3600" dirty="0">
                <a:solidFill>
                  <a:schemeClr val="bg1"/>
                </a:solidFill>
              </a:rPr>
              <a:t> for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OS</a:t>
            </a:r>
          </a:p>
        </p:txBody>
      </p:sp>
    </p:spTree>
    <p:extLst>
      <p:ext uri="{BB962C8B-B14F-4D97-AF65-F5344CB8AC3E}">
        <p14:creationId xmlns:p14="http://schemas.microsoft.com/office/powerpoint/2010/main" val="4919366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Global.json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8684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C16B46B-A562-47B0-853A-6FC8867566D5}"/>
              </a:ext>
            </a:extLst>
          </p:cNvPr>
          <p:cNvSpPr/>
          <p:nvPr/>
        </p:nvSpPr>
        <p:spPr>
          <a:xfrm>
            <a:off x="1294701" y="1845973"/>
            <a:ext cx="75221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{</a:t>
            </a:r>
          </a:p>
          <a:p>
            <a:r>
              <a:rPr lang="en-US" sz="3600" dirty="0"/>
              <a:t>  "</a:t>
            </a:r>
            <a:r>
              <a:rPr lang="en-US" sz="3600" dirty="0" err="1"/>
              <a:t>sdk</a:t>
            </a:r>
            <a:r>
              <a:rPr lang="en-US" sz="3600" dirty="0"/>
              <a:t>": {</a:t>
            </a:r>
          </a:p>
          <a:p>
            <a:r>
              <a:rPr lang="en-US" sz="3600" dirty="0"/>
              <a:t>    "version": "</a:t>
            </a:r>
            <a:r>
              <a:rPr lang="en-US" sz="3600" dirty="0">
                <a:solidFill>
                  <a:srgbClr val="FF0000"/>
                </a:solidFill>
              </a:rPr>
              <a:t>2</a:t>
            </a:r>
            <a:r>
              <a:rPr lang="en-US" sz="3600" dirty="0"/>
              <a:t>.</a:t>
            </a:r>
            <a:r>
              <a:rPr lang="en-US" sz="3600" dirty="0">
                <a:solidFill>
                  <a:srgbClr val="00B050"/>
                </a:solidFill>
              </a:rPr>
              <a:t>2</a:t>
            </a:r>
            <a:r>
              <a:rPr lang="en-US" sz="3600" dirty="0"/>
              <a:t>.</a:t>
            </a:r>
            <a:r>
              <a:rPr lang="en-US" sz="3600" dirty="0">
                <a:solidFill>
                  <a:srgbClr val="0070C0"/>
                </a:solidFill>
              </a:rPr>
              <a:t>200</a:t>
            </a:r>
            <a:r>
              <a:rPr lang="en-US" sz="3600" dirty="0"/>
              <a:t>",</a:t>
            </a:r>
          </a:p>
          <a:p>
            <a:r>
              <a:rPr lang="en-US" sz="3600" dirty="0"/>
              <a:t>    "</a:t>
            </a:r>
            <a:r>
              <a:rPr lang="en-US" sz="3600" dirty="0" err="1"/>
              <a:t>rollForward</a:t>
            </a:r>
            <a:r>
              <a:rPr lang="en-US" sz="3600" dirty="0"/>
              <a:t>": "</a:t>
            </a:r>
            <a:r>
              <a:rPr lang="en-US" sz="3600" dirty="0" err="1"/>
              <a:t>latestMajor</a:t>
            </a:r>
            <a:r>
              <a:rPr lang="en-US" sz="3600" dirty="0"/>
              <a:t>"</a:t>
            </a:r>
          </a:p>
          <a:p>
            <a:r>
              <a:rPr lang="en-US" sz="3600" dirty="0"/>
              <a:t>   }</a:t>
            </a:r>
          </a:p>
          <a:p>
            <a:r>
              <a:rPr lang="en-US" sz="3600" dirty="0"/>
              <a:t>}</a:t>
            </a:r>
            <a:endParaRPr lang="fr-FR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1AEAFA-E86A-4FD3-95C5-3672D0788A64}"/>
              </a:ext>
            </a:extLst>
          </p:cNvPr>
          <p:cNvSpPr/>
          <p:nvPr/>
        </p:nvSpPr>
        <p:spPr>
          <a:xfrm>
            <a:off x="8122694" y="3168262"/>
            <a:ext cx="39222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(d</a:t>
            </a:r>
            <a:r>
              <a:rPr lang="fr-FR" sz="32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isable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, </a:t>
            </a:r>
            <a:r>
              <a:rPr lang="fr-FR" sz="3200" dirty="0" err="1">
                <a:solidFill>
                  <a:srgbClr val="FF0000"/>
                </a:solidFill>
              </a:rPr>
              <a:t>latestMajor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rgbClr val="00B050"/>
                </a:solidFill>
              </a:rPr>
              <a:t>latestFeature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r-FR" sz="3200" dirty="0" err="1">
                <a:solidFill>
                  <a:srgbClr val="0070C0"/>
                </a:solidFill>
              </a:rPr>
              <a:t>latestPatch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B7C68B-86C2-4335-957A-007E479A2ECD}"/>
              </a:ext>
            </a:extLst>
          </p:cNvPr>
          <p:cNvSpPr/>
          <p:nvPr/>
        </p:nvSpPr>
        <p:spPr>
          <a:xfrm>
            <a:off x="4113423" y="5786664"/>
            <a:ext cx="7793352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new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globaljson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--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sdk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-version 3.0.100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E6D65B1-194D-421A-AB91-872B10A54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Global.json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23647CB-BF2E-4510-B714-A669F9B5D44A}"/>
              </a:ext>
            </a:extLst>
          </p:cNvPr>
          <p:cNvSpPr txBox="1"/>
          <p:nvPr/>
        </p:nvSpPr>
        <p:spPr>
          <a:xfrm>
            <a:off x="0" y="6488668"/>
            <a:ext cx="10259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https://docs.microsoft.com/en-us/dotnet/core/tools/global-json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 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895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C627D3-0FCF-4505-A390-3A752AB57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465"/>
            <a:ext cx="10515600" cy="653142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Microsoft and </a:t>
            </a:r>
            <a:r>
              <a:rPr lang="fr-FR" dirty="0" err="1"/>
              <a:t>Ecosysteme</a:t>
            </a:r>
            <a:r>
              <a:rPr lang="fr-FR" dirty="0"/>
              <a:t> </a:t>
            </a:r>
            <a:r>
              <a:rPr lang="fr-FR" dirty="0" err="1"/>
              <a:t>dotnet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Virtual(s) Machine and </a:t>
            </a:r>
            <a:r>
              <a:rPr lang="fr-FR" dirty="0" err="1"/>
              <a:t>intermediate</a:t>
            </a:r>
            <a:r>
              <a:rPr lang="fr-FR" dirty="0"/>
              <a:t> </a:t>
            </a:r>
            <a:r>
              <a:rPr lang="fr-FR" dirty="0" err="1"/>
              <a:t>language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C# </a:t>
            </a:r>
            <a:r>
              <a:rPr lang="fr-FR" dirty="0" err="1"/>
              <a:t>Language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Nuget</a:t>
            </a:r>
            <a:r>
              <a:rPr lang="fr-FR" dirty="0"/>
              <a:t> Package manager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dotnet</a:t>
            </a:r>
            <a:r>
              <a:rPr lang="fr-FR" dirty="0"/>
              <a:t> </a:t>
            </a:r>
            <a:r>
              <a:rPr lang="fr-FR" dirty="0" err="1"/>
              <a:t>tool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Visual Studio &amp; Visual studio online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Dotnet</a:t>
            </a:r>
            <a:r>
              <a:rPr lang="fr-FR" dirty="0"/>
              <a:t> et docker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Entity</a:t>
            </a:r>
            <a:r>
              <a:rPr lang="fr-FR" dirty="0"/>
              <a:t> Framework </a:t>
            </a:r>
            <a:r>
              <a:rPr lang="fr-FR" dirty="0" err="1"/>
              <a:t>Core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ASP.NET </a:t>
            </a:r>
            <a:r>
              <a:rPr lang="fr-FR" dirty="0" err="1"/>
              <a:t>Core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Xamarin &amp; </a:t>
            </a:r>
            <a:r>
              <a:rPr lang="fr-FR" dirty="0" err="1"/>
              <a:t>Uno</a:t>
            </a:r>
            <a:r>
              <a:rPr lang="fr-FR" dirty="0"/>
              <a:t> &amp;UWP (Windows </a:t>
            </a:r>
            <a:r>
              <a:rPr lang="fr-FR" dirty="0" err="1"/>
              <a:t>required</a:t>
            </a:r>
            <a:r>
              <a:rPr lang="fr-FR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ML.NET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WebAssembly</a:t>
            </a:r>
            <a:r>
              <a:rPr lang="fr-FR" dirty="0"/>
              <a:t> avec </a:t>
            </a:r>
            <a:r>
              <a:rPr lang="fr-FR" dirty="0" err="1"/>
              <a:t>Blazor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/>
              <a:t>Security </a:t>
            </a:r>
            <a:r>
              <a:rPr lang="fr-FR" dirty="0" err="1"/>
              <a:t>with</a:t>
            </a:r>
            <a:r>
              <a:rPr lang="fr-FR" dirty="0"/>
              <a:t> ASP.NET </a:t>
            </a:r>
            <a:r>
              <a:rPr lang="fr-FR" dirty="0" err="1"/>
              <a:t>Core</a:t>
            </a:r>
            <a:r>
              <a:rPr lang="fr-FR" dirty="0"/>
              <a:t> and Open ID </a:t>
            </a:r>
            <a:r>
              <a:rPr lang="fr-FR" dirty="0" err="1"/>
              <a:t>Connect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Identity Server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0790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global.json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adapted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current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sdk</a:t>
            </a:r>
            <a:r>
              <a:rPr lang="fr-FR" sz="3600" dirty="0">
                <a:solidFill>
                  <a:schemeClr val="bg1"/>
                </a:solidFill>
              </a:rPr>
              <a:t> version</a:t>
            </a:r>
          </a:p>
        </p:txBody>
      </p:sp>
    </p:spTree>
    <p:extLst>
      <p:ext uri="{BB962C8B-B14F-4D97-AF65-F5344CB8AC3E}">
        <p14:creationId xmlns:p14="http://schemas.microsoft.com/office/powerpoint/2010/main" val="21039918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Docker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8331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6EB847-E624-46CE-8A62-0EF9DFBD2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041" y="1669322"/>
            <a:ext cx="10896600" cy="4700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/sdk:5.0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/src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.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RUN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"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Demo.csproj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 -c Release -r linux-x64 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p:PublishSingleFile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 -o 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/runtime-deps:5.0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final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/app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ENTRYPOINT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["/app/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6D56B1-7793-408D-81B9-B8001A8E8F26}"/>
              </a:ext>
            </a:extLst>
          </p:cNvPr>
          <p:cNvSpPr/>
          <p:nvPr/>
        </p:nvSpPr>
        <p:spPr>
          <a:xfrm>
            <a:off x="0" y="6488668"/>
            <a:ext cx="477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https://hub.docker.com/_/microsoft-dotnet-core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E8E59F-8106-4A85-8BED-DFEAF7E2F605}"/>
              </a:ext>
            </a:extLst>
          </p:cNvPr>
          <p:cNvSpPr/>
          <p:nvPr/>
        </p:nvSpPr>
        <p:spPr>
          <a:xfrm>
            <a:off x="7429542" y="5794207"/>
            <a:ext cx="4313617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. -t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792B5025-8152-437C-8DBA-506C905E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Dockerfile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40575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On </a:t>
            </a:r>
            <a:r>
              <a:rPr lang="fr-FR" sz="3600" dirty="0" err="1">
                <a:solidFill>
                  <a:schemeClr val="bg1"/>
                </a:solidFill>
              </a:rPr>
              <a:t>windows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install</a:t>
            </a:r>
            <a:r>
              <a:rPr lang="fr-FR" sz="3600" dirty="0">
                <a:solidFill>
                  <a:schemeClr val="bg1"/>
                </a:solidFill>
              </a:rPr>
              <a:t> WSL 2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docker (use WSL 2)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Dokerfile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Build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then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execute</a:t>
            </a:r>
            <a:r>
              <a:rPr lang="fr-FR" sz="3600" dirty="0">
                <a:solidFill>
                  <a:schemeClr val="bg1"/>
                </a:solidFill>
              </a:rPr>
              <a:t> a docker image to 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« Hello World »</a:t>
            </a:r>
          </a:p>
        </p:txBody>
      </p:sp>
    </p:spTree>
    <p:extLst>
      <p:ext uri="{BB962C8B-B14F-4D97-AF65-F5344CB8AC3E}">
        <p14:creationId xmlns:p14="http://schemas.microsoft.com/office/powerpoint/2010/main" val="5244842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From</a:t>
            </a:r>
            <a:r>
              <a:rPr lang="fr-FR" dirty="0"/>
              <a:t> Hello world to Fibonacci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12890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838200" y="1946719"/>
            <a:ext cx="9245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endParaRPr lang="fr-FR" sz="36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); 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  <a:endParaRPr lang="fr-FR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9949398" y="6344450"/>
            <a:ext cx="224260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build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42139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https://docs.microsoft.com/fr-fr/dotnet/standard/assembly/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D17135C-413D-4F7C-A584-ECA51241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Namespace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20599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930965" y="1997839"/>
            <a:ext cx="9245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sz="3600" dirty="0" err="1">
                <a:solidFill>
                  <a:srgbClr val="171717"/>
                </a:solidFill>
                <a:latin typeface="SFMono-Regular"/>
              </a:rPr>
              <a:t>System.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9012628" y="6344450"/>
            <a:ext cx="317937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build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42139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https://docs.microsoft.com/fr-fr/dotnet/standard/assembly/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D7BFC6A-A7B1-49B0-A299-F1DB72F7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Namespace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08702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Arguments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30964" y="1997839"/>
            <a:ext cx="105155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[] args)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sz="3600" dirty="0" err="1">
                <a:solidFill>
                  <a:srgbClr val="171717"/>
                </a:solidFill>
                <a:latin typeface="SFMono-Regular"/>
              </a:rPr>
              <a:t>System.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</a:t>
            </a:r>
            <a:r>
              <a:rPr lang="fr-FR" sz="3600" dirty="0">
                <a:solidFill>
                  <a:srgbClr val="A31515"/>
                </a:solidFill>
                <a:latin typeface="SFMono-Regular"/>
              </a:rPr>
              <a:t> 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 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+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args[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0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]);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264C6E-0136-4EDC-892C-80A14C59EF1C}"/>
              </a:ext>
            </a:extLst>
          </p:cNvPr>
          <p:cNvSpPr/>
          <p:nvPr/>
        </p:nvSpPr>
        <p:spPr>
          <a:xfrm>
            <a:off x="7654155" y="5288340"/>
            <a:ext cx="4582729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run -- Guillaume</a:t>
            </a:r>
          </a:p>
          <a:p>
            <a:r>
              <a:rPr lang="fr-FR" sz="3200" dirty="0">
                <a:solidFill>
                  <a:schemeClr val="bg1"/>
                </a:solidFill>
              </a:rPr>
              <a:t># Or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Demo.exe Guillaume</a:t>
            </a:r>
          </a:p>
        </p:txBody>
      </p:sp>
    </p:spTree>
    <p:extLst>
      <p:ext uri="{BB962C8B-B14F-4D97-AF65-F5344CB8AC3E}">
        <p14:creationId xmlns:p14="http://schemas.microsoft.com/office/powerpoint/2010/main" val="13916559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Fibonacci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30964" y="1997839"/>
            <a:ext cx="105155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dirty="0">
                <a:solidFill>
                  <a:srgbClr val="0101FD"/>
                </a:solidFill>
                <a:latin typeface="SFMono-Regular"/>
              </a:rPr>
              <a:t>p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ublic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07D9A"/>
                </a:solidFill>
                <a:effectLst/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i)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   if(i&lt;=2) return 1;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  return </a:t>
            </a:r>
            <a:r>
              <a:rPr lang="fr-FR" sz="3600" dirty="0" err="1">
                <a:solidFill>
                  <a:srgbClr val="007D9A"/>
                </a:solidFill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(i-2) + </a:t>
            </a:r>
            <a:r>
              <a:rPr lang="fr-FR" sz="3600" dirty="0" err="1">
                <a:solidFill>
                  <a:srgbClr val="007D9A"/>
                </a:solidFill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(i-1);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80191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81AFF-3528-4FE4-A41F-A03C5D90F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Parse string to </a:t>
            </a:r>
            <a:r>
              <a:rPr lang="fr-FR" dirty="0" err="1"/>
              <a:t>int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782658-0541-49D9-812F-03022B97B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>
                <a:solidFill>
                  <a:srgbClr val="0101FD"/>
                </a:solidFill>
                <a:latin typeface="SFMono-Regular"/>
              </a:rPr>
              <a:t>try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int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= System.Int32.Parse(input);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System.Console.WriteLine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catch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(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FormatException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System.Console.WriteLine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$"</a:t>
            </a:r>
            <a:r>
              <a:rPr lang="fr-FR" dirty="0" err="1">
                <a:solidFill>
                  <a:srgbClr val="A31515"/>
                </a:solidFill>
                <a:latin typeface="SFMono-Regular"/>
              </a:rPr>
              <a:t>Unable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 to parse '{input}'"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A28126-A12C-4D60-AFE7-79D77E6A31F6}"/>
              </a:ext>
            </a:extLst>
          </p:cNvPr>
          <p:cNvSpPr/>
          <p:nvPr/>
        </p:nvSpPr>
        <p:spPr>
          <a:xfrm>
            <a:off x="0" y="6201926"/>
            <a:ext cx="12011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https://docs.microsoft.com/fr-fr/dotnet/csharp/programming-guide/types/how-to-convert-a-string-to-a-number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284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CA9C03-2638-480B-9EB7-E5CC88761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This document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F1D8A8-7039-4C6A-A2C1-CA5C89260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5857"/>
            <a:ext cx="10515600" cy="34011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>
                <a:hlinkClick r:id="rId2"/>
              </a:rPr>
              <a:t>https://github.com/guillaume-chervet/course.dotnet/blob/master/documentations/dotnet.pptx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28922098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D2ABB0-D154-414B-AFDF-1A44C997C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Parse string to </a:t>
            </a:r>
            <a:r>
              <a:rPr lang="fr-FR" dirty="0" err="1"/>
              <a:t>int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84C4BD-BE78-4652-995B-217AEA13E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101FD"/>
                </a:solidFill>
                <a:latin typeface="SFMono-Regular"/>
              </a:rPr>
              <a:t>if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(Int32.TryParse(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"-105"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,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out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j)) 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(j); </a:t>
            </a:r>
          </a:p>
          <a:p>
            <a:pPr marL="0" indent="0">
              <a:buNone/>
            </a:pPr>
            <a:r>
              <a:rPr lang="en-US" dirty="0">
                <a:solidFill>
                  <a:srgbClr val="0101FD"/>
                </a:solidFill>
                <a:latin typeface="SFMono-Regular"/>
              </a:rPr>
              <a:t>else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"String could not be parsed."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); </a:t>
            </a:r>
            <a:r>
              <a:rPr lang="en-US" dirty="0">
                <a:solidFill>
                  <a:srgbClr val="008000"/>
                </a:solidFill>
                <a:latin typeface="SFMono-Regular"/>
              </a:rPr>
              <a:t>// Output: -105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7E7428-54F0-4125-A94E-BC121B2F75EF}"/>
              </a:ext>
            </a:extLst>
          </p:cNvPr>
          <p:cNvSpPr/>
          <p:nvPr/>
        </p:nvSpPr>
        <p:spPr>
          <a:xfrm>
            <a:off x="-1" y="6246915"/>
            <a:ext cx="120382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https://docs.microsoft.com/fr-fr/dotnet/csharp/programming-guide/types/how-to-convert-a-string-to-a-number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4123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program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take</a:t>
            </a:r>
            <a:r>
              <a:rPr lang="fr-FR" sz="3600" dirty="0">
                <a:solidFill>
                  <a:schemeClr val="bg1"/>
                </a:solidFill>
              </a:rPr>
              <a:t> 1 argument as input and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Fibbonacci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that</a:t>
            </a:r>
            <a:r>
              <a:rPr lang="fr-FR" sz="3600" dirty="0">
                <a:solidFill>
                  <a:schemeClr val="bg1"/>
                </a:solidFill>
              </a:rPr>
              <a:t> argument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</p:txBody>
      </p:sp>
    </p:spTree>
    <p:extLst>
      <p:ext uri="{BB962C8B-B14F-4D97-AF65-F5344CB8AC3E}">
        <p14:creationId xmlns:p14="http://schemas.microsoft.com/office/powerpoint/2010/main" val="10480386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03FF92-F7CF-45C6-9C14-F908B0AF8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0101FD"/>
                </a:solidFill>
                <a:latin typeface="SFMono-Regular"/>
              </a:rPr>
              <a:t>using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System; </a:t>
            </a:r>
          </a:p>
          <a:p>
            <a:pPr marL="0" indent="0">
              <a:buNone/>
            </a:pPr>
            <a:endParaRPr lang="fr-FR" dirty="0">
              <a:solidFill>
                <a:srgbClr val="0101FD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101FD"/>
                </a:solidFill>
                <a:latin typeface="SFMono-Regular"/>
              </a:rPr>
              <a:t>public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class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007D9A"/>
                </a:solidFill>
                <a:latin typeface="SFMono-Regular"/>
              </a:rPr>
              <a:t>Example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public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static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void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007D9A"/>
                </a:solidFill>
                <a:latin typeface="SFMono-Regular"/>
              </a:rPr>
              <a:t>Main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()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  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string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line =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Console.ReadLine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  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if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(line != </a:t>
            </a:r>
            <a:r>
              <a:rPr lang="fr-FR" dirty="0" err="1">
                <a:solidFill>
                  <a:srgbClr val="07704A"/>
                </a:solidFill>
                <a:latin typeface="SFMono-Regular"/>
              </a:rPr>
              <a:t>null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dirty="0" err="1">
                <a:solidFill>
                  <a:srgbClr val="A31515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: " 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+ line);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}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8DE57E1E-8DA4-421A-8104-FFE7DB285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ReadLine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93780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D94487-04CF-427B-AF83-E699D0D0F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8" y="2088703"/>
            <a:ext cx="926827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Exe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net5.0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34C9A2D-B1F0-4DCD-BF31-5590C9F48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19349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F411FA-30B3-43FB-A2E6-1CE36376D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Top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statements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7DA798-E0CB-4D16-A8DF-137332B17014}"/>
              </a:ext>
            </a:extLst>
          </p:cNvPr>
          <p:cNvSpPr/>
          <p:nvPr/>
        </p:nvSpPr>
        <p:spPr>
          <a:xfrm>
            <a:off x="8942969" y="6273225"/>
            <a:ext cx="32939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>
                <a:solidFill>
                  <a:schemeClr val="bg1"/>
                </a:solidFill>
              </a:rPr>
              <a:t>run -- </a:t>
            </a:r>
            <a:r>
              <a:rPr lang="fr-FR" sz="3200" dirty="0">
                <a:solidFill>
                  <a:schemeClr val="bg1"/>
                </a:solidFill>
              </a:rPr>
              <a:t>24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5899EB-1B1A-4EFC-ADDC-93182B1E9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4985334-D06F-40CD-B395-D0CC6CF89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047" y="2210491"/>
            <a:ext cx="10490629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{ </a:t>
            </a:r>
            <a:endParaRPr lang="fr-FR" altLang="fr-FR" sz="40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	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&lt;=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	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+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System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Console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Parse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args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])));</a:t>
            </a:r>
            <a:endParaRPr kumimoji="0" lang="fr-FR" altLang="fr-FR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9133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5753F2-EEF9-4885-97DC-165AFA1A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Pattern </a:t>
            </a:r>
            <a:r>
              <a:rPr lang="fr-FR" dirty="0" err="1"/>
              <a:t>matching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449211-4B97-4D98-991E-4312489F2099}"/>
              </a:ext>
            </a:extLst>
          </p:cNvPr>
          <p:cNvSpPr/>
          <p:nvPr/>
        </p:nvSpPr>
        <p:spPr>
          <a:xfrm>
            <a:off x="0" y="6488668"/>
            <a:ext cx="81170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https://www.youtube.com/watch?v=bEfBfBQq7EE&amp;feature=youtu.be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ECA109-DEAD-4920-BD46-5C986A8EA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A4C7BF0-DC3A-4904-A7B0-CF738C51A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514" y="1513920"/>
            <a:ext cx="945265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i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when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&lt;=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_ =&gt;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+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};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System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Console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Parse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args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])));</a:t>
            </a:r>
            <a:endParaRPr kumimoji="0" lang="fr-FR" altLang="fr-FR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1094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Re-factor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code to use top </a:t>
            </a:r>
            <a:r>
              <a:rPr lang="fr-FR" sz="3600" dirty="0" err="1">
                <a:solidFill>
                  <a:schemeClr val="bg1"/>
                </a:solidFill>
              </a:rPr>
              <a:t>level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statements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Re-factor « </a:t>
            </a:r>
            <a:r>
              <a:rPr lang="fr-FR" sz="3600" dirty="0" err="1">
                <a:solidFill>
                  <a:schemeClr val="bg1"/>
                </a:solidFill>
              </a:rPr>
              <a:t>Fib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function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Pattern </a:t>
            </a:r>
            <a:r>
              <a:rPr lang="fr-FR" sz="3600" dirty="0" err="1">
                <a:solidFill>
                  <a:schemeClr val="bg1"/>
                </a:solidFill>
              </a:rPr>
              <a:t>matching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program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8091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My</a:t>
            </a:r>
            <a:r>
              <a:rPr lang="fr-FR" dirty="0"/>
              <a:t> first F</a:t>
            </a:r>
            <a:r>
              <a:rPr lang="fr-FR"/>
              <a:t># Application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4321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3304C8-E24E-4009-8E5C-6413ED53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F# version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B7FB3FA-CA21-4C14-8FD3-9992A6DA4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F8DCA87-7677-4D61-8919-4C639C12A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533" y="1900027"/>
            <a:ext cx="508825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let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rec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n =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match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with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-&gt;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n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-&gt;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(n-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 +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(n-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let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x =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24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printf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"%i"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x</a:t>
            </a:r>
            <a:endParaRPr kumimoji="0" lang="fr-FR" altLang="fr-FR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7452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new console application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F# </a:t>
            </a:r>
            <a:r>
              <a:rPr lang="fr-FR" sz="3600" dirty="0" err="1">
                <a:solidFill>
                  <a:schemeClr val="bg1"/>
                </a:solidFill>
              </a:rPr>
              <a:t>language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Fibonacci code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Download and </a:t>
            </a:r>
            <a:r>
              <a:rPr lang="fr-FR" sz="3600" dirty="0" err="1">
                <a:solidFill>
                  <a:schemeClr val="bg1"/>
                </a:solidFill>
              </a:rPr>
              <a:t>install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dotpeek</a:t>
            </a:r>
            <a:r>
              <a:rPr lang="fr-FR" sz="3600" dirty="0">
                <a:solidFill>
                  <a:schemeClr val="bg1"/>
                </a:solidFill>
              </a:rPr>
              <a:t> (</a:t>
            </a:r>
            <a:r>
              <a:rPr lang="fr-FR" sz="3600" dirty="0" err="1">
                <a:solidFill>
                  <a:schemeClr val="bg1"/>
                </a:solidFill>
              </a:rPr>
              <a:t>windows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only</a:t>
            </a:r>
            <a:r>
              <a:rPr lang="fr-FR" sz="3600" dirty="0">
                <a:solidFill>
                  <a:schemeClr val="bg1"/>
                </a:solidFill>
              </a:rPr>
              <a:t>) : </a:t>
            </a:r>
            <a:r>
              <a:rPr lang="fr-FR" sz="2400" dirty="0">
                <a:hlinkClick r:id="rId2"/>
              </a:rPr>
              <a:t>https://www.jetbrains.com/decompiler</a:t>
            </a:r>
            <a:endParaRPr lang="fr-FR" sz="36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Open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.dll and </a:t>
            </a:r>
            <a:r>
              <a:rPr lang="fr-FR" sz="3200" dirty="0" err="1">
                <a:solidFill>
                  <a:schemeClr val="bg1"/>
                </a:solidFill>
              </a:rPr>
              <a:t>inspect</a:t>
            </a:r>
            <a:r>
              <a:rPr lang="fr-FR" sz="3200" dirty="0">
                <a:solidFill>
                  <a:schemeClr val="bg1"/>
                </a:solidFill>
              </a:rPr>
              <a:t> .il </a:t>
            </a:r>
            <a:r>
              <a:rPr lang="fr-FR" sz="3200" dirty="0" err="1">
                <a:solidFill>
                  <a:schemeClr val="bg1"/>
                </a:solidFill>
              </a:rPr>
              <a:t>generic</a:t>
            </a:r>
            <a:r>
              <a:rPr lang="fr-FR" sz="3200" dirty="0">
                <a:solidFill>
                  <a:schemeClr val="bg1"/>
                </a:solidFill>
              </a:rPr>
              <a:t> code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999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68065-E0C0-4B5B-9BAF-5A2C56322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PreRequired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8988BA-4069-4132-B912-E68EC9BD3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&gt;= 32 Go Hard Drive </a:t>
            </a:r>
            <a:r>
              <a:rPr lang="fr-FR" sz="3200" dirty="0" err="1"/>
              <a:t>space</a:t>
            </a:r>
            <a:endParaRPr lang="fr-FR" sz="3200" dirty="0"/>
          </a:p>
          <a:p>
            <a:r>
              <a:rPr lang="fr-FR" sz="3200" dirty="0"/>
              <a:t>&gt;= 8 Go ram</a:t>
            </a:r>
          </a:p>
          <a:p>
            <a:r>
              <a:rPr lang="fr-FR" sz="3200" dirty="0"/>
              <a:t>Operating System able to run docker</a:t>
            </a:r>
          </a:p>
        </p:txBody>
      </p:sp>
    </p:spTree>
    <p:extLst>
      <p:ext uri="{BB962C8B-B14F-4D97-AF65-F5344CB8AC3E}">
        <p14:creationId xmlns:p14="http://schemas.microsoft.com/office/powerpoint/2010/main" val="42549100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Array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5805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6E323F-6D5A-478A-95AE-CBA1422A7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« </a:t>
            </a:r>
            <a:r>
              <a:rPr lang="fr-FR" dirty="0" err="1"/>
              <a:t>foreach</a:t>
            </a:r>
            <a:r>
              <a:rPr lang="fr-FR" dirty="0"/>
              <a:t> »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B30F9B-1EA8-4626-9887-AF5946C54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[]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{ 4, 5, 6, 1, 2, 3, -2, -1, 0 };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foreach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i 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in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{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  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System.Console.Write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"{0} 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i);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Output: 4 5 6 1 2 3 -2 -1 0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BF87507-38D1-455A-A01A-737EDE2052CE}"/>
              </a:ext>
            </a:extLst>
          </p:cNvPr>
          <p:cNvSpPr txBox="1"/>
          <p:nvPr/>
        </p:nvSpPr>
        <p:spPr>
          <a:xfrm>
            <a:off x="0" y="6488668"/>
            <a:ext cx="122898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https://docs.microsoft.com/fr-fr/dotnet/csharp/language-reference/keywords/foreach-in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25713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975228-DA9D-45A8-A6B4-9F2501186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« for »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E35773-4844-4F8C-B65D-9CAF6D7E5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[]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{ 4, 5, 6, 1, 2, 3, -2, -1, 0 }; </a:t>
            </a:r>
          </a:p>
          <a:p>
            <a:pPr marL="0" indent="0">
              <a:buNone/>
            </a:pPr>
            <a:endParaRPr lang="nn-NO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nn-NO" b="0" i="0" dirty="0">
                <a:solidFill>
                  <a:srgbClr val="0101FD"/>
                </a:solidFill>
                <a:effectLst/>
                <a:latin typeface="SFMono-Regular"/>
              </a:rPr>
              <a:t>for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nn-NO" b="0" i="0" dirty="0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 i = 0; i &lt; numbers.Length; i++) { </a:t>
            </a:r>
          </a:p>
          <a:p>
            <a:pPr marL="0" indent="0">
              <a:buNone/>
            </a:pPr>
            <a:r>
              <a:rPr lang="nn-NO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Console.WriteLine(i); </a:t>
            </a:r>
          </a:p>
          <a:p>
            <a:pPr marL="0" indent="0">
              <a:buNone/>
            </a:pP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E809E45-6863-4A99-B5CD-2CD751EF4FDD}"/>
              </a:ext>
            </a:extLst>
          </p:cNvPr>
          <p:cNvSpPr txBox="1"/>
          <p:nvPr/>
        </p:nvSpPr>
        <p:spPr>
          <a:xfrm>
            <a:off x="86187" y="6421379"/>
            <a:ext cx="11821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https://docs.microsoft.com/fr-fr/dotnet/csharp/language-reference/keywords/for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 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5282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36E8F7-3A92-4A89-AA28-E65AA415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Mesure time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0E4123-A2BB-4D78-B838-538E632F0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System.Collections.Generic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System.Threading.Tasks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System.Diagnostics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stopwatch.Start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Thread.Sleep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(2000);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stopwatch.Stop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TimeSpan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stopwatchElapsed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stopwatch.Elapsed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(Convert.ToInt32(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stopwatchElapsed.TotalSeconds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631649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9D998-A0B0-4FBC-80AD-1D4A317C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7148A-E98D-43C4-8B9B-977C22A1B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5F4923-0518-4748-8971-581CC4DAD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186" y="298002"/>
            <a:ext cx="6353175" cy="57054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E0F87D5-DD21-4231-BB8E-CD41FB5D13A6}"/>
              </a:ext>
            </a:extLst>
          </p:cNvPr>
          <p:cNvSpPr/>
          <p:nvPr/>
        </p:nvSpPr>
        <p:spPr>
          <a:xfrm>
            <a:off x="8133926" y="6273225"/>
            <a:ext cx="4058074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taskmgr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25090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program to </a:t>
            </a:r>
            <a:r>
              <a:rPr lang="fr-FR" sz="3600" dirty="0" err="1">
                <a:solidFill>
                  <a:schemeClr val="bg1"/>
                </a:solidFill>
              </a:rPr>
              <a:t>be</a:t>
            </a:r>
            <a:r>
              <a:rPr lang="fr-FR" sz="3600" dirty="0">
                <a:solidFill>
                  <a:schemeClr val="bg1"/>
                </a:solidFill>
              </a:rPr>
              <a:t> able to </a:t>
            </a:r>
            <a:r>
              <a:rPr lang="fr-FR" sz="3600" dirty="0" err="1">
                <a:solidFill>
                  <a:schemeClr val="bg1"/>
                </a:solidFill>
              </a:rPr>
              <a:t>take</a:t>
            </a:r>
            <a:r>
              <a:rPr lang="fr-FR" sz="3600" dirty="0">
                <a:solidFill>
                  <a:schemeClr val="bg1"/>
                </a:solidFill>
              </a:rPr>
              <a:t> n argument as input and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n </a:t>
            </a:r>
            <a:r>
              <a:rPr lang="fr-FR" sz="3600" dirty="0" err="1">
                <a:solidFill>
                  <a:schemeClr val="bg1"/>
                </a:solidFill>
              </a:rPr>
              <a:t>Fibbonacci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program to </a:t>
            </a:r>
            <a:r>
              <a:rPr lang="fr-FR" sz="3600" dirty="0" err="1">
                <a:solidFill>
                  <a:schemeClr val="bg1"/>
                </a:solidFill>
              </a:rPr>
              <a:t>be</a:t>
            </a:r>
            <a:r>
              <a:rPr lang="fr-FR" sz="3600" dirty="0">
                <a:solidFill>
                  <a:schemeClr val="bg1"/>
                </a:solidFill>
              </a:rPr>
              <a:t> able to mesure </a:t>
            </a:r>
            <a:r>
              <a:rPr lang="fr-FR" sz="3600" dirty="0" err="1">
                <a:solidFill>
                  <a:schemeClr val="bg1"/>
                </a:solidFill>
              </a:rPr>
              <a:t>elapsed</a:t>
            </a:r>
            <a:r>
              <a:rPr lang="fr-FR" sz="3600" dirty="0">
                <a:solidFill>
                  <a:schemeClr val="bg1"/>
                </a:solidFill>
              </a:rPr>
              <a:t> time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 44 44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What</a:t>
            </a:r>
            <a:r>
              <a:rPr lang="fr-FR" sz="3600" dirty="0">
                <a:solidFill>
                  <a:schemeClr val="bg1"/>
                </a:solidFill>
              </a:rPr>
              <a:t> do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see</a:t>
            </a:r>
            <a:r>
              <a:rPr lang="fr-FR" sz="3600" dirty="0">
                <a:solidFill>
                  <a:schemeClr val="bg1"/>
                </a:solidFill>
              </a:rPr>
              <a:t> ? </a:t>
            </a: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Don’t </a:t>
            </a:r>
            <a:r>
              <a:rPr lang="fr-FR" sz="3200" dirty="0" err="1">
                <a:solidFill>
                  <a:schemeClr val="bg1"/>
                </a:solidFill>
              </a:rPr>
              <a:t>forget</a:t>
            </a:r>
            <a:r>
              <a:rPr lang="fr-FR" sz="3200" dirty="0">
                <a:solidFill>
                  <a:schemeClr val="bg1"/>
                </a:solidFill>
              </a:rPr>
              <a:t> to </a:t>
            </a:r>
            <a:r>
              <a:rPr lang="fr-FR" sz="3200" dirty="0" err="1">
                <a:solidFill>
                  <a:schemeClr val="bg1"/>
                </a:solidFill>
              </a:rPr>
              <a:t>checkout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CPU</a:t>
            </a:r>
          </a:p>
        </p:txBody>
      </p:sp>
    </p:spTree>
    <p:extLst>
      <p:ext uri="{BB962C8B-B14F-4D97-AF65-F5344CB8AC3E}">
        <p14:creationId xmlns:p14="http://schemas.microsoft.com/office/powerpoint/2010/main" val="412694337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 Introduction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64221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EDFC6C-A192-4197-A2CB-14740A948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" y="-384713"/>
            <a:ext cx="10515600" cy="1325563"/>
          </a:xfrm>
        </p:spPr>
        <p:txBody>
          <a:bodyPr/>
          <a:lstStyle/>
          <a:p>
            <a:r>
              <a:rPr lang="fr-FR" dirty="0" err="1"/>
              <a:t>Task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486189-C532-4A87-A179-C912CEBB7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788" y="468229"/>
            <a:ext cx="9592112" cy="61447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System.Threading.Tasks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Action&lt;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object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&gt; action = (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object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=&gt; {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Task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={0},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={1}, Thread={2}"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Task.CurrentId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Thread.CurrentThread.ManagedThreadId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}; </a:t>
            </a:r>
            <a:endParaRPr lang="en-US" dirty="0">
              <a:solidFill>
                <a:srgbClr val="008000"/>
              </a:solidFill>
              <a:latin typeface="SFMono-Regular"/>
            </a:endParaRPr>
          </a:p>
          <a:p>
            <a:pPr marL="0" indent="0">
              <a:buNone/>
            </a:pPr>
            <a:endParaRPr lang="en-US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Task t1 =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new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Task(action,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"alpha"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171717"/>
                </a:solidFill>
                <a:latin typeface="SFMono-Regular"/>
              </a:rPr>
              <a:t>t1.Start();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"t1 has been launched. (Main Thread={0})"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,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71717"/>
                </a:solidFill>
                <a:latin typeface="SFMono-Regular"/>
              </a:rPr>
              <a:t>Thread.CurrentThread.ManagedThreadId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en-US" dirty="0">
                <a:solidFill>
                  <a:srgbClr val="171717"/>
                </a:solidFill>
                <a:latin typeface="SFMono-Regular"/>
              </a:rPr>
              <a:t>t1.Wait();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4ED530-4054-4C3E-8475-AF3F1F41A129}"/>
              </a:ext>
            </a:extLst>
          </p:cNvPr>
          <p:cNvSpPr txBox="1"/>
          <p:nvPr/>
        </p:nvSpPr>
        <p:spPr>
          <a:xfrm>
            <a:off x="0" y="6488668"/>
            <a:ext cx="129022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https://docs.microsoft.com/fr-fr/dotnet/api/system.threading.tasks.task?view=netcore-3.1&amp;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166122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761250-B125-4C9D-98A4-9DDAB412F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58" y="-129916"/>
            <a:ext cx="10515600" cy="1325563"/>
          </a:xfrm>
        </p:spPr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&lt;</a:t>
            </a:r>
            <a:r>
              <a:rPr lang="fr-FR" dirty="0" err="1"/>
              <a:t>TResult</a:t>
            </a:r>
            <a:r>
              <a:rPr lang="fr-FR" dirty="0"/>
              <a:t>&gt;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7BD97D-FAB1-413D-AB05-AC6D35CF3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8042" y="977900"/>
            <a:ext cx="9785758" cy="51990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System.Threading.Tasks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endParaRPr lang="fr-FR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t =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Task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&lt;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&gt;.Run( () =&gt; {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Just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457200" lvl="1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max = 1000000;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0;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for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0;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&lt;= max;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++) {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	if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== max / 2 &amp;&amp;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DateTime.Now.Hour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&lt;= 12) {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++; 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break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}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return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} );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Finished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{0:N0}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iterations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."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t.Result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} }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example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displays output like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following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: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Finished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1,000,001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iterations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4ABB6CE-B737-4ABF-BCB4-7D5256D3B959}"/>
              </a:ext>
            </a:extLst>
          </p:cNvPr>
          <p:cNvSpPr txBox="1"/>
          <p:nvPr/>
        </p:nvSpPr>
        <p:spPr>
          <a:xfrm>
            <a:off x="0" y="6474556"/>
            <a:ext cx="12466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https://docs.microsoft.com/en-us/dotnet/api/system.threading.tasks.task-1?view=netcore-3.1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9084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program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</a:t>
            </a:r>
            <a:r>
              <a:rPr lang="fr-FR" sz="3600" dirty="0" err="1">
                <a:solidFill>
                  <a:schemeClr val="bg1"/>
                </a:solidFill>
              </a:rPr>
              <a:t>Task</a:t>
            </a:r>
            <a:r>
              <a:rPr lang="fr-FR" sz="3600" dirty="0">
                <a:solidFill>
                  <a:schemeClr val="bg1"/>
                </a:solidFill>
              </a:rPr>
              <a:t>&lt;</a:t>
            </a:r>
            <a:r>
              <a:rPr lang="fr-FR" sz="3600" dirty="0" err="1">
                <a:solidFill>
                  <a:schemeClr val="bg1"/>
                </a:solidFill>
              </a:rPr>
              <a:t>int</a:t>
            </a:r>
            <a:r>
              <a:rPr lang="fr-FR" sz="3600" dirty="0">
                <a:solidFill>
                  <a:schemeClr val="bg1"/>
                </a:solidFill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 44 44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What</a:t>
            </a:r>
            <a:r>
              <a:rPr lang="fr-FR" sz="3600" dirty="0">
                <a:solidFill>
                  <a:schemeClr val="bg1"/>
                </a:solidFill>
              </a:rPr>
              <a:t> do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see</a:t>
            </a:r>
            <a:r>
              <a:rPr lang="fr-FR" sz="3600" dirty="0">
                <a:solidFill>
                  <a:schemeClr val="bg1"/>
                </a:solidFill>
              </a:rPr>
              <a:t> ? </a:t>
            </a: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Don’t </a:t>
            </a:r>
            <a:r>
              <a:rPr lang="fr-FR" sz="3200" dirty="0" err="1">
                <a:solidFill>
                  <a:schemeClr val="bg1"/>
                </a:solidFill>
              </a:rPr>
              <a:t>forget</a:t>
            </a:r>
            <a:r>
              <a:rPr lang="fr-FR" sz="3200" dirty="0">
                <a:solidFill>
                  <a:schemeClr val="bg1"/>
                </a:solidFill>
              </a:rPr>
              <a:t> to </a:t>
            </a:r>
            <a:r>
              <a:rPr lang="fr-FR" sz="3200" dirty="0" err="1">
                <a:solidFill>
                  <a:schemeClr val="bg1"/>
                </a:solidFill>
              </a:rPr>
              <a:t>checkout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CPU</a:t>
            </a:r>
          </a:p>
        </p:txBody>
      </p:sp>
    </p:spTree>
    <p:extLst>
      <p:ext uri="{BB962C8B-B14F-4D97-AF65-F5344CB8AC3E}">
        <p14:creationId xmlns:p14="http://schemas.microsoft.com/office/powerpoint/2010/main" val="3243868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4BD400-2857-4E35-80B0-504D2703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Tools to download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65FE2E-6019-46F0-8014-5F684AF95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Visual Studio Community : </a:t>
            </a:r>
            <a:r>
              <a:rPr lang="fr-FR" dirty="0">
                <a:hlinkClick r:id="rId2"/>
              </a:rPr>
              <a:t>https://visualstudio.microsoft.com/fr/</a:t>
            </a:r>
            <a:endParaRPr lang="fr-FR" dirty="0"/>
          </a:p>
          <a:p>
            <a:pPr lvl="1"/>
            <a:r>
              <a:rPr lang="fr-FR" dirty="0" err="1"/>
              <a:t>Resharper</a:t>
            </a:r>
            <a:r>
              <a:rPr lang="fr-FR" dirty="0"/>
              <a:t> : </a:t>
            </a:r>
            <a:r>
              <a:rPr lang="fr-FR" dirty="0">
                <a:hlinkClick r:id="rId3"/>
              </a:rPr>
              <a:t>https://www.jetbrains.com/resharper/download/download-thanks.html?platform=windows</a:t>
            </a:r>
            <a:endParaRPr lang="fr-FR" dirty="0"/>
          </a:p>
          <a:p>
            <a:r>
              <a:rPr lang="fr-FR" dirty="0"/>
              <a:t>Rider : </a:t>
            </a:r>
            <a:r>
              <a:rPr lang="fr-FR" dirty="0">
                <a:hlinkClick r:id="rId4"/>
              </a:rPr>
              <a:t>https://www.jetbrains.com/rider/</a:t>
            </a:r>
            <a:r>
              <a:rPr lang="fr-FR" dirty="0"/>
              <a:t>) </a:t>
            </a:r>
          </a:p>
          <a:p>
            <a:r>
              <a:rPr lang="fr-FR" dirty="0"/>
              <a:t>Docker : </a:t>
            </a:r>
            <a:r>
              <a:rPr lang="fr-FR" dirty="0">
                <a:hlinkClick r:id="rId5"/>
              </a:rPr>
              <a:t>https://www.docker.com/products/docker-desktop</a:t>
            </a:r>
            <a:endParaRPr lang="fr-FR" dirty="0"/>
          </a:p>
          <a:p>
            <a:r>
              <a:rPr lang="fr-FR" dirty="0"/>
              <a:t>.NET 5 </a:t>
            </a:r>
            <a:r>
              <a:rPr lang="fr-FR" dirty="0" err="1"/>
              <a:t>sdk</a:t>
            </a:r>
            <a:r>
              <a:rPr lang="fr-FR" dirty="0"/>
              <a:t> </a:t>
            </a:r>
            <a:r>
              <a:rPr lang="fr-FR" dirty="0" err="1"/>
              <a:t>lastest</a:t>
            </a:r>
            <a:r>
              <a:rPr lang="fr-FR" dirty="0"/>
              <a:t> version : </a:t>
            </a:r>
            <a:r>
              <a:rPr lang="fr-FR" dirty="0">
                <a:hlinkClick r:id="rId6"/>
              </a:rPr>
              <a:t>https://dotnet.microsoft.com/download/dotnet/5.0</a:t>
            </a:r>
            <a:endParaRPr lang="fr-FR" dirty="0"/>
          </a:p>
          <a:p>
            <a:r>
              <a:rPr lang="fr-FR" dirty="0"/>
              <a:t>SQL Server management studio : </a:t>
            </a:r>
            <a:r>
              <a:rPr lang="fr-FR" dirty="0">
                <a:hlinkClick r:id="rId7"/>
              </a:rPr>
              <a:t>https://docs.microsoft.com/fr-fr/sql/ssms/download-sql-server-management-studio-ssms</a:t>
            </a:r>
            <a:r>
              <a:rPr lang="fr-FR" dirty="0">
                <a:hlinkClick r:id="rId8"/>
              </a:rPr>
              <a:t> ?</a:t>
            </a:r>
            <a:r>
              <a:rPr lang="fr-FR" dirty="0" err="1">
                <a:hlinkClick r:id="rId8"/>
              </a:rPr>
              <a:t>WT.mc_id</a:t>
            </a:r>
            <a:r>
              <a:rPr lang="fr-FR" dirty="0">
                <a:hlinkClick r:id="rId8"/>
              </a:rPr>
              <a:t>=DOP-MVP-5003370</a:t>
            </a:r>
            <a:endParaRPr lang="fr-FR" dirty="0"/>
          </a:p>
          <a:p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Free </a:t>
            </a:r>
            <a:r>
              <a:rPr lang="fr-FR" dirty="0" err="1"/>
              <a:t>tools</a:t>
            </a:r>
            <a:r>
              <a:rPr lang="fr-FR" dirty="0"/>
              <a:t> for </a:t>
            </a:r>
            <a:r>
              <a:rPr lang="fr-FR" dirty="0" err="1"/>
              <a:t>students</a:t>
            </a:r>
            <a:r>
              <a:rPr lang="fr-FR" dirty="0"/>
              <a:t> :</a:t>
            </a:r>
          </a:p>
          <a:p>
            <a:pPr lvl="1"/>
            <a:r>
              <a:rPr lang="fr-FR" dirty="0">
                <a:hlinkClick r:id="rId9"/>
              </a:rPr>
              <a:t>https://education.github.com/pack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26139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Code Editor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963629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BD8AB5-F167-4700-8D5F-D50EB5D37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7ECEF3-2C6E-4AF0-B72E-6FDE098DF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Visual Studio + </a:t>
            </a:r>
            <a:r>
              <a:rPr lang="fr-FR" dirty="0" err="1"/>
              <a:t>Resharper</a:t>
            </a:r>
            <a:endParaRPr lang="fr-FR" dirty="0"/>
          </a:p>
          <a:p>
            <a:r>
              <a:rPr lang="fr-FR" dirty="0"/>
              <a:t>Rider</a:t>
            </a:r>
          </a:p>
        </p:txBody>
      </p:sp>
      <p:pic>
        <p:nvPicPr>
          <p:cNvPr id="1026" name="Picture 2" descr="Afficher l’image source">
            <a:extLst>
              <a:ext uri="{FF2B5EF4-FFF2-40B4-BE49-F238E27FC236}">
                <a16:creationId xmlns:a16="http://schemas.microsoft.com/office/drawing/2014/main" id="{A86E9B0B-8845-4D58-932D-E2F13B9EB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71500"/>
            <a:ext cx="1143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ficher l’image source">
            <a:extLst>
              <a:ext uri="{FF2B5EF4-FFF2-40B4-BE49-F238E27FC236}">
                <a16:creationId xmlns:a16="http://schemas.microsoft.com/office/drawing/2014/main" id="{A045EEA8-7484-48D1-9C70-D2D7E0011C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6" t="36057" r="8137" b="37657"/>
          <a:stretch/>
        </p:blipFill>
        <p:spPr bwMode="auto">
          <a:xfrm>
            <a:off x="5083628" y="5606141"/>
            <a:ext cx="7108372" cy="125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08796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C201AA-026E-4860-9DAA-C29A5C68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Jetbrain</a:t>
            </a:r>
            <a:r>
              <a:rPr lang="fr-FR" dirty="0"/>
              <a:t> rider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3FF406-8E26-4A66-8BB3-921461F99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Afficher l’image source">
            <a:extLst>
              <a:ext uri="{FF2B5EF4-FFF2-40B4-BE49-F238E27FC236}">
                <a16:creationId xmlns:a16="http://schemas.microsoft.com/office/drawing/2014/main" id="{B1D43C71-BD9C-465D-9C02-1BA5B1A43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2238375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95016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261547-2459-409C-BE5E-E51196DFF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A951CB-6CB6-43A0-BD3F-1C97FCD38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Code</a:t>
            </a:r>
          </a:p>
          <a:p>
            <a:r>
              <a:rPr lang="fr-FR" sz="4400" dirty="0" err="1"/>
              <a:t>Refactor</a:t>
            </a:r>
            <a:endParaRPr lang="fr-FR" sz="4400" dirty="0"/>
          </a:p>
          <a:p>
            <a:r>
              <a:rPr lang="fr-FR" sz="4400" dirty="0" err="1"/>
              <a:t>Debug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89562824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Visual Studio + </a:t>
            </a:r>
            <a:r>
              <a:rPr lang="fr-FR" sz="3600" dirty="0" err="1">
                <a:solidFill>
                  <a:schemeClr val="bg1"/>
                </a:solidFill>
              </a:rPr>
              <a:t>Resharper</a:t>
            </a:r>
            <a:r>
              <a:rPr lang="fr-FR" sz="3600" dirty="0">
                <a:solidFill>
                  <a:schemeClr val="bg1"/>
                </a:solidFill>
              </a:rPr>
              <a:t> or Rider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Set up Visual Studio Key Scheme for </a:t>
            </a:r>
            <a:r>
              <a:rPr lang="fr-FR" sz="3600" dirty="0" err="1">
                <a:solidFill>
                  <a:schemeClr val="bg1"/>
                </a:solidFill>
              </a:rPr>
              <a:t>Resharper</a:t>
            </a:r>
            <a:r>
              <a:rPr lang="fr-FR" sz="3600" dirty="0">
                <a:solidFill>
                  <a:schemeClr val="bg1"/>
                </a:solidFill>
              </a:rPr>
              <a:t> or Rider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Debug</a:t>
            </a:r>
            <a:r>
              <a:rPr lang="fr-FR" sz="3600" dirty="0">
                <a:solidFill>
                  <a:schemeClr val="bg1"/>
                </a:solidFill>
              </a:rPr>
              <a:t> and observe Thread</a:t>
            </a: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27509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510155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D2FE24-D3DB-4804-9B27-536DE947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E72996-7C04-4378-BAE7-C21068C12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[] files =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Directory.GetFiles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@"C:\\Pictures\Sample Pictures"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"*.jpg"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);</a:t>
            </a: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Parallel.ForEach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(files,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currentFile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=&gt; {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	// The more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computational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work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you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do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here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,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greater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	//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speedup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compared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to a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sequential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foreach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	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$"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Processing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{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filename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} on thread {	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Thread.CurrentThread.ManagedThreadId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}"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}); </a:t>
            </a:r>
            <a:br>
              <a:rPr lang="fr-FR" dirty="0"/>
            </a:b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6E3FEB5-82DB-4295-992F-B519CE822881}"/>
              </a:ext>
            </a:extLst>
          </p:cNvPr>
          <p:cNvSpPr txBox="1"/>
          <p:nvPr/>
        </p:nvSpPr>
        <p:spPr>
          <a:xfrm>
            <a:off x="0" y="6169709"/>
            <a:ext cx="11430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https://docs.microsoft.com/en-us/dotnet/standard/parallel-programming/how-to-write-a-simple-parallel-foreach-loop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 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5414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977A97-9B4A-49F4-9309-EF88E146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lock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DB0DC9E-2DBD-469D-9594-662B55D03D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04026" y="1817947"/>
            <a:ext cx="4915063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object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lock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(o)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69186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90748D-A8C8-4790-B14A-2D731D924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Concurrent collection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DB5063-2A87-41EB-A467-24EE0D1B3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D501A88-241C-4588-B7C3-C83AF0040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117" y="2469737"/>
            <a:ext cx="5974008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ConcurrentBag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38484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9AA1FD-D514-4F14-A045-135221023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ParallelOptions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E9ECBB-E228-4F30-9A27-8ABD46884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1127CFD-FEFC-4934-BFE0-0DC50CE8B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192" y="2477800"/>
            <a:ext cx="10308463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MaxDegreeOfParallelism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ProcessorCount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ConcurrentBag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132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642871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Remove</a:t>
            </a:r>
            <a:r>
              <a:rPr lang="fr-FR" sz="3600" dirty="0">
                <a:solidFill>
                  <a:schemeClr val="bg1"/>
                </a:solidFill>
              </a:rPr>
              <a:t> the use of </a:t>
            </a:r>
            <a:r>
              <a:rPr lang="fr-FR" sz="3600" dirty="0" err="1">
                <a:solidFill>
                  <a:schemeClr val="bg1"/>
                </a:solidFill>
              </a:rPr>
              <a:t>Task</a:t>
            </a:r>
            <a:r>
              <a:rPr lang="fr-FR" sz="3600" dirty="0">
                <a:solidFill>
                  <a:schemeClr val="bg1"/>
                </a:solidFill>
              </a:rPr>
              <a:t>&lt;</a:t>
            </a:r>
            <a:r>
              <a:rPr lang="fr-FR" sz="3600" dirty="0" err="1">
                <a:solidFill>
                  <a:schemeClr val="bg1"/>
                </a:solidFill>
              </a:rPr>
              <a:t>int</a:t>
            </a:r>
            <a:r>
              <a:rPr lang="fr-FR" sz="3600" dirty="0">
                <a:solidFill>
                  <a:schemeClr val="bg1"/>
                </a:solidFill>
              </a:rPr>
              <a:t>&gt; and use  « </a:t>
            </a:r>
            <a:r>
              <a:rPr lang="fr-FR" sz="3600" dirty="0" err="1">
                <a:solidFill>
                  <a:schemeClr val="bg1"/>
                </a:solidFill>
              </a:rPr>
              <a:t>Parallel.ForEach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instead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51939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Project </a:t>
            </a:r>
            <a:r>
              <a:rPr lang="fr-FR" dirty="0" err="1"/>
              <a:t>organization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390690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E416A3-31F1-4B23-BE2B-704B22DC9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structure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EEC41FBE-7440-4982-9B64-514C26238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17" r="4727" b="6608"/>
          <a:stretch/>
        </p:blipFill>
        <p:spPr>
          <a:xfrm>
            <a:off x="1815548" y="2091531"/>
            <a:ext cx="8269356" cy="356714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BD9C305-F27D-4D78-BA18-5785A4C9960D}"/>
              </a:ext>
            </a:extLst>
          </p:cNvPr>
          <p:cNvSpPr txBox="1"/>
          <p:nvPr/>
        </p:nvSpPr>
        <p:spPr>
          <a:xfrm>
            <a:off x="56322" y="6488668"/>
            <a:ext cx="110842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https://docs.microsoft.com/fr-fr/dotnet/core/porting/project-structure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047842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2E28BF-73C4-4639-BF2D-108F96E79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5C04FE-1422-4D6B-9D51-67EAC18FD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5728A7-6159-4EAF-975A-A9D3DBC57391}"/>
              </a:ext>
            </a:extLst>
          </p:cNvPr>
          <p:cNvSpPr/>
          <p:nvPr/>
        </p:nvSpPr>
        <p:spPr>
          <a:xfrm>
            <a:off x="2713786" y="2247877"/>
            <a:ext cx="7053065" cy="255454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cd..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mkdir</a:t>
            </a:r>
            <a:r>
              <a:rPr lang="fr-FR" sz="3200" dirty="0">
                <a:solidFill>
                  <a:schemeClr val="bg1"/>
                </a:solidFill>
              </a:rPr>
              <a:t> Fibonacci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mkdir</a:t>
            </a:r>
            <a:r>
              <a:rPr lang="fr-FR" sz="3200" dirty="0">
                <a:solidFill>
                  <a:schemeClr val="bg1"/>
                </a:solidFill>
              </a:rPr>
              <a:t> Fibonacci\src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move .\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.\Fibonacci\src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 Fibonacci</a:t>
            </a:r>
          </a:p>
        </p:txBody>
      </p:sp>
    </p:spTree>
    <p:extLst>
      <p:ext uri="{BB962C8B-B14F-4D97-AF65-F5344CB8AC3E}">
        <p14:creationId xmlns:p14="http://schemas.microsoft.com/office/powerpoint/2010/main" val="311039413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F39509-5AD5-4A21-A3C7-E75F230F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solution file: </a:t>
            </a:r>
            <a:r>
              <a:rPr lang="fr-FR" dirty="0" err="1"/>
              <a:t>sln</a:t>
            </a: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90F77BD-C488-4FB6-9140-E2DE5E152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4984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sln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sln</a:t>
            </a:r>
            <a:r>
              <a:rPr lang="fr-FR" sz="3200" dirty="0">
                <a:solidFill>
                  <a:schemeClr val="bg1"/>
                </a:solidFill>
              </a:rPr>
              <a:t> Fibonacci.sln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.\src\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\</a:t>
            </a:r>
            <a:r>
              <a:rPr lang="fr-FR" sz="3200" dirty="0" err="1">
                <a:solidFill>
                  <a:schemeClr val="bg1"/>
                </a:solidFill>
              </a:rPr>
              <a:t>Demo.csproj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type Fibonacci.sln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63124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12708B-BC70-4ECC-BF37-849F73BE5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Library : </a:t>
            </a:r>
            <a:r>
              <a:rPr lang="fr-FR" dirty="0" err="1"/>
              <a:t>Fibonacci.csproj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4523B5-E116-473A-AFE9-CCF1D4A08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8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net5.0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8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3500F3-818E-4B09-8784-F8532CE08C6E}"/>
              </a:ext>
            </a:extLst>
          </p:cNvPr>
          <p:cNvSpPr/>
          <p:nvPr/>
        </p:nvSpPr>
        <p:spPr>
          <a:xfrm>
            <a:off x="5138935" y="6273225"/>
            <a:ext cx="705306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classlib</a:t>
            </a:r>
            <a:r>
              <a:rPr lang="fr-FR" sz="3200" dirty="0">
                <a:solidFill>
                  <a:schemeClr val="bg1"/>
                </a:solidFill>
              </a:rPr>
              <a:t> –o .\src\Fibonacci</a:t>
            </a:r>
          </a:p>
        </p:txBody>
      </p:sp>
    </p:spTree>
    <p:extLst>
      <p:ext uri="{BB962C8B-B14F-4D97-AF65-F5344CB8AC3E}">
        <p14:creationId xmlns:p14="http://schemas.microsoft.com/office/powerpoint/2010/main" val="409563433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2091FD-8FBC-40F6-A186-EA4AA7D3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.\src\Fibonacci\</a:t>
            </a:r>
            <a:r>
              <a:rPr lang="fr-FR" dirty="0" err="1"/>
              <a:t>Program.cs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C0094B-284B-489E-9953-88A45B624B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04264" y="1668041"/>
            <a:ext cx="4665829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Collections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Generic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Diagnostics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Threading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class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tasks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800" dirty="0">
                <a:solidFill>
                  <a:srgbClr val="383838"/>
                </a:solidFill>
                <a:latin typeface="JetBrains Mono"/>
              </a:rPr>
              <a:t>   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D1B8070-BFC8-448D-A634-379669681D94}"/>
              </a:ext>
            </a:extLst>
          </p:cNvPr>
          <p:cNvSpPr txBox="1"/>
          <p:nvPr/>
        </p:nvSpPr>
        <p:spPr>
          <a:xfrm>
            <a:off x="96917" y="6211669"/>
            <a:ext cx="11755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https://docs.microsoft.com/fr-fr/dotnet/csharp/programming-guide/classes-and-structs/static-classes-and-static-class-members?WT.mc_id=DOP-MVP-5003370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602921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A5F366-77C7-4C5B-AC5B-FC75B05A0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reference</a:t>
            </a:r>
            <a:r>
              <a:rPr lang="fr-FR" dirty="0"/>
              <a:t> between </a:t>
            </a:r>
            <a:r>
              <a:rPr lang="fr-FR" dirty="0" err="1"/>
              <a:t>projects</a:t>
            </a:r>
            <a:endParaRPr lang="fr-FR" dirty="0"/>
          </a:p>
        </p:txBody>
      </p:sp>
      <p:sp>
        <p:nvSpPr>
          <p:cNvPr id="6" name="Espace réservé du contenu 6">
            <a:extLst>
              <a:ext uri="{FF2B5EF4-FFF2-40B4-BE49-F238E27FC236}">
                <a16:creationId xmlns:a16="http://schemas.microsoft.com/office/drawing/2014/main" id="{49B9B7F8-7F68-4B95-B8EF-583B5E76ACA6}"/>
              </a:ext>
            </a:extLst>
          </p:cNvPr>
          <p:cNvSpPr txBox="1">
            <a:spLocks/>
          </p:cNvSpPr>
          <p:nvPr/>
        </p:nvSpPr>
        <p:spPr>
          <a:xfrm>
            <a:off x="838200" y="2011970"/>
            <a:ext cx="10515600" cy="9787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"./src/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/</a:t>
            </a:r>
            <a:r>
              <a:rPr lang="fr-FR" sz="3200" dirty="0" err="1">
                <a:solidFill>
                  <a:schemeClr val="bg1"/>
                </a:solidFill>
              </a:rPr>
              <a:t>Demo.csproj</a:t>
            </a:r>
            <a:r>
              <a:rPr lang="fr-FR" sz="3200" dirty="0">
                <a:solidFill>
                  <a:schemeClr val="bg1"/>
                </a:solidFill>
              </a:rPr>
              <a:t>" </a:t>
            </a:r>
            <a:r>
              <a:rPr lang="fr-FR" sz="3200" dirty="0" err="1">
                <a:solidFill>
                  <a:schemeClr val="bg1"/>
                </a:solidFill>
              </a:rPr>
              <a:t>reference</a:t>
            </a:r>
            <a:r>
              <a:rPr lang="fr-FR" sz="3200" dirty="0">
                <a:solidFill>
                  <a:schemeClr val="bg1"/>
                </a:solidFill>
              </a:rPr>
              <a:t> "./src/Fibonacci/</a:t>
            </a:r>
            <a:r>
              <a:rPr lang="fr-FR" sz="3200" dirty="0" err="1">
                <a:solidFill>
                  <a:schemeClr val="bg1"/>
                </a:solidFill>
              </a:rPr>
              <a:t>Fibonacci.csproj</a:t>
            </a:r>
            <a:r>
              <a:rPr lang="fr-FR" sz="3200" dirty="0">
                <a:solidFill>
                  <a:schemeClr val="bg1"/>
                </a:solidFill>
              </a:rPr>
              <a:t>"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584CA05-E601-4C8E-A038-00E3766A1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125" y="3311981"/>
            <a:ext cx="8793882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ProjectReference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="..\..\src\Fibonacci\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Fibonacci.csproj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89489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=&gt; use command line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023" cy="4818456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</a:t>
            </a:r>
            <a:r>
              <a:rPr lang="fr-FR" sz="3600" dirty="0" err="1">
                <a:solidFill>
                  <a:schemeClr val="bg1"/>
                </a:solidFill>
              </a:rPr>
              <a:t>organize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respect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file structure :</a:t>
            </a: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.\fibonacci.sln</a:t>
            </a: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.\src\Fibonacci\</a:t>
            </a:r>
            <a:r>
              <a:rPr lang="fr-FR" sz="2800" dirty="0" err="1">
                <a:solidFill>
                  <a:schemeClr val="bg1"/>
                </a:solidFill>
              </a:rPr>
              <a:t>Finonacci.csproj</a:t>
            </a:r>
            <a:r>
              <a:rPr lang="fr-FR" sz="2800" dirty="0">
                <a:solidFill>
                  <a:schemeClr val="bg1"/>
                </a:solidFill>
              </a:rPr>
              <a:t> 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You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should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create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a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project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library</a:t>
            </a:r>
            <a:endParaRPr lang="fr-FR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.\src\</a:t>
            </a:r>
            <a:r>
              <a:rPr lang="fr-FR" sz="2800" dirty="0" err="1">
                <a:solidFill>
                  <a:schemeClr val="bg1"/>
                </a:solidFill>
              </a:rPr>
              <a:t>Demo</a:t>
            </a:r>
            <a:r>
              <a:rPr lang="fr-FR" sz="2800" dirty="0">
                <a:solidFill>
                  <a:schemeClr val="bg1"/>
                </a:solidFill>
              </a:rPr>
              <a:t>\</a:t>
            </a:r>
            <a:r>
              <a:rPr lang="fr-FR" sz="2800" dirty="0" err="1">
                <a:solidFill>
                  <a:schemeClr val="bg1"/>
                </a:solidFill>
              </a:rPr>
              <a:t>Demo.csproj</a:t>
            </a:r>
            <a:endParaRPr lang="fr-FR" sz="2800" dirty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endParaRPr lang="fr-FR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Move the code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« .\src\Fibonacci\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 to « .\src\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\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implements</a:t>
            </a:r>
            <a:r>
              <a:rPr lang="fr-FR" sz="3600" dirty="0">
                <a:solidFill>
                  <a:schemeClr val="bg1"/>
                </a:solidFill>
              </a:rPr>
              <a:t> :</a:t>
            </a:r>
          </a:p>
          <a:p>
            <a:pPr marL="0" indent="0">
              <a:buNone/>
            </a:pPr>
            <a:r>
              <a:rPr lang="en-US" sz="3600" i="1" dirty="0">
                <a:solidFill>
                  <a:schemeClr val="bg1"/>
                </a:solidFill>
              </a:rPr>
              <a:t>      	  </a:t>
            </a:r>
            <a:r>
              <a:rPr lang="en-US" i="1" dirty="0">
                <a:solidFill>
                  <a:schemeClr val="bg1"/>
                </a:solidFill>
              </a:rPr>
              <a:t>public static </a:t>
            </a:r>
            <a:r>
              <a:rPr lang="en-US" i="1" dirty="0" err="1">
                <a:solidFill>
                  <a:schemeClr val="bg1"/>
                </a:solidFill>
              </a:rPr>
              <a:t>IList</a:t>
            </a:r>
            <a:r>
              <a:rPr lang="en-US" i="1" dirty="0">
                <a:solidFill>
                  <a:schemeClr val="bg1"/>
                </a:solidFill>
              </a:rPr>
              <a:t>&lt;int&gt; Execute(string[] </a:t>
            </a:r>
            <a:r>
              <a:rPr lang="en-US" i="1" dirty="0" err="1">
                <a:solidFill>
                  <a:schemeClr val="bg1"/>
                </a:solidFill>
              </a:rPr>
              <a:t>args</a:t>
            </a:r>
            <a:r>
              <a:rPr lang="en-US" i="1" dirty="0">
                <a:solidFill>
                  <a:schemeClr val="bg1"/>
                </a:solidFill>
              </a:rPr>
              <a:t>)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       	   {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             		var tasks = new List&lt;int&gt;();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bg1"/>
                </a:solidFill>
              </a:rPr>
              <a:t>                	return results;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          	  }</a:t>
            </a:r>
            <a:endParaRPr lang="fr-FR" i="1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	</a:t>
            </a:r>
            <a:r>
              <a:rPr lang="fr-FR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« </a:t>
            </a:r>
            <a:r>
              <a:rPr lang="fr-FR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Demo</a:t>
            </a:r>
            <a:r>
              <a:rPr lang="fr-FR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 » must use the Fibonacci </a:t>
            </a:r>
            <a:r>
              <a:rPr lang="fr-FR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library</a:t>
            </a:r>
            <a:endParaRPr lang="fr-FR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17765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Unit test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043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32521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8A771E-CE00-4227-91D8-C1B567863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1770"/>
            <a:ext cx="10515600" cy="1325563"/>
          </a:xfrm>
        </p:spPr>
        <p:txBody>
          <a:bodyPr/>
          <a:lstStyle/>
          <a:p>
            <a:r>
              <a:rPr lang="fr-FR" dirty="0"/>
              <a:t>.\tests\</a:t>
            </a:r>
            <a:r>
              <a:rPr lang="fr-FR" dirty="0" err="1"/>
              <a:t>Fibonacci.Tests.csproj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134141E-0693-4085-95C8-926D928A7C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16371" y="936301"/>
            <a:ext cx="8272008" cy="5509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net5.0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IsPackable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false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IsPackable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Microsoft.NET.Test.Sdk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="16.6.1"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xunit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="2.4.1"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xunit.runner.visualstudio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="2.4.3"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runtime;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native;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contentfiles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analyzers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buildtransitive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coverlet.collector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="1.3.0"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runtime;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native;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contentfiles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analyzers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buildtransitive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126E08-E803-498A-BEC8-D04FA0934966}"/>
              </a:ext>
            </a:extLst>
          </p:cNvPr>
          <p:cNvSpPr/>
          <p:nvPr/>
        </p:nvSpPr>
        <p:spPr>
          <a:xfrm>
            <a:off x="3481820" y="6273225"/>
            <a:ext cx="88970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xunit</a:t>
            </a:r>
            <a:r>
              <a:rPr lang="fr-FR" sz="3200" dirty="0">
                <a:solidFill>
                  <a:schemeClr val="bg1"/>
                </a:solidFill>
              </a:rPr>
              <a:t> –o .\tests\</a:t>
            </a:r>
            <a:r>
              <a:rPr lang="fr-FR" sz="3200" dirty="0" err="1">
                <a:solidFill>
                  <a:schemeClr val="bg1"/>
                </a:solidFill>
              </a:rPr>
              <a:t>Fibonacci.Tests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8886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9AADEA-5AE3-46A9-9C2E-300AA4AB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72E6B86-802F-43B0-AD9C-38E9B66778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3260" y="1027906"/>
            <a:ext cx="10515600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Xunit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Tests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lang="fr-FR" altLang="fr-FR" sz="2400" dirty="0" err="1">
                <a:solidFill>
                  <a:srgbClr val="6B2FBA"/>
                </a:solidFill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UnitTest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Fact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2400" dirty="0">
                <a:solidFill>
                  <a:srgbClr val="00855F"/>
                </a:solidFill>
                <a:latin typeface="JetBrains Mono"/>
              </a:rPr>
              <a:t>Execute44ShouldRetrun701408733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{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"44"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Assert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Equal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701408733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82943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6F9318-F84D-49D4-A73C-B647DDC7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6EA969-B84B-4B43-B1C3-A013D3997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63D8CF7-9773-49B6-9711-E98C4105BB7D}"/>
              </a:ext>
            </a:extLst>
          </p:cNvPr>
          <p:cNvSpPr txBox="1"/>
          <p:nvPr/>
        </p:nvSpPr>
        <p:spPr>
          <a:xfrm>
            <a:off x="0" y="6488668"/>
            <a:ext cx="6156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https://github.com/coverlet-coverage/coverlet</a:t>
            </a: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A6062CE-7B0A-4D4C-8717-02C62279E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96CDA20-95FF-41D3-BEEB-152A68B027BE}"/>
              </a:ext>
            </a:extLst>
          </p:cNvPr>
          <p:cNvSpPr/>
          <p:nvPr/>
        </p:nvSpPr>
        <p:spPr>
          <a:xfrm>
            <a:off x="2470245" y="5786939"/>
            <a:ext cx="9721755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 .\tests\</a:t>
            </a:r>
            <a:r>
              <a:rPr lang="fr-FR" sz="3200" dirty="0" err="1">
                <a:solidFill>
                  <a:schemeClr val="bg1"/>
                </a:solidFill>
              </a:rPr>
              <a:t>Fibonacci.Tests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dotnet test --collect:"</a:t>
            </a:r>
            <a:r>
              <a:rPr lang="en-US" sz="3200" dirty="0" err="1">
                <a:solidFill>
                  <a:schemeClr val="bg1"/>
                </a:solidFill>
              </a:rPr>
              <a:t>XPlat</a:t>
            </a:r>
            <a:r>
              <a:rPr lang="en-US" sz="3200" dirty="0">
                <a:solidFill>
                  <a:schemeClr val="bg1"/>
                </a:solidFill>
              </a:rPr>
              <a:t> Code Coverage"</a:t>
            </a:r>
          </a:p>
        </p:txBody>
      </p:sp>
    </p:spTree>
    <p:extLst>
      <p:ext uri="{BB962C8B-B14F-4D97-AF65-F5344CB8AC3E}">
        <p14:creationId xmlns:p14="http://schemas.microsoft.com/office/powerpoint/2010/main" val="197664514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1A0B6A-9C00-4712-AF8A-7E633C666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Coverlet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21F6C0-29B6-4F52-8204-ECDD3E17F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5139D8B-F6BD-4E91-8368-5AFA4C94D468}"/>
              </a:ext>
            </a:extLst>
          </p:cNvPr>
          <p:cNvSpPr txBox="1"/>
          <p:nvPr/>
        </p:nvSpPr>
        <p:spPr>
          <a:xfrm>
            <a:off x="396380" y="631190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https://github.com/coverlet-coverage/coverlet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8D69949-BDDF-4BAE-A2F5-E53AC981B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2947" y="3405594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9F31CBA-07E2-44DD-BB63-423E33C11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887" y="5131086"/>
            <a:ext cx="1589670" cy="165258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41B5A5-73FC-463F-A43E-391CE4B062FD}"/>
              </a:ext>
            </a:extLst>
          </p:cNvPr>
          <p:cNvSpPr/>
          <p:nvPr/>
        </p:nvSpPr>
        <p:spPr>
          <a:xfrm>
            <a:off x="1075731" y="1690688"/>
            <a:ext cx="9721755" cy="45243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 test --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collect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:"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XPlat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 Code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Coverage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" -- DataCollectionRunSettings.DataCollectors.DataCollector.Configuration.Format=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json,cobertura,lcov,teamcity,opencover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add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package 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coverlet.msbuild</a:t>
            </a:r>
            <a:endParaRPr lang="fr-FR" altLang="fr-FR" sz="3200" dirty="0">
              <a:solidFill>
                <a:schemeClr val="bg1"/>
              </a:solidFill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test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p:CollectCoverage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true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p:CoverletOutputFormat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opencover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p:CoverletOutput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=./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coverage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/opencover.xml </a:t>
            </a:r>
          </a:p>
        </p:txBody>
      </p:sp>
    </p:spTree>
    <p:extLst>
      <p:ext uri="{BB962C8B-B14F-4D97-AF65-F5344CB8AC3E}">
        <p14:creationId xmlns:p14="http://schemas.microsoft.com/office/powerpoint/2010/main" val="343480011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E0F607-1CE9-4418-881E-172FCD81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FFF4A2-9F3C-4971-A1A4-B65BBE0BE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Unit tests coverage analysis on macOS">
            <a:extLst>
              <a:ext uri="{FF2B5EF4-FFF2-40B4-BE49-F238E27FC236}">
                <a16:creationId xmlns:a16="http://schemas.microsoft.com/office/drawing/2014/main" id="{2D8F2ECF-E164-44ED-A011-6A2A1A683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874" y="30199"/>
            <a:ext cx="7956251" cy="638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4A6DF9C-0C77-4DB4-A841-ACFA5ED397E0}"/>
              </a:ext>
            </a:extLst>
          </p:cNvPr>
          <p:cNvSpPr txBox="1"/>
          <p:nvPr/>
        </p:nvSpPr>
        <p:spPr>
          <a:xfrm>
            <a:off x="0" y="6458469"/>
            <a:ext cx="10250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https://blog.jetbrains.com/dotnet/2019/04/10/code-coverage-macos-linux-rider-2019-1/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402653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89A829-F416-492E-BEEF-A1E6D17C7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ReportGenerator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56369E7-18F6-4958-BBD2-C265F4F0A508}"/>
              </a:ext>
            </a:extLst>
          </p:cNvPr>
          <p:cNvSpPr txBox="1"/>
          <p:nvPr/>
        </p:nvSpPr>
        <p:spPr>
          <a:xfrm>
            <a:off x="0" y="6488668"/>
            <a:ext cx="8949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https://github.com/danielpalme/ReportGenerator</a:t>
            </a:r>
            <a:endParaRPr lang="fr-FR" dirty="0"/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EA8A74FE-5D96-4A0D-A8AF-04658CBCD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994" y="4229362"/>
            <a:ext cx="4370665" cy="206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2D79E9-991F-46CD-B3BE-D302B4A51377}"/>
              </a:ext>
            </a:extLst>
          </p:cNvPr>
          <p:cNvSpPr/>
          <p:nvPr/>
        </p:nvSpPr>
        <p:spPr>
          <a:xfrm>
            <a:off x="1094448" y="1778413"/>
            <a:ext cx="9721755" cy="206210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dotnet tool install dotnet-</a:t>
            </a:r>
            <a:r>
              <a:rPr lang="en-US" sz="3200" dirty="0" err="1">
                <a:solidFill>
                  <a:schemeClr val="bg1"/>
                </a:solidFill>
              </a:rPr>
              <a:t>reportgenerator</a:t>
            </a:r>
            <a:r>
              <a:rPr lang="en-US" sz="3200" dirty="0">
                <a:solidFill>
                  <a:schemeClr val="bg1"/>
                </a:solidFill>
              </a:rPr>
              <a:t>-</a:t>
            </a:r>
            <a:r>
              <a:rPr lang="en-US" sz="3200" dirty="0" err="1">
                <a:solidFill>
                  <a:schemeClr val="bg1"/>
                </a:solidFill>
              </a:rPr>
              <a:t>globaltool</a:t>
            </a:r>
            <a:r>
              <a:rPr lang="en-US" sz="3200" dirty="0">
                <a:solidFill>
                  <a:schemeClr val="bg1"/>
                </a:solidFill>
              </a:rPr>
              <a:t> --tool-path tools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tools\reportgenerator.exe "-</a:t>
            </a:r>
            <a:r>
              <a:rPr lang="en-US" sz="3200" dirty="0" err="1">
                <a:solidFill>
                  <a:schemeClr val="bg1"/>
                </a:solidFill>
              </a:rPr>
              <a:t>reports:coverage</a:t>
            </a:r>
            <a:r>
              <a:rPr lang="en-US" sz="3200" dirty="0">
                <a:solidFill>
                  <a:schemeClr val="bg1"/>
                </a:solidFill>
              </a:rPr>
              <a:t>\opencover.xml" "-</a:t>
            </a:r>
            <a:r>
              <a:rPr lang="en-US" sz="3200" dirty="0" err="1">
                <a:solidFill>
                  <a:schemeClr val="bg1"/>
                </a:solidFill>
              </a:rPr>
              <a:t>targetdir:report</a:t>
            </a:r>
            <a:r>
              <a:rPr lang="en-US" sz="3200" dirty="0">
                <a:solidFill>
                  <a:schemeClr val="bg1"/>
                </a:solidFill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2938161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, use command line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023" cy="481845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xunit</a:t>
            </a:r>
            <a:r>
              <a:rPr lang="fr-FR" sz="3600" dirty="0">
                <a:solidFill>
                  <a:schemeClr val="bg1"/>
                </a:solidFill>
              </a:rPr>
              <a:t> tests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test .\src\Fibonacci\ </a:t>
            </a:r>
            <a:r>
              <a:rPr lang="fr-FR" sz="3600" dirty="0" err="1">
                <a:solidFill>
                  <a:schemeClr val="bg1"/>
                </a:solidFill>
              </a:rPr>
              <a:t>Fibonacci.csproj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you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should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respect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dotnet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project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convention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code </a:t>
            </a:r>
            <a:r>
              <a:rPr lang="fr-FR" sz="3600" dirty="0" err="1">
                <a:solidFill>
                  <a:schemeClr val="bg1"/>
                </a:solidFill>
              </a:rPr>
              <a:t>coverage</a:t>
            </a:r>
            <a:r>
              <a:rPr lang="fr-FR" sz="3600" dirty="0">
                <a:solidFill>
                  <a:schemeClr val="bg1"/>
                </a:solidFill>
              </a:rPr>
              <a:t> and use </a:t>
            </a:r>
            <a:r>
              <a:rPr lang="fr-FR" sz="3600" dirty="0" err="1">
                <a:solidFill>
                  <a:schemeClr val="bg1"/>
                </a:solidFill>
              </a:rPr>
              <a:t>ReportGenerator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build</a:t>
            </a:r>
            <a:r>
              <a:rPr lang="fr-FR" sz="3600" dirty="0">
                <a:solidFill>
                  <a:schemeClr val="bg1"/>
                </a:solidFill>
              </a:rPr>
              <a:t> an html builtin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66923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web API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926610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EA91A8-87FF-494A-A20B-6F0F590B1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Fibonacci.Web.csproj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3FD1FA-7117-4F6F-AA3C-F21F1B677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9" y="2310447"/>
            <a:ext cx="8448082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lang="fr-FR" altLang="fr-FR" sz="3200" dirty="0" err="1">
                <a:solidFill>
                  <a:srgbClr val="8C6C41"/>
                </a:solidFill>
                <a:highlight>
                  <a:srgbClr val="FFFF00"/>
                </a:highlight>
                <a:latin typeface="JetBrains Mono"/>
              </a:rPr>
              <a:t>.Web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net5.0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665AFD-78ED-4E01-91B4-61AA279E6225}"/>
              </a:ext>
            </a:extLst>
          </p:cNvPr>
          <p:cNvSpPr/>
          <p:nvPr/>
        </p:nvSpPr>
        <p:spPr>
          <a:xfrm>
            <a:off x="3481820" y="6273225"/>
            <a:ext cx="88970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web –o .\src\</a:t>
            </a:r>
            <a:r>
              <a:rPr lang="fr-FR" sz="3200" dirty="0" err="1">
                <a:solidFill>
                  <a:schemeClr val="bg1"/>
                </a:solidFill>
              </a:rPr>
              <a:t>Fibonacci.Web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51165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476563E-A665-4C91-A3AA-91DEF8A3FF0C}"/>
              </a:ext>
            </a:extLst>
          </p:cNvPr>
          <p:cNvSpPr txBox="1"/>
          <p:nvPr/>
        </p:nvSpPr>
        <p:spPr>
          <a:xfrm>
            <a:off x="566057" y="6211669"/>
            <a:ext cx="88827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https://docs.microsoft.com/en-us/dotnet/api/microsoft.aspnetcore.webhost.createdefaultbuilder?view=aspnetcore-3.1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24D91C-BF37-4257-A57D-A96A74FEA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057" y="41149"/>
            <a:ext cx="5911747" cy="61863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Text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Json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AspNetCore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AspNetCore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Hosting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AspNetCore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Http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Extensions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Hosting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Program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CreateHostBuilder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Run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IHostBuilder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CreateHostBuilder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Host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CreateDefaultBuilder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ConfigureWebHostDefaults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webBuilder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webBuilder.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Configure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(app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UseRouting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UseEndpoints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endpoints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endpoints.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MapGet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"/Fibonacci"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context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context.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Response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WriteAsync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JsonSerializer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Serialize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[]{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"44"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"43"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})));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});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});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024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10331</TotalTime>
  <Words>9788</Words>
  <Application>Microsoft Office PowerPoint</Application>
  <PresentationFormat>Grand écran</PresentationFormat>
  <Paragraphs>876</Paragraphs>
  <Slides>178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178</vt:i4>
      </vt:variant>
    </vt:vector>
  </HeadingPairs>
  <TitlesOfParts>
    <vt:vector size="188" baseType="lpstr">
      <vt:lpstr>Arial</vt:lpstr>
      <vt:lpstr>Calibri</vt:lpstr>
      <vt:lpstr>Calibri Light</vt:lpstr>
      <vt:lpstr>Consolas</vt:lpstr>
      <vt:lpstr>Helvetica Neue</vt:lpstr>
      <vt:lpstr>JetBrains Mono</vt:lpstr>
      <vt:lpstr>Segoe UI</vt:lpstr>
      <vt:lpstr>SFMono-Regular</vt:lpstr>
      <vt:lpstr>Wingdings</vt:lpstr>
      <vt:lpstr>Thème Office</vt:lpstr>
      <vt:lpstr>Discovery .NET 5 and its ecosystem</vt:lpstr>
      <vt:lpstr>Présentation PowerPoint</vt:lpstr>
      <vt:lpstr>Subjects we will learn</vt:lpstr>
      <vt:lpstr>Présentation PowerPoint</vt:lpstr>
      <vt:lpstr>This document</vt:lpstr>
      <vt:lpstr>PreRequired</vt:lpstr>
      <vt:lpstr>Tools to download</vt:lpstr>
      <vt:lpstr>Your presentation</vt:lpstr>
      <vt:lpstr>Introduction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.NET 5 is performant</vt:lpstr>
      <vt:lpstr>History</vt:lpstr>
      <vt:lpstr>History</vt:lpstr>
      <vt:lpstr>History</vt:lpstr>
      <vt:lpstr>.NET Vision - .NET 5 to 6 « wave »</vt:lpstr>
      <vt:lpstr>Présentation PowerPoint</vt:lpstr>
      <vt:lpstr>Présentation PowerPoint</vt:lpstr>
      <vt:lpstr>Progression axis</vt:lpstr>
      <vt:lpstr>Présentation PowerPoint</vt:lpstr>
      <vt:lpstr>Dealing with OS-specific APIs</vt:lpstr>
      <vt:lpstr>Présentation PowerPoint</vt:lpstr>
      <vt:lpstr>C#</vt:lpstr>
      <vt:lpstr>C#</vt:lpstr>
      <vt:lpstr>C# Imperative</vt:lpstr>
      <vt:lpstr>C# Procedural</vt:lpstr>
      <vt:lpstr>C# Object</vt:lpstr>
      <vt:lpstr>Declarative (functional)</vt:lpstr>
      <vt:lpstr>Hello world</vt:lpstr>
      <vt:lpstr>Dotnet cli</vt:lpstr>
      <vt:lpstr>Hello world</vt:lpstr>
      <vt:lpstr>Demo.csproj</vt:lpstr>
      <vt:lpstr>Publish</vt:lpstr>
      <vt:lpstr>Exercise</vt:lpstr>
      <vt:lpstr>Global.json</vt:lpstr>
      <vt:lpstr>Global.json</vt:lpstr>
      <vt:lpstr>Exercise</vt:lpstr>
      <vt:lpstr>Docker</vt:lpstr>
      <vt:lpstr>Dockerfile</vt:lpstr>
      <vt:lpstr>Exercise</vt:lpstr>
      <vt:lpstr>From Hello world to Fibonacci</vt:lpstr>
      <vt:lpstr>Namespace</vt:lpstr>
      <vt:lpstr>Namespace</vt:lpstr>
      <vt:lpstr>Arguments</vt:lpstr>
      <vt:lpstr>Fibonacci</vt:lpstr>
      <vt:lpstr>Parse string to int</vt:lpstr>
      <vt:lpstr>Parse string to int</vt:lpstr>
      <vt:lpstr>Exercise</vt:lpstr>
      <vt:lpstr>ReadLine</vt:lpstr>
      <vt:lpstr>Demo.csproj</vt:lpstr>
      <vt:lpstr>Top level statements</vt:lpstr>
      <vt:lpstr>Pattern matching</vt:lpstr>
      <vt:lpstr>Exercise</vt:lpstr>
      <vt:lpstr>My first F# Application</vt:lpstr>
      <vt:lpstr>F# version</vt:lpstr>
      <vt:lpstr>Exercise</vt:lpstr>
      <vt:lpstr>Array</vt:lpstr>
      <vt:lpstr>Using « foreach » with arrays</vt:lpstr>
      <vt:lpstr>Using « for » with arrays</vt:lpstr>
      <vt:lpstr>Mesure time</vt:lpstr>
      <vt:lpstr>Présentation PowerPoint</vt:lpstr>
      <vt:lpstr>Exercise</vt:lpstr>
      <vt:lpstr>Task Introduction</vt:lpstr>
      <vt:lpstr>Task</vt:lpstr>
      <vt:lpstr>Task&lt;TResult&gt;</vt:lpstr>
      <vt:lpstr>Exercise</vt:lpstr>
      <vt:lpstr>Code Editor</vt:lpstr>
      <vt:lpstr>Présentation PowerPoint</vt:lpstr>
      <vt:lpstr>Jetbrain rider</vt:lpstr>
      <vt:lpstr>Présentation PowerPoint</vt:lpstr>
      <vt:lpstr>Exercise</vt:lpstr>
      <vt:lpstr>Parallel Programming</vt:lpstr>
      <vt:lpstr>Parallel programming</vt:lpstr>
      <vt:lpstr>Parallel lock</vt:lpstr>
      <vt:lpstr>Concurrent collection</vt:lpstr>
      <vt:lpstr>ParallelOptions</vt:lpstr>
      <vt:lpstr>Exercise</vt:lpstr>
      <vt:lpstr>Project organization</vt:lpstr>
      <vt:lpstr>Project structure</vt:lpstr>
      <vt:lpstr>Présentation PowerPoint</vt:lpstr>
      <vt:lpstr>Project solution file: sln</vt:lpstr>
      <vt:lpstr>Library : Fibonacci.csproj</vt:lpstr>
      <vt:lpstr>.\src\Fibonacci\Program.cs</vt:lpstr>
      <vt:lpstr>Add reference between projects</vt:lpstr>
      <vt:lpstr>Exercise =&gt; use command line</vt:lpstr>
      <vt:lpstr>Unit test</vt:lpstr>
      <vt:lpstr>.\tests\Fibonacci.Tests.csproj</vt:lpstr>
      <vt:lpstr>Présentation PowerPoint</vt:lpstr>
      <vt:lpstr>Présentation PowerPoint</vt:lpstr>
      <vt:lpstr>Coverlet</vt:lpstr>
      <vt:lpstr>Présentation PowerPoint</vt:lpstr>
      <vt:lpstr>ReportGenerator</vt:lpstr>
      <vt:lpstr>Exercise, use command line</vt:lpstr>
      <vt:lpstr>Add web API</vt:lpstr>
      <vt:lpstr>Fibonacci.Web.csproj</vt:lpstr>
      <vt:lpstr>Présentation PowerPoint</vt:lpstr>
      <vt:lpstr>Dockerfile</vt:lpstr>
      <vt:lpstr>Exercise</vt:lpstr>
      <vt:lpstr>Continuous integration with Azure DevOps</vt:lpstr>
      <vt:lpstr>Github</vt:lpstr>
      <vt:lpstr>Azure-pipelines.yml</vt:lpstr>
      <vt:lpstr>Exercise</vt:lpstr>
      <vt:lpstr>Exercise Sonar</vt:lpstr>
      <vt:lpstr>Exercise Docker</vt:lpstr>
      <vt:lpstr>Publish library to Nuget</vt:lpstr>
      <vt:lpstr>Publish to nuget.org</vt:lpstr>
      <vt:lpstr>Présentation PowerPoint</vt:lpstr>
      <vt:lpstr>Build package</vt:lpstr>
      <vt:lpstr>PackageId</vt:lpstr>
      <vt:lpstr>Publish</vt:lpstr>
      <vt:lpstr>Exercise</vt:lpstr>
      <vt:lpstr>Consume package from Nuget</vt:lpstr>
      <vt:lpstr>PackageReference</vt:lpstr>
      <vt:lpstr>Exercise</vt:lpstr>
      <vt:lpstr>Add sqlserver database</vt:lpstr>
      <vt:lpstr>Sql server management studio</vt:lpstr>
      <vt:lpstr>docker-compose.yml</vt:lpstr>
      <vt:lpstr>./sqlserver/dockerfile</vt:lpstr>
      <vt:lpstr>./sqlserver/entrypoint.sh</vt:lpstr>
      <vt:lpstr>./sqlserver/initBase.sql</vt:lpstr>
      <vt:lpstr>Reverse Engineering</vt:lpstr>
      <vt:lpstr>Evolving your model</vt:lpstr>
      <vt:lpstr>Select</vt:lpstr>
      <vt:lpstr>Insert</vt:lpstr>
      <vt:lpstr>Update</vt:lpstr>
      <vt:lpstr>Delete</vt:lpstr>
      <vt:lpstr>Exercise</vt:lpstr>
      <vt:lpstr>unit test  in memory context</vt:lpstr>
      <vt:lpstr>Compute.cs \\ Dependency injection</vt:lpstr>
      <vt:lpstr>Program.cs</vt:lpstr>
      <vt:lpstr>InMemory Context</vt:lpstr>
      <vt:lpstr>Exercise</vt:lpstr>
      <vt:lpstr>SQL One to Many</vt:lpstr>
      <vt:lpstr>Log SQL Query</vt:lpstr>
      <vt:lpstr>Log SQL Query</vt:lpstr>
      <vt:lpstr>One to Many</vt:lpstr>
      <vt:lpstr>Using fluent api</vt:lpstr>
      <vt:lpstr>Insert with links</vt:lpstr>
      <vt:lpstr>Insert with links</vt:lpstr>
      <vt:lpstr>Three kinds of loading</vt:lpstr>
      <vt:lpstr>Eager loading with links</vt:lpstr>
      <vt:lpstr>Eager loading with links : multiple levels</vt:lpstr>
      <vt:lpstr>Projection</vt:lpstr>
      <vt:lpstr>No-tracking queries</vt:lpstr>
      <vt:lpstr>Inner join queries : lambda</vt:lpstr>
      <vt:lpstr>Inner join queries : linq</vt:lpstr>
      <vt:lpstr>Exercise</vt:lpstr>
      <vt:lpstr>Entity Framework Good Pratice</vt:lpstr>
      <vt:lpstr>Entity Framework Good Pratice</vt:lpstr>
      <vt:lpstr>Configuration</vt:lpstr>
      <vt:lpstr>Configuration file</vt:lpstr>
      <vt:lpstr>Demo.csproj</vt:lpstr>
      <vt:lpstr>Configuration package</vt:lpstr>
      <vt:lpstr>How configuration work</vt:lpstr>
      <vt:lpstr>Environment variable</vt:lpstr>
      <vt:lpstr>Bind object</vt:lpstr>
      <vt:lpstr>Exercise</vt:lpstr>
      <vt:lpstr>Exercise</vt:lpstr>
      <vt:lpstr>Logging</vt:lpstr>
      <vt:lpstr>Logger Factory and ILogger</vt:lpstr>
      <vt:lpstr>log Level</vt:lpstr>
      <vt:lpstr>Logger package</vt:lpstr>
      <vt:lpstr>Events Windows</vt:lpstr>
      <vt:lpstr>Exercise</vt:lpstr>
      <vt:lpstr>Logging and configuration</vt:lpstr>
      <vt:lpstr>Serilog</vt:lpstr>
      <vt:lpstr>Dependency Injection</vt:lpstr>
      <vt:lpstr>ServiceCollection</vt:lpstr>
      <vt:lpstr>Service Lifetimes</vt:lpstr>
      <vt:lpstr>Exercise</vt:lpstr>
      <vt:lpstr>Entity Framework  connection string and configuration</vt:lpstr>
      <vt:lpstr>Présentation PowerPoint</vt:lpstr>
      <vt:lpstr>Exercise</vt:lpstr>
      <vt:lpstr>ASP.NET Core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CHERVET Guillaume</dc:creator>
  <cp:lastModifiedBy>Guillaume Chervet</cp:lastModifiedBy>
  <cp:revision>892</cp:revision>
  <dcterms:created xsi:type="dcterms:W3CDTF">2020-07-17T06:50:02Z</dcterms:created>
  <dcterms:modified xsi:type="dcterms:W3CDTF">2020-10-12T18:58:01Z</dcterms:modified>
</cp:coreProperties>
</file>