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3" r:id="rId3"/>
    <p:sldId id="284" r:id="rId4"/>
    <p:sldId id="286" r:id="rId5"/>
    <p:sldId id="287" r:id="rId6"/>
    <p:sldId id="314" r:id="rId7"/>
    <p:sldId id="288" r:id="rId8"/>
    <p:sldId id="306" r:id="rId9"/>
    <p:sldId id="290" r:id="rId10"/>
    <p:sldId id="307" r:id="rId11"/>
    <p:sldId id="289" r:id="rId12"/>
    <p:sldId id="291" r:id="rId13"/>
    <p:sldId id="311" r:id="rId14"/>
    <p:sldId id="294" r:id="rId15"/>
    <p:sldId id="316" r:id="rId16"/>
    <p:sldId id="315" r:id="rId17"/>
    <p:sldId id="312" r:id="rId18"/>
    <p:sldId id="308" r:id="rId19"/>
    <p:sldId id="313" r:id="rId20"/>
    <p:sldId id="262" r:id="rId21"/>
    <p:sldId id="298" r:id="rId22"/>
    <p:sldId id="309" r:id="rId23"/>
    <p:sldId id="299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019" autoAdjust="0"/>
  </p:normalViewPr>
  <p:slideViewPr>
    <p:cSldViewPr snapToGrid="0">
      <p:cViewPr varScale="1">
        <p:scale>
          <a:sx n="58" d="100"/>
          <a:sy n="58" d="100"/>
        </p:scale>
        <p:origin x="39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-Présentation Guillaume</a:t>
            </a:r>
            <a:endParaRPr lang="fr-FR" dirty="0">
              <a:solidFill>
                <a:srgbClr val="000000"/>
              </a:solidFill>
            </a:endParaRPr>
          </a:p>
          <a:p>
            <a:r>
              <a:rPr lang="fr-FR" dirty="0"/>
              <a:t>-Présentation Simon</a:t>
            </a:r>
          </a:p>
          <a:p>
            <a:r>
              <a:rPr lang="fr-FR" dirty="0"/>
              <a:t>-Simon: Merci </a:t>
            </a:r>
            <a:r>
              <a:rPr lang="fr-FR" dirty="0" err="1"/>
              <a:t>Devoxx</a:t>
            </a:r>
            <a:r>
              <a:rPr lang="fr-FR" dirty="0"/>
              <a:t> et AXA et surtout le publique</a:t>
            </a:r>
          </a:p>
          <a:p>
            <a:r>
              <a:rPr lang="fr-FR" dirty="0">
                <a:solidFill>
                  <a:srgbClr val="000000"/>
                </a:solidFill>
              </a:rPr>
              <a:t>-Guillaume: Objectif: Vous désirez choisir votre stack pour réaliser des micro services? Dans le cloud, sur azure. Nous souhaitons vous faire découvrir ASP.NET </a:t>
            </a:r>
            <a:r>
              <a:rPr lang="fr-FR" dirty="0" err="1">
                <a:solidFill>
                  <a:srgbClr val="000000"/>
                </a:solidFill>
              </a:rPr>
              <a:t>Core</a:t>
            </a:r>
            <a:r>
              <a:rPr lang="fr-FR" dirty="0">
                <a:solidFill>
                  <a:srgbClr val="000000"/>
                </a:solidFill>
              </a:rPr>
              <a:t> et sont </a:t>
            </a:r>
            <a:r>
              <a:rPr lang="fr-FR" dirty="0" err="1">
                <a:solidFill>
                  <a:srgbClr val="000000"/>
                </a:solidFill>
              </a:rPr>
              <a:t>éco-système</a:t>
            </a:r>
            <a:r>
              <a:rPr lang="fr-FR" dirty="0">
                <a:solidFill>
                  <a:srgbClr val="000000"/>
                </a:solidFill>
              </a:rPr>
              <a:t> car nous pensons que c'est un environnement qui vaut le détour.</a:t>
            </a:r>
          </a:p>
          <a:p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7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Guillaume:</a:t>
            </a:r>
          </a:p>
          <a:p>
            <a:r>
              <a:rPr lang="fr-FR" dirty="0"/>
              <a:t>-En production on ajoute un reverse proxy pour</a:t>
            </a:r>
          </a:p>
          <a:p>
            <a:r>
              <a:rPr lang="fr-FR" dirty="0"/>
              <a:t>-Aspect sécurité</a:t>
            </a:r>
          </a:p>
          <a:p>
            <a:r>
              <a:rPr lang="fr-FR" dirty="0"/>
              <a:t>-Facilité de configuration</a:t>
            </a:r>
          </a:p>
          <a:p>
            <a:r>
              <a:rPr lang="fr-FR"/>
              <a:t>-</a:t>
            </a:r>
            <a:r>
              <a:rPr lang="fr-FR" dirty="0"/>
              <a:t>Relancer</a:t>
            </a:r>
            <a:r>
              <a:rPr lang="fr-FR"/>
              <a:t> </a:t>
            </a:r>
            <a:r>
              <a:rPr lang="fr-FR" dirty="0"/>
              <a:t>le processus si il </a:t>
            </a:r>
            <a:r>
              <a:rPr lang="fr-FR"/>
              <a:t>est tombé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859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  <a:r>
              <a:rPr lang="fr-FR"/>
              <a:t>:</a:t>
            </a:r>
            <a:endParaRPr lang="fr-FR" dirty="0"/>
          </a:p>
          <a:p>
            <a:r>
              <a:rPr lang="fr-FR"/>
              <a:t>- </a:t>
            </a:r>
            <a:r>
              <a:rPr lang="fr-FR" dirty="0" err="1"/>
              <a:t>Requete</a:t>
            </a:r>
            <a:r>
              <a:rPr lang="fr-FR" dirty="0"/>
              <a:t> http traiter par une succession de </a:t>
            </a:r>
            <a:r>
              <a:rPr lang="fr-FR" dirty="0" err="1"/>
              <a:t>midleware</a:t>
            </a:r>
            <a:r>
              <a:rPr lang="fr-FR" dirty="0"/>
              <a:t> enregistré dans le pipeline</a:t>
            </a:r>
          </a:p>
          <a:p>
            <a:r>
              <a:rPr lang="fr-FR"/>
              <a:t>-</a:t>
            </a:r>
            <a:r>
              <a:rPr lang="fr-FR" dirty="0"/>
              <a:t>Similaire a </a:t>
            </a:r>
            <a:r>
              <a:rPr lang="fr-FR" dirty="0" err="1"/>
              <a:t>expres</a:t>
            </a:r>
            <a:r>
              <a:rPr lang="fr-FR" dirty="0"/>
              <a:t> en node.js</a:t>
            </a:r>
            <a:r>
              <a:rPr lang="fr-FR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43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/>
              <a:t>Injection + Config&gt;</a:t>
            </a:r>
            <a:r>
              <a:rPr lang="fr-FR" dirty="0" err="1"/>
              <a:t>intérgeé</a:t>
            </a:r>
            <a:r>
              <a:rPr lang="fr-FR" dirty="0"/>
              <a:t>: simple, flexibilité par rapport à l'environnement</a:t>
            </a:r>
          </a:p>
          <a:p>
            <a:pPr marL="342900" lvl="2" indent="-342900">
              <a:buFontTx/>
              <a:buChar char="-"/>
            </a:pPr>
            <a:r>
              <a:rPr lang="fr-FR" dirty="0"/>
              <a:t>Présenter les </a:t>
            </a:r>
            <a:r>
              <a:rPr lang="fr-FR" dirty="0" err="1"/>
              <a:t>implem</a:t>
            </a:r>
            <a:r>
              <a:rPr lang="fr-FR" dirty="0"/>
              <a:t> </a:t>
            </a:r>
            <a:r>
              <a:rPr lang="fr-FR" dirty="0" err="1"/>
              <a:t>DataService</a:t>
            </a:r>
            <a:r>
              <a:rPr lang="fr-FR" dirty="0"/>
              <a:t>,</a:t>
            </a:r>
            <a:r>
              <a:rPr lang="fr-FR" baseline="0" dirty="0"/>
              <a:t> lancer 2 instances sur 2 </a:t>
            </a:r>
            <a:r>
              <a:rPr lang="fr-FR" baseline="0" dirty="0" err="1"/>
              <a:t>urls</a:t>
            </a:r>
            <a:r>
              <a:rPr lang="fr-FR" baseline="0" dirty="0"/>
              <a:t> différentes correspondants à 2 environnements différents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Javascript</a:t>
            </a:r>
            <a:r>
              <a:rPr lang="fr-FR" dirty="0">
                <a:solidFill>
                  <a:srgbClr val="000000"/>
                </a:solidFill>
              </a:rPr>
              <a:t> services : proposer hot </a:t>
            </a:r>
            <a:r>
              <a:rPr lang="fr-FR" dirty="0" err="1">
                <a:solidFill>
                  <a:srgbClr val="000000"/>
                </a:solidFill>
              </a:rPr>
              <a:t>reload</a:t>
            </a:r>
            <a:r>
              <a:rPr lang="fr-FR" dirty="0">
                <a:solidFill>
                  <a:srgbClr val="000000"/>
                </a:solidFill>
              </a:rPr>
              <a:t> ou server</a:t>
            </a:r>
            <a:r>
              <a:rPr lang="fr-FR" baseline="0" dirty="0">
                <a:solidFill>
                  <a:srgbClr val="000000"/>
                </a:solidFill>
              </a:rPr>
              <a:t> </a:t>
            </a:r>
            <a:r>
              <a:rPr lang="fr-FR" baseline="0" dirty="0" err="1">
                <a:solidFill>
                  <a:srgbClr val="000000"/>
                </a:solidFill>
              </a:rPr>
              <a:t>side</a:t>
            </a:r>
            <a:r>
              <a:rPr lang="fr-FR" baseline="0" dirty="0">
                <a:solidFill>
                  <a:srgbClr val="000000"/>
                </a:solidFill>
              </a:rPr>
              <a:t> </a:t>
            </a:r>
            <a:r>
              <a:rPr lang="fr-FR" baseline="0" dirty="0" err="1">
                <a:solidFill>
                  <a:srgbClr val="000000"/>
                </a:solidFill>
              </a:rPr>
              <a:t>rendering</a:t>
            </a:r>
            <a:r>
              <a:rPr lang="fr-FR" baseline="0" dirty="0">
                <a:solidFill>
                  <a:srgbClr val="000000"/>
                </a:solidFill>
              </a:rPr>
              <a:t> en démo 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4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42451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r>
              <a:rPr lang="fr-FR" dirty="0"/>
              <a:t>	Docker</a:t>
            </a:r>
            <a:r>
              <a:rPr lang="fr-FR" baseline="0" dirty="0"/>
              <a:t> 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image + </a:t>
            </a:r>
            <a:r>
              <a:rPr lang="fr-FR" baseline="0" dirty="0" err="1"/>
              <a:t>run</a:t>
            </a:r>
            <a:endParaRPr lang="fr-FR" baseline="0" dirty="0"/>
          </a:p>
          <a:p>
            <a:r>
              <a:rPr lang="fr-FR" baseline="0" dirty="0"/>
              <a:t>Simon </a:t>
            </a:r>
          </a:p>
          <a:p>
            <a:r>
              <a:rPr lang="fr-FR" baseline="0" dirty="0"/>
              <a:t>	Azure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+ release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36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5329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r>
              <a:rPr lang="fr-FR" dirty="0"/>
              <a:t>	Docker</a:t>
            </a:r>
            <a:r>
              <a:rPr lang="fr-FR" baseline="0" dirty="0"/>
              <a:t> 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image + </a:t>
            </a:r>
            <a:r>
              <a:rPr lang="fr-FR" baseline="0" dirty="0" err="1"/>
              <a:t>run</a:t>
            </a:r>
            <a:endParaRPr lang="fr-FR" baseline="0" dirty="0"/>
          </a:p>
          <a:p>
            <a:r>
              <a:rPr lang="fr-FR" baseline="0" dirty="0"/>
              <a:t>Simon </a:t>
            </a:r>
          </a:p>
          <a:p>
            <a:r>
              <a:rPr lang="fr-FR" baseline="0" dirty="0"/>
              <a:t>	Azure</a:t>
            </a:r>
          </a:p>
          <a:p>
            <a:r>
              <a:rPr lang="fr-FR" baseline="0" dirty="0"/>
              <a:t>		-&gt; </a:t>
            </a:r>
            <a:r>
              <a:rPr lang="fr-FR" baseline="0" dirty="0" err="1"/>
              <a:t>build</a:t>
            </a:r>
            <a:r>
              <a:rPr lang="fr-FR" baseline="0" dirty="0"/>
              <a:t> + release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43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Guillaume :Droite</a:t>
            </a:r>
            <a:r>
              <a:rPr lang="fr-FR" baseline="0" dirty="0"/>
              <a:t> </a:t>
            </a:r>
          </a:p>
          <a:p>
            <a:pPr marL="0" indent="0">
              <a:buFontTx/>
              <a:buNone/>
            </a:pPr>
            <a:r>
              <a:rPr lang="fr-FR" dirty="0"/>
              <a:t>Simon : Gauche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lvl="1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730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2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272666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0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8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9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Simon: </a:t>
            </a:r>
          </a:p>
          <a:p>
            <a:r>
              <a:rPr lang="en-US" dirty="0"/>
              <a:t>- </a:t>
            </a:r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sorti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y a </a:t>
            </a:r>
            <a:r>
              <a:rPr lang="en-US"/>
              <a:t>1 ans</a:t>
            </a:r>
            <a:endParaRPr lang="en-US" dirty="0"/>
          </a:p>
          <a:p>
            <a:r>
              <a:rPr lang="en-US" dirty="0"/>
              <a:t>- </a:t>
            </a:r>
            <a:r>
              <a:rPr lang="en-US" dirty="0" err="1"/>
              <a:t>Toutes</a:t>
            </a:r>
            <a:r>
              <a:rPr lang="en-US" dirty="0"/>
              <a:t> la stack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fragmenté</a:t>
            </a:r>
            <a:r>
              <a:rPr lang="en-US" dirty="0"/>
              <a:t>(</a:t>
            </a:r>
            <a:r>
              <a:rPr lang="en-US" dirty="0" err="1"/>
              <a:t>manque</a:t>
            </a:r>
            <a:r>
              <a:rPr lang="en-US" dirty="0"/>
              <a:t> de lib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CORE)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5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Simon:</a:t>
            </a:r>
          </a:p>
          <a:p>
            <a:r>
              <a:rPr lang="fr-FR" dirty="0"/>
              <a:t>- Introduction .net </a:t>
            </a:r>
            <a:r>
              <a:rPr lang="fr-FR"/>
              <a:t>Standard librairie</a:t>
            </a:r>
            <a:endParaRPr lang="fr-FR" dirty="0"/>
          </a:p>
          <a:p>
            <a:r>
              <a:rPr lang="fr-FR" dirty="0"/>
              <a:t>Guillaume:</a:t>
            </a:r>
          </a:p>
          <a:p>
            <a:r>
              <a:rPr lang="fr-FR" dirty="0"/>
              <a:t>- J'ai une librairie qui me permet de générer des.pdf</a:t>
            </a:r>
            <a:r>
              <a:rPr lang="fr-FR"/>
              <a:t>, aujourd'hui elle </a:t>
            </a:r>
            <a:r>
              <a:rPr lang="fr-FR" dirty="0"/>
              <a:t>fonctionne sur l'ancien .net Framework</a:t>
            </a:r>
            <a:r>
              <a:rPr lang="fr-FR"/>
              <a:t>. Qu'es ce </a:t>
            </a:r>
            <a:r>
              <a:rPr lang="fr-FR" dirty="0"/>
              <a:t>que je doit </a:t>
            </a:r>
            <a:r>
              <a:rPr lang="fr-FR"/>
              <a:t>faire pour quelle </a:t>
            </a:r>
            <a:r>
              <a:rPr lang="fr-FR" dirty="0"/>
              <a:t>fonctionne sur .net </a:t>
            </a:r>
            <a:r>
              <a:rPr lang="fr-FR" dirty="0" err="1"/>
              <a:t>COre</a:t>
            </a:r>
            <a:r>
              <a:rPr lang="fr-FR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1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EC077-8632-4015-98AF-21C95049B56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Simon: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Intro dotnet.exe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new(</a:t>
            </a:r>
            <a:r>
              <a:rPr lang="fr-FR" dirty="0" err="1"/>
              <a:t>language</a:t>
            </a:r>
            <a:r>
              <a:rPr lang="fr-FR" dirty="0"/>
              <a:t> C#) 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restore( </a:t>
            </a:r>
            <a:r>
              <a:rPr lang="fr-FR" dirty="0" err="1"/>
              <a:t>nuget</a:t>
            </a:r>
            <a:r>
              <a:rPr lang="fr-FR" dirty="0"/>
              <a:t>, cache)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dotnet</a:t>
            </a:r>
            <a:r>
              <a:rPr lang="fr-FR" dirty="0"/>
              <a:t> run </a:t>
            </a:r>
          </a:p>
          <a:p>
            <a:pPr marL="342900" indent="-342900">
              <a:buFontTx/>
              <a:buChar char="-"/>
            </a:pPr>
            <a:r>
              <a:rPr lang="fr-FR" dirty="0"/>
              <a:t>compilation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win10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66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</a:p>
          <a:p>
            <a:pPr marL="342900" indent="-342900">
              <a:buFontTx/>
              <a:buChar char="-"/>
            </a:pPr>
            <a:r>
              <a:rPr lang="fr-FR" dirty="0"/>
              <a:t>Framework web </a:t>
            </a:r>
          </a:p>
          <a:p>
            <a:pPr marL="342900" indent="-342900">
              <a:buFontTx/>
              <a:buChar char="-"/>
            </a:pPr>
            <a:r>
              <a:rPr lang="fr-FR" dirty="0"/>
              <a:t>.NET</a:t>
            </a:r>
            <a:r>
              <a:rPr lang="fr-FR" baseline="0" dirty="0"/>
              <a:t> et .NET </a:t>
            </a:r>
            <a:r>
              <a:rPr lang="fr-FR" baseline="0" dirty="0" err="1"/>
              <a:t>Core</a:t>
            </a:r>
            <a:r>
              <a:rPr lang="fr-FR" baseline="0" dirty="0"/>
              <a:t> =&gt; multiplateforme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Modulaire (ensemble de petites </a:t>
            </a:r>
            <a:r>
              <a:rPr lang="fr-FR" dirty="0" err="1"/>
              <a:t>libs</a:t>
            </a:r>
            <a:r>
              <a:rPr lang="fr-FR" dirty="0"/>
              <a:t> qui ne font</a:t>
            </a:r>
            <a:r>
              <a:rPr lang="fr-FR" baseline="0" dirty="0"/>
              <a:t> qu’une chose</a:t>
            </a:r>
            <a:r>
              <a:rPr lang="fr-FR" dirty="0"/>
              <a:t>)</a:t>
            </a:r>
          </a:p>
          <a:p>
            <a:pPr marL="342900" indent="-342900">
              <a:buFontTx/>
              <a:buChar char="-"/>
            </a:pPr>
            <a:r>
              <a:rPr lang="fr-FR" dirty="0"/>
              <a:t>IOT/Cloud </a:t>
            </a:r>
            <a:r>
              <a:rPr lang="fr-FR" dirty="0" err="1"/>
              <a:t>Ready</a:t>
            </a:r>
            <a:r>
              <a:rPr lang="fr-FR" dirty="0"/>
              <a:t> : Pas de session, derniers standards</a:t>
            </a:r>
          </a:p>
          <a:p>
            <a:pPr marL="342900" indent="-342900">
              <a:buFontTx/>
              <a:buChar char="-"/>
            </a:pPr>
            <a:r>
              <a:rPr lang="fr-FR" dirty="0"/>
              <a:t>Performant : Gros travail</a:t>
            </a:r>
            <a:r>
              <a:rPr lang="fr-FR" baseline="0" dirty="0"/>
              <a:t> de MS sur l’aspect perf + modularité qui permet de ne charger que ce dont on a besoin</a:t>
            </a:r>
          </a:p>
          <a:p>
            <a:pPr marL="342900" indent="-342900">
              <a:buFontTx/>
              <a:buChar char="-"/>
            </a:pPr>
            <a:r>
              <a:rPr lang="fr-FR" baseline="0" dirty="0"/>
              <a:t>Simple : inspiré de ce qui se fait sur d’autres technos telles que </a:t>
            </a:r>
            <a:r>
              <a:rPr lang="fr-FR" baseline="0" dirty="0" err="1"/>
              <a:t>nodejs</a:t>
            </a: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20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</a:t>
            </a:r>
            <a:r>
              <a:rPr lang="fr-FR"/>
              <a:t>:</a:t>
            </a:r>
            <a:endParaRPr lang="fr-FR" dirty="0"/>
          </a:p>
          <a:p>
            <a:r>
              <a:rPr lang="fr-FR"/>
              <a:t>-</a:t>
            </a:r>
            <a:r>
              <a:rPr lang="fr-FR" dirty="0" err="1"/>
              <a:t>Kestrel</a:t>
            </a:r>
            <a:r>
              <a:rPr lang="fr-FR" dirty="0"/>
              <a:t> </a:t>
            </a:r>
            <a:r>
              <a:rPr lang="fr-FR" err="1"/>
              <a:t>implémtation</a:t>
            </a:r>
            <a:r>
              <a:rPr lang="fr-FR"/>
              <a:t> </a:t>
            </a:r>
            <a:r>
              <a:rPr lang="fr-FR" dirty="0"/>
              <a:t>serveur</a:t>
            </a:r>
            <a:r>
              <a:rPr lang="fr-FR"/>
              <a:t> basé sur </a:t>
            </a:r>
            <a:r>
              <a:rPr lang="fr-FR" dirty="0" err="1"/>
              <a:t>framework</a:t>
            </a:r>
            <a:r>
              <a:rPr lang="fr-FR"/>
              <a:t> </a:t>
            </a:r>
            <a:r>
              <a:rPr lang="fr-FR" dirty="0"/>
              <a:t>open source </a:t>
            </a:r>
            <a:r>
              <a:rPr lang="fr-FR"/>
              <a:t>libuv</a:t>
            </a:r>
            <a:endParaRPr lang="fr-FR" dirty="0" err="1"/>
          </a:p>
          <a:p>
            <a:r>
              <a:rPr lang="fr-FR"/>
              <a:t>-</a:t>
            </a:r>
            <a:r>
              <a:rPr lang="fr-FR" dirty="0"/>
              <a:t>Comme node.js</a:t>
            </a:r>
          </a:p>
          <a:p>
            <a:r>
              <a:rPr lang="fr-FR"/>
              <a:t>-Cross plateforme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15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-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Shape 17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solidFill>
            <a:srgbClr val="03002E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057FFA"/>
            </a:gs>
            <a:gs pos="100000">
              <a:srgbClr val="03349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pic>
        <p:nvPicPr>
          <p:cNvPr id="218" name="Background_hdtv_1920_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70486" y="13019484"/>
            <a:ext cx="625170" cy="482823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">
    <p:bg>
      <p:bgPr>
        <a:gradFill flip="none" rotWithShape="1">
          <a:gsLst>
            <a:gs pos="0">
              <a:srgbClr val="033494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-74038" y="333398"/>
            <a:ext cx="24393897" cy="1287829"/>
          </a:xfrm>
          <a:prstGeom prst="rect">
            <a:avLst/>
          </a:prstGeom>
          <a:solidFill>
            <a:srgbClr val="EDAF1F"/>
          </a:solidFill>
        </p:spPr>
        <p:txBody>
          <a:bodyPr/>
          <a:lstStyle>
            <a:lvl1pPr indent="506250" algn="l">
              <a:spcBef>
                <a:spcPts val="1600"/>
              </a:spcBef>
              <a:defRPr sz="6600">
                <a:latin typeface="+mn-lt"/>
                <a:ea typeface="+mn-ea"/>
                <a:cs typeface="+mn-cs"/>
                <a:sym typeface="Montserrat Semi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726656" y="2107406"/>
            <a:ext cx="16930690" cy="103238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urier"/>
                <a:ea typeface="Courier"/>
                <a:cs typeface="Courier"/>
                <a:sym typeface="Courier"/>
              </a:defRPr>
            </a:lvl1pPr>
            <a:lvl2pPr>
              <a:defRPr sz="3200">
                <a:latin typeface="Courier"/>
                <a:ea typeface="Courier"/>
                <a:cs typeface="Courier"/>
                <a:sym typeface="Courier"/>
              </a:defRPr>
            </a:lvl2pPr>
            <a:lvl3pPr>
              <a:defRPr sz="3200">
                <a:latin typeface="Courier"/>
                <a:ea typeface="Courier"/>
                <a:cs typeface="Courier"/>
                <a:sym typeface="Courier"/>
              </a:defRPr>
            </a:lvl3pPr>
            <a:lvl4pPr>
              <a:defRPr sz="3200">
                <a:latin typeface="Courier"/>
                <a:ea typeface="Courier"/>
                <a:cs typeface="Courier"/>
                <a:sym typeface="Courier"/>
              </a:defRPr>
            </a:lvl4pPr>
            <a:lvl5pPr>
              <a:defRPr sz="3200">
                <a:latin typeface="Courier"/>
                <a:ea typeface="Courier"/>
                <a:cs typeface="Courier"/>
                <a:sym typeface="Courie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Shape 75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76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6" name="Shape 86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7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Haut">
    <p:bg>
      <p:bgPr>
        <a:gradFill flip="none" rotWithShape="1">
          <a:gsLst>
            <a:gs pos="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387453" y="192881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21" name="Shape 121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22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71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bg>
      <p:bgPr>
        <a:solidFill>
          <a:srgbClr val="03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82" name="Shape 182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3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F2D279"/>
            </a:gs>
            <a:gs pos="100000">
              <a:srgbClr val="F2D27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0">
              <a:srgbClr val="F2D279"/>
            </a:gs>
            <a:gs pos="100000">
              <a:srgbClr val="EDAF1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08" name="logo-texte-devoxx-france-4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6" y="6015562"/>
            <a:ext cx="13754088" cy="168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30">
              <a:srgbClr val="057FFA"/>
            </a:gs>
            <a:gs pos="100000">
              <a:srgbClr val="03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39841" y="136442"/>
            <a:ext cx="19140714" cy="220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/>
          </p:cNvSpPr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839841" y="2941773"/>
            <a:ext cx="19140714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Shape 8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62" r:id="rId6"/>
    <p:sldLayoutId id="2147483663" r:id="rId7"/>
    <p:sldLayoutId id="2147483665" r:id="rId8"/>
    <p:sldLayoutId id="2147483666" r:id="rId9"/>
    <p:sldLayoutId id="2147483667" r:id="rId10"/>
    <p:sldLayoutId id="2147483669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rticles/core/" TargetMode="External"/><Relationship Id="rId3" Type="http://schemas.openxmlformats.org/officeDocument/2006/relationships/hyperlink" Target="https://surfingthecode.com/2017/02/abusing-dotnet-core-cli/" TargetMode="External"/><Relationship Id="rId7" Type="http://schemas.openxmlformats.org/officeDocument/2006/relationships/hyperlink" Target="https://docs.microsoft.com/en-us/aspnet/#pivot=core&amp;panel=core_over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anselman.com/blog/WhatNETDevelopersOughtToKnowToStartIn2017.aspx" TargetMode="External"/><Relationship Id="rId5" Type="http://schemas.openxmlformats.org/officeDocument/2006/relationships/hyperlink" Target="https://github.com/sdib/netcoredevoxx" TargetMode="External"/><Relationship Id="rId4" Type="http://schemas.openxmlformats.org/officeDocument/2006/relationships/hyperlink" Target="https://hub.docker.com/r/microsoft/dotnet/" TargetMode="External"/><Relationship Id="rId9" Type="http://schemas.openxmlformats.org/officeDocument/2006/relationships/hyperlink" Target="https://docs.microsoft.com/en-us/dotnet/articles/core/tools/cli-msbuild-architectur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-Regular"/>
              </a:defRPr>
            </a:pPr>
            <a:br>
              <a:rPr lang="fr-FR" dirty="0"/>
            </a:br>
            <a:br>
              <a:rPr lang="en-US" dirty="0">
                <a:sym typeface="Montserrat-Regular"/>
              </a:rPr>
            </a:br>
            <a:r>
              <a:rPr lang="en-US" dirty="0">
                <a:sym typeface="Montserrat-Regular"/>
              </a:rPr>
              <a:t>Discovery .NET 5 and its eco system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subTitle" sz="quarter" idx="1"/>
          </p:nvPr>
        </p:nvSpPr>
        <p:spPr>
          <a:xfrm>
            <a:off x="2143734" y="9833096"/>
            <a:ext cx="14716126" cy="2844386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Guillaume </a:t>
            </a:r>
            <a:r>
              <a:rPr lang="fr-FR" dirty="0" err="1"/>
              <a:t>Chervet</a:t>
            </a:r>
            <a:r>
              <a:rPr dirty="0"/>
              <a:t> @</a:t>
            </a:r>
            <a:r>
              <a:rPr lang="fr-FR" dirty="0" err="1"/>
              <a:t>guiChervet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12052057" y="13019484"/>
            <a:ext cx="262027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" name="Picture 2" descr="Résultat de recherche d'images pour &quot;logo axa&quo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5765" y="9115425"/>
            <a:ext cx="2743200" cy="27457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– Web servers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7" y="5029200"/>
            <a:ext cx="24195795" cy="3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9290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- Middlewares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3170804"/>
            <a:ext cx="15998825" cy="86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5553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sz="9600" dirty="0" err="1">
                <a:solidFill>
                  <a:schemeClr val="tx1"/>
                </a:solidFill>
              </a:rPr>
              <a:t>dependency</a:t>
            </a:r>
            <a:r>
              <a:rPr lang="fr-FR" sz="9600" dirty="0">
                <a:solidFill>
                  <a:schemeClr val="tx1"/>
                </a:solidFill>
              </a:rPr>
              <a:t>-injection</a:t>
            </a:r>
            <a:br>
              <a:rPr lang="fr-FR" sz="9600" dirty="0">
                <a:solidFill>
                  <a:schemeClr val="tx1"/>
                </a:solidFill>
              </a:rPr>
            </a:b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>
                <a:solidFill>
                  <a:schemeClr val="tx1"/>
                </a:solidFill>
              </a:rPr>
              <a:t>javascript-services-middleware</a:t>
            </a:r>
            <a:br>
              <a:rPr lang="fr-FR" sz="9600" dirty="0">
                <a:solidFill>
                  <a:schemeClr val="tx1"/>
                </a:solidFill>
              </a:rPr>
            </a:br>
            <a:br>
              <a:rPr lang="fr-FR" sz="9600" dirty="0">
                <a:solidFill>
                  <a:schemeClr val="tx1"/>
                </a:solidFill>
              </a:rPr>
            </a:br>
            <a:r>
              <a:rPr lang="fr-FR" sz="9600" dirty="0" err="1">
                <a:latin typeface="Montserrat-Regular"/>
              </a:rPr>
              <a:t>tools</a:t>
            </a:r>
            <a:br>
              <a:rPr lang="fr-FR" sz="9600" dirty="0">
                <a:solidFill>
                  <a:schemeClr val="tx1"/>
                </a:solidFill>
              </a:rPr>
            </a:br>
            <a:endParaRPr sz="9600" dirty="0">
              <a:solidFill>
                <a:schemeClr val="tx1"/>
              </a:solidFill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6558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55808">
              <a:defRPr sz="10304"/>
            </a:lvl1pPr>
          </a:lstStyle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– Requêtes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Ellipse 2"/>
          <p:cNvSpPr/>
          <p:nvPr/>
        </p:nvSpPr>
        <p:spPr>
          <a:xfrm>
            <a:off x="1072586" y="3137866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1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72586" y="6285653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2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2586" y="9433440"/>
            <a:ext cx="2620106" cy="2539948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chemeClr val="bg1"/>
                </a:solidFill>
              </a:rPr>
              <a:t>Client 3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sz="36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33001" y="3349702"/>
            <a:ext cx="3519995" cy="8721969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3796747" y="3975650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692694" y="4909928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necteur droit avec flèche 23"/>
          <p:cNvCxnSpPr/>
          <p:nvPr/>
        </p:nvCxnSpPr>
        <p:spPr>
          <a:xfrm>
            <a:off x="3796745" y="7050154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692692" y="7984432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Connecteur droit avec flèche 25"/>
          <p:cNvCxnSpPr/>
          <p:nvPr/>
        </p:nvCxnSpPr>
        <p:spPr>
          <a:xfrm>
            <a:off x="3796745" y="10303563"/>
            <a:ext cx="4516986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692692" y="11237841"/>
            <a:ext cx="4497147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ZoneTexte 21"/>
          <p:cNvSpPr txBox="1"/>
          <p:nvPr/>
        </p:nvSpPr>
        <p:spPr>
          <a:xfrm>
            <a:off x="8274746" y="5964384"/>
            <a:ext cx="3836504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Serveur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 dirty="0">
              <a:solidFill>
                <a:schemeClr val="bg1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Kestrel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9085322" y="3567432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9142466" y="4008004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lang="fr-FR">
                <a:solidFill>
                  <a:schemeClr val="bg1"/>
                </a:solidFill>
              </a:rPr>
              <a:t>/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Thread #1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851367" y="4389116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097152" y="4389116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7807" y="4389116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2071494" y="4627606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12071494" y="5131611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ZoneTexte 55"/>
          <p:cNvSpPr txBox="1"/>
          <p:nvPr/>
        </p:nvSpPr>
        <p:spPr>
          <a:xfrm>
            <a:off x="4339110" y="3264660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 err="1">
                <a:solidFill>
                  <a:schemeClr val="tx1"/>
                </a:solidFill>
              </a:rPr>
              <a:t>Request</a:t>
            </a:r>
            <a:r>
              <a:rPr lang="fr-FR" sz="2800" dirty="0">
                <a:solidFill>
                  <a:schemeClr val="tx1"/>
                </a:solidFill>
              </a:rPr>
              <a:t>  #1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445733" y="10563952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369306" y="7310544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289794" y="6346370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Request</a:t>
            </a:r>
            <a:r>
              <a:rPr lang="fr-FR" sz="2800">
                <a:solidFill>
                  <a:schemeClr val="tx1"/>
                </a:solidFill>
              </a:rPr>
              <a:t> 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355308" y="9599778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Request</a:t>
            </a:r>
            <a:r>
              <a:rPr lang="fr-FR" sz="2800">
                <a:solidFill>
                  <a:schemeClr val="tx1"/>
                </a:solidFill>
              </a:rPr>
              <a:t> 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491509" y="4249295"/>
            <a:ext cx="3088897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err="1">
                <a:solidFill>
                  <a:schemeClr val="tx1"/>
                </a:solidFill>
              </a:rPr>
              <a:t>Response</a:t>
            </a:r>
            <a:r>
              <a:rPr lang="fr-FR" sz="2800">
                <a:solidFill>
                  <a:schemeClr val="tx1"/>
                </a:solidFill>
              </a:rPr>
              <a:t>  #1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2441552" y="5626492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#1 #2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pic>
        <p:nvPicPr>
          <p:cNvPr id="63" name="Picture 8" descr="Résultat de recherche d'images pour &quot;image windows phon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78" y="7824437"/>
            <a:ext cx="464706" cy="8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85" y="4661177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9102907" y="6516744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160051" y="6957316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/Thread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chemeClr val="bg1"/>
                </a:solidFill>
              </a:rPr>
              <a:t>#2</a:t>
            </a:r>
            <a:endParaRPr kumimoji="0" lang="fr-FR" sz="5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851367" y="7338428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97152" y="7338428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87807" y="7338428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12071494" y="7576918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2071494" y="8080923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ZoneTexte 40"/>
          <p:cNvSpPr txBox="1"/>
          <p:nvPr/>
        </p:nvSpPr>
        <p:spPr>
          <a:xfrm>
            <a:off x="12441552" y="8575804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#3 #4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67737" y="9446690"/>
            <a:ext cx="5117023" cy="2564296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9124881" y="9887262"/>
            <a:ext cx="512859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Process</a:t>
            </a:r>
            <a:r>
              <a:rPr kumimoji="0" lang="fr-FR" sz="5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/Thread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chemeClr val="bg1"/>
                </a:solidFill>
              </a:rPr>
              <a:t>#N</a:t>
            </a:r>
            <a:endParaRPr kumimoji="0" lang="fr-FR" sz="5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851367" y="10268374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097152" y="10268374"/>
            <a:ext cx="944145" cy="982422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87807" y="10268374"/>
            <a:ext cx="944145" cy="982422"/>
          </a:xfrm>
          <a:prstGeom prst="rect">
            <a:avLst/>
          </a:prstGeom>
          <a:noFill/>
          <a:ln w="50800" cap="flat">
            <a:solidFill>
              <a:srgbClr val="92D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2071494" y="10506864"/>
            <a:ext cx="740117" cy="9125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12071494" y="11010869"/>
            <a:ext cx="660644" cy="0"/>
          </a:xfrm>
          <a:prstGeom prst="straightConnector1">
            <a:avLst/>
          </a:prstGeom>
          <a:noFill/>
          <a:ln w="76200" cap="flat">
            <a:solidFill>
              <a:srgbClr val="92D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ZoneTexte 53"/>
          <p:cNvSpPr txBox="1"/>
          <p:nvPr/>
        </p:nvSpPr>
        <p:spPr>
          <a:xfrm>
            <a:off x="12441552" y="11505750"/>
            <a:ext cx="4251753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sz="2800">
                <a:solidFill>
                  <a:schemeClr val="tx1"/>
                </a:solidFill>
              </a:rPr>
              <a:t>Event Queue #5 #6 #N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55" name="Flèche : courbe vers la droite 54"/>
          <p:cNvSpPr/>
          <p:nvPr/>
        </p:nvSpPr>
        <p:spPr>
          <a:xfrm>
            <a:off x="16387485" y="7353710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5" name="Flèche : courbe vers la gauche 64"/>
          <p:cNvSpPr/>
          <p:nvPr/>
        </p:nvSpPr>
        <p:spPr>
          <a:xfrm>
            <a:off x="18031828" y="7379525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6922917" y="7134523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Loop #2</a:t>
            </a:r>
            <a:endParaRPr kumimoji="0" lang="fr-FR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67" name="Flèche : courbe vers la droite 66"/>
          <p:cNvSpPr/>
          <p:nvPr/>
        </p:nvSpPr>
        <p:spPr>
          <a:xfrm>
            <a:off x="16378449" y="4448615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8" name="Flèche : courbe vers la gauche 67"/>
          <p:cNvSpPr/>
          <p:nvPr/>
        </p:nvSpPr>
        <p:spPr>
          <a:xfrm>
            <a:off x="18022792" y="4474430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6913881" y="4229428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>
                <a:solidFill>
                  <a:schemeClr val="tx1"/>
                </a:solidFill>
              </a:rPr>
              <a:t>Loop #1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sp>
        <p:nvSpPr>
          <p:cNvPr id="70" name="Flèche : courbe vers la droite 69"/>
          <p:cNvSpPr/>
          <p:nvPr/>
        </p:nvSpPr>
        <p:spPr>
          <a:xfrm>
            <a:off x="16339544" y="10340545"/>
            <a:ext cx="633593" cy="982422"/>
          </a:xfrm>
          <a:prstGeom prst="curved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1" name="Flèche : courbe vers la gauche 70"/>
          <p:cNvSpPr/>
          <p:nvPr/>
        </p:nvSpPr>
        <p:spPr>
          <a:xfrm>
            <a:off x="17983887" y="10366360"/>
            <a:ext cx="544256" cy="907205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16874976" y="10121358"/>
            <a:ext cx="11662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Event 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chemeClr val="tx1"/>
                </a:solidFill>
              </a:rPr>
              <a:t>Loop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Helvetica Light"/>
              </a:rPr>
              <a:t>#N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19976289" y="11917759"/>
            <a:ext cx="308889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6000" dirty="0">
                <a:solidFill>
                  <a:schemeClr val="tx1"/>
                </a:solidFill>
              </a:rPr>
              <a:t>.Net</a:t>
            </a:r>
            <a:endParaRPr kumimoji="0" lang="fr-FR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Light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18765078" y="3839816"/>
            <a:ext cx="17585" cy="7953512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1436480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3670985" y="2971800"/>
            <a:ext cx="17084169" cy="7486648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numCol="1">
            <a:noAutofit/>
          </a:bodyPr>
          <a:lstStyle/>
          <a:p>
            <a:r>
              <a:rPr lang="fr-FR" sz="9600" dirty="0">
                <a:latin typeface="Montserrat-Regular"/>
              </a:rPr>
              <a:t>Azure</a:t>
            </a:r>
            <a:endParaRPr lang="en-US" sz="9600" dirty="0">
              <a:latin typeface="+mj-lt"/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84669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/>
          <p:nvPr/>
        </p:nvCxnSpPr>
        <p:spPr>
          <a:xfrm rot="16200000" flipH="1">
            <a:off x="4560702" y="6530679"/>
            <a:ext cx="998768" cy="4718955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2428292" y="9220044"/>
            <a:ext cx="936728" cy="1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639744" y="7441994"/>
            <a:ext cx="7307970" cy="3674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171018" y="3681666"/>
            <a:ext cx="1700033" cy="4718956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06166" y="5955299"/>
            <a:ext cx="4214867" cy="25417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12437908" y="5163417"/>
            <a:ext cx="874002" cy="0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3336583" y="5119242"/>
            <a:ext cx="12042" cy="4160163"/>
          </a:xfrm>
          <a:prstGeom prst="line">
            <a:avLst/>
          </a:prstGeom>
          <a:ln w="1301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55808">
              <a:defRPr sz="10304"/>
            </a:lvl1pPr>
          </a:lstStyle>
          <a:p>
            <a:r>
              <a:rPr lang="fr-FR" dirty="0"/>
              <a:t>Visual Studio Team Services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6" name="Rounded Rectangle 75"/>
          <p:cNvSpPr/>
          <p:nvPr/>
        </p:nvSpPr>
        <p:spPr>
          <a:xfrm>
            <a:off x="15858567" y="3398566"/>
            <a:ext cx="7770417" cy="1079018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5400" b="1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Datacenter privé</a:t>
            </a:r>
            <a:endParaRPr kumimoji="0" lang="fr-FR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33269" y="2694583"/>
            <a:ext cx="6741713" cy="4993088"/>
            <a:chOff x="6185679" y="2751668"/>
            <a:chExt cx="6741713" cy="4993088"/>
          </a:xfrm>
        </p:grpSpPr>
        <p:sp>
          <p:nvSpPr>
            <p:cNvPr id="3" name="Rounded Rectangle 2"/>
            <p:cNvSpPr/>
            <p:nvPr/>
          </p:nvSpPr>
          <p:spPr>
            <a:xfrm>
              <a:off x="6185679" y="3592052"/>
              <a:ext cx="6741713" cy="31685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28" name="Picture 4" descr="Résultat de recherche d'images pour &quot;images jenkins&quot;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794" y="2751668"/>
              <a:ext cx="6488389" cy="4993088"/>
            </a:xfrm>
            <a:prstGeom prst="rect">
              <a:avLst/>
            </a:prstGeom>
            <a:noFill/>
          </p:spPr>
        </p:pic>
      </p:grpSp>
      <p:pic>
        <p:nvPicPr>
          <p:cNvPr id="1030" name="Picture 6" descr="Résultat de recherche d'images pour &quot;images visual studio team service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72" y="7463114"/>
            <a:ext cx="6096000" cy="3486151"/>
          </a:xfrm>
          <a:prstGeom prst="rect">
            <a:avLst/>
          </a:prstGeom>
          <a:noFill/>
        </p:spPr>
      </p:pic>
      <p:pic>
        <p:nvPicPr>
          <p:cNvPr id="1032" name="Picture 8" descr="Résultat de recherche d'images pour &quot;images gi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28" y="6505606"/>
            <a:ext cx="3451225" cy="1441171"/>
          </a:xfrm>
          <a:prstGeom prst="rect">
            <a:avLst/>
          </a:prstGeom>
          <a:noFill/>
        </p:spPr>
      </p:pic>
      <p:grpSp>
        <p:nvGrpSpPr>
          <p:cNvPr id="258" name="Group 257"/>
          <p:cNvGrpSpPr/>
          <p:nvPr/>
        </p:nvGrpSpPr>
        <p:grpSpPr>
          <a:xfrm>
            <a:off x="15858567" y="4871031"/>
            <a:ext cx="7810100" cy="3852810"/>
            <a:chOff x="15858567" y="4871031"/>
            <a:chExt cx="7810100" cy="3852810"/>
          </a:xfrm>
        </p:grpSpPr>
        <p:sp>
          <p:nvSpPr>
            <p:cNvPr id="23" name="Rounded Rectangle 22"/>
            <p:cNvSpPr/>
            <p:nvPr/>
          </p:nvSpPr>
          <p:spPr>
            <a:xfrm>
              <a:off x="15858567" y="4871031"/>
              <a:ext cx="7810100" cy="3747192"/>
            </a:xfrm>
            <a:prstGeom prst="round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34" name="Picture 10" descr="Résultat de recherche d'images pour &quot;images azure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3046" y="4883073"/>
              <a:ext cx="6721342" cy="3840768"/>
            </a:xfrm>
            <a:prstGeom prst="rect">
              <a:avLst/>
            </a:prstGeom>
            <a:noFill/>
          </p:spPr>
        </p:pic>
      </p:grpSp>
      <p:grpSp>
        <p:nvGrpSpPr>
          <p:cNvPr id="261" name="Group 260"/>
          <p:cNvGrpSpPr/>
          <p:nvPr/>
        </p:nvGrpSpPr>
        <p:grpSpPr>
          <a:xfrm>
            <a:off x="15818884" y="8811532"/>
            <a:ext cx="7810100" cy="3783046"/>
            <a:chOff x="15818884" y="8811532"/>
            <a:chExt cx="7810100" cy="3783046"/>
          </a:xfrm>
        </p:grpSpPr>
        <p:sp>
          <p:nvSpPr>
            <p:cNvPr id="24" name="Rounded Rectangle 23"/>
            <p:cNvSpPr/>
            <p:nvPr/>
          </p:nvSpPr>
          <p:spPr>
            <a:xfrm>
              <a:off x="15818884" y="8829458"/>
              <a:ext cx="7810100" cy="3747192"/>
            </a:xfrm>
            <a:prstGeom prst="round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036" name="Picture 12" descr="Résultat de recherche d'images pour &quot;images amazon web services&quot;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1857" y="8811532"/>
              <a:ext cx="6079896" cy="3783046"/>
            </a:xfrm>
            <a:prstGeom prst="rect">
              <a:avLst/>
            </a:prstGeom>
            <a:noFill/>
          </p:spPr>
        </p:pic>
      </p:grpSp>
      <p:cxnSp>
        <p:nvCxnSpPr>
          <p:cNvPr id="283" name="Elbow Connector 282"/>
          <p:cNvCxnSpPr>
            <a:endCxn id="76" idx="1"/>
          </p:cNvCxnSpPr>
          <p:nvPr/>
        </p:nvCxnSpPr>
        <p:spPr>
          <a:xfrm rot="5400000" flipH="1" flipV="1">
            <a:off x="13467628" y="5051056"/>
            <a:ext cx="3503919" cy="1277959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24" idx="1"/>
          </p:cNvCxnSpPr>
          <p:nvPr/>
        </p:nvCxnSpPr>
        <p:spPr>
          <a:xfrm rot="16200000" flipH="1">
            <a:off x="13524159" y="8408328"/>
            <a:ext cx="3351171" cy="1238279"/>
          </a:xfrm>
          <a:prstGeom prst="bentConnector2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284200" y="7198658"/>
            <a:ext cx="1950204" cy="0"/>
          </a:xfrm>
          <a:prstGeom prst="line">
            <a:avLst/>
          </a:prstGeom>
          <a:ln w="130175">
            <a:solidFill>
              <a:srgbClr val="FFC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34404" y="7198658"/>
            <a:ext cx="857937" cy="0"/>
          </a:xfrm>
          <a:prstGeom prst="straightConnector1">
            <a:avLst/>
          </a:prstGeom>
          <a:ln w="130175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253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3670985" y="2971800"/>
            <a:ext cx="17084169" cy="7486648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numCol="1">
            <a:noAutofit/>
          </a:bodyPr>
          <a:lstStyle/>
          <a:p>
            <a:r>
              <a:rPr lang="fr-FR" sz="9600" dirty="0">
                <a:latin typeface="Montserrat-Regular"/>
              </a:rPr>
              <a:t>Docker</a:t>
            </a:r>
            <a:endParaRPr lang="en-US" sz="9600" dirty="0">
              <a:latin typeface="+mj-lt"/>
            </a:endParaRP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23903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sz="10300" dirty="0"/>
              <a:t>A retenir</a:t>
            </a:r>
            <a:endParaRPr sz="10300" dirty="0">
              <a:solidFill>
                <a:schemeClr val="tx1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" name="Shape 261"/>
          <p:cNvSpPr>
            <a:spLocks noGrp="1"/>
          </p:cNvSpPr>
          <p:nvPr>
            <p:ph type="body" sz="half" idx="1"/>
          </p:nvPr>
        </p:nvSpPr>
        <p:spPr>
          <a:xfrm>
            <a:off x="180482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Open Source &lt;3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 err="1"/>
              <a:t>Multi-plateforme</a:t>
            </a:r>
            <a:endParaRPr lang="fr-FR" sz="5400" dirty="0">
              <a:solidFill>
                <a:schemeClr val="tx1"/>
              </a:solidFill>
            </a:endParaRP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Outillage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Axé sur la performance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Cas d’utilisation multiples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5400" dirty="0"/>
              <a:t>Framework complet</a:t>
            </a:r>
          </a:p>
        </p:txBody>
      </p:sp>
    </p:spTree>
    <p:extLst>
      <p:ext uri="{BB962C8B-B14F-4D97-AF65-F5344CB8AC3E}">
        <p14:creationId xmlns:p14="http://schemas.microsoft.com/office/powerpoint/2010/main" val="4180155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xfrm>
            <a:off x="1215888" y="5296119"/>
            <a:ext cx="21456081" cy="386975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A vous de jouer !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59256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ctrTitle"/>
          </p:nvPr>
        </p:nvSpPr>
        <p:spPr>
          <a:xfrm>
            <a:off x="1215888" y="5296119"/>
            <a:ext cx="21456081" cy="386975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Merci</a:t>
            </a:r>
            <a:endParaRPr dirty="0"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43929" y="13019484"/>
            <a:ext cx="47828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0999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dirty="0"/>
              <a:t>State .NET in 2017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1795892" y="4876617"/>
            <a:ext cx="20774357" cy="5153470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/>
              <a:t>.NET Framework for Windows</a:t>
            </a:r>
            <a:endParaRPr sz="6000" dirty="0"/>
          </a:p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/>
              <a:t>Mono for Xamarin</a:t>
            </a:r>
          </a:p>
          <a:p>
            <a:pPr marL="857250" indent="-85725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fr-FR" sz="6000" dirty="0" err="1"/>
              <a:t>dotnet</a:t>
            </a:r>
            <a:r>
              <a:rPr lang="fr-FR" sz="6000" dirty="0"/>
              <a:t> </a:t>
            </a:r>
            <a:r>
              <a:rPr lang="fr-FR" sz="6000" dirty="0" err="1"/>
              <a:t>core</a:t>
            </a:r>
            <a:r>
              <a:rPr lang="fr-FR" sz="6000" dirty="0"/>
              <a:t> (new)</a:t>
            </a:r>
          </a:p>
        </p:txBody>
      </p:sp>
    </p:spTree>
    <p:extLst>
      <p:ext uri="{BB962C8B-B14F-4D97-AF65-F5344CB8AC3E}">
        <p14:creationId xmlns:p14="http://schemas.microsoft.com/office/powerpoint/2010/main" val="3669823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err="1"/>
              <a:t>Resources</a:t>
            </a:r>
            <a:r>
              <a:rPr lang="fr-FR"/>
              <a:t> </a:t>
            </a:r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707366" y="2107406"/>
            <a:ext cx="23274068" cy="10452654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3"/>
              </a:rPr>
              <a:t>Utilisation de dotnet-cli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4"/>
              </a:rPr>
              <a:t>Image Docker dotnet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5"/>
              </a:rPr>
              <a:t>Git de la présentation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What .NET </a:t>
            </a:r>
            <a:r>
              <a:rPr lang="fr-FR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Developer</a:t>
            </a: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6"/>
              </a:rPr>
              <a:t> ought to Know</a:t>
            </a:r>
            <a:endParaRPr lang="en-US" sz="6600" dirty="0">
              <a:latin typeface="+mn-lt"/>
              <a:ea typeface="+mn-ea"/>
              <a:cs typeface="+mn-cs"/>
              <a:sym typeface="Montserrat Semi Bold"/>
            </a:endParaRP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7"/>
              </a:rPr>
              <a:t>Documentation ASP.NET Core</a:t>
            </a:r>
            <a:r>
              <a:rPr lang="en-US" sz="6600" dirty="0">
                <a:latin typeface="+mn-lt"/>
                <a:ea typeface="+mn-ea"/>
                <a:cs typeface="+mn-cs"/>
                <a:sym typeface="Montserrat Semi Bold"/>
              </a:rPr>
              <a:t> 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latin typeface="+mn-lt"/>
                <a:ea typeface="+mn-ea"/>
                <a:cs typeface="+mn-cs"/>
                <a:sym typeface="Montserrat Semi Bold"/>
                <a:hlinkClick r:id="rId8"/>
              </a:rPr>
              <a:t>Documentation .NET Core</a:t>
            </a:r>
          </a:p>
          <a:p>
            <a:pPr indent="506250">
              <a:spcBef>
                <a:spcPts val="1600"/>
              </a:spcBef>
            </a:pPr>
            <a:r>
              <a:rPr lang="en-US" sz="66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Montserrat Semi Bold"/>
                <a:hlinkClick r:id="rId9"/>
              </a:rPr>
              <a:t>Ms Build architecture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2026212" y="13019484"/>
            <a:ext cx="313717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  <a:latin typeface="Consolas"/>
              </a:rPr>
              <a:t># Unix:</a:t>
            </a:r>
            <a:r>
              <a:rPr lang="en-US" dirty="0">
                <a:latin typeface="Consolas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ASPNETCORE_URLS="https://*:5123" dotnet run</a:t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export ASPNETCORE_ENVIRONMENT=Development 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nsolas"/>
              </a:rPr>
              <a:t># Windows PowerShell:</a:t>
            </a:r>
            <a:r>
              <a:rPr lang="en-US" dirty="0">
                <a:latin typeface="Consolas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$env:ASPNETCORE_URLS="https://*:5123" ; dotnet run</a:t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$Env:ASPNETCORE_ENVIRONMENT=Development 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nsolas"/>
              </a:rPr>
              <a:t># Windows CMD (note: no quotes):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latin typeface="Consolas"/>
              </a:rPr>
              <a:t>SET ASPNETCORE_URLS=https://*:5123 &amp;&amp; dotnet run </a:t>
            </a:r>
            <a:br>
              <a:rPr lang="en-US" dirty="0">
                <a:solidFill>
                  <a:schemeClr val="tx1"/>
                </a:solidFill>
                <a:latin typeface="Consolas"/>
              </a:rPr>
            </a:br>
            <a:r>
              <a:rPr lang="en-US" dirty="0">
                <a:latin typeface="Consolas"/>
              </a:rPr>
              <a:t>set ASPNETCORE_ENVIRONMENT=Development</a:t>
            </a:r>
            <a:endParaRPr lang="en-US" dirty="0">
              <a:latin typeface="Calibri"/>
            </a:endParaRPr>
          </a:p>
          <a:p>
            <a:r>
              <a:rPr lang="en-US" dirty="0">
                <a:solidFill>
                  <a:srgbClr val="FFFF00"/>
                </a:solidFill>
                <a:latin typeface="Consolas"/>
              </a:rPr>
              <a:t># Docker</a:t>
            </a:r>
            <a:r>
              <a:rPr lang="en-US" dirty="0">
                <a:latin typeface="Consolas"/>
              </a:rPr>
              <a:t> 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latin typeface="Consolas"/>
              </a:rPr>
              <a:t>docker build --no-cache -t dotnetapp . </a:t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r>
              <a:rPr lang="en-US" dirty="0">
                <a:latin typeface="Consolas"/>
              </a:rPr>
              <a:t>docker run -d -p 8000:80 </a:t>
            </a:r>
            <a:r>
              <a:rPr lang="en-US" dirty="0" err="1">
                <a:latin typeface="Consolas"/>
              </a:rPr>
              <a:t>dotnetapp</a:t>
            </a:r>
            <a:endParaRPr lang="en-US" dirty="0">
              <a:latin typeface="Consolas"/>
            </a:endParaRP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view 2 tools high-level archite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52" y="3609975"/>
            <a:ext cx="17112191" cy="7080376"/>
          </a:xfrm>
          <a:prstGeom prst="rect">
            <a:avLst/>
          </a:prstGeom>
        </p:spPr>
      </p:pic>
      <p:pic>
        <p:nvPicPr>
          <p:cNvPr id="5" name="Picture 4" descr="@OmniShar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5683" y="5686425"/>
            <a:ext cx="1905000" cy="1905000"/>
          </a:xfrm>
          <a:prstGeom prst="rect">
            <a:avLst/>
          </a:prstGeom>
        </p:spPr>
      </p:pic>
      <p:pic>
        <p:nvPicPr>
          <p:cNvPr id="6" name="Picture 5" descr="Résultat de recherche d'images pour &quot;nuget&quot;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9600" y="11058525"/>
            <a:ext cx="3258417" cy="9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89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182880" tIns="91440" rIns="182880" bIns="91440" rtlCol="0" anchor="t">
            <a:normAutofit/>
          </a:bodyPr>
          <a:lstStyle/>
          <a:p>
            <a:endParaRPr lang="en-US">
              <a:solidFill>
                <a:srgbClr val="24292E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73" y="2667000"/>
            <a:ext cx="13903775" cy="100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0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dirty="0"/>
              <a:t>.NET </a:t>
            </a:r>
            <a:r>
              <a:rPr lang="fr-FR" dirty="0" err="1"/>
              <a:t>Core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179589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Lightness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Deployment flexibility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Multi-platform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development tools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Open source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Supported by Microsoft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51" y="949570"/>
            <a:ext cx="20017614" cy="108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8373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96" y="981318"/>
            <a:ext cx="20021544" cy="10800000"/>
          </a:xfrm>
          <a:prstGeom prst="rect">
            <a:avLst/>
          </a:prstGeom>
        </p:spPr>
      </p:pic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xfrm>
            <a:off x="11926885" y="13019484"/>
            <a:ext cx="512370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88443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6400801"/>
            <a:ext cx="6096000" cy="317009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0000"/>
          </a:p>
          <a:p>
            <a:endParaRPr lang="en-US" sz="100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1346" y="3171825"/>
            <a:ext cx="20386877" cy="9288660"/>
          </a:xfrm>
        </p:spPr>
      </p:pic>
    </p:spTree>
    <p:extLst>
      <p:ext uri="{BB962C8B-B14F-4D97-AF65-F5344CB8AC3E}">
        <p14:creationId xmlns:p14="http://schemas.microsoft.com/office/powerpoint/2010/main" val="321433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hello-world</a:t>
            </a:r>
            <a:endParaRPr dirty="0"/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xfrm>
            <a:off x="11969773" y="13019484"/>
            <a:ext cx="42659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7385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" name="Shape 261"/>
          <p:cNvSpPr>
            <a:spLocks noGrp="1"/>
          </p:cNvSpPr>
          <p:nvPr>
            <p:ph type="body" sz="half" idx="1"/>
          </p:nvPr>
        </p:nvSpPr>
        <p:spPr>
          <a:xfrm>
            <a:off x="1804822" y="4876617"/>
            <a:ext cx="20774357" cy="5153470"/>
          </a:xfrm>
          <a:prstGeom prst="rect">
            <a:avLst/>
          </a:prstGeom>
        </p:spPr>
        <p:txBody>
          <a:bodyPr lIns="71437" tIns="71437" rIns="71437" bIns="71437" numCol="2" anchor="t">
            <a:normAutofit/>
          </a:bodyPr>
          <a:lstStyle/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Web framework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.NET and .NET Core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Modular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Cloud Ready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Efficient</a:t>
            </a:r>
          </a:p>
          <a:p>
            <a:pPr marL="685800" indent="-685800" defTabSz="731162">
              <a:spcBef>
                <a:spcPts val="5200"/>
              </a:spcBef>
              <a:buFont typeface="Arial" panose="020B0604020202020204" pitchFamily="34" charset="0"/>
              <a:buChar char="•"/>
              <a:defRPr sz="4272"/>
            </a:pPr>
            <a:r>
              <a:rPr lang="en-US" sz="5400" dirty="0"/>
              <a:t>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015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10304"/>
            </a:lvl1pPr>
          </a:lstStyle>
          <a:p>
            <a:r>
              <a:rPr lang="fr-FR"/>
              <a:t>ASP.NET </a:t>
            </a:r>
            <a:r>
              <a:rPr lang="fr-FR" err="1"/>
              <a:t>Core</a:t>
            </a:r>
            <a:r>
              <a:rPr lang="fr-FR"/>
              <a:t> – Web servers</a:t>
            </a:r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12018668" y="13019484"/>
            <a:ext cx="328804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02" y="4591484"/>
            <a:ext cx="23994070" cy="45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3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 Semi Bold"/>
        <a:ea typeface="Montserrat Semi Bold"/>
        <a:cs typeface="Montserrat Semi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762</Words>
  <Application>Microsoft Office PowerPoint</Application>
  <PresentationFormat>Personnalisé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Consolas</vt:lpstr>
      <vt:lpstr>Courier</vt:lpstr>
      <vt:lpstr>Helvetica Light</vt:lpstr>
      <vt:lpstr>Helvetica Neue</vt:lpstr>
      <vt:lpstr>Montserrat Semi Bold</vt:lpstr>
      <vt:lpstr>Montserrat-Bold</vt:lpstr>
      <vt:lpstr>Montserrat-Regular</vt:lpstr>
      <vt:lpstr>Open Sans</vt:lpstr>
      <vt:lpstr>Black</vt:lpstr>
      <vt:lpstr>  Discovery .NET 5 and its eco system</vt:lpstr>
      <vt:lpstr>State .NET in 2017</vt:lpstr>
      <vt:lpstr>.NET Core</vt:lpstr>
      <vt:lpstr>Présentation PowerPoint</vt:lpstr>
      <vt:lpstr>Présentation PowerPoint</vt:lpstr>
      <vt:lpstr>.NET Standard</vt:lpstr>
      <vt:lpstr>hello-world</vt:lpstr>
      <vt:lpstr>ASP.NET Core</vt:lpstr>
      <vt:lpstr>ASP.NET Core – Web servers</vt:lpstr>
      <vt:lpstr>ASP.NET Core – Web servers</vt:lpstr>
      <vt:lpstr>ASP.NET Core - Middlewares</vt:lpstr>
      <vt:lpstr>dependency-injection  javascript-services-middleware  tools </vt:lpstr>
      <vt:lpstr>ASP.NET Core – Requêtes</vt:lpstr>
      <vt:lpstr>Azure</vt:lpstr>
      <vt:lpstr>Visual Studio Team Services</vt:lpstr>
      <vt:lpstr>Docker</vt:lpstr>
      <vt:lpstr>A retenir</vt:lpstr>
      <vt:lpstr>A vous de jouer !</vt:lpstr>
      <vt:lpstr>Merci</vt:lpstr>
      <vt:lpstr>Resources </vt:lpstr>
      <vt:lpstr>Environment variables</vt:lpstr>
      <vt:lpstr>Tools</vt:lpstr>
      <vt:lpstr>benchmarks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Devoxx France 2017  Découverte ASP.NET Core et son éco système</dc:title>
  <dc:creator>DIB Simon</dc:creator>
  <cp:lastModifiedBy>CHERVET Guillaume</cp:lastModifiedBy>
  <cp:revision>85</cp:revision>
  <dcterms:modified xsi:type="dcterms:W3CDTF">2020-07-28T07:32:49Z</dcterms:modified>
</cp:coreProperties>
</file>