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262" r:id="rId4"/>
    <p:sldId id="265" r:id="rId5"/>
    <p:sldId id="266" r:id="rId6"/>
    <p:sldId id="267" r:id="rId7"/>
    <p:sldId id="320" r:id="rId8"/>
    <p:sldId id="268" r:id="rId9"/>
    <p:sldId id="321" r:id="rId10"/>
    <p:sldId id="263" r:id="rId11"/>
    <p:sldId id="269" r:id="rId12"/>
    <p:sldId id="319" r:id="rId13"/>
    <p:sldId id="322" r:id="rId14"/>
    <p:sldId id="323" r:id="rId15"/>
    <p:sldId id="324" r:id="rId16"/>
    <p:sldId id="325" r:id="rId17"/>
    <p:sldId id="326" r:id="rId18"/>
    <p:sldId id="327" r:id="rId19"/>
    <p:sldId id="329" r:id="rId20"/>
    <p:sldId id="328" r:id="rId21"/>
    <p:sldId id="330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4" d="100"/>
          <a:sy n="104" d="100"/>
        </p:scale>
        <p:origin x="12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4EFD1-5BF2-4253-9414-23E7CCA35C85}" type="datetimeFigureOut">
              <a:rPr lang="fr-FR" smtClean="0"/>
              <a:t>29/08/2020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F252F-B382-4F7B-9BE1-166343091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11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CF9A-866C-4F3C-9063-9D8206EC4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B36DB5-C5B1-48E7-8095-9F0E44DA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E6D5F-0D7F-4D22-A4D6-F7FD0378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29/08/2020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D589E-7BB1-4F6F-8903-2DDE84B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DB04E-E85D-4674-BAE0-B6152E3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11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8CC4E-D769-4632-962A-BA7BF82C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E18F70-9C9E-4C8A-898C-C1D5EEE39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611DD-88AE-4BE7-9C14-85EBB8A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29/08/2020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CCE2F-F0CC-4371-9EEA-45F39141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7E674-B55A-4434-A88E-225342ED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287533-4AB2-4BB1-B6F6-CD2D923D9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E574A-19B4-4C43-B3AC-EFCDEA94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82054-6425-4121-81C0-B6CBA4FD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29/08/2020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64028-FBAE-45DF-8695-77AFF01C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66E357-1DFE-4788-B5B1-D6866C98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04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BD4C9-F99A-4ABF-98B7-05CC900C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363E4A-8394-4280-87C4-73E536BE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28BDF0-9685-49ED-887E-814E5107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29/08/2020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5A5A2-B039-4367-B758-94379B10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68962-DA23-41E7-A99D-1A9FE6DD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35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6F4FE-1043-426F-8531-72058E07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C3108-33B8-406C-A6FB-887053FF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6A550-AF69-4A7C-80B5-0F04FD5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29/08/2020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DECD5-77DB-40DB-83B3-9C4D9F72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6EA47-5BA9-4B2E-BC89-B973910C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7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14542-E390-40CE-9A00-8485D3E8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8C969-0BA2-4082-99DA-062FDCBA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E70FC1-ED2F-4B54-9954-B0CBCE5B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65E8DB-7167-44B3-9C12-65911BA0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29/08/2020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0BA47C-804F-4592-BB47-FA252840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7D8DF0-3469-44A9-8B54-FF6AAC5C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0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0F8C7-55CD-4208-909B-1082CD2E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E5D663-1740-43BA-B628-7876BB7DF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A79BB9-7F29-480A-925D-FF3B5D106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A678EB-B2AB-4FBA-8499-BADB31B9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21BB37-3559-4EEC-95AB-928A094A0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AC88F0-AE6B-4104-A636-CF9DB2B5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29/08/2020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3A54F6-AF61-4C74-A357-95CF2064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7F7181-2245-44EF-BE66-75C8919E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77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8B642-637F-4CFC-B67A-B2BC515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BACB3D-92CF-4F96-A2D5-98FF2AF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29/08/2020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3F8C91-986B-4F6C-B474-6F535ADD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07E1E7-5AF5-4C98-A072-367153E9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EBF429-EDF7-479B-BDA0-59AE4A4E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29/08/2020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F216BC-2440-4709-97F2-31AEEE11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D65861-2785-4255-B491-0BFC320B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B6327-F0A9-4C0C-9C32-AD3104A6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C9B65-E6C2-4550-AD71-DB2E162B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D2325A-AF30-482B-8434-E491DBFB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1E02CF-2489-40A5-8158-543E5858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29/08/2020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57B842-FE26-4579-B3B3-E8120E21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7E3B4-D666-4980-BD4C-95BAFDE9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39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25B90-DB76-4F36-AC6C-26F46AF6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363BD9-C4C5-4F7F-A62E-AF4DE8926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330BA4-3C5B-4850-AE63-25CB1FCFF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96DEB9-032F-410B-8CD5-7B1D56E1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29/08/2020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AC2961-2AE8-424A-919E-B5A4C8BD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1D0DE-02DF-426C-85CA-0A9A7770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0CD2DA-A23C-4826-B2BD-5CC6B5A5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85BC93-965E-4017-B97B-E92377D0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FE609-2ABD-44E4-865C-3286D0D8F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A240-0EED-4ECD-B243-46C15A0FCC3C}" type="datetimeFigureOut">
              <a:rPr lang="fr-FR" smtClean="0"/>
              <a:t>29/08/2020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F8651-C4A3-445D-A66D-AFB2A703F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66EAB-C372-4491-A26A-34602B121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9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sharp/language-reference/keywords/interface" TargetMode="External"/><Relationship Id="rId2" Type="http://schemas.openxmlformats.org/officeDocument/2006/relationships/hyperlink" Target="https://docs.microsoft.com/fr-fr/dotnet/csharp/language-reference/keywords/cla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fr-fr/dotnet/csharp/tour-of-csharp/types-and-variables" TargetMode="External"/><Relationship Id="rId5" Type="http://schemas.openxmlformats.org/officeDocument/2006/relationships/hyperlink" Target="https://docs.microsoft.com/fr-fr/dotnet/csharp/language-reference/keywords/delegate" TargetMode="External"/><Relationship Id="rId4" Type="http://schemas.openxmlformats.org/officeDocument/2006/relationships/hyperlink" Target="https://docs.microsoft.com/fr-fr/dotnet/csharp/programming-guide/array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language-reference/builtin-types/boo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api/system.boolean.tryparse?view=netcore-3.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sharp/language-reference/builtin-types/char" TargetMode="External"/><Relationship Id="rId2" Type="http://schemas.openxmlformats.org/officeDocument/2006/relationships/hyperlink" Target="https://docs.microsoft.com/fr-fr/dotnet/api/system.cha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language-reference/builtin-types/struc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sharp/language-reference/keywords/static" TargetMode="External"/><Relationship Id="rId2" Type="http://schemas.openxmlformats.org/officeDocument/2006/relationships/hyperlink" Target="https://docs.microsoft.com/fr-fr/dotnet/csharp/language-reference/builtin-types/default-valu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fr-fr/dotnet/csharp/programming-guide/classes-and-structs/destructors" TargetMode="External"/><Relationship Id="rId5" Type="http://schemas.openxmlformats.org/officeDocument/2006/relationships/hyperlink" Target="https://docs.microsoft.com/fr-fr/dotnet/csharp/language-reference/keywords/interface" TargetMode="External"/><Relationship Id="rId4" Type="http://schemas.openxmlformats.org/officeDocument/2006/relationships/hyperlink" Target="https://docs.microsoft.com/fr-fr/dotnet/csharp/language-reference/keywords/cons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tour-of-csharp/types-and-variable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sharp/language-reference/builtin-types/enum" TargetMode="External"/><Relationship Id="rId7" Type="http://schemas.openxmlformats.org/officeDocument/2006/relationships/hyperlink" Target="https://docs.microsoft.com/fr-fr/dotnet/csharp/tour-of-csharp/types-and-variables" TargetMode="External"/><Relationship Id="rId2" Type="http://schemas.openxmlformats.org/officeDocument/2006/relationships/hyperlink" Target="https://docs.microsoft.com/fr-fr/dotnet/csharp/language-reference/builtin-types/value-types#built-in-value-typ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fr-fr/dotnet/csharp/language-reference/builtin-types/value-tuples" TargetMode="External"/><Relationship Id="rId5" Type="http://schemas.openxmlformats.org/officeDocument/2006/relationships/hyperlink" Target="https://docs.microsoft.com/fr-fr/dotnet/csharp/language-reference/builtin-types/nullable-value-types" TargetMode="External"/><Relationship Id="rId4" Type="http://schemas.openxmlformats.org/officeDocument/2006/relationships/hyperlink" Target="https://docs.microsoft.com/fr-fr/dotnet/csharp/language-reference/builtin-types/struct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dotnet/api/system.int64" TargetMode="External"/><Relationship Id="rId3" Type="http://schemas.openxmlformats.org/officeDocument/2006/relationships/hyperlink" Target="https://docs.microsoft.com/fr-fr/dotnet/api/system.byte" TargetMode="External"/><Relationship Id="rId7" Type="http://schemas.openxmlformats.org/officeDocument/2006/relationships/hyperlink" Target="https://docs.microsoft.com/fr-fr/dotnet/api/system.uint32" TargetMode="External"/><Relationship Id="rId2" Type="http://schemas.openxmlformats.org/officeDocument/2006/relationships/hyperlink" Target="https://docs.microsoft.com/fr-fr/dotnet/api/system.sby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fr-fr/dotnet/api/system.int32" TargetMode="External"/><Relationship Id="rId5" Type="http://schemas.openxmlformats.org/officeDocument/2006/relationships/hyperlink" Target="https://docs.microsoft.com/fr-fr/dotnet/api/system.uint16" TargetMode="External"/><Relationship Id="rId10" Type="http://schemas.openxmlformats.org/officeDocument/2006/relationships/hyperlink" Target="https://docs.microsoft.com/fr-fr/dotnet/csharp/language-reference/builtin-types/integral-numeric-types" TargetMode="External"/><Relationship Id="rId4" Type="http://schemas.openxmlformats.org/officeDocument/2006/relationships/hyperlink" Target="https://docs.microsoft.com/fr-fr/dotnet/api/system.int16" TargetMode="External"/><Relationship Id="rId9" Type="http://schemas.openxmlformats.org/officeDocument/2006/relationships/hyperlink" Target="https://docs.microsoft.com/fr-fr/dotnet/api/system.uint64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language-reference/builtin-types/numeric-conversion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sharp/language-reference/builtin-types/floating-point-numeric-types" TargetMode="External"/><Relationship Id="rId2" Type="http://schemas.openxmlformats.org/officeDocument/2006/relationships/hyperlink" Target="https://docs.microsoft.com/fr-fr/dotnet/csharp/language-reference/builtin-types/integral-numeric-typ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fr-fr/dotnet/csharp/language-reference/builtin-types/numeric-convers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5A0E4-4DB0-4791-9F8B-AB5F1BAE1D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576218-51F1-4A83-B2D5-A2C00E185A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6293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30E418-E4B8-4DBD-8DF3-78C5DDECF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Reference types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C1FCB35-5DCA-4F94-B60A-46734457EE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94140"/>
            <a:ext cx="5864106" cy="3144434"/>
          </a:xfrm>
          <a:prstGeom prst="rect">
            <a:avLst/>
          </a:prstGeom>
          <a:solidFill>
            <a:srgbClr val="AAAA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50784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Class types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Ultimate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 class of all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types: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ourier New" panose="02070309020205020404" pitchFamily="49" charset="0"/>
              </a:rPr>
              <a:t>object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Unicode strings: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ourier New" panose="02070309020205020404" pitchFamily="49" charset="0"/>
              </a:rPr>
              <a:t>string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defined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types of the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ourier New" panose="02070309020205020404" pitchFamily="49" charset="0"/>
              </a:rPr>
              <a:t>class C {...}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Interface types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defined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types of the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ourier New" panose="02070309020205020404" pitchFamily="49" charset="0"/>
              </a:rPr>
              <a:t>interface I {...}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Array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 types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Single- and multi-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dimensional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for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ourier New" panose="02070309020205020404" pitchFamily="49" charset="0"/>
              </a:rPr>
              <a:t>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ourier New" panose="02070309020205020404" pitchFamily="49" charset="0"/>
              </a:rPr>
              <a:t>[]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ourier New" panose="02070309020205020404" pitchFamily="49" charset="0"/>
              </a:rPr>
              <a:t>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ourier New" panose="02070309020205020404" pitchFamily="49" charset="0"/>
              </a:rPr>
              <a:t>[,]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Delegate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 types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defined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types of the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ourier New" panose="02070309020205020404" pitchFamily="49" charset="0"/>
              </a:rPr>
              <a:t>delegate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ourier New" panose="02070309020205020404" pitchFamily="49" charset="0"/>
              </a:rPr>
              <a:t>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ourier New" panose="02070309020205020404" pitchFamily="49" charset="0"/>
              </a:rPr>
              <a:t> D(...)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48D787-6016-42DA-8B12-5153724A3FDF}"/>
              </a:ext>
            </a:extLst>
          </p:cNvPr>
          <p:cNvSpPr/>
          <p:nvPr/>
        </p:nvSpPr>
        <p:spPr>
          <a:xfrm>
            <a:off x="165100" y="6488668"/>
            <a:ext cx="905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6"/>
              </a:rPr>
              <a:t>https://docs.microsoft.com/fr-fr/dotnet/csharp/tour-of-csharp/types-and-variables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0819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B16000-0806-4173-BCF9-B635A5F8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bool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FA9E0-DF60-48CE-A6DB-E506A2855152}"/>
              </a:ext>
            </a:extLst>
          </p:cNvPr>
          <p:cNvSpPr/>
          <p:nvPr/>
        </p:nvSpPr>
        <p:spPr>
          <a:xfrm>
            <a:off x="1269533" y="1690688"/>
            <a:ext cx="982910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101FD"/>
                </a:solidFill>
                <a:latin typeface="SFMono-Regular"/>
              </a:rPr>
              <a:t>bool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check = </a:t>
            </a:r>
            <a:r>
              <a:rPr lang="en-US" dirty="0">
                <a:solidFill>
                  <a:srgbClr val="07704A"/>
                </a:solidFill>
                <a:latin typeface="SFMono-Regular"/>
              </a:rPr>
              <a:t>true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; </a:t>
            </a:r>
          </a:p>
          <a:p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(check ? 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"Checked"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: 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"Not checked"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// output: Checked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</a:p>
          <a:p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07704A"/>
                </a:solidFill>
                <a:latin typeface="SFMono-Regular"/>
              </a:rPr>
              <a:t>false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? 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"Checked"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: 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"Not checked"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// output: Not checked</a:t>
            </a:r>
          </a:p>
          <a:p>
            <a:endParaRPr lang="en-US" dirty="0">
              <a:solidFill>
                <a:srgbClr val="008000"/>
              </a:solidFill>
              <a:latin typeface="SFMono-Regular"/>
            </a:endParaRPr>
          </a:p>
          <a:p>
            <a:r>
              <a:rPr lang="fr-FR" dirty="0" err="1">
                <a:solidFill>
                  <a:srgbClr val="0101FD"/>
                </a:solidFill>
                <a:latin typeface="SFMono-Regular"/>
              </a:rPr>
              <a:t>bool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? </a:t>
            </a:r>
            <a:r>
              <a:rPr lang="fr-FR" dirty="0" err="1"/>
              <a:t>nullableBool</a:t>
            </a:r>
            <a:r>
              <a:rPr lang="fr-FR" dirty="0"/>
              <a:t> = </a:t>
            </a:r>
            <a:r>
              <a:rPr lang="fr-FR" dirty="0" err="1"/>
              <a:t>null</a:t>
            </a:r>
            <a:r>
              <a:rPr lang="fr-FR" dirty="0"/>
              <a:t>;</a:t>
            </a:r>
          </a:p>
          <a:p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 err="1"/>
              <a:t>nullableBool.HasValue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? 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“Has value"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: 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“Has no value"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// output: has value</a:t>
            </a:r>
          </a:p>
          <a:p>
            <a:r>
              <a:rPr lang="fr-FR" dirty="0" err="1"/>
              <a:t>nullableBool</a:t>
            </a:r>
            <a:r>
              <a:rPr lang="fr-FR" dirty="0"/>
              <a:t> = </a:t>
            </a:r>
            <a:r>
              <a:rPr lang="en-US" dirty="0">
                <a:solidFill>
                  <a:srgbClr val="07704A"/>
                </a:solidFill>
                <a:latin typeface="SFMono-Regular"/>
              </a:rPr>
              <a:t>true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; </a:t>
            </a:r>
          </a:p>
          <a:p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 err="1"/>
              <a:t>nullableBool.HasValue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? 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“Has value"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: 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“Has no value"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// output: has value</a:t>
            </a:r>
          </a:p>
          <a:p>
            <a:endParaRPr lang="en-US" dirty="0">
              <a:solidFill>
                <a:srgbClr val="008000"/>
              </a:solidFill>
              <a:latin typeface="SFMono-Regular"/>
            </a:endParaRPr>
          </a:p>
          <a:p>
            <a:endParaRPr lang="en-US" dirty="0">
              <a:solidFill>
                <a:srgbClr val="008000"/>
              </a:solidFill>
              <a:latin typeface="SFMono-Regular"/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965B24-64E0-4C72-8397-79D41DF3E137}"/>
              </a:ext>
            </a:extLst>
          </p:cNvPr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https://docs.microsoft.com/fr-fr/dotnet/csharp/language-reference/builtin-types/bool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2471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2C52F7-3D41-4699-A470-526BCB6E7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84406B-3E56-4A68-BE36-267189B2DFB8}"/>
              </a:ext>
            </a:extLst>
          </p:cNvPr>
          <p:cNvSpPr/>
          <p:nvPr/>
        </p:nvSpPr>
        <p:spPr>
          <a:xfrm>
            <a:off x="1304260" y="1770445"/>
            <a:ext cx="100495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101FD"/>
                </a:solidFill>
                <a:latin typeface="SFMono-Regular"/>
              </a:rPr>
              <a:t>using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System; </a:t>
            </a:r>
          </a:p>
          <a:p>
            <a:endParaRPr lang="fr-FR" dirty="0">
              <a:solidFill>
                <a:srgbClr val="171717"/>
              </a:solidFill>
              <a:latin typeface="SFMono-Regular"/>
            </a:endParaRPr>
          </a:p>
          <a:p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class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Example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endParaRPr lang="fr-FR" dirty="0">
              <a:solidFill>
                <a:srgbClr val="171717"/>
              </a:solidFill>
              <a:latin typeface="SFMono-Regular"/>
            </a:endParaRPr>
          </a:p>
          <a:p>
            <a:r>
              <a:rPr lang="fr-FR" dirty="0">
                <a:solidFill>
                  <a:srgbClr val="0101FD"/>
                </a:solidFill>
                <a:latin typeface="SFMono-Regular"/>
              </a:rPr>
              <a:t>   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static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void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Main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 { </a:t>
            </a:r>
          </a:p>
          <a:p>
            <a:r>
              <a:rPr lang="fr-FR" dirty="0">
                <a:solidFill>
                  <a:srgbClr val="0101FD"/>
                </a:solidFill>
                <a:latin typeface="SFMono-Regular"/>
              </a:rPr>
              <a:t>      string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[] values = { </a:t>
            </a:r>
            <a:r>
              <a:rPr lang="fr-FR" dirty="0" err="1">
                <a:solidFill>
                  <a:srgbClr val="07704A"/>
                </a:solidFill>
                <a:latin typeface="SFMono-Regular"/>
              </a:rPr>
              <a:t>null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String.Empty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True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"False"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true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"false"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 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true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 "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"0"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"1"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"-1"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"string"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}; </a:t>
            </a:r>
          </a:p>
          <a:p>
            <a:r>
              <a:rPr lang="fr-FR" dirty="0">
                <a:solidFill>
                  <a:srgbClr val="0101FD"/>
                </a:solidFill>
                <a:latin typeface="SFMono-Regular"/>
              </a:rPr>
              <a:t>     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foreach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var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value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in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values) { </a:t>
            </a:r>
          </a:p>
          <a:p>
            <a:r>
              <a:rPr lang="fr-FR" dirty="0">
                <a:solidFill>
                  <a:srgbClr val="171717"/>
                </a:solidFill>
                <a:latin typeface="SFMono-Regular"/>
              </a:rPr>
              <a:t>        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bool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flag; </a:t>
            </a:r>
          </a:p>
          <a:p>
            <a:r>
              <a:rPr lang="fr-FR" dirty="0">
                <a:solidFill>
                  <a:srgbClr val="171717"/>
                </a:solidFill>
                <a:latin typeface="SFMono-Regular"/>
              </a:rPr>
              <a:t>   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Boolean.TryParse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value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out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flag)) </a:t>
            </a:r>
          </a:p>
          <a:p>
            <a:r>
              <a:rPr lang="fr-FR" dirty="0">
                <a:solidFill>
                  <a:srgbClr val="171717"/>
                </a:solidFill>
                <a:latin typeface="SFMono-Regular"/>
              </a:rPr>
              <a:t>         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"'{0}' --&gt; {1}"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value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, flag); </a:t>
            </a:r>
          </a:p>
          <a:p>
            <a:r>
              <a:rPr lang="fr-FR" dirty="0">
                <a:solidFill>
                  <a:srgbClr val="171717"/>
                </a:solidFill>
                <a:latin typeface="SFMono-Regular"/>
              </a:rPr>
              <a:t>        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else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</a:p>
          <a:p>
            <a:r>
              <a:rPr lang="fr-FR" dirty="0">
                <a:solidFill>
                  <a:srgbClr val="171717"/>
                </a:solidFill>
                <a:latin typeface="SFMono-Regular"/>
              </a:rPr>
              <a:t>         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Unable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 to parse '{0}'."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value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== </a:t>
            </a:r>
            <a:r>
              <a:rPr lang="fr-FR" dirty="0" err="1">
                <a:solidFill>
                  <a:srgbClr val="07704A"/>
                </a:solidFill>
                <a:latin typeface="SFMono-Regular"/>
              </a:rPr>
              <a:t>null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? 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"&lt;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null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&gt;"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: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value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r>
              <a:rPr lang="fr-FR" dirty="0">
                <a:solidFill>
                  <a:srgbClr val="171717"/>
                </a:solidFill>
                <a:latin typeface="SFMono-Regular"/>
              </a:rPr>
              <a:t>      } </a:t>
            </a:r>
          </a:p>
          <a:p>
            <a:r>
              <a:rPr lang="fr-FR" dirty="0">
                <a:solidFill>
                  <a:srgbClr val="171717"/>
                </a:solidFill>
                <a:latin typeface="SFMono-Regular"/>
              </a:rPr>
              <a:t>   } </a:t>
            </a:r>
          </a:p>
          <a:p>
            <a:endParaRPr lang="fr-FR" dirty="0">
              <a:solidFill>
                <a:srgbClr val="171717"/>
              </a:solidFill>
              <a:latin typeface="SFMono-Regular"/>
            </a:endParaRPr>
          </a:p>
          <a:p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6759CC-43CE-4754-9810-0E2EC4A052B0}"/>
              </a:ext>
            </a:extLst>
          </p:cNvPr>
          <p:cNvSpPr/>
          <p:nvPr/>
        </p:nvSpPr>
        <p:spPr>
          <a:xfrm>
            <a:off x="0" y="6466850"/>
            <a:ext cx="11646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https://docs.microsoft.com/fr-fr/dotnet/api/system.boolean.tryparse?view=netcore-3.1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8834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CDAAF0-8364-419C-9A81-DEC625F7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char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A8392CD6-0ED0-4A6B-B088-548AAFB6E9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714642"/>
              </p:ext>
            </p:extLst>
          </p:nvPr>
        </p:nvGraphicFramePr>
        <p:xfrm>
          <a:off x="1619250" y="1859483"/>
          <a:ext cx="8953500" cy="731520"/>
        </p:xfrm>
        <a:graphic>
          <a:graphicData uri="http://schemas.openxmlformats.org/drawingml/2006/table">
            <a:tbl>
              <a:tblPr/>
              <a:tblGrid>
                <a:gridCol w="2238375">
                  <a:extLst>
                    <a:ext uri="{9D8B030D-6E8A-4147-A177-3AD203B41FA5}">
                      <a16:colId xmlns:a16="http://schemas.microsoft.com/office/drawing/2014/main" val="2736286517"/>
                    </a:ext>
                  </a:extLst>
                </a:gridCol>
                <a:gridCol w="2238375">
                  <a:extLst>
                    <a:ext uri="{9D8B030D-6E8A-4147-A177-3AD203B41FA5}">
                      <a16:colId xmlns:a16="http://schemas.microsoft.com/office/drawing/2014/main" val="3276201194"/>
                    </a:ext>
                  </a:extLst>
                </a:gridCol>
                <a:gridCol w="2238375">
                  <a:extLst>
                    <a:ext uri="{9D8B030D-6E8A-4147-A177-3AD203B41FA5}">
                      <a16:colId xmlns:a16="http://schemas.microsoft.com/office/drawing/2014/main" val="4035949834"/>
                    </a:ext>
                  </a:extLst>
                </a:gridCol>
                <a:gridCol w="2238375">
                  <a:extLst>
                    <a:ext uri="{9D8B030D-6E8A-4147-A177-3AD203B41FA5}">
                      <a16:colId xmlns:a16="http://schemas.microsoft.com/office/drawing/2014/main" val="13508698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fr-FR">
                          <a:effectLst/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rgbClr val="D0E4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E7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>
                          <a:effectLst/>
                        </a:rPr>
                        <a:t>Range</a:t>
                      </a:r>
                    </a:p>
                  </a:txBody>
                  <a:tcPr>
                    <a:lnL w="12700" cap="flat" cmpd="sng" algn="ctr">
                      <a:solidFill>
                        <a:srgbClr val="D0E7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E7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>
                          <a:effectLst/>
                        </a:rPr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rgbClr val="D0E7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E6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>
                          <a:effectLst/>
                        </a:rPr>
                        <a:t>.NET type</a:t>
                      </a:r>
                    </a:p>
                  </a:txBody>
                  <a:tcPr>
                    <a:lnL w="12700" cap="flat" cmpd="sng" algn="ctr">
                      <a:solidFill>
                        <a:srgbClr val="F0E6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E6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45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fr-FR">
                          <a:effectLst/>
                        </a:rPr>
                        <a:t>char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>
                          <a:effectLst/>
                        </a:rPr>
                        <a:t>U+0000 to U+FFFF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>
                          <a:effectLst/>
                        </a:rPr>
                        <a:t>16 bit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u="none" strike="noStrike" dirty="0" err="1">
                          <a:effectLst/>
                          <a:hlinkClick r:id="rId2"/>
                        </a:rPr>
                        <a:t>System.Char</a:t>
                      </a:r>
                      <a:endParaRPr lang="fr-FR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724747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C8DD094A-2071-41E4-B7B8-F38007F5D6F8}"/>
              </a:ext>
            </a:extLst>
          </p:cNvPr>
          <p:cNvSpPr txBox="1"/>
          <p:nvPr/>
        </p:nvSpPr>
        <p:spPr>
          <a:xfrm>
            <a:off x="0" y="6380163"/>
            <a:ext cx="9864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https://docs.microsoft.com/fr-fr/dotnet/csharp/language-reference/builtin-types/char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87FA154-3831-4486-BA3D-343625E9303D}"/>
              </a:ext>
            </a:extLst>
          </p:cNvPr>
          <p:cNvSpPr txBox="1"/>
          <p:nvPr/>
        </p:nvSpPr>
        <p:spPr>
          <a:xfrm>
            <a:off x="1122219" y="3481427"/>
            <a:ext cx="6123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default value of the char type is \0, that is, U+0000.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6330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981209-06EC-40EA-8A61-1B63C648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Enumeration</a:t>
            </a:r>
            <a:r>
              <a:rPr lang="fr-FR" dirty="0"/>
              <a:t> types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FB464F-0215-41CB-A29C-1B339F63D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 err="1">
                <a:solidFill>
                  <a:srgbClr val="0101FD"/>
                </a:solidFill>
                <a:effectLst/>
                <a:latin typeface="SFMono-Regular"/>
              </a:rPr>
              <a:t>enum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Season { Spring, Summer, Autumn, Winter }</a:t>
            </a:r>
          </a:p>
          <a:p>
            <a:pPr marL="0" indent="0">
              <a:buNone/>
            </a:pPr>
            <a:endParaRPr lang="en-US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b="0" i="0" dirty="0" err="1">
                <a:solidFill>
                  <a:srgbClr val="0101FD"/>
                </a:solidFill>
                <a:effectLst/>
                <a:latin typeface="SFMono-Regular"/>
              </a:rPr>
              <a:t>enum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ErrorCode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: </a:t>
            </a:r>
            <a:r>
              <a:rPr lang="en-US" b="0" i="0" dirty="0" err="1">
                <a:solidFill>
                  <a:srgbClr val="0101FD"/>
                </a:solidFill>
                <a:effectLst/>
                <a:latin typeface="SFMono-Regular"/>
              </a:rPr>
              <a:t>ushort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{ None = 0, Unknown = 1,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ConnectionLost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= 100,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OutlierReading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= 200 }</a:t>
            </a:r>
            <a:endParaRPr lang="en-US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8580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79AF02-E468-46C6-8BC5-7F53CB9CF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Enumeration</a:t>
            </a:r>
            <a:r>
              <a:rPr lang="fr-FR" dirty="0"/>
              <a:t> types as bit flags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37693B-A1C5-4511-B66E-33E74940B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4063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[</a:t>
            </a:r>
            <a:r>
              <a:rPr lang="en-US" b="0" i="0" dirty="0">
                <a:solidFill>
                  <a:srgbClr val="007D9A"/>
                </a:solidFill>
                <a:effectLst/>
                <a:latin typeface="SFMono-Regular"/>
              </a:rPr>
              <a:t>Flags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]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0101FD"/>
                </a:solidFill>
                <a:effectLst/>
                <a:latin typeface="SFMono-Regular"/>
              </a:rPr>
              <a:t>enum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Days {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None = 0b_0000_0000, </a:t>
            </a:r>
            <a:r>
              <a:rPr lang="en-US" b="0" i="0" dirty="0">
                <a:solidFill>
                  <a:srgbClr val="008000"/>
                </a:solidFill>
                <a:effectLst/>
                <a:latin typeface="SFMono-Regular"/>
              </a:rPr>
              <a:t>// 0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Monday = 0b_0000_0001, </a:t>
            </a:r>
            <a:r>
              <a:rPr lang="en-US" b="0" i="0" dirty="0">
                <a:solidFill>
                  <a:srgbClr val="008000"/>
                </a:solidFill>
                <a:effectLst/>
                <a:latin typeface="SFMono-Regular"/>
              </a:rPr>
              <a:t>// 1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Tuesday = 0b_0000_0010, </a:t>
            </a:r>
            <a:r>
              <a:rPr lang="en-US" b="0" i="0" dirty="0">
                <a:solidFill>
                  <a:srgbClr val="008000"/>
                </a:solidFill>
                <a:effectLst/>
                <a:latin typeface="SFMono-Regular"/>
              </a:rPr>
              <a:t>// 2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Wednesday = 0b_0000_0100, </a:t>
            </a:r>
            <a:r>
              <a:rPr lang="en-US" b="0" i="0" dirty="0">
                <a:solidFill>
                  <a:srgbClr val="008000"/>
                </a:solidFill>
                <a:effectLst/>
                <a:latin typeface="SFMono-Regular"/>
              </a:rPr>
              <a:t>// 4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Thursday = 0b_0000_1000, </a:t>
            </a:r>
            <a:r>
              <a:rPr lang="en-US" b="0" i="0" dirty="0">
                <a:solidFill>
                  <a:srgbClr val="008000"/>
                </a:solidFill>
                <a:effectLst/>
                <a:latin typeface="SFMono-Regular"/>
              </a:rPr>
              <a:t>// 8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Friday = 0b_0001_0000, </a:t>
            </a:r>
            <a:r>
              <a:rPr lang="en-US" b="0" i="0" dirty="0">
                <a:solidFill>
                  <a:srgbClr val="008000"/>
                </a:solidFill>
                <a:effectLst/>
                <a:latin typeface="SFMono-Regular"/>
              </a:rPr>
              <a:t>// 16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Saturday = 0b_0010_0000, </a:t>
            </a:r>
            <a:r>
              <a:rPr lang="en-US" b="0" i="0" dirty="0">
                <a:solidFill>
                  <a:srgbClr val="008000"/>
                </a:solidFill>
                <a:effectLst/>
                <a:latin typeface="SFMono-Regular"/>
              </a:rPr>
              <a:t>// 32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Sunday = 0b_0100_0000, </a:t>
            </a:r>
            <a:r>
              <a:rPr lang="en-US" b="0" i="0" dirty="0">
                <a:solidFill>
                  <a:srgbClr val="008000"/>
                </a:solidFill>
                <a:effectLst/>
                <a:latin typeface="SFMono-Regular"/>
              </a:rPr>
              <a:t>// 64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Weekend = Saturday | Sunday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0708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9630D1-F415-4BDA-A7D3-77E7A512E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12435"/>
            <a:ext cx="11353800" cy="6567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171717"/>
                </a:solidFill>
                <a:effectLst/>
                <a:latin typeface="SFMono-Regular"/>
              </a:rPr>
              <a:t>Days </a:t>
            </a:r>
            <a:r>
              <a:rPr lang="en-US" sz="2400" b="0" i="0" dirty="0" err="1">
                <a:solidFill>
                  <a:srgbClr val="171717"/>
                </a:solidFill>
                <a:effectLst/>
                <a:latin typeface="SFMono-Regular"/>
              </a:rPr>
              <a:t>meetingDays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FMono-Regular"/>
              </a:rPr>
              <a:t> = </a:t>
            </a:r>
            <a:r>
              <a:rPr lang="en-US" sz="2400" b="0" i="0" dirty="0" err="1">
                <a:solidFill>
                  <a:srgbClr val="171717"/>
                </a:solidFill>
                <a:effectLst/>
                <a:latin typeface="SFMono-Regular"/>
              </a:rPr>
              <a:t>Days.Monday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FMono-Regular"/>
              </a:rPr>
              <a:t> | </a:t>
            </a:r>
            <a:r>
              <a:rPr lang="en-US" sz="2400" b="0" i="0" dirty="0" err="1">
                <a:solidFill>
                  <a:srgbClr val="171717"/>
                </a:solidFill>
                <a:effectLst/>
                <a:latin typeface="SFMono-Regular"/>
              </a:rPr>
              <a:t>Days.Wednesday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FMono-Regular"/>
              </a:rPr>
              <a:t> | </a:t>
            </a:r>
            <a:r>
              <a:rPr lang="en-US" sz="2400" b="0" i="0" dirty="0" err="1">
                <a:solidFill>
                  <a:srgbClr val="171717"/>
                </a:solidFill>
                <a:effectLst/>
                <a:latin typeface="SFMono-Regular"/>
              </a:rPr>
              <a:t>Days.Friday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  <a:r>
              <a:rPr lang="en-US" sz="24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sz="2400" b="0" i="0" dirty="0" err="1">
                <a:solidFill>
                  <a:srgbClr val="171717"/>
                </a:solidFill>
                <a:effectLst/>
                <a:latin typeface="SFMono-Regular"/>
              </a:rPr>
              <a:t>meetingDays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8000"/>
                </a:solidFill>
                <a:effectLst/>
                <a:latin typeface="SFMono-Regular"/>
              </a:rPr>
              <a:t>// Output: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SFMono-Regular"/>
              </a:rPr>
              <a:t>// Monday, Wednesday, Friday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endParaRPr lang="en-US" sz="2400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171717"/>
                </a:solidFill>
                <a:effectLst/>
                <a:latin typeface="SFMono-Regular"/>
              </a:rPr>
              <a:t>Days </a:t>
            </a:r>
            <a:r>
              <a:rPr lang="en-US" sz="2400" b="0" i="0" dirty="0" err="1">
                <a:solidFill>
                  <a:srgbClr val="171717"/>
                </a:solidFill>
                <a:effectLst/>
                <a:latin typeface="SFMono-Regular"/>
              </a:rPr>
              <a:t>workingFromHomeDays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FMono-Regular"/>
              </a:rPr>
              <a:t> = </a:t>
            </a:r>
            <a:r>
              <a:rPr lang="en-US" sz="2400" b="0" i="0" dirty="0" err="1">
                <a:solidFill>
                  <a:srgbClr val="171717"/>
                </a:solidFill>
                <a:effectLst/>
                <a:latin typeface="SFMono-Regular"/>
              </a:rPr>
              <a:t>Days.Thursday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FMono-Regular"/>
              </a:rPr>
              <a:t> | </a:t>
            </a:r>
            <a:r>
              <a:rPr lang="en-US" sz="2400" b="0" i="0" dirty="0" err="1">
                <a:solidFill>
                  <a:srgbClr val="171717"/>
                </a:solidFill>
                <a:effectLst/>
                <a:latin typeface="SFMono-Regular"/>
              </a:rPr>
              <a:t>Days.Friday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en-US" sz="24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sz="2400" b="0" i="0" dirty="0">
                <a:solidFill>
                  <a:srgbClr val="A31515"/>
                </a:solidFill>
                <a:effectLst/>
                <a:latin typeface="SFMono-Regular"/>
              </a:rPr>
              <a:t>$"Join a meeting by phone on {</a:t>
            </a:r>
            <a:r>
              <a:rPr lang="en-US" sz="2400" b="0" i="0" dirty="0" err="1">
                <a:solidFill>
                  <a:srgbClr val="A31515"/>
                </a:solidFill>
                <a:effectLst/>
                <a:latin typeface="SFMono-Regular"/>
              </a:rPr>
              <a:t>meetingDays</a:t>
            </a:r>
            <a:r>
              <a:rPr lang="en-US" sz="2400" b="0" i="0" dirty="0">
                <a:solidFill>
                  <a:srgbClr val="A31515"/>
                </a:solidFill>
                <a:effectLst/>
                <a:latin typeface="SFMono-Regular"/>
              </a:rPr>
              <a:t> &amp; </a:t>
            </a:r>
            <a:r>
              <a:rPr lang="en-US" sz="2400" b="0" i="0" dirty="0" err="1">
                <a:solidFill>
                  <a:srgbClr val="A31515"/>
                </a:solidFill>
                <a:effectLst/>
                <a:latin typeface="SFMono-Regular"/>
              </a:rPr>
              <a:t>workingFromHomeDays</a:t>
            </a:r>
            <a:r>
              <a:rPr lang="en-US" sz="2400" b="0" i="0" dirty="0">
                <a:solidFill>
                  <a:srgbClr val="A31515"/>
                </a:solidFill>
                <a:effectLst/>
                <a:latin typeface="SFMono-Regular"/>
              </a:rPr>
              <a:t>}"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8000"/>
                </a:solidFill>
                <a:effectLst/>
                <a:latin typeface="SFMono-Regular"/>
              </a:rPr>
              <a:t>// Output: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SFMono-Regular"/>
              </a:rPr>
              <a:t>// Join a meeting by phone on Friday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endParaRPr lang="en-US" sz="2400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0101FD"/>
                </a:solidFill>
                <a:effectLst/>
                <a:latin typeface="SFMono-Regular"/>
              </a:rPr>
              <a:t>bool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sz="2400" b="0" i="0" dirty="0" err="1">
                <a:solidFill>
                  <a:srgbClr val="171717"/>
                </a:solidFill>
                <a:effectLst/>
                <a:latin typeface="SFMono-Regular"/>
              </a:rPr>
              <a:t>isMeetingOnTuesday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FMono-Regular"/>
              </a:rPr>
              <a:t> = (</a:t>
            </a:r>
            <a:r>
              <a:rPr lang="en-US" sz="2400" b="0" i="0" dirty="0" err="1">
                <a:solidFill>
                  <a:srgbClr val="171717"/>
                </a:solidFill>
                <a:effectLst/>
                <a:latin typeface="SFMono-Regular"/>
              </a:rPr>
              <a:t>meetingDays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FMono-Regular"/>
              </a:rPr>
              <a:t> &amp; </a:t>
            </a:r>
            <a:r>
              <a:rPr lang="en-US" sz="2400" b="0" i="0" dirty="0" err="1">
                <a:solidFill>
                  <a:srgbClr val="171717"/>
                </a:solidFill>
                <a:effectLst/>
                <a:latin typeface="SFMono-Regular"/>
              </a:rPr>
              <a:t>Days.Tuesday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FMono-Regular"/>
              </a:rPr>
              <a:t>) == </a:t>
            </a:r>
            <a:r>
              <a:rPr lang="en-US" sz="2400" b="0" i="0" dirty="0" err="1">
                <a:solidFill>
                  <a:srgbClr val="171717"/>
                </a:solidFill>
                <a:effectLst/>
                <a:latin typeface="SFMono-Regular"/>
              </a:rPr>
              <a:t>Days.Tuesday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en-US" sz="24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sz="2400" b="0" i="0" dirty="0">
                <a:solidFill>
                  <a:srgbClr val="A31515"/>
                </a:solidFill>
                <a:effectLst/>
                <a:latin typeface="SFMono-Regular"/>
              </a:rPr>
              <a:t>$"Is there a meeting on Tuesday: {</a:t>
            </a:r>
            <a:r>
              <a:rPr lang="en-US" sz="2400" b="0" i="0" dirty="0" err="1">
                <a:solidFill>
                  <a:srgbClr val="A31515"/>
                </a:solidFill>
                <a:effectLst/>
                <a:latin typeface="SFMono-Regular"/>
              </a:rPr>
              <a:t>isMeetingOnTuesday</a:t>
            </a:r>
            <a:r>
              <a:rPr lang="en-US" sz="2400" b="0" i="0" dirty="0">
                <a:solidFill>
                  <a:srgbClr val="A31515"/>
                </a:solidFill>
                <a:effectLst/>
                <a:latin typeface="SFMono-Regular"/>
              </a:rPr>
              <a:t>}"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8000"/>
                </a:solidFill>
                <a:effectLst/>
                <a:latin typeface="SFMono-Regular"/>
              </a:rPr>
              <a:t>// Output: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SFMono-Regular"/>
              </a:rPr>
              <a:t>// Is there a meeting on Tuesday: False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endParaRPr lang="en-US" sz="2400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FMono-Regular"/>
              </a:rPr>
              <a:t> a = (Days)37; </a:t>
            </a:r>
            <a:r>
              <a:rPr lang="en-US" sz="24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FMono-Regular"/>
              </a:rPr>
              <a:t>(a);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8000"/>
                </a:solidFill>
                <a:effectLst/>
                <a:latin typeface="SFMono-Regular"/>
              </a:rPr>
              <a:t>// Output: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SFMono-Regular"/>
              </a:rPr>
              <a:t>// Monday, Wednesday, Saturday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30585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092F9-5FB3-40FC-ABBE-CCC44BB9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36" y="-235238"/>
            <a:ext cx="10515600" cy="1325563"/>
          </a:xfrm>
        </p:spPr>
        <p:txBody>
          <a:bodyPr/>
          <a:lstStyle/>
          <a:p>
            <a:r>
              <a:rPr lang="fr-FR" dirty="0" err="1"/>
              <a:t>Enumeration</a:t>
            </a:r>
            <a:r>
              <a:rPr lang="fr-FR" dirty="0"/>
              <a:t> Conversions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B65DCD-1657-4E24-9CEB-6181A6B0C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324"/>
            <a:ext cx="10515600" cy="5767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enum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Season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{ Spring, Summer,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Autumn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Winter } </a:t>
            </a:r>
          </a:p>
          <a:p>
            <a:pPr marL="0" indent="0">
              <a:buNone/>
            </a:pP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Season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a =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Season.Autumn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$"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Integral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value of {a}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is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)a}"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output: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Integral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value of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Autumn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is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2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b =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Season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)1;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(b);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output: Summer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c =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Season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)4; </a:t>
            </a: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(c);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output: 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620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3D3E83-392C-43FA-AF23-FCE257E2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6694"/>
            <a:ext cx="10515600" cy="1325563"/>
          </a:xfrm>
        </p:spPr>
        <p:txBody>
          <a:bodyPr/>
          <a:lstStyle/>
          <a:p>
            <a:r>
              <a:rPr lang="fr-FR" dirty="0"/>
              <a:t>Structure types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51C80A-D72B-4680-890D-CECA164E4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52163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struct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Coords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7D9A"/>
                </a:solidFill>
                <a:effectLst/>
                <a:latin typeface="SFMono-Regular"/>
              </a:rPr>
              <a:t>Coords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double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x,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double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y)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  X = x;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  Y = y;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457200" lvl="1" indent="0">
              <a:buNone/>
            </a:pPr>
            <a:endParaRPr lang="fr-FR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double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X {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get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double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Y {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get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override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7D9A"/>
                </a:solidFill>
                <a:effectLst/>
                <a:latin typeface="SFMono-Regular"/>
              </a:rPr>
              <a:t>ToString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() =&gt; 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$"({X}, {Y})"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pPr marL="0" indent="0">
              <a:buNone/>
            </a:pP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Coords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 = new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Coords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(3, 4);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$"({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p.x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}, {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p.y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})"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output: (3, 4)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1E96140-5576-456C-8D8A-5AEBBE837611}"/>
              </a:ext>
            </a:extLst>
          </p:cNvPr>
          <p:cNvSpPr txBox="1"/>
          <p:nvPr/>
        </p:nvSpPr>
        <p:spPr>
          <a:xfrm>
            <a:off x="0" y="6488668"/>
            <a:ext cx="11841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https://docs.microsoft.com/fr-fr/dotnet/csharp/language-reference/builtin-types/struct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5616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C58925-F882-4A92-8C7A-A74989945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with the design of a structure type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91A75C-396D-4D33-9541-B29585C09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You can't declare a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parameterless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constructor. Every structure type already provides an implicit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parameterless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constructor that produces the </a:t>
            </a:r>
            <a:r>
              <a:rPr lang="en-US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2"/>
              </a:rPr>
              <a:t>default value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of the type.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You can't initialize an instance field or property at its declaration. However, you can initialize a </a:t>
            </a:r>
            <a:r>
              <a:rPr lang="en-US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3"/>
              </a:rPr>
              <a:t>static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or </a:t>
            </a:r>
            <a:r>
              <a:rPr lang="en-US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4"/>
              </a:rPr>
              <a:t>const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field or a static property at its declaration.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constructor of a structure type must initialize all instance fields of the type.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structure type can't inherit from other class or structure type and it can't be the base of a class. However, a structure type can implement </a:t>
            </a:r>
            <a:r>
              <a:rPr lang="en-US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5"/>
              </a:rPr>
              <a:t>interfaces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You can't declare a </a:t>
            </a:r>
            <a:r>
              <a:rPr lang="en-US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6"/>
              </a:rPr>
              <a:t>finalizer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within a structure type.</a:t>
            </a:r>
          </a:p>
        </p:txBody>
      </p:sp>
    </p:spTree>
    <p:extLst>
      <p:ext uri="{BB962C8B-B14F-4D97-AF65-F5344CB8AC3E}">
        <p14:creationId xmlns:p14="http://schemas.microsoft.com/office/powerpoint/2010/main" val="288776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802D52-C7A7-461B-95A4-A2812B12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Types et variables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F1EEC8-AA2F-43E2-B62D-27498C16D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C#'s value types are further divided into simple types, </a:t>
            </a:r>
            <a:r>
              <a:rPr lang="en-US" dirty="0" err="1"/>
              <a:t>enum</a:t>
            </a:r>
            <a:r>
              <a:rPr lang="en-US" dirty="0"/>
              <a:t> types, struct types, and nullable value types.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C#'s reference types are further divided into class types, interface types, array types, and delegate types.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EBE6A-A97E-4D02-B81E-1FCF48B2B011}"/>
              </a:ext>
            </a:extLst>
          </p:cNvPr>
          <p:cNvSpPr/>
          <p:nvPr/>
        </p:nvSpPr>
        <p:spPr>
          <a:xfrm>
            <a:off x="165100" y="6488668"/>
            <a:ext cx="905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https://docs.microsoft.com/fr-fr/dotnet/csharp/tour-of-csharp/types-and-variables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10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916696-9CBF-4777-997C-ED97E853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FBDF5E-6F66-4DE3-8B39-8BC76400E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struct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Coords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{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   public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double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x;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   public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double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y;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Coords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p.x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3;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p.y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4;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$"({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p.x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}, {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p.y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})"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output: (3, 4)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6659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539CA-A7A5-45DF-8E07-7B1A5DEF6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 Tuple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FA49AA-1B8A-41A6-A7BC-C51FB06B3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double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t1 = (4.5, 3);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$"Tuple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with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elements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{t1.Item1} and {t1.Item2}."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Output: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Tuple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with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elements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4.5 and 3.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double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Sum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Count) t2 = (4.5, 3);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$"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Sum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of {t2.Count}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elements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is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{t2.Sum}."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Output: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Sum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of 3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elements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is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4.5.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762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E6E37-1B10-445B-873D-DEC721376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Value Types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50A5C0-1A4E-4D52-95AC-9F4A4EF767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74667"/>
            <a:ext cx="10083800" cy="4529429"/>
          </a:xfrm>
          <a:prstGeom prst="rect">
            <a:avLst/>
          </a:prstGeom>
          <a:solidFill>
            <a:srgbClr val="AAAA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0784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Simple types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Signed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integral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ourier New" panose="02070309020205020404" pitchFamily="49" charset="0"/>
              </a:rPr>
              <a:t>sbyte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ourier New" panose="02070309020205020404" pitchFamily="49" charset="0"/>
              </a:rPr>
              <a:t>short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ourier New" panose="02070309020205020404" pitchFamily="49" charset="0"/>
              </a:rPr>
              <a:t>int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ourier New" panose="02070309020205020404" pitchFamily="49" charset="0"/>
              </a:rPr>
              <a:t>long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Unsigned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integral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ourier New" panose="02070309020205020404" pitchFamily="49" charset="0"/>
              </a:rPr>
              <a:t>byte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ourier New" panose="02070309020205020404" pitchFamily="49" charset="0"/>
              </a:rPr>
              <a:t>ushort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ourier New" panose="02070309020205020404" pitchFamily="49" charset="0"/>
              </a:rPr>
              <a:t>uint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ourier New" panose="02070309020205020404" pitchFamily="49" charset="0"/>
              </a:rPr>
              <a:t>ulong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Unicode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characters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ourier New" panose="02070309020205020404" pitchFamily="49" charset="0"/>
              </a:rPr>
              <a:t>char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binary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floating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-point: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ourier New" panose="02070309020205020404" pitchFamily="49" charset="0"/>
              </a:rPr>
              <a:t>float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ourier New" panose="02070309020205020404" pitchFamily="49" charset="0"/>
              </a:rPr>
              <a:t>double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precision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decimal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floating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-point: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ourier New" panose="02070309020205020404" pitchFamily="49" charset="0"/>
              </a:rPr>
              <a:t>decimal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Boolean: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ourier New" panose="02070309020205020404" pitchFamily="49" charset="0"/>
              </a:rPr>
              <a:t>bool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Enum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 types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defined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types of the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ourier New" panose="02070309020205020404" pitchFamily="49" charset="0"/>
              </a:rPr>
              <a:t>enum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ourier New" panose="02070309020205020404" pitchFamily="49" charset="0"/>
              </a:rPr>
              <a:t> E {...}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Struct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 types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defined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types of the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ourier New" panose="02070309020205020404" pitchFamily="49" charset="0"/>
              </a:rPr>
              <a:t>struct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ourier New" panose="02070309020205020404" pitchFamily="49" charset="0"/>
              </a:rPr>
              <a:t> S {...}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Nullable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 value types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Extensions of all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value types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ourier New" panose="02070309020205020404" pitchFamily="49" charset="0"/>
              </a:rPr>
              <a:t>null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value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Tuple value types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defined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types of the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ourier New" panose="02070309020205020404" pitchFamily="49" charset="0"/>
              </a:rPr>
              <a:t>(T1, T2, ...)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FE8FDE-AF63-44A1-BB48-C54DB1FDC77E}"/>
              </a:ext>
            </a:extLst>
          </p:cNvPr>
          <p:cNvSpPr/>
          <p:nvPr/>
        </p:nvSpPr>
        <p:spPr>
          <a:xfrm>
            <a:off x="165100" y="6488668"/>
            <a:ext cx="905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7"/>
              </a:rPr>
              <a:t>https://docs.microsoft.com/fr-fr/dotnet/csharp/tour-of-csharp/types-and-variables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25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926843-B2F4-4988-B2F8-065AF8F6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C1F041C-B528-483D-AAB5-6C9DCBC90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487954"/>
              </p:ext>
            </p:extLst>
          </p:nvPr>
        </p:nvGraphicFramePr>
        <p:xfrm>
          <a:off x="0" y="0"/>
          <a:ext cx="12192000" cy="6438612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09265476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4445177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6782582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064268554"/>
                    </a:ext>
                  </a:extLst>
                </a:gridCol>
              </a:tblGrid>
              <a:tr h="394567">
                <a:tc>
                  <a:txBody>
                    <a:bodyPr/>
                    <a:lstStyle/>
                    <a:p>
                      <a:pPr rtl="0"/>
                      <a:r>
                        <a:rPr lang="fr-FR" sz="2400" dirty="0">
                          <a:effectLst/>
                        </a:rPr>
                        <a:t>C# type/keyword</a:t>
                      </a:r>
                      <a:endParaRPr lang="fr-FR" sz="2400" dirty="0"/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2400" dirty="0">
                          <a:effectLst/>
                        </a:rPr>
                        <a:t>Range</a:t>
                      </a:r>
                      <a:endParaRPr lang="fr-FR" sz="2400" dirty="0"/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2400" dirty="0">
                          <a:effectLst/>
                        </a:rPr>
                        <a:t>Size</a:t>
                      </a:r>
                      <a:endParaRPr lang="fr-FR" sz="2400" dirty="0"/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2400" dirty="0">
                          <a:effectLst/>
                        </a:rPr>
                        <a:t>.NET type</a:t>
                      </a:r>
                      <a:endParaRPr lang="fr-FR" sz="2400" dirty="0"/>
                    </a:p>
                  </a:txBody>
                  <a:tcPr marL="45326" marR="45326" marT="22663" marB="22663" anchor="ctr"/>
                </a:tc>
                <a:extLst>
                  <a:ext uri="{0D108BD9-81ED-4DB2-BD59-A6C34878D82A}">
                    <a16:rowId xmlns:a16="http://schemas.microsoft.com/office/drawing/2014/main" val="2062931614"/>
                  </a:ext>
                </a:extLst>
              </a:tr>
              <a:tr h="526978">
                <a:tc>
                  <a:txBody>
                    <a:bodyPr/>
                    <a:lstStyle/>
                    <a:p>
                      <a:pPr rtl="0"/>
                      <a:r>
                        <a:rPr lang="fr-FR" sz="1600"/>
                        <a:t>sbyte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600">
                          <a:effectLst/>
                        </a:rPr>
                        <a:t>-128 à 127-128 to 127</a:t>
                      </a:r>
                      <a:endParaRPr lang="fr-FR" sz="1600"/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600">
                          <a:effectLst/>
                        </a:rPr>
                        <a:t>Entier 8 bits signéSigned 8-bit integer</a:t>
                      </a:r>
                      <a:endParaRPr lang="fr-FR" sz="1600"/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600" dirty="0" err="1">
                          <a:hlinkClick r:id="rId2"/>
                        </a:rPr>
                        <a:t>System.SByte</a:t>
                      </a:r>
                      <a:endParaRPr lang="fr-FR" sz="1600" dirty="0"/>
                    </a:p>
                  </a:txBody>
                  <a:tcPr marL="45326" marR="45326" marT="22663" marB="22663" anchor="ctr"/>
                </a:tc>
                <a:extLst>
                  <a:ext uri="{0D108BD9-81ED-4DB2-BD59-A6C34878D82A}">
                    <a16:rowId xmlns:a16="http://schemas.microsoft.com/office/drawing/2014/main" val="2759714135"/>
                  </a:ext>
                </a:extLst>
              </a:tr>
              <a:tr h="635965">
                <a:tc>
                  <a:txBody>
                    <a:bodyPr/>
                    <a:lstStyle/>
                    <a:p>
                      <a:pPr rtl="0"/>
                      <a:r>
                        <a:rPr lang="fr-FR" sz="1600" dirty="0"/>
                        <a:t>byte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600">
                          <a:effectLst/>
                        </a:rPr>
                        <a:t>0 à 2550 to 255</a:t>
                      </a:r>
                      <a:endParaRPr lang="fr-FR" sz="1600"/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600">
                          <a:effectLst/>
                        </a:rPr>
                        <a:t>Entier 8 bits non signéUnsigned 8-bit integer</a:t>
                      </a:r>
                      <a:endParaRPr lang="fr-FR" sz="1600"/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600">
                          <a:hlinkClick r:id="rId3"/>
                        </a:rPr>
                        <a:t>System.Byte</a:t>
                      </a:r>
                      <a:endParaRPr lang="fr-FR" sz="1600"/>
                    </a:p>
                  </a:txBody>
                  <a:tcPr marL="45326" marR="45326" marT="22663" marB="22663" anchor="ctr"/>
                </a:tc>
                <a:extLst>
                  <a:ext uri="{0D108BD9-81ED-4DB2-BD59-A6C34878D82A}">
                    <a16:rowId xmlns:a16="http://schemas.microsoft.com/office/drawing/2014/main" val="1104362040"/>
                  </a:ext>
                </a:extLst>
              </a:tr>
              <a:tr h="526978">
                <a:tc>
                  <a:txBody>
                    <a:bodyPr/>
                    <a:lstStyle/>
                    <a:p>
                      <a:pPr rtl="0"/>
                      <a:r>
                        <a:rPr lang="fr-FR" sz="1600"/>
                        <a:t>short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600">
                          <a:effectLst/>
                        </a:rPr>
                        <a:t>-32 768 à 32 767-32,768 to 32,767</a:t>
                      </a:r>
                      <a:endParaRPr lang="fr-FR" sz="1600"/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600">
                          <a:effectLst/>
                        </a:rPr>
                        <a:t>Entier 16 bits signéSigned 16-bit integer</a:t>
                      </a:r>
                      <a:endParaRPr lang="fr-FR" sz="1600"/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600">
                          <a:hlinkClick r:id="rId4"/>
                        </a:rPr>
                        <a:t>System.Int16</a:t>
                      </a:r>
                      <a:endParaRPr lang="fr-FR" sz="1600"/>
                    </a:p>
                  </a:txBody>
                  <a:tcPr marL="45326" marR="45326" marT="22663" marB="22663" anchor="ctr"/>
                </a:tc>
                <a:extLst>
                  <a:ext uri="{0D108BD9-81ED-4DB2-BD59-A6C34878D82A}">
                    <a16:rowId xmlns:a16="http://schemas.microsoft.com/office/drawing/2014/main" val="4279156433"/>
                  </a:ext>
                </a:extLst>
              </a:tr>
              <a:tr h="635965">
                <a:tc>
                  <a:txBody>
                    <a:bodyPr/>
                    <a:lstStyle/>
                    <a:p>
                      <a:pPr rtl="0"/>
                      <a:r>
                        <a:rPr lang="fr-FR" sz="1600"/>
                        <a:t>ushort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600">
                          <a:effectLst/>
                        </a:rPr>
                        <a:t>0 à 65 5350 to 65,535</a:t>
                      </a:r>
                      <a:endParaRPr lang="fr-FR" sz="1600"/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600">
                          <a:effectLst/>
                        </a:rPr>
                        <a:t>Entier 16 bits non signéUnsigned 16-bit integer</a:t>
                      </a:r>
                      <a:endParaRPr lang="fr-FR" sz="1600"/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600">
                          <a:hlinkClick r:id="rId5"/>
                        </a:rPr>
                        <a:t>System.UInt16</a:t>
                      </a:r>
                      <a:endParaRPr lang="fr-FR" sz="1600"/>
                    </a:p>
                  </a:txBody>
                  <a:tcPr marL="45326" marR="45326" marT="22663" marB="22663" anchor="ctr"/>
                </a:tc>
                <a:extLst>
                  <a:ext uri="{0D108BD9-81ED-4DB2-BD59-A6C34878D82A}">
                    <a16:rowId xmlns:a16="http://schemas.microsoft.com/office/drawing/2014/main" val="2175151061"/>
                  </a:ext>
                </a:extLst>
              </a:tr>
              <a:tr h="635965">
                <a:tc>
                  <a:txBody>
                    <a:bodyPr/>
                    <a:lstStyle/>
                    <a:p>
                      <a:pPr rtl="0"/>
                      <a:r>
                        <a:rPr lang="fr-FR" sz="1600"/>
                        <a:t>int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600">
                          <a:effectLst/>
                        </a:rPr>
                        <a:t>-2 147 483 648 à 2 147 483 647-2,147,483,648 to 2,147,483,647</a:t>
                      </a:r>
                      <a:endParaRPr lang="fr-FR" sz="1600"/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600">
                          <a:effectLst/>
                        </a:rPr>
                        <a:t>Entier 32 bits signéSigned 32-bit integer</a:t>
                      </a:r>
                      <a:endParaRPr lang="fr-FR" sz="1600"/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600">
                          <a:hlinkClick r:id="rId6"/>
                        </a:rPr>
                        <a:t>System.Int32</a:t>
                      </a:r>
                      <a:endParaRPr lang="fr-FR" sz="1600"/>
                    </a:p>
                  </a:txBody>
                  <a:tcPr marL="45326" marR="45326" marT="22663" marB="22663" anchor="ctr"/>
                </a:tc>
                <a:extLst>
                  <a:ext uri="{0D108BD9-81ED-4DB2-BD59-A6C34878D82A}">
                    <a16:rowId xmlns:a16="http://schemas.microsoft.com/office/drawing/2014/main" val="1530410581"/>
                  </a:ext>
                </a:extLst>
              </a:tr>
              <a:tr h="635965">
                <a:tc>
                  <a:txBody>
                    <a:bodyPr/>
                    <a:lstStyle/>
                    <a:p>
                      <a:pPr rtl="0"/>
                      <a:r>
                        <a:rPr lang="fr-FR" sz="1600"/>
                        <a:t>uint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600">
                          <a:effectLst/>
                        </a:rPr>
                        <a:t>de 0 à 4 294 967 2950 to 4,294,967,295</a:t>
                      </a:r>
                      <a:endParaRPr lang="fr-FR" sz="1600"/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600">
                          <a:effectLst/>
                        </a:rPr>
                        <a:t>Entier 32 bits non signéUnsigned 32-bit integer</a:t>
                      </a:r>
                      <a:endParaRPr lang="fr-FR" sz="1600"/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600">
                          <a:hlinkClick r:id="rId7"/>
                        </a:rPr>
                        <a:t>System.UInt32</a:t>
                      </a:r>
                      <a:endParaRPr lang="fr-FR" sz="1600"/>
                    </a:p>
                  </a:txBody>
                  <a:tcPr marL="45326" marR="45326" marT="22663" marB="22663" anchor="ctr"/>
                </a:tc>
                <a:extLst>
                  <a:ext uri="{0D108BD9-81ED-4DB2-BD59-A6C34878D82A}">
                    <a16:rowId xmlns:a16="http://schemas.microsoft.com/office/drawing/2014/main" val="3449131704"/>
                  </a:ext>
                </a:extLst>
              </a:tr>
              <a:tr h="1399781">
                <a:tc>
                  <a:txBody>
                    <a:bodyPr/>
                    <a:lstStyle/>
                    <a:p>
                      <a:pPr rtl="0"/>
                      <a:r>
                        <a:rPr lang="fr-FR" sz="1600"/>
                        <a:t>long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600">
                          <a:effectLst/>
                        </a:rPr>
                        <a:t>-9 223 372 036 854 775 808 à 9 223 372 036 854 775 807-9,223,372,036,854,775,808 to 9,223,372,036,854,775,807</a:t>
                      </a:r>
                      <a:endParaRPr lang="fr-FR" sz="1600"/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600">
                          <a:effectLst/>
                        </a:rPr>
                        <a:t>Entier 64 bits signéSigned 64-bit integer</a:t>
                      </a:r>
                      <a:endParaRPr lang="fr-FR" sz="1600"/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600">
                          <a:hlinkClick r:id="rId8"/>
                        </a:rPr>
                        <a:t>System.Int64</a:t>
                      </a:r>
                      <a:endParaRPr lang="fr-FR" sz="1600"/>
                    </a:p>
                  </a:txBody>
                  <a:tcPr marL="45326" marR="45326" marT="22663" marB="22663" anchor="ctr"/>
                </a:tc>
                <a:extLst>
                  <a:ext uri="{0D108BD9-81ED-4DB2-BD59-A6C34878D82A}">
                    <a16:rowId xmlns:a16="http://schemas.microsoft.com/office/drawing/2014/main" val="2324221509"/>
                  </a:ext>
                </a:extLst>
              </a:tr>
              <a:tr h="1017873">
                <a:tc>
                  <a:txBody>
                    <a:bodyPr/>
                    <a:lstStyle/>
                    <a:p>
                      <a:pPr rtl="0"/>
                      <a:r>
                        <a:rPr lang="fr-FR" sz="1600"/>
                        <a:t>ulong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600" dirty="0">
                          <a:effectLst/>
                        </a:rPr>
                        <a:t>de 0 à 18 446 744 073 709 551 6150 to 18,446,744,073,709,551,615</a:t>
                      </a:r>
                      <a:endParaRPr lang="fr-FR" sz="1600" dirty="0"/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600">
                          <a:effectLst/>
                        </a:rPr>
                        <a:t>Entier 64 bits non signéUnsigned 64-bit integer</a:t>
                      </a:r>
                      <a:endParaRPr lang="fr-FR" sz="1600"/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600" dirty="0">
                          <a:hlinkClick r:id="rId9"/>
                        </a:rPr>
                        <a:t>System.UInt64</a:t>
                      </a:r>
                      <a:endParaRPr lang="fr-FR" sz="1600" dirty="0"/>
                    </a:p>
                  </a:txBody>
                  <a:tcPr marL="45326" marR="45326" marT="22663" marB="22663" anchor="ctr"/>
                </a:tc>
                <a:extLst>
                  <a:ext uri="{0D108BD9-81ED-4DB2-BD59-A6C34878D82A}">
                    <a16:rowId xmlns:a16="http://schemas.microsoft.com/office/drawing/2014/main" val="2516530148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6DE7376E-DE08-4ECE-ACFA-7C1AF2A92832}"/>
              </a:ext>
            </a:extLst>
          </p:cNvPr>
          <p:cNvSpPr txBox="1"/>
          <p:nvPr/>
        </p:nvSpPr>
        <p:spPr>
          <a:xfrm>
            <a:off x="0" y="6462113"/>
            <a:ext cx="11212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10"/>
              </a:rPr>
              <a:t>https://docs.microsoft.com/fr-fr/dotnet/csharp/language-reference/builtin-types/integral-numeric-types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942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9F6EBD-472E-4505-AE4D-CB608E73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3C7084-681E-48BA-8B13-0C738F7AF60F}"/>
              </a:ext>
            </a:extLst>
          </p:cNvPr>
          <p:cNvSpPr/>
          <p:nvPr/>
        </p:nvSpPr>
        <p:spPr>
          <a:xfrm>
            <a:off x="949735" y="1983065"/>
            <a:ext cx="973673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en-US" sz="2800" b="0" i="0" dirty="0">
                <a:solidFill>
                  <a:srgbClr val="171717"/>
                </a:solidFill>
                <a:effectLst/>
                <a:latin typeface="SFMono-Regular"/>
              </a:rPr>
              <a:t> a = 123; </a:t>
            </a:r>
          </a:p>
          <a:p>
            <a:r>
              <a:rPr lang="en-US" sz="2800" b="0" i="0" dirty="0">
                <a:solidFill>
                  <a:srgbClr val="171717"/>
                </a:solidFill>
                <a:effectLst/>
                <a:latin typeface="SFMono-Regular"/>
              </a:rPr>
              <a:t>System.Int32 b = 123;</a:t>
            </a:r>
          </a:p>
          <a:p>
            <a:endParaRPr lang="en-US" sz="2800" dirty="0">
              <a:solidFill>
                <a:srgbClr val="171717"/>
              </a:solidFill>
              <a:latin typeface="SFMono-Regular"/>
            </a:endParaRPr>
          </a:p>
          <a:p>
            <a:endParaRPr lang="en-US" sz="2800" dirty="0">
              <a:solidFill>
                <a:srgbClr val="171717"/>
              </a:solidFill>
              <a:latin typeface="SFMono-Regular"/>
            </a:endParaRPr>
          </a:p>
          <a:p>
            <a:r>
              <a:rPr lang="en-US" sz="2800" dirty="0"/>
              <a:t>The default value of each integral type is zero, 0. Each of the integral types has the </a:t>
            </a:r>
            <a:r>
              <a:rPr lang="en-US" sz="2800" dirty="0" err="1"/>
              <a:t>MinValue</a:t>
            </a:r>
            <a:r>
              <a:rPr lang="en-US" sz="2800" dirty="0"/>
              <a:t> and </a:t>
            </a:r>
            <a:r>
              <a:rPr lang="en-US" sz="2800" dirty="0" err="1"/>
              <a:t>MaxValue</a:t>
            </a:r>
            <a:r>
              <a:rPr lang="en-US" sz="2800" dirty="0"/>
              <a:t> constants that provide the minimum and maximum value of that type.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24514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84223-2AC9-4910-9656-BAC5FBB1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757018-65FE-443F-A826-67704B4A1A6F}"/>
              </a:ext>
            </a:extLst>
          </p:cNvPr>
          <p:cNvSpPr/>
          <p:nvPr/>
        </p:nvSpPr>
        <p:spPr>
          <a:xfrm>
            <a:off x="900419" y="44773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var </a:t>
            </a:r>
            <a:r>
              <a:rPr lang="fr-FR" dirty="0" err="1"/>
              <a:t>decimalLiteral</a:t>
            </a:r>
            <a:r>
              <a:rPr lang="fr-FR" dirty="0"/>
              <a:t> = 42;</a:t>
            </a:r>
          </a:p>
          <a:p>
            <a:r>
              <a:rPr lang="fr-FR" dirty="0"/>
              <a:t>var </a:t>
            </a:r>
            <a:r>
              <a:rPr lang="fr-FR" dirty="0" err="1"/>
              <a:t>hexLiteral</a:t>
            </a:r>
            <a:r>
              <a:rPr lang="fr-FR" dirty="0"/>
              <a:t> = 0x2A;</a:t>
            </a:r>
          </a:p>
          <a:p>
            <a:r>
              <a:rPr lang="fr-FR" dirty="0"/>
              <a:t>var </a:t>
            </a:r>
            <a:r>
              <a:rPr lang="fr-FR" dirty="0" err="1"/>
              <a:t>binaryLiteral</a:t>
            </a:r>
            <a:r>
              <a:rPr lang="fr-FR" dirty="0"/>
              <a:t> = 0b_0010_1010;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724CC1-10B5-47E4-816F-B5E8F658701A}"/>
              </a:ext>
            </a:extLst>
          </p:cNvPr>
          <p:cNvSpPr/>
          <p:nvPr/>
        </p:nvSpPr>
        <p:spPr>
          <a:xfrm>
            <a:off x="838200" y="187949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Integer literals can be</a:t>
            </a:r>
          </a:p>
          <a:p>
            <a:r>
              <a:rPr lang="en-US" dirty="0"/>
              <a:t>•decimal: without any prefix</a:t>
            </a:r>
          </a:p>
          <a:p>
            <a:r>
              <a:rPr lang="en-US" dirty="0"/>
              <a:t>•hexadecimal: with the 0x or 0X prefix</a:t>
            </a:r>
          </a:p>
          <a:p>
            <a:r>
              <a:rPr lang="en-US" dirty="0"/>
              <a:t>•binary: with the 0b or 0B prefix (available in C# 7.0 and later)</a:t>
            </a:r>
          </a:p>
        </p:txBody>
      </p:sp>
    </p:spTree>
    <p:extLst>
      <p:ext uri="{BB962C8B-B14F-4D97-AF65-F5344CB8AC3E}">
        <p14:creationId xmlns:p14="http://schemas.microsoft.com/office/powerpoint/2010/main" val="255232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9F5E42-0DFE-4426-B6BF-14F30545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Numeric</a:t>
            </a:r>
            <a:r>
              <a:rPr lang="fr-FR" dirty="0"/>
              <a:t> conversion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DE829E-3C04-4028-B556-6E36B2B04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SFMono-Regular"/>
              </a:rPr>
              <a:t>// Implicit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byte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a = 17;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byte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b = 300; </a:t>
            </a:r>
            <a:r>
              <a:rPr lang="en-US" b="0" i="0" dirty="0">
                <a:solidFill>
                  <a:srgbClr val="008000"/>
                </a:solidFill>
                <a:effectLst/>
                <a:latin typeface="SFMono-Regular"/>
              </a:rPr>
              <a:t>// CS0031: Constant value '300' cannot be converted to a 'byte’</a:t>
            </a: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SFMono-Regular"/>
              </a:rPr>
              <a:t>// Explicit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signedByte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sbyte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)42;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longVariable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(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long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)42;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3639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A3B83355-6AB5-49DD-B200-38BC9EF23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175708"/>
              </p:ext>
            </p:extLst>
          </p:nvPr>
        </p:nvGraphicFramePr>
        <p:xfrm>
          <a:off x="0" y="481530"/>
          <a:ext cx="12192000" cy="589494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56465991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217524762"/>
                    </a:ext>
                  </a:extLst>
                </a:gridCol>
              </a:tblGrid>
              <a:tr h="285334">
                <a:tc>
                  <a:txBody>
                    <a:bodyPr/>
                    <a:lstStyle/>
                    <a:p>
                      <a:pPr rtl="0"/>
                      <a:r>
                        <a:rPr lang="fr-FR" sz="2000">
                          <a:effectLst/>
                        </a:rPr>
                        <a:t>From</a:t>
                      </a:r>
                      <a:endParaRPr lang="fr-FR" sz="2000" dirty="0"/>
                    </a:p>
                  </a:txBody>
                  <a:tcPr marL="71333" marR="71333" marT="35667" marB="35667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2000" dirty="0">
                          <a:effectLst/>
                        </a:rPr>
                        <a:t>To</a:t>
                      </a:r>
                      <a:endParaRPr lang="fr-FR" sz="2000" dirty="0"/>
                    </a:p>
                  </a:txBody>
                  <a:tcPr marL="71333" marR="71333" marT="35667" marB="35667" anchor="ctr"/>
                </a:tc>
                <a:extLst>
                  <a:ext uri="{0D108BD9-81ED-4DB2-BD59-A6C34878D82A}">
                    <a16:rowId xmlns:a16="http://schemas.microsoft.com/office/drawing/2014/main" val="1813448085"/>
                  </a:ext>
                </a:extLst>
              </a:tr>
              <a:tr h="499334">
                <a:tc>
                  <a:txBody>
                    <a:bodyPr/>
                    <a:lstStyle/>
                    <a:p>
                      <a:pPr rtl="0"/>
                      <a:r>
                        <a:rPr lang="fr-FR" sz="2000">
                          <a:effectLst/>
                        </a:rPr>
                        <a:t>sbytes</a:t>
                      </a:r>
                      <a:endParaRPr lang="fr-FR" sz="2000" dirty="0"/>
                    </a:p>
                  </a:txBody>
                  <a:tcPr marL="71333" marR="71333" marT="35667" marB="35667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2000">
                          <a:effectLst/>
                        </a:rPr>
                        <a:t>short, int, long, float, double ou decimalshort, int, long, float, double, or decimal</a:t>
                      </a:r>
                      <a:endParaRPr lang="fr-FR" sz="2000"/>
                    </a:p>
                  </a:txBody>
                  <a:tcPr marL="71333" marR="71333" marT="35667" marB="35667" anchor="ctr"/>
                </a:tc>
                <a:extLst>
                  <a:ext uri="{0D108BD9-81ED-4DB2-BD59-A6C34878D82A}">
                    <a16:rowId xmlns:a16="http://schemas.microsoft.com/office/drawing/2014/main" val="124590607"/>
                  </a:ext>
                </a:extLst>
              </a:tr>
              <a:tr h="713334">
                <a:tc>
                  <a:txBody>
                    <a:bodyPr/>
                    <a:lstStyle/>
                    <a:p>
                      <a:pPr rtl="0"/>
                      <a:r>
                        <a:rPr lang="fr-FR" sz="2000">
                          <a:effectLst/>
                        </a:rPr>
                        <a:t>byte</a:t>
                      </a:r>
                      <a:endParaRPr lang="fr-FR" sz="2000" dirty="0"/>
                    </a:p>
                  </a:txBody>
                  <a:tcPr marL="71333" marR="71333" marT="35667" marB="35667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2000">
                          <a:effectLst/>
                        </a:rPr>
                        <a:t>short, ushort, int, uint, long, ulong, float, double ou decimalshort, ushort, int, uint, long, ulong, float, double, or decimal</a:t>
                      </a:r>
                      <a:endParaRPr lang="fr-FR" sz="2000"/>
                    </a:p>
                  </a:txBody>
                  <a:tcPr marL="71333" marR="71333" marT="35667" marB="35667" anchor="ctr"/>
                </a:tc>
                <a:extLst>
                  <a:ext uri="{0D108BD9-81ED-4DB2-BD59-A6C34878D82A}">
                    <a16:rowId xmlns:a16="http://schemas.microsoft.com/office/drawing/2014/main" val="1057284357"/>
                  </a:ext>
                </a:extLst>
              </a:tr>
              <a:tr h="499334">
                <a:tc>
                  <a:txBody>
                    <a:bodyPr/>
                    <a:lstStyle/>
                    <a:p>
                      <a:pPr rtl="0"/>
                      <a:r>
                        <a:rPr lang="fr-FR" sz="2000">
                          <a:effectLst/>
                        </a:rPr>
                        <a:t>shorts</a:t>
                      </a:r>
                      <a:endParaRPr lang="fr-FR" sz="2000" dirty="0"/>
                    </a:p>
                  </a:txBody>
                  <a:tcPr marL="71333" marR="71333" marT="35667" marB="35667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2000">
                          <a:effectLst/>
                        </a:rPr>
                        <a:t>int, long, float, double oudecimalint, long, float, double, or decimal</a:t>
                      </a:r>
                      <a:endParaRPr lang="fr-FR" sz="2000"/>
                    </a:p>
                  </a:txBody>
                  <a:tcPr marL="71333" marR="71333" marT="35667" marB="35667" anchor="ctr"/>
                </a:tc>
                <a:extLst>
                  <a:ext uri="{0D108BD9-81ED-4DB2-BD59-A6C34878D82A}">
                    <a16:rowId xmlns:a16="http://schemas.microsoft.com/office/drawing/2014/main" val="1147671153"/>
                  </a:ext>
                </a:extLst>
              </a:tr>
              <a:tr h="499334">
                <a:tc>
                  <a:txBody>
                    <a:bodyPr/>
                    <a:lstStyle/>
                    <a:p>
                      <a:pPr rtl="0"/>
                      <a:r>
                        <a:rPr lang="fr-FR" sz="2000">
                          <a:effectLst/>
                        </a:rPr>
                        <a:t>ushort</a:t>
                      </a:r>
                      <a:endParaRPr lang="fr-FR" sz="2000" dirty="0"/>
                    </a:p>
                  </a:txBody>
                  <a:tcPr marL="71333" marR="71333" marT="35667" marB="35667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2000">
                          <a:effectLst/>
                        </a:rPr>
                        <a:t>int, uint, long, ulong, float, double ou decimalint, uint, long, ulong, float, double, or decimal</a:t>
                      </a:r>
                      <a:endParaRPr lang="fr-FR" sz="2000"/>
                    </a:p>
                  </a:txBody>
                  <a:tcPr marL="71333" marR="71333" marT="35667" marB="35667" anchor="ctr"/>
                </a:tc>
                <a:extLst>
                  <a:ext uri="{0D108BD9-81ED-4DB2-BD59-A6C34878D82A}">
                    <a16:rowId xmlns:a16="http://schemas.microsoft.com/office/drawing/2014/main" val="487326197"/>
                  </a:ext>
                </a:extLst>
              </a:tr>
              <a:tr h="499334">
                <a:tc>
                  <a:txBody>
                    <a:bodyPr/>
                    <a:lstStyle/>
                    <a:p>
                      <a:pPr rtl="0"/>
                      <a:r>
                        <a:rPr lang="fr-FR" sz="2000">
                          <a:effectLst/>
                        </a:rPr>
                        <a:t>int</a:t>
                      </a:r>
                      <a:endParaRPr lang="fr-FR" sz="2000" dirty="0"/>
                    </a:p>
                  </a:txBody>
                  <a:tcPr marL="71333" marR="71333" marT="35667" marB="35667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2000">
                          <a:effectLst/>
                        </a:rPr>
                        <a:t>long, float, double ou decimallong, float, double, or decimal</a:t>
                      </a:r>
                      <a:endParaRPr lang="fr-FR" sz="2000"/>
                    </a:p>
                  </a:txBody>
                  <a:tcPr marL="71333" marR="71333" marT="35667" marB="35667" anchor="ctr"/>
                </a:tc>
                <a:extLst>
                  <a:ext uri="{0D108BD9-81ED-4DB2-BD59-A6C34878D82A}">
                    <a16:rowId xmlns:a16="http://schemas.microsoft.com/office/drawing/2014/main" val="4159933814"/>
                  </a:ext>
                </a:extLst>
              </a:tr>
              <a:tr h="499334">
                <a:tc>
                  <a:txBody>
                    <a:bodyPr/>
                    <a:lstStyle/>
                    <a:p>
                      <a:pPr rtl="0"/>
                      <a:r>
                        <a:rPr lang="fr-FR" sz="2000">
                          <a:effectLst/>
                        </a:rPr>
                        <a:t>uint</a:t>
                      </a:r>
                      <a:endParaRPr lang="fr-FR" sz="2000" dirty="0"/>
                    </a:p>
                  </a:txBody>
                  <a:tcPr marL="71333" marR="71333" marT="35667" marB="35667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2000">
                          <a:effectLst/>
                        </a:rPr>
                        <a:t>long, ulong, float, double oudecimallong, ulong, float, double, or decimal</a:t>
                      </a:r>
                      <a:endParaRPr lang="fr-FR" sz="2000"/>
                    </a:p>
                  </a:txBody>
                  <a:tcPr marL="71333" marR="71333" marT="35667" marB="35667" anchor="ctr"/>
                </a:tc>
                <a:extLst>
                  <a:ext uri="{0D108BD9-81ED-4DB2-BD59-A6C34878D82A}">
                    <a16:rowId xmlns:a16="http://schemas.microsoft.com/office/drawing/2014/main" val="1234204927"/>
                  </a:ext>
                </a:extLst>
              </a:tr>
              <a:tr h="285334">
                <a:tc>
                  <a:txBody>
                    <a:bodyPr/>
                    <a:lstStyle/>
                    <a:p>
                      <a:pPr rtl="0"/>
                      <a:r>
                        <a:rPr lang="fr-FR" sz="2000">
                          <a:effectLst/>
                        </a:rPr>
                        <a:t>long</a:t>
                      </a:r>
                      <a:endParaRPr lang="fr-FR" sz="2000" dirty="0"/>
                    </a:p>
                  </a:txBody>
                  <a:tcPr marL="71333" marR="71333" marT="35667" marB="35667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2000">
                          <a:effectLst/>
                        </a:rPr>
                        <a:t>float, double ou decimalfloat, double, or decimal</a:t>
                      </a:r>
                      <a:endParaRPr lang="fr-FR" sz="2000"/>
                    </a:p>
                  </a:txBody>
                  <a:tcPr marL="71333" marR="71333" marT="35667" marB="35667" anchor="ctr"/>
                </a:tc>
                <a:extLst>
                  <a:ext uri="{0D108BD9-81ED-4DB2-BD59-A6C34878D82A}">
                    <a16:rowId xmlns:a16="http://schemas.microsoft.com/office/drawing/2014/main" val="1536516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fr-FR" sz="2000">
                          <a:effectLst/>
                        </a:rPr>
                        <a:t>longu</a:t>
                      </a:r>
                      <a:endParaRPr lang="fr-FR" sz="2000" dirty="0"/>
                    </a:p>
                  </a:txBody>
                  <a:tcPr marL="71333" marR="71333" marT="35667" marB="35667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2000">
                          <a:effectLst/>
                        </a:rPr>
                        <a:t>float, double ou decimalfloat, double, or decimal</a:t>
                      </a:r>
                      <a:endParaRPr lang="fr-FR" sz="2000"/>
                    </a:p>
                  </a:txBody>
                  <a:tcPr marL="71333" marR="71333" marT="35667" marB="35667" anchor="ctr"/>
                </a:tc>
                <a:extLst>
                  <a:ext uri="{0D108BD9-81ED-4DB2-BD59-A6C34878D82A}">
                    <a16:rowId xmlns:a16="http://schemas.microsoft.com/office/drawing/2014/main" val="553880771"/>
                  </a:ext>
                </a:extLst>
              </a:tr>
              <a:tr h="285334">
                <a:tc>
                  <a:txBody>
                    <a:bodyPr/>
                    <a:lstStyle/>
                    <a:p>
                      <a:pPr rtl="0"/>
                      <a:r>
                        <a:rPr lang="fr-FR" sz="2000" dirty="0" err="1">
                          <a:effectLst/>
                        </a:rPr>
                        <a:t>float</a:t>
                      </a:r>
                      <a:endParaRPr lang="fr-FR" sz="2000" dirty="0"/>
                    </a:p>
                  </a:txBody>
                  <a:tcPr marL="71333" marR="71333" marT="35667" marB="35667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2000" dirty="0"/>
                        <a:t>double</a:t>
                      </a:r>
                    </a:p>
                  </a:txBody>
                  <a:tcPr marL="71333" marR="71333" marT="35667" marB="35667" anchor="ctr"/>
                </a:tc>
                <a:extLst>
                  <a:ext uri="{0D108BD9-81ED-4DB2-BD59-A6C34878D82A}">
                    <a16:rowId xmlns:a16="http://schemas.microsoft.com/office/drawing/2014/main" val="391752618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4EE9E26-75FC-4027-A15E-38D83D5B163F}"/>
              </a:ext>
            </a:extLst>
          </p:cNvPr>
          <p:cNvSpPr/>
          <p:nvPr/>
        </p:nvSpPr>
        <p:spPr>
          <a:xfrm>
            <a:off x="0" y="6488668"/>
            <a:ext cx="106791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https://docs.microsoft.com/fr-fr/dotnet/csharp/language-reference/builtin-types/numeric-conversions</a:t>
            </a:r>
            <a:endParaRPr lang="fr-FR" dirty="0"/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E6A8FB4-B2EF-444D-BBCB-F983CF5EF74F}"/>
              </a:ext>
            </a:extLst>
          </p:cNvPr>
          <p:cNvSpPr txBox="1"/>
          <p:nvPr/>
        </p:nvSpPr>
        <p:spPr>
          <a:xfrm>
            <a:off x="0" y="56099"/>
            <a:ext cx="6128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Implicit</a:t>
            </a:r>
            <a:r>
              <a:rPr lang="fr-FR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fr-FR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numeric</a:t>
            </a:r>
            <a:r>
              <a:rPr lang="fr-FR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conversions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F04DE4-D704-4006-8CBC-F944540787B0}"/>
              </a:ext>
            </a:extLst>
          </p:cNvPr>
          <p:cNvSpPr/>
          <p:nvPr/>
        </p:nvSpPr>
        <p:spPr>
          <a:xfrm>
            <a:off x="0" y="6478735"/>
            <a:ext cx="106791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https://docs.microsoft.com/fr-fr/dotnet/csharp/language-reference/builtin-types/numeric-conversions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7691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2D48EB-4DB1-4989-A1AC-D0A8FDA2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Explicit </a:t>
            </a:r>
            <a:r>
              <a:rPr lang="fr-FR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numeric</a:t>
            </a:r>
            <a:r>
              <a:rPr lang="fr-FR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conversions</a:t>
            </a:r>
            <a:br>
              <a:rPr lang="fr-FR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</a:b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D7ABEF63-DD91-4DFD-8F8F-C30D1D1CFBF6}"/>
              </a:ext>
            </a:extLst>
          </p:cNvPr>
          <p:cNvGraphicFramePr>
            <a:graphicFrameLocks noGrp="1"/>
          </p:cNvGraphicFramePr>
          <p:nvPr/>
        </p:nvGraphicFramePr>
        <p:xfrm>
          <a:off x="2358557" y="1825625"/>
          <a:ext cx="7474886" cy="4351338"/>
        </p:xfrm>
        <a:graphic>
          <a:graphicData uri="http://schemas.openxmlformats.org/drawingml/2006/table">
            <a:tbl>
              <a:tblPr/>
              <a:tblGrid>
                <a:gridCol w="3737443">
                  <a:extLst>
                    <a:ext uri="{9D8B030D-6E8A-4147-A177-3AD203B41FA5}">
                      <a16:colId xmlns:a16="http://schemas.microsoft.com/office/drawing/2014/main" val="3954274075"/>
                    </a:ext>
                  </a:extLst>
                </a:gridCol>
                <a:gridCol w="3737443">
                  <a:extLst>
                    <a:ext uri="{9D8B030D-6E8A-4147-A177-3AD203B41FA5}">
                      <a16:colId xmlns:a16="http://schemas.microsoft.com/office/drawing/2014/main" val="2413488876"/>
                    </a:ext>
                  </a:extLst>
                </a:gridCol>
              </a:tblGrid>
              <a:tr h="305357">
                <a:tc>
                  <a:txBody>
                    <a:bodyPr/>
                    <a:lstStyle/>
                    <a:p>
                      <a:pPr algn="l" fontAlgn="t"/>
                      <a:r>
                        <a:rPr lang="fr-FR" sz="1500">
                          <a:effectLst/>
                        </a:rPr>
                        <a:t>From</a:t>
                      </a:r>
                    </a:p>
                  </a:txBody>
                  <a:tcPr marL="76339" marR="76339" marT="38170" marB="38170">
                    <a:lnL w="12700" cap="flat" cmpd="sng" algn="ctr">
                      <a:solidFill>
                        <a:srgbClr val="00D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B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500">
                          <a:effectLst/>
                        </a:rPr>
                        <a:t>To</a:t>
                      </a:r>
                    </a:p>
                  </a:txBody>
                  <a:tcPr marL="76339" marR="76339" marT="38170" marB="38170">
                    <a:lnL w="12700" cap="flat" cmpd="sng" algn="ctr">
                      <a:solidFill>
                        <a:srgbClr val="60CB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B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915403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pPr algn="l" fontAlgn="t"/>
                      <a:r>
                        <a:rPr lang="fr-FR" sz="1500" u="none" strike="noStrike">
                          <a:effectLst/>
                          <a:hlinkClick r:id="rId2"/>
                        </a:rPr>
                        <a:t>sbyte</a:t>
                      </a:r>
                      <a:endParaRPr lang="fr-FR" sz="1500">
                        <a:effectLst/>
                      </a:endParaRPr>
                    </a:p>
                  </a:txBody>
                  <a:tcPr marL="76339" marR="76339" marT="38170" marB="3817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byte, ushort, uint, or ulong</a:t>
                      </a:r>
                    </a:p>
                  </a:txBody>
                  <a:tcPr marL="76339" marR="76339" marT="38170" marB="3817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826887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pPr algn="l" fontAlgn="t"/>
                      <a:r>
                        <a:rPr lang="fr-FR" sz="1500" u="none" strike="noStrike">
                          <a:effectLst/>
                          <a:hlinkClick r:id="rId2"/>
                        </a:rPr>
                        <a:t>byte</a:t>
                      </a:r>
                      <a:endParaRPr lang="fr-FR" sz="1500">
                        <a:effectLst/>
                      </a:endParaRPr>
                    </a:p>
                  </a:txBody>
                  <a:tcPr marL="76339" marR="76339" marT="38170" marB="3817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500">
                          <a:effectLst/>
                        </a:rPr>
                        <a:t>sbyte</a:t>
                      </a:r>
                    </a:p>
                  </a:txBody>
                  <a:tcPr marL="76339" marR="76339" marT="38170" marB="3817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58286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pPr algn="l" fontAlgn="t"/>
                      <a:r>
                        <a:rPr lang="fr-FR" sz="1500" u="none" strike="noStrike">
                          <a:effectLst/>
                          <a:hlinkClick r:id="rId2"/>
                        </a:rPr>
                        <a:t>short</a:t>
                      </a:r>
                      <a:endParaRPr lang="fr-FR" sz="1500">
                        <a:effectLst/>
                      </a:endParaRPr>
                    </a:p>
                  </a:txBody>
                  <a:tcPr marL="76339" marR="76339" marT="38170" marB="3817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500">
                          <a:effectLst/>
                        </a:rPr>
                        <a:t>sbyte, byte, ushort, uint, or ulong</a:t>
                      </a:r>
                    </a:p>
                  </a:txBody>
                  <a:tcPr marL="76339" marR="76339" marT="38170" marB="3817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78139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pPr algn="l" fontAlgn="t"/>
                      <a:r>
                        <a:rPr lang="fr-FR" sz="1500" u="none" strike="noStrike">
                          <a:effectLst/>
                          <a:hlinkClick r:id="rId2"/>
                        </a:rPr>
                        <a:t>ushort</a:t>
                      </a:r>
                      <a:endParaRPr lang="fr-FR" sz="1500">
                        <a:effectLst/>
                      </a:endParaRPr>
                    </a:p>
                  </a:txBody>
                  <a:tcPr marL="76339" marR="76339" marT="38170" marB="3817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500">
                          <a:effectLst/>
                        </a:rPr>
                        <a:t>sbyte, byte, or short</a:t>
                      </a:r>
                    </a:p>
                  </a:txBody>
                  <a:tcPr marL="76339" marR="76339" marT="38170" marB="3817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47932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pPr algn="l" fontAlgn="t"/>
                      <a:r>
                        <a:rPr lang="fr-FR" sz="1500" u="none" strike="noStrike">
                          <a:effectLst/>
                          <a:hlinkClick r:id="rId2"/>
                        </a:rPr>
                        <a:t>int</a:t>
                      </a:r>
                      <a:endParaRPr lang="fr-FR" sz="1500">
                        <a:effectLst/>
                      </a:endParaRPr>
                    </a:p>
                  </a:txBody>
                  <a:tcPr marL="76339" marR="76339" marT="38170" marB="3817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sbyte, byte, short, ushort, uint, or ulong</a:t>
                      </a:r>
                    </a:p>
                  </a:txBody>
                  <a:tcPr marL="76339" marR="76339" marT="38170" marB="3817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640395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pPr algn="l" fontAlgn="t"/>
                      <a:r>
                        <a:rPr lang="fr-FR" sz="1500" u="none" strike="noStrike">
                          <a:effectLst/>
                          <a:hlinkClick r:id="rId2"/>
                        </a:rPr>
                        <a:t>uint</a:t>
                      </a:r>
                      <a:endParaRPr lang="fr-FR" sz="1500">
                        <a:effectLst/>
                      </a:endParaRPr>
                    </a:p>
                  </a:txBody>
                  <a:tcPr marL="76339" marR="76339" marT="38170" marB="3817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sbyte, byte, short, ushort, or int</a:t>
                      </a:r>
                    </a:p>
                  </a:txBody>
                  <a:tcPr marL="76339" marR="76339" marT="38170" marB="3817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08527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pPr algn="l" fontAlgn="t"/>
                      <a:r>
                        <a:rPr lang="fr-FR" sz="1500" u="none" strike="noStrike">
                          <a:effectLst/>
                          <a:hlinkClick r:id="rId2"/>
                        </a:rPr>
                        <a:t>long</a:t>
                      </a:r>
                      <a:endParaRPr lang="fr-FR" sz="1500">
                        <a:effectLst/>
                      </a:endParaRPr>
                    </a:p>
                  </a:txBody>
                  <a:tcPr marL="76339" marR="76339" marT="38170" marB="3817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sbyte, byte, short, ushort, int, uint, or ulong</a:t>
                      </a:r>
                    </a:p>
                  </a:txBody>
                  <a:tcPr marL="76339" marR="76339" marT="38170" marB="3817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921352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pPr algn="l" fontAlgn="t"/>
                      <a:r>
                        <a:rPr lang="fr-FR" sz="1500" u="none" strike="noStrike">
                          <a:effectLst/>
                          <a:hlinkClick r:id="rId2"/>
                        </a:rPr>
                        <a:t>ulong</a:t>
                      </a:r>
                      <a:endParaRPr lang="fr-FR" sz="1500">
                        <a:effectLst/>
                      </a:endParaRPr>
                    </a:p>
                  </a:txBody>
                  <a:tcPr marL="76339" marR="76339" marT="38170" marB="3817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sbyte, byte, short, ushort, int, uint, or long</a:t>
                      </a:r>
                    </a:p>
                  </a:txBody>
                  <a:tcPr marL="76339" marR="76339" marT="38170" marB="3817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824953"/>
                  </a:ext>
                </a:extLst>
              </a:tr>
              <a:tr h="534375">
                <a:tc>
                  <a:txBody>
                    <a:bodyPr/>
                    <a:lstStyle/>
                    <a:p>
                      <a:pPr algn="l" fontAlgn="t"/>
                      <a:r>
                        <a:rPr lang="fr-FR" sz="1500" u="none" strike="noStrike">
                          <a:effectLst/>
                          <a:hlinkClick r:id="rId3"/>
                        </a:rPr>
                        <a:t>float</a:t>
                      </a:r>
                      <a:endParaRPr lang="fr-FR" sz="1500">
                        <a:effectLst/>
                      </a:endParaRPr>
                    </a:p>
                  </a:txBody>
                  <a:tcPr marL="76339" marR="76339" marT="38170" marB="3817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sbyte, byte, short, ushort, int, uint, long, ulong, or decimal</a:t>
                      </a:r>
                    </a:p>
                  </a:txBody>
                  <a:tcPr marL="76339" marR="76339" marT="38170" marB="3817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747410"/>
                  </a:ext>
                </a:extLst>
              </a:tr>
              <a:tr h="534375">
                <a:tc>
                  <a:txBody>
                    <a:bodyPr/>
                    <a:lstStyle/>
                    <a:p>
                      <a:pPr algn="l" fontAlgn="t"/>
                      <a:r>
                        <a:rPr lang="fr-FR" sz="1500" u="none" strike="noStrike">
                          <a:effectLst/>
                          <a:hlinkClick r:id="rId3"/>
                        </a:rPr>
                        <a:t>double</a:t>
                      </a:r>
                      <a:endParaRPr lang="fr-FR" sz="1500">
                        <a:effectLst/>
                      </a:endParaRPr>
                    </a:p>
                  </a:txBody>
                  <a:tcPr marL="76339" marR="76339" marT="38170" marB="3817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sbyte, byte, short, ushort, int, uint, long, ulong, float, or decimal</a:t>
                      </a:r>
                    </a:p>
                  </a:txBody>
                  <a:tcPr marL="76339" marR="76339" marT="38170" marB="3817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83358"/>
                  </a:ext>
                </a:extLst>
              </a:tr>
              <a:tr h="534375">
                <a:tc>
                  <a:txBody>
                    <a:bodyPr/>
                    <a:lstStyle/>
                    <a:p>
                      <a:pPr algn="l" fontAlgn="t"/>
                      <a:r>
                        <a:rPr lang="fr-FR" sz="1500" u="none" strike="noStrike">
                          <a:effectLst/>
                          <a:hlinkClick r:id="rId3"/>
                        </a:rPr>
                        <a:t>decimal</a:t>
                      </a:r>
                      <a:endParaRPr lang="fr-FR" sz="1500">
                        <a:effectLst/>
                      </a:endParaRPr>
                    </a:p>
                  </a:txBody>
                  <a:tcPr marL="76339" marR="76339" marT="38170" marB="3817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effectLst/>
                        </a:rPr>
                        <a:t>sbyte</a:t>
                      </a:r>
                      <a:r>
                        <a:rPr lang="en-US" sz="1500" dirty="0">
                          <a:effectLst/>
                        </a:rPr>
                        <a:t>, byte, short, </a:t>
                      </a:r>
                      <a:r>
                        <a:rPr lang="en-US" sz="1500" dirty="0" err="1">
                          <a:effectLst/>
                        </a:rPr>
                        <a:t>ushort</a:t>
                      </a:r>
                      <a:r>
                        <a:rPr lang="en-US" sz="1500" dirty="0">
                          <a:effectLst/>
                        </a:rPr>
                        <a:t>, int, </a:t>
                      </a:r>
                      <a:r>
                        <a:rPr lang="en-US" sz="1500" dirty="0" err="1">
                          <a:effectLst/>
                        </a:rPr>
                        <a:t>uint</a:t>
                      </a:r>
                      <a:r>
                        <a:rPr lang="en-US" sz="1500" dirty="0">
                          <a:effectLst/>
                        </a:rPr>
                        <a:t>, long, </a:t>
                      </a:r>
                      <a:r>
                        <a:rPr lang="en-US" sz="1500" dirty="0" err="1">
                          <a:effectLst/>
                        </a:rPr>
                        <a:t>ulong</a:t>
                      </a:r>
                      <a:r>
                        <a:rPr lang="en-US" sz="1500" dirty="0">
                          <a:effectLst/>
                        </a:rPr>
                        <a:t>, float, or double</a:t>
                      </a:r>
                    </a:p>
                  </a:txBody>
                  <a:tcPr marL="76339" marR="76339" marT="38170" marB="3817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82927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D6C4597-97E9-4929-8D2E-5BE8BCB8BFF3}"/>
              </a:ext>
            </a:extLst>
          </p:cNvPr>
          <p:cNvSpPr/>
          <p:nvPr/>
        </p:nvSpPr>
        <p:spPr>
          <a:xfrm>
            <a:off x="0" y="6478735"/>
            <a:ext cx="106791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https://docs.microsoft.com/fr-fr/dotnet/csharp/language-reference/builtin-types/numeric-conversions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56910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</TotalTime>
  <Words>1968</Words>
  <Application>Microsoft Office PowerPoint</Application>
  <PresentationFormat>Grand écran</PresentationFormat>
  <Paragraphs>266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Arial</vt:lpstr>
      <vt:lpstr>Arial Unicode MS</vt:lpstr>
      <vt:lpstr>Calibri</vt:lpstr>
      <vt:lpstr>Calibri Light</vt:lpstr>
      <vt:lpstr>Segoe UI</vt:lpstr>
      <vt:lpstr>SFMono-Regular</vt:lpstr>
      <vt:lpstr>Thème Office</vt:lpstr>
      <vt:lpstr>C# Language</vt:lpstr>
      <vt:lpstr>Types et variables</vt:lpstr>
      <vt:lpstr>Value Types</vt:lpstr>
      <vt:lpstr>Présentation PowerPoint</vt:lpstr>
      <vt:lpstr>Présentation PowerPoint</vt:lpstr>
      <vt:lpstr>Présentation PowerPoint</vt:lpstr>
      <vt:lpstr>Numeric conversion</vt:lpstr>
      <vt:lpstr>Présentation PowerPoint</vt:lpstr>
      <vt:lpstr>Explicit numeric conversions </vt:lpstr>
      <vt:lpstr>Reference types</vt:lpstr>
      <vt:lpstr>bool</vt:lpstr>
      <vt:lpstr>Présentation PowerPoint</vt:lpstr>
      <vt:lpstr>char</vt:lpstr>
      <vt:lpstr>Enumeration types</vt:lpstr>
      <vt:lpstr>Enumeration types as bit flags</vt:lpstr>
      <vt:lpstr>Présentation PowerPoint</vt:lpstr>
      <vt:lpstr>Enumeration Conversions</vt:lpstr>
      <vt:lpstr>Structure types</vt:lpstr>
      <vt:lpstr>Limitations with the design of a structure type</vt:lpstr>
      <vt:lpstr>Présentation PowerPoint</vt:lpstr>
      <vt:lpstr>Type Tuple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CHERVET Guillaume</dc:creator>
  <cp:lastModifiedBy>Guillaume Chervet</cp:lastModifiedBy>
  <cp:revision>70</cp:revision>
  <dcterms:created xsi:type="dcterms:W3CDTF">2020-07-17T06:50:02Z</dcterms:created>
  <dcterms:modified xsi:type="dcterms:W3CDTF">2020-08-29T13:32:48Z</dcterms:modified>
</cp:coreProperties>
</file>