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256" r:id="rId2"/>
    <p:sldId id="286" r:id="rId3"/>
    <p:sldId id="278" r:id="rId4"/>
    <p:sldId id="285" r:id="rId5"/>
    <p:sldId id="257" r:id="rId6"/>
    <p:sldId id="293" r:id="rId7"/>
    <p:sldId id="329" r:id="rId8"/>
    <p:sldId id="290" r:id="rId9"/>
    <p:sldId id="294" r:id="rId10"/>
    <p:sldId id="304" r:id="rId11"/>
    <p:sldId id="305" r:id="rId12"/>
    <p:sldId id="287" r:id="rId13"/>
    <p:sldId id="295" r:id="rId14"/>
    <p:sldId id="289" r:id="rId15"/>
    <p:sldId id="296" r:id="rId16"/>
    <p:sldId id="307" r:id="rId17"/>
    <p:sldId id="269" r:id="rId18"/>
    <p:sldId id="265" r:id="rId19"/>
    <p:sldId id="311" r:id="rId20"/>
    <p:sldId id="292" r:id="rId21"/>
    <p:sldId id="308" r:id="rId22"/>
    <p:sldId id="309" r:id="rId23"/>
    <p:sldId id="312" r:id="rId24"/>
    <p:sldId id="313" r:id="rId25"/>
    <p:sldId id="314" r:id="rId26"/>
    <p:sldId id="315" r:id="rId27"/>
    <p:sldId id="317" r:id="rId28"/>
    <p:sldId id="316" r:id="rId29"/>
    <p:sldId id="318" r:id="rId30"/>
    <p:sldId id="310" r:id="rId31"/>
    <p:sldId id="319" r:id="rId32"/>
    <p:sldId id="320" r:id="rId33"/>
    <p:sldId id="321" r:id="rId34"/>
    <p:sldId id="322" r:id="rId35"/>
    <p:sldId id="324" r:id="rId36"/>
    <p:sldId id="323" r:id="rId37"/>
    <p:sldId id="325" r:id="rId38"/>
    <p:sldId id="326" r:id="rId39"/>
    <p:sldId id="328" r:id="rId40"/>
    <p:sldId id="327" r:id="rId41"/>
    <p:sldId id="338" r:id="rId42"/>
    <p:sldId id="330" r:id="rId43"/>
    <p:sldId id="331" r:id="rId44"/>
    <p:sldId id="334" r:id="rId45"/>
    <p:sldId id="335" r:id="rId46"/>
    <p:sldId id="333" r:id="rId47"/>
    <p:sldId id="332" r:id="rId48"/>
    <p:sldId id="337" r:id="rId49"/>
    <p:sldId id="303" r:id="rId50"/>
    <p:sldId id="336" r:id="rId51"/>
    <p:sldId id="342" r:id="rId52"/>
    <p:sldId id="339" r:id="rId53"/>
    <p:sldId id="340" r:id="rId54"/>
    <p:sldId id="341" r:id="rId55"/>
    <p:sldId id="343" r:id="rId56"/>
    <p:sldId id="345" r:id="rId57"/>
    <p:sldId id="344" r:id="rId5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7" autoAdjust="0"/>
    <p:restoredTop sz="92804" autoAdjust="0"/>
  </p:normalViewPr>
  <p:slideViewPr>
    <p:cSldViewPr snapToGrid="0">
      <p:cViewPr varScale="1">
        <p:scale>
          <a:sx n="81" d="100"/>
          <a:sy n="81" d="100"/>
        </p:scale>
        <p:origin x="102"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laume Chervet" userId="e88f94f109999b9b" providerId="LiveId" clId="{D3D8D5DD-4F94-46CB-B0B0-4519269E6444}"/>
  </pc:docChgLst>
  <pc:docChgLst>
    <pc:chgData name="Guillaume Chervet" userId="e88f94f109999b9b" providerId="LiveId" clId="{F37C57BD-7CCB-4981-84D9-B597D6CE52FA}"/>
    <pc:docChg chg="undo custSel addSld delSld modSld">
      <pc:chgData name="Guillaume Chervet" userId="e88f94f109999b9b" providerId="LiveId" clId="{F37C57BD-7CCB-4981-84D9-B597D6CE52FA}" dt="2018-04-27T22:32:52.027" v="2528" actId="2696"/>
      <pc:docMkLst>
        <pc:docMk/>
      </pc:docMkLst>
      <pc:sldChg chg="modSp">
        <pc:chgData name="Guillaume Chervet" userId="e88f94f109999b9b" providerId="LiveId" clId="{F37C57BD-7CCB-4981-84D9-B597D6CE52FA}" dt="2018-04-27T21:36:21.082" v="2334" actId="20577"/>
        <pc:sldMkLst>
          <pc:docMk/>
          <pc:sldMk cId="2919905513" sldId="257"/>
        </pc:sldMkLst>
        <pc:spChg chg="mod">
          <ac:chgData name="Guillaume Chervet" userId="e88f94f109999b9b" providerId="LiveId" clId="{F37C57BD-7CCB-4981-84D9-B597D6CE52FA}" dt="2018-04-15T16:37:22.842" v="179" actId="20577"/>
          <ac:spMkLst>
            <pc:docMk/>
            <pc:sldMk cId="2919905513" sldId="257"/>
            <ac:spMk id="2" creationId="{00000000-0000-0000-0000-000000000000}"/>
          </ac:spMkLst>
        </pc:spChg>
        <pc:spChg chg="mod">
          <ac:chgData name="Guillaume Chervet" userId="e88f94f109999b9b" providerId="LiveId" clId="{F37C57BD-7CCB-4981-84D9-B597D6CE52FA}" dt="2018-04-27T21:36:21.082" v="2334" actId="20577"/>
          <ac:spMkLst>
            <pc:docMk/>
            <pc:sldMk cId="2919905513" sldId="257"/>
            <ac:spMk id="3" creationId="{00000000-0000-0000-0000-000000000000}"/>
          </ac:spMkLst>
        </pc:spChg>
      </pc:sldChg>
      <pc:sldChg chg="addSp delSp modSp">
        <pc:chgData name="Guillaume Chervet" userId="e88f94f109999b9b" providerId="LiveId" clId="{F37C57BD-7CCB-4981-84D9-B597D6CE52FA}" dt="2018-04-27T22:06:42.314" v="2512" actId="15"/>
        <pc:sldMkLst>
          <pc:docMk/>
          <pc:sldMk cId="3147606107" sldId="265"/>
        </pc:sldMkLst>
        <pc:spChg chg="mod">
          <ac:chgData name="Guillaume Chervet" userId="e88f94f109999b9b" providerId="LiveId" clId="{F37C57BD-7CCB-4981-84D9-B597D6CE52FA}" dt="2018-04-15T07:52:02.420" v="23" actId="20577"/>
          <ac:spMkLst>
            <pc:docMk/>
            <pc:sldMk cId="3147606107" sldId="265"/>
            <ac:spMk id="2" creationId="{00000000-0000-0000-0000-000000000000}"/>
          </ac:spMkLst>
        </pc:spChg>
        <pc:spChg chg="mod">
          <ac:chgData name="Guillaume Chervet" userId="e88f94f109999b9b" providerId="LiveId" clId="{F37C57BD-7CCB-4981-84D9-B597D6CE52FA}" dt="2018-04-27T22:06:42.314" v="2512" actId="15"/>
          <ac:spMkLst>
            <pc:docMk/>
            <pc:sldMk cId="3147606107" sldId="265"/>
            <ac:spMk id="3" creationId="{00000000-0000-0000-0000-000000000000}"/>
          </ac:spMkLst>
        </pc:spChg>
        <pc:spChg chg="del mod">
          <ac:chgData name="Guillaume Chervet" userId="e88f94f109999b9b" providerId="LiveId" clId="{F37C57BD-7CCB-4981-84D9-B597D6CE52FA}" dt="2018-04-15T07:51:49.674" v="4" actId="478"/>
          <ac:spMkLst>
            <pc:docMk/>
            <pc:sldMk cId="3147606107" sldId="265"/>
            <ac:spMk id="4" creationId="{00000000-0000-0000-0000-000000000000}"/>
          </ac:spMkLst>
        </pc:spChg>
        <pc:spChg chg="del">
          <ac:chgData name="Guillaume Chervet" userId="e88f94f109999b9b" providerId="LiveId" clId="{F37C57BD-7CCB-4981-84D9-B597D6CE52FA}" dt="2018-04-15T07:51:49.674" v="4" actId="478"/>
          <ac:spMkLst>
            <pc:docMk/>
            <pc:sldMk cId="3147606107" sldId="265"/>
            <ac:spMk id="6" creationId="{00000000-0000-0000-0000-000000000000}"/>
          </ac:spMkLst>
        </pc:spChg>
        <pc:spChg chg="del">
          <ac:chgData name="Guillaume Chervet" userId="e88f94f109999b9b" providerId="LiveId" clId="{F37C57BD-7CCB-4981-84D9-B597D6CE52FA}" dt="2018-04-15T07:51:53.039" v="5" actId="478"/>
          <ac:spMkLst>
            <pc:docMk/>
            <pc:sldMk cId="3147606107" sldId="265"/>
            <ac:spMk id="10" creationId="{00000000-0000-0000-0000-000000000000}"/>
          </ac:spMkLst>
        </pc:spChg>
        <pc:spChg chg="del">
          <ac:chgData name="Guillaume Chervet" userId="e88f94f109999b9b" providerId="LiveId" clId="{F37C57BD-7CCB-4981-84D9-B597D6CE52FA}" dt="2018-04-15T07:51:49.674" v="4" actId="478"/>
          <ac:spMkLst>
            <pc:docMk/>
            <pc:sldMk cId="3147606107" sldId="265"/>
            <ac:spMk id="14" creationId="{00000000-0000-0000-0000-000000000000}"/>
          </ac:spMkLst>
        </pc:spChg>
        <pc:picChg chg="del">
          <ac:chgData name="Guillaume Chervet" userId="e88f94f109999b9b" providerId="LiveId" clId="{F37C57BD-7CCB-4981-84D9-B597D6CE52FA}" dt="2018-04-15T07:51:49.674" v="4" actId="478"/>
          <ac:picMkLst>
            <pc:docMk/>
            <pc:sldMk cId="3147606107" sldId="265"/>
            <ac:picMk id="7" creationId="{00000000-0000-0000-0000-000000000000}"/>
          </ac:picMkLst>
        </pc:picChg>
        <pc:picChg chg="del">
          <ac:chgData name="Guillaume Chervet" userId="e88f94f109999b9b" providerId="LiveId" clId="{F37C57BD-7CCB-4981-84D9-B597D6CE52FA}" dt="2018-04-15T07:51:49.674" v="4" actId="478"/>
          <ac:picMkLst>
            <pc:docMk/>
            <pc:sldMk cId="3147606107" sldId="265"/>
            <ac:picMk id="8" creationId="{00000000-0000-0000-0000-000000000000}"/>
          </ac:picMkLst>
        </pc:picChg>
        <pc:picChg chg="del">
          <ac:chgData name="Guillaume Chervet" userId="e88f94f109999b9b" providerId="LiveId" clId="{F37C57BD-7CCB-4981-84D9-B597D6CE52FA}" dt="2018-04-15T07:51:49.674" v="4" actId="478"/>
          <ac:picMkLst>
            <pc:docMk/>
            <pc:sldMk cId="3147606107" sldId="265"/>
            <ac:picMk id="9" creationId="{00000000-0000-0000-0000-000000000000}"/>
          </ac:picMkLst>
        </pc:picChg>
        <pc:picChg chg="del">
          <ac:chgData name="Guillaume Chervet" userId="e88f94f109999b9b" providerId="LiveId" clId="{F37C57BD-7CCB-4981-84D9-B597D6CE52FA}" dt="2018-04-15T07:51:49.674" v="4" actId="478"/>
          <ac:picMkLst>
            <pc:docMk/>
            <pc:sldMk cId="3147606107" sldId="265"/>
            <ac:picMk id="13" creationId="{00000000-0000-0000-0000-000000000000}"/>
          </ac:picMkLst>
        </pc:picChg>
        <pc:picChg chg="add del mod">
          <ac:chgData name="Guillaume Chervet" userId="e88f94f109999b9b" providerId="LiveId" clId="{F37C57BD-7CCB-4981-84D9-B597D6CE52FA}" dt="2018-04-25T19:35:34.967" v="2062" actId="478"/>
          <ac:picMkLst>
            <pc:docMk/>
            <pc:sldMk cId="3147606107" sldId="265"/>
            <ac:picMk id="18" creationId="{CDEF8884-2757-4C30-B7EB-4AF2BF5D9128}"/>
          </ac:picMkLst>
        </pc:picChg>
        <pc:cxnChg chg="del mod">
          <ac:chgData name="Guillaume Chervet" userId="e88f94f109999b9b" providerId="LiveId" clId="{F37C57BD-7CCB-4981-84D9-B597D6CE52FA}" dt="2018-04-15T07:51:49.674" v="4" actId="478"/>
          <ac:cxnSpMkLst>
            <pc:docMk/>
            <pc:sldMk cId="3147606107" sldId="265"/>
            <ac:cxnSpMk id="11" creationId="{00000000-0000-0000-0000-000000000000}"/>
          </ac:cxnSpMkLst>
        </pc:cxnChg>
        <pc:cxnChg chg="del mod">
          <ac:chgData name="Guillaume Chervet" userId="e88f94f109999b9b" providerId="LiveId" clId="{F37C57BD-7CCB-4981-84D9-B597D6CE52FA}" dt="2018-04-15T07:51:49.674" v="4" actId="478"/>
          <ac:cxnSpMkLst>
            <pc:docMk/>
            <pc:sldMk cId="3147606107" sldId="265"/>
            <ac:cxnSpMk id="12" creationId="{00000000-0000-0000-0000-000000000000}"/>
          </ac:cxnSpMkLst>
        </pc:cxnChg>
        <pc:cxnChg chg="del mod">
          <ac:chgData name="Guillaume Chervet" userId="e88f94f109999b9b" providerId="LiveId" clId="{F37C57BD-7CCB-4981-84D9-B597D6CE52FA}" dt="2018-04-15T07:51:49.674" v="4" actId="478"/>
          <ac:cxnSpMkLst>
            <pc:docMk/>
            <pc:sldMk cId="3147606107" sldId="265"/>
            <ac:cxnSpMk id="15" creationId="{00000000-0000-0000-0000-000000000000}"/>
          </ac:cxnSpMkLst>
        </pc:cxnChg>
      </pc:sldChg>
      <pc:sldChg chg="modSp">
        <pc:chgData name="Guillaume Chervet" userId="e88f94f109999b9b" providerId="LiveId" clId="{F37C57BD-7CCB-4981-84D9-B597D6CE52FA}" dt="2018-04-15T07:54:35.013" v="61" actId="20577"/>
        <pc:sldMkLst>
          <pc:docMk/>
          <pc:sldMk cId="1846563530" sldId="269"/>
        </pc:sldMkLst>
        <pc:spChg chg="mod">
          <ac:chgData name="Guillaume Chervet" userId="e88f94f109999b9b" providerId="LiveId" clId="{F37C57BD-7CCB-4981-84D9-B597D6CE52FA}" dt="2018-04-15T07:54:35.013" v="61" actId="20577"/>
          <ac:spMkLst>
            <pc:docMk/>
            <pc:sldMk cId="1846563530" sldId="269"/>
            <ac:spMk id="2" creationId="{00000000-0000-0000-0000-000000000000}"/>
          </ac:spMkLst>
        </pc:spChg>
      </pc:sldChg>
      <pc:sldChg chg="modSp">
        <pc:chgData name="Guillaume Chervet" userId="e88f94f109999b9b" providerId="LiveId" clId="{F37C57BD-7CCB-4981-84D9-B597D6CE52FA}" dt="2018-04-15T16:30:14.411" v="66" actId="20577"/>
        <pc:sldMkLst>
          <pc:docMk/>
          <pc:sldMk cId="2632189916" sldId="278"/>
        </pc:sldMkLst>
        <pc:spChg chg="mod">
          <ac:chgData name="Guillaume Chervet" userId="e88f94f109999b9b" providerId="LiveId" clId="{F37C57BD-7CCB-4981-84D9-B597D6CE52FA}" dt="2018-04-15T16:30:14.411" v="66" actId="20577"/>
          <ac:spMkLst>
            <pc:docMk/>
            <pc:sldMk cId="2632189916" sldId="278"/>
            <ac:spMk id="3" creationId="{00000000-0000-0000-0000-000000000000}"/>
          </ac:spMkLst>
        </pc:spChg>
      </pc:sldChg>
      <pc:sldChg chg="addSp delSp modSp">
        <pc:chgData name="Guillaume Chervet" userId="e88f94f109999b9b" providerId="LiveId" clId="{F37C57BD-7CCB-4981-84D9-B597D6CE52FA}" dt="2018-04-27T21:38:09.535" v="2341" actId="20577"/>
        <pc:sldMkLst>
          <pc:docMk/>
          <pc:sldMk cId="1530495004" sldId="285"/>
        </pc:sldMkLst>
        <pc:spChg chg="mod">
          <ac:chgData name="Guillaume Chervet" userId="e88f94f109999b9b" providerId="LiveId" clId="{F37C57BD-7CCB-4981-84D9-B597D6CE52FA}" dt="2018-04-27T21:38:06.878" v="2337"/>
          <ac:spMkLst>
            <pc:docMk/>
            <pc:sldMk cId="1530495004" sldId="285"/>
            <ac:spMk id="2" creationId="{00000000-0000-0000-0000-000000000000}"/>
          </ac:spMkLst>
        </pc:spChg>
        <pc:spChg chg="mod">
          <ac:chgData name="Guillaume Chervet" userId="e88f94f109999b9b" providerId="LiveId" clId="{F37C57BD-7CCB-4981-84D9-B597D6CE52FA}" dt="2018-04-27T21:38:09.535" v="2341" actId="20577"/>
          <ac:spMkLst>
            <pc:docMk/>
            <pc:sldMk cId="1530495004" sldId="285"/>
            <ac:spMk id="3" creationId="{00000000-0000-0000-0000-000000000000}"/>
          </ac:spMkLst>
        </pc:spChg>
        <pc:picChg chg="add mod">
          <ac:chgData name="Guillaume Chervet" userId="e88f94f109999b9b" providerId="LiveId" clId="{F37C57BD-7CCB-4981-84D9-B597D6CE52FA}" dt="2018-04-27T21:35:45.231" v="2319" actId="1076"/>
          <ac:picMkLst>
            <pc:docMk/>
            <pc:sldMk cId="1530495004" sldId="285"/>
            <ac:picMk id="6" creationId="{455640A7-539F-4B75-B0DE-CEEA55E37135}"/>
          </ac:picMkLst>
        </pc:picChg>
        <pc:picChg chg="del">
          <ac:chgData name="Guillaume Chervet" userId="e88f94f109999b9b" providerId="LiveId" clId="{F37C57BD-7CCB-4981-84D9-B597D6CE52FA}" dt="2018-04-15T16:43:17.781" v="738" actId="478"/>
          <ac:picMkLst>
            <pc:docMk/>
            <pc:sldMk cId="1530495004" sldId="285"/>
            <ac:picMk id="1026" creationId="{00000000-0000-0000-0000-000000000000}"/>
          </ac:picMkLst>
        </pc:picChg>
      </pc:sldChg>
      <pc:sldChg chg="modSp add">
        <pc:chgData name="Guillaume Chervet" userId="e88f94f109999b9b" providerId="LiveId" clId="{F37C57BD-7CCB-4981-84D9-B597D6CE52FA}" dt="2018-04-15T16:42:47.174" v="732" actId="20577"/>
        <pc:sldMkLst>
          <pc:docMk/>
          <pc:sldMk cId="2812567897" sldId="286"/>
        </pc:sldMkLst>
        <pc:spChg chg="mod">
          <ac:chgData name="Guillaume Chervet" userId="e88f94f109999b9b" providerId="LiveId" clId="{F37C57BD-7CCB-4981-84D9-B597D6CE52FA}" dt="2018-04-15T16:37:54.808" v="198" actId="20577"/>
          <ac:spMkLst>
            <pc:docMk/>
            <pc:sldMk cId="2812567897" sldId="286"/>
            <ac:spMk id="2" creationId="{00000000-0000-0000-0000-000000000000}"/>
          </ac:spMkLst>
        </pc:spChg>
        <pc:spChg chg="mod">
          <ac:chgData name="Guillaume Chervet" userId="e88f94f109999b9b" providerId="LiveId" clId="{F37C57BD-7CCB-4981-84D9-B597D6CE52FA}" dt="2018-04-15T16:42:47.174" v="732" actId="20577"/>
          <ac:spMkLst>
            <pc:docMk/>
            <pc:sldMk cId="2812567897" sldId="286"/>
            <ac:spMk id="3" creationId="{00000000-0000-0000-0000-000000000000}"/>
          </ac:spMkLst>
        </pc:spChg>
      </pc:sldChg>
      <pc:sldChg chg="modSp add">
        <pc:chgData name="Guillaume Chervet" userId="e88f94f109999b9b" providerId="LiveId" clId="{F37C57BD-7CCB-4981-84D9-B597D6CE52FA}" dt="2018-04-21T07:36:52.463" v="1249" actId="20577"/>
        <pc:sldMkLst>
          <pc:docMk/>
          <pc:sldMk cId="1409484022" sldId="287"/>
        </pc:sldMkLst>
        <pc:spChg chg="mod">
          <ac:chgData name="Guillaume Chervet" userId="e88f94f109999b9b" providerId="LiveId" clId="{F37C57BD-7CCB-4981-84D9-B597D6CE52FA}" dt="2018-04-21T07:36:52.463" v="1249" actId="20577"/>
          <ac:spMkLst>
            <pc:docMk/>
            <pc:sldMk cId="1409484022" sldId="287"/>
            <ac:spMk id="2" creationId="{483B630C-60B2-4106-A8C3-5578EBE4D5EE}"/>
          </ac:spMkLst>
        </pc:spChg>
        <pc:spChg chg="mod">
          <ac:chgData name="Guillaume Chervet" userId="e88f94f109999b9b" providerId="LiveId" clId="{F37C57BD-7CCB-4981-84D9-B597D6CE52FA}" dt="2018-04-15T16:46:46.560" v="747" actId="20577"/>
          <ac:spMkLst>
            <pc:docMk/>
            <pc:sldMk cId="1409484022" sldId="287"/>
            <ac:spMk id="3" creationId="{5521FD8C-B900-4852-A050-FB05637FC2EC}"/>
          </ac:spMkLst>
        </pc:spChg>
      </pc:sldChg>
      <pc:sldChg chg="modSp add">
        <pc:chgData name="Guillaume Chervet" userId="e88f94f109999b9b" providerId="LiveId" clId="{F37C57BD-7CCB-4981-84D9-B597D6CE52FA}" dt="2018-04-21T07:41:31.544" v="1284" actId="14100"/>
        <pc:sldMkLst>
          <pc:docMk/>
          <pc:sldMk cId="842671570" sldId="289"/>
        </pc:sldMkLst>
        <pc:spChg chg="mod">
          <ac:chgData name="Guillaume Chervet" userId="e88f94f109999b9b" providerId="LiveId" clId="{F37C57BD-7CCB-4981-84D9-B597D6CE52FA}" dt="2018-04-21T07:39:33.872" v="1269" actId="20577"/>
          <ac:spMkLst>
            <pc:docMk/>
            <pc:sldMk cId="842671570" sldId="289"/>
            <ac:spMk id="2" creationId="{F9F61032-6C21-4A6E-AE87-60B9949FCEF6}"/>
          </ac:spMkLst>
        </pc:spChg>
        <pc:spChg chg="mod">
          <ac:chgData name="Guillaume Chervet" userId="e88f94f109999b9b" providerId="LiveId" clId="{F37C57BD-7CCB-4981-84D9-B597D6CE52FA}" dt="2018-04-21T07:41:31.544" v="1284" actId="14100"/>
          <ac:spMkLst>
            <pc:docMk/>
            <pc:sldMk cId="842671570" sldId="289"/>
            <ac:spMk id="3" creationId="{BFA5951D-B448-4176-80F3-784AEEF26AFD}"/>
          </ac:spMkLst>
        </pc:spChg>
      </pc:sldChg>
      <pc:sldChg chg="modSp add">
        <pc:chgData name="Guillaume Chervet" userId="e88f94f109999b9b" providerId="LiveId" clId="{F37C57BD-7CCB-4981-84D9-B597D6CE52FA}" dt="2018-04-21T07:40:15.264" v="1275" actId="20577"/>
        <pc:sldMkLst>
          <pc:docMk/>
          <pc:sldMk cId="2518806933" sldId="290"/>
        </pc:sldMkLst>
        <pc:spChg chg="mod">
          <ac:chgData name="Guillaume Chervet" userId="e88f94f109999b9b" providerId="LiveId" clId="{F37C57BD-7CCB-4981-84D9-B597D6CE52FA}" dt="2018-04-21T07:40:15.264" v="1275" actId="20577"/>
          <ac:spMkLst>
            <pc:docMk/>
            <pc:sldMk cId="2518806933" sldId="290"/>
            <ac:spMk id="2" creationId="{C0D1765F-D137-48CF-824E-4F8FC846EA22}"/>
          </ac:spMkLst>
        </pc:spChg>
        <pc:spChg chg="mod">
          <ac:chgData name="Guillaume Chervet" userId="e88f94f109999b9b" providerId="LiveId" clId="{F37C57BD-7CCB-4981-84D9-B597D6CE52FA}" dt="2018-04-21T07:28:13.551" v="1198" actId="14100"/>
          <ac:spMkLst>
            <pc:docMk/>
            <pc:sldMk cId="2518806933" sldId="290"/>
            <ac:spMk id="3" creationId="{8AB23C52-E535-4D7F-8AF6-3EE77185AE8E}"/>
          </ac:spMkLst>
        </pc:spChg>
      </pc:sldChg>
      <pc:sldChg chg="modSp add">
        <pc:chgData name="Guillaume Chervet" userId="e88f94f109999b9b" providerId="LiveId" clId="{F37C57BD-7CCB-4981-84D9-B597D6CE52FA}" dt="2018-04-15T17:16:05.846" v="785" actId="20577"/>
        <pc:sldMkLst>
          <pc:docMk/>
          <pc:sldMk cId="1729042057" sldId="291"/>
        </pc:sldMkLst>
        <pc:spChg chg="mod">
          <ac:chgData name="Guillaume Chervet" userId="e88f94f109999b9b" providerId="LiveId" clId="{F37C57BD-7CCB-4981-84D9-B597D6CE52FA}" dt="2018-04-15T17:16:05.846" v="785" actId="20577"/>
          <ac:spMkLst>
            <pc:docMk/>
            <pc:sldMk cId="1729042057" sldId="291"/>
            <ac:spMk id="3" creationId="{5A79223D-4D22-4D62-8443-F862DFF743CF}"/>
          </ac:spMkLst>
        </pc:spChg>
      </pc:sldChg>
      <pc:sldChg chg="modSp add">
        <pc:chgData name="Guillaume Chervet" userId="e88f94f109999b9b" providerId="LiveId" clId="{F37C57BD-7CCB-4981-84D9-B597D6CE52FA}" dt="2018-04-25T19:34:33.071" v="2061" actId="20577"/>
        <pc:sldMkLst>
          <pc:docMk/>
          <pc:sldMk cId="2673357981" sldId="292"/>
        </pc:sldMkLst>
        <pc:spChg chg="mod">
          <ac:chgData name="Guillaume Chervet" userId="e88f94f109999b9b" providerId="LiveId" clId="{F37C57BD-7CCB-4981-84D9-B597D6CE52FA}" dt="2018-04-25T19:34:33.071" v="2061" actId="20577"/>
          <ac:spMkLst>
            <pc:docMk/>
            <pc:sldMk cId="2673357981" sldId="292"/>
            <ac:spMk id="3" creationId="{ABEB5F59-F148-4432-B1B4-EB08E825C6F3}"/>
          </ac:spMkLst>
        </pc:spChg>
      </pc:sldChg>
      <pc:sldChg chg="modSp add">
        <pc:chgData name="Guillaume Chervet" userId="e88f94f109999b9b" providerId="LiveId" clId="{F37C57BD-7CCB-4981-84D9-B597D6CE52FA}" dt="2018-04-15T17:23:53.715" v="990" actId="12"/>
        <pc:sldMkLst>
          <pc:docMk/>
          <pc:sldMk cId="1892197821" sldId="293"/>
        </pc:sldMkLst>
        <pc:spChg chg="mod">
          <ac:chgData name="Guillaume Chervet" userId="e88f94f109999b9b" providerId="LiveId" clId="{F37C57BD-7CCB-4981-84D9-B597D6CE52FA}" dt="2018-04-15T17:22:47.298" v="794" actId="20577"/>
          <ac:spMkLst>
            <pc:docMk/>
            <pc:sldMk cId="1892197821" sldId="293"/>
            <ac:spMk id="2" creationId="{839D9DFF-B895-4DB4-A458-D62A7D491BEC}"/>
          </ac:spMkLst>
        </pc:spChg>
        <pc:spChg chg="mod">
          <ac:chgData name="Guillaume Chervet" userId="e88f94f109999b9b" providerId="LiveId" clId="{F37C57BD-7CCB-4981-84D9-B597D6CE52FA}" dt="2018-04-15T17:23:53.715" v="990" actId="12"/>
          <ac:spMkLst>
            <pc:docMk/>
            <pc:sldMk cId="1892197821" sldId="293"/>
            <ac:spMk id="3" creationId="{FE51616D-D15B-4B35-979C-3FB08EA8DEDC}"/>
          </ac:spMkLst>
        </pc:spChg>
      </pc:sldChg>
      <pc:sldChg chg="addSp modSp">
        <pc:chgData name="Guillaume Chervet" userId="e88f94f109999b9b" providerId="LiveId" clId="{F37C57BD-7CCB-4981-84D9-B597D6CE52FA}" dt="2018-04-27T21:37:30.717" v="2336" actId="1036"/>
        <pc:sldMkLst>
          <pc:docMk/>
          <pc:sldMk cId="4259301291" sldId="294"/>
        </pc:sldMkLst>
        <pc:spChg chg="mod">
          <ac:chgData name="Guillaume Chervet" userId="e88f94f109999b9b" providerId="LiveId" clId="{F37C57BD-7CCB-4981-84D9-B597D6CE52FA}" dt="2018-04-21T07:40:20.091" v="1277" actId="20577"/>
          <ac:spMkLst>
            <pc:docMk/>
            <pc:sldMk cId="4259301291" sldId="294"/>
            <ac:spMk id="2" creationId="{8A190415-C896-40D5-A818-654D5CB4DBAD}"/>
          </ac:spMkLst>
        </pc:spChg>
        <pc:spChg chg="mod">
          <ac:chgData name="Guillaume Chervet" userId="e88f94f109999b9b" providerId="LiveId" clId="{F37C57BD-7CCB-4981-84D9-B597D6CE52FA}" dt="2018-04-21T07:28:30.791" v="1210" actId="20577"/>
          <ac:spMkLst>
            <pc:docMk/>
            <pc:sldMk cId="4259301291" sldId="294"/>
            <ac:spMk id="3" creationId="{A8710036-D5D1-4E51-BFC8-4893587E84BD}"/>
          </ac:spMkLst>
        </pc:spChg>
        <pc:picChg chg="add mod">
          <ac:chgData name="Guillaume Chervet" userId="e88f94f109999b9b" providerId="LiveId" clId="{F37C57BD-7CCB-4981-84D9-B597D6CE52FA}" dt="2018-04-27T21:37:30.717" v="2336" actId="1036"/>
          <ac:picMkLst>
            <pc:docMk/>
            <pc:sldMk cId="4259301291" sldId="294"/>
            <ac:picMk id="5" creationId="{0C3CAA07-FA37-49B5-A77A-BDACFADA40BE}"/>
          </ac:picMkLst>
        </pc:picChg>
      </pc:sldChg>
      <pc:sldChg chg="addSp modSp">
        <pc:chgData name="Guillaume Chervet" userId="e88f94f109999b9b" providerId="LiveId" clId="{F37C57BD-7CCB-4981-84D9-B597D6CE52FA}" dt="2018-04-21T07:37:06.143" v="1253" actId="20577"/>
        <pc:sldMkLst>
          <pc:docMk/>
          <pc:sldMk cId="1113327442" sldId="295"/>
        </pc:sldMkLst>
        <pc:spChg chg="mod">
          <ac:chgData name="Guillaume Chervet" userId="e88f94f109999b9b" providerId="LiveId" clId="{F37C57BD-7CCB-4981-84D9-B597D6CE52FA}" dt="2018-04-21T07:37:06.143" v="1253" actId="20577"/>
          <ac:spMkLst>
            <pc:docMk/>
            <pc:sldMk cId="1113327442" sldId="295"/>
            <ac:spMk id="2" creationId="{483B630C-60B2-4106-A8C3-5578EBE4D5EE}"/>
          </ac:spMkLst>
        </pc:spChg>
        <pc:picChg chg="add mod">
          <ac:chgData name="Guillaume Chervet" userId="e88f94f109999b9b" providerId="LiveId" clId="{F37C57BD-7CCB-4981-84D9-B597D6CE52FA}" dt="2018-04-21T07:36:35.025" v="1244" actId="1076"/>
          <ac:picMkLst>
            <pc:docMk/>
            <pc:sldMk cId="1113327442" sldId="295"/>
            <ac:picMk id="5" creationId="{B7A15FF0-8257-43E0-A5E4-0875291C377D}"/>
          </ac:picMkLst>
        </pc:picChg>
      </pc:sldChg>
      <pc:sldChg chg="modSp">
        <pc:chgData name="Guillaume Chervet" userId="e88f94f109999b9b" providerId="LiveId" clId="{F37C57BD-7CCB-4981-84D9-B597D6CE52FA}" dt="2018-04-21T07:39:41.401" v="1273" actId="20577"/>
        <pc:sldMkLst>
          <pc:docMk/>
          <pc:sldMk cId="1009973954" sldId="296"/>
        </pc:sldMkLst>
        <pc:spChg chg="mod">
          <ac:chgData name="Guillaume Chervet" userId="e88f94f109999b9b" providerId="LiveId" clId="{F37C57BD-7CCB-4981-84D9-B597D6CE52FA}" dt="2018-04-21T07:39:41.401" v="1273" actId="20577"/>
          <ac:spMkLst>
            <pc:docMk/>
            <pc:sldMk cId="1009973954" sldId="296"/>
            <ac:spMk id="2" creationId="{EDDA3A5C-2277-4313-9A03-F2C194789B4C}"/>
          </ac:spMkLst>
        </pc:spChg>
        <pc:spChg chg="mod">
          <ac:chgData name="Guillaume Chervet" userId="e88f94f109999b9b" providerId="LiveId" clId="{F37C57BD-7CCB-4981-84D9-B597D6CE52FA}" dt="2018-04-21T07:28:47.882" v="1226" actId="27636"/>
          <ac:spMkLst>
            <pc:docMk/>
            <pc:sldMk cId="1009973954" sldId="296"/>
            <ac:spMk id="3" creationId="{88261F09-8386-4A37-8824-46D5DAF7AEAD}"/>
          </ac:spMkLst>
        </pc:spChg>
      </pc:sldChg>
      <pc:sldChg chg="addSp modSp">
        <pc:chgData name="Guillaume Chervet" userId="e88f94f109999b9b" providerId="LiveId" clId="{F37C57BD-7CCB-4981-84D9-B597D6CE52FA}" dt="2018-04-27T21:48:42.011" v="2452" actId="1037"/>
        <pc:sldMkLst>
          <pc:docMk/>
          <pc:sldMk cId="3419071961" sldId="297"/>
        </pc:sldMkLst>
        <pc:spChg chg="mod">
          <ac:chgData name="Guillaume Chervet" userId="e88f94f109999b9b" providerId="LiveId" clId="{F37C57BD-7CCB-4981-84D9-B597D6CE52FA}" dt="2018-04-27T21:45:47.336" v="2407" actId="1076"/>
          <ac:spMkLst>
            <pc:docMk/>
            <pc:sldMk cId="3419071961" sldId="297"/>
            <ac:spMk id="3" creationId="{9527EB2A-1857-4B82-B4A2-EA42A291966E}"/>
          </ac:spMkLst>
        </pc:spChg>
        <pc:spChg chg="add mod">
          <ac:chgData name="Guillaume Chervet" userId="e88f94f109999b9b" providerId="LiveId" clId="{F37C57BD-7CCB-4981-84D9-B597D6CE52FA}" dt="2018-04-27T21:48:42.011" v="2452" actId="1037"/>
          <ac:spMkLst>
            <pc:docMk/>
            <pc:sldMk cId="3419071961" sldId="297"/>
            <ac:spMk id="6" creationId="{E24155F8-07C2-4432-AD3A-9F6A939DBE13}"/>
          </ac:spMkLst>
        </pc:spChg>
        <pc:picChg chg="add mod">
          <ac:chgData name="Guillaume Chervet" userId="e88f94f109999b9b" providerId="LiveId" clId="{F37C57BD-7CCB-4981-84D9-B597D6CE52FA}" dt="2018-04-27T21:48:42.011" v="2452" actId="1037"/>
          <ac:picMkLst>
            <pc:docMk/>
            <pc:sldMk cId="3419071961" sldId="297"/>
            <ac:picMk id="5" creationId="{4665F71B-7C7D-48E4-8C3F-E0B81532D482}"/>
          </ac:picMkLst>
        </pc:picChg>
      </pc:sldChg>
      <pc:sldChg chg="modSp">
        <pc:chgData name="Guillaume Chervet" userId="e88f94f109999b9b" providerId="LiveId" clId="{F37C57BD-7CCB-4981-84D9-B597D6CE52FA}" dt="2018-04-27T22:00:32.711" v="2458" actId="20577"/>
        <pc:sldMkLst>
          <pc:docMk/>
          <pc:sldMk cId="975804704" sldId="298"/>
        </pc:sldMkLst>
        <pc:spChg chg="mod">
          <ac:chgData name="Guillaume Chervet" userId="e88f94f109999b9b" providerId="LiveId" clId="{F37C57BD-7CCB-4981-84D9-B597D6CE52FA}" dt="2018-04-27T22:00:32.711" v="2458" actId="20577"/>
          <ac:spMkLst>
            <pc:docMk/>
            <pc:sldMk cId="975804704" sldId="298"/>
            <ac:spMk id="3" creationId="{48B88AD0-9288-454D-8866-BF1EA44D7618}"/>
          </ac:spMkLst>
        </pc:spChg>
      </pc:sldChg>
      <pc:sldChg chg="modSp del">
        <pc:chgData name="Guillaume Chervet" userId="e88f94f109999b9b" providerId="LiveId" clId="{F37C57BD-7CCB-4981-84D9-B597D6CE52FA}" dt="2018-04-27T22:32:52.027" v="2528" actId="2696"/>
        <pc:sldMkLst>
          <pc:docMk/>
          <pc:sldMk cId="877041165" sldId="299"/>
        </pc:sldMkLst>
        <pc:spChg chg="mod">
          <ac:chgData name="Guillaume Chervet" userId="e88f94f109999b9b" providerId="LiveId" clId="{F37C57BD-7CCB-4981-84D9-B597D6CE52FA}" dt="2018-04-27T22:04:05.559" v="2507" actId="20577"/>
          <ac:spMkLst>
            <pc:docMk/>
            <pc:sldMk cId="877041165" sldId="299"/>
            <ac:spMk id="2" creationId="{AE3EBDE0-B9CF-40E4-A7CD-BB6ED4965369}"/>
          </ac:spMkLst>
        </pc:spChg>
        <pc:spChg chg="mod">
          <ac:chgData name="Guillaume Chervet" userId="e88f94f109999b9b" providerId="LiveId" clId="{F37C57BD-7CCB-4981-84D9-B597D6CE52FA}" dt="2018-04-27T22:03:09.465" v="2485" actId="14100"/>
          <ac:spMkLst>
            <pc:docMk/>
            <pc:sldMk cId="877041165" sldId="299"/>
            <ac:spMk id="3" creationId="{21B9E78A-8DB4-4554-8FC9-67BA65BDA9C4}"/>
          </ac:spMkLst>
        </pc:spChg>
      </pc:sldChg>
      <pc:sldChg chg="addSp delSp modSp">
        <pc:chgData name="Guillaume Chervet" userId="e88f94f109999b9b" providerId="LiveId" clId="{F37C57BD-7CCB-4981-84D9-B597D6CE52FA}" dt="2018-04-27T21:48:06.364" v="2429" actId="1076"/>
        <pc:sldMkLst>
          <pc:docMk/>
          <pc:sldMk cId="3916552684" sldId="300"/>
        </pc:sldMkLst>
        <pc:spChg chg="add mod">
          <ac:chgData name="Guillaume Chervet" userId="e88f94f109999b9b" providerId="LiveId" clId="{F37C57BD-7CCB-4981-84D9-B597D6CE52FA}" dt="2018-04-27T21:48:06.364" v="2429" actId="1076"/>
          <ac:spMkLst>
            <pc:docMk/>
            <pc:sldMk cId="3916552684" sldId="300"/>
            <ac:spMk id="3" creationId="{D2E095D8-3371-4B39-8890-475B7E4A9304}"/>
          </ac:spMkLst>
        </pc:spChg>
        <pc:spChg chg="mod">
          <ac:chgData name="Guillaume Chervet" userId="e88f94f109999b9b" providerId="LiveId" clId="{F37C57BD-7CCB-4981-84D9-B597D6CE52FA}" dt="2018-04-21T07:43:10.531" v="1286" actId="1076"/>
          <ac:spMkLst>
            <pc:docMk/>
            <pc:sldMk cId="3916552684" sldId="300"/>
            <ac:spMk id="9" creationId="{6314F9A1-4A0D-4FFA-99FA-3D91779D00C6}"/>
          </ac:spMkLst>
        </pc:spChg>
        <pc:spChg chg="mod">
          <ac:chgData name="Guillaume Chervet" userId="e88f94f109999b9b" providerId="LiveId" clId="{F37C57BD-7CCB-4981-84D9-B597D6CE52FA}" dt="2018-04-21T07:43:05.375" v="1285" actId="1076"/>
          <ac:spMkLst>
            <pc:docMk/>
            <pc:sldMk cId="3916552684" sldId="300"/>
            <ac:spMk id="10" creationId="{A906E67D-3EA6-4BEC-AB26-4E1193E24659}"/>
          </ac:spMkLst>
        </pc:spChg>
        <pc:spChg chg="add mod">
          <ac:chgData name="Guillaume Chervet" userId="e88f94f109999b9b" providerId="LiveId" clId="{F37C57BD-7CCB-4981-84D9-B597D6CE52FA}" dt="2018-04-27T21:48:03.394" v="2428" actId="1076"/>
          <ac:spMkLst>
            <pc:docMk/>
            <pc:sldMk cId="3916552684" sldId="300"/>
            <ac:spMk id="11" creationId="{4467399F-32F4-47C6-8AFC-A786B22E659D}"/>
          </ac:spMkLst>
        </pc:spChg>
        <pc:spChg chg="add del mod">
          <ac:chgData name="Guillaume Chervet" userId="e88f94f109999b9b" providerId="LiveId" clId="{F37C57BD-7CCB-4981-84D9-B597D6CE52FA}" dt="2018-04-21T07:44:29.803" v="1347" actId="478"/>
          <ac:spMkLst>
            <pc:docMk/>
            <pc:sldMk cId="3916552684" sldId="300"/>
            <ac:spMk id="12" creationId="{C7C79A2B-372F-413C-87F5-85EB7301525A}"/>
          </ac:spMkLst>
        </pc:spChg>
        <pc:cxnChg chg="mod">
          <ac:chgData name="Guillaume Chervet" userId="e88f94f109999b9b" providerId="LiveId" clId="{F37C57BD-7CCB-4981-84D9-B597D6CE52FA}" dt="2018-04-27T21:47:52.303" v="2422" actId="1076"/>
          <ac:cxnSpMkLst>
            <pc:docMk/>
            <pc:sldMk cId="3916552684" sldId="300"/>
            <ac:cxnSpMk id="6" creationId="{343A001A-9A53-4332-9D90-3BAE9D0B6481}"/>
          </ac:cxnSpMkLst>
        </pc:cxnChg>
        <pc:cxnChg chg="mod">
          <ac:chgData name="Guillaume Chervet" userId="e88f94f109999b9b" providerId="LiveId" clId="{F37C57BD-7CCB-4981-84D9-B597D6CE52FA}" dt="2018-04-27T21:47:58.615" v="2427" actId="1037"/>
          <ac:cxnSpMkLst>
            <pc:docMk/>
            <pc:sldMk cId="3916552684" sldId="300"/>
            <ac:cxnSpMk id="8" creationId="{91BB3D63-E7D9-4F9F-B44C-6B9B9C892052}"/>
          </ac:cxnSpMkLst>
        </pc:cxnChg>
      </pc:sldChg>
      <pc:sldChg chg="delSp">
        <pc:chgData name="Guillaume Chervet" userId="e88f94f109999b9b" providerId="LiveId" clId="{F37C57BD-7CCB-4981-84D9-B597D6CE52FA}" dt="2018-04-20T08:30:42.039" v="1156" actId="20577"/>
        <pc:sldMkLst>
          <pc:docMk/>
          <pc:sldMk cId="1898181697" sldId="301"/>
        </pc:sldMkLst>
        <pc:spChg chg="del">
          <ac:chgData name="Guillaume Chervet" userId="e88f94f109999b9b" providerId="LiveId" clId="{F37C57BD-7CCB-4981-84D9-B597D6CE52FA}" dt="2018-04-20T08:30:42.039" v="1156" actId="20577"/>
          <ac:spMkLst>
            <pc:docMk/>
            <pc:sldMk cId="1898181697" sldId="301"/>
            <ac:spMk id="5" creationId="{22B8F4BE-5E76-4D65-B9CC-8859F11C563D}"/>
          </ac:spMkLst>
        </pc:spChg>
      </pc:sldChg>
      <pc:sldChg chg="modSp">
        <pc:chgData name="Guillaume Chervet" userId="e88f94f109999b9b" providerId="LiveId" clId="{F37C57BD-7CCB-4981-84D9-B597D6CE52FA}" dt="2018-04-19T11:58:57.459" v="1155" actId="20577"/>
        <pc:sldMkLst>
          <pc:docMk/>
          <pc:sldMk cId="161491803" sldId="303"/>
        </pc:sldMkLst>
        <pc:spChg chg="mod">
          <ac:chgData name="Guillaume Chervet" userId="e88f94f109999b9b" providerId="LiveId" clId="{F37C57BD-7CCB-4981-84D9-B597D6CE52FA}" dt="2018-04-19T11:58:57.459" v="1155" actId="20577"/>
          <ac:spMkLst>
            <pc:docMk/>
            <pc:sldMk cId="161491803" sldId="303"/>
            <ac:spMk id="3" creationId="{ABEB5F59-F148-4432-B1B4-EB08E825C6F3}"/>
          </ac:spMkLst>
        </pc:spChg>
      </pc:sldChg>
      <pc:sldChg chg="modSp add">
        <pc:chgData name="Guillaume Chervet" userId="e88f94f109999b9b" providerId="LiveId" clId="{F37C57BD-7CCB-4981-84D9-B597D6CE52FA}" dt="2018-04-21T07:25:03.447" v="1191" actId="27636"/>
        <pc:sldMkLst>
          <pc:docMk/>
          <pc:sldMk cId="747635262" sldId="304"/>
        </pc:sldMkLst>
        <pc:spChg chg="mod">
          <ac:chgData name="Guillaume Chervet" userId="e88f94f109999b9b" providerId="LiveId" clId="{F37C57BD-7CCB-4981-84D9-B597D6CE52FA}" dt="2018-04-19T11:27:02.007" v="1019" actId="20577"/>
          <ac:spMkLst>
            <pc:docMk/>
            <pc:sldMk cId="747635262" sldId="304"/>
            <ac:spMk id="2" creationId="{195801BA-DC39-4A99-9E92-B563949046F1}"/>
          </ac:spMkLst>
        </pc:spChg>
        <pc:spChg chg="mod">
          <ac:chgData name="Guillaume Chervet" userId="e88f94f109999b9b" providerId="LiveId" clId="{F37C57BD-7CCB-4981-84D9-B597D6CE52FA}" dt="2018-04-21T07:25:03.447" v="1191" actId="27636"/>
          <ac:spMkLst>
            <pc:docMk/>
            <pc:sldMk cId="747635262" sldId="304"/>
            <ac:spMk id="3" creationId="{5954DFAF-F4B1-41DC-AB85-2307CC39037C}"/>
          </ac:spMkLst>
        </pc:spChg>
      </pc:sldChg>
      <pc:sldChg chg="addSp delSp modSp add">
        <pc:chgData name="Guillaume Chervet" userId="e88f94f109999b9b" providerId="LiveId" clId="{F37C57BD-7CCB-4981-84D9-B597D6CE52FA}" dt="2018-04-21T07:32:38.113" v="1242" actId="14100"/>
        <pc:sldMkLst>
          <pc:docMk/>
          <pc:sldMk cId="3492954065" sldId="305"/>
        </pc:sldMkLst>
        <pc:spChg chg="del mod">
          <ac:chgData name="Guillaume Chervet" userId="e88f94f109999b9b" providerId="LiveId" clId="{F37C57BD-7CCB-4981-84D9-B597D6CE52FA}" dt="2018-04-21T07:31:47.678" v="1233" actId="14100"/>
          <ac:spMkLst>
            <pc:docMk/>
            <pc:sldMk cId="3492954065" sldId="305"/>
            <ac:spMk id="3" creationId="{5954DFAF-F4B1-41DC-AB85-2307CC39037C}"/>
          </ac:spMkLst>
        </pc:spChg>
        <pc:picChg chg="add del mod">
          <ac:chgData name="Guillaume Chervet" userId="e88f94f109999b9b" providerId="LiveId" clId="{F37C57BD-7CCB-4981-84D9-B597D6CE52FA}" dt="2018-04-21T07:30:31.244" v="1230" actId="478"/>
          <ac:picMkLst>
            <pc:docMk/>
            <pc:sldMk cId="3492954065" sldId="305"/>
            <ac:picMk id="5" creationId="{8DB74F88-4DFF-4966-895F-EFA4EA177087}"/>
          </ac:picMkLst>
        </pc:picChg>
        <pc:picChg chg="add mod">
          <ac:chgData name="Guillaume Chervet" userId="e88f94f109999b9b" providerId="LiveId" clId="{F37C57BD-7CCB-4981-84D9-B597D6CE52FA}" dt="2018-04-21T07:32:38.113" v="1242" actId="14100"/>
          <ac:picMkLst>
            <pc:docMk/>
            <pc:sldMk cId="3492954065" sldId="305"/>
            <ac:picMk id="6" creationId="{B6459065-2A2E-4A42-AB7B-ADDDF3C7B977}"/>
          </ac:picMkLst>
        </pc:picChg>
        <pc:picChg chg="add mod ord">
          <ac:chgData name="Guillaume Chervet" userId="e88f94f109999b9b" providerId="LiveId" clId="{F37C57BD-7CCB-4981-84D9-B597D6CE52FA}" dt="2018-04-21T07:32:29.928" v="1240" actId="1076"/>
          <ac:picMkLst>
            <pc:docMk/>
            <pc:sldMk cId="3492954065" sldId="305"/>
            <ac:picMk id="7" creationId="{89F6F25E-7A10-4B8C-8685-66D3FA5B6FD1}"/>
          </ac:picMkLst>
        </pc:picChg>
      </pc:sldChg>
      <pc:sldChg chg="modSp add">
        <pc:chgData name="Guillaume Chervet" userId="e88f94f109999b9b" providerId="LiveId" clId="{F37C57BD-7CCB-4981-84D9-B597D6CE52FA}" dt="2018-04-20T08:30:49.763" v="1168" actId="20577"/>
        <pc:sldMkLst>
          <pc:docMk/>
          <pc:sldMk cId="3519690524" sldId="306"/>
        </pc:sldMkLst>
        <pc:spChg chg="mod">
          <ac:chgData name="Guillaume Chervet" userId="e88f94f109999b9b" providerId="LiveId" clId="{F37C57BD-7CCB-4981-84D9-B597D6CE52FA}" dt="2018-04-20T08:30:49.763" v="1168" actId="20577"/>
          <ac:spMkLst>
            <pc:docMk/>
            <pc:sldMk cId="3519690524" sldId="306"/>
            <ac:spMk id="2" creationId="{51C88D7E-91BE-410B-86E5-DD323B720DBD}"/>
          </ac:spMkLst>
        </pc:spChg>
      </pc:sldChg>
      <pc:sldChg chg="modSp add">
        <pc:chgData name="Guillaume Chervet" userId="e88f94f109999b9b" providerId="LiveId" clId="{F37C57BD-7CCB-4981-84D9-B597D6CE52FA}" dt="2018-04-27T21:48:50.238" v="2453" actId="6549"/>
        <pc:sldMkLst>
          <pc:docMk/>
          <pc:sldMk cId="1950317473" sldId="307"/>
        </pc:sldMkLst>
        <pc:spChg chg="mod">
          <ac:chgData name="Guillaume Chervet" userId="e88f94f109999b9b" providerId="LiveId" clId="{F37C57BD-7CCB-4981-84D9-B597D6CE52FA}" dt="2018-04-21T07:47:37.685" v="1508" actId="20577"/>
          <ac:spMkLst>
            <pc:docMk/>
            <pc:sldMk cId="1950317473" sldId="307"/>
            <ac:spMk id="2" creationId="{0BBF888D-23FE-4EBC-95B4-7D49E9140F0F}"/>
          </ac:spMkLst>
        </pc:spChg>
        <pc:spChg chg="mod">
          <ac:chgData name="Guillaume Chervet" userId="e88f94f109999b9b" providerId="LiveId" clId="{F37C57BD-7CCB-4981-84D9-B597D6CE52FA}" dt="2018-04-27T21:48:50.238" v="2453" actId="6549"/>
          <ac:spMkLst>
            <pc:docMk/>
            <pc:sldMk cId="1950317473" sldId="307"/>
            <ac:spMk id="3" creationId="{6E55FC48-EF22-4D12-8C25-6F813B5E7669}"/>
          </ac:spMkLst>
        </pc:spChg>
      </pc:sldChg>
      <pc:sldChg chg="modSp add">
        <pc:chgData name="Guillaume Chervet" userId="e88f94f109999b9b" providerId="LiveId" clId="{F37C57BD-7CCB-4981-84D9-B597D6CE52FA}" dt="2018-04-25T19:42:45.484" v="2244" actId="20577"/>
        <pc:sldMkLst>
          <pc:docMk/>
          <pc:sldMk cId="1492117248" sldId="308"/>
        </pc:sldMkLst>
        <pc:spChg chg="mod">
          <ac:chgData name="Guillaume Chervet" userId="e88f94f109999b9b" providerId="LiveId" clId="{F37C57BD-7CCB-4981-84D9-B597D6CE52FA}" dt="2018-04-25T19:42:45.484" v="2244" actId="20577"/>
          <ac:spMkLst>
            <pc:docMk/>
            <pc:sldMk cId="1492117248" sldId="308"/>
            <ac:spMk id="2" creationId="{73CBC646-6B4B-48B3-A4A8-9A00865D0EB8}"/>
          </ac:spMkLst>
        </pc:spChg>
        <pc:spChg chg="mod">
          <ac:chgData name="Guillaume Chervet" userId="e88f94f109999b9b" providerId="LiveId" clId="{F37C57BD-7CCB-4981-84D9-B597D6CE52FA}" dt="2018-04-25T19:42:23.103" v="2237" actId="20577"/>
          <ac:spMkLst>
            <pc:docMk/>
            <pc:sldMk cId="1492117248" sldId="308"/>
            <ac:spMk id="3" creationId="{36575966-E25E-4480-9A6C-25C8AC0985A4}"/>
          </ac:spMkLst>
        </pc:spChg>
      </pc:sldChg>
      <pc:sldChg chg="modSp add">
        <pc:chgData name="Guillaume Chervet" userId="e88f94f109999b9b" providerId="LiveId" clId="{F37C57BD-7CCB-4981-84D9-B597D6CE52FA}" dt="2018-04-27T22:21:16.816" v="2517" actId="20577"/>
        <pc:sldMkLst>
          <pc:docMk/>
          <pc:sldMk cId="878478437" sldId="309"/>
        </pc:sldMkLst>
        <pc:spChg chg="mod">
          <ac:chgData name="Guillaume Chervet" userId="e88f94f109999b9b" providerId="LiveId" clId="{F37C57BD-7CCB-4981-84D9-B597D6CE52FA}" dt="2018-04-27T22:21:16.816" v="2517" actId="20577"/>
          <ac:spMkLst>
            <pc:docMk/>
            <pc:sldMk cId="878478437" sldId="309"/>
            <ac:spMk id="3" creationId="{A6F64BAD-164A-4634-A548-6C3549B1B48A}"/>
          </ac:spMkLst>
        </pc:spChg>
      </pc:sldChg>
      <pc:sldChg chg="modSp add">
        <pc:chgData name="Guillaume Chervet" userId="e88f94f109999b9b" providerId="LiveId" clId="{F37C57BD-7CCB-4981-84D9-B597D6CE52FA}" dt="2018-04-27T22:24:34.201" v="2527" actId="27636"/>
        <pc:sldMkLst>
          <pc:docMk/>
          <pc:sldMk cId="1672073687" sldId="310"/>
        </pc:sldMkLst>
        <pc:spChg chg="mod">
          <ac:chgData name="Guillaume Chervet" userId="e88f94f109999b9b" providerId="LiveId" clId="{F37C57BD-7CCB-4981-84D9-B597D6CE52FA}" dt="2018-04-27T22:24:34.201" v="2527" actId="27636"/>
          <ac:spMkLst>
            <pc:docMk/>
            <pc:sldMk cId="1672073687" sldId="310"/>
            <ac:spMk id="3" creationId="{539C26BD-F9A4-4203-AF0B-BF3FCE7853B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0ECB4-1DA6-4958-A0CF-A11808127F66}" type="datetimeFigureOut">
              <a:rPr lang="fr-FR" smtClean="0"/>
              <a:t>31/05/2018</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4D9825-B818-4987-A363-A75C9161194C}" type="slidenum">
              <a:rPr lang="fr-FR" smtClean="0"/>
              <a:t>‹N°›</a:t>
            </a:fld>
            <a:endParaRPr lang="fr-FR"/>
          </a:p>
        </p:txBody>
      </p:sp>
    </p:spTree>
    <p:extLst>
      <p:ext uri="{BB962C8B-B14F-4D97-AF65-F5344CB8AC3E}">
        <p14:creationId xmlns:p14="http://schemas.microsoft.com/office/powerpoint/2010/main" val="3544640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251E60-887E-4FF0-8411-14E4694F24DF}" type="datetimeFigureOut">
              <a:rPr lang="fr-FR" smtClean="0"/>
              <a:t>31/05/2018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B770E-9F5C-44F4-BEAD-89B26D889570}" type="slidenum">
              <a:rPr lang="fr-FR" smtClean="0"/>
              <a:t>‹N°›</a:t>
            </a:fld>
            <a:endParaRPr lang="fr-FR"/>
          </a:p>
        </p:txBody>
      </p:sp>
    </p:spTree>
    <p:extLst>
      <p:ext uri="{BB962C8B-B14F-4D97-AF65-F5344CB8AC3E}">
        <p14:creationId xmlns:p14="http://schemas.microsoft.com/office/powerpoint/2010/main" val="3930133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1EB770E-9F5C-44F4-BEAD-89B26D889570}" type="slidenum">
              <a:rPr lang="fr-FR" smtClean="0"/>
              <a:t>1</a:t>
            </a:fld>
            <a:endParaRPr lang="fr-FR"/>
          </a:p>
        </p:txBody>
      </p:sp>
    </p:spTree>
    <p:extLst>
      <p:ext uri="{BB962C8B-B14F-4D97-AF65-F5344CB8AC3E}">
        <p14:creationId xmlns:p14="http://schemas.microsoft.com/office/powerpoint/2010/main" val="913015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3CD8DA6A-E332-4F44-A7D2-8F4CF34CC12E}" type="datetime1">
              <a:rPr lang="fr-FR" smtClean="0"/>
              <a:t>31/05/2018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14644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5496462-926F-4E67-AAAE-B88F0984169C}" type="datetime1">
              <a:rPr lang="fr-FR" smtClean="0"/>
              <a:t>31/05/2018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34383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506E9E2-0E89-4306-8ECC-CBA3342BD3BE}" type="datetime1">
              <a:rPr lang="fr-FR" smtClean="0"/>
              <a:t>31/05/2018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248275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lvl1pPr>
              <a:defRPr b="1">
                <a:solidFill>
                  <a:schemeClr val="accent1">
                    <a:lumMod val="75000"/>
                  </a:schemeClr>
                </a:solidFill>
              </a:defRPr>
            </a:lvl1pPr>
          </a:lstStyle>
          <a:p>
            <a:r>
              <a:rPr lang="fr-FR" dirty="0"/>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72244DD-159C-49DD-92F1-EBE9639D0EE0}" type="datetime1">
              <a:rPr lang="fr-FR" smtClean="0"/>
              <a:t>31/05/2018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3371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5D3C99ED-186C-460B-B8FA-3099305AE68E}" type="datetime1">
              <a:rPr lang="fr-FR" smtClean="0"/>
              <a:t>31/05/2018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21508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516E6981-5710-4BB6-84F1-DBCF841A5299}" type="datetime1">
              <a:rPr lang="fr-FR" smtClean="0"/>
              <a:t>31/05/2018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06233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F16842B7-5BE0-42D3-A68E-4B9C958A16BA}" type="datetime1">
              <a:rPr lang="fr-FR" smtClean="0"/>
              <a:t>31/05/2018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42018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F651A2D-4434-45A5-975D-22BC481F14E4}" type="datetime1">
              <a:rPr lang="fr-FR" smtClean="0"/>
              <a:t>31/05/2018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827084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88C0F5D-A627-4FC2-B3B9-0D7E690BC359}" type="datetime1">
              <a:rPr lang="fr-FR" smtClean="0"/>
              <a:t>31/05/2018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9446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CC28D6C-0D7C-4702-B4D9-18463E1D1007}" type="datetime1">
              <a:rPr lang="fr-FR" smtClean="0"/>
              <a:t>31/05/2018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0009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E8BBF2F9-5F60-437C-BC45-B249DFB82E00}" type="datetime1">
              <a:rPr lang="fr-FR" smtClean="0"/>
              <a:t>31/05/2018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14057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F7043-D15A-4604-BA10-86076BDB4698}" type="datetime1">
              <a:rPr lang="fr-FR" smtClean="0"/>
              <a:t>31/05/2018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E4878-4BCB-449E-94CF-AE2A0F6BB533}" type="slidenum">
              <a:rPr lang="fr-FR" smtClean="0"/>
              <a:t>‹N°›</a:t>
            </a:fld>
            <a:endParaRPr lang="fr-FR"/>
          </a:p>
        </p:txBody>
      </p:sp>
    </p:spTree>
    <p:extLst>
      <p:ext uri="{BB962C8B-B14F-4D97-AF65-F5344CB8AC3E}">
        <p14:creationId xmlns:p14="http://schemas.microsoft.com/office/powerpoint/2010/main" val="363468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fr.wikipedia.org/wiki/R%C3%A9cursivit%C3%A9" TargetMode="External"/><Relationship Id="rId3" Type="http://schemas.openxmlformats.org/officeDocument/2006/relationships/hyperlink" Target="https://fr.wikipedia.org/wiki/Paradigme_(programmation)" TargetMode="External"/><Relationship Id="rId7" Type="http://schemas.openxmlformats.org/officeDocument/2006/relationships/hyperlink" Target="https://fr.wikipedia.org/wiki/Programme_informatique" TargetMode="External"/><Relationship Id="rId2" Type="http://schemas.openxmlformats.org/officeDocument/2006/relationships/hyperlink" Target="https://fr.wikipedia.org/wiki/Informatique" TargetMode="External"/><Relationship Id="rId1" Type="http://schemas.openxmlformats.org/officeDocument/2006/relationships/slideLayout" Target="../slideLayouts/slideLayout2.xml"/><Relationship Id="rId6" Type="http://schemas.openxmlformats.org/officeDocument/2006/relationships/hyperlink" Target="https://fr.wikipedia.org/wiki/Application_(math%C3%A9matiques)" TargetMode="External"/><Relationship Id="rId5" Type="http://schemas.openxmlformats.org/officeDocument/2006/relationships/hyperlink" Target="https://fr.wikipedia.org/wiki/Programmation_fonctionnelle" TargetMode="External"/><Relationship Id="rId4" Type="http://schemas.openxmlformats.org/officeDocument/2006/relationships/hyperlink" Target="https://fr.wikipedia.org/wiki/Proc%C3%A9dure_(informatique)" TargetMode="External"/><Relationship Id="rId9" Type="http://schemas.openxmlformats.org/officeDocument/2006/relationships/hyperlink" Target="https://fr.wikipedia.org/wiki/Programmation_proc%C3%A9dural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fr.wikipedia.org/wiki/Programmation_orient&#233;e_objet" TargetMode="External"/><Relationship Id="rId3" Type="http://schemas.openxmlformats.org/officeDocument/2006/relationships/hyperlink" Target="https://fr.wikipedia.org/wiki/Programmation_informatique" TargetMode="External"/><Relationship Id="rId7" Type="http://schemas.openxmlformats.org/officeDocument/2006/relationships/hyperlink" Target="https://fr.wikipedia.org/wiki/Objet_(informatique)" TargetMode="External"/><Relationship Id="rId2" Type="http://schemas.openxmlformats.org/officeDocument/2006/relationships/hyperlink" Target="https://fr.wikipedia.org/wiki/Paradigme_(programmation)" TargetMode="External"/><Relationship Id="rId1" Type="http://schemas.openxmlformats.org/officeDocument/2006/relationships/slideLayout" Target="../slideLayouts/slideLayout2.xml"/><Relationship Id="rId6" Type="http://schemas.openxmlformats.org/officeDocument/2006/relationships/hyperlink" Target="https://fr.wikipedia.org/wiki/Alan_Kay" TargetMode="External"/><Relationship Id="rId5" Type="http://schemas.openxmlformats.org/officeDocument/2006/relationships/hyperlink" Target="https://fr.wikipedia.org/wiki/Kristen_Nygaard" TargetMode="External"/><Relationship Id="rId4" Type="http://schemas.openxmlformats.org/officeDocument/2006/relationships/hyperlink" Target="https://fr.wikipedia.org/wiki/Ole-Johan_Dah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fr.wikipedia.org/wiki/Programmation_fonctionnelle" TargetMode="External"/><Relationship Id="rId13" Type="http://schemas.openxmlformats.org/officeDocument/2006/relationships/hyperlink" Target="https://fr.wikipedia.org/wiki/Programmation_logique" TargetMode="External"/><Relationship Id="rId3" Type="http://schemas.openxmlformats.org/officeDocument/2006/relationships/hyperlink" Target="https://fr.wikipedia.org/wiki/Effet_de_bord_(informatique)" TargetMode="External"/><Relationship Id="rId7" Type="http://schemas.openxmlformats.org/officeDocument/2006/relationships/hyperlink" Target="https://fr.wikipedia.org/wiki/LaTeX" TargetMode="External"/><Relationship Id="rId12" Type="http://schemas.openxmlformats.org/officeDocument/2006/relationships/hyperlink" Target="https://fr.wikipedia.org/wiki/Oz_(langage)" TargetMode="External"/><Relationship Id="rId17" Type="http://schemas.openxmlformats.org/officeDocument/2006/relationships/hyperlink" Target="https://fr.wikipedia.org/wiki/Programmation_d%C3%A9clarative" TargetMode="External"/><Relationship Id="rId2" Type="http://schemas.openxmlformats.org/officeDocument/2006/relationships/hyperlink" Target="https://fr.wikipedia.org/wiki/Paradigme_(programmation)" TargetMode="External"/><Relationship Id="rId16" Type="http://schemas.openxmlformats.org/officeDocument/2006/relationships/hyperlink" Target="https://fr.wikipedia.org/wiki/Programmation_par_contraintes" TargetMode="External"/><Relationship Id="rId1" Type="http://schemas.openxmlformats.org/officeDocument/2006/relationships/slideLayout" Target="../slideLayouts/slideLayout2.xml"/><Relationship Id="rId6" Type="http://schemas.openxmlformats.org/officeDocument/2006/relationships/hyperlink" Target="https://fr.wikipedia.org/wiki/Extensible_Markup_Language" TargetMode="External"/><Relationship Id="rId11" Type="http://schemas.openxmlformats.org/officeDocument/2006/relationships/hyperlink" Target="https://fr.wikipedia.org/wiki/Haskell" TargetMode="External"/><Relationship Id="rId5" Type="http://schemas.openxmlformats.org/officeDocument/2006/relationships/hyperlink" Target="https://fr.wikipedia.org/wiki/Hypertext_Markup_Language" TargetMode="External"/><Relationship Id="rId15" Type="http://schemas.openxmlformats.org/officeDocument/2006/relationships/hyperlink" Target="https://fr.wikipedia.org/wiki/Mercury_(langage)" TargetMode="External"/><Relationship Id="rId10" Type="http://schemas.openxmlformats.org/officeDocument/2006/relationships/hyperlink" Target="https://fr.wikipedia.org/wiki/Caml" TargetMode="External"/><Relationship Id="rId4" Type="http://schemas.openxmlformats.org/officeDocument/2006/relationships/hyperlink" Target="https://fr.wikipedia.org/w/index.php?title=Programmation_descriptive&amp;action=edit&amp;redlink=1" TargetMode="External"/><Relationship Id="rId9" Type="http://schemas.openxmlformats.org/officeDocument/2006/relationships/hyperlink" Target="https://fr.wikipedia.org/wiki/Lisp" TargetMode="External"/><Relationship Id="rId14" Type="http://schemas.openxmlformats.org/officeDocument/2006/relationships/hyperlink" Target="https://fr.wikipedia.org/wiki/Prolog"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dotnetcurry.com/csharp/1384/functional-programming-fsharp-for-csharp-developers" TargetMode="External"/><Relationship Id="rId2" Type="http://schemas.openxmlformats.org/officeDocument/2006/relationships/hyperlink" Target="https://dev.to/naveen/introduction-to-functional-programming-with-c"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fr.wikipedia.org/wiki/Patron_de_concep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fr.wikipedia.org/wiki/Patron_de_concep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fr.wikipedia.org/wiki/GRASP_(programmatio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world.fr/" TargetMode="External"/><Relationship Id="rId2" Type="http://schemas.openxmlformats.org/officeDocument/2006/relationships/hyperlink" Target="https://www.guillaume-chervet.fr/"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blog.axawebcenter.fr/" TargetMode="External"/><Relationship Id="rId4" Type="http://schemas.openxmlformats.org/officeDocument/2006/relationships/hyperlink" Target="https://www.axawebcenter.fr/"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h-deb.clg.qc.ca/Sujets/Divers--cdiese/Interfaces.html"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fr.wikipedia.org/wiki/GRASP_(programmation)" TargetMode="External"/><Relationship Id="rId2" Type="http://schemas.openxmlformats.org/officeDocument/2006/relationships/hyperlink" Target="https://fr.wikipedia.org/wiki/Conception_pilot%C3%A9e_par_le_domain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deb.clg.qc.ca/Sujets/Divers--cdiese/Interfaces.html"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fr.wikipedia.org/wiki/Test_driven_development" TargetMode="External"/><Relationship Id="rId2" Type="http://schemas.openxmlformats.org/officeDocument/2006/relationships/hyperlink" Target="https://fr.wikipedia.org/wiki/R%C3%A9usinage_de_code"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toptal.com/qa/how-to-write-testable-code-and-why-it-matters"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toptal.com/qa/how-to-write-testable-code-and-why-it-matter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fr.wikipedia.org/wiki/Optimisation_de_code" TargetMode="External"/><Relationship Id="rId2" Type="http://schemas.openxmlformats.org/officeDocument/2006/relationships/hyperlink" Target="https://fr.wikipedia.org/wiki/Programme_informatique" TargetMode="External"/><Relationship Id="rId1" Type="http://schemas.openxmlformats.org/officeDocument/2006/relationships/slideLayout" Target="../slideLayouts/slideLayout2.xml"/><Relationship Id="rId4" Type="http://schemas.openxmlformats.org/officeDocument/2006/relationships/hyperlink" Target="https://fr.wikipedia.org/wiki/R%C3%A9usinage_de_code"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fr.wikipedia.org/wiki/M%C3%A9thode_(informatique)" TargetMode="External"/><Relationship Id="rId2" Type="http://schemas.openxmlformats.org/officeDocument/2006/relationships/hyperlink" Target="https://fr.wikipedia.org/wiki/Duplication_de_code" TargetMode="External"/><Relationship Id="rId1" Type="http://schemas.openxmlformats.org/officeDocument/2006/relationships/slideLayout" Target="../slideLayouts/slideLayout2.xml"/><Relationship Id="rId5" Type="http://schemas.openxmlformats.org/officeDocument/2006/relationships/hyperlink" Target="https://fr.wikipedia.org/wiki/R%C3%A9usinage_de_code" TargetMode="External"/><Relationship Id="rId4" Type="http://schemas.openxmlformats.org/officeDocument/2006/relationships/hyperlink" Target="https://fr.wikipedia.org/wiki/Classe_(informatique)"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classroom.github.com/" TargetMode="External"/><Relationship Id="rId2" Type="http://schemas.openxmlformats.org/officeDocument/2006/relationships/hyperlink" Target="https://github.com/StyleCop/StyleCo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www.dofactory.com/net/design-pattern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dofactory.com/net/abstract-factory-design-pattern" TargetMode="External"/><Relationship Id="rId7" Type="http://schemas.openxmlformats.org/officeDocument/2006/relationships/hyperlink" Target="http://www.dofactory.com/net/singleton-design-pattern" TargetMode="External"/><Relationship Id="rId2" Type="http://schemas.openxmlformats.org/officeDocument/2006/relationships/hyperlink" Target="http://www.dofactory.com/net/design-patterns" TargetMode="External"/><Relationship Id="rId1" Type="http://schemas.openxmlformats.org/officeDocument/2006/relationships/slideLayout" Target="../slideLayouts/slideLayout2.xml"/><Relationship Id="rId6" Type="http://schemas.openxmlformats.org/officeDocument/2006/relationships/hyperlink" Target="http://www.dofactory.com/net/prototype-design-pattern" TargetMode="External"/><Relationship Id="rId5" Type="http://schemas.openxmlformats.org/officeDocument/2006/relationships/hyperlink" Target="http://www.dofactory.com/net/factory-method-design-pattern" TargetMode="External"/><Relationship Id="rId4" Type="http://schemas.openxmlformats.org/officeDocument/2006/relationships/hyperlink" Target="http://www.dofactory.com/net/builder-design-pattern" TargetMode="External"/></Relationships>
</file>

<file path=ppt/slides/_rels/slide53.xml.rels><?xml version="1.0" encoding="UTF-8" standalone="yes"?>
<Relationships xmlns="http://schemas.openxmlformats.org/package/2006/relationships"><Relationship Id="rId8" Type="http://schemas.openxmlformats.org/officeDocument/2006/relationships/hyperlink" Target="http://www.dofactory.com/net/flyweight-design-pattern" TargetMode="External"/><Relationship Id="rId3" Type="http://schemas.openxmlformats.org/officeDocument/2006/relationships/hyperlink" Target="http://www.dofactory.com/net/adapter-design-pattern" TargetMode="External"/><Relationship Id="rId7" Type="http://schemas.openxmlformats.org/officeDocument/2006/relationships/hyperlink" Target="http://www.dofactory.com/net/facade-design-pattern" TargetMode="External"/><Relationship Id="rId2" Type="http://schemas.openxmlformats.org/officeDocument/2006/relationships/hyperlink" Target="http://www.dofactory.com/net/design-patterns" TargetMode="External"/><Relationship Id="rId1" Type="http://schemas.openxmlformats.org/officeDocument/2006/relationships/slideLayout" Target="../slideLayouts/slideLayout2.xml"/><Relationship Id="rId6" Type="http://schemas.openxmlformats.org/officeDocument/2006/relationships/hyperlink" Target="http://www.dofactory.com/net/decorator-design-pattern" TargetMode="External"/><Relationship Id="rId5" Type="http://schemas.openxmlformats.org/officeDocument/2006/relationships/hyperlink" Target="http://www.dofactory.com/net/composite-design-pattern" TargetMode="External"/><Relationship Id="rId4" Type="http://schemas.openxmlformats.org/officeDocument/2006/relationships/hyperlink" Target="http://www.dofactory.com/net/bridge-design-pattern" TargetMode="External"/><Relationship Id="rId9" Type="http://schemas.openxmlformats.org/officeDocument/2006/relationships/hyperlink" Target="http://www.dofactory.com/net/proxy-design-pattern" TargetMode="External"/></Relationships>
</file>

<file path=ppt/slides/_rels/slide54.xml.rels><?xml version="1.0" encoding="UTF-8" standalone="yes"?>
<Relationships xmlns="http://schemas.openxmlformats.org/package/2006/relationships"><Relationship Id="rId8" Type="http://schemas.openxmlformats.org/officeDocument/2006/relationships/hyperlink" Target="http://www.dofactory.com/net/memento-design-pattern" TargetMode="External"/><Relationship Id="rId13" Type="http://schemas.openxmlformats.org/officeDocument/2006/relationships/hyperlink" Target="http://www.dofactory.com/net/visitor-design-pattern" TargetMode="External"/><Relationship Id="rId3" Type="http://schemas.openxmlformats.org/officeDocument/2006/relationships/hyperlink" Target="http://www.dofactory.com/net/chain-of-responsibility-design-pattern" TargetMode="External"/><Relationship Id="rId7" Type="http://schemas.openxmlformats.org/officeDocument/2006/relationships/hyperlink" Target="http://www.dofactory.com/net/mediator-design-pattern" TargetMode="External"/><Relationship Id="rId12" Type="http://schemas.openxmlformats.org/officeDocument/2006/relationships/hyperlink" Target="http://www.dofactory.com/net/template-method-design-pattern" TargetMode="External"/><Relationship Id="rId2" Type="http://schemas.openxmlformats.org/officeDocument/2006/relationships/hyperlink" Target="http://www.dofactory.com/net/design-patterns" TargetMode="External"/><Relationship Id="rId1" Type="http://schemas.openxmlformats.org/officeDocument/2006/relationships/slideLayout" Target="../slideLayouts/slideLayout2.xml"/><Relationship Id="rId6" Type="http://schemas.openxmlformats.org/officeDocument/2006/relationships/hyperlink" Target="http://www.dofactory.com/net/iterator-design-pattern" TargetMode="External"/><Relationship Id="rId11" Type="http://schemas.openxmlformats.org/officeDocument/2006/relationships/hyperlink" Target="http://www.dofactory.com/net/strategy-design-pattern" TargetMode="External"/><Relationship Id="rId5" Type="http://schemas.openxmlformats.org/officeDocument/2006/relationships/hyperlink" Target="http://www.dofactory.com/net/interpreter-design-pattern" TargetMode="External"/><Relationship Id="rId10" Type="http://schemas.openxmlformats.org/officeDocument/2006/relationships/hyperlink" Target="http://www.dofactory.com/net/state-design-pattern" TargetMode="External"/><Relationship Id="rId4" Type="http://schemas.openxmlformats.org/officeDocument/2006/relationships/hyperlink" Target="http://www.dofactory.com/net/command-design-pattern" TargetMode="External"/><Relationship Id="rId9" Type="http://schemas.openxmlformats.org/officeDocument/2006/relationships/hyperlink" Target="http://www.dofactory.com/net/observer-design-pattern"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r.wikipedia.org/wiki/M%C3%A9thode_agile" TargetMode="External"/><Relationship Id="rId2" Type="http://schemas.openxmlformats.org/officeDocument/2006/relationships/hyperlink" Target="https://fr.wikipedia.org/wiki/Extreme_programming" TargetMode="External"/><Relationship Id="rId1" Type="http://schemas.openxmlformats.org/officeDocument/2006/relationships/slideLayout" Target="../slideLayouts/slideLayout2.xml"/><Relationship Id="rId4" Type="http://schemas.openxmlformats.org/officeDocument/2006/relationships/hyperlink" Target="https://fr.wikipedia.org/wiki/Software_craftsmanship"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fr.wikipedia.org/wiki/Programmation_imp%C3%A9rative#Perl,_Tcl,_Python,_PHP,_Java,_JavaScript" TargetMode="External"/><Relationship Id="rId3" Type="http://schemas.openxmlformats.org/officeDocument/2006/relationships/hyperlink" Target="https://fr.wikipedia.org/wiki/Paradigme_(programmation)" TargetMode="External"/><Relationship Id="rId7" Type="http://schemas.openxmlformats.org/officeDocument/2006/relationships/hyperlink" Target="https://fr.wikipedia.org/wiki/Programmation_fonctionnelle" TargetMode="External"/><Relationship Id="rId2" Type="http://schemas.openxmlformats.org/officeDocument/2006/relationships/hyperlink" Target="https://fr.wikipedia.org/wiki/Informatique" TargetMode="External"/><Relationship Id="rId1" Type="http://schemas.openxmlformats.org/officeDocument/2006/relationships/slideLayout" Target="../slideLayouts/slideLayout2.xml"/><Relationship Id="rId6" Type="http://schemas.openxmlformats.org/officeDocument/2006/relationships/hyperlink" Target="https://fr.wikipedia.org/wiki/Programmation_logique" TargetMode="External"/><Relationship Id="rId5" Type="http://schemas.openxmlformats.org/officeDocument/2006/relationships/hyperlink" Target="https://fr.wikipedia.org/wiki/Programmation_d%C3%A9clarative" TargetMode="External"/><Relationship Id="rId4" Type="http://schemas.openxmlformats.org/officeDocument/2006/relationships/hyperlink" Target="https://fr.wikipedia.org/wiki/Langages_de_programmation"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Design Pattern</a:t>
            </a:r>
          </a:p>
        </p:txBody>
      </p:sp>
      <p:sp>
        <p:nvSpPr>
          <p:cNvPr id="3" name="Sous-titre 2"/>
          <p:cNvSpPr>
            <a:spLocks noGrp="1"/>
          </p:cNvSpPr>
          <p:nvPr>
            <p:ph type="subTitle" idx="1"/>
          </p:nvPr>
        </p:nvSpPr>
        <p:spPr/>
        <p:txBody>
          <a:bodyPr/>
          <a:lstStyle/>
          <a:p>
            <a:r>
              <a:rPr lang="fr-FR" dirty="0"/>
              <a:t>Mai 2018</a:t>
            </a:r>
          </a:p>
          <a:p>
            <a:endParaRPr lang="fr-FR" dirty="0"/>
          </a:p>
          <a:p>
            <a:r>
              <a:rPr lang="fr-FR" dirty="0"/>
              <a:t>3</a:t>
            </a:r>
            <a:r>
              <a:rPr lang="fr-FR" baseline="30000" dirty="0"/>
              <a:t>ème</a:t>
            </a:r>
            <a:r>
              <a:rPr lang="fr-FR" dirty="0"/>
              <a:t> année</a:t>
            </a: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1</a:t>
            </a:fld>
            <a:endParaRPr lang="fr-FR"/>
          </a:p>
        </p:txBody>
      </p:sp>
      <p:pic>
        <p:nvPicPr>
          <p:cNvPr id="1026" name="Picture 2" descr="Résultat de recherche d'images pour &quot;epsi lille&quot;">
            <a:extLst>
              <a:ext uri="{FF2B5EF4-FFF2-40B4-BE49-F238E27FC236}">
                <a16:creationId xmlns:a16="http://schemas.microsoft.com/office/drawing/2014/main" id="{1DD62A9E-1898-4329-9944-C17550BCA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5" y="3930763"/>
            <a:ext cx="4273550" cy="2654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855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5801BA-DC39-4A99-9E92-B563949046F1}"/>
              </a:ext>
            </a:extLst>
          </p:cNvPr>
          <p:cNvSpPr>
            <a:spLocks noGrp="1"/>
          </p:cNvSpPr>
          <p:nvPr>
            <p:ph type="title"/>
          </p:nvPr>
        </p:nvSpPr>
        <p:spPr/>
        <p:txBody>
          <a:bodyPr/>
          <a:lstStyle/>
          <a:p>
            <a:r>
              <a:rPr lang="fr-FR" dirty="0"/>
              <a:t>Programmation Procédurale</a:t>
            </a:r>
          </a:p>
        </p:txBody>
      </p:sp>
      <p:sp>
        <p:nvSpPr>
          <p:cNvPr id="3" name="Espace réservé du contenu 2">
            <a:extLst>
              <a:ext uri="{FF2B5EF4-FFF2-40B4-BE49-F238E27FC236}">
                <a16:creationId xmlns:a16="http://schemas.microsoft.com/office/drawing/2014/main" id="{5954DFAF-F4B1-41DC-AB85-2307CC39037C}"/>
              </a:ext>
            </a:extLst>
          </p:cNvPr>
          <p:cNvSpPr>
            <a:spLocks noGrp="1"/>
          </p:cNvSpPr>
          <p:nvPr>
            <p:ph idx="1"/>
          </p:nvPr>
        </p:nvSpPr>
        <p:spPr/>
        <p:txBody>
          <a:bodyPr>
            <a:normAutofit lnSpcReduction="10000"/>
          </a:bodyPr>
          <a:lstStyle/>
          <a:p>
            <a:r>
              <a:rPr lang="fr-FR" dirty="0"/>
              <a:t>En </a:t>
            </a:r>
            <a:r>
              <a:rPr lang="fr-FR" dirty="0">
                <a:hlinkClick r:id="rId2" tooltip="Informatique"/>
              </a:rPr>
              <a:t>informatique</a:t>
            </a:r>
            <a:r>
              <a:rPr lang="fr-FR" dirty="0"/>
              <a:t>, la </a:t>
            </a:r>
            <a:r>
              <a:rPr lang="fr-FR" b="1" dirty="0"/>
              <a:t>programmation procédurale</a:t>
            </a:r>
            <a:r>
              <a:rPr lang="fr-FR" dirty="0"/>
              <a:t> est un </a:t>
            </a:r>
            <a:r>
              <a:rPr lang="fr-FR" dirty="0">
                <a:hlinkClick r:id="rId3" tooltip="Paradigme (programmation)"/>
              </a:rPr>
              <a:t>paradigme</a:t>
            </a:r>
            <a:r>
              <a:rPr lang="fr-FR" dirty="0"/>
              <a:t> qui se fonde sur le concept d'appel procédural.</a:t>
            </a:r>
          </a:p>
          <a:p>
            <a:r>
              <a:rPr lang="fr-FR" dirty="0"/>
              <a:t>Une </a:t>
            </a:r>
            <a:r>
              <a:rPr lang="fr-FR" dirty="0">
                <a:hlinkClick r:id="rId4" tooltip="Procédure (informatique)"/>
              </a:rPr>
              <a:t>procédure</a:t>
            </a:r>
            <a:r>
              <a:rPr lang="fr-FR" dirty="0"/>
              <a:t>, aussi appelée </a:t>
            </a:r>
            <a:r>
              <a:rPr lang="fr-FR" i="1" dirty="0"/>
              <a:t>routine</a:t>
            </a:r>
            <a:r>
              <a:rPr lang="fr-FR" dirty="0"/>
              <a:t>, </a:t>
            </a:r>
            <a:r>
              <a:rPr lang="fr-FR" i="1" dirty="0"/>
              <a:t>sous-routine</a:t>
            </a:r>
            <a:r>
              <a:rPr lang="fr-FR" dirty="0"/>
              <a:t> ou </a:t>
            </a:r>
            <a:r>
              <a:rPr lang="fr-FR" i="1" dirty="0"/>
              <a:t>fonction</a:t>
            </a:r>
            <a:r>
              <a:rPr lang="fr-FR" dirty="0"/>
              <a:t> (à ne pas confondre avec les fonctions de la </a:t>
            </a:r>
            <a:r>
              <a:rPr lang="fr-FR" dirty="0">
                <a:hlinkClick r:id="rId5" tooltip="Programmation fonctionnelle"/>
              </a:rPr>
              <a:t>programmation fonctionnelle</a:t>
            </a:r>
            <a:r>
              <a:rPr lang="fr-FR" dirty="0"/>
              <a:t> reposant sur des </a:t>
            </a:r>
            <a:r>
              <a:rPr lang="fr-FR" dirty="0">
                <a:hlinkClick r:id="rId6" tooltip="Application (mathématiques)"/>
              </a:rPr>
              <a:t>fonctions mathématiques</a:t>
            </a:r>
            <a:r>
              <a:rPr lang="fr-FR" dirty="0"/>
              <a:t>), contient simplement une série d'étapes à réaliser. N'importe quelle </a:t>
            </a:r>
            <a:r>
              <a:rPr lang="fr-FR" dirty="0">
                <a:hlinkClick r:id="rId4" tooltip="Procédure (informatique)"/>
              </a:rPr>
              <a:t>procédure</a:t>
            </a:r>
            <a:r>
              <a:rPr lang="fr-FR" dirty="0"/>
              <a:t> peut être appelée à n'importe quelle étape de l'exécution du </a:t>
            </a:r>
            <a:r>
              <a:rPr lang="fr-FR" dirty="0">
                <a:hlinkClick r:id="rId7" tooltip="Programme informatique"/>
              </a:rPr>
              <a:t>programme</a:t>
            </a:r>
            <a:r>
              <a:rPr lang="fr-FR" dirty="0"/>
              <a:t>, y compris à l'intérieur d'autres procédures, voire dans la procédure elle-même (</a:t>
            </a:r>
            <a:r>
              <a:rPr lang="fr-FR" dirty="0">
                <a:hlinkClick r:id="rId8" tooltip="Récursivité"/>
              </a:rPr>
              <a:t>récursivité</a:t>
            </a:r>
            <a:r>
              <a:rPr lang="fr-FR" dirty="0"/>
              <a:t>).</a:t>
            </a:r>
          </a:p>
          <a:p>
            <a:endParaRPr lang="fr-FR" dirty="0">
              <a:hlinkClick r:id="rId9"/>
            </a:endParaRPr>
          </a:p>
          <a:p>
            <a:r>
              <a:rPr lang="fr-FR" dirty="0">
                <a:hlinkClick r:id="rId9"/>
              </a:rPr>
              <a:t>https://fr.wikipedia.org/wiki/Programmation_proc%C3%A9durale</a:t>
            </a:r>
            <a:endParaRPr lang="fr-FR" dirty="0"/>
          </a:p>
          <a:p>
            <a:endParaRPr lang="fr-FR" dirty="0"/>
          </a:p>
        </p:txBody>
      </p:sp>
      <p:sp>
        <p:nvSpPr>
          <p:cNvPr id="4" name="Espace réservé du numéro de diapositive 3">
            <a:extLst>
              <a:ext uri="{FF2B5EF4-FFF2-40B4-BE49-F238E27FC236}">
                <a16:creationId xmlns:a16="http://schemas.microsoft.com/office/drawing/2014/main" id="{C1D6A975-E1A3-4B46-AB73-0A998AEC09D4}"/>
              </a:ext>
            </a:extLst>
          </p:cNvPr>
          <p:cNvSpPr>
            <a:spLocks noGrp="1"/>
          </p:cNvSpPr>
          <p:nvPr>
            <p:ph type="sldNum" sz="quarter" idx="12"/>
          </p:nvPr>
        </p:nvSpPr>
        <p:spPr/>
        <p:txBody>
          <a:bodyPr/>
          <a:lstStyle/>
          <a:p>
            <a:fld id="{B79E4878-4BCB-449E-94CF-AE2A0F6BB533}" type="slidenum">
              <a:rPr lang="fr-FR" smtClean="0"/>
              <a:t>10</a:t>
            </a:fld>
            <a:endParaRPr lang="fr-FR"/>
          </a:p>
        </p:txBody>
      </p:sp>
    </p:spTree>
    <p:extLst>
      <p:ext uri="{BB962C8B-B14F-4D97-AF65-F5344CB8AC3E}">
        <p14:creationId xmlns:p14="http://schemas.microsoft.com/office/powerpoint/2010/main" val="747635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5801BA-DC39-4A99-9E92-B563949046F1}"/>
              </a:ext>
            </a:extLst>
          </p:cNvPr>
          <p:cNvSpPr>
            <a:spLocks noGrp="1"/>
          </p:cNvSpPr>
          <p:nvPr>
            <p:ph type="title"/>
          </p:nvPr>
        </p:nvSpPr>
        <p:spPr/>
        <p:txBody>
          <a:bodyPr/>
          <a:lstStyle/>
          <a:p>
            <a:r>
              <a:rPr lang="fr-FR" dirty="0"/>
              <a:t>Programmation Procédurale</a:t>
            </a:r>
          </a:p>
        </p:txBody>
      </p:sp>
      <p:sp>
        <p:nvSpPr>
          <p:cNvPr id="4" name="Espace réservé du numéro de diapositive 3">
            <a:extLst>
              <a:ext uri="{FF2B5EF4-FFF2-40B4-BE49-F238E27FC236}">
                <a16:creationId xmlns:a16="http://schemas.microsoft.com/office/drawing/2014/main" id="{C1D6A975-E1A3-4B46-AB73-0A998AEC09D4}"/>
              </a:ext>
            </a:extLst>
          </p:cNvPr>
          <p:cNvSpPr>
            <a:spLocks noGrp="1"/>
          </p:cNvSpPr>
          <p:nvPr>
            <p:ph type="sldNum" sz="quarter" idx="12"/>
          </p:nvPr>
        </p:nvSpPr>
        <p:spPr/>
        <p:txBody>
          <a:bodyPr/>
          <a:lstStyle/>
          <a:p>
            <a:fld id="{B79E4878-4BCB-449E-94CF-AE2A0F6BB533}" type="slidenum">
              <a:rPr lang="fr-FR" smtClean="0"/>
              <a:t>11</a:t>
            </a:fld>
            <a:endParaRPr lang="fr-FR"/>
          </a:p>
        </p:txBody>
      </p:sp>
      <p:pic>
        <p:nvPicPr>
          <p:cNvPr id="6" name="Image 5">
            <a:extLst>
              <a:ext uri="{FF2B5EF4-FFF2-40B4-BE49-F238E27FC236}">
                <a16:creationId xmlns:a16="http://schemas.microsoft.com/office/drawing/2014/main" id="{B6459065-2A2E-4A42-AB7B-ADDDF3C7B977}"/>
              </a:ext>
            </a:extLst>
          </p:cNvPr>
          <p:cNvPicPr>
            <a:picLocks noChangeAspect="1"/>
          </p:cNvPicPr>
          <p:nvPr/>
        </p:nvPicPr>
        <p:blipFill>
          <a:blip r:embed="rId2"/>
          <a:stretch>
            <a:fillRect/>
          </a:stretch>
        </p:blipFill>
        <p:spPr>
          <a:xfrm>
            <a:off x="150811" y="1333500"/>
            <a:ext cx="6134353" cy="4324350"/>
          </a:xfrm>
          <a:prstGeom prst="rect">
            <a:avLst/>
          </a:prstGeom>
        </p:spPr>
      </p:pic>
      <p:pic>
        <p:nvPicPr>
          <p:cNvPr id="7" name="Espace réservé du contenu 6">
            <a:extLst>
              <a:ext uri="{FF2B5EF4-FFF2-40B4-BE49-F238E27FC236}">
                <a16:creationId xmlns:a16="http://schemas.microsoft.com/office/drawing/2014/main" id="{89F6F25E-7A10-4B8C-8685-66D3FA5B6FD1}"/>
              </a:ext>
            </a:extLst>
          </p:cNvPr>
          <p:cNvPicPr>
            <a:picLocks noGrp="1" noChangeAspect="1"/>
          </p:cNvPicPr>
          <p:nvPr>
            <p:ph idx="1"/>
          </p:nvPr>
        </p:nvPicPr>
        <p:blipFill>
          <a:blip r:embed="rId3"/>
          <a:stretch>
            <a:fillRect/>
          </a:stretch>
        </p:blipFill>
        <p:spPr>
          <a:xfrm>
            <a:off x="6515100" y="2523944"/>
            <a:ext cx="7505700" cy="4191000"/>
          </a:xfrm>
          <a:prstGeom prst="rect">
            <a:avLst/>
          </a:prstGeom>
        </p:spPr>
      </p:pic>
    </p:spTree>
    <p:extLst>
      <p:ext uri="{BB962C8B-B14F-4D97-AF65-F5344CB8AC3E}">
        <p14:creationId xmlns:p14="http://schemas.microsoft.com/office/powerpoint/2010/main" val="3492954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3B630C-60B2-4106-A8C3-5578EBE4D5EE}"/>
              </a:ext>
            </a:extLst>
          </p:cNvPr>
          <p:cNvSpPr>
            <a:spLocks noGrp="1"/>
          </p:cNvSpPr>
          <p:nvPr>
            <p:ph type="title"/>
          </p:nvPr>
        </p:nvSpPr>
        <p:spPr/>
        <p:txBody>
          <a:bodyPr/>
          <a:lstStyle/>
          <a:p>
            <a:r>
              <a:rPr lang="fr-FR" dirty="0"/>
              <a:t>Programmation Orientée Objet (POO)</a:t>
            </a:r>
          </a:p>
        </p:txBody>
      </p:sp>
      <p:sp>
        <p:nvSpPr>
          <p:cNvPr id="3" name="Espace réservé du contenu 2">
            <a:extLst>
              <a:ext uri="{FF2B5EF4-FFF2-40B4-BE49-F238E27FC236}">
                <a16:creationId xmlns:a16="http://schemas.microsoft.com/office/drawing/2014/main" id="{5521FD8C-B900-4852-A050-FB05637FC2EC}"/>
              </a:ext>
            </a:extLst>
          </p:cNvPr>
          <p:cNvSpPr>
            <a:spLocks noGrp="1"/>
          </p:cNvSpPr>
          <p:nvPr>
            <p:ph idx="1"/>
          </p:nvPr>
        </p:nvSpPr>
        <p:spPr/>
        <p:txBody>
          <a:bodyPr>
            <a:normAutofit fontScale="85000" lnSpcReduction="10000"/>
          </a:bodyPr>
          <a:lstStyle/>
          <a:p>
            <a:r>
              <a:rPr lang="fr-FR" dirty="0"/>
              <a:t>La </a:t>
            </a:r>
            <a:r>
              <a:rPr lang="fr-FR" b="1" dirty="0"/>
              <a:t>programmation orientée objet (POO)</a:t>
            </a:r>
            <a:r>
              <a:rPr lang="fr-FR" dirty="0"/>
              <a:t>, ou </a:t>
            </a:r>
            <a:r>
              <a:rPr lang="fr-FR" b="1" dirty="0"/>
              <a:t>programmation par objet</a:t>
            </a:r>
            <a:r>
              <a:rPr lang="fr-FR" dirty="0"/>
              <a:t>, est un </a:t>
            </a:r>
            <a:r>
              <a:rPr lang="fr-FR" dirty="0">
                <a:hlinkClick r:id="rId2" tooltip="Paradigme (programmation)"/>
              </a:rPr>
              <a:t>paradigme</a:t>
            </a:r>
            <a:r>
              <a:rPr lang="fr-FR" dirty="0"/>
              <a:t> de </a:t>
            </a:r>
            <a:r>
              <a:rPr lang="fr-FR" dirty="0">
                <a:hlinkClick r:id="rId3" tooltip="Programmation informatique"/>
              </a:rPr>
              <a:t>programmation informatique</a:t>
            </a:r>
            <a:r>
              <a:rPr lang="fr-FR" dirty="0"/>
              <a:t> élaboré par les Norvégiens </a:t>
            </a:r>
            <a:r>
              <a:rPr lang="fr-FR" dirty="0" err="1">
                <a:hlinkClick r:id="rId4" tooltip="Ole-Johan Dahl"/>
              </a:rPr>
              <a:t>Ole</a:t>
            </a:r>
            <a:r>
              <a:rPr lang="fr-FR" dirty="0">
                <a:hlinkClick r:id="rId4" tooltip="Ole-Johan Dahl"/>
              </a:rPr>
              <a:t>-Johan Dahl</a:t>
            </a:r>
            <a:r>
              <a:rPr lang="fr-FR" dirty="0"/>
              <a:t> et </a:t>
            </a:r>
            <a:r>
              <a:rPr lang="fr-FR" dirty="0">
                <a:hlinkClick r:id="rId5" tooltip="Kristen Nygaard"/>
              </a:rPr>
              <a:t>Kristen </a:t>
            </a:r>
            <a:r>
              <a:rPr lang="fr-FR" dirty="0" err="1">
                <a:hlinkClick r:id="rId5" tooltip="Kristen Nygaard"/>
              </a:rPr>
              <a:t>Nygaard</a:t>
            </a:r>
            <a:r>
              <a:rPr lang="fr-FR" dirty="0"/>
              <a:t> au début des années 1960 et poursuivi par les travaux de l'Américain </a:t>
            </a:r>
            <a:r>
              <a:rPr lang="fr-FR" dirty="0">
                <a:hlinkClick r:id="rId6" tooltip="Alan Kay"/>
              </a:rPr>
              <a:t>Alan Kay</a:t>
            </a:r>
            <a:r>
              <a:rPr lang="fr-FR" dirty="0"/>
              <a:t> dans les années 1970. Il consiste en la définition et l'interaction de briques logicielles appelées </a:t>
            </a:r>
            <a:r>
              <a:rPr lang="fr-FR" i="1" dirty="0">
                <a:hlinkClick r:id="rId7" tooltip="Objet (informatique)"/>
              </a:rPr>
              <a:t>objets</a:t>
            </a:r>
            <a:r>
              <a:rPr lang="fr-FR" dirty="0"/>
              <a:t> ; un objet représente un concept, une idée ou toute entité du monde physique, comme une voiture, une personne ou encore une page d'un livre. Il possède une structure interne et un comportement, et il sait interagir avec ses pairs. Il s'agit donc de représenter ces objets et leurs relations ; l'interaction entre les objets via leurs relations permet de concevoir et réaliser les fonctionnalités attendues, de mieux résoudre le ou les problèmes. Dès lors, l'étape de modélisation revêt une importance majeure et nécessaire pour la POO. C'est elle qui permet de transcrire les éléments du réel sous forme virtuelle.</a:t>
            </a:r>
          </a:p>
          <a:p>
            <a:r>
              <a:rPr lang="fr-FR" dirty="0">
                <a:hlinkClick r:id="rId8"/>
              </a:rPr>
              <a:t>https://fr.wikipedia.org/wiki/</a:t>
            </a:r>
            <a:r>
              <a:rPr lang="fr-FR" dirty="0" err="1">
                <a:hlinkClick r:id="rId8"/>
              </a:rPr>
              <a:t>Programmation_orientée_objet</a:t>
            </a:r>
            <a:endParaRPr lang="fr-FR" dirty="0"/>
          </a:p>
          <a:p>
            <a:endParaRPr lang="fr-FR" dirty="0"/>
          </a:p>
        </p:txBody>
      </p:sp>
      <p:sp>
        <p:nvSpPr>
          <p:cNvPr id="4" name="Espace réservé du numéro de diapositive 3">
            <a:extLst>
              <a:ext uri="{FF2B5EF4-FFF2-40B4-BE49-F238E27FC236}">
                <a16:creationId xmlns:a16="http://schemas.microsoft.com/office/drawing/2014/main" id="{80ED2918-27F1-4232-BF33-8B12D36FE2B0}"/>
              </a:ext>
            </a:extLst>
          </p:cNvPr>
          <p:cNvSpPr>
            <a:spLocks noGrp="1"/>
          </p:cNvSpPr>
          <p:nvPr>
            <p:ph type="sldNum" sz="quarter" idx="12"/>
          </p:nvPr>
        </p:nvSpPr>
        <p:spPr/>
        <p:txBody>
          <a:bodyPr/>
          <a:lstStyle/>
          <a:p>
            <a:fld id="{B79E4878-4BCB-449E-94CF-AE2A0F6BB533}" type="slidenum">
              <a:rPr lang="fr-FR" smtClean="0"/>
              <a:t>12</a:t>
            </a:fld>
            <a:endParaRPr lang="fr-FR"/>
          </a:p>
        </p:txBody>
      </p:sp>
    </p:spTree>
    <p:extLst>
      <p:ext uri="{BB962C8B-B14F-4D97-AF65-F5344CB8AC3E}">
        <p14:creationId xmlns:p14="http://schemas.microsoft.com/office/powerpoint/2010/main" val="1409484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3B630C-60B2-4106-A8C3-5578EBE4D5EE}"/>
              </a:ext>
            </a:extLst>
          </p:cNvPr>
          <p:cNvSpPr>
            <a:spLocks noGrp="1"/>
          </p:cNvSpPr>
          <p:nvPr>
            <p:ph type="title"/>
          </p:nvPr>
        </p:nvSpPr>
        <p:spPr/>
        <p:txBody>
          <a:bodyPr/>
          <a:lstStyle/>
          <a:p>
            <a:r>
              <a:rPr lang="fr-FR" dirty="0"/>
              <a:t>Programmation Orientée Objet (POO)</a:t>
            </a:r>
          </a:p>
        </p:txBody>
      </p:sp>
      <p:sp>
        <p:nvSpPr>
          <p:cNvPr id="3" name="Espace réservé du contenu 2">
            <a:extLst>
              <a:ext uri="{FF2B5EF4-FFF2-40B4-BE49-F238E27FC236}">
                <a16:creationId xmlns:a16="http://schemas.microsoft.com/office/drawing/2014/main" id="{5521FD8C-B900-4852-A050-FB05637FC2EC}"/>
              </a:ext>
            </a:extLst>
          </p:cNvPr>
          <p:cNvSpPr>
            <a:spLocks noGrp="1"/>
          </p:cNvSpPr>
          <p:nvPr>
            <p:ph idx="1"/>
          </p:nvPr>
        </p:nvSpPr>
        <p:spPr/>
        <p:txBody>
          <a:bodyPr>
            <a:normAutofit/>
          </a:bodyPr>
          <a:lstStyle/>
          <a:p>
            <a:endParaRPr lang="fr-FR" dirty="0"/>
          </a:p>
        </p:txBody>
      </p:sp>
      <p:sp>
        <p:nvSpPr>
          <p:cNvPr id="4" name="Espace réservé du numéro de diapositive 3">
            <a:extLst>
              <a:ext uri="{FF2B5EF4-FFF2-40B4-BE49-F238E27FC236}">
                <a16:creationId xmlns:a16="http://schemas.microsoft.com/office/drawing/2014/main" id="{80ED2918-27F1-4232-BF33-8B12D36FE2B0}"/>
              </a:ext>
            </a:extLst>
          </p:cNvPr>
          <p:cNvSpPr>
            <a:spLocks noGrp="1"/>
          </p:cNvSpPr>
          <p:nvPr>
            <p:ph type="sldNum" sz="quarter" idx="12"/>
          </p:nvPr>
        </p:nvSpPr>
        <p:spPr/>
        <p:txBody>
          <a:bodyPr/>
          <a:lstStyle/>
          <a:p>
            <a:fld id="{B79E4878-4BCB-449E-94CF-AE2A0F6BB533}" type="slidenum">
              <a:rPr lang="fr-FR" smtClean="0"/>
              <a:t>13</a:t>
            </a:fld>
            <a:endParaRPr lang="fr-FR"/>
          </a:p>
        </p:txBody>
      </p:sp>
      <p:pic>
        <p:nvPicPr>
          <p:cNvPr id="5" name="Image 4">
            <a:extLst>
              <a:ext uri="{FF2B5EF4-FFF2-40B4-BE49-F238E27FC236}">
                <a16:creationId xmlns:a16="http://schemas.microsoft.com/office/drawing/2014/main" id="{B7A15FF0-8257-43E0-A5E4-0875291C377D}"/>
              </a:ext>
            </a:extLst>
          </p:cNvPr>
          <p:cNvPicPr>
            <a:picLocks noChangeAspect="1"/>
          </p:cNvPicPr>
          <p:nvPr/>
        </p:nvPicPr>
        <p:blipFill>
          <a:blip r:embed="rId2"/>
          <a:stretch>
            <a:fillRect/>
          </a:stretch>
        </p:blipFill>
        <p:spPr>
          <a:xfrm>
            <a:off x="2643187" y="1422400"/>
            <a:ext cx="6905625" cy="4933950"/>
          </a:xfrm>
          <a:prstGeom prst="rect">
            <a:avLst/>
          </a:prstGeom>
        </p:spPr>
      </p:pic>
    </p:spTree>
    <p:extLst>
      <p:ext uri="{BB962C8B-B14F-4D97-AF65-F5344CB8AC3E}">
        <p14:creationId xmlns:p14="http://schemas.microsoft.com/office/powerpoint/2010/main" val="1113327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F61032-6C21-4A6E-AE87-60B9949FCEF6}"/>
              </a:ext>
            </a:extLst>
          </p:cNvPr>
          <p:cNvSpPr>
            <a:spLocks noGrp="1"/>
          </p:cNvSpPr>
          <p:nvPr>
            <p:ph type="title"/>
          </p:nvPr>
        </p:nvSpPr>
        <p:spPr/>
        <p:txBody>
          <a:bodyPr/>
          <a:lstStyle/>
          <a:p>
            <a:r>
              <a:rPr lang="fr-FR" dirty="0"/>
              <a:t>Programmation Déclarative</a:t>
            </a:r>
          </a:p>
        </p:txBody>
      </p:sp>
      <p:sp>
        <p:nvSpPr>
          <p:cNvPr id="3" name="Espace réservé du contenu 2">
            <a:extLst>
              <a:ext uri="{FF2B5EF4-FFF2-40B4-BE49-F238E27FC236}">
                <a16:creationId xmlns:a16="http://schemas.microsoft.com/office/drawing/2014/main" id="{BFA5951D-B448-4176-80F3-784AEEF26AFD}"/>
              </a:ext>
            </a:extLst>
          </p:cNvPr>
          <p:cNvSpPr>
            <a:spLocks noGrp="1"/>
          </p:cNvSpPr>
          <p:nvPr>
            <p:ph idx="1"/>
          </p:nvPr>
        </p:nvSpPr>
        <p:spPr>
          <a:xfrm>
            <a:off x="838200" y="1571626"/>
            <a:ext cx="10515600" cy="5143318"/>
          </a:xfrm>
        </p:spPr>
        <p:txBody>
          <a:bodyPr>
            <a:normAutofit fontScale="77500" lnSpcReduction="20000"/>
          </a:bodyPr>
          <a:lstStyle/>
          <a:p>
            <a:r>
              <a:rPr lang="fr-FR" dirty="0"/>
              <a:t>La </a:t>
            </a:r>
            <a:r>
              <a:rPr lang="fr-FR" b="1" dirty="0"/>
              <a:t>programmation déclarative</a:t>
            </a:r>
            <a:r>
              <a:rPr lang="fr-FR" dirty="0"/>
              <a:t> est un </a:t>
            </a:r>
            <a:r>
              <a:rPr lang="fr-FR" dirty="0">
                <a:hlinkClick r:id="rId2" tooltip="Paradigme (programmation)"/>
              </a:rPr>
              <a:t>paradigme de programmation</a:t>
            </a:r>
            <a:r>
              <a:rPr lang="fr-FR" dirty="0"/>
              <a:t>. Elle consiste à créer des applications sur la base de composants logiciels indépendants du contexte et ne comportant aucun état interne. Autrement dit, l'appel d'un de ces composants avec les mêmes arguments produit exactement le même résultat, quel que soit le moment et le contexte de l'appel.</a:t>
            </a:r>
          </a:p>
          <a:p>
            <a:r>
              <a:rPr lang="fr-FR" dirty="0"/>
              <a:t>C'est une forme de programmation sans </a:t>
            </a:r>
            <a:r>
              <a:rPr lang="fr-FR" dirty="0">
                <a:hlinkClick r:id="rId3" tooltip="Effet de bord (informatique)"/>
              </a:rPr>
              <a:t>effets de bord</a:t>
            </a:r>
            <a:r>
              <a:rPr lang="fr-FR" dirty="0"/>
              <a:t>.</a:t>
            </a:r>
          </a:p>
          <a:p>
            <a:endParaRPr lang="fr-FR" dirty="0"/>
          </a:p>
          <a:p>
            <a:r>
              <a:rPr lang="fr-FR" dirty="0"/>
              <a:t>Il existe plusieurs formes de programmation déclarative :</a:t>
            </a:r>
          </a:p>
          <a:p>
            <a:pPr lvl="1"/>
            <a:r>
              <a:rPr lang="fr-FR" dirty="0"/>
              <a:t>la </a:t>
            </a:r>
            <a:r>
              <a:rPr lang="fr-FR" dirty="0">
                <a:hlinkClick r:id="rId4" tooltip="Programmation descriptive (page inexistante)"/>
              </a:rPr>
              <a:t>programmation descriptive</a:t>
            </a:r>
            <a:r>
              <a:rPr lang="fr-FR" dirty="0"/>
              <a:t>, à l'expressivité réduite, qui permet de décrire des structures de données, comme </a:t>
            </a:r>
            <a:r>
              <a:rPr lang="fr-FR" dirty="0">
                <a:hlinkClick r:id="rId5" tooltip="Hypertext Markup Language"/>
              </a:rPr>
              <a:t>HTML</a:t>
            </a:r>
            <a:r>
              <a:rPr lang="fr-FR" dirty="0"/>
              <a:t>, </a:t>
            </a:r>
            <a:r>
              <a:rPr lang="fr-FR" dirty="0">
                <a:hlinkClick r:id="rId6" tooltip="Extensible Markup Language"/>
              </a:rPr>
              <a:t>XML</a:t>
            </a:r>
            <a:r>
              <a:rPr lang="fr-FR" dirty="0"/>
              <a:t> ou </a:t>
            </a:r>
            <a:r>
              <a:rPr lang="fr-FR" dirty="0" err="1">
                <a:hlinkClick r:id="rId7" tooltip="LaTeX"/>
              </a:rPr>
              <a:t>LaTeX</a:t>
            </a:r>
            <a:r>
              <a:rPr lang="fr-FR" dirty="0"/>
              <a:t> ;</a:t>
            </a:r>
          </a:p>
          <a:p>
            <a:pPr lvl="1"/>
            <a:r>
              <a:rPr lang="fr-FR" dirty="0"/>
              <a:t>la </a:t>
            </a:r>
            <a:r>
              <a:rPr lang="fr-FR" dirty="0">
                <a:hlinkClick r:id="rId8" tooltip="Programmation fonctionnelle"/>
              </a:rPr>
              <a:t>programmation fonctionnelle</a:t>
            </a:r>
            <a:r>
              <a:rPr lang="fr-FR" dirty="0"/>
              <a:t>, qui perçoit les applications comme un ensemble de fonctions mathématiques, comme </a:t>
            </a:r>
            <a:r>
              <a:rPr lang="fr-FR" dirty="0">
                <a:hlinkClick r:id="rId9" tooltip="Lisp"/>
              </a:rPr>
              <a:t>Lisp</a:t>
            </a:r>
            <a:r>
              <a:rPr lang="fr-FR" dirty="0"/>
              <a:t>, </a:t>
            </a:r>
            <a:r>
              <a:rPr lang="fr-FR" dirty="0">
                <a:hlinkClick r:id="rId10" tooltip="Caml"/>
              </a:rPr>
              <a:t>Caml</a:t>
            </a:r>
            <a:r>
              <a:rPr lang="fr-FR" dirty="0"/>
              <a:t>, </a:t>
            </a:r>
            <a:r>
              <a:rPr lang="fr-FR" dirty="0">
                <a:hlinkClick r:id="rId11" tooltip="Haskell"/>
              </a:rPr>
              <a:t>Haskell</a:t>
            </a:r>
            <a:r>
              <a:rPr lang="fr-FR" dirty="0"/>
              <a:t> et </a:t>
            </a:r>
            <a:r>
              <a:rPr lang="fr-FR" dirty="0">
                <a:hlinkClick r:id="rId12" tooltip="Oz (langage)"/>
              </a:rPr>
              <a:t>Oz</a:t>
            </a:r>
            <a:r>
              <a:rPr lang="fr-FR" dirty="0"/>
              <a:t> ;</a:t>
            </a:r>
          </a:p>
          <a:p>
            <a:pPr lvl="1"/>
            <a:r>
              <a:rPr lang="fr-FR" dirty="0"/>
              <a:t>la </a:t>
            </a:r>
            <a:r>
              <a:rPr lang="fr-FR" dirty="0">
                <a:hlinkClick r:id="rId13" tooltip="Programmation logique"/>
              </a:rPr>
              <a:t>programmation logique</a:t>
            </a:r>
            <a:r>
              <a:rPr lang="fr-FR" dirty="0"/>
              <a:t>, pour laquelle les composants d'une application sont des relations logiques, comme </a:t>
            </a:r>
            <a:r>
              <a:rPr lang="fr-FR" dirty="0">
                <a:hlinkClick r:id="rId14" tooltip="Prolog"/>
              </a:rPr>
              <a:t>Prolog</a:t>
            </a:r>
            <a:r>
              <a:rPr lang="fr-FR" dirty="0"/>
              <a:t> et </a:t>
            </a:r>
            <a:r>
              <a:rPr lang="fr-FR" dirty="0">
                <a:hlinkClick r:id="rId15" tooltip="Mercury (langage)"/>
              </a:rPr>
              <a:t>Mercury</a:t>
            </a:r>
            <a:r>
              <a:rPr lang="fr-FR" dirty="0"/>
              <a:t> ;</a:t>
            </a:r>
          </a:p>
          <a:p>
            <a:pPr lvl="1"/>
            <a:r>
              <a:rPr lang="fr-FR" dirty="0"/>
              <a:t>la </a:t>
            </a:r>
            <a:r>
              <a:rPr lang="fr-FR" dirty="0">
                <a:hlinkClick r:id="rId16" tooltip="Programmation par contraintes"/>
              </a:rPr>
              <a:t>programmation par contraintes</a:t>
            </a:r>
            <a:r>
              <a:rPr lang="fr-FR" dirty="0"/>
              <a:t>.</a:t>
            </a:r>
          </a:p>
          <a:p>
            <a:pPr marL="457200" lvl="1" indent="0">
              <a:buNone/>
            </a:pPr>
            <a:endParaRPr lang="fr-FR" dirty="0">
              <a:hlinkClick r:id="rId17"/>
            </a:endParaRPr>
          </a:p>
          <a:p>
            <a:pPr marL="457200" lvl="1" indent="0">
              <a:buNone/>
            </a:pPr>
            <a:endParaRPr lang="fr-FR" dirty="0">
              <a:hlinkClick r:id="rId17"/>
            </a:endParaRPr>
          </a:p>
          <a:p>
            <a:pPr marL="0" indent="0">
              <a:buNone/>
            </a:pPr>
            <a:r>
              <a:rPr lang="fr-FR" dirty="0">
                <a:hlinkClick r:id="rId17"/>
              </a:rPr>
              <a:t>https://fr.wikipedia.org/wiki/Programmation_d%C3%A9clarative</a:t>
            </a:r>
            <a:endParaRPr lang="fr-FR" dirty="0"/>
          </a:p>
        </p:txBody>
      </p:sp>
      <p:sp>
        <p:nvSpPr>
          <p:cNvPr id="4" name="Espace réservé du numéro de diapositive 3">
            <a:extLst>
              <a:ext uri="{FF2B5EF4-FFF2-40B4-BE49-F238E27FC236}">
                <a16:creationId xmlns:a16="http://schemas.microsoft.com/office/drawing/2014/main" id="{DD615D1F-56BF-4106-8973-F16AAAB24247}"/>
              </a:ext>
            </a:extLst>
          </p:cNvPr>
          <p:cNvSpPr>
            <a:spLocks noGrp="1"/>
          </p:cNvSpPr>
          <p:nvPr>
            <p:ph type="sldNum" sz="quarter" idx="12"/>
          </p:nvPr>
        </p:nvSpPr>
        <p:spPr/>
        <p:txBody>
          <a:bodyPr/>
          <a:lstStyle/>
          <a:p>
            <a:fld id="{B79E4878-4BCB-449E-94CF-AE2A0F6BB533}" type="slidenum">
              <a:rPr lang="fr-FR" smtClean="0"/>
              <a:t>14</a:t>
            </a:fld>
            <a:endParaRPr lang="fr-FR"/>
          </a:p>
        </p:txBody>
      </p:sp>
    </p:spTree>
    <p:extLst>
      <p:ext uri="{BB962C8B-B14F-4D97-AF65-F5344CB8AC3E}">
        <p14:creationId xmlns:p14="http://schemas.microsoft.com/office/powerpoint/2010/main" val="842671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DA3A5C-2277-4313-9A03-F2C194789B4C}"/>
              </a:ext>
            </a:extLst>
          </p:cNvPr>
          <p:cNvSpPr>
            <a:spLocks noGrp="1"/>
          </p:cNvSpPr>
          <p:nvPr>
            <p:ph type="title"/>
          </p:nvPr>
        </p:nvSpPr>
        <p:spPr/>
        <p:txBody>
          <a:bodyPr/>
          <a:lstStyle/>
          <a:p>
            <a:r>
              <a:rPr lang="fr-FR" dirty="0"/>
              <a:t>Programmation Déclarative =&gt; Fonctionnelle</a:t>
            </a:r>
          </a:p>
        </p:txBody>
      </p:sp>
      <p:sp>
        <p:nvSpPr>
          <p:cNvPr id="3" name="Espace réservé du contenu 2">
            <a:extLst>
              <a:ext uri="{FF2B5EF4-FFF2-40B4-BE49-F238E27FC236}">
                <a16:creationId xmlns:a16="http://schemas.microsoft.com/office/drawing/2014/main" id="{88261F09-8386-4A37-8824-46D5DAF7AEAD}"/>
              </a:ext>
            </a:extLst>
          </p:cNvPr>
          <p:cNvSpPr>
            <a:spLocks noGrp="1"/>
          </p:cNvSpPr>
          <p:nvPr>
            <p:ph idx="1"/>
          </p:nvPr>
        </p:nvSpPr>
        <p:spPr>
          <a:xfrm>
            <a:off x="838200" y="5486400"/>
            <a:ext cx="8907684" cy="1235072"/>
          </a:xfrm>
        </p:spPr>
        <p:txBody>
          <a:bodyPr>
            <a:normAutofit fontScale="77500" lnSpcReduction="20000"/>
          </a:bodyPr>
          <a:lstStyle/>
          <a:p>
            <a:r>
              <a:rPr lang="fr-FR" dirty="0">
                <a:hlinkClick r:id="rId2"/>
              </a:rPr>
              <a:t>https://dev.to/naveen/introduction-to-functional-programming-with-c</a:t>
            </a:r>
            <a:endParaRPr lang="fr-FR" dirty="0"/>
          </a:p>
          <a:p>
            <a:r>
              <a:rPr lang="fr-FR" dirty="0">
                <a:hlinkClick r:id="rId3"/>
              </a:rPr>
              <a:t>http://www.dotnetcurry.com/csharp/1384/functional-programming-fsharp-for-csharp-developers</a:t>
            </a:r>
            <a:endParaRPr lang="fr-FR" dirty="0"/>
          </a:p>
          <a:p>
            <a:endParaRPr lang="fr-FR" dirty="0"/>
          </a:p>
          <a:p>
            <a:endParaRPr lang="fr-FR" dirty="0"/>
          </a:p>
          <a:p>
            <a:endParaRPr lang="fr-FR" dirty="0"/>
          </a:p>
        </p:txBody>
      </p:sp>
      <p:sp>
        <p:nvSpPr>
          <p:cNvPr id="4" name="Espace réservé du numéro de diapositive 3">
            <a:extLst>
              <a:ext uri="{FF2B5EF4-FFF2-40B4-BE49-F238E27FC236}">
                <a16:creationId xmlns:a16="http://schemas.microsoft.com/office/drawing/2014/main" id="{0A864EB9-B884-4A35-B7F6-919C489925B2}"/>
              </a:ext>
            </a:extLst>
          </p:cNvPr>
          <p:cNvSpPr>
            <a:spLocks noGrp="1"/>
          </p:cNvSpPr>
          <p:nvPr>
            <p:ph type="sldNum" sz="quarter" idx="12"/>
          </p:nvPr>
        </p:nvSpPr>
        <p:spPr/>
        <p:txBody>
          <a:bodyPr/>
          <a:lstStyle/>
          <a:p>
            <a:fld id="{B79E4878-4BCB-449E-94CF-AE2A0F6BB533}" type="slidenum">
              <a:rPr lang="fr-FR" smtClean="0"/>
              <a:t>15</a:t>
            </a:fld>
            <a:endParaRPr lang="fr-FR"/>
          </a:p>
        </p:txBody>
      </p:sp>
      <p:pic>
        <p:nvPicPr>
          <p:cNvPr id="5" name="Image 4">
            <a:extLst>
              <a:ext uri="{FF2B5EF4-FFF2-40B4-BE49-F238E27FC236}">
                <a16:creationId xmlns:a16="http://schemas.microsoft.com/office/drawing/2014/main" id="{B356A4A6-93C3-43F0-B597-C3C425033F9E}"/>
              </a:ext>
            </a:extLst>
          </p:cNvPr>
          <p:cNvPicPr>
            <a:picLocks noChangeAspect="1"/>
          </p:cNvPicPr>
          <p:nvPr/>
        </p:nvPicPr>
        <p:blipFill>
          <a:blip r:embed="rId4"/>
          <a:stretch>
            <a:fillRect/>
          </a:stretch>
        </p:blipFill>
        <p:spPr>
          <a:xfrm>
            <a:off x="1766104" y="1468619"/>
            <a:ext cx="8458200" cy="3790950"/>
          </a:xfrm>
          <a:prstGeom prst="rect">
            <a:avLst/>
          </a:prstGeom>
        </p:spPr>
      </p:pic>
    </p:spTree>
    <p:extLst>
      <p:ext uri="{BB962C8B-B14F-4D97-AF65-F5344CB8AC3E}">
        <p14:creationId xmlns:p14="http://schemas.microsoft.com/office/powerpoint/2010/main" val="1009973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BF888D-23FE-4EBC-95B4-7D49E9140F0F}"/>
              </a:ext>
            </a:extLst>
          </p:cNvPr>
          <p:cNvSpPr>
            <a:spLocks noGrp="1"/>
          </p:cNvSpPr>
          <p:nvPr>
            <p:ph type="title"/>
          </p:nvPr>
        </p:nvSpPr>
        <p:spPr/>
        <p:txBody>
          <a:bodyPr>
            <a:normAutofit/>
          </a:bodyPr>
          <a:lstStyle/>
          <a:p>
            <a:r>
              <a:rPr lang="fr-FR" dirty="0"/>
              <a:t>Programmation Impérative / Objet / Fonctionnelle</a:t>
            </a:r>
          </a:p>
        </p:txBody>
      </p:sp>
      <p:sp>
        <p:nvSpPr>
          <p:cNvPr id="3" name="Espace réservé du contenu 2">
            <a:extLst>
              <a:ext uri="{FF2B5EF4-FFF2-40B4-BE49-F238E27FC236}">
                <a16:creationId xmlns:a16="http://schemas.microsoft.com/office/drawing/2014/main" id="{6E55FC48-EF22-4D12-8C25-6F813B5E7669}"/>
              </a:ext>
            </a:extLst>
          </p:cNvPr>
          <p:cNvSpPr>
            <a:spLocks noGrp="1"/>
          </p:cNvSpPr>
          <p:nvPr>
            <p:ph idx="1"/>
          </p:nvPr>
        </p:nvSpPr>
        <p:spPr/>
        <p:txBody>
          <a:bodyPr/>
          <a:lstStyle/>
          <a:p>
            <a:r>
              <a:rPr lang="fr-FR" dirty="0"/>
              <a:t>Ces trois modes de pensées / programmations sont complémentaires</a:t>
            </a:r>
          </a:p>
          <a:p>
            <a:r>
              <a:rPr lang="fr-FR" dirty="0"/>
              <a:t>Quasiment tous les langages du marchés permettent (ou évoluent pour) réaliser les 3 approches (plus ou moins tournée dans un mode ou l’autre).</a:t>
            </a:r>
          </a:p>
          <a:p>
            <a:endParaRPr lang="fr-FR" dirty="0"/>
          </a:p>
          <a:p>
            <a:endParaRPr lang="fr-FR" dirty="0"/>
          </a:p>
        </p:txBody>
      </p:sp>
      <p:sp>
        <p:nvSpPr>
          <p:cNvPr id="4" name="Espace réservé du numéro de diapositive 3">
            <a:extLst>
              <a:ext uri="{FF2B5EF4-FFF2-40B4-BE49-F238E27FC236}">
                <a16:creationId xmlns:a16="http://schemas.microsoft.com/office/drawing/2014/main" id="{C9DFE86B-C6AC-4D6E-9392-CA816AC98886}"/>
              </a:ext>
            </a:extLst>
          </p:cNvPr>
          <p:cNvSpPr>
            <a:spLocks noGrp="1"/>
          </p:cNvSpPr>
          <p:nvPr>
            <p:ph type="sldNum" sz="quarter" idx="12"/>
          </p:nvPr>
        </p:nvSpPr>
        <p:spPr/>
        <p:txBody>
          <a:bodyPr/>
          <a:lstStyle/>
          <a:p>
            <a:fld id="{B79E4878-4BCB-449E-94CF-AE2A0F6BB533}" type="slidenum">
              <a:rPr lang="fr-FR" smtClean="0"/>
              <a:t>16</a:t>
            </a:fld>
            <a:endParaRPr lang="fr-FR"/>
          </a:p>
        </p:txBody>
      </p:sp>
    </p:spTree>
    <p:extLst>
      <p:ext uri="{BB962C8B-B14F-4D97-AF65-F5344CB8AC3E}">
        <p14:creationId xmlns:p14="http://schemas.microsoft.com/office/powerpoint/2010/main" val="1950317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1" y="2228850"/>
            <a:ext cx="10515600" cy="2790825"/>
          </a:xfrm>
        </p:spPr>
        <p:txBody>
          <a:bodyPr>
            <a:normAutofit fontScale="90000"/>
          </a:bodyPr>
          <a:lstStyle/>
          <a:p>
            <a:pPr algn="ctr"/>
            <a:r>
              <a:rPr lang="fr-FR" sz="7200" dirty="0"/>
              <a:t>Design Pattern</a:t>
            </a:r>
            <a:br>
              <a:rPr lang="fr-FR" sz="7200" dirty="0"/>
            </a:br>
            <a:r>
              <a:rPr lang="fr-FR" sz="7200" dirty="0"/>
              <a:t>Programmation Orienté Objet</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17</a:t>
            </a:fld>
            <a:endParaRPr lang="fr-FR"/>
          </a:p>
        </p:txBody>
      </p:sp>
    </p:spTree>
    <p:extLst>
      <p:ext uri="{BB962C8B-B14F-4D97-AF65-F5344CB8AC3E}">
        <p14:creationId xmlns:p14="http://schemas.microsoft.com/office/powerpoint/2010/main" val="1846563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Design Pattern</a:t>
            </a:r>
          </a:p>
        </p:txBody>
      </p:sp>
      <p:sp>
        <p:nvSpPr>
          <p:cNvPr id="3" name="Espace réservé du contenu 2"/>
          <p:cNvSpPr>
            <a:spLocks noGrp="1"/>
          </p:cNvSpPr>
          <p:nvPr>
            <p:ph idx="1"/>
          </p:nvPr>
        </p:nvSpPr>
        <p:spPr>
          <a:xfrm>
            <a:off x="700087" y="1447813"/>
            <a:ext cx="10515599" cy="5267131"/>
          </a:xfrm>
        </p:spPr>
        <p:txBody>
          <a:bodyPr>
            <a:normAutofit fontScale="92500" lnSpcReduction="10000"/>
          </a:bodyPr>
          <a:lstStyle/>
          <a:p>
            <a:r>
              <a:rPr lang="fr-FR" dirty="0">
                <a:solidFill>
                  <a:srgbClr val="222222"/>
                </a:solidFill>
                <a:latin typeface="Arial" panose="020B0604020202020204" pitchFamily="34" charset="0"/>
              </a:rPr>
              <a:t>Les patrons de conception (« design pattern » en anglais) décrivent des solutions standards pour répondre à des problèmes d'architecture et de conception des logiciels. </a:t>
            </a:r>
          </a:p>
          <a:p>
            <a:pPr lvl="1"/>
            <a:r>
              <a:rPr lang="fr-FR" dirty="0"/>
              <a:t>Les « Design Pattern » sont indépendants du langage de programmation</a:t>
            </a:r>
          </a:p>
          <a:p>
            <a:pPr lvl="1"/>
            <a:r>
              <a:rPr lang="fr-FR" dirty="0"/>
              <a:t>Les « Design Pattern » introduise un vocabulaire qui permet de faciliter la communication</a:t>
            </a:r>
          </a:p>
          <a:p>
            <a:endParaRPr lang="fr-FR" dirty="0"/>
          </a:p>
          <a:p>
            <a:r>
              <a:rPr lang="fr-FR" dirty="0"/>
              <a:t>Il y a deux familles de Design Pattern, </a:t>
            </a:r>
          </a:p>
          <a:p>
            <a:pPr lvl="1"/>
            <a:r>
              <a:rPr lang="fr-FR" dirty="0"/>
              <a:t>les GRASP (DP de base) </a:t>
            </a:r>
          </a:p>
          <a:p>
            <a:pPr lvl="1"/>
            <a:r>
              <a:rPr lang="fr-FR" dirty="0" err="1"/>
              <a:t>GoF</a:t>
            </a:r>
            <a:r>
              <a:rPr lang="fr-FR" dirty="0"/>
              <a:t> (du Gang Of Four).</a:t>
            </a:r>
          </a:p>
          <a:p>
            <a:pPr lvl="1"/>
            <a:endParaRPr lang="fr-FR" dirty="0"/>
          </a:p>
          <a:p>
            <a:pPr lvl="1"/>
            <a:r>
              <a:rPr lang="fr-FR" dirty="0"/>
              <a:t>A l'inverse, des anti-patterns montrent ce qu'il ne faut pas faire.</a:t>
            </a:r>
          </a:p>
          <a:p>
            <a:pPr marL="457200" lvl="1" indent="0">
              <a:buNone/>
            </a:pPr>
            <a:endParaRPr lang="fr-FR" dirty="0"/>
          </a:p>
          <a:p>
            <a:pPr marL="0" indent="0">
              <a:buNone/>
            </a:pPr>
            <a:r>
              <a:rPr lang="fr-FR" dirty="0">
                <a:hlinkClick r:id="rId2"/>
              </a:rPr>
              <a:t>https://fr.wikipedia.org/wiki/Patron_de_conception</a:t>
            </a:r>
            <a:endParaRPr lang="fr-FR" dirty="0"/>
          </a:p>
          <a:p>
            <a:pPr marL="0" indent="0">
              <a:buNone/>
            </a:pPr>
            <a:endParaRPr lang="fr-FR" dirty="0"/>
          </a:p>
        </p:txBody>
      </p:sp>
    </p:spTree>
    <p:extLst>
      <p:ext uri="{BB962C8B-B14F-4D97-AF65-F5344CB8AC3E}">
        <p14:creationId xmlns:p14="http://schemas.microsoft.com/office/powerpoint/2010/main" val="3147606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7751D2-9056-4944-9EA0-F949670D44D9}"/>
              </a:ext>
            </a:extLst>
          </p:cNvPr>
          <p:cNvSpPr>
            <a:spLocks noGrp="1"/>
          </p:cNvSpPr>
          <p:nvPr>
            <p:ph type="title"/>
          </p:nvPr>
        </p:nvSpPr>
        <p:spPr/>
        <p:txBody>
          <a:bodyPr/>
          <a:lstStyle/>
          <a:p>
            <a:r>
              <a:rPr lang="fr-FR" dirty="0"/>
              <a:t>Design Pattern =&gt; Le patron proxy</a:t>
            </a:r>
          </a:p>
        </p:txBody>
      </p:sp>
      <p:sp>
        <p:nvSpPr>
          <p:cNvPr id="3" name="Espace réservé du contenu 2">
            <a:extLst>
              <a:ext uri="{FF2B5EF4-FFF2-40B4-BE49-F238E27FC236}">
                <a16:creationId xmlns:a16="http://schemas.microsoft.com/office/drawing/2014/main" id="{D10CA9C0-4199-4FED-8837-507A67A3D93F}"/>
              </a:ext>
            </a:extLst>
          </p:cNvPr>
          <p:cNvSpPr>
            <a:spLocks noGrp="1"/>
          </p:cNvSpPr>
          <p:nvPr>
            <p:ph idx="1"/>
          </p:nvPr>
        </p:nvSpPr>
        <p:spPr>
          <a:xfrm>
            <a:off x="838200" y="5903088"/>
            <a:ext cx="10515600" cy="671331"/>
          </a:xfrm>
        </p:spPr>
        <p:txBody>
          <a:bodyPr>
            <a:normAutofit/>
          </a:bodyPr>
          <a:lstStyle/>
          <a:p>
            <a:pPr marL="0" indent="0">
              <a:buNone/>
            </a:pPr>
            <a:r>
              <a:rPr lang="fr-FR" dirty="0">
                <a:hlinkClick r:id="rId2"/>
              </a:rPr>
              <a:t>https://fr.wikipedia.org/wiki/Patron_de_conception</a:t>
            </a:r>
            <a:endParaRPr lang="fr-FR" dirty="0"/>
          </a:p>
          <a:p>
            <a:endParaRPr lang="fr-FR" dirty="0"/>
          </a:p>
        </p:txBody>
      </p:sp>
      <p:sp>
        <p:nvSpPr>
          <p:cNvPr id="4" name="Espace réservé du numéro de diapositive 3">
            <a:extLst>
              <a:ext uri="{FF2B5EF4-FFF2-40B4-BE49-F238E27FC236}">
                <a16:creationId xmlns:a16="http://schemas.microsoft.com/office/drawing/2014/main" id="{EC937EC6-0C5C-47AC-8CEB-FA6FAF347962}"/>
              </a:ext>
            </a:extLst>
          </p:cNvPr>
          <p:cNvSpPr>
            <a:spLocks noGrp="1"/>
          </p:cNvSpPr>
          <p:nvPr>
            <p:ph type="sldNum" sz="quarter" idx="12"/>
          </p:nvPr>
        </p:nvSpPr>
        <p:spPr/>
        <p:txBody>
          <a:bodyPr/>
          <a:lstStyle/>
          <a:p>
            <a:fld id="{B79E4878-4BCB-449E-94CF-AE2A0F6BB533}" type="slidenum">
              <a:rPr lang="fr-FR" smtClean="0"/>
              <a:t>19</a:t>
            </a:fld>
            <a:endParaRPr lang="fr-FR"/>
          </a:p>
        </p:txBody>
      </p:sp>
      <p:pic>
        <p:nvPicPr>
          <p:cNvPr id="1026" name="Picture 2" descr="https://upload.wikimedia.org/wikipedia/commons/9/99/UML_DP_Proxy.png">
            <a:extLst>
              <a:ext uri="{FF2B5EF4-FFF2-40B4-BE49-F238E27FC236}">
                <a16:creationId xmlns:a16="http://schemas.microsoft.com/office/drawing/2014/main" id="{03A4021A-20A2-42BC-9A36-9863B3F2A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7144" y="1648006"/>
            <a:ext cx="5857875"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251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Objectifs</a:t>
            </a:r>
          </a:p>
        </p:txBody>
      </p:sp>
      <p:sp>
        <p:nvSpPr>
          <p:cNvPr id="3" name="Espace réservé du contenu 2"/>
          <p:cNvSpPr>
            <a:spLocks noGrp="1"/>
          </p:cNvSpPr>
          <p:nvPr>
            <p:ph idx="1"/>
          </p:nvPr>
        </p:nvSpPr>
        <p:spPr>
          <a:xfrm>
            <a:off x="838200" y="1825624"/>
            <a:ext cx="10515600" cy="4818063"/>
          </a:xfrm>
        </p:spPr>
        <p:txBody>
          <a:bodyPr>
            <a:normAutofit/>
          </a:bodyPr>
          <a:lstStyle/>
          <a:p>
            <a:r>
              <a:rPr lang="fr-FR" dirty="0"/>
              <a:t>Identifier une problématique et le ou les patterns associés</a:t>
            </a:r>
          </a:p>
          <a:p>
            <a:r>
              <a:rPr lang="fr-FR" dirty="0"/>
              <a:t>Apprendre à concevoir une application de qualité facile à maintenir</a:t>
            </a:r>
          </a:p>
          <a:p>
            <a:r>
              <a:rPr lang="fr-FR" dirty="0"/>
              <a:t>Apprendre à apporter une plus-value lors du </a:t>
            </a:r>
            <a:r>
              <a:rPr lang="fr-FR" dirty="0" err="1"/>
              <a:t>refactoring</a:t>
            </a:r>
            <a:endParaRPr lang="fr-FR" dirty="0"/>
          </a:p>
          <a:p>
            <a:endParaRPr lang="fr-FR" dirty="0"/>
          </a:p>
          <a:p>
            <a:r>
              <a:rPr lang="fr-FR" dirty="0"/>
              <a:t>Prérequis </a:t>
            </a:r>
          </a:p>
          <a:p>
            <a:pPr lvl="1"/>
            <a:r>
              <a:rPr lang="fr-FR" dirty="0"/>
              <a:t>Algorithmique</a:t>
            </a:r>
          </a:p>
          <a:p>
            <a:pPr lvl="1"/>
            <a:r>
              <a:rPr lang="fr-FR" dirty="0"/>
              <a:t>Concepts / Langage Objet</a:t>
            </a:r>
          </a:p>
          <a:p>
            <a:pPr lvl="1"/>
            <a:r>
              <a:rPr lang="fr-FR" dirty="0"/>
              <a:t>UML / Diagramme des classe</a:t>
            </a:r>
          </a:p>
          <a:p>
            <a:pPr lvl="1"/>
            <a:endParaRPr lang="fr-FR" dirty="0"/>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a:t>
            </a:fld>
            <a:endParaRPr lang="fr-FR"/>
          </a:p>
        </p:txBody>
      </p:sp>
    </p:spTree>
    <p:extLst>
      <p:ext uri="{BB962C8B-B14F-4D97-AF65-F5344CB8AC3E}">
        <p14:creationId xmlns:p14="http://schemas.microsoft.com/office/powerpoint/2010/main" val="2812567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F1D641-549E-4C6B-BFD1-EAE362CC18BE}"/>
              </a:ext>
            </a:extLst>
          </p:cNvPr>
          <p:cNvSpPr>
            <a:spLocks noGrp="1"/>
          </p:cNvSpPr>
          <p:nvPr>
            <p:ph type="title"/>
          </p:nvPr>
        </p:nvSpPr>
        <p:spPr/>
        <p:txBody>
          <a:bodyPr/>
          <a:lstStyle/>
          <a:p>
            <a:r>
              <a:rPr lang="fr-FR" dirty="0"/>
              <a:t>GRASP</a:t>
            </a:r>
          </a:p>
        </p:txBody>
      </p:sp>
      <p:sp>
        <p:nvSpPr>
          <p:cNvPr id="3" name="Espace réservé du contenu 2">
            <a:extLst>
              <a:ext uri="{FF2B5EF4-FFF2-40B4-BE49-F238E27FC236}">
                <a16:creationId xmlns:a16="http://schemas.microsoft.com/office/drawing/2014/main" id="{ABEB5F59-F148-4432-B1B4-EB08E825C6F3}"/>
              </a:ext>
            </a:extLst>
          </p:cNvPr>
          <p:cNvSpPr>
            <a:spLocks noGrp="1"/>
          </p:cNvSpPr>
          <p:nvPr>
            <p:ph idx="1"/>
          </p:nvPr>
        </p:nvSpPr>
        <p:spPr/>
        <p:txBody>
          <a:bodyPr/>
          <a:lstStyle/>
          <a:p>
            <a:r>
              <a:rPr lang="fr-FR" dirty="0"/>
              <a:t>GRASP est l'acronyme de </a:t>
            </a:r>
            <a:r>
              <a:rPr lang="fr-FR" dirty="0">
                <a:solidFill>
                  <a:srgbClr val="00B050"/>
                </a:solidFill>
              </a:rPr>
              <a:t>General </a:t>
            </a:r>
            <a:r>
              <a:rPr lang="fr-FR" dirty="0" err="1">
                <a:solidFill>
                  <a:srgbClr val="00B050"/>
                </a:solidFill>
              </a:rPr>
              <a:t>Responsability</a:t>
            </a:r>
            <a:r>
              <a:rPr lang="fr-FR" dirty="0">
                <a:solidFill>
                  <a:srgbClr val="00B050"/>
                </a:solidFill>
              </a:rPr>
              <a:t> </a:t>
            </a:r>
            <a:r>
              <a:rPr lang="fr-FR" dirty="0" err="1">
                <a:solidFill>
                  <a:srgbClr val="00B050"/>
                </a:solidFill>
              </a:rPr>
              <a:t>Assignment</a:t>
            </a:r>
            <a:r>
              <a:rPr lang="fr-FR" dirty="0">
                <a:solidFill>
                  <a:srgbClr val="00B050"/>
                </a:solidFill>
              </a:rPr>
              <a:t> Software Patterns</a:t>
            </a:r>
            <a:r>
              <a:rPr lang="fr-FR" dirty="0"/>
              <a:t> (schémas généraux d'affectation des responsabilités). ”To GRASP” signifie ”saisir”. Ce sont des Design Pattern présentés par Craig </a:t>
            </a:r>
            <a:r>
              <a:rPr lang="fr-FR" dirty="0" err="1"/>
              <a:t>Larman</a:t>
            </a:r>
            <a:r>
              <a:rPr lang="fr-FR" dirty="0"/>
              <a:t>. </a:t>
            </a:r>
          </a:p>
          <a:p>
            <a:pPr lvl="1"/>
            <a:r>
              <a:rPr lang="fr-FR" dirty="0"/>
              <a:t>C'est la recherche du meilleur responsable pour une action. Nos objets collaborent, ont des rôles, sont responsables. </a:t>
            </a:r>
          </a:p>
          <a:p>
            <a:pPr lvl="1"/>
            <a:r>
              <a:rPr lang="fr-FR" dirty="0"/>
              <a:t>Une responsabilité n'est pas une méthode, mais des méthodes s'acquittent de responsabilités.</a:t>
            </a:r>
          </a:p>
        </p:txBody>
      </p:sp>
      <p:sp>
        <p:nvSpPr>
          <p:cNvPr id="4" name="Espace réservé du numéro de diapositive 3">
            <a:extLst>
              <a:ext uri="{FF2B5EF4-FFF2-40B4-BE49-F238E27FC236}">
                <a16:creationId xmlns:a16="http://schemas.microsoft.com/office/drawing/2014/main" id="{40E1A3F7-6E05-464B-9AFF-8F59E80BED11}"/>
              </a:ext>
            </a:extLst>
          </p:cNvPr>
          <p:cNvSpPr>
            <a:spLocks noGrp="1"/>
          </p:cNvSpPr>
          <p:nvPr>
            <p:ph type="sldNum" sz="quarter" idx="12"/>
          </p:nvPr>
        </p:nvSpPr>
        <p:spPr/>
        <p:txBody>
          <a:bodyPr/>
          <a:lstStyle/>
          <a:p>
            <a:fld id="{B79E4878-4BCB-449E-94CF-AE2A0F6BB533}" type="slidenum">
              <a:rPr lang="fr-FR" smtClean="0"/>
              <a:t>20</a:t>
            </a:fld>
            <a:endParaRPr lang="fr-FR"/>
          </a:p>
        </p:txBody>
      </p:sp>
    </p:spTree>
    <p:extLst>
      <p:ext uri="{BB962C8B-B14F-4D97-AF65-F5344CB8AC3E}">
        <p14:creationId xmlns:p14="http://schemas.microsoft.com/office/powerpoint/2010/main" val="2673357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CBC646-6B4B-48B3-A4A8-9A00865D0EB8}"/>
              </a:ext>
            </a:extLst>
          </p:cNvPr>
          <p:cNvSpPr>
            <a:spLocks noGrp="1"/>
          </p:cNvSpPr>
          <p:nvPr>
            <p:ph type="title"/>
          </p:nvPr>
        </p:nvSpPr>
        <p:spPr/>
        <p:txBody>
          <a:bodyPr/>
          <a:lstStyle/>
          <a:p>
            <a:r>
              <a:rPr lang="fr-FR" dirty="0"/>
              <a:t>GRASP</a:t>
            </a:r>
          </a:p>
        </p:txBody>
      </p:sp>
      <p:sp>
        <p:nvSpPr>
          <p:cNvPr id="3" name="Espace réservé du contenu 2">
            <a:extLst>
              <a:ext uri="{FF2B5EF4-FFF2-40B4-BE49-F238E27FC236}">
                <a16:creationId xmlns:a16="http://schemas.microsoft.com/office/drawing/2014/main" id="{36575966-E25E-4480-9A6C-25C8AC0985A4}"/>
              </a:ext>
            </a:extLst>
          </p:cNvPr>
          <p:cNvSpPr>
            <a:spLocks noGrp="1"/>
          </p:cNvSpPr>
          <p:nvPr>
            <p:ph idx="1"/>
          </p:nvPr>
        </p:nvSpPr>
        <p:spPr/>
        <p:txBody>
          <a:bodyPr/>
          <a:lstStyle/>
          <a:p>
            <a:r>
              <a:rPr lang="fr-FR" dirty="0"/>
              <a:t>L'objectif poursuivi par les Design Pattern GRASP de Craig </a:t>
            </a:r>
            <a:r>
              <a:rPr lang="fr-FR" dirty="0" err="1"/>
              <a:t>Larman</a:t>
            </a:r>
            <a:r>
              <a:rPr lang="fr-FR" dirty="0"/>
              <a:t> est de programmer objet de façon claire, méthodique, rationnelle et explicable. </a:t>
            </a:r>
          </a:p>
          <a:p>
            <a:r>
              <a:rPr lang="fr-FR" dirty="0"/>
              <a:t>Les responsabilités : </a:t>
            </a:r>
          </a:p>
          <a:p>
            <a:pPr lvl="1"/>
            <a:r>
              <a:rPr lang="fr-FR" dirty="0"/>
              <a:t>Faire : faire quelque chose (un calcul, un autre objet), déclencher une action sur un autre objet, contrôler et commander les activités d'un autre objet </a:t>
            </a:r>
          </a:p>
          <a:p>
            <a:pPr lvl="1"/>
            <a:r>
              <a:rPr lang="fr-FR" dirty="0"/>
              <a:t>Savoir : savoir les valeurs de ses propres attributs,  connaitre les objets qui lui sont rattachés, savoir comment obtenir des résultat de ces objets	</a:t>
            </a:r>
          </a:p>
        </p:txBody>
      </p:sp>
      <p:sp>
        <p:nvSpPr>
          <p:cNvPr id="4" name="Espace réservé du numéro de diapositive 3">
            <a:extLst>
              <a:ext uri="{FF2B5EF4-FFF2-40B4-BE49-F238E27FC236}">
                <a16:creationId xmlns:a16="http://schemas.microsoft.com/office/drawing/2014/main" id="{EF55E16D-E81B-42DB-8F40-24A2C965F838}"/>
              </a:ext>
            </a:extLst>
          </p:cNvPr>
          <p:cNvSpPr>
            <a:spLocks noGrp="1"/>
          </p:cNvSpPr>
          <p:nvPr>
            <p:ph type="sldNum" sz="quarter" idx="12"/>
          </p:nvPr>
        </p:nvSpPr>
        <p:spPr/>
        <p:txBody>
          <a:bodyPr/>
          <a:lstStyle/>
          <a:p>
            <a:fld id="{B79E4878-4BCB-449E-94CF-AE2A0F6BB533}" type="slidenum">
              <a:rPr lang="fr-FR" smtClean="0"/>
              <a:t>21</a:t>
            </a:fld>
            <a:endParaRPr lang="fr-FR"/>
          </a:p>
        </p:txBody>
      </p:sp>
    </p:spTree>
    <p:extLst>
      <p:ext uri="{BB962C8B-B14F-4D97-AF65-F5344CB8AC3E}">
        <p14:creationId xmlns:p14="http://schemas.microsoft.com/office/powerpoint/2010/main" val="1492117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84EC15-465E-49AB-A246-D5D10F02ECED}"/>
              </a:ext>
            </a:extLst>
          </p:cNvPr>
          <p:cNvSpPr>
            <a:spLocks noGrp="1"/>
          </p:cNvSpPr>
          <p:nvPr>
            <p:ph type="title"/>
          </p:nvPr>
        </p:nvSpPr>
        <p:spPr/>
        <p:txBody>
          <a:bodyPr/>
          <a:lstStyle/>
          <a:p>
            <a:r>
              <a:rPr lang="fr-FR" dirty="0"/>
              <a:t>GRASP =&gt; Les 4 premiers « patterns </a:t>
            </a:r>
          </a:p>
        </p:txBody>
      </p:sp>
      <p:sp>
        <p:nvSpPr>
          <p:cNvPr id="3" name="Espace réservé du contenu 2">
            <a:extLst>
              <a:ext uri="{FF2B5EF4-FFF2-40B4-BE49-F238E27FC236}">
                <a16:creationId xmlns:a16="http://schemas.microsoft.com/office/drawing/2014/main" id="{A6F64BAD-164A-4634-A548-6C3549B1B48A}"/>
              </a:ext>
            </a:extLst>
          </p:cNvPr>
          <p:cNvSpPr>
            <a:spLocks noGrp="1"/>
          </p:cNvSpPr>
          <p:nvPr>
            <p:ph idx="1"/>
          </p:nvPr>
        </p:nvSpPr>
        <p:spPr/>
        <p:txBody>
          <a:bodyPr/>
          <a:lstStyle/>
          <a:p>
            <a:r>
              <a:rPr lang="fr-FR" dirty="0"/>
              <a:t>Expert : </a:t>
            </a:r>
            <a:r>
              <a:rPr lang="fr-FR" dirty="0">
                <a:solidFill>
                  <a:srgbClr val="0070C0"/>
                </a:solidFill>
              </a:rPr>
              <a:t>Affecter la responsabilité à la classe qui détient l’information. </a:t>
            </a:r>
          </a:p>
          <a:p>
            <a:r>
              <a:rPr lang="fr-FR" dirty="0"/>
              <a:t>Faible couplage : </a:t>
            </a:r>
            <a:r>
              <a:rPr lang="fr-FR" dirty="0">
                <a:solidFill>
                  <a:srgbClr val="0070C0"/>
                </a:solidFill>
              </a:rPr>
              <a:t>Affecter les responsabilités de sorte que le couplage (entre Classe) reste faible. </a:t>
            </a:r>
          </a:p>
          <a:p>
            <a:r>
              <a:rPr lang="fr-FR" dirty="0"/>
              <a:t>Forte cohésion : </a:t>
            </a:r>
            <a:r>
              <a:rPr lang="fr-FR" dirty="0">
                <a:solidFill>
                  <a:srgbClr val="0070C0"/>
                </a:solidFill>
              </a:rPr>
              <a:t>Affecter les responsabilités de sorte que la cohésion (dans la Classe) demeure forte. </a:t>
            </a:r>
          </a:p>
          <a:p>
            <a:r>
              <a:rPr lang="fr-FR" dirty="0"/>
              <a:t>Création : </a:t>
            </a:r>
            <a:r>
              <a:rPr lang="fr-FR" dirty="0">
                <a:solidFill>
                  <a:srgbClr val="0070C0"/>
                </a:solidFill>
              </a:rPr>
              <a:t>La responsabilité de créer une classe incombe à la classe qui agrège, contient, enregistre, utilise étroitement ou dispose des données d’initialisation de la classe à créer.</a:t>
            </a:r>
          </a:p>
        </p:txBody>
      </p:sp>
      <p:sp>
        <p:nvSpPr>
          <p:cNvPr id="4" name="Espace réservé du numéro de diapositive 3">
            <a:extLst>
              <a:ext uri="{FF2B5EF4-FFF2-40B4-BE49-F238E27FC236}">
                <a16:creationId xmlns:a16="http://schemas.microsoft.com/office/drawing/2014/main" id="{055741A9-92E5-4DD1-95E8-DE2E1E8479BA}"/>
              </a:ext>
            </a:extLst>
          </p:cNvPr>
          <p:cNvSpPr>
            <a:spLocks noGrp="1"/>
          </p:cNvSpPr>
          <p:nvPr>
            <p:ph type="sldNum" sz="quarter" idx="12"/>
          </p:nvPr>
        </p:nvSpPr>
        <p:spPr/>
        <p:txBody>
          <a:bodyPr/>
          <a:lstStyle/>
          <a:p>
            <a:fld id="{B79E4878-4BCB-449E-94CF-AE2A0F6BB533}" type="slidenum">
              <a:rPr lang="fr-FR" smtClean="0"/>
              <a:t>22</a:t>
            </a:fld>
            <a:endParaRPr lang="fr-FR"/>
          </a:p>
        </p:txBody>
      </p:sp>
    </p:spTree>
    <p:extLst>
      <p:ext uri="{BB962C8B-B14F-4D97-AF65-F5344CB8AC3E}">
        <p14:creationId xmlns:p14="http://schemas.microsoft.com/office/powerpoint/2010/main" val="878478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737764-A5F8-442A-90EE-C9ABC8CAC906}"/>
              </a:ext>
            </a:extLst>
          </p:cNvPr>
          <p:cNvSpPr>
            <a:spLocks noGrp="1"/>
          </p:cNvSpPr>
          <p:nvPr>
            <p:ph type="title"/>
          </p:nvPr>
        </p:nvSpPr>
        <p:spPr/>
        <p:txBody>
          <a:bodyPr/>
          <a:lstStyle/>
          <a:p>
            <a:r>
              <a:rPr lang="fr-FR" dirty="0"/>
              <a:t>GRASP =&gt; Expert</a:t>
            </a:r>
          </a:p>
        </p:txBody>
      </p:sp>
      <p:sp>
        <p:nvSpPr>
          <p:cNvPr id="3" name="Espace réservé du contenu 2">
            <a:extLst>
              <a:ext uri="{FF2B5EF4-FFF2-40B4-BE49-F238E27FC236}">
                <a16:creationId xmlns:a16="http://schemas.microsoft.com/office/drawing/2014/main" id="{6E6EF9B1-FD77-4EAF-B7F4-B6F2633CB69D}"/>
              </a:ext>
            </a:extLst>
          </p:cNvPr>
          <p:cNvSpPr>
            <a:spLocks noGrp="1"/>
          </p:cNvSpPr>
          <p:nvPr>
            <p:ph idx="1"/>
          </p:nvPr>
        </p:nvSpPr>
        <p:spPr/>
        <p:txBody>
          <a:bodyPr>
            <a:normAutofit/>
          </a:bodyPr>
          <a:lstStyle/>
          <a:p>
            <a:r>
              <a:rPr lang="fr-FR" dirty="0">
                <a:latin typeface="LiberationSans"/>
              </a:rPr>
              <a:t>L'objet chargé de la responsabilité d'une action est </a:t>
            </a:r>
            <a:r>
              <a:rPr lang="fr-FR" b="1" dirty="0">
                <a:latin typeface="LiberationSans-Bold"/>
              </a:rPr>
              <a:t>celui qui détient l'information concernée </a:t>
            </a:r>
            <a:r>
              <a:rPr lang="fr-FR" dirty="0">
                <a:latin typeface="LiberationSans"/>
              </a:rPr>
              <a:t>!</a:t>
            </a:r>
          </a:p>
          <a:p>
            <a:endParaRPr lang="fr-FR" dirty="0">
              <a:latin typeface="LiberationSans"/>
            </a:endParaRPr>
          </a:p>
          <a:p>
            <a:r>
              <a:rPr lang="fr-FR" dirty="0">
                <a:solidFill>
                  <a:schemeClr val="tx1">
                    <a:lumMod val="50000"/>
                    <a:lumOff val="50000"/>
                  </a:schemeClr>
                </a:solidFill>
                <a:latin typeface="LiberationSans"/>
              </a:rPr>
              <a:t>Exemple: </a:t>
            </a:r>
            <a:r>
              <a:rPr lang="fr-FR" dirty="0">
                <a:solidFill>
                  <a:schemeClr val="tx1">
                    <a:lumMod val="50000"/>
                    <a:lumOff val="50000"/>
                  </a:schemeClr>
                </a:solidFill>
              </a:rPr>
              <a:t>Vente en ligne, Panier </a:t>
            </a:r>
          </a:p>
          <a:p>
            <a:pPr lvl="1"/>
            <a:r>
              <a:rPr lang="fr-FR" dirty="0">
                <a:solidFill>
                  <a:schemeClr val="tx1">
                    <a:lumMod val="50000"/>
                    <a:lumOff val="50000"/>
                  </a:schemeClr>
                </a:solidFill>
              </a:rPr>
              <a:t> Comment obtenir le total ?</a:t>
            </a:r>
          </a:p>
          <a:p>
            <a:endParaRPr lang="fr-FR" dirty="0">
              <a:latin typeface="LiberationSans"/>
            </a:endParaRPr>
          </a:p>
          <a:p>
            <a:endParaRPr lang="fr-FR" dirty="0">
              <a:latin typeface="LiberationSans"/>
            </a:endParaRPr>
          </a:p>
        </p:txBody>
      </p:sp>
      <p:sp>
        <p:nvSpPr>
          <p:cNvPr id="4" name="Espace réservé du numéro de diapositive 3">
            <a:extLst>
              <a:ext uri="{FF2B5EF4-FFF2-40B4-BE49-F238E27FC236}">
                <a16:creationId xmlns:a16="http://schemas.microsoft.com/office/drawing/2014/main" id="{9B74FE5A-3EB5-4080-8024-12D3772D5623}"/>
              </a:ext>
            </a:extLst>
          </p:cNvPr>
          <p:cNvSpPr>
            <a:spLocks noGrp="1"/>
          </p:cNvSpPr>
          <p:nvPr>
            <p:ph type="sldNum" sz="quarter" idx="12"/>
          </p:nvPr>
        </p:nvSpPr>
        <p:spPr/>
        <p:txBody>
          <a:bodyPr/>
          <a:lstStyle/>
          <a:p>
            <a:fld id="{B79E4878-4BCB-449E-94CF-AE2A0F6BB533}" type="slidenum">
              <a:rPr lang="fr-FR" smtClean="0"/>
              <a:t>23</a:t>
            </a:fld>
            <a:endParaRPr lang="fr-FR"/>
          </a:p>
        </p:txBody>
      </p:sp>
      <p:pic>
        <p:nvPicPr>
          <p:cNvPr id="7" name="Image 6">
            <a:extLst>
              <a:ext uri="{FF2B5EF4-FFF2-40B4-BE49-F238E27FC236}">
                <a16:creationId xmlns:a16="http://schemas.microsoft.com/office/drawing/2014/main" id="{A3C114AF-44AF-46F2-8815-0B449D4A9585}"/>
              </a:ext>
            </a:extLst>
          </p:cNvPr>
          <p:cNvPicPr>
            <a:picLocks noChangeAspect="1"/>
          </p:cNvPicPr>
          <p:nvPr/>
        </p:nvPicPr>
        <p:blipFill>
          <a:blip r:embed="rId2"/>
          <a:stretch>
            <a:fillRect/>
          </a:stretch>
        </p:blipFill>
        <p:spPr>
          <a:xfrm>
            <a:off x="1646107" y="4721177"/>
            <a:ext cx="7664761" cy="1030320"/>
          </a:xfrm>
          <a:prstGeom prst="rect">
            <a:avLst/>
          </a:prstGeom>
        </p:spPr>
      </p:pic>
    </p:spTree>
    <p:extLst>
      <p:ext uri="{BB962C8B-B14F-4D97-AF65-F5344CB8AC3E}">
        <p14:creationId xmlns:p14="http://schemas.microsoft.com/office/powerpoint/2010/main" val="2160832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2FBCA5-AE5B-4B43-A343-90FD3EE4F281}"/>
              </a:ext>
            </a:extLst>
          </p:cNvPr>
          <p:cNvSpPr>
            <a:spLocks noGrp="1"/>
          </p:cNvSpPr>
          <p:nvPr>
            <p:ph type="title"/>
          </p:nvPr>
        </p:nvSpPr>
        <p:spPr/>
        <p:txBody>
          <a:bodyPr/>
          <a:lstStyle/>
          <a:p>
            <a:r>
              <a:rPr lang="fr-FR" dirty="0"/>
              <a:t>GRASP =&gt; Expert</a:t>
            </a:r>
          </a:p>
        </p:txBody>
      </p:sp>
      <p:sp>
        <p:nvSpPr>
          <p:cNvPr id="3" name="Espace réservé du contenu 2">
            <a:extLst>
              <a:ext uri="{FF2B5EF4-FFF2-40B4-BE49-F238E27FC236}">
                <a16:creationId xmlns:a16="http://schemas.microsoft.com/office/drawing/2014/main" id="{017AB948-9A97-4268-94E6-02A879817B38}"/>
              </a:ext>
            </a:extLst>
          </p:cNvPr>
          <p:cNvSpPr>
            <a:spLocks noGrp="1"/>
          </p:cNvSpPr>
          <p:nvPr>
            <p:ph idx="1"/>
          </p:nvPr>
        </p:nvSpPr>
        <p:spPr/>
        <p:txBody>
          <a:bodyPr/>
          <a:lstStyle/>
          <a:p>
            <a:endParaRPr lang="fr-FR" dirty="0">
              <a:latin typeface="LiberationSans"/>
            </a:endParaRPr>
          </a:p>
          <a:p>
            <a:endParaRPr lang="fr-FR" dirty="0">
              <a:latin typeface="LiberationSans"/>
            </a:endParaRPr>
          </a:p>
        </p:txBody>
      </p:sp>
      <p:sp>
        <p:nvSpPr>
          <p:cNvPr id="4" name="Espace réservé du numéro de diapositive 3">
            <a:extLst>
              <a:ext uri="{FF2B5EF4-FFF2-40B4-BE49-F238E27FC236}">
                <a16:creationId xmlns:a16="http://schemas.microsoft.com/office/drawing/2014/main" id="{9E0BB99E-29E3-48B2-AEDC-291EDA50E6CA}"/>
              </a:ext>
            </a:extLst>
          </p:cNvPr>
          <p:cNvSpPr>
            <a:spLocks noGrp="1"/>
          </p:cNvSpPr>
          <p:nvPr>
            <p:ph type="sldNum" sz="quarter" idx="12"/>
          </p:nvPr>
        </p:nvSpPr>
        <p:spPr/>
        <p:txBody>
          <a:bodyPr/>
          <a:lstStyle/>
          <a:p>
            <a:fld id="{B79E4878-4BCB-449E-94CF-AE2A0F6BB533}" type="slidenum">
              <a:rPr lang="fr-FR" smtClean="0"/>
              <a:t>24</a:t>
            </a:fld>
            <a:endParaRPr lang="fr-FR"/>
          </a:p>
        </p:txBody>
      </p:sp>
      <p:pic>
        <p:nvPicPr>
          <p:cNvPr id="8" name="Image 7">
            <a:extLst>
              <a:ext uri="{FF2B5EF4-FFF2-40B4-BE49-F238E27FC236}">
                <a16:creationId xmlns:a16="http://schemas.microsoft.com/office/drawing/2014/main" id="{1437EF3E-0C7D-4651-A0BF-ECD7B7B9DC64}"/>
              </a:ext>
            </a:extLst>
          </p:cNvPr>
          <p:cNvPicPr>
            <a:picLocks noChangeAspect="1"/>
          </p:cNvPicPr>
          <p:nvPr/>
        </p:nvPicPr>
        <p:blipFill>
          <a:blip r:embed="rId2"/>
          <a:stretch>
            <a:fillRect/>
          </a:stretch>
        </p:blipFill>
        <p:spPr>
          <a:xfrm>
            <a:off x="1748346" y="2457766"/>
            <a:ext cx="8476922" cy="1119360"/>
          </a:xfrm>
          <a:prstGeom prst="rect">
            <a:avLst/>
          </a:prstGeom>
        </p:spPr>
      </p:pic>
      <p:sp>
        <p:nvSpPr>
          <p:cNvPr id="9" name="Espace réservé du contenu 2">
            <a:extLst>
              <a:ext uri="{FF2B5EF4-FFF2-40B4-BE49-F238E27FC236}">
                <a16:creationId xmlns:a16="http://schemas.microsoft.com/office/drawing/2014/main" id="{6530EB69-726F-495D-B7D9-8EE44594731F}"/>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latin typeface="LiberationSans"/>
            </a:endParaRPr>
          </a:p>
          <a:p>
            <a:endParaRPr lang="fr-FR" dirty="0">
              <a:latin typeface="LiberationSans"/>
            </a:endParaRPr>
          </a:p>
          <a:p>
            <a:endParaRPr lang="fr-FR" dirty="0">
              <a:latin typeface="LiberationSans"/>
            </a:endParaRPr>
          </a:p>
          <a:p>
            <a:endParaRPr lang="fr-FR" dirty="0">
              <a:latin typeface="LiberationSans"/>
            </a:endParaRPr>
          </a:p>
          <a:p>
            <a:endParaRPr lang="fr-FR" dirty="0">
              <a:latin typeface="LiberationSans"/>
            </a:endParaRPr>
          </a:p>
          <a:p>
            <a:pPr marL="0" indent="0">
              <a:buNone/>
            </a:pPr>
            <a:r>
              <a:rPr lang="fr-FR" dirty="0">
                <a:latin typeface="LiberationSans"/>
              </a:rPr>
              <a:t>	</a:t>
            </a:r>
            <a:r>
              <a:rPr lang="fr-FR" dirty="0">
                <a:solidFill>
                  <a:srgbClr val="0070C0"/>
                </a:solidFill>
                <a:latin typeface="LiberationSans"/>
              </a:rPr>
              <a:t>var total = </a:t>
            </a:r>
            <a:r>
              <a:rPr lang="fr-FR" dirty="0" err="1">
                <a:solidFill>
                  <a:srgbClr val="0070C0"/>
                </a:solidFill>
                <a:latin typeface="LiberationSans"/>
              </a:rPr>
              <a:t>vente.getTotal</a:t>
            </a:r>
            <a:r>
              <a:rPr lang="fr-FR" dirty="0">
                <a:solidFill>
                  <a:srgbClr val="0070C0"/>
                </a:solidFill>
                <a:latin typeface="LiberationSans"/>
              </a:rPr>
              <a:t>();</a:t>
            </a:r>
          </a:p>
          <a:p>
            <a:endParaRPr lang="fr-FR" dirty="0">
              <a:latin typeface="LiberationSans"/>
            </a:endParaRPr>
          </a:p>
        </p:txBody>
      </p:sp>
    </p:spTree>
    <p:extLst>
      <p:ext uri="{BB962C8B-B14F-4D97-AF65-F5344CB8AC3E}">
        <p14:creationId xmlns:p14="http://schemas.microsoft.com/office/powerpoint/2010/main" val="3672210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737764-A5F8-442A-90EE-C9ABC8CAC906}"/>
              </a:ext>
            </a:extLst>
          </p:cNvPr>
          <p:cNvSpPr>
            <a:spLocks noGrp="1"/>
          </p:cNvSpPr>
          <p:nvPr>
            <p:ph type="title"/>
          </p:nvPr>
        </p:nvSpPr>
        <p:spPr/>
        <p:txBody>
          <a:bodyPr/>
          <a:lstStyle/>
          <a:p>
            <a:r>
              <a:rPr lang="fr-FR" dirty="0"/>
              <a:t>GRASP =&gt; Créateur</a:t>
            </a:r>
          </a:p>
        </p:txBody>
      </p:sp>
      <p:sp>
        <p:nvSpPr>
          <p:cNvPr id="3" name="Espace réservé du contenu 2">
            <a:extLst>
              <a:ext uri="{FF2B5EF4-FFF2-40B4-BE49-F238E27FC236}">
                <a16:creationId xmlns:a16="http://schemas.microsoft.com/office/drawing/2014/main" id="{6E6EF9B1-FD77-4EAF-B7F4-B6F2633CB69D}"/>
              </a:ext>
            </a:extLst>
          </p:cNvPr>
          <p:cNvSpPr>
            <a:spLocks noGrp="1"/>
          </p:cNvSpPr>
          <p:nvPr>
            <p:ph idx="1"/>
          </p:nvPr>
        </p:nvSpPr>
        <p:spPr/>
        <p:txBody>
          <a:bodyPr>
            <a:normAutofit fontScale="85000" lnSpcReduction="10000"/>
          </a:bodyPr>
          <a:lstStyle/>
          <a:p>
            <a:r>
              <a:rPr lang="fr-FR" dirty="0">
                <a:latin typeface="LiberationSans"/>
              </a:rPr>
              <a:t>L'objet chargé de la responsabilité d'une action est </a:t>
            </a:r>
            <a:r>
              <a:rPr lang="fr-FR" b="1" dirty="0">
                <a:latin typeface="LiberationSans-Bold"/>
              </a:rPr>
              <a:t>celui qui détient l'information concernée </a:t>
            </a:r>
            <a:r>
              <a:rPr lang="fr-FR" dirty="0">
                <a:latin typeface="LiberationSans"/>
              </a:rPr>
              <a:t>!</a:t>
            </a:r>
          </a:p>
          <a:p>
            <a:pPr marL="0" indent="0">
              <a:buNone/>
            </a:pPr>
            <a:endParaRPr lang="fr-FR" dirty="0">
              <a:solidFill>
                <a:schemeClr val="tx1">
                  <a:lumMod val="50000"/>
                  <a:lumOff val="50000"/>
                </a:schemeClr>
              </a:solidFill>
              <a:latin typeface="LiberationSans"/>
            </a:endParaRPr>
          </a:p>
          <a:p>
            <a:r>
              <a:rPr lang="fr-FR" dirty="0">
                <a:solidFill>
                  <a:schemeClr val="tx1">
                    <a:lumMod val="50000"/>
                    <a:lumOff val="50000"/>
                  </a:schemeClr>
                </a:solidFill>
              </a:rPr>
              <a:t>Qui </a:t>
            </a:r>
            <a:r>
              <a:rPr lang="fr-FR" b="1" dirty="0">
                <a:solidFill>
                  <a:schemeClr val="tx1">
                    <a:lumMod val="50000"/>
                    <a:lumOff val="50000"/>
                  </a:schemeClr>
                </a:solidFill>
              </a:rPr>
              <a:t>doit créer </a:t>
            </a:r>
            <a:r>
              <a:rPr lang="fr-FR" dirty="0">
                <a:solidFill>
                  <a:schemeClr val="tx1">
                    <a:lumMod val="50000"/>
                    <a:lumOff val="50000"/>
                  </a:schemeClr>
                </a:solidFill>
              </a:rPr>
              <a:t>un objet A ? Qui en a la </a:t>
            </a:r>
            <a:r>
              <a:rPr lang="fr-FR" b="1" dirty="0">
                <a:solidFill>
                  <a:schemeClr val="tx1">
                    <a:lumMod val="50000"/>
                    <a:lumOff val="50000"/>
                  </a:schemeClr>
                </a:solidFill>
              </a:rPr>
              <a:t>responsabilité </a:t>
            </a:r>
            <a:r>
              <a:rPr lang="fr-FR" dirty="0">
                <a:solidFill>
                  <a:schemeClr val="tx1">
                    <a:lumMod val="50000"/>
                    <a:lumOff val="50000"/>
                  </a:schemeClr>
                </a:solidFill>
              </a:rPr>
              <a:t>?</a:t>
            </a:r>
          </a:p>
          <a:p>
            <a:r>
              <a:rPr lang="fr-FR" dirty="0">
                <a:solidFill>
                  <a:schemeClr val="tx1">
                    <a:lumMod val="50000"/>
                    <a:lumOff val="50000"/>
                  </a:schemeClr>
                </a:solidFill>
              </a:rPr>
              <a:t>Un objet de la classe B aura la responsabilité de créer des objets de la classe A si :</a:t>
            </a:r>
          </a:p>
          <a:p>
            <a:pPr lvl="1"/>
            <a:r>
              <a:rPr lang="fr-FR" i="1" dirty="0">
                <a:solidFill>
                  <a:schemeClr val="tx1">
                    <a:lumMod val="50000"/>
                    <a:lumOff val="50000"/>
                  </a:schemeClr>
                </a:solidFill>
              </a:rPr>
              <a:t>Il contient ou agrège des objets A</a:t>
            </a:r>
          </a:p>
          <a:p>
            <a:pPr lvl="1"/>
            <a:r>
              <a:rPr lang="fr-FR" i="1" dirty="0">
                <a:solidFill>
                  <a:schemeClr val="tx1">
                    <a:lumMod val="50000"/>
                    <a:lumOff val="50000"/>
                  </a:schemeClr>
                </a:solidFill>
              </a:rPr>
              <a:t>Il possède les informations pour initialiser A</a:t>
            </a:r>
          </a:p>
          <a:p>
            <a:pPr lvl="1"/>
            <a:r>
              <a:rPr lang="fr-FR" i="1" dirty="0">
                <a:solidFill>
                  <a:schemeClr val="tx1">
                    <a:lumMod val="50000"/>
                    <a:lumOff val="50000"/>
                  </a:schemeClr>
                </a:solidFill>
              </a:rPr>
              <a:t>Il utilise étroitement des objets A</a:t>
            </a:r>
          </a:p>
          <a:p>
            <a:pPr lvl="1"/>
            <a:endParaRPr lang="fr-FR" i="1" dirty="0">
              <a:solidFill>
                <a:schemeClr val="tx1">
                  <a:lumMod val="50000"/>
                  <a:lumOff val="50000"/>
                </a:schemeClr>
              </a:solidFill>
            </a:endParaRPr>
          </a:p>
          <a:p>
            <a:r>
              <a:rPr lang="fr-FR" dirty="0">
                <a:solidFill>
                  <a:schemeClr val="tx1">
                    <a:lumMod val="50000"/>
                    <a:lumOff val="50000"/>
                  </a:schemeClr>
                </a:solidFill>
              </a:rPr>
              <a:t>la Classe B est une </a:t>
            </a:r>
            <a:r>
              <a:rPr lang="fr-FR" b="1" dirty="0">
                <a:solidFill>
                  <a:schemeClr val="tx1">
                    <a:lumMod val="50000"/>
                    <a:lumOff val="50000"/>
                  </a:schemeClr>
                </a:solidFill>
              </a:rPr>
              <a:t>bonne candidate</a:t>
            </a:r>
            <a:r>
              <a:rPr lang="fr-FR" dirty="0">
                <a:solidFill>
                  <a:schemeClr val="tx1">
                    <a:lumMod val="50000"/>
                    <a:lumOff val="50000"/>
                  </a:schemeClr>
                </a:solidFill>
              </a:rPr>
              <a:t>, selon le pattern </a:t>
            </a:r>
            <a:r>
              <a:rPr lang="fr-FR" b="1" dirty="0">
                <a:solidFill>
                  <a:schemeClr val="tx1">
                    <a:lumMod val="50000"/>
                    <a:lumOff val="50000"/>
                  </a:schemeClr>
                </a:solidFill>
              </a:rPr>
              <a:t>Créateur</a:t>
            </a:r>
            <a:r>
              <a:rPr lang="fr-FR" dirty="0">
                <a:solidFill>
                  <a:schemeClr val="tx1">
                    <a:lumMod val="50000"/>
                    <a:lumOff val="50000"/>
                  </a:schemeClr>
                </a:solidFill>
              </a:rPr>
              <a:t>.</a:t>
            </a:r>
          </a:p>
          <a:p>
            <a:r>
              <a:rPr lang="fr-FR" dirty="0">
                <a:solidFill>
                  <a:schemeClr val="tx1">
                    <a:lumMod val="50000"/>
                    <a:lumOff val="50000"/>
                  </a:schemeClr>
                </a:solidFill>
              </a:rPr>
              <a:t>Dans l'exemple précédent, </a:t>
            </a:r>
            <a:r>
              <a:rPr lang="fr-FR" b="1" dirty="0">
                <a:solidFill>
                  <a:schemeClr val="tx1">
                    <a:lumMod val="50000"/>
                    <a:lumOff val="50000"/>
                  </a:schemeClr>
                </a:solidFill>
              </a:rPr>
              <a:t>Vente </a:t>
            </a:r>
            <a:r>
              <a:rPr lang="fr-FR" dirty="0">
                <a:solidFill>
                  <a:schemeClr val="tx1">
                    <a:lumMod val="50000"/>
                    <a:lumOff val="50000"/>
                  </a:schemeClr>
                </a:solidFill>
              </a:rPr>
              <a:t>est une </a:t>
            </a:r>
            <a:r>
              <a:rPr lang="fr-FR" b="1" dirty="0">
                <a:solidFill>
                  <a:schemeClr val="tx1">
                    <a:lumMod val="50000"/>
                    <a:lumOff val="50000"/>
                  </a:schemeClr>
                </a:solidFill>
              </a:rPr>
              <a:t>bonne candidate </a:t>
            </a:r>
            <a:r>
              <a:rPr lang="fr-FR" dirty="0">
                <a:solidFill>
                  <a:schemeClr val="tx1">
                    <a:lumMod val="50000"/>
                    <a:lumOff val="50000"/>
                  </a:schemeClr>
                </a:solidFill>
              </a:rPr>
              <a:t>pour instancier les </a:t>
            </a:r>
            <a:r>
              <a:rPr lang="fr-FR" b="1" dirty="0" err="1">
                <a:solidFill>
                  <a:schemeClr val="tx1">
                    <a:lumMod val="50000"/>
                    <a:lumOff val="50000"/>
                  </a:schemeClr>
                </a:solidFill>
              </a:rPr>
              <a:t>LignesArticles</a:t>
            </a:r>
            <a:r>
              <a:rPr lang="fr-FR" dirty="0">
                <a:solidFill>
                  <a:schemeClr val="tx1">
                    <a:lumMod val="50000"/>
                    <a:lumOff val="50000"/>
                  </a:schemeClr>
                </a:solidFill>
              </a:rPr>
              <a:t>...</a:t>
            </a:r>
            <a:endParaRPr lang="fr-FR" dirty="0">
              <a:solidFill>
                <a:schemeClr val="tx1">
                  <a:lumMod val="50000"/>
                  <a:lumOff val="50000"/>
                </a:schemeClr>
              </a:solidFill>
              <a:latin typeface="LiberationSans"/>
            </a:endParaRPr>
          </a:p>
        </p:txBody>
      </p:sp>
      <p:sp>
        <p:nvSpPr>
          <p:cNvPr id="4" name="Espace réservé du numéro de diapositive 3">
            <a:extLst>
              <a:ext uri="{FF2B5EF4-FFF2-40B4-BE49-F238E27FC236}">
                <a16:creationId xmlns:a16="http://schemas.microsoft.com/office/drawing/2014/main" id="{9B74FE5A-3EB5-4080-8024-12D3772D5623}"/>
              </a:ext>
            </a:extLst>
          </p:cNvPr>
          <p:cNvSpPr>
            <a:spLocks noGrp="1"/>
          </p:cNvSpPr>
          <p:nvPr>
            <p:ph type="sldNum" sz="quarter" idx="12"/>
          </p:nvPr>
        </p:nvSpPr>
        <p:spPr/>
        <p:txBody>
          <a:bodyPr/>
          <a:lstStyle/>
          <a:p>
            <a:fld id="{B79E4878-4BCB-449E-94CF-AE2A0F6BB533}" type="slidenum">
              <a:rPr lang="fr-FR" smtClean="0"/>
              <a:t>25</a:t>
            </a:fld>
            <a:endParaRPr lang="fr-FR"/>
          </a:p>
        </p:txBody>
      </p:sp>
    </p:spTree>
    <p:extLst>
      <p:ext uri="{BB962C8B-B14F-4D97-AF65-F5344CB8AC3E}">
        <p14:creationId xmlns:p14="http://schemas.microsoft.com/office/powerpoint/2010/main" val="3491655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737764-A5F8-442A-90EE-C9ABC8CAC906}"/>
              </a:ext>
            </a:extLst>
          </p:cNvPr>
          <p:cNvSpPr>
            <a:spLocks noGrp="1"/>
          </p:cNvSpPr>
          <p:nvPr>
            <p:ph type="title"/>
          </p:nvPr>
        </p:nvSpPr>
        <p:spPr/>
        <p:txBody>
          <a:bodyPr/>
          <a:lstStyle/>
          <a:p>
            <a:r>
              <a:rPr lang="fr-FR" dirty="0"/>
              <a:t>GRASP =&gt; Faible Couplage</a:t>
            </a:r>
          </a:p>
        </p:txBody>
      </p:sp>
      <p:sp>
        <p:nvSpPr>
          <p:cNvPr id="3" name="Espace réservé du contenu 2">
            <a:extLst>
              <a:ext uri="{FF2B5EF4-FFF2-40B4-BE49-F238E27FC236}">
                <a16:creationId xmlns:a16="http://schemas.microsoft.com/office/drawing/2014/main" id="{6E6EF9B1-FD77-4EAF-B7F4-B6F2633CB69D}"/>
              </a:ext>
            </a:extLst>
          </p:cNvPr>
          <p:cNvSpPr>
            <a:spLocks noGrp="1"/>
          </p:cNvSpPr>
          <p:nvPr>
            <p:ph idx="1"/>
          </p:nvPr>
        </p:nvSpPr>
        <p:spPr>
          <a:xfrm>
            <a:off x="838200" y="1825624"/>
            <a:ext cx="10515600" cy="4656199"/>
          </a:xfrm>
        </p:spPr>
        <p:txBody>
          <a:bodyPr>
            <a:normAutofit fontScale="92500" lnSpcReduction="10000"/>
          </a:bodyPr>
          <a:lstStyle/>
          <a:p>
            <a:r>
              <a:rPr lang="fr-FR" dirty="0"/>
              <a:t>Le couplage est une mesure de la force de connexion d'un élément, a la connaissance de, ou s'appuie sur d'autres éléments.</a:t>
            </a:r>
          </a:p>
          <a:p>
            <a:endParaRPr lang="fr-FR" dirty="0"/>
          </a:p>
          <a:p>
            <a:r>
              <a:rPr lang="fr-FR" dirty="0"/>
              <a:t>Le couplage s’applique:</a:t>
            </a:r>
          </a:p>
          <a:p>
            <a:pPr lvl="1"/>
            <a:r>
              <a:rPr lang="fr-FR" dirty="0"/>
              <a:t>Aux objets</a:t>
            </a:r>
          </a:p>
          <a:p>
            <a:pPr lvl="1"/>
            <a:r>
              <a:rPr lang="fr-FR" dirty="0"/>
              <a:t>Aux méthodes</a:t>
            </a:r>
          </a:p>
          <a:p>
            <a:pPr marL="457200" lvl="1" indent="0">
              <a:buNone/>
            </a:pPr>
            <a:endParaRPr lang="fr-FR" dirty="0">
              <a:solidFill>
                <a:srgbClr val="000000"/>
              </a:solidFill>
              <a:latin typeface="LiberationSans"/>
            </a:endParaRPr>
          </a:p>
          <a:p>
            <a:r>
              <a:rPr lang="fr-FR" dirty="0">
                <a:solidFill>
                  <a:srgbClr val="000000"/>
                </a:solidFill>
                <a:latin typeface="LiberationSans"/>
              </a:rPr>
              <a:t>Un couplage faible entraîne :</a:t>
            </a:r>
          </a:p>
          <a:p>
            <a:pPr lvl="1"/>
            <a:r>
              <a:rPr lang="fr-FR" dirty="0"/>
              <a:t>Changement dans une classe ayant un plus faible impact sur les autres classes,</a:t>
            </a:r>
          </a:p>
          <a:p>
            <a:pPr lvl="1"/>
            <a:r>
              <a:rPr lang="fr-FR" dirty="0"/>
              <a:t>Réutilisation potentiellement plus élevé de la classe</a:t>
            </a:r>
          </a:p>
          <a:p>
            <a:pPr lvl="1"/>
            <a:endParaRPr lang="fr-FR" dirty="0">
              <a:solidFill>
                <a:schemeClr val="tx1">
                  <a:lumMod val="50000"/>
                  <a:lumOff val="50000"/>
                </a:schemeClr>
              </a:solidFill>
              <a:latin typeface="LiberationSans"/>
            </a:endParaRPr>
          </a:p>
          <a:p>
            <a:pPr marL="0" indent="0">
              <a:buNone/>
            </a:pPr>
            <a:r>
              <a:rPr lang="fr-FR" dirty="0">
                <a:solidFill>
                  <a:schemeClr val="tx1">
                    <a:lumMod val="50000"/>
                    <a:lumOff val="50000"/>
                  </a:schemeClr>
                </a:solidFill>
                <a:latin typeface="LiberationSans"/>
                <a:hlinkClick r:id="rId2"/>
              </a:rPr>
              <a:t>https://fr.wikipedia.org/wiki/GRASP_(programmation)</a:t>
            </a:r>
            <a:endParaRPr lang="fr-FR" dirty="0">
              <a:solidFill>
                <a:schemeClr val="tx1">
                  <a:lumMod val="50000"/>
                  <a:lumOff val="50000"/>
                </a:schemeClr>
              </a:solidFill>
              <a:latin typeface="LiberationSans"/>
            </a:endParaRPr>
          </a:p>
          <a:p>
            <a:pPr marL="0" indent="0">
              <a:buNone/>
            </a:pPr>
            <a:endParaRPr lang="fr-FR" dirty="0">
              <a:solidFill>
                <a:schemeClr val="tx1">
                  <a:lumMod val="50000"/>
                  <a:lumOff val="50000"/>
                </a:schemeClr>
              </a:solidFill>
              <a:latin typeface="LiberationSans"/>
            </a:endParaRPr>
          </a:p>
        </p:txBody>
      </p:sp>
      <p:sp>
        <p:nvSpPr>
          <p:cNvPr id="4" name="Espace réservé du numéro de diapositive 3">
            <a:extLst>
              <a:ext uri="{FF2B5EF4-FFF2-40B4-BE49-F238E27FC236}">
                <a16:creationId xmlns:a16="http://schemas.microsoft.com/office/drawing/2014/main" id="{9B74FE5A-3EB5-4080-8024-12D3772D5623}"/>
              </a:ext>
            </a:extLst>
          </p:cNvPr>
          <p:cNvSpPr>
            <a:spLocks noGrp="1"/>
          </p:cNvSpPr>
          <p:nvPr>
            <p:ph type="sldNum" sz="quarter" idx="12"/>
          </p:nvPr>
        </p:nvSpPr>
        <p:spPr/>
        <p:txBody>
          <a:bodyPr/>
          <a:lstStyle/>
          <a:p>
            <a:fld id="{B79E4878-4BCB-449E-94CF-AE2A0F6BB533}" type="slidenum">
              <a:rPr lang="fr-FR" smtClean="0"/>
              <a:t>26</a:t>
            </a:fld>
            <a:endParaRPr lang="fr-FR"/>
          </a:p>
        </p:txBody>
      </p:sp>
    </p:spTree>
    <p:extLst>
      <p:ext uri="{BB962C8B-B14F-4D97-AF65-F5344CB8AC3E}">
        <p14:creationId xmlns:p14="http://schemas.microsoft.com/office/powerpoint/2010/main" val="3930047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1D595A-D9EB-4489-86C9-34E66EE60E7E}"/>
              </a:ext>
            </a:extLst>
          </p:cNvPr>
          <p:cNvSpPr>
            <a:spLocks noGrp="1"/>
          </p:cNvSpPr>
          <p:nvPr>
            <p:ph type="title"/>
          </p:nvPr>
        </p:nvSpPr>
        <p:spPr/>
        <p:txBody>
          <a:bodyPr/>
          <a:lstStyle/>
          <a:p>
            <a:r>
              <a:rPr lang="fr-FR" dirty="0"/>
              <a:t>GRASP =&gt; Faible Couplage</a:t>
            </a:r>
          </a:p>
        </p:txBody>
      </p:sp>
      <p:sp>
        <p:nvSpPr>
          <p:cNvPr id="3" name="Espace réservé du contenu 2">
            <a:extLst>
              <a:ext uri="{FF2B5EF4-FFF2-40B4-BE49-F238E27FC236}">
                <a16:creationId xmlns:a16="http://schemas.microsoft.com/office/drawing/2014/main" id="{9527EB2A-1857-4B82-B4A2-EA42A291966E}"/>
              </a:ext>
            </a:extLst>
          </p:cNvPr>
          <p:cNvSpPr>
            <a:spLocks noGrp="1"/>
          </p:cNvSpPr>
          <p:nvPr>
            <p:ph idx="1"/>
          </p:nvPr>
        </p:nvSpPr>
        <p:spPr>
          <a:xfrm>
            <a:off x="602848" y="1860970"/>
            <a:ext cx="4906701" cy="3393936"/>
          </a:xfrm>
        </p:spPr>
        <p:txBody>
          <a:bodyPr>
            <a:normAutofit/>
          </a:bodyPr>
          <a:lstStyle/>
          <a:p>
            <a:r>
              <a:rPr lang="fr-FR" dirty="0"/>
              <a:t>On parle de « couplage » pour représenter les liens dans le code.</a:t>
            </a:r>
          </a:p>
          <a:p>
            <a:r>
              <a:rPr lang="fr-FR" dirty="0"/>
              <a:t>Moins il y a de liens, plus une application est facile à maintenir et faire évoluer.</a:t>
            </a:r>
          </a:p>
          <a:p>
            <a:pPr marL="0" indent="0">
              <a:buNone/>
            </a:pPr>
            <a:endParaRPr lang="fr-FR" dirty="0"/>
          </a:p>
          <a:p>
            <a:pPr marL="457200" lvl="1" indent="0">
              <a:buNone/>
            </a:pPr>
            <a:endParaRPr lang="fr-FR" dirty="0"/>
          </a:p>
        </p:txBody>
      </p:sp>
      <p:sp>
        <p:nvSpPr>
          <p:cNvPr id="4" name="Espace réservé du numéro de diapositive 3">
            <a:extLst>
              <a:ext uri="{FF2B5EF4-FFF2-40B4-BE49-F238E27FC236}">
                <a16:creationId xmlns:a16="http://schemas.microsoft.com/office/drawing/2014/main" id="{CF2650D9-F29F-471D-9993-87BAB5FA370B}"/>
              </a:ext>
            </a:extLst>
          </p:cNvPr>
          <p:cNvSpPr>
            <a:spLocks noGrp="1"/>
          </p:cNvSpPr>
          <p:nvPr>
            <p:ph type="sldNum" sz="quarter" idx="12"/>
          </p:nvPr>
        </p:nvSpPr>
        <p:spPr/>
        <p:txBody>
          <a:bodyPr/>
          <a:lstStyle/>
          <a:p>
            <a:fld id="{B79E4878-4BCB-449E-94CF-AE2A0F6BB533}" type="slidenum">
              <a:rPr lang="fr-FR" smtClean="0"/>
              <a:t>27</a:t>
            </a:fld>
            <a:endParaRPr lang="fr-FR"/>
          </a:p>
        </p:txBody>
      </p:sp>
      <p:pic>
        <p:nvPicPr>
          <p:cNvPr id="5" name="Image 4">
            <a:extLst>
              <a:ext uri="{FF2B5EF4-FFF2-40B4-BE49-F238E27FC236}">
                <a16:creationId xmlns:a16="http://schemas.microsoft.com/office/drawing/2014/main" id="{4665F71B-7C7D-48E4-8C3F-E0B81532D482}"/>
              </a:ext>
            </a:extLst>
          </p:cNvPr>
          <p:cNvPicPr>
            <a:picLocks noChangeAspect="1"/>
          </p:cNvPicPr>
          <p:nvPr/>
        </p:nvPicPr>
        <p:blipFill>
          <a:blip r:embed="rId2"/>
          <a:stretch>
            <a:fillRect/>
          </a:stretch>
        </p:blipFill>
        <p:spPr>
          <a:xfrm>
            <a:off x="5910806" y="1860970"/>
            <a:ext cx="5939414" cy="4505324"/>
          </a:xfrm>
          <a:prstGeom prst="rect">
            <a:avLst/>
          </a:prstGeom>
        </p:spPr>
      </p:pic>
      <p:sp>
        <p:nvSpPr>
          <p:cNvPr id="6" name="Rectangle 5">
            <a:extLst>
              <a:ext uri="{FF2B5EF4-FFF2-40B4-BE49-F238E27FC236}">
                <a16:creationId xmlns:a16="http://schemas.microsoft.com/office/drawing/2014/main" id="{E24155F8-07C2-4432-AD3A-9F6A939DBE13}"/>
              </a:ext>
            </a:extLst>
          </p:cNvPr>
          <p:cNvSpPr/>
          <p:nvPr/>
        </p:nvSpPr>
        <p:spPr>
          <a:xfrm>
            <a:off x="5910806" y="1461544"/>
            <a:ext cx="2431178" cy="369332"/>
          </a:xfrm>
          <a:prstGeom prst="rect">
            <a:avLst/>
          </a:prstGeom>
        </p:spPr>
        <p:txBody>
          <a:bodyPr wrap="none">
            <a:spAutoFit/>
          </a:bodyPr>
          <a:lstStyle/>
          <a:p>
            <a:r>
              <a:rPr lang="fr-FR" dirty="0"/>
              <a:t>http://www.larousse.fr/</a:t>
            </a:r>
          </a:p>
        </p:txBody>
      </p:sp>
    </p:spTree>
    <p:extLst>
      <p:ext uri="{BB962C8B-B14F-4D97-AF65-F5344CB8AC3E}">
        <p14:creationId xmlns:p14="http://schemas.microsoft.com/office/powerpoint/2010/main" val="2047127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789CF4-81A5-4D51-AD72-07F44A64956F}"/>
              </a:ext>
            </a:extLst>
          </p:cNvPr>
          <p:cNvSpPr>
            <a:spLocks noGrp="1"/>
          </p:cNvSpPr>
          <p:nvPr>
            <p:ph type="title"/>
          </p:nvPr>
        </p:nvSpPr>
        <p:spPr/>
        <p:txBody>
          <a:bodyPr/>
          <a:lstStyle/>
          <a:p>
            <a:r>
              <a:rPr lang="fr-FR" dirty="0"/>
              <a:t>GRASP =&gt; Forte cohésion </a:t>
            </a:r>
          </a:p>
        </p:txBody>
      </p:sp>
      <p:sp>
        <p:nvSpPr>
          <p:cNvPr id="3" name="Espace réservé du contenu 2">
            <a:extLst>
              <a:ext uri="{FF2B5EF4-FFF2-40B4-BE49-F238E27FC236}">
                <a16:creationId xmlns:a16="http://schemas.microsoft.com/office/drawing/2014/main" id="{49448DBD-41F5-460D-AF50-2C98B44F528B}"/>
              </a:ext>
            </a:extLst>
          </p:cNvPr>
          <p:cNvSpPr>
            <a:spLocks noGrp="1"/>
          </p:cNvSpPr>
          <p:nvPr>
            <p:ph idx="1"/>
          </p:nvPr>
        </p:nvSpPr>
        <p:spPr/>
        <p:txBody>
          <a:bodyPr>
            <a:normAutofit/>
          </a:bodyPr>
          <a:lstStyle/>
          <a:p>
            <a:r>
              <a:rPr lang="fr-FR" dirty="0"/>
              <a:t>La </a:t>
            </a:r>
            <a:r>
              <a:rPr lang="fr-FR" b="1" dirty="0"/>
              <a:t>cohésion </a:t>
            </a:r>
            <a:r>
              <a:rPr lang="fr-FR" dirty="0"/>
              <a:t>est une notion assez vague dont l'objectif est de déterminer </a:t>
            </a:r>
            <a:r>
              <a:rPr lang="fr-FR" b="1" dirty="0"/>
              <a:t>si l'objet n'en fait pas  ”trop”.</a:t>
            </a:r>
          </a:p>
          <a:p>
            <a:endParaRPr lang="fr-FR" b="1" dirty="0"/>
          </a:p>
          <a:p>
            <a:r>
              <a:rPr lang="fr-FR" dirty="0"/>
              <a:t>Si un objet, une méthode s’occupe de trop de fonctionnalités différentes ce n’est pas cohérent.</a:t>
            </a:r>
          </a:p>
          <a:p>
            <a:pPr lvl="1"/>
            <a:r>
              <a:rPr lang="fr-FR" dirty="0"/>
              <a:t>Ainsi, un objet avec 100 méthodes, des milliers de lignes de codes, couvrant divers domaines n'est plus cohérent, il a perdu sa cohésion. Il vaut mieux déléguer, instituer une collaboration avec de nouveaux objets : de plus, un objet trop ”gros” (faible cohésion) risque d'introduire un fort couplage (car trop d'objets auront besoin de lui, trop d'interactions...)</a:t>
            </a:r>
          </a:p>
        </p:txBody>
      </p:sp>
      <p:sp>
        <p:nvSpPr>
          <p:cNvPr id="4" name="Espace réservé du numéro de diapositive 3">
            <a:extLst>
              <a:ext uri="{FF2B5EF4-FFF2-40B4-BE49-F238E27FC236}">
                <a16:creationId xmlns:a16="http://schemas.microsoft.com/office/drawing/2014/main" id="{9BEE6588-3EE1-4AEC-A23E-2AA46482124B}"/>
              </a:ext>
            </a:extLst>
          </p:cNvPr>
          <p:cNvSpPr>
            <a:spLocks noGrp="1"/>
          </p:cNvSpPr>
          <p:nvPr>
            <p:ph type="sldNum" sz="quarter" idx="12"/>
          </p:nvPr>
        </p:nvSpPr>
        <p:spPr/>
        <p:txBody>
          <a:bodyPr/>
          <a:lstStyle/>
          <a:p>
            <a:fld id="{B79E4878-4BCB-449E-94CF-AE2A0F6BB533}" type="slidenum">
              <a:rPr lang="fr-FR" smtClean="0"/>
              <a:t>28</a:t>
            </a:fld>
            <a:endParaRPr lang="fr-FR"/>
          </a:p>
        </p:txBody>
      </p:sp>
    </p:spTree>
    <p:extLst>
      <p:ext uri="{BB962C8B-B14F-4D97-AF65-F5344CB8AC3E}">
        <p14:creationId xmlns:p14="http://schemas.microsoft.com/office/powerpoint/2010/main" val="1461150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3EBDE0-B9CF-40E4-A7CD-BB6ED4965369}"/>
              </a:ext>
            </a:extLst>
          </p:cNvPr>
          <p:cNvSpPr>
            <a:spLocks noGrp="1"/>
          </p:cNvSpPr>
          <p:nvPr>
            <p:ph type="title"/>
          </p:nvPr>
        </p:nvSpPr>
        <p:spPr/>
        <p:txBody>
          <a:bodyPr/>
          <a:lstStyle/>
          <a:p>
            <a:r>
              <a:rPr lang="fr-FR" dirty="0"/>
              <a:t>Cohérence &amp; couplage</a:t>
            </a:r>
          </a:p>
        </p:txBody>
      </p:sp>
      <p:sp>
        <p:nvSpPr>
          <p:cNvPr id="4" name="Espace réservé du numéro de diapositive 3">
            <a:extLst>
              <a:ext uri="{FF2B5EF4-FFF2-40B4-BE49-F238E27FC236}">
                <a16:creationId xmlns:a16="http://schemas.microsoft.com/office/drawing/2014/main" id="{72452786-2C0F-47CB-89EA-E94474688166}"/>
              </a:ext>
            </a:extLst>
          </p:cNvPr>
          <p:cNvSpPr>
            <a:spLocks noGrp="1"/>
          </p:cNvSpPr>
          <p:nvPr>
            <p:ph type="sldNum" sz="quarter" idx="12"/>
          </p:nvPr>
        </p:nvSpPr>
        <p:spPr/>
        <p:txBody>
          <a:bodyPr/>
          <a:lstStyle/>
          <a:p>
            <a:fld id="{B79E4878-4BCB-449E-94CF-AE2A0F6BB533}" type="slidenum">
              <a:rPr lang="fr-FR" smtClean="0"/>
              <a:t>29</a:t>
            </a:fld>
            <a:endParaRPr lang="fr-FR"/>
          </a:p>
        </p:txBody>
      </p:sp>
      <p:cxnSp>
        <p:nvCxnSpPr>
          <p:cNvPr id="6" name="Connecteur droit avec flèche 5">
            <a:extLst>
              <a:ext uri="{FF2B5EF4-FFF2-40B4-BE49-F238E27FC236}">
                <a16:creationId xmlns:a16="http://schemas.microsoft.com/office/drawing/2014/main" id="{343A001A-9A53-4332-9D90-3BAE9D0B6481}"/>
              </a:ext>
            </a:extLst>
          </p:cNvPr>
          <p:cNvCxnSpPr/>
          <p:nvPr/>
        </p:nvCxnSpPr>
        <p:spPr>
          <a:xfrm>
            <a:off x="5314950" y="1825625"/>
            <a:ext cx="0" cy="4351338"/>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91BB3D63-E7D9-4F9F-B44C-6B9B9C892052}"/>
              </a:ext>
            </a:extLst>
          </p:cNvPr>
          <p:cNvCxnSpPr/>
          <p:nvPr/>
        </p:nvCxnSpPr>
        <p:spPr>
          <a:xfrm flipV="1">
            <a:off x="6067424" y="1797049"/>
            <a:ext cx="0" cy="435133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6314F9A1-4A0D-4FFA-99FA-3D91779D00C6}"/>
              </a:ext>
            </a:extLst>
          </p:cNvPr>
          <p:cNvSpPr txBox="1"/>
          <p:nvPr/>
        </p:nvSpPr>
        <p:spPr>
          <a:xfrm>
            <a:off x="9464932" y="3620096"/>
            <a:ext cx="1739387" cy="584775"/>
          </a:xfrm>
          <a:prstGeom prst="rect">
            <a:avLst/>
          </a:prstGeom>
          <a:noFill/>
        </p:spPr>
        <p:txBody>
          <a:bodyPr wrap="none" rtlCol="0">
            <a:spAutoFit/>
          </a:bodyPr>
          <a:lstStyle/>
          <a:p>
            <a:r>
              <a:rPr lang="fr-FR" sz="3200" dirty="0"/>
              <a:t>Couplage</a:t>
            </a:r>
          </a:p>
        </p:txBody>
      </p:sp>
      <p:sp>
        <p:nvSpPr>
          <p:cNvPr id="10" name="ZoneTexte 9">
            <a:extLst>
              <a:ext uri="{FF2B5EF4-FFF2-40B4-BE49-F238E27FC236}">
                <a16:creationId xmlns:a16="http://schemas.microsoft.com/office/drawing/2014/main" id="{A906E67D-3EA6-4BEC-AB26-4E1193E24659}"/>
              </a:ext>
            </a:extLst>
          </p:cNvPr>
          <p:cNvSpPr txBox="1"/>
          <p:nvPr/>
        </p:nvSpPr>
        <p:spPr>
          <a:xfrm>
            <a:off x="1195387" y="3620097"/>
            <a:ext cx="1974643" cy="584775"/>
          </a:xfrm>
          <a:prstGeom prst="rect">
            <a:avLst/>
          </a:prstGeom>
          <a:noFill/>
        </p:spPr>
        <p:txBody>
          <a:bodyPr wrap="none" rtlCol="0">
            <a:spAutoFit/>
          </a:bodyPr>
          <a:lstStyle/>
          <a:p>
            <a:r>
              <a:rPr lang="fr-FR" sz="3200" dirty="0"/>
              <a:t>Cohérence</a:t>
            </a:r>
          </a:p>
        </p:txBody>
      </p:sp>
      <p:sp>
        <p:nvSpPr>
          <p:cNvPr id="3" name="ZoneTexte 2">
            <a:extLst>
              <a:ext uri="{FF2B5EF4-FFF2-40B4-BE49-F238E27FC236}">
                <a16:creationId xmlns:a16="http://schemas.microsoft.com/office/drawing/2014/main" id="{D2E095D8-3371-4B39-8890-475B7E4A9304}"/>
              </a:ext>
            </a:extLst>
          </p:cNvPr>
          <p:cNvSpPr txBox="1"/>
          <p:nvPr/>
        </p:nvSpPr>
        <p:spPr>
          <a:xfrm>
            <a:off x="6581988" y="4804945"/>
            <a:ext cx="1460721" cy="369332"/>
          </a:xfrm>
          <a:prstGeom prst="rect">
            <a:avLst/>
          </a:prstGeom>
          <a:noFill/>
        </p:spPr>
        <p:txBody>
          <a:bodyPr wrap="none" rtlCol="0">
            <a:spAutoFit/>
          </a:bodyPr>
          <a:lstStyle/>
          <a:p>
            <a:r>
              <a:rPr lang="fr-FR" dirty="0"/>
              <a:t>Fonctionnelle</a:t>
            </a:r>
          </a:p>
        </p:txBody>
      </p:sp>
      <p:sp>
        <p:nvSpPr>
          <p:cNvPr id="11" name="ZoneTexte 10">
            <a:extLst>
              <a:ext uri="{FF2B5EF4-FFF2-40B4-BE49-F238E27FC236}">
                <a16:creationId xmlns:a16="http://schemas.microsoft.com/office/drawing/2014/main" id="{4467399F-32F4-47C6-8AFC-A786B22E659D}"/>
              </a:ext>
            </a:extLst>
          </p:cNvPr>
          <p:cNvSpPr txBox="1"/>
          <p:nvPr/>
        </p:nvSpPr>
        <p:spPr>
          <a:xfrm>
            <a:off x="6581988" y="2952116"/>
            <a:ext cx="704424" cy="369332"/>
          </a:xfrm>
          <a:prstGeom prst="rect">
            <a:avLst/>
          </a:prstGeom>
          <a:noFill/>
        </p:spPr>
        <p:txBody>
          <a:bodyPr wrap="none" rtlCol="0">
            <a:spAutoFit/>
          </a:bodyPr>
          <a:lstStyle/>
          <a:p>
            <a:r>
              <a:rPr lang="fr-FR" dirty="0"/>
              <a:t>Objet</a:t>
            </a:r>
          </a:p>
        </p:txBody>
      </p:sp>
    </p:spTree>
    <p:extLst>
      <p:ext uri="{BB962C8B-B14F-4D97-AF65-F5344CB8AC3E}">
        <p14:creationId xmlns:p14="http://schemas.microsoft.com/office/powerpoint/2010/main" val="3916552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Présentation</a:t>
            </a:r>
          </a:p>
        </p:txBody>
      </p:sp>
      <p:sp>
        <p:nvSpPr>
          <p:cNvPr id="3" name="Espace réservé du contenu 2"/>
          <p:cNvSpPr>
            <a:spLocks noGrp="1"/>
          </p:cNvSpPr>
          <p:nvPr>
            <p:ph idx="1"/>
          </p:nvPr>
        </p:nvSpPr>
        <p:spPr/>
        <p:txBody>
          <a:bodyPr>
            <a:normAutofit/>
          </a:bodyPr>
          <a:lstStyle/>
          <a:p>
            <a:r>
              <a:rPr lang="fr-FR" dirty="0"/>
              <a:t>Guillaume chervet 34 ans</a:t>
            </a:r>
          </a:p>
          <a:p>
            <a:pPr lvl="1"/>
            <a:r>
              <a:rPr lang="fr-FR" dirty="0" err="1"/>
              <a:t>Techlead</a:t>
            </a:r>
            <a:r>
              <a:rPr lang="fr-FR" dirty="0"/>
              <a:t> chez AXA France à Wasquehal</a:t>
            </a:r>
          </a:p>
          <a:p>
            <a:pPr lvl="1"/>
            <a:r>
              <a:rPr lang="fr-FR" dirty="0"/>
              <a:t>.net </a:t>
            </a:r>
            <a:r>
              <a:rPr lang="fr-FR" dirty="0" err="1"/>
              <a:t>core</a:t>
            </a:r>
            <a:r>
              <a:rPr lang="fr-FR" dirty="0"/>
              <a:t> (C#), front web (JavaScript), node.js</a:t>
            </a:r>
          </a:p>
          <a:p>
            <a:pPr lvl="1"/>
            <a:r>
              <a:rPr lang="fr-FR" dirty="0">
                <a:hlinkClick r:id="rId2"/>
              </a:rPr>
              <a:t>https://www.guillaume-chervet.fr</a:t>
            </a:r>
            <a:endParaRPr lang="fr-FR" dirty="0"/>
          </a:p>
          <a:p>
            <a:pPr lvl="1"/>
            <a:r>
              <a:rPr lang="fr-FR" dirty="0">
                <a:hlinkClick r:id="rId3"/>
              </a:rPr>
              <a:t>https://www.bworld.fr</a:t>
            </a:r>
            <a:endParaRPr lang="fr-FR" dirty="0"/>
          </a:p>
          <a:p>
            <a:pPr lvl="1"/>
            <a:endParaRPr lang="fr-FR" dirty="0"/>
          </a:p>
          <a:p>
            <a:r>
              <a:rPr lang="fr-FR" dirty="0"/>
              <a:t>AXA Web center à Wasquehal</a:t>
            </a:r>
          </a:p>
          <a:p>
            <a:pPr lvl="1"/>
            <a:r>
              <a:rPr lang="fr-FR" dirty="0">
                <a:hlinkClick r:id="rId4"/>
              </a:rPr>
              <a:t>https://www.axawebcenter.fr</a:t>
            </a:r>
            <a:endParaRPr lang="fr-FR" dirty="0"/>
          </a:p>
          <a:p>
            <a:pPr lvl="1"/>
            <a:r>
              <a:rPr lang="fr-FR" dirty="0">
                <a:hlinkClick r:id="rId5"/>
              </a:rPr>
              <a:t>https://blog.axawebcenter.fr</a:t>
            </a:r>
            <a:endParaRPr lang="fr-FR" dirty="0"/>
          </a:p>
          <a:p>
            <a:pPr lvl="1"/>
            <a:endParaRPr lang="fr-FR" dirty="0"/>
          </a:p>
          <a:p>
            <a:endParaRPr lang="fr-FR" dirty="0"/>
          </a:p>
          <a:p>
            <a:endParaRPr lang="fr-FR" dirty="0"/>
          </a:p>
          <a:p>
            <a:endParaRPr lang="fr-FR" dirty="0"/>
          </a:p>
          <a:p>
            <a:endParaRPr lang="fr-FR" dirty="0"/>
          </a:p>
        </p:txBody>
      </p:sp>
      <p:pic>
        <p:nvPicPr>
          <p:cNvPr id="2050" name="Picture 2" descr="Résultat de recherche d'images pour &quot;axa logo&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0036" y="5208587"/>
            <a:ext cx="2736973" cy="1147763"/>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3</a:t>
            </a:fld>
            <a:endParaRPr lang="fr-FR"/>
          </a:p>
        </p:txBody>
      </p:sp>
    </p:spTree>
    <p:extLst>
      <p:ext uri="{BB962C8B-B14F-4D97-AF65-F5344CB8AC3E}">
        <p14:creationId xmlns:p14="http://schemas.microsoft.com/office/powerpoint/2010/main" val="2632189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69A016-8836-4935-99BB-4C67596B6718}"/>
              </a:ext>
            </a:extLst>
          </p:cNvPr>
          <p:cNvSpPr>
            <a:spLocks noGrp="1"/>
          </p:cNvSpPr>
          <p:nvPr>
            <p:ph type="title"/>
          </p:nvPr>
        </p:nvSpPr>
        <p:spPr/>
        <p:txBody>
          <a:bodyPr/>
          <a:lstStyle/>
          <a:p>
            <a:r>
              <a:rPr lang="fr-FR" dirty="0"/>
              <a:t>GRASP =&gt; Les 5 « patterns » suivants </a:t>
            </a:r>
          </a:p>
        </p:txBody>
      </p:sp>
      <p:sp>
        <p:nvSpPr>
          <p:cNvPr id="3" name="Espace réservé du contenu 2">
            <a:extLst>
              <a:ext uri="{FF2B5EF4-FFF2-40B4-BE49-F238E27FC236}">
                <a16:creationId xmlns:a16="http://schemas.microsoft.com/office/drawing/2014/main" id="{539C26BD-F9A4-4203-AF0B-BF3FCE7853BC}"/>
              </a:ext>
            </a:extLst>
          </p:cNvPr>
          <p:cNvSpPr>
            <a:spLocks noGrp="1"/>
          </p:cNvSpPr>
          <p:nvPr>
            <p:ph idx="1"/>
          </p:nvPr>
        </p:nvSpPr>
        <p:spPr/>
        <p:txBody>
          <a:bodyPr>
            <a:normAutofit fontScale="92500" lnSpcReduction="20000"/>
          </a:bodyPr>
          <a:lstStyle/>
          <a:p>
            <a:r>
              <a:rPr lang="fr-FR" dirty="0"/>
              <a:t>Contrôleur : </a:t>
            </a:r>
            <a:r>
              <a:rPr lang="fr-FR" dirty="0">
                <a:solidFill>
                  <a:srgbClr val="0070C0"/>
                </a:solidFill>
              </a:rPr>
              <a:t>Affecter la responsabilité à une classe « façade » représentant l’ensemble d’un système ou un scénario de cas d’utilisation. </a:t>
            </a:r>
          </a:p>
          <a:p>
            <a:r>
              <a:rPr lang="fr-FR" dirty="0"/>
              <a:t>Polymorphisme : </a:t>
            </a:r>
            <a:r>
              <a:rPr lang="fr-FR" dirty="0">
                <a:solidFill>
                  <a:srgbClr val="0070C0"/>
                </a:solidFill>
              </a:rPr>
              <a:t>Utiliser le polymorphisme pour implémenter les variation de comportement en fonction de la classe. </a:t>
            </a:r>
          </a:p>
          <a:p>
            <a:r>
              <a:rPr lang="fr-FR" dirty="0"/>
              <a:t>Pure invention : </a:t>
            </a:r>
            <a:r>
              <a:rPr lang="fr-FR" dirty="0">
                <a:solidFill>
                  <a:srgbClr val="0070C0"/>
                </a:solidFill>
              </a:rPr>
              <a:t>Affecter un ensemble de responsabilités fortement cohésif à une classe artificielle ou de commodité qui ne représente pas un concept du modèle de domaine. </a:t>
            </a:r>
          </a:p>
          <a:p>
            <a:r>
              <a:rPr lang="fr-FR" dirty="0"/>
              <a:t>Indirection : </a:t>
            </a:r>
            <a:r>
              <a:rPr lang="fr-FR" dirty="0">
                <a:solidFill>
                  <a:srgbClr val="0070C0"/>
                </a:solidFill>
              </a:rPr>
              <a:t>Affecter des responsabilités à un objet qui sert d’intermédiaire entre d’autres composants ou services pour éviter de les coupler directement. </a:t>
            </a:r>
          </a:p>
          <a:p>
            <a:r>
              <a:rPr lang="fr-FR" dirty="0"/>
              <a:t>Protection des variations : </a:t>
            </a:r>
            <a:r>
              <a:rPr lang="fr-FR" dirty="0">
                <a:solidFill>
                  <a:srgbClr val="0070C0"/>
                </a:solidFill>
              </a:rPr>
              <a:t>Identifier les points de variations ou d’instabilité prévisibles. Affecter les responsabilités pour créer une interface stable autour d’eux.</a:t>
            </a:r>
          </a:p>
        </p:txBody>
      </p:sp>
      <p:sp>
        <p:nvSpPr>
          <p:cNvPr id="4" name="Espace réservé du numéro de diapositive 3">
            <a:extLst>
              <a:ext uri="{FF2B5EF4-FFF2-40B4-BE49-F238E27FC236}">
                <a16:creationId xmlns:a16="http://schemas.microsoft.com/office/drawing/2014/main" id="{F2DC5EE5-FD73-42E6-8AD2-0717B623B23A}"/>
              </a:ext>
            </a:extLst>
          </p:cNvPr>
          <p:cNvSpPr>
            <a:spLocks noGrp="1"/>
          </p:cNvSpPr>
          <p:nvPr>
            <p:ph type="sldNum" sz="quarter" idx="12"/>
          </p:nvPr>
        </p:nvSpPr>
        <p:spPr/>
        <p:txBody>
          <a:bodyPr/>
          <a:lstStyle/>
          <a:p>
            <a:fld id="{B79E4878-4BCB-449E-94CF-AE2A0F6BB533}" type="slidenum">
              <a:rPr lang="fr-FR" smtClean="0"/>
              <a:t>30</a:t>
            </a:fld>
            <a:endParaRPr lang="fr-FR"/>
          </a:p>
        </p:txBody>
      </p:sp>
    </p:spTree>
    <p:extLst>
      <p:ext uri="{BB962C8B-B14F-4D97-AF65-F5344CB8AC3E}">
        <p14:creationId xmlns:p14="http://schemas.microsoft.com/office/powerpoint/2010/main" val="1672073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789CF4-81A5-4D51-AD72-07F44A64956F}"/>
              </a:ext>
            </a:extLst>
          </p:cNvPr>
          <p:cNvSpPr>
            <a:spLocks noGrp="1"/>
          </p:cNvSpPr>
          <p:nvPr>
            <p:ph type="title"/>
          </p:nvPr>
        </p:nvSpPr>
        <p:spPr/>
        <p:txBody>
          <a:bodyPr/>
          <a:lstStyle/>
          <a:p>
            <a:r>
              <a:rPr lang="fr-FR" dirty="0"/>
              <a:t>GRASP =&gt; Contrôleur</a:t>
            </a:r>
          </a:p>
        </p:txBody>
      </p:sp>
      <p:sp>
        <p:nvSpPr>
          <p:cNvPr id="3" name="Espace réservé du contenu 2">
            <a:extLst>
              <a:ext uri="{FF2B5EF4-FFF2-40B4-BE49-F238E27FC236}">
                <a16:creationId xmlns:a16="http://schemas.microsoft.com/office/drawing/2014/main" id="{49448DBD-41F5-460D-AF50-2C98B44F528B}"/>
              </a:ext>
            </a:extLst>
          </p:cNvPr>
          <p:cNvSpPr>
            <a:spLocks noGrp="1"/>
          </p:cNvSpPr>
          <p:nvPr>
            <p:ph idx="1"/>
          </p:nvPr>
        </p:nvSpPr>
        <p:spPr/>
        <p:txBody>
          <a:bodyPr>
            <a:normAutofit/>
          </a:bodyPr>
          <a:lstStyle/>
          <a:p>
            <a:r>
              <a:rPr lang="fr-FR" dirty="0"/>
              <a:t>Une classe Contrôleur doit être créée si elle répond à l’un des cas suivants :</a:t>
            </a:r>
          </a:p>
          <a:p>
            <a:pPr lvl="1"/>
            <a:r>
              <a:rPr lang="fr-FR" dirty="0"/>
              <a:t>La classe </a:t>
            </a:r>
            <a:r>
              <a:rPr lang="fr-FR" b="1" dirty="0"/>
              <a:t>représente un contrôleur de façade, </a:t>
            </a:r>
            <a:r>
              <a:rPr lang="fr-FR" dirty="0"/>
              <a:t>c’est à dire l’interface d’accès à l’ensemble d’un système (pas graphique, mais de gestion).</a:t>
            </a:r>
          </a:p>
          <a:p>
            <a:pPr lvl="1"/>
            <a:r>
              <a:rPr lang="fr-FR" dirty="0"/>
              <a:t>La classe </a:t>
            </a:r>
            <a:r>
              <a:rPr lang="fr-FR" b="1" dirty="0"/>
              <a:t>représente le scénario </a:t>
            </a:r>
            <a:r>
              <a:rPr lang="fr-FR" dirty="0"/>
              <a:t>issu d’un cas d’utilisation. On le nomme en général « Session», « gestionnaire » ou « coordonnateur ». Elle est chargée de </a:t>
            </a:r>
            <a:r>
              <a:rPr lang="fr-FR" b="1" dirty="0"/>
              <a:t>traiter tous les événements </a:t>
            </a:r>
            <a:r>
              <a:rPr lang="fr-FR" dirty="0"/>
              <a:t>systèmes contenus dans un scénario de cas d’utilisation.</a:t>
            </a:r>
          </a:p>
        </p:txBody>
      </p:sp>
      <p:sp>
        <p:nvSpPr>
          <p:cNvPr id="4" name="Espace réservé du numéro de diapositive 3">
            <a:extLst>
              <a:ext uri="{FF2B5EF4-FFF2-40B4-BE49-F238E27FC236}">
                <a16:creationId xmlns:a16="http://schemas.microsoft.com/office/drawing/2014/main" id="{9BEE6588-3EE1-4AEC-A23E-2AA46482124B}"/>
              </a:ext>
            </a:extLst>
          </p:cNvPr>
          <p:cNvSpPr>
            <a:spLocks noGrp="1"/>
          </p:cNvSpPr>
          <p:nvPr>
            <p:ph type="sldNum" sz="quarter" idx="12"/>
          </p:nvPr>
        </p:nvSpPr>
        <p:spPr/>
        <p:txBody>
          <a:bodyPr/>
          <a:lstStyle/>
          <a:p>
            <a:fld id="{B79E4878-4BCB-449E-94CF-AE2A0F6BB533}" type="slidenum">
              <a:rPr lang="fr-FR" smtClean="0"/>
              <a:t>31</a:t>
            </a:fld>
            <a:endParaRPr lang="fr-FR"/>
          </a:p>
        </p:txBody>
      </p:sp>
    </p:spTree>
    <p:extLst>
      <p:ext uri="{BB962C8B-B14F-4D97-AF65-F5344CB8AC3E}">
        <p14:creationId xmlns:p14="http://schemas.microsoft.com/office/powerpoint/2010/main" val="18940342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4011CE-1FF8-44A0-BCB3-21DCB15F5EEC}"/>
              </a:ext>
            </a:extLst>
          </p:cNvPr>
          <p:cNvSpPr>
            <a:spLocks noGrp="1"/>
          </p:cNvSpPr>
          <p:nvPr>
            <p:ph type="title"/>
          </p:nvPr>
        </p:nvSpPr>
        <p:spPr/>
        <p:txBody>
          <a:bodyPr/>
          <a:lstStyle/>
          <a:p>
            <a:r>
              <a:rPr lang="fr-FR" dirty="0"/>
              <a:t>GRASP =&gt; Contrôleur et 'Façade'</a:t>
            </a:r>
          </a:p>
        </p:txBody>
      </p:sp>
      <p:sp>
        <p:nvSpPr>
          <p:cNvPr id="3" name="Espace réservé du contenu 2">
            <a:extLst>
              <a:ext uri="{FF2B5EF4-FFF2-40B4-BE49-F238E27FC236}">
                <a16:creationId xmlns:a16="http://schemas.microsoft.com/office/drawing/2014/main" id="{B7974145-60A3-40F2-813C-8733C56FB6EF}"/>
              </a:ext>
            </a:extLst>
          </p:cNvPr>
          <p:cNvSpPr>
            <a:spLocks noGrp="1"/>
          </p:cNvSpPr>
          <p:nvPr>
            <p:ph idx="1"/>
          </p:nvPr>
        </p:nvSpPr>
        <p:spPr/>
        <p:txBody>
          <a:bodyPr>
            <a:normAutofit/>
          </a:bodyPr>
          <a:lstStyle/>
          <a:p>
            <a:r>
              <a:rPr lang="fr-FR" dirty="0"/>
              <a:t>Parfois, si il y a </a:t>
            </a:r>
            <a:r>
              <a:rPr lang="fr-FR" b="1" dirty="0"/>
              <a:t>beaucoup de cas d'utilisation</a:t>
            </a:r>
            <a:r>
              <a:rPr lang="fr-FR" dirty="0"/>
              <a:t>, ou </a:t>
            </a:r>
            <a:r>
              <a:rPr lang="fr-FR" b="1" dirty="0"/>
              <a:t>beaucoup d'actions </a:t>
            </a:r>
            <a:r>
              <a:rPr lang="fr-FR" dirty="0"/>
              <a:t>à coordonner, pour éviter de perdre le Pattern '</a:t>
            </a:r>
            <a:r>
              <a:rPr lang="fr-FR" b="1" dirty="0"/>
              <a:t>cohésion forte</a:t>
            </a:r>
            <a:r>
              <a:rPr lang="fr-FR" dirty="0"/>
              <a:t>', on peut utiliser une classe </a:t>
            </a:r>
            <a:r>
              <a:rPr lang="fr-FR" b="1" dirty="0"/>
              <a:t>Façade</a:t>
            </a:r>
            <a:r>
              <a:rPr lang="fr-FR" dirty="0"/>
              <a:t>, qui </a:t>
            </a:r>
            <a:r>
              <a:rPr lang="fr-FR" b="1" dirty="0"/>
              <a:t>utilisera des Contrôleurs </a:t>
            </a:r>
            <a:r>
              <a:rPr lang="fr-FR" dirty="0"/>
              <a:t>qui géreront ensuite des cas spécialisés.</a:t>
            </a:r>
          </a:p>
          <a:p>
            <a:r>
              <a:rPr lang="fr-FR" dirty="0"/>
              <a:t>Ainsi, sur une grosse application, si l'ensemble des actions possibles devenait trop important, on pourrait imaginer une </a:t>
            </a:r>
            <a:r>
              <a:rPr lang="fr-FR" b="1" dirty="0"/>
              <a:t>façade générale </a:t>
            </a:r>
            <a:r>
              <a:rPr lang="fr-FR" dirty="0"/>
              <a:t>qui utiliserait les </a:t>
            </a:r>
            <a:r>
              <a:rPr lang="fr-FR" b="1" dirty="0"/>
              <a:t>contrôleurs </a:t>
            </a:r>
            <a:r>
              <a:rPr lang="fr-FR" dirty="0"/>
              <a:t>'</a:t>
            </a:r>
            <a:r>
              <a:rPr lang="fr-FR" i="1" dirty="0" err="1"/>
              <a:t>GestionClients</a:t>
            </a:r>
            <a:r>
              <a:rPr lang="fr-FR" dirty="0"/>
              <a:t>’, '</a:t>
            </a:r>
            <a:r>
              <a:rPr lang="fr-FR" i="1" dirty="0" err="1"/>
              <a:t>GestionCommandes</a:t>
            </a:r>
            <a:r>
              <a:rPr lang="fr-FR" dirty="0"/>
              <a:t>' et '</a:t>
            </a:r>
            <a:r>
              <a:rPr lang="fr-FR" i="1" dirty="0" err="1"/>
              <a:t>GestionProduits</a:t>
            </a:r>
            <a:r>
              <a:rPr lang="fr-FR" dirty="0"/>
              <a:t>'.</a:t>
            </a:r>
          </a:p>
        </p:txBody>
      </p:sp>
      <p:sp>
        <p:nvSpPr>
          <p:cNvPr id="4" name="Espace réservé du numéro de diapositive 3">
            <a:extLst>
              <a:ext uri="{FF2B5EF4-FFF2-40B4-BE49-F238E27FC236}">
                <a16:creationId xmlns:a16="http://schemas.microsoft.com/office/drawing/2014/main" id="{2B7426F4-1FD7-43C7-A60B-5C13BC734447}"/>
              </a:ext>
            </a:extLst>
          </p:cNvPr>
          <p:cNvSpPr>
            <a:spLocks noGrp="1"/>
          </p:cNvSpPr>
          <p:nvPr>
            <p:ph type="sldNum" sz="quarter" idx="12"/>
          </p:nvPr>
        </p:nvSpPr>
        <p:spPr/>
        <p:txBody>
          <a:bodyPr/>
          <a:lstStyle/>
          <a:p>
            <a:fld id="{B79E4878-4BCB-449E-94CF-AE2A0F6BB533}" type="slidenum">
              <a:rPr lang="fr-FR" smtClean="0"/>
              <a:t>32</a:t>
            </a:fld>
            <a:endParaRPr lang="fr-FR"/>
          </a:p>
        </p:txBody>
      </p:sp>
    </p:spTree>
    <p:extLst>
      <p:ext uri="{BB962C8B-B14F-4D97-AF65-F5344CB8AC3E}">
        <p14:creationId xmlns:p14="http://schemas.microsoft.com/office/powerpoint/2010/main" val="2450089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D00440-44A4-43CB-A39A-C75EA03EB2F5}"/>
              </a:ext>
            </a:extLst>
          </p:cNvPr>
          <p:cNvSpPr>
            <a:spLocks noGrp="1"/>
          </p:cNvSpPr>
          <p:nvPr>
            <p:ph type="title"/>
          </p:nvPr>
        </p:nvSpPr>
        <p:spPr>
          <a:xfrm>
            <a:off x="838200" y="143056"/>
            <a:ext cx="10944828" cy="1325563"/>
          </a:xfrm>
        </p:spPr>
        <p:txBody>
          <a:bodyPr/>
          <a:lstStyle/>
          <a:p>
            <a:r>
              <a:rPr lang="fr-FR" dirty="0"/>
              <a:t>GRASP =&gt; Un contrôleur Façades et ses </a:t>
            </a:r>
            <a:r>
              <a:rPr lang="fr-FR" dirty="0" err="1"/>
              <a:t>controleurs</a:t>
            </a:r>
            <a:endParaRPr lang="fr-FR" dirty="0"/>
          </a:p>
        </p:txBody>
      </p:sp>
      <p:pic>
        <p:nvPicPr>
          <p:cNvPr id="5" name="Espace réservé du contenu 4">
            <a:extLst>
              <a:ext uri="{FF2B5EF4-FFF2-40B4-BE49-F238E27FC236}">
                <a16:creationId xmlns:a16="http://schemas.microsoft.com/office/drawing/2014/main" id="{FCB04D46-0E03-4FC8-9A45-82AFBB0F0E5F}"/>
              </a:ext>
            </a:extLst>
          </p:cNvPr>
          <p:cNvPicPr>
            <a:picLocks noGrp="1" noChangeAspect="1"/>
          </p:cNvPicPr>
          <p:nvPr>
            <p:ph idx="1"/>
          </p:nvPr>
        </p:nvPicPr>
        <p:blipFill>
          <a:blip r:embed="rId2"/>
          <a:stretch>
            <a:fillRect/>
          </a:stretch>
        </p:blipFill>
        <p:spPr>
          <a:xfrm>
            <a:off x="3788399" y="1657915"/>
            <a:ext cx="4822201" cy="3459841"/>
          </a:xfrm>
          <a:prstGeom prst="rect">
            <a:avLst/>
          </a:prstGeom>
        </p:spPr>
      </p:pic>
      <p:sp>
        <p:nvSpPr>
          <p:cNvPr id="4" name="Espace réservé du numéro de diapositive 3">
            <a:extLst>
              <a:ext uri="{FF2B5EF4-FFF2-40B4-BE49-F238E27FC236}">
                <a16:creationId xmlns:a16="http://schemas.microsoft.com/office/drawing/2014/main" id="{A3CDC182-9360-4874-8D28-5A761905E9FD}"/>
              </a:ext>
            </a:extLst>
          </p:cNvPr>
          <p:cNvSpPr>
            <a:spLocks noGrp="1"/>
          </p:cNvSpPr>
          <p:nvPr>
            <p:ph type="sldNum" sz="quarter" idx="12"/>
          </p:nvPr>
        </p:nvSpPr>
        <p:spPr/>
        <p:txBody>
          <a:bodyPr/>
          <a:lstStyle/>
          <a:p>
            <a:fld id="{B79E4878-4BCB-449E-94CF-AE2A0F6BB533}" type="slidenum">
              <a:rPr lang="fr-FR" smtClean="0"/>
              <a:t>33</a:t>
            </a:fld>
            <a:endParaRPr lang="fr-FR"/>
          </a:p>
        </p:txBody>
      </p:sp>
      <p:sp>
        <p:nvSpPr>
          <p:cNvPr id="6" name="Rectangle 5">
            <a:extLst>
              <a:ext uri="{FF2B5EF4-FFF2-40B4-BE49-F238E27FC236}">
                <a16:creationId xmlns:a16="http://schemas.microsoft.com/office/drawing/2014/main" id="{A767E846-DAA8-463B-B6A9-823FAD9487E1}"/>
              </a:ext>
            </a:extLst>
          </p:cNvPr>
          <p:cNvSpPr/>
          <p:nvPr/>
        </p:nvSpPr>
        <p:spPr>
          <a:xfrm>
            <a:off x="3151499" y="5307052"/>
            <a:ext cx="6096000" cy="646331"/>
          </a:xfrm>
          <a:prstGeom prst="rect">
            <a:avLst/>
          </a:prstGeom>
        </p:spPr>
        <p:txBody>
          <a:bodyPr>
            <a:spAutoFit/>
          </a:bodyPr>
          <a:lstStyle/>
          <a:p>
            <a:r>
              <a:rPr lang="fr-FR" dirty="0">
                <a:latin typeface="LiberationSans"/>
              </a:rPr>
              <a:t>Le </a:t>
            </a:r>
            <a:r>
              <a:rPr lang="fr-FR" b="1" dirty="0">
                <a:latin typeface="LiberationSans-Bold"/>
              </a:rPr>
              <a:t>Contrôleur </a:t>
            </a:r>
            <a:r>
              <a:rPr lang="fr-FR" dirty="0">
                <a:latin typeface="LiberationSans"/>
              </a:rPr>
              <a:t>(ici, la version Façade, qui appelle</a:t>
            </a:r>
          </a:p>
          <a:p>
            <a:r>
              <a:rPr lang="fr-FR" dirty="0">
                <a:latin typeface="LiberationSans"/>
              </a:rPr>
              <a:t>d'autres sous contrôleurs...)</a:t>
            </a:r>
            <a:endParaRPr lang="fr-FR" dirty="0"/>
          </a:p>
        </p:txBody>
      </p:sp>
    </p:spTree>
    <p:extLst>
      <p:ext uri="{BB962C8B-B14F-4D97-AF65-F5344CB8AC3E}">
        <p14:creationId xmlns:p14="http://schemas.microsoft.com/office/powerpoint/2010/main" val="2372256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09A299-2C0A-4885-AC95-FFC4F0B41A8B}"/>
              </a:ext>
            </a:extLst>
          </p:cNvPr>
          <p:cNvSpPr>
            <a:spLocks noGrp="1"/>
          </p:cNvSpPr>
          <p:nvPr>
            <p:ph type="title"/>
          </p:nvPr>
        </p:nvSpPr>
        <p:spPr/>
        <p:txBody>
          <a:bodyPr/>
          <a:lstStyle/>
          <a:p>
            <a:r>
              <a:rPr lang="fr-FR" dirty="0"/>
              <a:t>GRASP =&gt; Polymorphisme</a:t>
            </a:r>
          </a:p>
        </p:txBody>
      </p:sp>
      <p:sp>
        <p:nvSpPr>
          <p:cNvPr id="3" name="Espace réservé du contenu 2">
            <a:extLst>
              <a:ext uri="{FF2B5EF4-FFF2-40B4-BE49-F238E27FC236}">
                <a16:creationId xmlns:a16="http://schemas.microsoft.com/office/drawing/2014/main" id="{5F0C19A7-CA6E-4EBA-A1AE-ABB601BFDB58}"/>
              </a:ext>
            </a:extLst>
          </p:cNvPr>
          <p:cNvSpPr>
            <a:spLocks noGrp="1"/>
          </p:cNvSpPr>
          <p:nvPr>
            <p:ph idx="1"/>
          </p:nvPr>
        </p:nvSpPr>
        <p:spPr/>
        <p:txBody>
          <a:bodyPr>
            <a:normAutofit/>
          </a:bodyPr>
          <a:lstStyle/>
          <a:p>
            <a:r>
              <a:rPr lang="fr-FR" dirty="0"/>
              <a:t>Le </a:t>
            </a:r>
            <a:r>
              <a:rPr lang="fr-FR" b="1" dirty="0"/>
              <a:t>polymorphisme </a:t>
            </a:r>
            <a:r>
              <a:rPr lang="fr-FR" dirty="0"/>
              <a:t>est le concept idéal pour réaliser une </a:t>
            </a:r>
            <a:r>
              <a:rPr lang="fr-FR" b="1" dirty="0">
                <a:solidFill>
                  <a:srgbClr val="0070C0"/>
                </a:solidFill>
              </a:rPr>
              <a:t>variation du comportement </a:t>
            </a:r>
            <a:r>
              <a:rPr lang="fr-FR" dirty="0"/>
              <a:t>des objets en fonction de leur type. </a:t>
            </a:r>
          </a:p>
          <a:p>
            <a:pPr lvl="1"/>
            <a:r>
              <a:rPr lang="fr-FR" dirty="0"/>
              <a:t>Il permet également de réaliser des </a:t>
            </a:r>
            <a:r>
              <a:rPr lang="fr-FR" b="1" dirty="0"/>
              <a:t>composants logiciels enfichables.</a:t>
            </a:r>
          </a:p>
          <a:p>
            <a:pPr lvl="1"/>
            <a:r>
              <a:rPr lang="fr-FR" dirty="0"/>
              <a:t>Il est utile dans le cadre de prévisions de remplacement ou d’ajout de composants. Les programmes utilisant les instructions </a:t>
            </a:r>
            <a:r>
              <a:rPr lang="fr-FR" i="1" dirty="0">
                <a:solidFill>
                  <a:srgbClr val="0070C0"/>
                </a:solidFill>
              </a:rPr>
              <a:t>if </a:t>
            </a:r>
            <a:r>
              <a:rPr lang="fr-FR" i="1" dirty="0" err="1">
                <a:solidFill>
                  <a:srgbClr val="0070C0"/>
                </a:solidFill>
              </a:rPr>
              <a:t>elseif</a:t>
            </a:r>
            <a:r>
              <a:rPr lang="fr-FR" i="1" dirty="0">
                <a:solidFill>
                  <a:srgbClr val="0070C0"/>
                </a:solidFill>
              </a:rPr>
              <a:t> </a:t>
            </a:r>
            <a:r>
              <a:rPr lang="fr-FR" dirty="0"/>
              <a:t>ou </a:t>
            </a:r>
            <a:r>
              <a:rPr lang="fr-FR" i="1" dirty="0">
                <a:solidFill>
                  <a:srgbClr val="0070C0"/>
                </a:solidFill>
              </a:rPr>
              <a:t>switch case </a:t>
            </a:r>
            <a:r>
              <a:rPr lang="fr-FR" dirty="0"/>
              <a:t>nécessitent une intervention au niveau du client lorsqu'on souhaite ajouter un cas. Cela rend le programme plus difficile à maintenir et le module difficile à réutiliser.</a:t>
            </a:r>
          </a:p>
        </p:txBody>
      </p:sp>
      <p:sp>
        <p:nvSpPr>
          <p:cNvPr id="4" name="Espace réservé du numéro de diapositive 3">
            <a:extLst>
              <a:ext uri="{FF2B5EF4-FFF2-40B4-BE49-F238E27FC236}">
                <a16:creationId xmlns:a16="http://schemas.microsoft.com/office/drawing/2014/main" id="{DA9F1FF5-1EB0-45AB-8DBE-8E42E2293E00}"/>
              </a:ext>
            </a:extLst>
          </p:cNvPr>
          <p:cNvSpPr>
            <a:spLocks noGrp="1"/>
          </p:cNvSpPr>
          <p:nvPr>
            <p:ph type="sldNum" sz="quarter" idx="12"/>
          </p:nvPr>
        </p:nvSpPr>
        <p:spPr/>
        <p:txBody>
          <a:bodyPr/>
          <a:lstStyle/>
          <a:p>
            <a:fld id="{B79E4878-4BCB-449E-94CF-AE2A0F6BB533}" type="slidenum">
              <a:rPr lang="fr-FR" smtClean="0"/>
              <a:t>34</a:t>
            </a:fld>
            <a:endParaRPr lang="fr-FR"/>
          </a:p>
        </p:txBody>
      </p:sp>
    </p:spTree>
    <p:extLst>
      <p:ext uri="{BB962C8B-B14F-4D97-AF65-F5344CB8AC3E}">
        <p14:creationId xmlns:p14="http://schemas.microsoft.com/office/powerpoint/2010/main" val="3383782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09A299-2C0A-4885-AC95-FFC4F0B41A8B}"/>
              </a:ext>
            </a:extLst>
          </p:cNvPr>
          <p:cNvSpPr>
            <a:spLocks noGrp="1"/>
          </p:cNvSpPr>
          <p:nvPr>
            <p:ph type="title"/>
          </p:nvPr>
        </p:nvSpPr>
        <p:spPr/>
        <p:txBody>
          <a:bodyPr/>
          <a:lstStyle/>
          <a:p>
            <a:r>
              <a:rPr lang="fr-FR" dirty="0"/>
              <a:t>GRASP =&gt; Polymorphisme</a:t>
            </a:r>
          </a:p>
        </p:txBody>
      </p:sp>
      <p:sp>
        <p:nvSpPr>
          <p:cNvPr id="3" name="Espace réservé du contenu 2">
            <a:extLst>
              <a:ext uri="{FF2B5EF4-FFF2-40B4-BE49-F238E27FC236}">
                <a16:creationId xmlns:a16="http://schemas.microsoft.com/office/drawing/2014/main" id="{5F0C19A7-CA6E-4EBA-A1AE-ABB601BFDB58}"/>
              </a:ext>
            </a:extLst>
          </p:cNvPr>
          <p:cNvSpPr>
            <a:spLocks noGrp="1"/>
          </p:cNvSpPr>
          <p:nvPr>
            <p:ph idx="1"/>
          </p:nvPr>
        </p:nvSpPr>
        <p:spPr>
          <a:xfrm>
            <a:off x="4940340" y="1825625"/>
            <a:ext cx="6413459" cy="4351338"/>
          </a:xfrm>
        </p:spPr>
        <p:txBody>
          <a:bodyPr>
            <a:normAutofit/>
          </a:bodyPr>
          <a:lstStyle/>
          <a:p>
            <a:pPr marL="0" indent="0">
              <a:buNone/>
            </a:pPr>
            <a:r>
              <a:rPr lang="fr-FR" b="1" dirty="0"/>
              <a:t>class</a:t>
            </a:r>
            <a:r>
              <a:rPr lang="fr-FR" dirty="0"/>
              <a:t> Program { </a:t>
            </a:r>
          </a:p>
          <a:p>
            <a:pPr marL="457200" lvl="1" indent="0">
              <a:buNone/>
            </a:pPr>
            <a:r>
              <a:rPr lang="fr-FR" b="1" dirty="0" err="1"/>
              <a:t>static</a:t>
            </a:r>
            <a:r>
              <a:rPr lang="fr-FR" dirty="0"/>
              <a:t> </a:t>
            </a:r>
            <a:r>
              <a:rPr lang="fr-FR" b="1" dirty="0" err="1"/>
              <a:t>void</a:t>
            </a:r>
            <a:r>
              <a:rPr lang="fr-FR" dirty="0"/>
              <a:t> Main(</a:t>
            </a:r>
            <a:r>
              <a:rPr lang="fr-FR" b="1" dirty="0"/>
              <a:t>string</a:t>
            </a:r>
            <a:r>
              <a:rPr lang="fr-FR" dirty="0"/>
              <a:t>[] args) { </a:t>
            </a:r>
          </a:p>
          <a:p>
            <a:pPr marL="457200" lvl="1" indent="0">
              <a:buNone/>
            </a:pPr>
            <a:r>
              <a:rPr lang="fr-FR" dirty="0"/>
              <a:t>        </a:t>
            </a:r>
            <a:r>
              <a:rPr lang="fr-FR" dirty="0" err="1"/>
              <a:t>IList</a:t>
            </a:r>
            <a:r>
              <a:rPr lang="fr-FR" dirty="0"/>
              <a:t>&lt;</a:t>
            </a:r>
            <a:r>
              <a:rPr lang="fr-FR" dirty="0" err="1"/>
              <a:t>MachinAbstrait</a:t>
            </a:r>
            <a:r>
              <a:rPr lang="fr-FR" dirty="0"/>
              <a:t>&gt; </a:t>
            </a:r>
            <a:r>
              <a:rPr lang="fr-FR" dirty="0" err="1"/>
              <a:t>list</a:t>
            </a:r>
            <a:r>
              <a:rPr lang="fr-FR" dirty="0"/>
              <a:t> = new List()</a:t>
            </a:r>
          </a:p>
          <a:p>
            <a:pPr marL="457200" lvl="1" indent="0">
              <a:buNone/>
            </a:pPr>
            <a:r>
              <a:rPr lang="fr-FR" dirty="0"/>
              <a:t>	 </a:t>
            </a:r>
            <a:r>
              <a:rPr lang="fr-FR" dirty="0" err="1"/>
              <a:t>list.add</a:t>
            </a:r>
            <a:r>
              <a:rPr lang="fr-FR" dirty="0"/>
              <a:t>(</a:t>
            </a:r>
            <a:r>
              <a:rPr lang="fr-FR" b="1" dirty="0"/>
              <a:t>new</a:t>
            </a:r>
            <a:r>
              <a:rPr lang="fr-FR" dirty="0"/>
              <a:t> Truc());</a:t>
            </a:r>
          </a:p>
          <a:p>
            <a:pPr marL="457200" lvl="1" indent="0">
              <a:buNone/>
            </a:pPr>
            <a:r>
              <a:rPr lang="fr-FR" dirty="0"/>
              <a:t>        </a:t>
            </a:r>
            <a:r>
              <a:rPr lang="fr-FR" dirty="0" err="1"/>
              <a:t>list.add</a:t>
            </a:r>
            <a:r>
              <a:rPr lang="fr-FR" dirty="0"/>
              <a:t>(new Machin());</a:t>
            </a:r>
          </a:p>
          <a:p>
            <a:pPr marL="457200" lvl="1" indent="0">
              <a:buNone/>
            </a:pPr>
            <a:r>
              <a:rPr lang="fr-FR" dirty="0"/>
              <a:t>        </a:t>
            </a:r>
            <a:r>
              <a:rPr lang="fr-FR" dirty="0" err="1"/>
              <a:t>foreach</a:t>
            </a:r>
            <a:r>
              <a:rPr lang="fr-FR" dirty="0"/>
              <a:t>(var </a:t>
            </a:r>
            <a:r>
              <a:rPr lang="fr-FR" dirty="0" err="1"/>
              <a:t>element</a:t>
            </a:r>
            <a:r>
              <a:rPr lang="fr-FR" dirty="0"/>
              <a:t> in </a:t>
            </a:r>
            <a:r>
              <a:rPr lang="fr-FR" dirty="0" err="1"/>
              <a:t>list</a:t>
            </a:r>
            <a:r>
              <a:rPr lang="fr-FR" dirty="0"/>
              <a:t>) {</a:t>
            </a:r>
          </a:p>
          <a:p>
            <a:pPr marL="457200" lvl="1" indent="0">
              <a:buNone/>
            </a:pPr>
            <a:r>
              <a:rPr lang="fr-FR" dirty="0"/>
              <a:t>		</a:t>
            </a:r>
            <a:r>
              <a:rPr lang="fr-FR" dirty="0" err="1"/>
              <a:t>p.f</a:t>
            </a:r>
            <a:r>
              <a:rPr lang="fr-FR" dirty="0"/>
              <a:t>(); </a:t>
            </a:r>
          </a:p>
          <a:p>
            <a:pPr marL="457200" lvl="1" indent="0">
              <a:buNone/>
            </a:pPr>
            <a:r>
              <a:rPr lang="fr-FR" dirty="0"/>
              <a:t>	}</a:t>
            </a:r>
          </a:p>
          <a:p>
            <a:pPr marL="457200" lvl="1" indent="0">
              <a:buNone/>
            </a:pPr>
            <a:r>
              <a:rPr lang="fr-FR" dirty="0"/>
              <a:t>} </a:t>
            </a:r>
          </a:p>
          <a:p>
            <a:pPr marL="0" indent="0">
              <a:buNone/>
            </a:pPr>
            <a:r>
              <a:rPr lang="fr-FR" dirty="0"/>
              <a:t>}</a:t>
            </a:r>
          </a:p>
        </p:txBody>
      </p:sp>
      <p:sp>
        <p:nvSpPr>
          <p:cNvPr id="4" name="Espace réservé du numéro de diapositive 3">
            <a:extLst>
              <a:ext uri="{FF2B5EF4-FFF2-40B4-BE49-F238E27FC236}">
                <a16:creationId xmlns:a16="http://schemas.microsoft.com/office/drawing/2014/main" id="{DA9F1FF5-1EB0-45AB-8DBE-8E42E2293E00}"/>
              </a:ext>
            </a:extLst>
          </p:cNvPr>
          <p:cNvSpPr>
            <a:spLocks noGrp="1"/>
          </p:cNvSpPr>
          <p:nvPr>
            <p:ph type="sldNum" sz="quarter" idx="12"/>
          </p:nvPr>
        </p:nvSpPr>
        <p:spPr/>
        <p:txBody>
          <a:bodyPr/>
          <a:lstStyle/>
          <a:p>
            <a:fld id="{B79E4878-4BCB-449E-94CF-AE2A0F6BB533}" type="slidenum">
              <a:rPr lang="fr-FR" smtClean="0"/>
              <a:t>35</a:t>
            </a:fld>
            <a:endParaRPr lang="fr-FR"/>
          </a:p>
        </p:txBody>
      </p:sp>
      <p:pic>
        <p:nvPicPr>
          <p:cNvPr id="6" name="Image 5">
            <a:extLst>
              <a:ext uri="{FF2B5EF4-FFF2-40B4-BE49-F238E27FC236}">
                <a16:creationId xmlns:a16="http://schemas.microsoft.com/office/drawing/2014/main" id="{01F669C4-8D73-4AA5-AAC3-3DD3F92E54E5}"/>
              </a:ext>
            </a:extLst>
          </p:cNvPr>
          <p:cNvPicPr>
            <a:picLocks noChangeAspect="1"/>
          </p:cNvPicPr>
          <p:nvPr/>
        </p:nvPicPr>
        <p:blipFill>
          <a:blip r:embed="rId2"/>
          <a:stretch>
            <a:fillRect/>
          </a:stretch>
        </p:blipFill>
        <p:spPr>
          <a:xfrm>
            <a:off x="652161" y="1825624"/>
            <a:ext cx="3237512" cy="3058891"/>
          </a:xfrm>
          <a:prstGeom prst="rect">
            <a:avLst/>
          </a:prstGeom>
        </p:spPr>
      </p:pic>
      <p:sp>
        <p:nvSpPr>
          <p:cNvPr id="7" name="Rectangle 6">
            <a:extLst>
              <a:ext uri="{FF2B5EF4-FFF2-40B4-BE49-F238E27FC236}">
                <a16:creationId xmlns:a16="http://schemas.microsoft.com/office/drawing/2014/main" id="{33120D77-D5D9-4C03-9BF7-61AAC94094F8}"/>
              </a:ext>
            </a:extLst>
          </p:cNvPr>
          <p:cNvSpPr/>
          <p:nvPr/>
        </p:nvSpPr>
        <p:spPr>
          <a:xfrm>
            <a:off x="652161" y="6033184"/>
            <a:ext cx="5881867" cy="646331"/>
          </a:xfrm>
          <a:prstGeom prst="rect">
            <a:avLst/>
          </a:prstGeom>
        </p:spPr>
        <p:txBody>
          <a:bodyPr wrap="none">
            <a:spAutoFit/>
          </a:bodyPr>
          <a:lstStyle/>
          <a:p>
            <a:r>
              <a:rPr lang="fr-FR" dirty="0">
                <a:hlinkClick r:id="rId3"/>
              </a:rPr>
              <a:t>https://h-deb.clg.qc.ca/Sujets/Divers--cdiese/Interfaces.html</a:t>
            </a:r>
            <a:endParaRPr lang="fr-FR" dirty="0"/>
          </a:p>
          <a:p>
            <a:endParaRPr lang="fr-FR" dirty="0"/>
          </a:p>
        </p:txBody>
      </p:sp>
    </p:spTree>
    <p:extLst>
      <p:ext uri="{BB962C8B-B14F-4D97-AF65-F5344CB8AC3E}">
        <p14:creationId xmlns:p14="http://schemas.microsoft.com/office/powerpoint/2010/main" val="3456758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E956C5-C658-4A22-8760-FD8D7250532B}"/>
              </a:ext>
            </a:extLst>
          </p:cNvPr>
          <p:cNvSpPr>
            <a:spLocks noGrp="1"/>
          </p:cNvSpPr>
          <p:nvPr>
            <p:ph type="title"/>
          </p:nvPr>
        </p:nvSpPr>
        <p:spPr/>
        <p:txBody>
          <a:bodyPr/>
          <a:lstStyle/>
          <a:p>
            <a:r>
              <a:rPr lang="fr-FR" dirty="0"/>
              <a:t>GRASP =&gt; Pure invention</a:t>
            </a:r>
          </a:p>
        </p:txBody>
      </p:sp>
      <p:sp>
        <p:nvSpPr>
          <p:cNvPr id="3" name="Espace réservé du contenu 2">
            <a:extLst>
              <a:ext uri="{FF2B5EF4-FFF2-40B4-BE49-F238E27FC236}">
                <a16:creationId xmlns:a16="http://schemas.microsoft.com/office/drawing/2014/main" id="{57301680-00A4-4FDE-BAAC-74FF1E1A04C3}"/>
              </a:ext>
            </a:extLst>
          </p:cNvPr>
          <p:cNvSpPr>
            <a:spLocks noGrp="1"/>
          </p:cNvSpPr>
          <p:nvPr>
            <p:ph idx="1"/>
          </p:nvPr>
        </p:nvSpPr>
        <p:spPr/>
        <p:txBody>
          <a:bodyPr>
            <a:normAutofit fontScale="92500"/>
          </a:bodyPr>
          <a:lstStyle/>
          <a:p>
            <a:r>
              <a:rPr lang="fr-FR" dirty="0"/>
              <a:t>Une </a:t>
            </a:r>
            <a:r>
              <a:rPr lang="fr-FR" b="1" dirty="0"/>
              <a:t>pure invention</a:t>
            </a:r>
            <a:r>
              <a:rPr lang="fr-FR" dirty="0"/>
              <a:t> est une classe qui ne représente pas un concept dans le domaine du problème, spécialement composé pour réaliser un couplage faible, une forte cohésion, et la réutilisation potentielle de celle-ci dérivés (lorsqu'une solution présentée par le </a:t>
            </a:r>
            <a:r>
              <a:rPr lang="fr-FR" i="1" dirty="0"/>
              <a:t>spécialiste de l'information</a:t>
            </a:r>
            <a:r>
              <a:rPr lang="fr-FR" dirty="0"/>
              <a:t> de modèle qui ne fonctionne pas). </a:t>
            </a:r>
          </a:p>
          <a:p>
            <a:pPr lvl="1"/>
            <a:r>
              <a:rPr lang="fr-FR" dirty="0"/>
              <a:t>Par exemple, une classe chargée de la </a:t>
            </a:r>
            <a:r>
              <a:rPr lang="fr-FR" b="1" dirty="0"/>
              <a:t>persistance</a:t>
            </a:r>
            <a:r>
              <a:rPr lang="fr-FR" dirty="0"/>
              <a:t>. Ce n'est pas un objet métier, c'est un choix du concepteur pour résoudre sa problématique de stockage.</a:t>
            </a:r>
          </a:p>
          <a:p>
            <a:pPr lvl="1"/>
            <a:r>
              <a:rPr lang="fr-FR" dirty="0"/>
              <a:t>Ce type de classe est appelé un "service" dans le </a:t>
            </a:r>
            <a:r>
              <a:rPr lang="fr-FR" dirty="0" err="1">
                <a:hlinkClick r:id="rId2" tooltip="Conception pilotée par le domaine"/>
              </a:rPr>
              <a:t>domain-driven</a:t>
            </a:r>
            <a:r>
              <a:rPr lang="fr-FR" dirty="0">
                <a:hlinkClick r:id="rId2" tooltip="Conception pilotée par le domaine"/>
              </a:rPr>
              <a:t> design</a:t>
            </a:r>
            <a:r>
              <a:rPr lang="fr-FR" dirty="0"/>
              <a:t>.</a:t>
            </a:r>
          </a:p>
          <a:p>
            <a:pPr lvl="1"/>
            <a:endParaRPr lang="fr-FR" dirty="0"/>
          </a:p>
          <a:p>
            <a:pPr marL="0" indent="0">
              <a:buNone/>
            </a:pPr>
            <a:endParaRPr lang="fr-FR" dirty="0"/>
          </a:p>
          <a:p>
            <a:pPr marL="0" indent="0">
              <a:buNone/>
            </a:pPr>
            <a:r>
              <a:rPr lang="fr-FR" dirty="0">
                <a:hlinkClick r:id="rId3"/>
              </a:rPr>
              <a:t>https://fr.wikipedia.org/wiki/GRASP_(programmation)</a:t>
            </a:r>
            <a:endParaRPr lang="fr-FR" dirty="0"/>
          </a:p>
          <a:p>
            <a:pPr marL="0" indent="0">
              <a:buNone/>
            </a:pPr>
            <a:endParaRPr lang="fr-FR" dirty="0"/>
          </a:p>
        </p:txBody>
      </p:sp>
      <p:sp>
        <p:nvSpPr>
          <p:cNvPr id="4" name="Espace réservé du numéro de diapositive 3">
            <a:extLst>
              <a:ext uri="{FF2B5EF4-FFF2-40B4-BE49-F238E27FC236}">
                <a16:creationId xmlns:a16="http://schemas.microsoft.com/office/drawing/2014/main" id="{1C5D6382-E2B9-4145-BF95-E0FC2D228F66}"/>
              </a:ext>
            </a:extLst>
          </p:cNvPr>
          <p:cNvSpPr>
            <a:spLocks noGrp="1"/>
          </p:cNvSpPr>
          <p:nvPr>
            <p:ph type="sldNum" sz="quarter" idx="12"/>
          </p:nvPr>
        </p:nvSpPr>
        <p:spPr/>
        <p:txBody>
          <a:bodyPr/>
          <a:lstStyle/>
          <a:p>
            <a:fld id="{B79E4878-4BCB-449E-94CF-AE2A0F6BB533}" type="slidenum">
              <a:rPr lang="fr-FR" smtClean="0"/>
              <a:t>36</a:t>
            </a:fld>
            <a:endParaRPr lang="fr-FR"/>
          </a:p>
        </p:txBody>
      </p:sp>
    </p:spTree>
    <p:extLst>
      <p:ext uri="{BB962C8B-B14F-4D97-AF65-F5344CB8AC3E}">
        <p14:creationId xmlns:p14="http://schemas.microsoft.com/office/powerpoint/2010/main" val="384250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89DFEF-FB64-4F42-BA8D-AF81BE69D444}"/>
              </a:ext>
            </a:extLst>
          </p:cNvPr>
          <p:cNvSpPr>
            <a:spLocks noGrp="1"/>
          </p:cNvSpPr>
          <p:nvPr>
            <p:ph type="title"/>
          </p:nvPr>
        </p:nvSpPr>
        <p:spPr/>
        <p:txBody>
          <a:bodyPr/>
          <a:lstStyle/>
          <a:p>
            <a:r>
              <a:rPr lang="fr-FR" dirty="0"/>
              <a:t>GRASP =&gt; Indirection</a:t>
            </a:r>
          </a:p>
        </p:txBody>
      </p:sp>
      <p:sp>
        <p:nvSpPr>
          <p:cNvPr id="3" name="Espace réservé du contenu 2">
            <a:extLst>
              <a:ext uri="{FF2B5EF4-FFF2-40B4-BE49-F238E27FC236}">
                <a16:creationId xmlns:a16="http://schemas.microsoft.com/office/drawing/2014/main" id="{0E6A990F-C630-4094-BD60-6D124723B7FA}"/>
              </a:ext>
            </a:extLst>
          </p:cNvPr>
          <p:cNvSpPr>
            <a:spLocks noGrp="1"/>
          </p:cNvSpPr>
          <p:nvPr>
            <p:ph idx="1"/>
          </p:nvPr>
        </p:nvSpPr>
        <p:spPr/>
        <p:txBody>
          <a:bodyPr>
            <a:normAutofit/>
          </a:bodyPr>
          <a:lstStyle/>
          <a:p>
            <a:r>
              <a:rPr lang="fr-FR" dirty="0"/>
              <a:t>Lorsque certaines classes ont trop de responsabilités, la cohésion tend à baisser (pattern forte cohésion) et la classe devient plus difficile à comprendre et à maintenir. Une solution à ce type de problème est de déléguer une partie des traitements et des données à d’autres classes en ajoutant un niveau d’indirection.</a:t>
            </a:r>
          </a:p>
          <a:p>
            <a:r>
              <a:rPr lang="fr-FR" dirty="0"/>
              <a:t>Il convient néanmoins de rester attentif aux baisses de performances liées à un trop grand nombre de niveaux d’indirection. Un exemple d’indirection est le découplage des services métier et de la persistance.</a:t>
            </a:r>
          </a:p>
        </p:txBody>
      </p:sp>
      <p:sp>
        <p:nvSpPr>
          <p:cNvPr id="4" name="Espace réservé du numéro de diapositive 3">
            <a:extLst>
              <a:ext uri="{FF2B5EF4-FFF2-40B4-BE49-F238E27FC236}">
                <a16:creationId xmlns:a16="http://schemas.microsoft.com/office/drawing/2014/main" id="{01E8D393-D821-4E4D-B0DC-B2E2783C1300}"/>
              </a:ext>
            </a:extLst>
          </p:cNvPr>
          <p:cNvSpPr>
            <a:spLocks noGrp="1"/>
          </p:cNvSpPr>
          <p:nvPr>
            <p:ph type="sldNum" sz="quarter" idx="12"/>
          </p:nvPr>
        </p:nvSpPr>
        <p:spPr/>
        <p:txBody>
          <a:bodyPr/>
          <a:lstStyle/>
          <a:p>
            <a:fld id="{B79E4878-4BCB-449E-94CF-AE2A0F6BB533}" type="slidenum">
              <a:rPr lang="fr-FR" smtClean="0"/>
              <a:t>37</a:t>
            </a:fld>
            <a:endParaRPr lang="fr-FR"/>
          </a:p>
        </p:txBody>
      </p:sp>
    </p:spTree>
    <p:extLst>
      <p:ext uri="{BB962C8B-B14F-4D97-AF65-F5344CB8AC3E}">
        <p14:creationId xmlns:p14="http://schemas.microsoft.com/office/powerpoint/2010/main" val="2568841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BA666C-420E-4BD9-8582-74CF834F6FCC}"/>
              </a:ext>
            </a:extLst>
          </p:cNvPr>
          <p:cNvSpPr>
            <a:spLocks noGrp="1"/>
          </p:cNvSpPr>
          <p:nvPr>
            <p:ph type="title"/>
          </p:nvPr>
        </p:nvSpPr>
        <p:spPr/>
        <p:txBody>
          <a:bodyPr/>
          <a:lstStyle/>
          <a:p>
            <a:r>
              <a:rPr lang="fr-FR" dirty="0"/>
              <a:t>GRASP =&gt; Protection des Variations</a:t>
            </a:r>
          </a:p>
        </p:txBody>
      </p:sp>
      <p:sp>
        <p:nvSpPr>
          <p:cNvPr id="3" name="Espace réservé du contenu 2">
            <a:extLst>
              <a:ext uri="{FF2B5EF4-FFF2-40B4-BE49-F238E27FC236}">
                <a16:creationId xmlns:a16="http://schemas.microsoft.com/office/drawing/2014/main" id="{C4AC3041-48A0-4D8F-8504-8F54A4F300A3}"/>
              </a:ext>
            </a:extLst>
          </p:cNvPr>
          <p:cNvSpPr>
            <a:spLocks noGrp="1"/>
          </p:cNvSpPr>
          <p:nvPr>
            <p:ph idx="1"/>
          </p:nvPr>
        </p:nvSpPr>
        <p:spPr>
          <a:xfrm>
            <a:off x="838200" y="1825624"/>
            <a:ext cx="10515600" cy="4748795"/>
          </a:xfrm>
        </p:spPr>
        <p:txBody>
          <a:bodyPr>
            <a:normAutofit/>
          </a:bodyPr>
          <a:lstStyle/>
          <a:p>
            <a:r>
              <a:rPr lang="fr-FR" dirty="0"/>
              <a:t>L'application sera sujette à </a:t>
            </a:r>
            <a:r>
              <a:rPr lang="fr-FR" b="1" dirty="0"/>
              <a:t>évolutions</a:t>
            </a:r>
            <a:r>
              <a:rPr lang="fr-FR" dirty="0"/>
              <a:t>. Il faut la protéger des conséquences de ces modifications prévisibles.</a:t>
            </a:r>
          </a:p>
          <a:p>
            <a:r>
              <a:rPr lang="fr-FR" dirty="0"/>
              <a:t>Le principe consiste à utiliser les mécanismes </a:t>
            </a:r>
            <a:r>
              <a:rPr lang="fr-FR" b="1" dirty="0"/>
              <a:t>d’abstraction </a:t>
            </a:r>
            <a:r>
              <a:rPr lang="fr-FR" dirty="0"/>
              <a:t>pour créer une interface </a:t>
            </a:r>
            <a:r>
              <a:rPr lang="fr-FR" b="1" dirty="0"/>
              <a:t>stable </a:t>
            </a:r>
            <a:r>
              <a:rPr lang="fr-FR" dirty="0"/>
              <a:t>autour des objet du système. Il faut empêcher qu'une </a:t>
            </a:r>
            <a:r>
              <a:rPr lang="fr-FR" b="1" dirty="0"/>
              <a:t>variation </a:t>
            </a:r>
            <a:r>
              <a:rPr lang="fr-FR" dirty="0"/>
              <a:t>d'un sous-système </a:t>
            </a:r>
            <a:r>
              <a:rPr lang="fr-FR" b="1" dirty="0"/>
              <a:t>n'impacte </a:t>
            </a:r>
            <a:r>
              <a:rPr lang="fr-FR" dirty="0"/>
              <a:t>trop son environnement. </a:t>
            </a:r>
          </a:p>
          <a:p>
            <a:pPr lvl="1"/>
            <a:r>
              <a:rPr lang="fr-FR" dirty="0"/>
              <a:t>On retrouve l'idée qui nous guide depuis le début :</a:t>
            </a:r>
          </a:p>
          <a:p>
            <a:pPr lvl="2"/>
            <a:r>
              <a:rPr lang="fr-FR" i="1" dirty="0"/>
              <a:t>Comment permettre l'évolution sans compromettre l'ensemble du logiciel ?</a:t>
            </a:r>
          </a:p>
        </p:txBody>
      </p:sp>
      <p:sp>
        <p:nvSpPr>
          <p:cNvPr id="4" name="Espace réservé du numéro de diapositive 3">
            <a:extLst>
              <a:ext uri="{FF2B5EF4-FFF2-40B4-BE49-F238E27FC236}">
                <a16:creationId xmlns:a16="http://schemas.microsoft.com/office/drawing/2014/main" id="{3D067A9F-4192-4D22-8D7B-14C5124ACBF5}"/>
              </a:ext>
            </a:extLst>
          </p:cNvPr>
          <p:cNvSpPr>
            <a:spLocks noGrp="1"/>
          </p:cNvSpPr>
          <p:nvPr>
            <p:ph type="sldNum" sz="quarter" idx="12"/>
          </p:nvPr>
        </p:nvSpPr>
        <p:spPr/>
        <p:txBody>
          <a:bodyPr/>
          <a:lstStyle/>
          <a:p>
            <a:fld id="{B79E4878-4BCB-449E-94CF-AE2A0F6BB533}" type="slidenum">
              <a:rPr lang="fr-FR" smtClean="0"/>
              <a:t>38</a:t>
            </a:fld>
            <a:endParaRPr lang="fr-FR"/>
          </a:p>
        </p:txBody>
      </p:sp>
    </p:spTree>
    <p:extLst>
      <p:ext uri="{BB962C8B-B14F-4D97-AF65-F5344CB8AC3E}">
        <p14:creationId xmlns:p14="http://schemas.microsoft.com/office/powerpoint/2010/main" val="9665648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D2C6C5-7585-4668-BF08-5181C1F7F534}"/>
              </a:ext>
            </a:extLst>
          </p:cNvPr>
          <p:cNvSpPr>
            <a:spLocks noGrp="1"/>
          </p:cNvSpPr>
          <p:nvPr>
            <p:ph type="title"/>
          </p:nvPr>
        </p:nvSpPr>
        <p:spPr/>
        <p:txBody>
          <a:bodyPr/>
          <a:lstStyle/>
          <a:p>
            <a:r>
              <a:rPr lang="fr-FR" dirty="0"/>
              <a:t>GRASP  =&gt; Protection des Variations Exemple</a:t>
            </a:r>
          </a:p>
        </p:txBody>
      </p:sp>
      <p:sp>
        <p:nvSpPr>
          <p:cNvPr id="3" name="Espace réservé du contenu 2">
            <a:extLst>
              <a:ext uri="{FF2B5EF4-FFF2-40B4-BE49-F238E27FC236}">
                <a16:creationId xmlns:a16="http://schemas.microsoft.com/office/drawing/2014/main" id="{18EAD6F2-1E7E-4543-891F-AEB2392C1F22}"/>
              </a:ext>
            </a:extLst>
          </p:cNvPr>
          <p:cNvSpPr>
            <a:spLocks noGrp="1"/>
          </p:cNvSpPr>
          <p:nvPr>
            <p:ph idx="1"/>
          </p:nvPr>
        </p:nvSpPr>
        <p:spPr/>
        <p:txBody>
          <a:bodyPr/>
          <a:lstStyle/>
          <a:p>
            <a:r>
              <a:rPr lang="fr-FR" dirty="0"/>
              <a:t>Protégeons nous des différentes façons de régler une Vente</a:t>
            </a:r>
          </a:p>
        </p:txBody>
      </p:sp>
      <p:sp>
        <p:nvSpPr>
          <p:cNvPr id="4" name="Espace réservé du numéro de diapositive 3">
            <a:extLst>
              <a:ext uri="{FF2B5EF4-FFF2-40B4-BE49-F238E27FC236}">
                <a16:creationId xmlns:a16="http://schemas.microsoft.com/office/drawing/2014/main" id="{5B4F8A8C-7D1D-4EE1-9CBE-B3B1E78B415A}"/>
              </a:ext>
            </a:extLst>
          </p:cNvPr>
          <p:cNvSpPr>
            <a:spLocks noGrp="1"/>
          </p:cNvSpPr>
          <p:nvPr>
            <p:ph type="sldNum" sz="quarter" idx="12"/>
          </p:nvPr>
        </p:nvSpPr>
        <p:spPr/>
        <p:txBody>
          <a:bodyPr/>
          <a:lstStyle/>
          <a:p>
            <a:fld id="{B79E4878-4BCB-449E-94CF-AE2A0F6BB533}" type="slidenum">
              <a:rPr lang="fr-FR" smtClean="0"/>
              <a:t>39</a:t>
            </a:fld>
            <a:endParaRPr lang="fr-FR"/>
          </a:p>
        </p:txBody>
      </p:sp>
      <p:pic>
        <p:nvPicPr>
          <p:cNvPr id="5" name="Image 4">
            <a:extLst>
              <a:ext uri="{FF2B5EF4-FFF2-40B4-BE49-F238E27FC236}">
                <a16:creationId xmlns:a16="http://schemas.microsoft.com/office/drawing/2014/main" id="{FEA971C1-3728-406D-938B-B01A55765DEE}"/>
              </a:ext>
            </a:extLst>
          </p:cNvPr>
          <p:cNvPicPr>
            <a:picLocks noChangeAspect="1"/>
          </p:cNvPicPr>
          <p:nvPr/>
        </p:nvPicPr>
        <p:blipFill>
          <a:blip r:embed="rId2"/>
          <a:stretch>
            <a:fillRect/>
          </a:stretch>
        </p:blipFill>
        <p:spPr>
          <a:xfrm>
            <a:off x="1871888" y="2902091"/>
            <a:ext cx="7360201" cy="3090961"/>
          </a:xfrm>
          <a:prstGeom prst="rect">
            <a:avLst/>
          </a:prstGeom>
        </p:spPr>
      </p:pic>
    </p:spTree>
    <p:extLst>
      <p:ext uri="{BB962C8B-B14F-4D97-AF65-F5344CB8AC3E}">
        <p14:creationId xmlns:p14="http://schemas.microsoft.com/office/powerpoint/2010/main" val="1062088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Présentation</a:t>
            </a:r>
          </a:p>
        </p:txBody>
      </p:sp>
      <p:sp>
        <p:nvSpPr>
          <p:cNvPr id="3" name="Espace réservé du contenu 2"/>
          <p:cNvSpPr>
            <a:spLocks noGrp="1"/>
          </p:cNvSpPr>
          <p:nvPr>
            <p:ph idx="1"/>
          </p:nvPr>
        </p:nvSpPr>
        <p:spPr/>
        <p:txBody>
          <a:bodyPr>
            <a:normAutofit/>
          </a:bodyPr>
          <a:lstStyle/>
          <a:p>
            <a:r>
              <a:rPr lang="fr-FR" sz="3200" dirty="0"/>
              <a:t>Vous</a:t>
            </a:r>
          </a:p>
          <a:p>
            <a:pPr lvl="1"/>
            <a:r>
              <a:rPr lang="fr-FR" sz="2800" dirty="0"/>
              <a:t>Votre niveau ressentie ou expérience en développement </a:t>
            </a:r>
          </a:p>
          <a:p>
            <a:pPr lvl="1"/>
            <a:r>
              <a:rPr lang="fr-FR" sz="2800" dirty="0"/>
              <a:t>Ce que vous aimez</a:t>
            </a:r>
          </a:p>
          <a:p>
            <a:pPr lvl="1"/>
            <a:r>
              <a:rPr lang="fr-FR" sz="2800" dirty="0"/>
              <a:t>Ce que vous souhaitez faire en informatique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4</a:t>
            </a:fld>
            <a:endParaRPr lang="fr-FR"/>
          </a:p>
        </p:txBody>
      </p:sp>
      <p:pic>
        <p:nvPicPr>
          <p:cNvPr id="6" name="Picture 2" descr="Résultat de recherche d'images pour &quot;epsi lille&quot;">
            <a:extLst>
              <a:ext uri="{FF2B5EF4-FFF2-40B4-BE49-F238E27FC236}">
                <a16:creationId xmlns:a16="http://schemas.microsoft.com/office/drawing/2014/main" id="{455640A7-539F-4B75-B0DE-CEEA55E37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1919" y="4001294"/>
            <a:ext cx="4273550" cy="2654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495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BA666C-420E-4BD9-8582-74CF834F6FCC}"/>
              </a:ext>
            </a:extLst>
          </p:cNvPr>
          <p:cNvSpPr>
            <a:spLocks noGrp="1"/>
          </p:cNvSpPr>
          <p:nvPr>
            <p:ph type="title"/>
          </p:nvPr>
        </p:nvSpPr>
        <p:spPr/>
        <p:txBody>
          <a:bodyPr/>
          <a:lstStyle/>
          <a:p>
            <a:r>
              <a:rPr lang="fr-FR" dirty="0"/>
              <a:t>GRASP  =&gt; Protection des Variations Exemple</a:t>
            </a:r>
          </a:p>
        </p:txBody>
      </p:sp>
      <p:sp>
        <p:nvSpPr>
          <p:cNvPr id="3" name="Espace réservé du contenu 2">
            <a:extLst>
              <a:ext uri="{FF2B5EF4-FFF2-40B4-BE49-F238E27FC236}">
                <a16:creationId xmlns:a16="http://schemas.microsoft.com/office/drawing/2014/main" id="{C4AC3041-48A0-4D8F-8504-8F54A4F300A3}"/>
              </a:ext>
            </a:extLst>
          </p:cNvPr>
          <p:cNvSpPr>
            <a:spLocks noGrp="1"/>
          </p:cNvSpPr>
          <p:nvPr>
            <p:ph idx="1"/>
          </p:nvPr>
        </p:nvSpPr>
        <p:spPr>
          <a:xfrm>
            <a:off x="502533" y="4945524"/>
            <a:ext cx="10515601" cy="1593388"/>
          </a:xfrm>
        </p:spPr>
        <p:txBody>
          <a:bodyPr>
            <a:normAutofit fontScale="85000" lnSpcReduction="20000"/>
          </a:bodyPr>
          <a:lstStyle/>
          <a:p>
            <a:endParaRPr lang="fr-FR" i="1" dirty="0">
              <a:hlinkClick r:id="rId2"/>
            </a:endParaRPr>
          </a:p>
          <a:p>
            <a:endParaRPr lang="fr-FR" i="1" dirty="0">
              <a:hlinkClick r:id="rId2"/>
            </a:endParaRPr>
          </a:p>
          <a:p>
            <a:endParaRPr lang="fr-FR" i="1" dirty="0">
              <a:hlinkClick r:id="rId2"/>
            </a:endParaRPr>
          </a:p>
          <a:p>
            <a:pPr marL="0" indent="0">
              <a:buNone/>
            </a:pPr>
            <a:r>
              <a:rPr lang="fr-FR" i="1" dirty="0">
                <a:hlinkClick r:id="rId2"/>
              </a:rPr>
              <a:t>https://h-deb.clg.qc.ca/Sujets/Divers--cdiese/Interfaces.html</a:t>
            </a:r>
            <a:endParaRPr lang="fr-FR" i="1" dirty="0"/>
          </a:p>
          <a:p>
            <a:endParaRPr lang="fr-FR" i="1" dirty="0"/>
          </a:p>
        </p:txBody>
      </p:sp>
      <p:sp>
        <p:nvSpPr>
          <p:cNvPr id="4" name="Espace réservé du numéro de diapositive 3">
            <a:extLst>
              <a:ext uri="{FF2B5EF4-FFF2-40B4-BE49-F238E27FC236}">
                <a16:creationId xmlns:a16="http://schemas.microsoft.com/office/drawing/2014/main" id="{3D067A9F-4192-4D22-8D7B-14C5124ACBF5}"/>
              </a:ext>
            </a:extLst>
          </p:cNvPr>
          <p:cNvSpPr>
            <a:spLocks noGrp="1"/>
          </p:cNvSpPr>
          <p:nvPr>
            <p:ph type="sldNum" sz="quarter" idx="12"/>
          </p:nvPr>
        </p:nvSpPr>
        <p:spPr/>
        <p:txBody>
          <a:bodyPr/>
          <a:lstStyle/>
          <a:p>
            <a:fld id="{B79E4878-4BCB-449E-94CF-AE2A0F6BB533}" type="slidenum">
              <a:rPr lang="fr-FR" smtClean="0"/>
              <a:t>40</a:t>
            </a:fld>
            <a:endParaRPr lang="fr-FR"/>
          </a:p>
        </p:txBody>
      </p:sp>
      <p:pic>
        <p:nvPicPr>
          <p:cNvPr id="6" name="Image 5">
            <a:extLst>
              <a:ext uri="{FF2B5EF4-FFF2-40B4-BE49-F238E27FC236}">
                <a16:creationId xmlns:a16="http://schemas.microsoft.com/office/drawing/2014/main" id="{31D8D850-378D-485C-994A-46664C3B08B4}"/>
              </a:ext>
            </a:extLst>
          </p:cNvPr>
          <p:cNvPicPr>
            <a:picLocks noChangeAspect="1"/>
          </p:cNvPicPr>
          <p:nvPr/>
        </p:nvPicPr>
        <p:blipFill>
          <a:blip r:embed="rId3"/>
          <a:stretch>
            <a:fillRect/>
          </a:stretch>
        </p:blipFill>
        <p:spPr>
          <a:xfrm>
            <a:off x="394804" y="1468619"/>
            <a:ext cx="4619625" cy="3886200"/>
          </a:xfrm>
          <a:prstGeom prst="rect">
            <a:avLst/>
          </a:prstGeom>
        </p:spPr>
      </p:pic>
      <p:pic>
        <p:nvPicPr>
          <p:cNvPr id="7" name="Image 6">
            <a:extLst>
              <a:ext uri="{FF2B5EF4-FFF2-40B4-BE49-F238E27FC236}">
                <a16:creationId xmlns:a16="http://schemas.microsoft.com/office/drawing/2014/main" id="{D9CE7702-E069-4AAB-9ADD-BF97C99BD720}"/>
              </a:ext>
            </a:extLst>
          </p:cNvPr>
          <p:cNvPicPr>
            <a:picLocks noChangeAspect="1"/>
          </p:cNvPicPr>
          <p:nvPr/>
        </p:nvPicPr>
        <p:blipFill>
          <a:blip r:embed="rId4"/>
          <a:stretch>
            <a:fillRect/>
          </a:stretch>
        </p:blipFill>
        <p:spPr>
          <a:xfrm>
            <a:off x="6965730" y="1468619"/>
            <a:ext cx="4495800" cy="3971925"/>
          </a:xfrm>
          <a:prstGeom prst="rect">
            <a:avLst/>
          </a:prstGeom>
        </p:spPr>
      </p:pic>
      <p:cxnSp>
        <p:nvCxnSpPr>
          <p:cNvPr id="9" name="Connecteur droit 8">
            <a:extLst>
              <a:ext uri="{FF2B5EF4-FFF2-40B4-BE49-F238E27FC236}">
                <a16:creationId xmlns:a16="http://schemas.microsoft.com/office/drawing/2014/main" id="{22AEE23E-C5B3-4470-A8C1-47B762BF777A}"/>
              </a:ext>
            </a:extLst>
          </p:cNvPr>
          <p:cNvCxnSpPr/>
          <p:nvPr/>
        </p:nvCxnSpPr>
        <p:spPr>
          <a:xfrm>
            <a:off x="5760333" y="1597306"/>
            <a:ext cx="0" cy="3757513"/>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898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CBC646-6B4B-48B3-A4A8-9A00865D0EB8}"/>
              </a:ext>
            </a:extLst>
          </p:cNvPr>
          <p:cNvSpPr>
            <a:spLocks noGrp="1"/>
          </p:cNvSpPr>
          <p:nvPr>
            <p:ph type="title"/>
          </p:nvPr>
        </p:nvSpPr>
        <p:spPr/>
        <p:txBody>
          <a:bodyPr/>
          <a:lstStyle/>
          <a:p>
            <a:r>
              <a:rPr lang="fr-FR" dirty="0"/>
              <a:t>GRASP =&gt; Conclusion</a:t>
            </a:r>
          </a:p>
        </p:txBody>
      </p:sp>
      <p:sp>
        <p:nvSpPr>
          <p:cNvPr id="3" name="Espace réservé du contenu 2">
            <a:extLst>
              <a:ext uri="{FF2B5EF4-FFF2-40B4-BE49-F238E27FC236}">
                <a16:creationId xmlns:a16="http://schemas.microsoft.com/office/drawing/2014/main" id="{36575966-E25E-4480-9A6C-25C8AC0985A4}"/>
              </a:ext>
            </a:extLst>
          </p:cNvPr>
          <p:cNvSpPr>
            <a:spLocks noGrp="1"/>
          </p:cNvSpPr>
          <p:nvPr>
            <p:ph idx="1"/>
          </p:nvPr>
        </p:nvSpPr>
        <p:spPr/>
        <p:txBody>
          <a:bodyPr/>
          <a:lstStyle/>
          <a:p>
            <a:r>
              <a:rPr lang="fr-FR" dirty="0"/>
              <a:t>Ces « patterns » sont ni plus ni moins l’utilisation de base de la programmation Orienté Objet</a:t>
            </a:r>
          </a:p>
          <a:p>
            <a:endParaRPr lang="fr-FR" dirty="0"/>
          </a:p>
          <a:p>
            <a:r>
              <a:rPr lang="fr-FR" dirty="0"/>
              <a:t>Vous les utiliserez au quotidien sans vous en rendre compte</a:t>
            </a:r>
          </a:p>
          <a:p>
            <a:endParaRPr lang="fr-FR" dirty="0"/>
          </a:p>
          <a:p>
            <a:r>
              <a:rPr lang="fr-FR" dirty="0"/>
              <a:t>On ne retrouve pas leurs noms explicités en dur dans le code</a:t>
            </a:r>
          </a:p>
          <a:p>
            <a:pPr lvl="1"/>
            <a:r>
              <a:rPr lang="fr-FR" dirty="0"/>
              <a:t>Exception pour le « contrôleur »</a:t>
            </a:r>
          </a:p>
        </p:txBody>
      </p:sp>
      <p:sp>
        <p:nvSpPr>
          <p:cNvPr id="4" name="Espace réservé du numéro de diapositive 3">
            <a:extLst>
              <a:ext uri="{FF2B5EF4-FFF2-40B4-BE49-F238E27FC236}">
                <a16:creationId xmlns:a16="http://schemas.microsoft.com/office/drawing/2014/main" id="{EF55E16D-E81B-42DB-8F40-24A2C965F838}"/>
              </a:ext>
            </a:extLst>
          </p:cNvPr>
          <p:cNvSpPr>
            <a:spLocks noGrp="1"/>
          </p:cNvSpPr>
          <p:nvPr>
            <p:ph type="sldNum" sz="quarter" idx="12"/>
          </p:nvPr>
        </p:nvSpPr>
        <p:spPr/>
        <p:txBody>
          <a:bodyPr/>
          <a:lstStyle/>
          <a:p>
            <a:fld id="{B79E4878-4BCB-449E-94CF-AE2A0F6BB533}" type="slidenum">
              <a:rPr lang="fr-FR" smtClean="0"/>
              <a:t>41</a:t>
            </a:fld>
            <a:endParaRPr lang="fr-FR"/>
          </a:p>
        </p:txBody>
      </p:sp>
    </p:spTree>
    <p:extLst>
      <p:ext uri="{BB962C8B-B14F-4D97-AF65-F5344CB8AC3E}">
        <p14:creationId xmlns:p14="http://schemas.microsoft.com/office/powerpoint/2010/main" val="2203464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EA0198-E9E3-4739-8094-A79061CCD169}"/>
              </a:ext>
            </a:extLst>
          </p:cNvPr>
          <p:cNvSpPr>
            <a:spLocks noGrp="1"/>
          </p:cNvSpPr>
          <p:nvPr>
            <p:ph type="title"/>
          </p:nvPr>
        </p:nvSpPr>
        <p:spPr/>
        <p:txBody>
          <a:bodyPr/>
          <a:lstStyle/>
          <a:p>
            <a:r>
              <a:rPr lang="fr-FR" dirty="0"/>
              <a:t>Test Driven </a:t>
            </a:r>
            <a:r>
              <a:rPr lang="fr-FR" dirty="0" err="1"/>
              <a:t>Development</a:t>
            </a:r>
            <a:endParaRPr lang="fr-FR" dirty="0"/>
          </a:p>
        </p:txBody>
      </p:sp>
      <p:sp>
        <p:nvSpPr>
          <p:cNvPr id="3" name="Espace réservé du contenu 2">
            <a:extLst>
              <a:ext uri="{FF2B5EF4-FFF2-40B4-BE49-F238E27FC236}">
                <a16:creationId xmlns:a16="http://schemas.microsoft.com/office/drawing/2014/main" id="{8BF41F9E-10E2-4264-A425-F3D74522E719}"/>
              </a:ext>
            </a:extLst>
          </p:cNvPr>
          <p:cNvSpPr>
            <a:spLocks noGrp="1"/>
          </p:cNvSpPr>
          <p:nvPr>
            <p:ph idx="1"/>
          </p:nvPr>
        </p:nvSpPr>
        <p:spPr/>
        <p:txBody>
          <a:bodyPr>
            <a:normAutofit/>
          </a:bodyPr>
          <a:lstStyle/>
          <a:p>
            <a:r>
              <a:rPr lang="fr-FR" dirty="0"/>
              <a:t>Le cycle préconisé par TDD comporte cinq étapes :</a:t>
            </a:r>
          </a:p>
          <a:p>
            <a:pPr lvl="1"/>
            <a:r>
              <a:rPr lang="fr-FR" dirty="0"/>
              <a:t>écrire un premier test ;</a:t>
            </a:r>
          </a:p>
          <a:p>
            <a:pPr lvl="1"/>
            <a:r>
              <a:rPr lang="fr-FR" dirty="0"/>
              <a:t>vérifier qu'il échoue (car le code qu'il teste n'existe pas), afin de vérifier que le test est valide ;</a:t>
            </a:r>
          </a:p>
          <a:p>
            <a:pPr lvl="1"/>
            <a:r>
              <a:rPr lang="fr-FR" dirty="0"/>
              <a:t>écrire juste le code suffisant pour passer le test ;</a:t>
            </a:r>
          </a:p>
          <a:p>
            <a:pPr lvl="1"/>
            <a:r>
              <a:rPr lang="fr-FR" dirty="0"/>
              <a:t>vérifier que le test passe ;</a:t>
            </a:r>
          </a:p>
          <a:p>
            <a:pPr lvl="1"/>
            <a:r>
              <a:rPr lang="fr-FR" dirty="0"/>
              <a:t>puis </a:t>
            </a:r>
            <a:r>
              <a:rPr lang="fr-FR" dirty="0">
                <a:hlinkClick r:id="rId2" tooltip="Réusinage de code"/>
              </a:rPr>
              <a:t>réusiner</a:t>
            </a:r>
            <a:r>
              <a:rPr lang="fr-FR" dirty="0"/>
              <a:t> le code, c'est-à-dire l'améliorer tout en gardant les mêmes fonctionnalités.</a:t>
            </a:r>
            <a:endParaRPr lang="fr-FR" dirty="0">
              <a:hlinkClick r:id="rId3"/>
            </a:endParaRPr>
          </a:p>
          <a:p>
            <a:pPr marL="0" indent="0">
              <a:buNone/>
            </a:pPr>
            <a:endParaRPr lang="fr-FR" dirty="0">
              <a:hlinkClick r:id="rId3"/>
            </a:endParaRPr>
          </a:p>
          <a:p>
            <a:r>
              <a:rPr lang="fr-FR" dirty="0">
                <a:hlinkClick r:id="rId3"/>
              </a:rPr>
              <a:t>https://fr.wikipedia.org/wiki/Test_driven_development</a:t>
            </a:r>
            <a:endParaRPr lang="fr-FR" dirty="0"/>
          </a:p>
          <a:p>
            <a:endParaRPr lang="fr-FR" dirty="0"/>
          </a:p>
        </p:txBody>
      </p:sp>
      <p:sp>
        <p:nvSpPr>
          <p:cNvPr id="4" name="Espace réservé du numéro de diapositive 3">
            <a:extLst>
              <a:ext uri="{FF2B5EF4-FFF2-40B4-BE49-F238E27FC236}">
                <a16:creationId xmlns:a16="http://schemas.microsoft.com/office/drawing/2014/main" id="{6AC3C5D0-A993-4E20-A26F-3AF90F409E8E}"/>
              </a:ext>
            </a:extLst>
          </p:cNvPr>
          <p:cNvSpPr>
            <a:spLocks noGrp="1"/>
          </p:cNvSpPr>
          <p:nvPr>
            <p:ph type="sldNum" sz="quarter" idx="12"/>
          </p:nvPr>
        </p:nvSpPr>
        <p:spPr/>
        <p:txBody>
          <a:bodyPr/>
          <a:lstStyle/>
          <a:p>
            <a:fld id="{B79E4878-4BCB-449E-94CF-AE2A0F6BB533}" type="slidenum">
              <a:rPr lang="fr-FR" smtClean="0"/>
              <a:t>42</a:t>
            </a:fld>
            <a:endParaRPr lang="fr-FR"/>
          </a:p>
        </p:txBody>
      </p:sp>
    </p:spTree>
    <p:extLst>
      <p:ext uri="{BB962C8B-B14F-4D97-AF65-F5344CB8AC3E}">
        <p14:creationId xmlns:p14="http://schemas.microsoft.com/office/powerpoint/2010/main" val="38127031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F0FE76-D2DD-4EB8-AEB1-6C12645AAB2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5C22AC8-3FDB-48A5-ABE0-E84711A2312F}"/>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31D6BAA8-DDA6-4FD5-8182-81B8CF5E40B2}"/>
              </a:ext>
            </a:extLst>
          </p:cNvPr>
          <p:cNvSpPr>
            <a:spLocks noGrp="1"/>
          </p:cNvSpPr>
          <p:nvPr>
            <p:ph type="sldNum" sz="quarter" idx="12"/>
          </p:nvPr>
        </p:nvSpPr>
        <p:spPr/>
        <p:txBody>
          <a:bodyPr/>
          <a:lstStyle/>
          <a:p>
            <a:fld id="{B79E4878-4BCB-449E-94CF-AE2A0F6BB533}" type="slidenum">
              <a:rPr lang="fr-FR" smtClean="0"/>
              <a:t>43</a:t>
            </a:fld>
            <a:endParaRPr lang="fr-FR"/>
          </a:p>
        </p:txBody>
      </p:sp>
      <p:pic>
        <p:nvPicPr>
          <p:cNvPr id="5" name="Picture 2" descr="Cycle global TDD">
            <a:extLst>
              <a:ext uri="{FF2B5EF4-FFF2-40B4-BE49-F238E27FC236}">
                <a16:creationId xmlns:a16="http://schemas.microsoft.com/office/drawing/2014/main" id="{BCA7444F-99A1-4D97-8C21-19F82B185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63" y="0"/>
            <a:ext cx="115966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1621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216A8C-B1DA-48F7-9731-390F5E512687}"/>
              </a:ext>
            </a:extLst>
          </p:cNvPr>
          <p:cNvSpPr>
            <a:spLocks noGrp="1"/>
          </p:cNvSpPr>
          <p:nvPr>
            <p:ph type="title"/>
          </p:nvPr>
        </p:nvSpPr>
        <p:spPr/>
        <p:txBody>
          <a:bodyPr/>
          <a:lstStyle/>
          <a:p>
            <a:r>
              <a:rPr lang="fr-FR" dirty="0"/>
              <a:t>Test Unitaire</a:t>
            </a:r>
          </a:p>
        </p:txBody>
      </p:sp>
      <p:sp>
        <p:nvSpPr>
          <p:cNvPr id="3" name="Espace réservé du contenu 2">
            <a:extLst>
              <a:ext uri="{FF2B5EF4-FFF2-40B4-BE49-F238E27FC236}">
                <a16:creationId xmlns:a16="http://schemas.microsoft.com/office/drawing/2014/main" id="{B878361C-4DD1-4A31-A574-01304D12287B}"/>
              </a:ext>
            </a:extLst>
          </p:cNvPr>
          <p:cNvSpPr>
            <a:spLocks noGrp="1"/>
          </p:cNvSpPr>
          <p:nvPr>
            <p:ph idx="1"/>
          </p:nvPr>
        </p:nvSpPr>
        <p:spPr>
          <a:xfrm>
            <a:off x="838200" y="5266481"/>
            <a:ext cx="10515600" cy="910482"/>
          </a:xfrm>
        </p:spPr>
        <p:txBody>
          <a:bodyPr/>
          <a:lstStyle/>
          <a:p>
            <a:r>
              <a:rPr lang="fr-FR" dirty="0">
                <a:hlinkClick r:id="rId2"/>
              </a:rPr>
              <a:t>https://www.toptal.com/qa/how-to-write-testable-code-and-why-it-matters</a:t>
            </a:r>
            <a:endParaRPr lang="fr-FR" dirty="0"/>
          </a:p>
          <a:p>
            <a:endParaRPr lang="fr-FR" dirty="0"/>
          </a:p>
        </p:txBody>
      </p:sp>
      <p:sp>
        <p:nvSpPr>
          <p:cNvPr id="4" name="Espace réservé du numéro de diapositive 3">
            <a:extLst>
              <a:ext uri="{FF2B5EF4-FFF2-40B4-BE49-F238E27FC236}">
                <a16:creationId xmlns:a16="http://schemas.microsoft.com/office/drawing/2014/main" id="{EF908BF0-463C-4427-92C4-926EC1534D27}"/>
              </a:ext>
            </a:extLst>
          </p:cNvPr>
          <p:cNvSpPr>
            <a:spLocks noGrp="1"/>
          </p:cNvSpPr>
          <p:nvPr>
            <p:ph type="sldNum" sz="quarter" idx="12"/>
          </p:nvPr>
        </p:nvSpPr>
        <p:spPr/>
        <p:txBody>
          <a:bodyPr/>
          <a:lstStyle/>
          <a:p>
            <a:fld id="{B79E4878-4BCB-449E-94CF-AE2A0F6BB533}" type="slidenum">
              <a:rPr lang="fr-FR" smtClean="0"/>
              <a:t>44</a:t>
            </a:fld>
            <a:endParaRPr lang="fr-FR"/>
          </a:p>
        </p:txBody>
      </p:sp>
      <p:pic>
        <p:nvPicPr>
          <p:cNvPr id="8" name="Image 7">
            <a:extLst>
              <a:ext uri="{FF2B5EF4-FFF2-40B4-BE49-F238E27FC236}">
                <a16:creationId xmlns:a16="http://schemas.microsoft.com/office/drawing/2014/main" id="{98659292-F582-414B-8953-06D7BC79F78E}"/>
              </a:ext>
            </a:extLst>
          </p:cNvPr>
          <p:cNvPicPr>
            <a:picLocks noChangeAspect="1"/>
          </p:cNvPicPr>
          <p:nvPr/>
        </p:nvPicPr>
        <p:blipFill>
          <a:blip r:embed="rId3"/>
          <a:stretch>
            <a:fillRect/>
          </a:stretch>
        </p:blipFill>
        <p:spPr>
          <a:xfrm>
            <a:off x="1686587" y="1317204"/>
            <a:ext cx="8818825" cy="3859583"/>
          </a:xfrm>
          <a:prstGeom prst="rect">
            <a:avLst/>
          </a:prstGeom>
        </p:spPr>
      </p:pic>
    </p:spTree>
    <p:extLst>
      <p:ext uri="{BB962C8B-B14F-4D97-AF65-F5344CB8AC3E}">
        <p14:creationId xmlns:p14="http://schemas.microsoft.com/office/powerpoint/2010/main" val="37357180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5DC587-2528-4E59-9AC5-0584FD40DF7C}"/>
              </a:ext>
            </a:extLst>
          </p:cNvPr>
          <p:cNvSpPr>
            <a:spLocks noGrp="1"/>
          </p:cNvSpPr>
          <p:nvPr>
            <p:ph type="title"/>
          </p:nvPr>
        </p:nvSpPr>
        <p:spPr/>
        <p:txBody>
          <a:bodyPr/>
          <a:lstStyle/>
          <a:p>
            <a:r>
              <a:rPr lang="en-US" dirty="0"/>
              <a:t>Unit Test vs. Integration Test</a:t>
            </a:r>
            <a:endParaRPr lang="fr-FR" dirty="0"/>
          </a:p>
        </p:txBody>
      </p:sp>
      <p:sp>
        <p:nvSpPr>
          <p:cNvPr id="3" name="Espace réservé du contenu 2">
            <a:extLst>
              <a:ext uri="{FF2B5EF4-FFF2-40B4-BE49-F238E27FC236}">
                <a16:creationId xmlns:a16="http://schemas.microsoft.com/office/drawing/2014/main" id="{63BCE608-9BA3-41CE-B2CD-390801E497EF}"/>
              </a:ext>
            </a:extLst>
          </p:cNvPr>
          <p:cNvSpPr>
            <a:spLocks noGrp="1"/>
          </p:cNvSpPr>
          <p:nvPr>
            <p:ph idx="1"/>
          </p:nvPr>
        </p:nvSpPr>
        <p:spPr>
          <a:xfrm>
            <a:off x="838200" y="1377387"/>
            <a:ext cx="10515600" cy="4799576"/>
          </a:xfrm>
        </p:spPr>
        <p:txBody>
          <a:bodyPr/>
          <a:lstStyle/>
          <a:p>
            <a:pPr fontAlgn="base"/>
            <a:r>
              <a:rPr lang="en-US" dirty="0"/>
              <a:t>The purpose of a unit test in software engineering is to verify the behavior of a relatively </a:t>
            </a:r>
            <a:r>
              <a:rPr lang="en-US" dirty="0">
                <a:solidFill>
                  <a:srgbClr val="0070C0"/>
                </a:solidFill>
              </a:rPr>
              <a:t>small piece of software</a:t>
            </a:r>
            <a:r>
              <a:rPr lang="en-US" dirty="0"/>
              <a:t>, independently from other parts. Unit tests are narrow in scope, and allow us to cover all cases, ensuring that every single part works correctly.</a:t>
            </a:r>
          </a:p>
          <a:p>
            <a:pPr fontAlgn="base"/>
            <a:r>
              <a:rPr lang="en-US" dirty="0"/>
              <a:t>On the other hand, integration tests demonstrate that different parts of a system </a:t>
            </a:r>
            <a:r>
              <a:rPr lang="en-US" b="1" dirty="0"/>
              <a:t>work together in the real-life environment</a:t>
            </a:r>
            <a:r>
              <a:rPr lang="en-US" dirty="0"/>
              <a:t>. They validate complex scenarios (we can think of integration tests as a user performing some high-level operation within our system), and usually require </a:t>
            </a:r>
            <a:r>
              <a:rPr lang="en-US" dirty="0">
                <a:solidFill>
                  <a:srgbClr val="00B050"/>
                </a:solidFill>
              </a:rPr>
              <a:t>external resources, like databases or hard drive or web servers, </a:t>
            </a:r>
            <a:r>
              <a:rPr lang="en-US" dirty="0"/>
              <a:t>to be present.</a:t>
            </a:r>
          </a:p>
          <a:p>
            <a:endParaRPr lang="fr-FR" dirty="0"/>
          </a:p>
        </p:txBody>
      </p:sp>
      <p:sp>
        <p:nvSpPr>
          <p:cNvPr id="4" name="Espace réservé du numéro de diapositive 3">
            <a:extLst>
              <a:ext uri="{FF2B5EF4-FFF2-40B4-BE49-F238E27FC236}">
                <a16:creationId xmlns:a16="http://schemas.microsoft.com/office/drawing/2014/main" id="{65740781-2309-4520-B1CA-D0E17D021961}"/>
              </a:ext>
            </a:extLst>
          </p:cNvPr>
          <p:cNvSpPr>
            <a:spLocks noGrp="1"/>
          </p:cNvSpPr>
          <p:nvPr>
            <p:ph type="sldNum" sz="quarter" idx="12"/>
          </p:nvPr>
        </p:nvSpPr>
        <p:spPr/>
        <p:txBody>
          <a:bodyPr/>
          <a:lstStyle/>
          <a:p>
            <a:fld id="{B79E4878-4BCB-449E-94CF-AE2A0F6BB533}" type="slidenum">
              <a:rPr lang="fr-FR" smtClean="0"/>
              <a:t>45</a:t>
            </a:fld>
            <a:endParaRPr lang="fr-FR"/>
          </a:p>
        </p:txBody>
      </p:sp>
    </p:spTree>
    <p:extLst>
      <p:ext uri="{BB962C8B-B14F-4D97-AF65-F5344CB8AC3E}">
        <p14:creationId xmlns:p14="http://schemas.microsoft.com/office/powerpoint/2010/main" val="3505044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6974A5-4788-4271-B5B3-41D4FA2EC030}"/>
              </a:ext>
            </a:extLst>
          </p:cNvPr>
          <p:cNvSpPr>
            <a:spLocks noGrp="1"/>
          </p:cNvSpPr>
          <p:nvPr>
            <p:ph type="title"/>
          </p:nvPr>
        </p:nvSpPr>
        <p:spPr/>
        <p:txBody>
          <a:bodyPr/>
          <a:lstStyle/>
          <a:p>
            <a:r>
              <a:rPr lang="en-US" dirty="0"/>
              <a:t>What Makes a Good Unit Test?</a:t>
            </a:r>
            <a:endParaRPr lang="fr-FR" dirty="0"/>
          </a:p>
        </p:txBody>
      </p:sp>
      <p:sp>
        <p:nvSpPr>
          <p:cNvPr id="3" name="Espace réservé du contenu 2">
            <a:extLst>
              <a:ext uri="{FF2B5EF4-FFF2-40B4-BE49-F238E27FC236}">
                <a16:creationId xmlns:a16="http://schemas.microsoft.com/office/drawing/2014/main" id="{33C919E0-C3AE-449C-9D88-A1B7A33B16F9}"/>
              </a:ext>
            </a:extLst>
          </p:cNvPr>
          <p:cNvSpPr>
            <a:spLocks noGrp="1"/>
          </p:cNvSpPr>
          <p:nvPr>
            <p:ph idx="1"/>
          </p:nvPr>
        </p:nvSpPr>
        <p:spPr>
          <a:xfrm>
            <a:off x="838200" y="1532399"/>
            <a:ext cx="10515600" cy="4351338"/>
          </a:xfrm>
        </p:spPr>
        <p:txBody>
          <a:bodyPr>
            <a:normAutofit/>
          </a:bodyPr>
          <a:lstStyle/>
          <a:p>
            <a:pPr fontAlgn="base"/>
            <a:r>
              <a:rPr lang="en-US" sz="1600" b="1" dirty="0"/>
              <a:t>Easy to write.</a:t>
            </a:r>
            <a:r>
              <a:rPr lang="en-US" sz="1600" dirty="0"/>
              <a:t> Developers typically write lots of unit tests to cover different cases and aspects of the application’s behavior, so it should be easy to code all of those test routines without enormous effort.</a:t>
            </a:r>
          </a:p>
          <a:p>
            <a:pPr fontAlgn="base"/>
            <a:r>
              <a:rPr lang="en-US" sz="1600" b="1" dirty="0"/>
              <a:t>Readable.</a:t>
            </a:r>
            <a:r>
              <a:rPr lang="en-US" sz="1600" dirty="0"/>
              <a:t> The intent of a unit test should be clear. A good unit test tells a story about some behavioral aspect of our application, so it should be easy to understand which scenario is being tested and — if the test fails — easy to detect how to address the problem. With a good unit test, we can fix a bug without actually debugging the code!</a:t>
            </a:r>
          </a:p>
          <a:p>
            <a:pPr fontAlgn="base"/>
            <a:r>
              <a:rPr lang="en-US" sz="1600" b="1" dirty="0"/>
              <a:t>Reliable.</a:t>
            </a:r>
            <a:r>
              <a:rPr lang="en-US" sz="1600" dirty="0"/>
              <a:t> Unit tests should fail only if there’s a bug in the system under test. That seems pretty obvious, but programmers often run into an issue when their tests fail even when no bugs were introduced. For example, tests may pass when running one-by-one, but fail when running the whole test suite, or pass on our development machine and fail on the continuous integration server. These situations are indicative of a design flaw. Good unit tests should be reproducible and independent from external factors such as the environment or running order.</a:t>
            </a:r>
          </a:p>
          <a:p>
            <a:pPr fontAlgn="base"/>
            <a:r>
              <a:rPr lang="en-US" sz="1600" b="1" dirty="0"/>
              <a:t>Fast.</a:t>
            </a:r>
            <a:r>
              <a:rPr lang="en-US" sz="1600" dirty="0"/>
              <a:t> Developers write unit tests so they can repeatedly run them and check that no bugs have been introduced. If unit tests are slow, developers are more likely to skip running them on their own machines. One slow test won’t make a significant difference; add one thousand more and we’re surely stuck waiting for a while. Slow unit tests may also indicate that either the system under test, or the test itself, interacts with external systems, making it environment-dependent.</a:t>
            </a:r>
          </a:p>
          <a:p>
            <a:pPr fontAlgn="base"/>
            <a:r>
              <a:rPr lang="en-US" sz="1600" b="1" dirty="0"/>
              <a:t>Truly unit, not integration.</a:t>
            </a:r>
            <a:r>
              <a:rPr lang="en-US" sz="1600" dirty="0"/>
              <a:t> As we already discussed, unit and integration tests have different purposes. Both the unit test and the system under test should not access the network resources, databases, file system, etc., to eliminate the influence of external factors</a:t>
            </a:r>
          </a:p>
        </p:txBody>
      </p:sp>
      <p:sp>
        <p:nvSpPr>
          <p:cNvPr id="4" name="Espace réservé du numéro de diapositive 3">
            <a:extLst>
              <a:ext uri="{FF2B5EF4-FFF2-40B4-BE49-F238E27FC236}">
                <a16:creationId xmlns:a16="http://schemas.microsoft.com/office/drawing/2014/main" id="{563B98F5-ED2C-401C-BDCB-8EE7645AAB84}"/>
              </a:ext>
            </a:extLst>
          </p:cNvPr>
          <p:cNvSpPr>
            <a:spLocks noGrp="1"/>
          </p:cNvSpPr>
          <p:nvPr>
            <p:ph type="sldNum" sz="quarter" idx="12"/>
          </p:nvPr>
        </p:nvSpPr>
        <p:spPr/>
        <p:txBody>
          <a:bodyPr/>
          <a:lstStyle/>
          <a:p>
            <a:fld id="{B79E4878-4BCB-449E-94CF-AE2A0F6BB533}" type="slidenum">
              <a:rPr lang="fr-FR" smtClean="0"/>
              <a:t>46</a:t>
            </a:fld>
            <a:endParaRPr lang="fr-FR"/>
          </a:p>
        </p:txBody>
      </p:sp>
      <p:sp>
        <p:nvSpPr>
          <p:cNvPr id="5" name="Espace réservé du contenu 2">
            <a:extLst>
              <a:ext uri="{FF2B5EF4-FFF2-40B4-BE49-F238E27FC236}">
                <a16:creationId xmlns:a16="http://schemas.microsoft.com/office/drawing/2014/main" id="{5526DFAE-076A-4AB3-8685-19CF5D79523D}"/>
              </a:ext>
            </a:extLst>
          </p:cNvPr>
          <p:cNvSpPr txBox="1">
            <a:spLocks/>
          </p:cNvSpPr>
          <p:nvPr/>
        </p:nvSpPr>
        <p:spPr>
          <a:xfrm>
            <a:off x="838200" y="5947518"/>
            <a:ext cx="10515600" cy="9104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hlinkClick r:id="rId2"/>
              </a:rPr>
              <a:t>https://www.toptal.com/qa/how-to-write-testable-code-and-why-it-matters</a:t>
            </a:r>
            <a:endParaRPr lang="fr-FR" dirty="0"/>
          </a:p>
          <a:p>
            <a:endParaRPr lang="fr-FR" dirty="0"/>
          </a:p>
        </p:txBody>
      </p:sp>
    </p:spTree>
    <p:extLst>
      <p:ext uri="{BB962C8B-B14F-4D97-AF65-F5344CB8AC3E}">
        <p14:creationId xmlns:p14="http://schemas.microsoft.com/office/powerpoint/2010/main" val="5714851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3593CC-BBE7-4791-A558-8930078F5721}"/>
              </a:ext>
            </a:extLst>
          </p:cNvPr>
          <p:cNvSpPr>
            <a:spLocks noGrp="1"/>
          </p:cNvSpPr>
          <p:nvPr>
            <p:ph type="title"/>
          </p:nvPr>
        </p:nvSpPr>
        <p:spPr/>
        <p:txBody>
          <a:bodyPr/>
          <a:lstStyle/>
          <a:p>
            <a:r>
              <a:rPr lang="fr-FR" dirty="0" err="1"/>
              <a:t>Refactoring</a:t>
            </a:r>
            <a:endParaRPr lang="fr-FR" dirty="0"/>
          </a:p>
        </p:txBody>
      </p:sp>
      <p:sp>
        <p:nvSpPr>
          <p:cNvPr id="3" name="Espace réservé du contenu 2">
            <a:extLst>
              <a:ext uri="{FF2B5EF4-FFF2-40B4-BE49-F238E27FC236}">
                <a16:creationId xmlns:a16="http://schemas.microsoft.com/office/drawing/2014/main" id="{974BDDF0-6BE1-4930-BD92-47817FDABD73}"/>
              </a:ext>
            </a:extLst>
          </p:cNvPr>
          <p:cNvSpPr>
            <a:spLocks noGrp="1"/>
          </p:cNvSpPr>
          <p:nvPr>
            <p:ph idx="1"/>
          </p:nvPr>
        </p:nvSpPr>
        <p:spPr/>
        <p:txBody>
          <a:bodyPr>
            <a:normAutofit/>
          </a:bodyPr>
          <a:lstStyle/>
          <a:p>
            <a:r>
              <a:rPr lang="fr-FR" dirty="0"/>
              <a:t>Le </a:t>
            </a:r>
            <a:r>
              <a:rPr lang="fr-FR" b="1" dirty="0" err="1"/>
              <a:t>réusinage</a:t>
            </a:r>
            <a:r>
              <a:rPr lang="fr-FR" b="1" dirty="0"/>
              <a:t> de code</a:t>
            </a:r>
            <a:r>
              <a:rPr lang="fr-FR" dirty="0"/>
              <a:t> est l'opération consistant à retravailler le code source d'un </a:t>
            </a:r>
            <a:r>
              <a:rPr lang="fr-FR" dirty="0">
                <a:hlinkClick r:id="rId2" tooltip="Programme informatique"/>
              </a:rPr>
              <a:t>programme informatique</a:t>
            </a:r>
            <a:r>
              <a:rPr lang="fr-FR" dirty="0"/>
              <a:t> – sans toutefois y ajouter des fonctionnalités ni en corriger les bogues – de façon à en améliorer la lisibilité et par voie de conséquence la maintenance, ou à le rendre plus générique (afin par exemple de faciliter le passage de simple en multiple précision) ; on parle aussi de « remaniement ». Cette technique utilise quelques méthodes propres à l'</a:t>
            </a:r>
            <a:r>
              <a:rPr lang="fr-FR" dirty="0">
                <a:hlinkClick r:id="rId3" tooltip="Optimisation de code"/>
              </a:rPr>
              <a:t>optimisation de code</a:t>
            </a:r>
            <a:r>
              <a:rPr lang="fr-FR" dirty="0"/>
              <a:t>, avec des objectifs différents.</a:t>
            </a:r>
          </a:p>
          <a:p>
            <a:endParaRPr lang="fr-FR" dirty="0">
              <a:hlinkClick r:id="rId4"/>
            </a:endParaRPr>
          </a:p>
          <a:p>
            <a:r>
              <a:rPr lang="fr-FR" dirty="0">
                <a:hlinkClick r:id="rId4"/>
              </a:rPr>
              <a:t>https://fr.wikipedia.org/wiki/R%C3%A9usinage_de_code</a:t>
            </a:r>
            <a:endParaRPr lang="fr-FR" dirty="0"/>
          </a:p>
          <a:p>
            <a:endParaRPr lang="fr-FR" dirty="0"/>
          </a:p>
        </p:txBody>
      </p:sp>
      <p:sp>
        <p:nvSpPr>
          <p:cNvPr id="4" name="Espace réservé du numéro de diapositive 3">
            <a:extLst>
              <a:ext uri="{FF2B5EF4-FFF2-40B4-BE49-F238E27FC236}">
                <a16:creationId xmlns:a16="http://schemas.microsoft.com/office/drawing/2014/main" id="{96686477-B551-4D4C-A695-221D10171964}"/>
              </a:ext>
            </a:extLst>
          </p:cNvPr>
          <p:cNvSpPr>
            <a:spLocks noGrp="1"/>
          </p:cNvSpPr>
          <p:nvPr>
            <p:ph type="sldNum" sz="quarter" idx="12"/>
          </p:nvPr>
        </p:nvSpPr>
        <p:spPr/>
        <p:txBody>
          <a:bodyPr/>
          <a:lstStyle/>
          <a:p>
            <a:fld id="{B79E4878-4BCB-449E-94CF-AE2A0F6BB533}" type="slidenum">
              <a:rPr lang="fr-FR" smtClean="0"/>
              <a:t>47</a:t>
            </a:fld>
            <a:endParaRPr lang="fr-FR"/>
          </a:p>
        </p:txBody>
      </p:sp>
    </p:spTree>
    <p:extLst>
      <p:ext uri="{BB962C8B-B14F-4D97-AF65-F5344CB8AC3E}">
        <p14:creationId xmlns:p14="http://schemas.microsoft.com/office/powerpoint/2010/main" val="801267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C5900C-380B-4341-B085-A664D3FC2584}"/>
              </a:ext>
            </a:extLst>
          </p:cNvPr>
          <p:cNvSpPr>
            <a:spLocks noGrp="1"/>
          </p:cNvSpPr>
          <p:nvPr>
            <p:ph type="title"/>
          </p:nvPr>
        </p:nvSpPr>
        <p:spPr/>
        <p:txBody>
          <a:bodyPr/>
          <a:lstStyle/>
          <a:p>
            <a:r>
              <a:rPr lang="fr-FR" dirty="0" err="1"/>
              <a:t>Refactoring</a:t>
            </a:r>
            <a:endParaRPr lang="fr-FR" dirty="0"/>
          </a:p>
        </p:txBody>
      </p:sp>
      <p:sp>
        <p:nvSpPr>
          <p:cNvPr id="3" name="Espace réservé du contenu 2">
            <a:extLst>
              <a:ext uri="{FF2B5EF4-FFF2-40B4-BE49-F238E27FC236}">
                <a16:creationId xmlns:a16="http://schemas.microsoft.com/office/drawing/2014/main" id="{A3593303-DF15-4D21-BA5B-84A02D063CE3}"/>
              </a:ext>
            </a:extLst>
          </p:cNvPr>
          <p:cNvSpPr>
            <a:spLocks noGrp="1"/>
          </p:cNvSpPr>
          <p:nvPr>
            <p:ph idx="1"/>
          </p:nvPr>
        </p:nvSpPr>
        <p:spPr/>
        <p:txBody>
          <a:bodyPr/>
          <a:lstStyle/>
          <a:p>
            <a:r>
              <a:rPr lang="fr-FR" dirty="0"/>
              <a:t>Pour toujours conserver un code aussi simple que possible, on :</a:t>
            </a:r>
          </a:p>
          <a:p>
            <a:pPr lvl="1"/>
            <a:r>
              <a:rPr lang="fr-FR" dirty="0"/>
              <a:t>s'assure que toute l'information nécessaire est disponible ;</a:t>
            </a:r>
          </a:p>
          <a:p>
            <a:pPr lvl="1"/>
            <a:r>
              <a:rPr lang="fr-FR" dirty="0"/>
              <a:t>supprime toute information redondante ou </a:t>
            </a:r>
            <a:r>
              <a:rPr lang="fr-FR" dirty="0">
                <a:hlinkClick r:id="rId2" tooltip="Duplication de code"/>
              </a:rPr>
              <a:t>duplication de code</a:t>
            </a:r>
            <a:r>
              <a:rPr lang="fr-FR" dirty="0"/>
              <a:t> ;</a:t>
            </a:r>
          </a:p>
          <a:p>
            <a:pPr lvl="1"/>
            <a:r>
              <a:rPr lang="fr-FR" dirty="0"/>
              <a:t>simplifie lorsque c'est possible l'algorithmique des </a:t>
            </a:r>
            <a:r>
              <a:rPr lang="fr-FR" dirty="0">
                <a:hlinkClick r:id="rId3" tooltip="Méthode (informatique)"/>
              </a:rPr>
              <a:t>méthodes</a:t>
            </a:r>
            <a:r>
              <a:rPr lang="fr-FR" dirty="0"/>
              <a:t> ;</a:t>
            </a:r>
          </a:p>
          <a:p>
            <a:pPr lvl="1"/>
            <a:r>
              <a:rPr lang="fr-FR" dirty="0"/>
              <a:t>limite la complexité de chaque </a:t>
            </a:r>
            <a:r>
              <a:rPr lang="fr-FR" dirty="0">
                <a:hlinkClick r:id="rId4" tooltip="Classe (informatique)"/>
              </a:rPr>
              <a:t>classe</a:t>
            </a:r>
            <a:r>
              <a:rPr lang="fr-FR" dirty="0"/>
              <a:t> ;</a:t>
            </a:r>
          </a:p>
          <a:p>
            <a:pPr lvl="1"/>
            <a:r>
              <a:rPr lang="fr-FR" dirty="0"/>
              <a:t>limite le nombre de classes.</a:t>
            </a:r>
          </a:p>
          <a:p>
            <a:pPr lvl="1"/>
            <a:r>
              <a:rPr lang="fr-FR" dirty="0"/>
              <a:t>Etc.</a:t>
            </a:r>
          </a:p>
          <a:p>
            <a:endParaRPr lang="fr-FR" dirty="0"/>
          </a:p>
        </p:txBody>
      </p:sp>
      <p:sp>
        <p:nvSpPr>
          <p:cNvPr id="4" name="Espace réservé du numéro de diapositive 3">
            <a:extLst>
              <a:ext uri="{FF2B5EF4-FFF2-40B4-BE49-F238E27FC236}">
                <a16:creationId xmlns:a16="http://schemas.microsoft.com/office/drawing/2014/main" id="{3776D944-34B9-4987-96D2-3012322133FF}"/>
              </a:ext>
            </a:extLst>
          </p:cNvPr>
          <p:cNvSpPr>
            <a:spLocks noGrp="1"/>
          </p:cNvSpPr>
          <p:nvPr>
            <p:ph type="sldNum" sz="quarter" idx="12"/>
          </p:nvPr>
        </p:nvSpPr>
        <p:spPr/>
        <p:txBody>
          <a:bodyPr/>
          <a:lstStyle/>
          <a:p>
            <a:fld id="{B79E4878-4BCB-449E-94CF-AE2A0F6BB533}" type="slidenum">
              <a:rPr lang="fr-FR" smtClean="0"/>
              <a:t>48</a:t>
            </a:fld>
            <a:endParaRPr lang="fr-FR"/>
          </a:p>
        </p:txBody>
      </p:sp>
      <p:sp>
        <p:nvSpPr>
          <p:cNvPr id="5" name="Rectangle 4">
            <a:extLst>
              <a:ext uri="{FF2B5EF4-FFF2-40B4-BE49-F238E27FC236}">
                <a16:creationId xmlns:a16="http://schemas.microsoft.com/office/drawing/2014/main" id="{9F7077D3-9C24-4248-A565-3C77C6D91C41}"/>
              </a:ext>
            </a:extLst>
          </p:cNvPr>
          <p:cNvSpPr/>
          <p:nvPr/>
        </p:nvSpPr>
        <p:spPr>
          <a:xfrm>
            <a:off x="996707" y="5897325"/>
            <a:ext cx="9385783" cy="369332"/>
          </a:xfrm>
          <a:prstGeom prst="rect">
            <a:avLst/>
          </a:prstGeom>
        </p:spPr>
        <p:txBody>
          <a:bodyPr wrap="square">
            <a:spAutoFit/>
          </a:bodyPr>
          <a:lstStyle/>
          <a:p>
            <a:r>
              <a:rPr lang="fr-FR" dirty="0">
                <a:hlinkClick r:id="rId5"/>
              </a:rPr>
              <a:t>https://fr.wikipedia.org/wiki/R%C3%A9usinage_de_code</a:t>
            </a:r>
            <a:endParaRPr lang="fr-FR" dirty="0"/>
          </a:p>
        </p:txBody>
      </p:sp>
    </p:spTree>
    <p:extLst>
      <p:ext uri="{BB962C8B-B14F-4D97-AF65-F5344CB8AC3E}">
        <p14:creationId xmlns:p14="http://schemas.microsoft.com/office/powerpoint/2010/main" val="20529972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F1D641-549E-4C6B-BFD1-EAE362CC18BE}"/>
              </a:ext>
            </a:extLst>
          </p:cNvPr>
          <p:cNvSpPr>
            <a:spLocks noGrp="1"/>
          </p:cNvSpPr>
          <p:nvPr>
            <p:ph type="title"/>
          </p:nvPr>
        </p:nvSpPr>
        <p:spPr/>
        <p:txBody>
          <a:bodyPr/>
          <a:lstStyle/>
          <a:p>
            <a:r>
              <a:rPr lang="fr-FR" dirty="0"/>
              <a:t>Tools</a:t>
            </a:r>
          </a:p>
        </p:txBody>
      </p:sp>
      <p:sp>
        <p:nvSpPr>
          <p:cNvPr id="3" name="Espace réservé du contenu 2">
            <a:extLst>
              <a:ext uri="{FF2B5EF4-FFF2-40B4-BE49-F238E27FC236}">
                <a16:creationId xmlns:a16="http://schemas.microsoft.com/office/drawing/2014/main" id="{ABEB5F59-F148-4432-B1B4-EB08E825C6F3}"/>
              </a:ext>
            </a:extLst>
          </p:cNvPr>
          <p:cNvSpPr>
            <a:spLocks noGrp="1"/>
          </p:cNvSpPr>
          <p:nvPr>
            <p:ph idx="1"/>
          </p:nvPr>
        </p:nvSpPr>
        <p:spPr>
          <a:xfrm>
            <a:off x="838200" y="1468619"/>
            <a:ext cx="10515600" cy="4708344"/>
          </a:xfrm>
        </p:spPr>
        <p:txBody>
          <a:bodyPr>
            <a:normAutofit lnSpcReduction="10000"/>
          </a:bodyPr>
          <a:lstStyle/>
          <a:p>
            <a:r>
              <a:rPr lang="fr-FR" dirty="0"/>
              <a:t>Editeurs C#</a:t>
            </a:r>
          </a:p>
          <a:p>
            <a:pPr lvl="1"/>
            <a:r>
              <a:rPr lang="fr-FR" dirty="0"/>
              <a:t>Visual Studio Entreprise + plugin </a:t>
            </a:r>
            <a:r>
              <a:rPr lang="fr-FR" dirty="0" err="1"/>
              <a:t>Resharper</a:t>
            </a:r>
            <a:endParaRPr lang="fr-FR" dirty="0"/>
          </a:p>
          <a:p>
            <a:pPr lvl="1"/>
            <a:r>
              <a:rPr lang="fr-FR" dirty="0"/>
              <a:t>Rider</a:t>
            </a:r>
          </a:p>
          <a:p>
            <a:pPr lvl="1"/>
            <a:r>
              <a:rPr lang="fr-FR" dirty="0"/>
              <a:t>Visual Studio Code + C# extension</a:t>
            </a:r>
          </a:p>
          <a:p>
            <a:r>
              <a:rPr lang="fr-FR" dirty="0"/>
              <a:t>La maîtrise des raccourcis de votre éditeur est obligatoire </a:t>
            </a:r>
          </a:p>
          <a:p>
            <a:pPr lvl="1"/>
            <a:r>
              <a:rPr lang="fr-FR" dirty="0"/>
              <a:t>Par exemple =&gt; Google « Reharper Key </a:t>
            </a:r>
            <a:r>
              <a:rPr lang="fr-FR" dirty="0" err="1"/>
              <a:t>Map</a:t>
            </a:r>
            <a:r>
              <a:rPr lang="fr-FR" dirty="0"/>
              <a:t> »</a:t>
            </a:r>
          </a:p>
          <a:p>
            <a:r>
              <a:rPr lang="fr-FR" dirty="0"/>
              <a:t>Outils partage de standards</a:t>
            </a:r>
          </a:p>
          <a:p>
            <a:pPr lvl="1"/>
            <a:r>
              <a:rPr lang="fr-FR" dirty="0">
                <a:hlinkClick r:id="rId2"/>
              </a:rPr>
              <a:t>https://github.com/StyleCop/StyleCop</a:t>
            </a:r>
            <a:endParaRPr lang="fr-FR" dirty="0"/>
          </a:p>
          <a:p>
            <a:pPr lvl="1"/>
            <a:r>
              <a:rPr lang="fr-FR" dirty="0"/>
              <a:t>Sonar</a:t>
            </a:r>
          </a:p>
          <a:p>
            <a:r>
              <a:rPr lang="fr-FR" dirty="0"/>
              <a:t>Gestionnaire de code sources:</a:t>
            </a:r>
          </a:p>
          <a:p>
            <a:pPr lvl="1"/>
            <a:r>
              <a:rPr lang="fr-FR" dirty="0">
                <a:hlinkClick r:id="rId3"/>
              </a:rPr>
              <a:t>GitHub Classroom</a:t>
            </a:r>
            <a:endParaRPr lang="fr-FR" dirty="0"/>
          </a:p>
          <a:p>
            <a:endParaRPr lang="fr-FR" dirty="0"/>
          </a:p>
          <a:p>
            <a:endParaRPr lang="fr-FR" dirty="0"/>
          </a:p>
        </p:txBody>
      </p:sp>
      <p:sp>
        <p:nvSpPr>
          <p:cNvPr id="4" name="Espace réservé du numéro de diapositive 3">
            <a:extLst>
              <a:ext uri="{FF2B5EF4-FFF2-40B4-BE49-F238E27FC236}">
                <a16:creationId xmlns:a16="http://schemas.microsoft.com/office/drawing/2014/main" id="{40E1A3F7-6E05-464B-9AFF-8F59E80BED1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9E4878-4BCB-449E-94CF-AE2A0F6BB533}"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491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Déroulement du cours 20h</a:t>
            </a:r>
          </a:p>
        </p:txBody>
      </p:sp>
      <p:sp>
        <p:nvSpPr>
          <p:cNvPr id="3" name="Espace réservé du contenu 2"/>
          <p:cNvSpPr>
            <a:spLocks noGrp="1"/>
          </p:cNvSpPr>
          <p:nvPr>
            <p:ph idx="1"/>
          </p:nvPr>
        </p:nvSpPr>
        <p:spPr>
          <a:xfrm>
            <a:off x="838200" y="1825624"/>
            <a:ext cx="10515600" cy="4818063"/>
          </a:xfrm>
        </p:spPr>
        <p:txBody>
          <a:bodyPr>
            <a:normAutofit/>
          </a:bodyPr>
          <a:lstStyle/>
          <a:p>
            <a:r>
              <a:rPr lang="fr-FR" dirty="0"/>
              <a:t>4 mai 2018 =&gt; 8h</a:t>
            </a:r>
          </a:p>
          <a:p>
            <a:r>
              <a:rPr lang="fr-FR" dirty="0"/>
              <a:t>31 mai 2018 =&gt; 4h (matin)</a:t>
            </a:r>
          </a:p>
          <a:p>
            <a:r>
              <a:rPr lang="fr-FR" dirty="0"/>
              <a:t>1 Juin 2018 =&gt; 4h (après-midi)</a:t>
            </a:r>
          </a:p>
          <a:p>
            <a:r>
              <a:rPr lang="fr-FR" dirty="0"/>
              <a:t>12 Juin 2018 =&gt; 4h (matin)</a:t>
            </a:r>
          </a:p>
          <a:p>
            <a:endParaRPr lang="fr-FR" dirty="0"/>
          </a:p>
          <a:p>
            <a:r>
              <a:rPr lang="fr-FR" dirty="0"/>
              <a:t>Evaluations</a:t>
            </a:r>
          </a:p>
          <a:p>
            <a:pPr lvl="1"/>
            <a:r>
              <a:rPr lang="fr-FR" dirty="0"/>
              <a:t>Travaux dirigés à publier sur git</a:t>
            </a:r>
          </a:p>
          <a:p>
            <a:pPr lvl="1"/>
            <a:r>
              <a:rPr lang="fr-FR" dirty="0"/>
              <a:t>Interrogation écrite lors de la dernière séance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5</a:t>
            </a:fld>
            <a:endParaRPr lang="fr-FR"/>
          </a:p>
        </p:txBody>
      </p:sp>
    </p:spTree>
    <p:extLst>
      <p:ext uri="{BB962C8B-B14F-4D97-AF65-F5344CB8AC3E}">
        <p14:creationId xmlns:p14="http://schemas.microsoft.com/office/powerpoint/2010/main" val="29199055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F1D641-549E-4C6B-BFD1-EAE362CC18BE}"/>
              </a:ext>
            </a:extLst>
          </p:cNvPr>
          <p:cNvSpPr>
            <a:spLocks noGrp="1"/>
          </p:cNvSpPr>
          <p:nvPr>
            <p:ph type="title"/>
          </p:nvPr>
        </p:nvSpPr>
        <p:spPr/>
        <p:txBody>
          <a:bodyPr/>
          <a:lstStyle/>
          <a:p>
            <a:r>
              <a:rPr lang="fr-FR" dirty="0"/>
              <a:t>Tools</a:t>
            </a:r>
          </a:p>
        </p:txBody>
      </p:sp>
      <p:sp>
        <p:nvSpPr>
          <p:cNvPr id="3" name="Espace réservé du contenu 2">
            <a:extLst>
              <a:ext uri="{FF2B5EF4-FFF2-40B4-BE49-F238E27FC236}">
                <a16:creationId xmlns:a16="http://schemas.microsoft.com/office/drawing/2014/main" id="{ABEB5F59-F148-4432-B1B4-EB08E825C6F3}"/>
              </a:ext>
            </a:extLst>
          </p:cNvPr>
          <p:cNvSpPr>
            <a:spLocks noGrp="1"/>
          </p:cNvSpPr>
          <p:nvPr>
            <p:ph idx="1"/>
          </p:nvPr>
        </p:nvSpPr>
        <p:spPr>
          <a:xfrm>
            <a:off x="838200" y="1468619"/>
            <a:ext cx="10515600" cy="4708344"/>
          </a:xfrm>
        </p:spPr>
        <p:txBody>
          <a:bodyPr>
            <a:normAutofit/>
          </a:bodyPr>
          <a:lstStyle/>
          <a:p>
            <a:r>
              <a:rPr lang="fr-FR" dirty="0"/>
              <a:t>Usine logiciel</a:t>
            </a:r>
          </a:p>
          <a:p>
            <a:pPr lvl="1"/>
            <a:r>
              <a:rPr lang="fr-FR" dirty="0"/>
              <a:t>Visual Studio Online</a:t>
            </a:r>
          </a:p>
          <a:p>
            <a:pPr lvl="1"/>
            <a:r>
              <a:rPr lang="fr-FR" dirty="0"/>
              <a:t>Jenkins</a:t>
            </a:r>
          </a:p>
          <a:p>
            <a:pPr lvl="1"/>
            <a:r>
              <a:rPr lang="fr-FR" dirty="0"/>
              <a:t>Travis</a:t>
            </a:r>
          </a:p>
          <a:p>
            <a:pPr lvl="1"/>
            <a:r>
              <a:rPr lang="fr-FR" dirty="0"/>
              <a:t>Etc.</a:t>
            </a:r>
          </a:p>
          <a:p>
            <a:pPr lvl="1"/>
            <a:endParaRPr lang="fr-FR" dirty="0"/>
          </a:p>
          <a:p>
            <a:endParaRPr lang="fr-FR" dirty="0"/>
          </a:p>
          <a:p>
            <a:endParaRPr lang="fr-FR" dirty="0"/>
          </a:p>
        </p:txBody>
      </p:sp>
      <p:sp>
        <p:nvSpPr>
          <p:cNvPr id="4" name="Espace réservé du numéro de diapositive 3">
            <a:extLst>
              <a:ext uri="{FF2B5EF4-FFF2-40B4-BE49-F238E27FC236}">
                <a16:creationId xmlns:a16="http://schemas.microsoft.com/office/drawing/2014/main" id="{40E1A3F7-6E05-464B-9AFF-8F59E80BED1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9E4878-4BCB-449E-94CF-AE2A0F6BB533}"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17676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F1D641-549E-4C6B-BFD1-EAE362CC18BE}"/>
              </a:ext>
            </a:extLst>
          </p:cNvPr>
          <p:cNvSpPr>
            <a:spLocks noGrp="1"/>
          </p:cNvSpPr>
          <p:nvPr>
            <p:ph type="title"/>
          </p:nvPr>
        </p:nvSpPr>
        <p:spPr/>
        <p:txBody>
          <a:bodyPr/>
          <a:lstStyle/>
          <a:p>
            <a:r>
              <a:rPr lang="fr-FR" dirty="0"/>
              <a:t>Gang Of Four </a:t>
            </a:r>
            <a:r>
              <a:rPr lang="fr-FR"/>
              <a:t>=&gt; Design pattern</a:t>
            </a:r>
            <a:endParaRPr lang="fr-FR" dirty="0"/>
          </a:p>
        </p:txBody>
      </p:sp>
      <p:sp>
        <p:nvSpPr>
          <p:cNvPr id="3" name="Espace réservé du contenu 2">
            <a:extLst>
              <a:ext uri="{FF2B5EF4-FFF2-40B4-BE49-F238E27FC236}">
                <a16:creationId xmlns:a16="http://schemas.microsoft.com/office/drawing/2014/main" id="{ABEB5F59-F148-4432-B1B4-EB08E825C6F3}"/>
              </a:ext>
            </a:extLst>
          </p:cNvPr>
          <p:cNvSpPr>
            <a:spLocks noGrp="1"/>
          </p:cNvSpPr>
          <p:nvPr>
            <p:ph idx="1"/>
          </p:nvPr>
        </p:nvSpPr>
        <p:spPr>
          <a:xfrm>
            <a:off x="838200" y="5988705"/>
            <a:ext cx="10515600" cy="550207"/>
          </a:xfrm>
        </p:spPr>
        <p:txBody>
          <a:bodyPr>
            <a:normAutofit/>
          </a:bodyPr>
          <a:lstStyle/>
          <a:p>
            <a:r>
              <a:rPr lang="fr-FR" dirty="0">
                <a:hlinkClick r:id="rId2"/>
              </a:rPr>
              <a:t>http://www.dofactory.com/net/design-patterns</a:t>
            </a:r>
            <a:endParaRPr lang="fr-FR" dirty="0"/>
          </a:p>
          <a:p>
            <a:endParaRPr lang="fr-FR" dirty="0"/>
          </a:p>
          <a:p>
            <a:endParaRPr lang="fr-FR" dirty="0"/>
          </a:p>
          <a:p>
            <a:endParaRPr lang="fr-FR" dirty="0"/>
          </a:p>
        </p:txBody>
      </p:sp>
      <p:sp>
        <p:nvSpPr>
          <p:cNvPr id="4" name="Espace réservé du numéro de diapositive 3">
            <a:extLst>
              <a:ext uri="{FF2B5EF4-FFF2-40B4-BE49-F238E27FC236}">
                <a16:creationId xmlns:a16="http://schemas.microsoft.com/office/drawing/2014/main" id="{40E1A3F7-6E05-464B-9AFF-8F59E80BED1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9E4878-4BCB-449E-94CF-AE2A0F6BB533}"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392F2601-E02E-4240-946A-1952675053DA}"/>
              </a:ext>
            </a:extLst>
          </p:cNvPr>
          <p:cNvSpPr/>
          <p:nvPr/>
        </p:nvSpPr>
        <p:spPr>
          <a:xfrm>
            <a:off x="838200" y="1820467"/>
            <a:ext cx="10865922" cy="3539430"/>
          </a:xfrm>
          <a:prstGeom prst="rect">
            <a:avLst/>
          </a:prstGeom>
        </p:spPr>
        <p:txBody>
          <a:bodyPr wrap="square">
            <a:spAutoFit/>
          </a:bodyPr>
          <a:lstStyle/>
          <a:p>
            <a:r>
              <a:rPr lang="fr-FR" sz="2800" dirty="0">
                <a:latin typeface="Helvetica Neue"/>
              </a:rPr>
              <a:t>Les 4 auteurs du livre « Design Pattern » (Erich Gamma, Richard </a:t>
            </a:r>
            <a:r>
              <a:rPr lang="fr-FR" sz="2800" dirty="0" err="1">
                <a:latin typeface="Helvetica Neue"/>
              </a:rPr>
              <a:t>Helm</a:t>
            </a:r>
            <a:r>
              <a:rPr lang="fr-FR" sz="2800" dirty="0">
                <a:latin typeface="Helvetica Neue"/>
              </a:rPr>
              <a:t>, Ralph Johnson et John </a:t>
            </a:r>
            <a:r>
              <a:rPr lang="fr-FR" sz="2800" dirty="0" err="1">
                <a:latin typeface="Helvetica Neue"/>
              </a:rPr>
              <a:t>Vlissides</a:t>
            </a:r>
            <a:r>
              <a:rPr lang="fr-FR" sz="2800" dirty="0">
                <a:latin typeface="Helvetica Neue"/>
              </a:rPr>
              <a:t>) sont surnommés la bande des quatre (« Gang of Four » en anglais).</a:t>
            </a:r>
            <a:endParaRPr lang="en-US" sz="2800" dirty="0">
              <a:latin typeface="Helvetica Neue"/>
            </a:endParaRPr>
          </a:p>
          <a:p>
            <a:endParaRPr lang="en-US" sz="2800" dirty="0">
              <a:latin typeface="Helvetica Neue"/>
            </a:endParaRPr>
          </a:p>
          <a:p>
            <a:r>
              <a:rPr lang="en-US" sz="2800" dirty="0" err="1">
                <a:latin typeface="Helvetica Neue"/>
              </a:rPr>
              <a:t>Ces</a:t>
            </a:r>
            <a:r>
              <a:rPr lang="en-US" sz="2800" dirty="0">
                <a:latin typeface="Helvetica Neue"/>
              </a:rPr>
              <a:t> patterns </a:t>
            </a:r>
            <a:r>
              <a:rPr lang="en-US" sz="2800" dirty="0" err="1">
                <a:latin typeface="Helvetica Neue"/>
              </a:rPr>
              <a:t>peuvent</a:t>
            </a:r>
            <a:r>
              <a:rPr lang="en-US" sz="2800" dirty="0">
                <a:latin typeface="Helvetica Neue"/>
              </a:rPr>
              <a:t> </a:t>
            </a:r>
            <a:r>
              <a:rPr lang="en-US" sz="2800" dirty="0" err="1">
                <a:latin typeface="Helvetica Neue"/>
              </a:rPr>
              <a:t>être</a:t>
            </a:r>
            <a:r>
              <a:rPr lang="en-US" sz="2800" dirty="0">
                <a:latin typeface="Helvetica Neue"/>
              </a:rPr>
              <a:t> </a:t>
            </a:r>
            <a:r>
              <a:rPr lang="en-US" sz="2800" dirty="0" err="1">
                <a:latin typeface="Helvetica Neue"/>
              </a:rPr>
              <a:t>catégorisés</a:t>
            </a:r>
            <a:r>
              <a:rPr lang="en-US" sz="2800" dirty="0">
                <a:latin typeface="Helvetica Neue"/>
              </a:rPr>
              <a:t> en 3 </a:t>
            </a:r>
            <a:r>
              <a:rPr lang="en-US" sz="2800" dirty="0" err="1">
                <a:latin typeface="Helvetica Neue"/>
              </a:rPr>
              <a:t>groupes</a:t>
            </a:r>
            <a:r>
              <a:rPr lang="en-US" sz="2800" dirty="0">
                <a:latin typeface="Helvetica Neue"/>
              </a:rPr>
              <a:t> :</a:t>
            </a:r>
          </a:p>
          <a:p>
            <a:pPr marL="571500" indent="-571500">
              <a:buFont typeface="Arial" panose="020B0604020202020204" pitchFamily="34" charset="0"/>
              <a:buChar char="•"/>
            </a:pPr>
            <a:r>
              <a:rPr lang="en-US" sz="2800" dirty="0" err="1">
                <a:latin typeface="Helvetica Neue"/>
              </a:rPr>
              <a:t>Création</a:t>
            </a:r>
            <a:endParaRPr lang="en-US" sz="2800" dirty="0">
              <a:latin typeface="Helvetica Neue"/>
            </a:endParaRPr>
          </a:p>
          <a:p>
            <a:pPr marL="571500" indent="-571500">
              <a:buFont typeface="Arial" panose="020B0604020202020204" pitchFamily="34" charset="0"/>
              <a:buChar char="•"/>
            </a:pPr>
            <a:r>
              <a:rPr lang="en-US" sz="2800" dirty="0">
                <a:latin typeface="Helvetica Neue"/>
              </a:rPr>
              <a:t>Structure,</a:t>
            </a:r>
          </a:p>
          <a:p>
            <a:pPr marL="571500" indent="-571500">
              <a:buFont typeface="Arial" panose="020B0604020202020204" pitchFamily="34" charset="0"/>
              <a:buChar char="•"/>
            </a:pPr>
            <a:r>
              <a:rPr lang="en-US" sz="2800" dirty="0" err="1">
                <a:latin typeface="Helvetica Neue"/>
              </a:rPr>
              <a:t>Comportement</a:t>
            </a:r>
            <a:endParaRPr lang="fr-FR" sz="2800" dirty="0"/>
          </a:p>
        </p:txBody>
      </p:sp>
    </p:spTree>
    <p:extLst>
      <p:ext uri="{BB962C8B-B14F-4D97-AF65-F5344CB8AC3E}">
        <p14:creationId xmlns:p14="http://schemas.microsoft.com/office/powerpoint/2010/main" val="35239246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F1D641-549E-4C6B-BFD1-EAE362CC18BE}"/>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ABEB5F59-F148-4432-B1B4-EB08E825C6F3}"/>
              </a:ext>
            </a:extLst>
          </p:cNvPr>
          <p:cNvSpPr>
            <a:spLocks noGrp="1"/>
          </p:cNvSpPr>
          <p:nvPr>
            <p:ph idx="1"/>
          </p:nvPr>
        </p:nvSpPr>
        <p:spPr>
          <a:xfrm>
            <a:off x="838200" y="6216789"/>
            <a:ext cx="10515600" cy="550207"/>
          </a:xfrm>
        </p:spPr>
        <p:txBody>
          <a:bodyPr>
            <a:normAutofit/>
          </a:bodyPr>
          <a:lstStyle/>
          <a:p>
            <a:r>
              <a:rPr lang="fr-FR" dirty="0">
                <a:hlinkClick r:id="rId2"/>
              </a:rPr>
              <a:t>http://www.dofactory.com/net/design-patterns</a:t>
            </a:r>
            <a:endParaRPr lang="fr-FR" dirty="0"/>
          </a:p>
          <a:p>
            <a:endParaRPr lang="fr-FR" dirty="0"/>
          </a:p>
          <a:p>
            <a:endParaRPr lang="fr-FR" dirty="0"/>
          </a:p>
          <a:p>
            <a:endParaRPr lang="fr-FR" dirty="0"/>
          </a:p>
        </p:txBody>
      </p:sp>
      <p:sp>
        <p:nvSpPr>
          <p:cNvPr id="4" name="Espace réservé du numéro de diapositive 3">
            <a:extLst>
              <a:ext uri="{FF2B5EF4-FFF2-40B4-BE49-F238E27FC236}">
                <a16:creationId xmlns:a16="http://schemas.microsoft.com/office/drawing/2014/main" id="{40E1A3F7-6E05-464B-9AFF-8F59E80BED1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9E4878-4BCB-449E-94CF-AE2A0F6BB533}"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5" name="Tableau 4">
            <a:extLst>
              <a:ext uri="{FF2B5EF4-FFF2-40B4-BE49-F238E27FC236}">
                <a16:creationId xmlns:a16="http://schemas.microsoft.com/office/drawing/2014/main" id="{B3F51E7D-1648-42EC-9B4F-21E10B4293FB}"/>
              </a:ext>
            </a:extLst>
          </p:cNvPr>
          <p:cNvGraphicFramePr>
            <a:graphicFrameLocks noGrp="1"/>
          </p:cNvGraphicFramePr>
          <p:nvPr>
            <p:extLst>
              <p:ext uri="{D42A27DB-BD31-4B8C-83A1-F6EECF244321}">
                <p14:modId xmlns:p14="http://schemas.microsoft.com/office/powerpoint/2010/main" val="2204766695"/>
              </p:ext>
            </p:extLst>
          </p:nvPr>
        </p:nvGraphicFramePr>
        <p:xfrm>
          <a:off x="1068780" y="805837"/>
          <a:ext cx="9749641" cy="4656814"/>
        </p:xfrm>
        <a:graphic>
          <a:graphicData uri="http://schemas.openxmlformats.org/drawingml/2006/table">
            <a:tbl>
              <a:tblPr/>
              <a:tblGrid>
                <a:gridCol w="2928278">
                  <a:extLst>
                    <a:ext uri="{9D8B030D-6E8A-4147-A177-3AD203B41FA5}">
                      <a16:colId xmlns:a16="http://schemas.microsoft.com/office/drawing/2014/main" val="4217659792"/>
                    </a:ext>
                  </a:extLst>
                </a:gridCol>
                <a:gridCol w="6821363">
                  <a:extLst>
                    <a:ext uri="{9D8B030D-6E8A-4147-A177-3AD203B41FA5}">
                      <a16:colId xmlns:a16="http://schemas.microsoft.com/office/drawing/2014/main" val="400665263"/>
                    </a:ext>
                  </a:extLst>
                </a:gridCol>
              </a:tblGrid>
              <a:tr h="518594">
                <a:tc gridSpan="2">
                  <a:txBody>
                    <a:bodyPr/>
                    <a:lstStyle/>
                    <a:p>
                      <a:pPr fontAlgn="t"/>
                      <a:r>
                        <a:rPr lang="fr-FR" sz="2400" b="1">
                          <a:solidFill>
                            <a:srgbClr val="666666"/>
                          </a:solidFill>
                          <a:effectLst/>
                        </a:rPr>
                        <a:t>Creational Patterns</a:t>
                      </a:r>
                    </a:p>
                  </a:txBody>
                  <a:tcPr marL="95250" marT="66675">
                    <a:lnL>
                      <a:noFill/>
                    </a:lnL>
                    <a:lnR>
                      <a:noFill/>
                    </a:lnR>
                    <a:lnT>
                      <a:noFill/>
                    </a:lnT>
                    <a:lnB>
                      <a:noFill/>
                    </a:lnB>
                    <a:solidFill>
                      <a:srgbClr val="F6F2F2"/>
                    </a:solidFill>
                  </a:tcPr>
                </a:tc>
                <a:tc hMerge="1">
                  <a:txBody>
                    <a:bodyPr/>
                    <a:lstStyle/>
                    <a:p>
                      <a:endParaRPr lang="fr-FR"/>
                    </a:p>
                  </a:txBody>
                  <a:tcPr/>
                </a:tc>
                <a:extLst>
                  <a:ext uri="{0D108BD9-81ED-4DB2-BD59-A6C34878D82A}">
                    <a16:rowId xmlns:a16="http://schemas.microsoft.com/office/drawing/2014/main" val="1288804231"/>
                  </a:ext>
                </a:extLst>
              </a:tr>
              <a:tr h="827644">
                <a:tc>
                  <a:txBody>
                    <a:bodyPr/>
                    <a:lstStyle/>
                    <a:p>
                      <a:pPr fontAlgn="t"/>
                      <a:r>
                        <a:rPr lang="fr-FR" sz="2400">
                          <a:effectLst/>
                        </a:rPr>
                        <a:t>  </a:t>
                      </a:r>
                      <a:r>
                        <a:rPr lang="fr-FR" sz="2400" u="none" strike="noStrike">
                          <a:solidFill>
                            <a:srgbClr val="2C8BA4"/>
                          </a:solidFill>
                          <a:effectLst/>
                          <a:hlinkClick r:id="rId3"/>
                        </a:rPr>
                        <a:t>Abstract Factory</a:t>
                      </a:r>
                      <a:endParaRPr lang="fr-FR" sz="2400">
                        <a:effectLst/>
                      </a:endParaRPr>
                    </a:p>
                  </a:txBody>
                  <a:tcPr marL="47625" marR="47625" marT="47625" marB="47625">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Creates an instance of several families of classes</a:t>
                      </a:r>
                    </a:p>
                  </a:txBody>
                  <a:tcPr marL="47625" marR="47625" marT="47625" marB="47625">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95483236"/>
                  </a:ext>
                </a:extLst>
              </a:tr>
              <a:tr h="827644">
                <a:tc>
                  <a:txBody>
                    <a:bodyPr/>
                    <a:lstStyle/>
                    <a:p>
                      <a:pPr fontAlgn="t"/>
                      <a:r>
                        <a:rPr lang="fr-FR" sz="2400">
                          <a:effectLst/>
                        </a:rPr>
                        <a:t>  </a:t>
                      </a:r>
                      <a:r>
                        <a:rPr lang="fr-FR" sz="2400" u="none" strike="noStrike">
                          <a:solidFill>
                            <a:srgbClr val="2C8BA4"/>
                          </a:solidFill>
                          <a:effectLst/>
                          <a:hlinkClick r:id="rId4"/>
                        </a:rPr>
                        <a:t>Builder</a:t>
                      </a:r>
                      <a:endParaRPr lang="fr-FR" sz="2400">
                        <a:effectLst/>
                      </a:endParaRP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Separates object construction from its representation</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12096817"/>
                  </a:ext>
                </a:extLst>
              </a:tr>
              <a:tr h="827644">
                <a:tc>
                  <a:txBody>
                    <a:bodyPr/>
                    <a:lstStyle/>
                    <a:p>
                      <a:pPr fontAlgn="t"/>
                      <a:r>
                        <a:rPr lang="fr-FR" sz="2400">
                          <a:effectLst/>
                        </a:rPr>
                        <a:t>  </a:t>
                      </a:r>
                      <a:r>
                        <a:rPr lang="fr-FR" sz="2400" u="none" strike="noStrike">
                          <a:solidFill>
                            <a:srgbClr val="2C8BA4"/>
                          </a:solidFill>
                          <a:effectLst/>
                          <a:hlinkClick r:id="rId5"/>
                        </a:rPr>
                        <a:t>Factory Method</a:t>
                      </a:r>
                      <a:endParaRPr lang="fr-FR" sz="2400">
                        <a:effectLst/>
                      </a:endParaRP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Creates an instance of several derived classes</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20823045"/>
                  </a:ext>
                </a:extLst>
              </a:tr>
              <a:tr h="827644">
                <a:tc>
                  <a:txBody>
                    <a:bodyPr/>
                    <a:lstStyle/>
                    <a:p>
                      <a:pPr fontAlgn="t"/>
                      <a:r>
                        <a:rPr lang="fr-FR" sz="2400">
                          <a:effectLst/>
                        </a:rPr>
                        <a:t>  </a:t>
                      </a:r>
                      <a:r>
                        <a:rPr lang="fr-FR" sz="2400" u="none" strike="noStrike">
                          <a:solidFill>
                            <a:srgbClr val="2C8BA4"/>
                          </a:solidFill>
                          <a:effectLst/>
                          <a:hlinkClick r:id="rId6"/>
                        </a:rPr>
                        <a:t>Prototype</a:t>
                      </a:r>
                      <a:endParaRPr lang="fr-FR" sz="2400">
                        <a:effectLst/>
                      </a:endParaRP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A fully initialized instance to be copied or cloned</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38228135"/>
                  </a:ext>
                </a:extLst>
              </a:tr>
              <a:tr h="827644">
                <a:tc>
                  <a:txBody>
                    <a:bodyPr/>
                    <a:lstStyle/>
                    <a:p>
                      <a:pPr fontAlgn="t"/>
                      <a:r>
                        <a:rPr lang="fr-FR" sz="2400">
                          <a:effectLst/>
                        </a:rPr>
                        <a:t>  </a:t>
                      </a:r>
                      <a:r>
                        <a:rPr lang="fr-FR" sz="2400" u="none" strike="noStrike">
                          <a:solidFill>
                            <a:srgbClr val="2C8BA4"/>
                          </a:solidFill>
                          <a:effectLst/>
                          <a:hlinkClick r:id="rId7"/>
                        </a:rPr>
                        <a:t>Singleton</a:t>
                      </a:r>
                      <a:endParaRPr lang="fr-FR" sz="2400">
                        <a:effectLst/>
                      </a:endParaRPr>
                    </a:p>
                  </a:txBody>
                  <a:tcPr marL="47625" marR="47625" marT="47625" marB="4762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2400" dirty="0">
                          <a:effectLst/>
                        </a:rPr>
                        <a:t>A class of which only a single instance can exist</a:t>
                      </a:r>
                    </a:p>
                  </a:txBody>
                  <a:tcPr marL="47625" marR="47625" marT="47625" marB="47625">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586729065"/>
                  </a:ext>
                </a:extLst>
              </a:tr>
            </a:tbl>
          </a:graphicData>
        </a:graphic>
      </p:graphicFrame>
    </p:spTree>
    <p:extLst>
      <p:ext uri="{BB962C8B-B14F-4D97-AF65-F5344CB8AC3E}">
        <p14:creationId xmlns:p14="http://schemas.microsoft.com/office/powerpoint/2010/main" val="34769993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F1D641-549E-4C6B-BFD1-EAE362CC18BE}"/>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ABEB5F59-F148-4432-B1B4-EB08E825C6F3}"/>
              </a:ext>
            </a:extLst>
          </p:cNvPr>
          <p:cNvSpPr>
            <a:spLocks noGrp="1"/>
          </p:cNvSpPr>
          <p:nvPr>
            <p:ph idx="1"/>
          </p:nvPr>
        </p:nvSpPr>
        <p:spPr>
          <a:xfrm>
            <a:off x="838200" y="6216789"/>
            <a:ext cx="10515600" cy="550207"/>
          </a:xfrm>
        </p:spPr>
        <p:txBody>
          <a:bodyPr>
            <a:normAutofit/>
          </a:bodyPr>
          <a:lstStyle/>
          <a:p>
            <a:r>
              <a:rPr lang="fr-FR" dirty="0">
                <a:hlinkClick r:id="rId2"/>
              </a:rPr>
              <a:t>http://www.dofactory.com/net/design-patterns</a:t>
            </a:r>
            <a:endParaRPr lang="fr-FR" dirty="0"/>
          </a:p>
          <a:p>
            <a:endParaRPr lang="fr-FR" dirty="0"/>
          </a:p>
          <a:p>
            <a:endParaRPr lang="fr-FR" dirty="0"/>
          </a:p>
          <a:p>
            <a:endParaRPr lang="fr-FR" dirty="0"/>
          </a:p>
        </p:txBody>
      </p:sp>
      <p:sp>
        <p:nvSpPr>
          <p:cNvPr id="4" name="Espace réservé du numéro de diapositive 3">
            <a:extLst>
              <a:ext uri="{FF2B5EF4-FFF2-40B4-BE49-F238E27FC236}">
                <a16:creationId xmlns:a16="http://schemas.microsoft.com/office/drawing/2014/main" id="{40E1A3F7-6E05-464B-9AFF-8F59E80BED1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9E4878-4BCB-449E-94CF-AE2A0F6BB533}"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6" name="Tableau 5">
            <a:extLst>
              <a:ext uri="{FF2B5EF4-FFF2-40B4-BE49-F238E27FC236}">
                <a16:creationId xmlns:a16="http://schemas.microsoft.com/office/drawing/2014/main" id="{8E4B6A35-2F96-4AA0-9F97-DDDB2117579A}"/>
              </a:ext>
            </a:extLst>
          </p:cNvPr>
          <p:cNvGraphicFramePr>
            <a:graphicFrameLocks noGrp="1"/>
          </p:cNvGraphicFramePr>
          <p:nvPr>
            <p:extLst>
              <p:ext uri="{D42A27DB-BD31-4B8C-83A1-F6EECF244321}">
                <p14:modId xmlns:p14="http://schemas.microsoft.com/office/powerpoint/2010/main" val="2083782083"/>
              </p:ext>
            </p:extLst>
          </p:nvPr>
        </p:nvGraphicFramePr>
        <p:xfrm>
          <a:off x="427511" y="486888"/>
          <a:ext cx="11305309" cy="5369719"/>
        </p:xfrm>
        <a:graphic>
          <a:graphicData uri="http://schemas.openxmlformats.org/drawingml/2006/table">
            <a:tbl>
              <a:tblPr/>
              <a:tblGrid>
                <a:gridCol w="3395518">
                  <a:extLst>
                    <a:ext uri="{9D8B030D-6E8A-4147-A177-3AD203B41FA5}">
                      <a16:colId xmlns:a16="http://schemas.microsoft.com/office/drawing/2014/main" val="3165767565"/>
                    </a:ext>
                  </a:extLst>
                </a:gridCol>
                <a:gridCol w="7909791">
                  <a:extLst>
                    <a:ext uri="{9D8B030D-6E8A-4147-A177-3AD203B41FA5}">
                      <a16:colId xmlns:a16="http://schemas.microsoft.com/office/drawing/2014/main" val="3914118135"/>
                    </a:ext>
                  </a:extLst>
                </a:gridCol>
              </a:tblGrid>
              <a:tr h="692956">
                <a:tc gridSpan="2">
                  <a:txBody>
                    <a:bodyPr/>
                    <a:lstStyle/>
                    <a:p>
                      <a:pPr fontAlgn="t"/>
                      <a:r>
                        <a:rPr lang="fr-FR" sz="2400" b="1" dirty="0">
                          <a:solidFill>
                            <a:srgbClr val="666666"/>
                          </a:solidFill>
                          <a:effectLst/>
                        </a:rPr>
                        <a:t>Structural Patterns</a:t>
                      </a:r>
                    </a:p>
                  </a:txBody>
                  <a:tcPr marL="95250" marT="66675">
                    <a:lnL>
                      <a:noFill/>
                    </a:lnL>
                    <a:lnR>
                      <a:noFill/>
                    </a:lnR>
                    <a:lnT>
                      <a:noFill/>
                    </a:lnT>
                    <a:lnB>
                      <a:noFill/>
                    </a:lnB>
                    <a:solidFill>
                      <a:srgbClr val="F6F2F2"/>
                    </a:solidFill>
                  </a:tcPr>
                </a:tc>
                <a:tc hMerge="1">
                  <a:txBody>
                    <a:bodyPr/>
                    <a:lstStyle/>
                    <a:p>
                      <a:endParaRPr lang="fr-FR"/>
                    </a:p>
                  </a:txBody>
                  <a:tcPr/>
                </a:tc>
                <a:extLst>
                  <a:ext uri="{0D108BD9-81ED-4DB2-BD59-A6C34878D82A}">
                    <a16:rowId xmlns:a16="http://schemas.microsoft.com/office/drawing/2014/main" val="2562991588"/>
                  </a:ext>
                </a:extLst>
              </a:tr>
              <a:tr h="668109">
                <a:tc>
                  <a:txBody>
                    <a:bodyPr/>
                    <a:lstStyle/>
                    <a:p>
                      <a:pPr fontAlgn="t"/>
                      <a:r>
                        <a:rPr lang="fr-FR" sz="2400">
                          <a:effectLst/>
                        </a:rPr>
                        <a:t>  </a:t>
                      </a:r>
                      <a:r>
                        <a:rPr lang="fr-FR" sz="2400" u="none" strike="noStrike">
                          <a:solidFill>
                            <a:srgbClr val="2C8BA4"/>
                          </a:solidFill>
                          <a:effectLst/>
                          <a:hlinkClick r:id="rId3"/>
                        </a:rPr>
                        <a:t>Adapter</a:t>
                      </a:r>
                      <a:endParaRPr lang="fr-FR" sz="2400">
                        <a:effectLst/>
                      </a:endParaRPr>
                    </a:p>
                  </a:txBody>
                  <a:tcPr marL="47625" marR="47625" marT="47625" marB="47625">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Match interfaces of different classes</a:t>
                      </a:r>
                    </a:p>
                  </a:txBody>
                  <a:tcPr marL="47625" marR="47625" marT="47625" marB="47625">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81581064"/>
                  </a:ext>
                </a:extLst>
              </a:tr>
              <a:tr h="668109">
                <a:tc>
                  <a:txBody>
                    <a:bodyPr/>
                    <a:lstStyle/>
                    <a:p>
                      <a:pPr fontAlgn="t"/>
                      <a:r>
                        <a:rPr lang="fr-FR" sz="2400">
                          <a:effectLst/>
                        </a:rPr>
                        <a:t>  </a:t>
                      </a:r>
                      <a:r>
                        <a:rPr lang="fr-FR" sz="2400" u="none" strike="noStrike">
                          <a:solidFill>
                            <a:srgbClr val="2C8BA4"/>
                          </a:solidFill>
                          <a:effectLst/>
                          <a:hlinkClick r:id="rId4"/>
                        </a:rPr>
                        <a:t>Bridge</a:t>
                      </a:r>
                      <a:endParaRPr lang="fr-FR" sz="2400">
                        <a:effectLst/>
                      </a:endParaRP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Separates an object’s interface from its implementation</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84974748"/>
                  </a:ext>
                </a:extLst>
              </a:tr>
              <a:tr h="668109">
                <a:tc>
                  <a:txBody>
                    <a:bodyPr/>
                    <a:lstStyle/>
                    <a:p>
                      <a:pPr fontAlgn="t"/>
                      <a:r>
                        <a:rPr lang="fr-FR" sz="2400">
                          <a:effectLst/>
                        </a:rPr>
                        <a:t>  </a:t>
                      </a:r>
                      <a:r>
                        <a:rPr lang="fr-FR" sz="2400" u="none" strike="noStrike">
                          <a:solidFill>
                            <a:srgbClr val="2C8BA4"/>
                          </a:solidFill>
                          <a:effectLst/>
                          <a:hlinkClick r:id="rId5"/>
                        </a:rPr>
                        <a:t>Composite</a:t>
                      </a:r>
                      <a:endParaRPr lang="fr-FR" sz="2400">
                        <a:effectLst/>
                      </a:endParaRP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A tree structure of simple and composite objects</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0774537"/>
                  </a:ext>
                </a:extLst>
              </a:tr>
              <a:tr h="668109">
                <a:tc>
                  <a:txBody>
                    <a:bodyPr/>
                    <a:lstStyle/>
                    <a:p>
                      <a:pPr fontAlgn="t"/>
                      <a:r>
                        <a:rPr lang="fr-FR" sz="2400">
                          <a:effectLst/>
                        </a:rPr>
                        <a:t>  </a:t>
                      </a:r>
                      <a:r>
                        <a:rPr lang="fr-FR" sz="2400" u="none" strike="noStrike">
                          <a:solidFill>
                            <a:srgbClr val="2C8BA4"/>
                          </a:solidFill>
                          <a:effectLst/>
                          <a:hlinkClick r:id="rId6"/>
                        </a:rPr>
                        <a:t>Decorator</a:t>
                      </a:r>
                      <a:endParaRPr lang="fr-FR" sz="2400">
                        <a:effectLst/>
                      </a:endParaRP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Add responsibilities to objects dynamically</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6857498"/>
                  </a:ext>
                </a:extLst>
              </a:tr>
              <a:tr h="668109">
                <a:tc>
                  <a:txBody>
                    <a:bodyPr/>
                    <a:lstStyle/>
                    <a:p>
                      <a:pPr fontAlgn="t"/>
                      <a:r>
                        <a:rPr lang="fr-FR" sz="2400">
                          <a:effectLst/>
                        </a:rPr>
                        <a:t>  </a:t>
                      </a:r>
                      <a:r>
                        <a:rPr lang="fr-FR" sz="2400" u="none" strike="noStrike">
                          <a:solidFill>
                            <a:srgbClr val="2C8BA4"/>
                          </a:solidFill>
                          <a:effectLst/>
                          <a:hlinkClick r:id="rId7"/>
                        </a:rPr>
                        <a:t>Facade</a:t>
                      </a:r>
                      <a:endParaRPr lang="fr-FR" sz="2400">
                        <a:effectLst/>
                      </a:endParaRP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A single class that represents an entire subsystem</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86758808"/>
                  </a:ext>
                </a:extLst>
              </a:tr>
              <a:tr h="668109">
                <a:tc>
                  <a:txBody>
                    <a:bodyPr/>
                    <a:lstStyle/>
                    <a:p>
                      <a:pPr fontAlgn="t"/>
                      <a:r>
                        <a:rPr lang="fr-FR" sz="2400">
                          <a:effectLst/>
                        </a:rPr>
                        <a:t>  </a:t>
                      </a:r>
                      <a:r>
                        <a:rPr lang="fr-FR" sz="2400" u="none" strike="noStrike">
                          <a:solidFill>
                            <a:srgbClr val="2C8BA4"/>
                          </a:solidFill>
                          <a:effectLst/>
                          <a:hlinkClick r:id="rId8"/>
                        </a:rPr>
                        <a:t>Flyweight</a:t>
                      </a:r>
                      <a:endParaRPr lang="fr-FR" sz="2400">
                        <a:effectLst/>
                      </a:endParaRP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A fine-grained instance used for efficient sharing</a:t>
                      </a:r>
                    </a:p>
                  </a:txBody>
                  <a:tcPr marL="47625" marR="47625" marT="47625" marB="47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99140693"/>
                  </a:ext>
                </a:extLst>
              </a:tr>
              <a:tr h="668109">
                <a:tc>
                  <a:txBody>
                    <a:bodyPr/>
                    <a:lstStyle/>
                    <a:p>
                      <a:pPr fontAlgn="t"/>
                      <a:r>
                        <a:rPr lang="fr-FR" sz="2400">
                          <a:effectLst/>
                        </a:rPr>
                        <a:t>  </a:t>
                      </a:r>
                      <a:r>
                        <a:rPr lang="fr-FR" sz="2400" u="none" strike="noStrike">
                          <a:solidFill>
                            <a:srgbClr val="2C8BA4"/>
                          </a:solidFill>
                          <a:effectLst/>
                          <a:hlinkClick r:id="rId9"/>
                        </a:rPr>
                        <a:t>Proxy</a:t>
                      </a:r>
                      <a:endParaRPr lang="fr-FR" sz="2400">
                        <a:effectLst/>
                      </a:endParaRPr>
                    </a:p>
                  </a:txBody>
                  <a:tcPr marL="47625" marR="47625" marT="47625" marB="4762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2400" dirty="0">
                          <a:effectLst/>
                        </a:rPr>
                        <a:t>An object representing another object</a:t>
                      </a:r>
                    </a:p>
                  </a:txBody>
                  <a:tcPr marL="47625" marR="47625" marT="47625" marB="47625">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768948719"/>
                  </a:ext>
                </a:extLst>
              </a:tr>
            </a:tbl>
          </a:graphicData>
        </a:graphic>
      </p:graphicFrame>
      <p:sp>
        <p:nvSpPr>
          <p:cNvPr id="7" name="Rectangle 1">
            <a:extLst>
              <a:ext uri="{FF2B5EF4-FFF2-40B4-BE49-F238E27FC236}">
                <a16:creationId xmlns:a16="http://schemas.microsoft.com/office/drawing/2014/main" id="{DCC31C8F-36C4-4F83-9E41-E3149EB9976C}"/>
              </a:ext>
            </a:extLst>
          </p:cNvPr>
          <p:cNvSpPr>
            <a:spLocks noChangeArrowheads="1"/>
          </p:cNvSpPr>
          <p:nvPr/>
        </p:nvSpPr>
        <p:spPr bwMode="auto">
          <a:xfrm>
            <a:off x="3352800" y="1828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13968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F1D641-549E-4C6B-BFD1-EAE362CC18BE}"/>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ABEB5F59-F148-4432-B1B4-EB08E825C6F3}"/>
              </a:ext>
            </a:extLst>
          </p:cNvPr>
          <p:cNvSpPr>
            <a:spLocks noGrp="1"/>
          </p:cNvSpPr>
          <p:nvPr>
            <p:ph idx="1"/>
          </p:nvPr>
        </p:nvSpPr>
        <p:spPr>
          <a:xfrm>
            <a:off x="838200" y="6216789"/>
            <a:ext cx="10515600" cy="550207"/>
          </a:xfrm>
        </p:spPr>
        <p:txBody>
          <a:bodyPr>
            <a:normAutofit/>
          </a:bodyPr>
          <a:lstStyle/>
          <a:p>
            <a:r>
              <a:rPr lang="fr-FR" dirty="0">
                <a:hlinkClick r:id="rId2"/>
              </a:rPr>
              <a:t>http://www.dofactory.com/net/design-patterns</a:t>
            </a:r>
            <a:endParaRPr lang="fr-FR" dirty="0"/>
          </a:p>
          <a:p>
            <a:endParaRPr lang="fr-FR" dirty="0"/>
          </a:p>
          <a:p>
            <a:endParaRPr lang="fr-FR" dirty="0"/>
          </a:p>
          <a:p>
            <a:endParaRPr lang="fr-FR" dirty="0"/>
          </a:p>
        </p:txBody>
      </p:sp>
      <p:sp>
        <p:nvSpPr>
          <p:cNvPr id="4" name="Espace réservé du numéro de diapositive 3">
            <a:extLst>
              <a:ext uri="{FF2B5EF4-FFF2-40B4-BE49-F238E27FC236}">
                <a16:creationId xmlns:a16="http://schemas.microsoft.com/office/drawing/2014/main" id="{40E1A3F7-6E05-464B-9AFF-8F59E80BED1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9E4878-4BCB-449E-94CF-AE2A0F6BB533}"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6" name="Tableau 5">
            <a:extLst>
              <a:ext uri="{FF2B5EF4-FFF2-40B4-BE49-F238E27FC236}">
                <a16:creationId xmlns:a16="http://schemas.microsoft.com/office/drawing/2014/main" id="{FA198110-65B7-4660-ABD0-89574E26F61D}"/>
              </a:ext>
            </a:extLst>
          </p:cNvPr>
          <p:cNvGraphicFramePr>
            <a:graphicFrameLocks noGrp="1"/>
          </p:cNvGraphicFramePr>
          <p:nvPr>
            <p:extLst>
              <p:ext uri="{D42A27DB-BD31-4B8C-83A1-F6EECF244321}">
                <p14:modId xmlns:p14="http://schemas.microsoft.com/office/powerpoint/2010/main" val="3145920209"/>
              </p:ext>
            </p:extLst>
          </p:nvPr>
        </p:nvGraphicFramePr>
        <p:xfrm>
          <a:off x="285008" y="269559"/>
          <a:ext cx="11459687" cy="5751229"/>
        </p:xfrm>
        <a:graphic>
          <a:graphicData uri="http://schemas.openxmlformats.org/drawingml/2006/table">
            <a:tbl>
              <a:tblPr/>
              <a:tblGrid>
                <a:gridCol w="3441887">
                  <a:extLst>
                    <a:ext uri="{9D8B030D-6E8A-4147-A177-3AD203B41FA5}">
                      <a16:colId xmlns:a16="http://schemas.microsoft.com/office/drawing/2014/main" val="3878045690"/>
                    </a:ext>
                  </a:extLst>
                </a:gridCol>
                <a:gridCol w="8017800">
                  <a:extLst>
                    <a:ext uri="{9D8B030D-6E8A-4147-A177-3AD203B41FA5}">
                      <a16:colId xmlns:a16="http://schemas.microsoft.com/office/drawing/2014/main" val="3964925779"/>
                    </a:ext>
                  </a:extLst>
                </a:gridCol>
              </a:tblGrid>
              <a:tr h="490006">
                <a:tc gridSpan="2">
                  <a:txBody>
                    <a:bodyPr/>
                    <a:lstStyle/>
                    <a:p>
                      <a:pPr fontAlgn="t"/>
                      <a:r>
                        <a:rPr lang="fr-FR" sz="2400" b="1" dirty="0" err="1">
                          <a:solidFill>
                            <a:srgbClr val="666666"/>
                          </a:solidFill>
                          <a:effectLst/>
                        </a:rPr>
                        <a:t>Behavioral</a:t>
                      </a:r>
                      <a:r>
                        <a:rPr lang="fr-FR" sz="2400" b="1" dirty="0">
                          <a:solidFill>
                            <a:srgbClr val="666666"/>
                          </a:solidFill>
                          <a:effectLst/>
                        </a:rPr>
                        <a:t> Patterns</a:t>
                      </a:r>
                    </a:p>
                  </a:txBody>
                  <a:tcPr marL="57603" marR="55299" marT="40322" marB="27649">
                    <a:lnL>
                      <a:noFill/>
                    </a:lnL>
                    <a:lnR>
                      <a:noFill/>
                    </a:lnR>
                    <a:lnT>
                      <a:noFill/>
                    </a:lnT>
                    <a:lnB>
                      <a:noFill/>
                    </a:lnB>
                    <a:solidFill>
                      <a:srgbClr val="F6F2F2"/>
                    </a:solidFill>
                  </a:tcPr>
                </a:tc>
                <a:tc hMerge="1">
                  <a:txBody>
                    <a:bodyPr/>
                    <a:lstStyle/>
                    <a:p>
                      <a:endParaRPr lang="fr-FR"/>
                    </a:p>
                  </a:txBody>
                  <a:tcPr/>
                </a:tc>
                <a:extLst>
                  <a:ext uri="{0D108BD9-81ED-4DB2-BD59-A6C34878D82A}">
                    <a16:rowId xmlns:a16="http://schemas.microsoft.com/office/drawing/2014/main" val="1784303434"/>
                  </a:ext>
                </a:extLst>
              </a:tr>
              <a:tr h="478293">
                <a:tc>
                  <a:txBody>
                    <a:bodyPr/>
                    <a:lstStyle/>
                    <a:p>
                      <a:pPr fontAlgn="t"/>
                      <a:r>
                        <a:rPr lang="fr-FR" sz="2400">
                          <a:effectLst/>
                        </a:rPr>
                        <a:t>  </a:t>
                      </a:r>
                      <a:r>
                        <a:rPr lang="fr-FR" sz="2400" u="none" strike="noStrike">
                          <a:solidFill>
                            <a:srgbClr val="2C8BA4"/>
                          </a:solidFill>
                          <a:effectLst/>
                          <a:hlinkClick r:id="rId3"/>
                        </a:rPr>
                        <a:t>Chain of Resp.</a:t>
                      </a:r>
                      <a:endParaRPr lang="fr-FR" sz="2400">
                        <a:effectLst/>
                      </a:endParaRPr>
                    </a:p>
                  </a:txBody>
                  <a:tcPr marL="28802" marR="28802" marT="28802" marB="28802">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A way of passing a request between a chain of objects</a:t>
                      </a:r>
                    </a:p>
                  </a:txBody>
                  <a:tcPr marL="28802" marR="28802" marT="28802" marB="28802">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69130095"/>
                  </a:ext>
                </a:extLst>
              </a:tr>
              <a:tr h="478293">
                <a:tc>
                  <a:txBody>
                    <a:bodyPr/>
                    <a:lstStyle/>
                    <a:p>
                      <a:pPr fontAlgn="t"/>
                      <a:r>
                        <a:rPr lang="fr-FR" sz="2400">
                          <a:effectLst/>
                        </a:rPr>
                        <a:t>  </a:t>
                      </a:r>
                      <a:r>
                        <a:rPr lang="fr-FR" sz="2400" u="none" strike="noStrike">
                          <a:solidFill>
                            <a:srgbClr val="2C8BA4"/>
                          </a:solidFill>
                          <a:effectLst/>
                          <a:hlinkClick r:id="rId4"/>
                        </a:rPr>
                        <a:t>Command</a:t>
                      </a:r>
                      <a:endParaRPr lang="fr-FR" sz="2400">
                        <a:effectLst/>
                      </a:endParaRPr>
                    </a:p>
                  </a:txBody>
                  <a:tcPr marL="28802" marR="28802" marT="28802" marB="288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Encapsulate a command request as an object</a:t>
                      </a:r>
                    </a:p>
                  </a:txBody>
                  <a:tcPr marL="28802" marR="28802" marT="28802" marB="288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92010286"/>
                  </a:ext>
                </a:extLst>
              </a:tr>
              <a:tr h="478293">
                <a:tc>
                  <a:txBody>
                    <a:bodyPr/>
                    <a:lstStyle/>
                    <a:p>
                      <a:pPr fontAlgn="t"/>
                      <a:r>
                        <a:rPr lang="fr-FR" sz="2400">
                          <a:effectLst/>
                        </a:rPr>
                        <a:t>  </a:t>
                      </a:r>
                      <a:r>
                        <a:rPr lang="fr-FR" sz="2400" u="none" strike="noStrike">
                          <a:solidFill>
                            <a:srgbClr val="2C8BA4"/>
                          </a:solidFill>
                          <a:effectLst/>
                          <a:hlinkClick r:id="rId5"/>
                        </a:rPr>
                        <a:t>Interpreter</a:t>
                      </a:r>
                      <a:endParaRPr lang="fr-FR" sz="2400">
                        <a:effectLst/>
                      </a:endParaRPr>
                    </a:p>
                  </a:txBody>
                  <a:tcPr marL="28802" marR="28802" marT="28802" marB="288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A way to include language elements in a program</a:t>
                      </a:r>
                    </a:p>
                  </a:txBody>
                  <a:tcPr marL="28802" marR="28802" marT="28802" marB="288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64691719"/>
                  </a:ext>
                </a:extLst>
              </a:tr>
              <a:tr h="478293">
                <a:tc>
                  <a:txBody>
                    <a:bodyPr/>
                    <a:lstStyle/>
                    <a:p>
                      <a:pPr fontAlgn="t"/>
                      <a:r>
                        <a:rPr lang="fr-FR" sz="2400">
                          <a:effectLst/>
                        </a:rPr>
                        <a:t>  </a:t>
                      </a:r>
                      <a:r>
                        <a:rPr lang="fr-FR" sz="2400" u="none" strike="noStrike">
                          <a:solidFill>
                            <a:srgbClr val="2C8BA4"/>
                          </a:solidFill>
                          <a:effectLst/>
                          <a:hlinkClick r:id="rId6"/>
                        </a:rPr>
                        <a:t>Iterator</a:t>
                      </a:r>
                      <a:endParaRPr lang="fr-FR" sz="2400">
                        <a:effectLst/>
                      </a:endParaRPr>
                    </a:p>
                  </a:txBody>
                  <a:tcPr marL="28802" marR="28802" marT="28802" marB="288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Sequentially access the elements of a collection</a:t>
                      </a:r>
                    </a:p>
                  </a:txBody>
                  <a:tcPr marL="28802" marR="28802" marT="28802" marB="288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74347516"/>
                  </a:ext>
                </a:extLst>
              </a:tr>
              <a:tr h="478293">
                <a:tc>
                  <a:txBody>
                    <a:bodyPr/>
                    <a:lstStyle/>
                    <a:p>
                      <a:pPr fontAlgn="t"/>
                      <a:r>
                        <a:rPr lang="fr-FR" sz="2400">
                          <a:effectLst/>
                        </a:rPr>
                        <a:t>  </a:t>
                      </a:r>
                      <a:r>
                        <a:rPr lang="fr-FR" sz="2400" u="none" strike="noStrike">
                          <a:solidFill>
                            <a:srgbClr val="2C8BA4"/>
                          </a:solidFill>
                          <a:effectLst/>
                          <a:hlinkClick r:id="rId7"/>
                        </a:rPr>
                        <a:t>Mediator</a:t>
                      </a:r>
                      <a:endParaRPr lang="fr-FR" sz="2400">
                        <a:effectLst/>
                      </a:endParaRPr>
                    </a:p>
                  </a:txBody>
                  <a:tcPr marL="28802" marR="28802" marT="28802" marB="288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Defines simplified communication between classes</a:t>
                      </a:r>
                    </a:p>
                  </a:txBody>
                  <a:tcPr marL="28802" marR="28802" marT="28802" marB="288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8501064"/>
                  </a:ext>
                </a:extLst>
              </a:tr>
              <a:tr h="478293">
                <a:tc>
                  <a:txBody>
                    <a:bodyPr/>
                    <a:lstStyle/>
                    <a:p>
                      <a:pPr fontAlgn="t"/>
                      <a:r>
                        <a:rPr lang="fr-FR" sz="2400">
                          <a:effectLst/>
                        </a:rPr>
                        <a:t>  </a:t>
                      </a:r>
                      <a:r>
                        <a:rPr lang="fr-FR" sz="2400" u="none" strike="noStrike">
                          <a:solidFill>
                            <a:srgbClr val="2C8BA4"/>
                          </a:solidFill>
                          <a:effectLst/>
                          <a:hlinkClick r:id="rId8"/>
                        </a:rPr>
                        <a:t>Memento</a:t>
                      </a:r>
                      <a:endParaRPr lang="fr-FR" sz="2400">
                        <a:effectLst/>
                      </a:endParaRPr>
                    </a:p>
                  </a:txBody>
                  <a:tcPr marL="28802" marR="28802" marT="28802" marB="288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Capture and restore an object's internal state</a:t>
                      </a:r>
                    </a:p>
                  </a:txBody>
                  <a:tcPr marL="28802" marR="28802" marT="28802" marB="288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48073495"/>
                  </a:ext>
                </a:extLst>
              </a:tr>
              <a:tr h="478293">
                <a:tc>
                  <a:txBody>
                    <a:bodyPr/>
                    <a:lstStyle/>
                    <a:p>
                      <a:pPr fontAlgn="t"/>
                      <a:r>
                        <a:rPr lang="fr-FR" sz="2400">
                          <a:effectLst/>
                        </a:rPr>
                        <a:t>  </a:t>
                      </a:r>
                      <a:r>
                        <a:rPr lang="fr-FR" sz="2400" u="none" strike="noStrike">
                          <a:solidFill>
                            <a:srgbClr val="2C8BA4"/>
                          </a:solidFill>
                          <a:effectLst/>
                          <a:hlinkClick r:id="rId9"/>
                        </a:rPr>
                        <a:t>Observer</a:t>
                      </a:r>
                      <a:endParaRPr lang="fr-FR" sz="2400">
                        <a:effectLst/>
                      </a:endParaRPr>
                    </a:p>
                  </a:txBody>
                  <a:tcPr marL="28802" marR="28802" marT="28802" marB="288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A way of notifying change to a number of classes</a:t>
                      </a:r>
                    </a:p>
                  </a:txBody>
                  <a:tcPr marL="28802" marR="28802" marT="28802" marB="288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9417668"/>
                  </a:ext>
                </a:extLst>
              </a:tr>
              <a:tr h="478293">
                <a:tc>
                  <a:txBody>
                    <a:bodyPr/>
                    <a:lstStyle/>
                    <a:p>
                      <a:pPr fontAlgn="t"/>
                      <a:r>
                        <a:rPr lang="fr-FR" sz="2400">
                          <a:effectLst/>
                        </a:rPr>
                        <a:t>  </a:t>
                      </a:r>
                      <a:r>
                        <a:rPr lang="fr-FR" sz="2400" u="none" strike="noStrike">
                          <a:solidFill>
                            <a:srgbClr val="2C8BA4"/>
                          </a:solidFill>
                          <a:effectLst/>
                          <a:hlinkClick r:id="rId10"/>
                        </a:rPr>
                        <a:t>State</a:t>
                      </a:r>
                      <a:endParaRPr lang="fr-FR" sz="2400">
                        <a:effectLst/>
                      </a:endParaRPr>
                    </a:p>
                  </a:txBody>
                  <a:tcPr marL="28802" marR="28802" marT="28802" marB="288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Alter an object's behavior when its state changes</a:t>
                      </a:r>
                    </a:p>
                  </a:txBody>
                  <a:tcPr marL="28802" marR="28802" marT="28802" marB="288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0357269"/>
                  </a:ext>
                </a:extLst>
              </a:tr>
              <a:tr h="478293">
                <a:tc>
                  <a:txBody>
                    <a:bodyPr/>
                    <a:lstStyle/>
                    <a:p>
                      <a:pPr fontAlgn="t"/>
                      <a:r>
                        <a:rPr lang="fr-FR" sz="2400">
                          <a:effectLst/>
                        </a:rPr>
                        <a:t>  </a:t>
                      </a:r>
                      <a:r>
                        <a:rPr lang="fr-FR" sz="2400" u="none" strike="noStrike">
                          <a:solidFill>
                            <a:srgbClr val="2C8BA4"/>
                          </a:solidFill>
                          <a:effectLst/>
                          <a:hlinkClick r:id="rId11"/>
                        </a:rPr>
                        <a:t>Strategy</a:t>
                      </a:r>
                      <a:endParaRPr lang="fr-FR" sz="2400">
                        <a:effectLst/>
                      </a:endParaRPr>
                    </a:p>
                  </a:txBody>
                  <a:tcPr marL="28802" marR="28802" marT="28802" marB="288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fr-FR" sz="2400">
                          <a:effectLst/>
                        </a:rPr>
                        <a:t>Encapsulates an algorithm inside a class</a:t>
                      </a:r>
                    </a:p>
                  </a:txBody>
                  <a:tcPr marL="28802" marR="28802" marT="28802" marB="288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66990932"/>
                  </a:ext>
                </a:extLst>
              </a:tr>
              <a:tr h="478293">
                <a:tc>
                  <a:txBody>
                    <a:bodyPr/>
                    <a:lstStyle/>
                    <a:p>
                      <a:pPr fontAlgn="t"/>
                      <a:r>
                        <a:rPr lang="fr-FR" sz="2400">
                          <a:effectLst/>
                        </a:rPr>
                        <a:t>  </a:t>
                      </a:r>
                      <a:r>
                        <a:rPr lang="fr-FR" sz="2400" u="none" strike="noStrike">
                          <a:solidFill>
                            <a:srgbClr val="2C8BA4"/>
                          </a:solidFill>
                          <a:effectLst/>
                          <a:hlinkClick r:id="rId12"/>
                        </a:rPr>
                        <a:t>Template Method</a:t>
                      </a:r>
                      <a:endParaRPr lang="fr-FR" sz="2400">
                        <a:effectLst/>
                      </a:endParaRPr>
                    </a:p>
                  </a:txBody>
                  <a:tcPr marL="28802" marR="28802" marT="28802" marB="288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Defer the exact steps of an algorithm to a subclass</a:t>
                      </a:r>
                    </a:p>
                  </a:txBody>
                  <a:tcPr marL="28802" marR="28802" marT="28802" marB="2880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66696733"/>
                  </a:ext>
                </a:extLst>
              </a:tr>
              <a:tr h="478293">
                <a:tc>
                  <a:txBody>
                    <a:bodyPr/>
                    <a:lstStyle/>
                    <a:p>
                      <a:pPr fontAlgn="t"/>
                      <a:r>
                        <a:rPr lang="fr-FR" sz="2400">
                          <a:effectLst/>
                        </a:rPr>
                        <a:t>  </a:t>
                      </a:r>
                      <a:r>
                        <a:rPr lang="fr-FR" sz="2400" u="none" strike="noStrike">
                          <a:solidFill>
                            <a:srgbClr val="2C8BA4"/>
                          </a:solidFill>
                          <a:effectLst/>
                          <a:hlinkClick r:id="rId13"/>
                        </a:rPr>
                        <a:t>Visitor</a:t>
                      </a:r>
                      <a:endParaRPr lang="fr-FR" sz="2400">
                        <a:effectLst/>
                      </a:endParaRPr>
                    </a:p>
                  </a:txBody>
                  <a:tcPr marL="28802" marR="28802" marT="28802" marB="28802">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2400" dirty="0">
                          <a:effectLst/>
                        </a:rPr>
                        <a:t>Defines a new operation to a class without change</a:t>
                      </a:r>
                    </a:p>
                  </a:txBody>
                  <a:tcPr marL="28802" marR="28802" marT="28802" marB="28802">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398139779"/>
                  </a:ext>
                </a:extLst>
              </a:tr>
            </a:tbl>
          </a:graphicData>
        </a:graphic>
      </p:graphicFrame>
    </p:spTree>
    <p:extLst>
      <p:ext uri="{BB962C8B-B14F-4D97-AF65-F5344CB8AC3E}">
        <p14:creationId xmlns:p14="http://schemas.microsoft.com/office/powerpoint/2010/main" val="17595699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1B4BDB-C119-4ED2-A189-22E996CCD2E1}"/>
              </a:ext>
            </a:extLst>
          </p:cNvPr>
          <p:cNvSpPr>
            <a:spLocks noGrp="1"/>
          </p:cNvSpPr>
          <p:nvPr>
            <p:ph type="title"/>
          </p:nvPr>
        </p:nvSpPr>
        <p:spPr/>
        <p:txBody>
          <a:bodyPr/>
          <a:lstStyle/>
          <a:p>
            <a:r>
              <a:rPr lang="fr-FR" dirty="0"/>
              <a:t>Bonne pratique</a:t>
            </a:r>
          </a:p>
        </p:txBody>
      </p:sp>
      <p:sp>
        <p:nvSpPr>
          <p:cNvPr id="3" name="Espace réservé du contenu 2">
            <a:extLst>
              <a:ext uri="{FF2B5EF4-FFF2-40B4-BE49-F238E27FC236}">
                <a16:creationId xmlns:a16="http://schemas.microsoft.com/office/drawing/2014/main" id="{1C1DDD13-E624-41D7-8194-66362455F737}"/>
              </a:ext>
            </a:extLst>
          </p:cNvPr>
          <p:cNvSpPr>
            <a:spLocks noGrp="1"/>
          </p:cNvSpPr>
          <p:nvPr>
            <p:ph idx="1"/>
          </p:nvPr>
        </p:nvSpPr>
        <p:spPr>
          <a:xfrm>
            <a:off x="838200" y="1468618"/>
            <a:ext cx="10515600" cy="5074685"/>
          </a:xfrm>
        </p:spPr>
        <p:txBody>
          <a:bodyPr/>
          <a:lstStyle/>
          <a:p>
            <a:r>
              <a:rPr lang="fr-FR" dirty="0"/>
              <a:t>Minimum de couplage</a:t>
            </a:r>
          </a:p>
          <a:p>
            <a:r>
              <a:rPr lang="fr-FR" dirty="0"/>
              <a:t>Maximum de cohérence</a:t>
            </a:r>
          </a:p>
          <a:p>
            <a:r>
              <a:rPr lang="fr-FR" dirty="0"/>
              <a:t>Pas de duplication de code =&gt; DRY: Don’t </a:t>
            </a:r>
            <a:r>
              <a:rPr lang="fr-FR" dirty="0" err="1"/>
              <a:t>Repeat</a:t>
            </a:r>
            <a:r>
              <a:rPr lang="fr-FR" dirty="0"/>
              <a:t> </a:t>
            </a:r>
            <a:r>
              <a:rPr lang="fr-FR" dirty="0" err="1"/>
              <a:t>Yourself</a:t>
            </a:r>
            <a:endParaRPr lang="fr-FR" dirty="0"/>
          </a:p>
          <a:p>
            <a:r>
              <a:rPr lang="fr-FR" dirty="0"/>
              <a:t>Ne pas utiliser le même objet pour 2 choses différentes (métier, transferts d’information)</a:t>
            </a:r>
          </a:p>
          <a:p>
            <a:pPr lvl="1"/>
            <a:r>
              <a:rPr lang="fr-FR" dirty="0"/>
              <a:t>Cela entraîne du couplage et de l’incohérence</a:t>
            </a:r>
          </a:p>
          <a:p>
            <a:r>
              <a:rPr lang="fr-FR" dirty="0"/>
              <a:t>Injecter uniquement ce qui est nécessaire à une fonction</a:t>
            </a:r>
          </a:p>
          <a:p>
            <a:pPr lvl="1"/>
            <a:r>
              <a:rPr lang="fr-FR" dirty="0"/>
              <a:t>Sinon cela entraîne du couplage</a:t>
            </a:r>
          </a:p>
          <a:p>
            <a:endParaRPr lang="fr-FR" dirty="0"/>
          </a:p>
        </p:txBody>
      </p:sp>
      <p:sp>
        <p:nvSpPr>
          <p:cNvPr id="4" name="Espace réservé du numéro de diapositive 3">
            <a:extLst>
              <a:ext uri="{FF2B5EF4-FFF2-40B4-BE49-F238E27FC236}">
                <a16:creationId xmlns:a16="http://schemas.microsoft.com/office/drawing/2014/main" id="{C2488B27-31BA-4A45-BC2B-F5673BCB7FA5}"/>
              </a:ext>
            </a:extLst>
          </p:cNvPr>
          <p:cNvSpPr>
            <a:spLocks noGrp="1"/>
          </p:cNvSpPr>
          <p:nvPr>
            <p:ph type="sldNum" sz="quarter" idx="12"/>
          </p:nvPr>
        </p:nvSpPr>
        <p:spPr/>
        <p:txBody>
          <a:bodyPr/>
          <a:lstStyle/>
          <a:p>
            <a:fld id="{B79E4878-4BCB-449E-94CF-AE2A0F6BB533}" type="slidenum">
              <a:rPr lang="fr-FR" smtClean="0"/>
              <a:t>55</a:t>
            </a:fld>
            <a:endParaRPr lang="fr-FR"/>
          </a:p>
        </p:txBody>
      </p:sp>
      <p:sp>
        <p:nvSpPr>
          <p:cNvPr id="5" name="AutoShape 2" descr="Image associÃ©e">
            <a:extLst>
              <a:ext uri="{FF2B5EF4-FFF2-40B4-BE49-F238E27FC236}">
                <a16:creationId xmlns:a16="http://schemas.microsoft.com/office/drawing/2014/main" id="{8F1D7C5C-8CA9-44D7-A46D-964716B3ED1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8260474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1B4BDB-C119-4ED2-A189-22E996CCD2E1}"/>
              </a:ext>
            </a:extLst>
          </p:cNvPr>
          <p:cNvSpPr>
            <a:spLocks noGrp="1"/>
          </p:cNvSpPr>
          <p:nvPr>
            <p:ph type="title"/>
          </p:nvPr>
        </p:nvSpPr>
        <p:spPr/>
        <p:txBody>
          <a:bodyPr/>
          <a:lstStyle/>
          <a:p>
            <a:r>
              <a:rPr lang="fr-FR" dirty="0"/>
              <a:t>Bonne pratique</a:t>
            </a:r>
          </a:p>
        </p:txBody>
      </p:sp>
      <p:sp>
        <p:nvSpPr>
          <p:cNvPr id="3" name="Espace réservé du contenu 2">
            <a:extLst>
              <a:ext uri="{FF2B5EF4-FFF2-40B4-BE49-F238E27FC236}">
                <a16:creationId xmlns:a16="http://schemas.microsoft.com/office/drawing/2014/main" id="{1C1DDD13-E624-41D7-8194-66362455F737}"/>
              </a:ext>
            </a:extLst>
          </p:cNvPr>
          <p:cNvSpPr>
            <a:spLocks noGrp="1"/>
          </p:cNvSpPr>
          <p:nvPr>
            <p:ph idx="1"/>
          </p:nvPr>
        </p:nvSpPr>
        <p:spPr>
          <a:xfrm>
            <a:off x="838200" y="1468618"/>
            <a:ext cx="10515600" cy="5074685"/>
          </a:xfrm>
        </p:spPr>
        <p:txBody>
          <a:bodyPr/>
          <a:lstStyle/>
          <a:p>
            <a:r>
              <a:rPr lang="fr-FR" dirty="0"/>
              <a:t>Nommage complet sans raccourci (le code doit être lisible)</a:t>
            </a:r>
          </a:p>
          <a:p>
            <a:pPr lvl="1"/>
            <a:r>
              <a:rPr lang="fr-FR" dirty="0"/>
              <a:t>var </a:t>
            </a:r>
            <a:r>
              <a:rPr lang="fr-FR" dirty="0" err="1"/>
              <a:t>dirSrc</a:t>
            </a:r>
            <a:r>
              <a:rPr lang="fr-FR" dirty="0"/>
              <a:t> = "c:/temp" ;</a:t>
            </a:r>
          </a:p>
          <a:p>
            <a:pPr lvl="1"/>
            <a:r>
              <a:rPr lang="fr-FR" dirty="0"/>
              <a:t>var </a:t>
            </a:r>
            <a:r>
              <a:rPr lang="fr-FR" dirty="0" err="1"/>
              <a:t>directorySource</a:t>
            </a:r>
            <a:r>
              <a:rPr lang="fr-FR" dirty="0"/>
              <a:t> = "c:/temp" ;</a:t>
            </a:r>
          </a:p>
          <a:p>
            <a:endParaRPr lang="fr-FR" dirty="0"/>
          </a:p>
        </p:txBody>
      </p:sp>
      <p:sp>
        <p:nvSpPr>
          <p:cNvPr id="4" name="Espace réservé du numéro de diapositive 3">
            <a:extLst>
              <a:ext uri="{FF2B5EF4-FFF2-40B4-BE49-F238E27FC236}">
                <a16:creationId xmlns:a16="http://schemas.microsoft.com/office/drawing/2014/main" id="{C2488B27-31BA-4A45-BC2B-F5673BCB7FA5}"/>
              </a:ext>
            </a:extLst>
          </p:cNvPr>
          <p:cNvSpPr>
            <a:spLocks noGrp="1"/>
          </p:cNvSpPr>
          <p:nvPr>
            <p:ph type="sldNum" sz="quarter" idx="12"/>
          </p:nvPr>
        </p:nvSpPr>
        <p:spPr/>
        <p:txBody>
          <a:bodyPr/>
          <a:lstStyle/>
          <a:p>
            <a:fld id="{B79E4878-4BCB-449E-94CF-AE2A0F6BB533}" type="slidenum">
              <a:rPr lang="fr-FR" smtClean="0"/>
              <a:t>56</a:t>
            </a:fld>
            <a:endParaRPr lang="fr-FR"/>
          </a:p>
        </p:txBody>
      </p:sp>
      <p:sp>
        <p:nvSpPr>
          <p:cNvPr id="5" name="AutoShape 2" descr="Image associÃ©e">
            <a:extLst>
              <a:ext uri="{FF2B5EF4-FFF2-40B4-BE49-F238E27FC236}">
                <a16:creationId xmlns:a16="http://schemas.microsoft.com/office/drawing/2014/main" id="{8F1D7C5C-8CA9-44D7-A46D-964716B3ED1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100" name="Picture 4" descr="Image associÃ©e">
            <a:extLst>
              <a:ext uri="{FF2B5EF4-FFF2-40B4-BE49-F238E27FC236}">
                <a16:creationId xmlns:a16="http://schemas.microsoft.com/office/drawing/2014/main" id="{B699BFAC-FCAB-4EF6-8DE4-CDF1AF0FA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898" y="5331965"/>
            <a:ext cx="277091" cy="312810"/>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27C4F128-C32A-466D-9AFF-75E323ED8958}"/>
              </a:ext>
            </a:extLst>
          </p:cNvPr>
          <p:cNvPicPr>
            <a:picLocks noChangeAspect="1"/>
          </p:cNvPicPr>
          <p:nvPr/>
        </p:nvPicPr>
        <p:blipFill>
          <a:blip r:embed="rId3"/>
          <a:stretch>
            <a:fillRect/>
          </a:stretch>
        </p:blipFill>
        <p:spPr>
          <a:xfrm>
            <a:off x="7715003" y="5297944"/>
            <a:ext cx="299572" cy="269236"/>
          </a:xfrm>
          <a:prstGeom prst="rect">
            <a:avLst/>
          </a:prstGeom>
        </p:spPr>
      </p:pic>
      <p:sp>
        <p:nvSpPr>
          <p:cNvPr id="7" name="Rectangle 6">
            <a:extLst>
              <a:ext uri="{FF2B5EF4-FFF2-40B4-BE49-F238E27FC236}">
                <a16:creationId xmlns:a16="http://schemas.microsoft.com/office/drawing/2014/main" id="{3D6D0508-CF96-4C13-8D9B-FCE31FFF8C48}"/>
              </a:ext>
            </a:extLst>
          </p:cNvPr>
          <p:cNvSpPr/>
          <p:nvPr/>
        </p:nvSpPr>
        <p:spPr>
          <a:xfrm>
            <a:off x="5498276" y="3015921"/>
            <a:ext cx="7042067" cy="2031325"/>
          </a:xfrm>
          <a:prstGeom prst="rect">
            <a:avLst/>
          </a:prstGeom>
        </p:spPr>
        <p:txBody>
          <a:bodyPr wrap="square">
            <a:spAutoFit/>
          </a:bodyPr>
          <a:lstStyle/>
          <a:p>
            <a:r>
              <a:rPr lang="fr-FR" dirty="0">
                <a:solidFill>
                  <a:schemeClr val="bg1">
                    <a:lumMod val="50000"/>
                  </a:schemeClr>
                </a:solidFill>
              </a:rPr>
              <a:t>//Exemple sans abréviation :</a:t>
            </a:r>
          </a:p>
          <a:p>
            <a:r>
              <a:rPr lang="fr-FR" dirty="0"/>
              <a:t>var </a:t>
            </a:r>
            <a:r>
              <a:rPr lang="fr-FR" dirty="0" err="1"/>
              <a:t>directorySource</a:t>
            </a:r>
            <a:r>
              <a:rPr lang="fr-FR" dirty="0"/>
              <a:t> = "c:/temp" ;</a:t>
            </a:r>
          </a:p>
          <a:p>
            <a:r>
              <a:rPr lang="fr-FR" dirty="0"/>
              <a:t>var </a:t>
            </a:r>
            <a:r>
              <a:rPr lang="fr-FR" dirty="0" err="1"/>
              <a:t>directoryDestination</a:t>
            </a:r>
            <a:r>
              <a:rPr lang="fr-FR" dirty="0"/>
              <a:t> = "c:/dest" ;</a:t>
            </a:r>
          </a:p>
          <a:p>
            <a:r>
              <a:rPr lang="fr-FR" dirty="0"/>
              <a:t>var </a:t>
            </a:r>
            <a:r>
              <a:rPr lang="fr-FR" dirty="0" err="1"/>
              <a:t>fileName</a:t>
            </a:r>
            <a:r>
              <a:rPr lang="fr-FR" dirty="0"/>
              <a:t> = "toto.txt" ;</a:t>
            </a:r>
          </a:p>
          <a:p>
            <a:r>
              <a:rPr lang="fr-FR" dirty="0"/>
              <a:t>var </a:t>
            </a:r>
            <a:r>
              <a:rPr lang="fr-FR" dirty="0" err="1"/>
              <a:t>fullPathSource</a:t>
            </a:r>
            <a:r>
              <a:rPr lang="fr-FR" dirty="0"/>
              <a:t>=</a:t>
            </a:r>
            <a:r>
              <a:rPr lang="fr-FR" dirty="0" err="1"/>
              <a:t>Path.Concat</a:t>
            </a:r>
            <a:r>
              <a:rPr lang="fr-FR" dirty="0"/>
              <a:t>(</a:t>
            </a:r>
            <a:r>
              <a:rPr lang="fr-FR" dirty="0" err="1"/>
              <a:t>directorySource,fileName</a:t>
            </a:r>
            <a:r>
              <a:rPr lang="fr-FR" dirty="0"/>
              <a:t>) ;</a:t>
            </a:r>
          </a:p>
          <a:p>
            <a:r>
              <a:rPr lang="fr-FR" dirty="0"/>
              <a:t>var </a:t>
            </a:r>
            <a:r>
              <a:rPr lang="fr-FR" dirty="0" err="1"/>
              <a:t>fullPathDestination</a:t>
            </a:r>
            <a:r>
              <a:rPr lang="fr-FR" dirty="0"/>
              <a:t>=</a:t>
            </a:r>
            <a:r>
              <a:rPr lang="fr-FR" dirty="0" err="1"/>
              <a:t>Path.Concat</a:t>
            </a:r>
            <a:r>
              <a:rPr lang="fr-FR" dirty="0"/>
              <a:t>(</a:t>
            </a:r>
            <a:r>
              <a:rPr lang="fr-FR" dirty="0" err="1"/>
              <a:t>directoryDestination,fileName</a:t>
            </a:r>
            <a:r>
              <a:rPr lang="fr-FR" dirty="0"/>
              <a:t>) ;</a:t>
            </a:r>
          </a:p>
          <a:p>
            <a:r>
              <a:rPr lang="fr-FR" dirty="0" err="1"/>
              <a:t>File.Copy</a:t>
            </a:r>
            <a:r>
              <a:rPr lang="fr-FR" dirty="0"/>
              <a:t>(</a:t>
            </a:r>
            <a:r>
              <a:rPr lang="fr-FR" dirty="0" err="1"/>
              <a:t>fullPathSource</a:t>
            </a:r>
            <a:r>
              <a:rPr lang="fr-FR" dirty="0"/>
              <a:t>, </a:t>
            </a:r>
            <a:r>
              <a:rPr lang="fr-FR" dirty="0" err="1"/>
              <a:t>fullPathDestination</a:t>
            </a:r>
            <a:r>
              <a:rPr lang="fr-FR" dirty="0"/>
              <a:t>) ;</a:t>
            </a:r>
          </a:p>
        </p:txBody>
      </p:sp>
      <p:sp>
        <p:nvSpPr>
          <p:cNvPr id="8" name="Rectangle 7">
            <a:extLst>
              <a:ext uri="{FF2B5EF4-FFF2-40B4-BE49-F238E27FC236}">
                <a16:creationId xmlns:a16="http://schemas.microsoft.com/office/drawing/2014/main" id="{27CE888B-62D0-4264-AFE8-A195E1128730}"/>
              </a:ext>
            </a:extLst>
          </p:cNvPr>
          <p:cNvSpPr/>
          <p:nvPr/>
        </p:nvSpPr>
        <p:spPr>
          <a:xfrm>
            <a:off x="708561" y="3015921"/>
            <a:ext cx="4255325" cy="2031325"/>
          </a:xfrm>
          <a:prstGeom prst="rect">
            <a:avLst/>
          </a:prstGeom>
        </p:spPr>
        <p:txBody>
          <a:bodyPr wrap="square">
            <a:spAutoFit/>
          </a:bodyPr>
          <a:lstStyle/>
          <a:p>
            <a:r>
              <a:rPr lang="fr-FR" dirty="0">
                <a:solidFill>
                  <a:schemeClr val="bg1">
                    <a:lumMod val="50000"/>
                  </a:schemeClr>
                </a:solidFill>
              </a:rPr>
              <a:t>//Exemple avec abréviation : </a:t>
            </a:r>
          </a:p>
          <a:p>
            <a:r>
              <a:rPr lang="fr-FR" dirty="0"/>
              <a:t>var </a:t>
            </a:r>
            <a:r>
              <a:rPr lang="fr-FR" dirty="0" err="1"/>
              <a:t>dirSrc</a:t>
            </a:r>
            <a:r>
              <a:rPr lang="fr-FR" dirty="0"/>
              <a:t> = "c:/temp" ;</a:t>
            </a:r>
          </a:p>
          <a:p>
            <a:r>
              <a:rPr lang="fr-FR" dirty="0"/>
              <a:t>var </a:t>
            </a:r>
            <a:r>
              <a:rPr lang="fr-FR" dirty="0" err="1"/>
              <a:t>dirDest</a:t>
            </a:r>
            <a:r>
              <a:rPr lang="fr-FR" dirty="0"/>
              <a:t> = "c:/dest" ;</a:t>
            </a:r>
          </a:p>
          <a:p>
            <a:r>
              <a:rPr lang="fr-FR" dirty="0"/>
              <a:t>var </a:t>
            </a:r>
            <a:r>
              <a:rPr lang="fr-FR" dirty="0" err="1"/>
              <a:t>fl</a:t>
            </a:r>
            <a:r>
              <a:rPr lang="fr-FR" dirty="0"/>
              <a:t> = "toto.txt" ;</a:t>
            </a:r>
          </a:p>
          <a:p>
            <a:r>
              <a:rPr lang="fr-FR" dirty="0"/>
              <a:t>var </a:t>
            </a:r>
            <a:r>
              <a:rPr lang="fr-FR" dirty="0" err="1"/>
              <a:t>fpSrc</a:t>
            </a:r>
            <a:r>
              <a:rPr lang="fr-FR" dirty="0"/>
              <a:t>=</a:t>
            </a:r>
            <a:r>
              <a:rPr lang="fr-FR" dirty="0" err="1"/>
              <a:t>Path.Concat</a:t>
            </a:r>
            <a:r>
              <a:rPr lang="fr-FR" dirty="0"/>
              <a:t>(</a:t>
            </a:r>
            <a:r>
              <a:rPr lang="fr-FR" dirty="0" err="1"/>
              <a:t>dirSrc,fl</a:t>
            </a:r>
            <a:r>
              <a:rPr lang="fr-FR" dirty="0"/>
              <a:t>) ;</a:t>
            </a:r>
          </a:p>
          <a:p>
            <a:r>
              <a:rPr lang="fr-FR" dirty="0"/>
              <a:t>var </a:t>
            </a:r>
            <a:r>
              <a:rPr lang="fr-FR" dirty="0" err="1"/>
              <a:t>fpDest</a:t>
            </a:r>
            <a:r>
              <a:rPr lang="fr-FR" dirty="0"/>
              <a:t>=</a:t>
            </a:r>
            <a:r>
              <a:rPr lang="fr-FR" dirty="0" err="1"/>
              <a:t>Path.Concat</a:t>
            </a:r>
            <a:r>
              <a:rPr lang="fr-FR" dirty="0"/>
              <a:t>(</a:t>
            </a:r>
            <a:r>
              <a:rPr lang="fr-FR" dirty="0" err="1"/>
              <a:t>dirDest,fl</a:t>
            </a:r>
            <a:r>
              <a:rPr lang="fr-FR" dirty="0"/>
              <a:t>) ;</a:t>
            </a:r>
          </a:p>
          <a:p>
            <a:r>
              <a:rPr lang="fr-FR" dirty="0" err="1"/>
              <a:t>File.Copy</a:t>
            </a:r>
            <a:r>
              <a:rPr lang="fr-FR" dirty="0"/>
              <a:t>(</a:t>
            </a:r>
            <a:r>
              <a:rPr lang="fr-FR" dirty="0" err="1"/>
              <a:t>fpSrc</a:t>
            </a:r>
            <a:r>
              <a:rPr lang="fr-FR" dirty="0"/>
              <a:t>, </a:t>
            </a:r>
            <a:r>
              <a:rPr lang="fr-FR" dirty="0" err="1"/>
              <a:t>fpDest</a:t>
            </a:r>
            <a:r>
              <a:rPr lang="fr-FR" dirty="0"/>
              <a:t>) ;</a:t>
            </a:r>
          </a:p>
        </p:txBody>
      </p:sp>
    </p:spTree>
    <p:extLst>
      <p:ext uri="{BB962C8B-B14F-4D97-AF65-F5344CB8AC3E}">
        <p14:creationId xmlns:p14="http://schemas.microsoft.com/office/powerpoint/2010/main" val="31710890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6856CF-4FAB-4B9C-9C19-BB5A14A7E84D}"/>
              </a:ext>
            </a:extLst>
          </p:cNvPr>
          <p:cNvSpPr>
            <a:spLocks noGrp="1"/>
          </p:cNvSpPr>
          <p:nvPr>
            <p:ph type="title"/>
          </p:nvPr>
        </p:nvSpPr>
        <p:spPr/>
        <p:txBody>
          <a:bodyPr/>
          <a:lstStyle/>
          <a:p>
            <a:r>
              <a:rPr lang="fr-FR" dirty="0"/>
              <a:t>Bonne pratique</a:t>
            </a:r>
          </a:p>
        </p:txBody>
      </p:sp>
      <p:sp>
        <p:nvSpPr>
          <p:cNvPr id="3" name="Espace réservé du contenu 2">
            <a:extLst>
              <a:ext uri="{FF2B5EF4-FFF2-40B4-BE49-F238E27FC236}">
                <a16:creationId xmlns:a16="http://schemas.microsoft.com/office/drawing/2014/main" id="{3BE2ECC0-45A9-475D-9317-6CC6A96EAD7E}"/>
              </a:ext>
            </a:extLst>
          </p:cNvPr>
          <p:cNvSpPr>
            <a:spLocks noGrp="1"/>
          </p:cNvSpPr>
          <p:nvPr>
            <p:ph idx="1"/>
          </p:nvPr>
        </p:nvSpPr>
        <p:spPr/>
        <p:txBody>
          <a:bodyPr/>
          <a:lstStyle/>
          <a:p>
            <a:r>
              <a:rPr lang="fr-FR" dirty="0"/>
              <a:t>Ne jamais contourner les problèmes</a:t>
            </a:r>
          </a:p>
          <a:p>
            <a:pPr lvl="1"/>
            <a:r>
              <a:rPr lang="fr-FR" dirty="0"/>
              <a:t>Prendre 2h à configurer votre debugger vous en fera gagner 1000.</a:t>
            </a:r>
          </a:p>
          <a:p>
            <a:r>
              <a:rPr lang="fr-FR" dirty="0"/>
              <a:t>Apprendre et ce remettre en question !</a:t>
            </a:r>
          </a:p>
          <a:p>
            <a:r>
              <a:rPr lang="fr-FR" dirty="0"/>
              <a:t>Automatiser « toutes » vos actions</a:t>
            </a:r>
          </a:p>
          <a:p>
            <a:pPr lvl="1"/>
            <a:r>
              <a:rPr lang="fr-FR" dirty="0"/>
              <a:t>Ecriture de code sans toucher la souri</a:t>
            </a:r>
          </a:p>
          <a:p>
            <a:pPr lvl="1"/>
            <a:r>
              <a:rPr lang="fr-FR" dirty="0"/>
              <a:t>Maîtrise des raccourci clavier</a:t>
            </a:r>
          </a:p>
          <a:p>
            <a:pPr lvl="1"/>
            <a:r>
              <a:rPr lang="fr-FR" dirty="0"/>
              <a:t>Pratique du TDD, Test Driven </a:t>
            </a:r>
            <a:r>
              <a:rPr lang="fr-FR" dirty="0" err="1"/>
              <a:t>Development</a:t>
            </a:r>
            <a:endParaRPr lang="fr-FR" dirty="0"/>
          </a:p>
          <a:p>
            <a:pPr lvl="1"/>
            <a:r>
              <a:rPr lang="fr-FR" dirty="0"/>
              <a:t>Intégration Continue</a:t>
            </a:r>
          </a:p>
        </p:txBody>
      </p:sp>
      <p:sp>
        <p:nvSpPr>
          <p:cNvPr id="4" name="Espace réservé du numéro de diapositive 3">
            <a:extLst>
              <a:ext uri="{FF2B5EF4-FFF2-40B4-BE49-F238E27FC236}">
                <a16:creationId xmlns:a16="http://schemas.microsoft.com/office/drawing/2014/main" id="{CBC3794C-1C0B-4929-89E9-443DD6C237B7}"/>
              </a:ext>
            </a:extLst>
          </p:cNvPr>
          <p:cNvSpPr>
            <a:spLocks noGrp="1"/>
          </p:cNvSpPr>
          <p:nvPr>
            <p:ph type="sldNum" sz="quarter" idx="12"/>
          </p:nvPr>
        </p:nvSpPr>
        <p:spPr/>
        <p:txBody>
          <a:bodyPr/>
          <a:lstStyle/>
          <a:p>
            <a:fld id="{B79E4878-4BCB-449E-94CF-AE2A0F6BB533}" type="slidenum">
              <a:rPr lang="fr-FR" smtClean="0"/>
              <a:t>57</a:t>
            </a:fld>
            <a:endParaRPr lang="fr-FR"/>
          </a:p>
        </p:txBody>
      </p:sp>
    </p:spTree>
    <p:extLst>
      <p:ext uri="{BB962C8B-B14F-4D97-AF65-F5344CB8AC3E}">
        <p14:creationId xmlns:p14="http://schemas.microsoft.com/office/powerpoint/2010/main" val="358186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9D9DFF-B895-4DB4-A458-D62A7D491BEC}"/>
              </a:ext>
            </a:extLst>
          </p:cNvPr>
          <p:cNvSpPr>
            <a:spLocks noGrp="1"/>
          </p:cNvSpPr>
          <p:nvPr>
            <p:ph type="title"/>
          </p:nvPr>
        </p:nvSpPr>
        <p:spPr/>
        <p:txBody>
          <a:bodyPr/>
          <a:lstStyle/>
          <a:p>
            <a:r>
              <a:rPr lang="fr-FR" dirty="0"/>
              <a:t>Plan</a:t>
            </a:r>
          </a:p>
        </p:txBody>
      </p:sp>
      <p:sp>
        <p:nvSpPr>
          <p:cNvPr id="3" name="Espace réservé du contenu 2">
            <a:extLst>
              <a:ext uri="{FF2B5EF4-FFF2-40B4-BE49-F238E27FC236}">
                <a16:creationId xmlns:a16="http://schemas.microsoft.com/office/drawing/2014/main" id="{FE51616D-D15B-4B35-979C-3FB08EA8DEDC}"/>
              </a:ext>
            </a:extLst>
          </p:cNvPr>
          <p:cNvSpPr>
            <a:spLocks noGrp="1"/>
          </p:cNvSpPr>
          <p:nvPr>
            <p:ph idx="1"/>
          </p:nvPr>
        </p:nvSpPr>
        <p:spPr/>
        <p:txBody>
          <a:bodyPr/>
          <a:lstStyle/>
          <a:p>
            <a:pPr marL="514350" indent="-514350">
              <a:buFont typeface="+mj-lt"/>
              <a:buAutoNum type="arabicPeriod"/>
            </a:pPr>
            <a:r>
              <a:rPr lang="fr-FR" dirty="0"/>
              <a:t>Introduction</a:t>
            </a:r>
          </a:p>
          <a:p>
            <a:pPr marL="514350" indent="-514350">
              <a:buFont typeface="+mj-lt"/>
              <a:buAutoNum type="arabicPeriod"/>
            </a:pPr>
            <a:r>
              <a:rPr lang="fr-FR" dirty="0"/>
              <a:t>Les </a:t>
            </a:r>
            <a:r>
              <a:rPr lang="fr-FR"/>
              <a:t>pattern GRASP </a:t>
            </a:r>
            <a:r>
              <a:rPr lang="fr-FR" dirty="0"/>
              <a:t>d’affectation et de responsabilité</a:t>
            </a:r>
          </a:p>
          <a:p>
            <a:pPr marL="514350" indent="-514350">
              <a:buFont typeface="+mj-lt"/>
              <a:buAutoNum type="arabicPeriod"/>
            </a:pPr>
            <a:r>
              <a:rPr lang="fr-FR" dirty="0"/>
              <a:t>Test Driven </a:t>
            </a:r>
            <a:r>
              <a:rPr lang="fr-FR" dirty="0" err="1"/>
              <a:t>Development</a:t>
            </a:r>
            <a:endParaRPr lang="fr-FR" dirty="0"/>
          </a:p>
          <a:p>
            <a:pPr marL="514350" indent="-514350">
              <a:buFont typeface="+mj-lt"/>
              <a:buAutoNum type="arabicPeriod"/>
            </a:pPr>
            <a:r>
              <a:rPr lang="fr-FR" dirty="0" err="1"/>
              <a:t>Refactoring</a:t>
            </a:r>
            <a:endParaRPr lang="fr-FR" dirty="0"/>
          </a:p>
          <a:p>
            <a:pPr marL="514350" indent="-514350">
              <a:buFont typeface="+mj-lt"/>
              <a:buAutoNum type="arabicPeriod"/>
            </a:pPr>
            <a:r>
              <a:rPr lang="fr-FR" dirty="0" err="1"/>
              <a:t>Tooling</a:t>
            </a:r>
            <a:endParaRPr lang="fr-FR" dirty="0"/>
          </a:p>
          <a:p>
            <a:pPr marL="514350" indent="-514350">
              <a:buFont typeface="+mj-lt"/>
              <a:buAutoNum type="arabicPeriod"/>
            </a:pPr>
            <a:r>
              <a:rPr lang="fr-FR" dirty="0"/>
              <a:t>Pattern du Gang Of Four</a:t>
            </a:r>
          </a:p>
          <a:p>
            <a:pPr marL="514350" indent="-514350">
              <a:buFont typeface="+mj-lt"/>
              <a:buAutoNum type="arabicPeriod"/>
            </a:pPr>
            <a:r>
              <a:rPr lang="fr-FR" dirty="0"/>
              <a:t>Les bonnes pratiques</a:t>
            </a:r>
          </a:p>
          <a:p>
            <a:pPr marL="514350" indent="-514350">
              <a:buFont typeface="+mj-lt"/>
              <a:buAutoNum type="arabicPeriod"/>
            </a:pPr>
            <a:endParaRPr lang="fr-FR" dirty="0"/>
          </a:p>
          <a:p>
            <a:pPr marL="514350" indent="-514350">
              <a:buFont typeface="+mj-lt"/>
              <a:buAutoNum type="arabicPeriod"/>
            </a:pPr>
            <a:endParaRPr lang="fr-FR" dirty="0"/>
          </a:p>
        </p:txBody>
      </p:sp>
      <p:sp>
        <p:nvSpPr>
          <p:cNvPr id="4" name="Espace réservé du numéro de diapositive 3">
            <a:extLst>
              <a:ext uri="{FF2B5EF4-FFF2-40B4-BE49-F238E27FC236}">
                <a16:creationId xmlns:a16="http://schemas.microsoft.com/office/drawing/2014/main" id="{4A78517D-389E-4BC5-9522-E7DBFF6C6BB7}"/>
              </a:ext>
            </a:extLst>
          </p:cNvPr>
          <p:cNvSpPr>
            <a:spLocks noGrp="1"/>
          </p:cNvSpPr>
          <p:nvPr>
            <p:ph type="sldNum" sz="quarter" idx="12"/>
          </p:nvPr>
        </p:nvSpPr>
        <p:spPr/>
        <p:txBody>
          <a:bodyPr/>
          <a:lstStyle/>
          <a:p>
            <a:fld id="{B79E4878-4BCB-449E-94CF-AE2A0F6BB533}" type="slidenum">
              <a:rPr lang="fr-FR" smtClean="0"/>
              <a:t>6</a:t>
            </a:fld>
            <a:endParaRPr lang="fr-FR"/>
          </a:p>
        </p:txBody>
      </p:sp>
    </p:spTree>
    <p:extLst>
      <p:ext uri="{BB962C8B-B14F-4D97-AF65-F5344CB8AC3E}">
        <p14:creationId xmlns:p14="http://schemas.microsoft.com/office/powerpoint/2010/main" val="189219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98D45D-8DA7-479A-A7E6-8BCFD84934E7}"/>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8F6AA08E-8002-4A5D-878C-86500754646C}"/>
              </a:ext>
            </a:extLst>
          </p:cNvPr>
          <p:cNvSpPr>
            <a:spLocks noGrp="1"/>
          </p:cNvSpPr>
          <p:nvPr>
            <p:ph idx="1"/>
          </p:nvPr>
        </p:nvSpPr>
        <p:spPr>
          <a:xfrm>
            <a:off x="838200" y="1574157"/>
            <a:ext cx="10515600" cy="4606724"/>
          </a:xfrm>
        </p:spPr>
        <p:txBody>
          <a:bodyPr>
            <a:normAutofit fontScale="92500" lnSpcReduction="20000"/>
          </a:bodyPr>
          <a:lstStyle/>
          <a:p>
            <a:r>
              <a:rPr lang="fr-FR" dirty="0"/>
              <a:t>Il y a 2 choses importantes en informatique :</a:t>
            </a:r>
          </a:p>
          <a:p>
            <a:pPr lvl="1"/>
            <a:r>
              <a:rPr lang="fr-FR" dirty="0"/>
              <a:t>Répondre aux besoins</a:t>
            </a:r>
          </a:p>
          <a:p>
            <a:pPr lvl="1"/>
            <a:r>
              <a:rPr lang="fr-FR" dirty="0"/>
              <a:t>Avoir un code maintenable et flexible aux évolutions afin de pourvoir répondre aux besoins</a:t>
            </a:r>
          </a:p>
          <a:p>
            <a:pPr lvl="1"/>
            <a:endParaRPr lang="fr-FR" dirty="0"/>
          </a:p>
          <a:p>
            <a:r>
              <a:rPr lang="fr-FR" dirty="0"/>
              <a:t>Organisation du développent </a:t>
            </a:r>
          </a:p>
          <a:p>
            <a:pPr lvl="1"/>
            <a:r>
              <a:rPr lang="fr-FR" dirty="0">
                <a:hlinkClick r:id="rId2"/>
              </a:rPr>
              <a:t>https://fr.wikipedia.org/wiki/Extreme_programming</a:t>
            </a:r>
            <a:endParaRPr lang="fr-FR" dirty="0"/>
          </a:p>
          <a:p>
            <a:pPr lvl="1"/>
            <a:r>
              <a:rPr lang="fr-FR" dirty="0">
                <a:hlinkClick r:id="rId3"/>
              </a:rPr>
              <a:t>https://fr.wikipedia.org/wiki/M%C3%A9thode_agile</a:t>
            </a:r>
            <a:endParaRPr lang="fr-FR" dirty="0"/>
          </a:p>
          <a:p>
            <a:pPr lvl="1"/>
            <a:r>
              <a:rPr lang="fr-FR" dirty="0">
                <a:hlinkClick r:id="rId4"/>
              </a:rPr>
              <a:t>https://fr.wikipedia.org/wiki/Software_craftsmanship</a:t>
            </a:r>
            <a:endParaRPr lang="fr-FR" dirty="0"/>
          </a:p>
          <a:p>
            <a:pPr lvl="1"/>
            <a:r>
              <a:rPr lang="fr-FR" dirty="0"/>
              <a:t>Etc.</a:t>
            </a:r>
          </a:p>
          <a:p>
            <a:pPr marL="0" indent="0">
              <a:buNone/>
            </a:pPr>
            <a:endParaRPr lang="fr-FR" dirty="0"/>
          </a:p>
          <a:p>
            <a:r>
              <a:rPr lang="fr-FR" dirty="0"/>
              <a:t>Beaucoup de techniques/terminologies</a:t>
            </a:r>
          </a:p>
          <a:p>
            <a:pPr lvl="1"/>
            <a:r>
              <a:rPr lang="fr-FR" dirty="0"/>
              <a:t>TDD, BDD, DDD, Clean architecture, Clean Code, SOLID, etc.</a:t>
            </a:r>
          </a:p>
          <a:p>
            <a:pPr lvl="1"/>
            <a:endParaRPr lang="fr-FR" dirty="0"/>
          </a:p>
          <a:p>
            <a:endParaRPr lang="fr-FR" dirty="0"/>
          </a:p>
        </p:txBody>
      </p:sp>
      <p:sp>
        <p:nvSpPr>
          <p:cNvPr id="4" name="Espace réservé du numéro de diapositive 3">
            <a:extLst>
              <a:ext uri="{FF2B5EF4-FFF2-40B4-BE49-F238E27FC236}">
                <a16:creationId xmlns:a16="http://schemas.microsoft.com/office/drawing/2014/main" id="{4F6AA218-CEE9-48AE-AF9D-C893C43D185C}"/>
              </a:ext>
            </a:extLst>
          </p:cNvPr>
          <p:cNvSpPr>
            <a:spLocks noGrp="1"/>
          </p:cNvSpPr>
          <p:nvPr>
            <p:ph type="sldNum" sz="quarter" idx="12"/>
          </p:nvPr>
        </p:nvSpPr>
        <p:spPr/>
        <p:txBody>
          <a:bodyPr/>
          <a:lstStyle/>
          <a:p>
            <a:fld id="{B79E4878-4BCB-449E-94CF-AE2A0F6BB533}" type="slidenum">
              <a:rPr lang="fr-FR" smtClean="0"/>
              <a:t>7</a:t>
            </a:fld>
            <a:endParaRPr lang="fr-FR"/>
          </a:p>
        </p:txBody>
      </p:sp>
    </p:spTree>
    <p:extLst>
      <p:ext uri="{BB962C8B-B14F-4D97-AF65-F5344CB8AC3E}">
        <p14:creationId xmlns:p14="http://schemas.microsoft.com/office/powerpoint/2010/main" val="107531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D1765F-D137-48CF-824E-4F8FC846EA22}"/>
              </a:ext>
            </a:extLst>
          </p:cNvPr>
          <p:cNvSpPr>
            <a:spLocks noGrp="1"/>
          </p:cNvSpPr>
          <p:nvPr>
            <p:ph type="title"/>
          </p:nvPr>
        </p:nvSpPr>
        <p:spPr/>
        <p:txBody>
          <a:bodyPr/>
          <a:lstStyle/>
          <a:p>
            <a:r>
              <a:rPr lang="fr-FR" dirty="0"/>
              <a:t>Programmation Impérative</a:t>
            </a:r>
          </a:p>
        </p:txBody>
      </p:sp>
      <p:sp>
        <p:nvSpPr>
          <p:cNvPr id="3" name="Espace réservé du contenu 2">
            <a:extLst>
              <a:ext uri="{FF2B5EF4-FFF2-40B4-BE49-F238E27FC236}">
                <a16:creationId xmlns:a16="http://schemas.microsoft.com/office/drawing/2014/main" id="{8AB23C52-E535-4D7F-8AF6-3EE77185AE8E}"/>
              </a:ext>
            </a:extLst>
          </p:cNvPr>
          <p:cNvSpPr>
            <a:spLocks noGrp="1"/>
          </p:cNvSpPr>
          <p:nvPr>
            <p:ph idx="1"/>
          </p:nvPr>
        </p:nvSpPr>
        <p:spPr>
          <a:xfrm>
            <a:off x="838200" y="1825625"/>
            <a:ext cx="10515600" cy="4351338"/>
          </a:xfrm>
        </p:spPr>
        <p:txBody>
          <a:bodyPr/>
          <a:lstStyle/>
          <a:p>
            <a:r>
              <a:rPr lang="fr-FR" dirty="0"/>
              <a:t>En </a:t>
            </a:r>
            <a:r>
              <a:rPr lang="fr-FR" dirty="0">
                <a:hlinkClick r:id="rId2" tooltip="Informatique"/>
              </a:rPr>
              <a:t>informatique</a:t>
            </a:r>
            <a:r>
              <a:rPr lang="fr-FR" dirty="0"/>
              <a:t>, la </a:t>
            </a:r>
            <a:r>
              <a:rPr lang="fr-FR" b="1" dirty="0"/>
              <a:t>programmation impérative</a:t>
            </a:r>
            <a:r>
              <a:rPr lang="fr-FR" dirty="0"/>
              <a:t> est un </a:t>
            </a:r>
            <a:r>
              <a:rPr lang="fr-FR" dirty="0">
                <a:hlinkClick r:id="rId3" tooltip="Paradigme (programmation)"/>
              </a:rPr>
              <a:t>paradigme de programmation</a:t>
            </a:r>
            <a:r>
              <a:rPr lang="fr-FR" dirty="0"/>
              <a:t> qui décrit les opérations en séquences d'instructions exécutées par l'ordinateur pour modifier l'état du programme. Ce type de programmation est le plus répandu parmi l'ensemble des </a:t>
            </a:r>
            <a:r>
              <a:rPr lang="fr-FR" dirty="0">
                <a:hlinkClick r:id="rId4" tooltip="Langages de programmation"/>
              </a:rPr>
              <a:t>langages de programmation</a:t>
            </a:r>
            <a:r>
              <a:rPr lang="fr-FR" dirty="0"/>
              <a:t> existants, et se différencie de la </a:t>
            </a:r>
            <a:r>
              <a:rPr lang="fr-FR" dirty="0">
                <a:hlinkClick r:id="rId5" tooltip="Programmation déclarative"/>
              </a:rPr>
              <a:t>programmation déclarative</a:t>
            </a:r>
            <a:r>
              <a:rPr lang="fr-FR" dirty="0"/>
              <a:t>(dont la </a:t>
            </a:r>
            <a:r>
              <a:rPr lang="fr-FR" dirty="0">
                <a:hlinkClick r:id="rId6" tooltip="Programmation logique"/>
              </a:rPr>
              <a:t>programmation logique</a:t>
            </a:r>
            <a:r>
              <a:rPr lang="fr-FR" dirty="0"/>
              <a:t> ou encore la </a:t>
            </a:r>
            <a:r>
              <a:rPr lang="fr-FR" dirty="0">
                <a:hlinkClick r:id="rId7" tooltip="Programmation fonctionnelle"/>
              </a:rPr>
              <a:t>programmation fonctionnelle</a:t>
            </a:r>
            <a:r>
              <a:rPr lang="fr-FR" dirty="0"/>
              <a:t> sont des sous-ensembles).</a:t>
            </a:r>
          </a:p>
          <a:p>
            <a:endParaRPr lang="fr-FR" dirty="0"/>
          </a:p>
          <a:p>
            <a:r>
              <a:rPr lang="fr-FR" dirty="0">
                <a:hlinkClick r:id="rId8"/>
              </a:rPr>
              <a:t>https://fr.wikipedia.org/wiki/Programmation_imp%C3%A9rative#Perl,_Tcl,_Python,_PHP,_Java,_JavaScript</a:t>
            </a:r>
            <a:endParaRPr lang="fr-FR" dirty="0"/>
          </a:p>
          <a:p>
            <a:endParaRPr lang="fr-FR" dirty="0"/>
          </a:p>
        </p:txBody>
      </p:sp>
      <p:sp>
        <p:nvSpPr>
          <p:cNvPr id="4" name="Espace réservé du numéro de diapositive 3">
            <a:extLst>
              <a:ext uri="{FF2B5EF4-FFF2-40B4-BE49-F238E27FC236}">
                <a16:creationId xmlns:a16="http://schemas.microsoft.com/office/drawing/2014/main" id="{ACAA691E-CF3E-436F-BF93-2FAB84289BAF}"/>
              </a:ext>
            </a:extLst>
          </p:cNvPr>
          <p:cNvSpPr>
            <a:spLocks noGrp="1"/>
          </p:cNvSpPr>
          <p:nvPr>
            <p:ph type="sldNum" sz="quarter" idx="12"/>
          </p:nvPr>
        </p:nvSpPr>
        <p:spPr/>
        <p:txBody>
          <a:bodyPr/>
          <a:lstStyle/>
          <a:p>
            <a:fld id="{B79E4878-4BCB-449E-94CF-AE2A0F6BB533}" type="slidenum">
              <a:rPr lang="fr-FR" smtClean="0"/>
              <a:t>8</a:t>
            </a:fld>
            <a:endParaRPr lang="fr-FR"/>
          </a:p>
        </p:txBody>
      </p:sp>
    </p:spTree>
    <p:extLst>
      <p:ext uri="{BB962C8B-B14F-4D97-AF65-F5344CB8AC3E}">
        <p14:creationId xmlns:p14="http://schemas.microsoft.com/office/powerpoint/2010/main" val="2518806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190415-C896-40D5-A818-654D5CB4DBAD}"/>
              </a:ext>
            </a:extLst>
          </p:cNvPr>
          <p:cNvSpPr>
            <a:spLocks noGrp="1"/>
          </p:cNvSpPr>
          <p:nvPr>
            <p:ph type="title"/>
          </p:nvPr>
        </p:nvSpPr>
        <p:spPr/>
        <p:txBody>
          <a:bodyPr/>
          <a:lstStyle/>
          <a:p>
            <a:r>
              <a:rPr lang="fr-FR" dirty="0"/>
              <a:t>Programmation Impérative</a:t>
            </a:r>
          </a:p>
        </p:txBody>
      </p:sp>
      <p:sp>
        <p:nvSpPr>
          <p:cNvPr id="3" name="Espace réservé du contenu 2">
            <a:extLst>
              <a:ext uri="{FF2B5EF4-FFF2-40B4-BE49-F238E27FC236}">
                <a16:creationId xmlns:a16="http://schemas.microsoft.com/office/drawing/2014/main" id="{A8710036-D5D1-4E51-BFC8-4893587E84BD}"/>
              </a:ext>
            </a:extLst>
          </p:cNvPr>
          <p:cNvSpPr>
            <a:spLocks noGrp="1"/>
          </p:cNvSpPr>
          <p:nvPr>
            <p:ph idx="1"/>
          </p:nvPr>
        </p:nvSpPr>
        <p:spPr>
          <a:xfrm>
            <a:off x="838200" y="1825625"/>
            <a:ext cx="10515600" cy="4895850"/>
          </a:xfrm>
        </p:spPr>
        <p:txBody>
          <a:bodyPr>
            <a:normAutofit/>
          </a:bodyPr>
          <a:lstStyle/>
          <a:p>
            <a:endParaRPr lang="fr-FR" dirty="0"/>
          </a:p>
        </p:txBody>
      </p:sp>
      <p:sp>
        <p:nvSpPr>
          <p:cNvPr id="4" name="Espace réservé du numéro de diapositive 3">
            <a:extLst>
              <a:ext uri="{FF2B5EF4-FFF2-40B4-BE49-F238E27FC236}">
                <a16:creationId xmlns:a16="http://schemas.microsoft.com/office/drawing/2014/main" id="{1D6F4A0A-CECC-4E22-8ABB-F84C8F42BB95}"/>
              </a:ext>
            </a:extLst>
          </p:cNvPr>
          <p:cNvSpPr>
            <a:spLocks noGrp="1"/>
          </p:cNvSpPr>
          <p:nvPr>
            <p:ph type="sldNum" sz="quarter" idx="12"/>
          </p:nvPr>
        </p:nvSpPr>
        <p:spPr/>
        <p:txBody>
          <a:bodyPr/>
          <a:lstStyle/>
          <a:p>
            <a:fld id="{B79E4878-4BCB-449E-94CF-AE2A0F6BB533}" type="slidenum">
              <a:rPr lang="fr-FR" smtClean="0"/>
              <a:t>9</a:t>
            </a:fld>
            <a:endParaRPr lang="fr-FR"/>
          </a:p>
        </p:txBody>
      </p:sp>
      <p:pic>
        <p:nvPicPr>
          <p:cNvPr id="5" name="Image 4">
            <a:extLst>
              <a:ext uri="{FF2B5EF4-FFF2-40B4-BE49-F238E27FC236}">
                <a16:creationId xmlns:a16="http://schemas.microsoft.com/office/drawing/2014/main" id="{0C3CAA07-FA37-49B5-A77A-BDACFADA40BE}"/>
              </a:ext>
            </a:extLst>
          </p:cNvPr>
          <p:cNvPicPr>
            <a:picLocks noChangeAspect="1"/>
          </p:cNvPicPr>
          <p:nvPr/>
        </p:nvPicPr>
        <p:blipFill>
          <a:blip r:embed="rId2"/>
          <a:stretch>
            <a:fillRect/>
          </a:stretch>
        </p:blipFill>
        <p:spPr>
          <a:xfrm>
            <a:off x="2528887" y="1355726"/>
            <a:ext cx="7134225" cy="5029200"/>
          </a:xfrm>
          <a:prstGeom prst="rect">
            <a:avLst/>
          </a:prstGeom>
        </p:spPr>
      </p:pic>
    </p:spTree>
    <p:extLst>
      <p:ext uri="{BB962C8B-B14F-4D97-AF65-F5344CB8AC3E}">
        <p14:creationId xmlns:p14="http://schemas.microsoft.com/office/powerpoint/2010/main" val="425930129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42219</TotalTime>
  <Words>2289</Words>
  <Application>Microsoft Office PowerPoint</Application>
  <PresentationFormat>Grand écran</PresentationFormat>
  <Paragraphs>445</Paragraphs>
  <Slides>57</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57</vt:i4>
      </vt:variant>
    </vt:vector>
  </HeadingPairs>
  <TitlesOfParts>
    <vt:vector size="64" baseType="lpstr">
      <vt:lpstr>Arial</vt:lpstr>
      <vt:lpstr>Calibri</vt:lpstr>
      <vt:lpstr>Calibri Light</vt:lpstr>
      <vt:lpstr>Helvetica Neue</vt:lpstr>
      <vt:lpstr>LiberationSans</vt:lpstr>
      <vt:lpstr>LiberationSans-Bold</vt:lpstr>
      <vt:lpstr>Thème Office</vt:lpstr>
      <vt:lpstr>Design Pattern</vt:lpstr>
      <vt:lpstr>Objectifs</vt:lpstr>
      <vt:lpstr>Présentation</vt:lpstr>
      <vt:lpstr>Présentation</vt:lpstr>
      <vt:lpstr>Déroulement du cours 20h</vt:lpstr>
      <vt:lpstr>Plan</vt:lpstr>
      <vt:lpstr>Introduction</vt:lpstr>
      <vt:lpstr>Programmation Impérative</vt:lpstr>
      <vt:lpstr>Programmation Impérative</vt:lpstr>
      <vt:lpstr>Programmation Procédurale</vt:lpstr>
      <vt:lpstr>Programmation Procédurale</vt:lpstr>
      <vt:lpstr>Programmation Orientée Objet (POO)</vt:lpstr>
      <vt:lpstr>Programmation Orientée Objet (POO)</vt:lpstr>
      <vt:lpstr>Programmation Déclarative</vt:lpstr>
      <vt:lpstr>Programmation Déclarative =&gt; Fonctionnelle</vt:lpstr>
      <vt:lpstr>Programmation Impérative / Objet / Fonctionnelle</vt:lpstr>
      <vt:lpstr>Design Pattern Programmation Orienté Objet</vt:lpstr>
      <vt:lpstr>Design Pattern</vt:lpstr>
      <vt:lpstr>Design Pattern =&gt; Le patron proxy</vt:lpstr>
      <vt:lpstr>GRASP</vt:lpstr>
      <vt:lpstr>GRASP</vt:lpstr>
      <vt:lpstr>GRASP =&gt; Les 4 premiers « patterns </vt:lpstr>
      <vt:lpstr>GRASP =&gt; Expert</vt:lpstr>
      <vt:lpstr>GRASP =&gt; Expert</vt:lpstr>
      <vt:lpstr>GRASP =&gt; Créateur</vt:lpstr>
      <vt:lpstr>GRASP =&gt; Faible Couplage</vt:lpstr>
      <vt:lpstr>GRASP =&gt; Faible Couplage</vt:lpstr>
      <vt:lpstr>GRASP =&gt; Forte cohésion </vt:lpstr>
      <vt:lpstr>Cohérence &amp; couplage</vt:lpstr>
      <vt:lpstr>GRASP =&gt; Les 5 « patterns » suivants </vt:lpstr>
      <vt:lpstr>GRASP =&gt; Contrôleur</vt:lpstr>
      <vt:lpstr>GRASP =&gt; Contrôleur et 'Façade'</vt:lpstr>
      <vt:lpstr>GRASP =&gt; Un contrôleur Façades et ses controleurs</vt:lpstr>
      <vt:lpstr>GRASP =&gt; Polymorphisme</vt:lpstr>
      <vt:lpstr>GRASP =&gt; Polymorphisme</vt:lpstr>
      <vt:lpstr>GRASP =&gt; Pure invention</vt:lpstr>
      <vt:lpstr>GRASP =&gt; Indirection</vt:lpstr>
      <vt:lpstr>GRASP =&gt; Protection des Variations</vt:lpstr>
      <vt:lpstr>GRASP  =&gt; Protection des Variations Exemple</vt:lpstr>
      <vt:lpstr>GRASP  =&gt; Protection des Variations Exemple</vt:lpstr>
      <vt:lpstr>GRASP =&gt; Conclusion</vt:lpstr>
      <vt:lpstr>Test Driven Development</vt:lpstr>
      <vt:lpstr>Présentation PowerPoint</vt:lpstr>
      <vt:lpstr>Test Unitaire</vt:lpstr>
      <vt:lpstr>Unit Test vs. Integration Test</vt:lpstr>
      <vt:lpstr>What Makes a Good Unit Test?</vt:lpstr>
      <vt:lpstr>Refactoring</vt:lpstr>
      <vt:lpstr>Refactoring</vt:lpstr>
      <vt:lpstr>Tools</vt:lpstr>
      <vt:lpstr>Tools</vt:lpstr>
      <vt:lpstr>Gang Of Four =&gt; Design pattern</vt:lpstr>
      <vt:lpstr>Présentation PowerPoint</vt:lpstr>
      <vt:lpstr>Présentation PowerPoint</vt:lpstr>
      <vt:lpstr>Présentation PowerPoint</vt:lpstr>
      <vt:lpstr>Bonne pratique</vt:lpstr>
      <vt:lpstr>Bonne pratique</vt:lpstr>
      <vt:lpstr>Bonne pratique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dc:title>
  <dc:creator>Guillaume Chervet</dc:creator>
  <cp:lastModifiedBy>CHERVET Guillaume</cp:lastModifiedBy>
  <cp:revision>260</cp:revision>
  <cp:lastPrinted>2017-05-09T09:03:59Z</cp:lastPrinted>
  <dcterms:created xsi:type="dcterms:W3CDTF">2017-03-15T18:15:39Z</dcterms:created>
  <dcterms:modified xsi:type="dcterms:W3CDTF">2018-05-31T17:08:53Z</dcterms:modified>
</cp:coreProperties>
</file>