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sldIdLst>
    <p:sldId id="256" r:id="rId2"/>
    <p:sldId id="272" r:id="rId3"/>
    <p:sldId id="367" r:id="rId4"/>
    <p:sldId id="271" r:id="rId5"/>
    <p:sldId id="325" r:id="rId6"/>
    <p:sldId id="326" r:id="rId7"/>
    <p:sldId id="324" r:id="rId8"/>
    <p:sldId id="331" r:id="rId9"/>
    <p:sldId id="284" r:id="rId10"/>
    <p:sldId id="283" r:id="rId11"/>
    <p:sldId id="320" r:id="rId12"/>
    <p:sldId id="322" r:id="rId13"/>
    <p:sldId id="318" r:id="rId14"/>
    <p:sldId id="273" r:id="rId15"/>
    <p:sldId id="258" r:id="rId16"/>
    <p:sldId id="274" r:id="rId17"/>
    <p:sldId id="276" r:id="rId18"/>
    <p:sldId id="275" r:id="rId19"/>
    <p:sldId id="332" r:id="rId20"/>
    <p:sldId id="334" r:id="rId21"/>
    <p:sldId id="257" r:id="rId22"/>
    <p:sldId id="365" r:id="rId23"/>
    <p:sldId id="260" r:id="rId24"/>
    <p:sldId id="328" r:id="rId25"/>
    <p:sldId id="264" r:id="rId26"/>
    <p:sldId id="330" r:id="rId27"/>
    <p:sldId id="342" r:id="rId28"/>
    <p:sldId id="344" r:id="rId29"/>
    <p:sldId id="259" r:id="rId30"/>
    <p:sldId id="323" r:id="rId31"/>
    <p:sldId id="329" r:id="rId32"/>
    <p:sldId id="336" r:id="rId33"/>
    <p:sldId id="339" r:id="rId34"/>
    <p:sldId id="340" r:id="rId35"/>
    <p:sldId id="338" r:id="rId36"/>
    <p:sldId id="341" r:id="rId37"/>
    <p:sldId id="327" r:id="rId38"/>
    <p:sldId id="345" r:id="rId39"/>
    <p:sldId id="343" r:id="rId40"/>
    <p:sldId id="346" r:id="rId41"/>
    <p:sldId id="355" r:id="rId42"/>
    <p:sldId id="352" r:id="rId43"/>
    <p:sldId id="357" r:id="rId44"/>
    <p:sldId id="358" r:id="rId45"/>
    <p:sldId id="356" r:id="rId46"/>
    <p:sldId id="353" r:id="rId47"/>
    <p:sldId id="354" r:id="rId48"/>
    <p:sldId id="359" r:id="rId49"/>
    <p:sldId id="381" r:id="rId50"/>
    <p:sldId id="360" r:id="rId51"/>
    <p:sldId id="361" r:id="rId52"/>
    <p:sldId id="362" r:id="rId53"/>
    <p:sldId id="364" r:id="rId54"/>
    <p:sldId id="372" r:id="rId55"/>
    <p:sldId id="368" r:id="rId56"/>
    <p:sldId id="371" r:id="rId57"/>
    <p:sldId id="366" r:id="rId58"/>
    <p:sldId id="369" r:id="rId59"/>
    <p:sldId id="370" r:id="rId60"/>
    <p:sldId id="363" r:id="rId61"/>
    <p:sldId id="380" r:id="rId62"/>
    <p:sldId id="377" r:id="rId63"/>
    <p:sldId id="375" r:id="rId64"/>
    <p:sldId id="376" r:id="rId65"/>
    <p:sldId id="379" r:id="rId66"/>
    <p:sldId id="374" r:id="rId67"/>
    <p:sldId id="382" r:id="rId68"/>
    <p:sldId id="383" r:id="rId69"/>
    <p:sldId id="388" r:id="rId70"/>
    <p:sldId id="387" r:id="rId71"/>
    <p:sldId id="384" r:id="rId72"/>
    <p:sldId id="385" r:id="rId73"/>
    <p:sldId id="351" r:id="rId74"/>
    <p:sldId id="347" r:id="rId75"/>
    <p:sldId id="350" r:id="rId76"/>
    <p:sldId id="349" r:id="rId7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0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4EFD1-5BF2-4253-9414-23E7CCA35C85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F252F-B382-4F7B-9BE1-1663430915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111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Simon</a:t>
            </a:r>
          </a:p>
        </p:txBody>
      </p:sp>
    </p:spTree>
    <p:extLst>
      <p:ext uri="{BB962C8B-B14F-4D97-AF65-F5344CB8AC3E}">
        <p14:creationId xmlns:p14="http://schemas.microsoft.com/office/powerpoint/2010/main" val="3691726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Simon</a:t>
            </a:r>
          </a:p>
        </p:txBody>
      </p:sp>
    </p:spTree>
    <p:extLst>
      <p:ext uri="{BB962C8B-B14F-4D97-AF65-F5344CB8AC3E}">
        <p14:creationId xmlns:p14="http://schemas.microsoft.com/office/powerpoint/2010/main" val="2726662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9BCF9A-866C-4F3C-9063-9D8206EC4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B36DB5-C5B1-48E7-8095-9F0E44DA5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8E6D5F-0D7F-4D22-A4D6-F7FD0378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0D589E-7BB1-4F6F-8903-2DDE84B7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BDB04E-E85D-4674-BAE0-B6152E30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116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8CC4E-D769-4632-962A-BA7BF82C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2E18F70-9C9E-4C8A-898C-C1D5EEE39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3611DD-88AE-4BE7-9C14-85EBB8A0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9CCE2F-F0CC-4371-9EEA-45F39141E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E7E674-B55A-4434-A88E-225342ED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3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9287533-4AB2-4BB1-B6F6-CD2D923D9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8E574A-19B4-4C43-B3AC-EFCDEA94C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F82054-6425-4121-81C0-B6CBA4FDE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264028-FBAE-45DF-8695-77AFF01C2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66E357-1DFE-4788-B5B1-D6866C981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040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</p:spTree>
    <p:extLst>
      <p:ext uri="{BB962C8B-B14F-4D97-AF65-F5344CB8AC3E}">
        <p14:creationId xmlns:p14="http://schemas.microsoft.com/office/powerpoint/2010/main" val="6864056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9BD4C9-F99A-4ABF-98B7-05CC900C2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363E4A-8394-4280-87C4-73E536BE3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28BDF0-9685-49ED-887E-814E51078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75A5A2-B039-4367-B758-94379B10C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368962-DA23-41E7-A99D-1A9FE6DD6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35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C6F4FE-1043-426F-8531-72058E076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BC3108-33B8-406C-A6FB-887053FFF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A6A550-AF69-4A7C-80B5-0F04FD5A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3DECD5-77DB-40DB-83B3-9C4D9F72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46EA47-5BA9-4B2E-BC89-B973910C4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77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214542-E390-40CE-9A00-8485D3E8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28C969-0BA2-4082-99DA-062FDCBAF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CE70FC1-ED2F-4B54-9954-B0CBCE5BF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65E8DB-7167-44B3-9C12-65911BA04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0BA47C-804F-4592-BB47-FA2528406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7D8DF0-3469-44A9-8B54-FF6AAC5C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00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10F8C7-55CD-4208-909B-1082CD2E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E5D663-1740-43BA-B628-7876BB7DF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9A79BB9-7F29-480A-925D-FF3B5D106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9A678EB-B2AB-4FBA-8499-BADB31B91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321BB37-3559-4EEC-95AB-928A094A0C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4AC88F0-AE6B-4104-A636-CF9DB2B52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23A54F6-AF61-4C74-A357-95CF2064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D7F7181-2245-44EF-BE66-75C8919EB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77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98B642-637F-4CFC-B67A-B2BC5151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BACB3D-92CF-4F96-A2D5-98FF2AF0F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A3F8C91-986B-4F6C-B474-6F535ADD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07E1E7-5AF5-4C98-A072-367153E9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732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BEBF429-EDF7-479B-BDA0-59AE4A4EC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EF216BC-2440-4709-97F2-31AEEE11A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D65861-2785-4255-B491-0BFC320B3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2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7B6327-F0A9-4C0C-9C32-AD3104A6B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CC9B65-E6C2-4550-AD71-DB2E162B4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D2325A-AF30-482B-8434-E491DBFB5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1E02CF-2489-40A5-8158-543E58589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57B842-FE26-4579-B3B3-E8120E21B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57E3B4-D666-4980-BD4C-95BAFDE9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396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025B90-DB76-4F36-AC6C-26F46AF60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7363BD9-C4C5-4F7F-A62E-AF4DE89266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330BA4-3C5B-4850-AE63-25CB1FCFF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96DEB9-032F-410B-8CD5-7B1D56E18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AC2961-2AE8-424A-919E-B5A4C8BD2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51D0DE-02DF-426C-85CA-0A9A7770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36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20CD2DA-A23C-4826-B2BD-5CC6B5A56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85BC93-965E-4017-B97B-E92377D07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BFE609-2ABD-44E4-865C-3286D0D8F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EA240-0EED-4ECD-B243-46C15A0FCC3C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2F8651-C4A3-445D-A66D-AFB2A703F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B66EAB-C372-4491-A26A-34602B121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695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ardGqFgzS0&amp;feature=emb_titl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standard/net-standard?WT.mc_id=DOP-MVP-5003370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infoq.com/fr/news/2019/06/dotnet-core-past-present-future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empower.com/benchmarks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tour-of-csharp/?WT.mc_id=DOP-MVP-5003370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tools/dotnet-publish?WT.mc_id=DOP-MVP-5003370" TargetMode="External"/><Relationship Id="rId2" Type="http://schemas.openxmlformats.org/officeDocument/2006/relationships/hyperlink" Target="https://docs.microsoft.com/fr-fr/dotnet/core/rid-catalog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_/microsoft-dotnet-core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standard/assembly/?WT.mc_id=DOP-MVP-500337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standard/assembly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csharp/programming-guide/types/how-to-convert-a-string-to-a-number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programming-guide/types/how-to-convert-a-string-to-a-number?WT.mc_id=DOP-MVP-5003370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EfBfBQq7EE&amp;feature=youtu.b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decompiler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api/system.threading.tasks.task?view=netcore-3.1&amp;WT.mc_id=DOP-MVP-5003370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api/system.threading.tasks.task-1?view=netcore-3.1&amp;WT.mc_id=DOP-MVP-5003370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hyperlink" Target="https://en.wikipedia.org/wiki/Common_Intermediate_Language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programming-guide/classes-and-structs/static-classes-and-static-class-members?WT.mc_id=DOP-MVP-5003370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coverlet-coverage/coverlet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jetbrains.com/dotnet/2019/04/10/code-coverage-macos-linux-rider-2019-1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mon_Intermediate_Languag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docs.microsoft.com/fr-fr/nuget/nuget-org/publish-a-package?WT.mc_id=DOP-MVP-5003370#create-api-key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hyperlink" Target="https://www.nuget.org/users/account/LogOn?returnUrl=%2F" TargetMode="Externa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s://www.microsoft.com/fr-fr/p/nuget-package-explorer/9wzdncrdmdm3?activetab=pivot:overviewtab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tools/dotnet-pack?WT.mc_id=DOP-MVP-5003370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ore/tools/csproj?WT.mc_id=DOP-MVP-5003370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nuget/nuget-org/publish-a-package?WT.mc_id=DOP-MVP-5003370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nuget/nuget-org/publish-a-package?WT.mc_id=DOP-MVP-5003370" TargetMode="External"/><Relationship Id="rId2" Type="http://schemas.openxmlformats.org/officeDocument/2006/relationships/hyperlink" Target="https://docs.microsoft.com/fr-fr/sql/ssms/download-sql-server-management-studio-ssms?view=sql-server-ver1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ter.com/davidfowl/status/1295792080216657921/photo/1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nuget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05A0E4-4DB0-4791-9F8B-AB5F1BAE1D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5576218-51F1-4A83-B2D5-A2C00E185A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6293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755808">
              <a:defRPr sz="10304"/>
            </a:lvl1pPr>
          </a:lstStyle>
          <a:p>
            <a:r>
              <a:rPr lang="fr-FR" sz="6600" dirty="0" err="1"/>
              <a:t>History</a:t>
            </a:r>
            <a:r>
              <a:rPr lang="fr-FR" sz="6600" dirty="0"/>
              <a:t> State .NET in 2017</a:t>
            </a:r>
            <a:endParaRPr sz="6600" dirty="0"/>
          </a:p>
        </p:txBody>
      </p:sp>
      <p:sp>
        <p:nvSpPr>
          <p:cNvPr id="260" name="Shape 260"/>
          <p:cNvSpPr>
            <a:spLocks noGrp="1"/>
          </p:cNvSpPr>
          <p:nvPr>
            <p:ph type="sldNum" sz="quarter" idx="2"/>
          </p:nvPr>
        </p:nvSpPr>
        <p:spPr>
          <a:xfrm>
            <a:off x="6009334" y="6509742"/>
            <a:ext cx="164402" cy="242888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61" name="Shape 261"/>
          <p:cNvSpPr>
            <a:spLocks noGrp="1"/>
          </p:cNvSpPr>
          <p:nvPr>
            <p:ph type="body" sz="half" idx="1"/>
          </p:nvPr>
        </p:nvSpPr>
        <p:spPr>
          <a:xfrm>
            <a:off x="897946" y="2438309"/>
            <a:ext cx="10387179" cy="3602568"/>
          </a:xfrm>
          <a:prstGeom prst="rect">
            <a:avLst/>
          </a:prstGeom>
        </p:spPr>
        <p:txBody>
          <a:bodyPr vert="horz" lIns="35719" tIns="35719" rIns="35719" bIns="35719" rtlCol="0" anchor="t">
            <a:normAutofit/>
          </a:bodyPr>
          <a:lstStyle/>
          <a:p>
            <a:pPr marL="428625" indent="-428625" defTabSz="365581">
              <a:spcBef>
                <a:spcPts val="2600"/>
              </a:spcBef>
              <a:defRPr sz="4272"/>
            </a:pPr>
            <a:r>
              <a:rPr lang="fr-FR" sz="6000" dirty="0">
                <a:solidFill>
                  <a:schemeClr val="accent6">
                    <a:lumMod val="50000"/>
                  </a:schemeClr>
                </a:solidFill>
              </a:rPr>
              <a:t>.NET Framework for Windows</a:t>
            </a:r>
            <a:endParaRPr sz="6000" dirty="0">
              <a:solidFill>
                <a:schemeClr val="accent6">
                  <a:lumMod val="50000"/>
                </a:schemeClr>
              </a:solidFill>
            </a:endParaRPr>
          </a:p>
          <a:p>
            <a:pPr marL="428625" indent="-428625" defTabSz="365581">
              <a:spcBef>
                <a:spcPts val="2600"/>
              </a:spcBef>
              <a:defRPr sz="4272"/>
            </a:pPr>
            <a:r>
              <a:rPr lang="fr-FR" sz="6000" dirty="0">
                <a:solidFill>
                  <a:schemeClr val="accent2">
                    <a:lumMod val="75000"/>
                  </a:schemeClr>
                </a:solidFill>
              </a:rPr>
              <a:t>Mono for Xamarin</a:t>
            </a:r>
          </a:p>
          <a:p>
            <a:pPr marL="428625" indent="-428625" defTabSz="365581">
              <a:spcBef>
                <a:spcPts val="2600"/>
              </a:spcBef>
              <a:defRPr sz="4272"/>
            </a:pPr>
            <a:r>
              <a:rPr lang="fr-FR" sz="6000" dirty="0" err="1">
                <a:solidFill>
                  <a:srgbClr val="0070C0"/>
                </a:solidFill>
              </a:rPr>
              <a:t>dotnet</a:t>
            </a:r>
            <a:r>
              <a:rPr lang="fr-FR" sz="6000" dirty="0">
                <a:solidFill>
                  <a:srgbClr val="0070C0"/>
                </a:solidFill>
              </a:rPr>
              <a:t> </a:t>
            </a:r>
            <a:r>
              <a:rPr lang="fr-FR" sz="6000" dirty="0" err="1">
                <a:solidFill>
                  <a:srgbClr val="0070C0"/>
                </a:solidFill>
              </a:rPr>
              <a:t>core</a:t>
            </a:r>
            <a:endParaRPr lang="fr-FR" sz="6000" dirty="0">
              <a:solidFill>
                <a:srgbClr val="0070C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B6B194-5FF7-4DC8-9AA1-8546F2D59F8A}"/>
              </a:ext>
            </a:extLst>
          </p:cNvPr>
          <p:cNvSpPr/>
          <p:nvPr/>
        </p:nvSpPr>
        <p:spPr>
          <a:xfrm>
            <a:off x="97191" y="6383298"/>
            <a:ext cx="77433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https://www.youtube.com/watch?v=jardGqFgzS0&amp;feature=emb_title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982345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7882D3-DDA3-42B8-A7C5-4DD95C840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fr-FR" dirty="0" err="1"/>
              <a:t>History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2233D8-1043-4F7D-B2F3-5646F8F27A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C9A60272-8BD5-4D22-B45A-36B594393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685" y="1458000"/>
            <a:ext cx="10008807" cy="540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18366060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77A1A3-5286-4C72-A86B-934079344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361872"/>
          </a:xfrm>
        </p:spPr>
        <p:txBody>
          <a:bodyPr/>
          <a:lstStyle/>
          <a:p>
            <a:r>
              <a:rPr lang="fr-FR" dirty="0" err="1"/>
              <a:t>History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873FE5-8D35-49BC-9007-3728F4897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811CBF-66B4-4822-A85F-A2024CB3D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788" y="1458000"/>
            <a:ext cx="10010772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0707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0903B185-0116-4691-B23B-A8918DD3FA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0"/>
          <a:stretch/>
        </p:blipFill>
        <p:spPr>
          <a:xfrm>
            <a:off x="76024" y="1081488"/>
            <a:ext cx="12115976" cy="55360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36CE752-CD76-4120-B911-C8789C2315AF}"/>
              </a:ext>
            </a:extLst>
          </p:cNvPr>
          <p:cNvSpPr/>
          <p:nvPr/>
        </p:nvSpPr>
        <p:spPr>
          <a:xfrm>
            <a:off x="241097" y="6500943"/>
            <a:ext cx="9110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https://docs.microsoft.com/fr-fr/dotnet/standard/net-standard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E2EAD80-06B2-42D7-A3D5-3E997821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82493"/>
          </a:xfrm>
        </p:spPr>
        <p:txBody>
          <a:bodyPr/>
          <a:lstStyle/>
          <a:p>
            <a:r>
              <a:rPr lang="fr-FR" dirty="0" err="1"/>
              <a:t>History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2500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2A9683-8BBB-4470-8F6D-1CFA2DE988DE}"/>
              </a:ext>
            </a:extLst>
          </p:cNvPr>
          <p:cNvSpPr/>
          <p:nvPr/>
        </p:nvSpPr>
        <p:spPr>
          <a:xfrm>
            <a:off x="0" y="6488668"/>
            <a:ext cx="9506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https://www.infoq.com/fr/news/2019/06/dotnet-core-past-present-future/</a:t>
            </a:r>
            <a:endParaRPr lang="fr-F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684DC17-BBC5-4D6A-BFC5-D4D89A4149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875"/>
          <a:stretch/>
        </p:blipFill>
        <p:spPr bwMode="auto">
          <a:xfrm>
            <a:off x="2524125" y="1130855"/>
            <a:ext cx="7143750" cy="535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B34C3EFE-8CD3-4F71-8D47-0C6DAB0F5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361872"/>
          </a:xfrm>
        </p:spPr>
        <p:txBody>
          <a:bodyPr/>
          <a:lstStyle/>
          <a:p>
            <a:r>
              <a:rPr lang="fr-FR" dirty="0" err="1"/>
              <a:t>History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519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E319E7-D488-4083-9206-AE781015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FB73DA9-532F-44F4-92DC-DB671385FC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132"/>
          <a:stretch/>
        </p:blipFill>
        <p:spPr>
          <a:xfrm>
            <a:off x="0" y="834283"/>
            <a:ext cx="12192000" cy="5189434"/>
          </a:xfrm>
          <a:prstGeom prst="rect">
            <a:avLst/>
          </a:prstGeom>
        </p:spPr>
      </p:pic>
      <p:sp>
        <p:nvSpPr>
          <p:cNvPr id="6" name="Titre 5">
            <a:extLst>
              <a:ext uri="{FF2B5EF4-FFF2-40B4-BE49-F238E27FC236}">
                <a16:creationId xmlns:a16="http://schemas.microsoft.com/office/drawing/2014/main" id="{847AC3E7-BB63-42BD-A5E8-7B41BB72E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Afficher l’image source">
            <a:extLst>
              <a:ext uri="{FF2B5EF4-FFF2-40B4-BE49-F238E27FC236}">
                <a16:creationId xmlns:a16="http://schemas.microsoft.com/office/drawing/2014/main" id="{FC1994EF-4989-4DB6-9D3C-1333B7C04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9097" y="5779548"/>
            <a:ext cx="1064703" cy="106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39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1CAED7-FEE7-4450-96B0-4E7B339C6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C5D4B5-C3CF-444B-839F-230F8652A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ED9B29F8-ABEC-4EEF-B3BD-A53F6B09E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4438"/>
            <a:ext cx="11582400" cy="442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556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3AA74A-CEAD-4524-9184-566789A77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E688F6-DEA4-4575-B1A5-CFF839F0F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D2C7EC-A912-45A8-B479-D47E25A59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325"/>
            <a:ext cx="12192000" cy="673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539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393B44-2866-4D62-800F-BB82D7FEA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/>
              <a:t>Progression axis</a:t>
            </a: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93475E03-C6A8-4B4A-A3C4-EAC4EE9249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06"/>
          <a:stretch/>
        </p:blipFill>
        <p:spPr bwMode="auto">
          <a:xfrm>
            <a:off x="8295827" y="1135332"/>
            <a:ext cx="2504695" cy="458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0AC1BED-A213-461A-8038-86B9E77CB1D4}"/>
              </a:ext>
            </a:extLst>
          </p:cNvPr>
          <p:cNvSpPr/>
          <p:nvPr/>
        </p:nvSpPr>
        <p:spPr>
          <a:xfrm>
            <a:off x="7478263" y="6011590"/>
            <a:ext cx="4514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https://www.techempower.com/benchmarks/</a:t>
            </a:r>
            <a:endParaRPr lang="fr-FR" dirty="0"/>
          </a:p>
        </p:txBody>
      </p:sp>
      <p:sp>
        <p:nvSpPr>
          <p:cNvPr id="6" name="Shape 261">
            <a:extLst>
              <a:ext uri="{FF2B5EF4-FFF2-40B4-BE49-F238E27FC236}">
                <a16:creationId xmlns:a16="http://schemas.microsoft.com/office/drawing/2014/main" id="{C41E11E8-7412-4D42-8CB9-02DC07940D31}"/>
              </a:ext>
            </a:extLst>
          </p:cNvPr>
          <p:cNvSpPr txBox="1">
            <a:spLocks/>
          </p:cNvSpPr>
          <p:nvPr/>
        </p:nvSpPr>
        <p:spPr>
          <a:xfrm>
            <a:off x="897946" y="2460895"/>
            <a:ext cx="10387179" cy="3370062"/>
          </a:xfrm>
          <a:prstGeom prst="rect">
            <a:avLst/>
          </a:prstGeom>
        </p:spPr>
        <p:txBody>
          <a:bodyPr vert="horz" lIns="35719" tIns="35719" rIns="35719" bIns="35719" numCol="2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4400" dirty="0"/>
              <a:t>Performance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4400" dirty="0"/>
              <a:t>Lighter executable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4400" dirty="0"/>
              <a:t>Faster startup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3783481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3DF915-9C72-4894-86BF-3674E530F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8430"/>
            <a:ext cx="10515600" cy="1325563"/>
          </a:xfrm>
        </p:spPr>
        <p:txBody>
          <a:bodyPr/>
          <a:lstStyle/>
          <a:p>
            <a:r>
              <a:rPr lang="fr-FR" dirty="0" err="1"/>
              <a:t>Dotnet</a:t>
            </a:r>
            <a:r>
              <a:rPr lang="fr-FR" dirty="0"/>
              <a:t> cli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5ADB9D-A1C4-4F31-B9E4-DC05DDB50548}"/>
              </a:ext>
            </a:extLst>
          </p:cNvPr>
          <p:cNvSpPr/>
          <p:nvPr/>
        </p:nvSpPr>
        <p:spPr>
          <a:xfrm>
            <a:off x="9508830" y="0"/>
            <a:ext cx="268317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 -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-help</a:t>
            </a:r>
            <a:endParaRPr lang="fr-FR" sz="3200" b="0" i="0" dirty="0">
              <a:solidFill>
                <a:schemeClr val="bg1"/>
              </a:solidFill>
              <a:effectLst/>
              <a:latin typeface="SFMono-Regular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EB31CCD-47B4-4BC6-913A-A94B90306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120" y="872866"/>
            <a:ext cx="8622540" cy="598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41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C627D3-0FCF-4505-A390-3A752AB57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6571"/>
            <a:ext cx="10515600" cy="629816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Microsoft and </a:t>
            </a:r>
            <a:r>
              <a:rPr lang="fr-FR" dirty="0" err="1"/>
              <a:t>Ecosysteme</a:t>
            </a:r>
            <a:r>
              <a:rPr lang="fr-FR" dirty="0"/>
              <a:t> </a:t>
            </a:r>
            <a:r>
              <a:rPr lang="fr-FR" dirty="0" err="1"/>
              <a:t>dotnet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Virtual(s) Machine and </a:t>
            </a:r>
            <a:r>
              <a:rPr lang="fr-FR" dirty="0" err="1"/>
              <a:t>intermediate</a:t>
            </a:r>
            <a:r>
              <a:rPr lang="fr-FR" dirty="0"/>
              <a:t> </a:t>
            </a:r>
            <a:r>
              <a:rPr lang="fr-FR" dirty="0" err="1"/>
              <a:t>language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C# </a:t>
            </a:r>
            <a:r>
              <a:rPr lang="fr-FR" dirty="0" err="1"/>
              <a:t>Language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Nuget</a:t>
            </a:r>
            <a:r>
              <a:rPr lang="fr-FR" dirty="0"/>
              <a:t> Package manager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dotnet</a:t>
            </a:r>
            <a:r>
              <a:rPr lang="fr-FR" dirty="0"/>
              <a:t> </a:t>
            </a:r>
            <a:r>
              <a:rPr lang="fr-FR" dirty="0" err="1"/>
              <a:t>tool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Visual Studio &amp; Visual studio online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Dotnet</a:t>
            </a:r>
            <a:r>
              <a:rPr lang="fr-FR" dirty="0"/>
              <a:t> et docker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Entity</a:t>
            </a:r>
            <a:r>
              <a:rPr lang="fr-FR" dirty="0"/>
              <a:t> Framework (</a:t>
            </a:r>
            <a:r>
              <a:rPr lang="fr-FR" dirty="0" err="1"/>
              <a:t>Core</a:t>
            </a:r>
            <a:r>
              <a:rPr lang="fr-FR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ASP.NET (</a:t>
            </a:r>
            <a:r>
              <a:rPr lang="fr-FR" dirty="0" err="1"/>
              <a:t>Core</a:t>
            </a:r>
            <a:r>
              <a:rPr lang="fr-FR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Xamarin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WPF&amp;UWP (Windows </a:t>
            </a:r>
            <a:r>
              <a:rPr lang="fr-FR" dirty="0" err="1"/>
              <a:t>required</a:t>
            </a:r>
            <a:r>
              <a:rPr lang="fr-FR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WebAssembly</a:t>
            </a:r>
            <a:r>
              <a:rPr lang="fr-FR" dirty="0"/>
              <a:t> avec </a:t>
            </a:r>
            <a:r>
              <a:rPr lang="fr-FR" dirty="0" err="1"/>
              <a:t>Blazor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079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3DF915-9C72-4894-86BF-3674E530F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8430"/>
            <a:ext cx="10515600" cy="1325563"/>
          </a:xfrm>
        </p:spPr>
        <p:txBody>
          <a:bodyPr/>
          <a:lstStyle/>
          <a:p>
            <a:r>
              <a:rPr lang="fr-FR" dirty="0" err="1"/>
              <a:t>Dotnet</a:t>
            </a:r>
            <a:r>
              <a:rPr lang="fr-FR" dirty="0"/>
              <a:t> cli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5ADB9D-A1C4-4F31-B9E4-DC05DDB50548}"/>
              </a:ext>
            </a:extLst>
          </p:cNvPr>
          <p:cNvSpPr/>
          <p:nvPr/>
        </p:nvSpPr>
        <p:spPr>
          <a:xfrm>
            <a:off x="9778519" y="0"/>
            <a:ext cx="2413481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 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new</a:t>
            </a:r>
            <a:endParaRPr lang="fr-FR" sz="3200" b="0" i="0" dirty="0">
              <a:solidFill>
                <a:schemeClr val="bg1"/>
              </a:solidFill>
              <a:effectLst/>
              <a:latin typeface="SFMono-Regular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75628F3-3982-4D66-8AEE-F60D368C1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038" y="912585"/>
            <a:ext cx="7978294" cy="59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622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AD4C01-0A6E-49C2-AC1D-E9F69AC03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9677400" cy="1325563"/>
          </a:xfrm>
        </p:spPr>
        <p:txBody>
          <a:bodyPr/>
          <a:lstStyle/>
          <a:p>
            <a:r>
              <a:rPr lang="fr-FR" b="1" dirty="0"/>
              <a:t>Hello World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838200" y="1587178"/>
            <a:ext cx="990931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endParaRPr lang="fr-FR" sz="36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namespace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07D9A"/>
                </a:solidFill>
                <a:effectLst/>
                <a:latin typeface="SFMono-Regular"/>
              </a:rPr>
              <a:t>Demo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dirty="0">
                <a:solidFill>
                  <a:srgbClr val="171717"/>
                </a:solidFill>
                <a:latin typeface="SFMono-Regular"/>
              </a:rPr>
              <a:t>{</a:t>
            </a:r>
          </a:p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   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Hello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  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	  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  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   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  <a:endParaRPr lang="fr-FR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6095999" y="0"/>
            <a:ext cx="6096001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 new 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c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onsole -o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Demo</a:t>
            </a:r>
            <a:endParaRPr lang="fr-FR" sz="3200" b="0" i="0" dirty="0">
              <a:solidFill>
                <a:schemeClr val="bg1"/>
              </a:solidFill>
              <a:effectLst/>
              <a:latin typeface="SFMono-Regular"/>
            </a:endParaRPr>
          </a:p>
          <a:p>
            <a:r>
              <a:rPr lang="fr-FR" sz="3200" dirty="0">
                <a:solidFill>
                  <a:schemeClr val="bg1"/>
                </a:solidFill>
              </a:rPr>
              <a:t>&gt; cd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</a:p>
          <a:p>
            <a:r>
              <a:rPr lang="fr-FR" sz="3200" dirty="0">
                <a:solidFill>
                  <a:schemeClr val="bg1"/>
                </a:solidFill>
              </a:rPr>
              <a:t>&gt; </a:t>
            </a: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run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55777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https://docs.microsoft.com/fr-fr/dotnet/csharp/tour-of-csharp/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713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662C25AD-ACCF-4781-B315-4492DC36B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9677400" cy="1325563"/>
          </a:xfrm>
        </p:spPr>
        <p:txBody>
          <a:bodyPr/>
          <a:lstStyle/>
          <a:p>
            <a:r>
              <a:rPr lang="fr-FR" b="1" dirty="0" err="1"/>
              <a:t>Demo.csproj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D94487-04CF-427B-AF83-E699D0D0F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8" y="2088703"/>
            <a:ext cx="926827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Exe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net5.0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749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54234-B4A2-4A5D-AA37-C52C4B916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"/>
            <a:ext cx="10515600" cy="1325563"/>
          </a:xfrm>
        </p:spPr>
        <p:txBody>
          <a:bodyPr/>
          <a:lstStyle/>
          <a:p>
            <a:r>
              <a:rPr lang="fr-FR" dirty="0" err="1"/>
              <a:t>Publish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FB7C17-2BBE-4299-828D-C16F03B2F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17901"/>
            <a:ext cx="10515600" cy="236696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i="1" dirty="0"/>
              <a:t>Exemples de Runtime identifier :</a:t>
            </a:r>
          </a:p>
          <a:p>
            <a:r>
              <a:rPr lang="fr-FR" dirty="0"/>
              <a:t>win-x64</a:t>
            </a:r>
          </a:p>
          <a:p>
            <a:r>
              <a:rPr lang="fr-FR" dirty="0"/>
              <a:t>linux-x64</a:t>
            </a:r>
          </a:p>
          <a:p>
            <a:r>
              <a:rPr lang="fr-FR" dirty="0"/>
              <a:t>osx-x64</a:t>
            </a:r>
          </a:p>
          <a:p>
            <a:r>
              <a:rPr lang="fr-FR" dirty="0">
                <a:hlinkClick r:id="rId2"/>
              </a:rPr>
              <a:t>https://docs.microsoft.com/fr-fr/dotnet/core/rid-catalog</a:t>
            </a:r>
            <a:endParaRPr lang="fr-FR" dirty="0"/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F6AD00-8688-40C4-9BE6-378C4C783F51}"/>
              </a:ext>
            </a:extLst>
          </p:cNvPr>
          <p:cNvSpPr/>
          <p:nvPr/>
        </p:nvSpPr>
        <p:spPr>
          <a:xfrm>
            <a:off x="171450" y="1698644"/>
            <a:ext cx="11893550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SFMono-Regular"/>
              </a:rPr>
              <a:t>&gt;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p:IncludeNativeLibrariesInSingleFile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</a:t>
            </a:r>
            <a:endParaRPr lang="fr-FR" sz="3200" dirty="0">
              <a:solidFill>
                <a:schemeClr val="bg1"/>
              </a:solidFill>
              <a:latin typeface="SFMono-Regular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8C3AC8-B796-45F4-A1E5-479438034D35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https://docs.microsoft.com/fr-fr/dotnet/core/tools/dotnet-publish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330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the </a:t>
            </a:r>
            <a:r>
              <a:rPr lang="fr-FR" sz="3600" dirty="0" err="1">
                <a:solidFill>
                  <a:schemeClr val="bg1"/>
                </a:solidFill>
              </a:rPr>
              <a:t>lastest</a:t>
            </a:r>
            <a:r>
              <a:rPr lang="fr-FR" sz="3600" dirty="0">
                <a:solidFill>
                  <a:schemeClr val="bg1"/>
                </a:solidFill>
              </a:rPr>
              <a:t> version of .net5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Use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cli for building a «console» application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Publish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application as an </a:t>
            </a:r>
            <a:r>
              <a:rPr lang="fr-FR" sz="3600" dirty="0" err="1">
                <a:solidFill>
                  <a:schemeClr val="bg1"/>
                </a:solidFill>
              </a:rPr>
              <a:t>independant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executable</a:t>
            </a:r>
            <a:r>
              <a:rPr lang="fr-FR" sz="3600" dirty="0">
                <a:solidFill>
                  <a:schemeClr val="bg1"/>
                </a:solidFill>
              </a:rPr>
              <a:t> file </a:t>
            </a:r>
            <a:r>
              <a:rPr lang="fr-FR" sz="3600" dirty="0" err="1">
                <a:solidFill>
                  <a:schemeClr val="bg1"/>
                </a:solidFill>
              </a:rPr>
              <a:t>optimized</a:t>
            </a:r>
            <a:r>
              <a:rPr lang="fr-FR" sz="3600" dirty="0">
                <a:solidFill>
                  <a:schemeClr val="bg1"/>
                </a:solidFill>
              </a:rPr>
              <a:t> for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OS</a:t>
            </a:r>
          </a:p>
        </p:txBody>
      </p:sp>
    </p:spTree>
    <p:extLst>
      <p:ext uri="{BB962C8B-B14F-4D97-AF65-F5344CB8AC3E}">
        <p14:creationId xmlns:p14="http://schemas.microsoft.com/office/powerpoint/2010/main" val="491936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41BBED-305B-4876-BB19-78754E257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743" y="13252"/>
            <a:ext cx="3155626" cy="1325563"/>
          </a:xfrm>
        </p:spPr>
        <p:txBody>
          <a:bodyPr/>
          <a:lstStyle/>
          <a:p>
            <a:r>
              <a:rPr lang="fr-FR" b="1" dirty="0" err="1"/>
              <a:t>global.json</a:t>
            </a:r>
            <a:endParaRPr lang="fr-FR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034253-A10D-4EFB-87D0-C1EBB7B26406}"/>
              </a:ext>
            </a:extLst>
          </p:cNvPr>
          <p:cNvSpPr/>
          <p:nvPr/>
        </p:nvSpPr>
        <p:spPr>
          <a:xfrm>
            <a:off x="838200" y="1552435"/>
            <a:ext cx="924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6B46B-A562-47B0-853A-6FC8867566D5}"/>
              </a:ext>
            </a:extLst>
          </p:cNvPr>
          <p:cNvSpPr/>
          <p:nvPr/>
        </p:nvSpPr>
        <p:spPr>
          <a:xfrm>
            <a:off x="195743" y="1552435"/>
            <a:ext cx="752212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{</a:t>
            </a:r>
          </a:p>
          <a:p>
            <a:r>
              <a:rPr lang="en-US" sz="4400" dirty="0"/>
              <a:t>  "</a:t>
            </a:r>
            <a:r>
              <a:rPr lang="en-US" sz="4400" dirty="0" err="1"/>
              <a:t>sdk</a:t>
            </a:r>
            <a:r>
              <a:rPr lang="en-US" sz="4400" dirty="0"/>
              <a:t>": {</a:t>
            </a:r>
          </a:p>
          <a:p>
            <a:r>
              <a:rPr lang="en-US" sz="4400" dirty="0"/>
              <a:t>    "version": "</a:t>
            </a:r>
            <a:r>
              <a:rPr lang="en-US" sz="4400" dirty="0">
                <a:solidFill>
                  <a:srgbClr val="FF0000"/>
                </a:solidFill>
              </a:rPr>
              <a:t>2</a:t>
            </a:r>
            <a:r>
              <a:rPr lang="en-US" sz="4400" dirty="0"/>
              <a:t>.</a:t>
            </a:r>
            <a:r>
              <a:rPr lang="en-US" sz="4400" dirty="0">
                <a:solidFill>
                  <a:srgbClr val="00B050"/>
                </a:solidFill>
              </a:rPr>
              <a:t>2</a:t>
            </a:r>
            <a:r>
              <a:rPr lang="en-US" sz="4400" dirty="0"/>
              <a:t>.</a:t>
            </a:r>
            <a:r>
              <a:rPr lang="en-US" sz="4400" dirty="0">
                <a:solidFill>
                  <a:srgbClr val="0070C0"/>
                </a:solidFill>
              </a:rPr>
              <a:t>200</a:t>
            </a:r>
            <a:r>
              <a:rPr lang="en-US" sz="4400" dirty="0"/>
              <a:t>",</a:t>
            </a:r>
          </a:p>
          <a:p>
            <a:r>
              <a:rPr lang="en-US" sz="4400" dirty="0"/>
              <a:t>    "</a:t>
            </a:r>
            <a:r>
              <a:rPr lang="en-US" sz="4400" dirty="0" err="1"/>
              <a:t>rollForward</a:t>
            </a:r>
            <a:r>
              <a:rPr lang="en-US" sz="4400" dirty="0"/>
              <a:t>": "</a:t>
            </a:r>
            <a:r>
              <a:rPr lang="en-US" sz="4400" dirty="0" err="1"/>
              <a:t>latestMajor</a:t>
            </a:r>
            <a:r>
              <a:rPr lang="en-US" sz="4400" dirty="0"/>
              <a:t> "</a:t>
            </a:r>
          </a:p>
          <a:p>
            <a:r>
              <a:rPr lang="en-US" sz="4400" dirty="0"/>
              <a:t>   }</a:t>
            </a:r>
          </a:p>
          <a:p>
            <a:r>
              <a:rPr lang="en-US" sz="4400" dirty="0"/>
              <a:t>}</a:t>
            </a:r>
            <a:endParaRPr lang="fr-FR" sz="4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1AEAFA-E86A-4FD3-95C5-3672D0788A64}"/>
              </a:ext>
            </a:extLst>
          </p:cNvPr>
          <p:cNvSpPr/>
          <p:nvPr/>
        </p:nvSpPr>
        <p:spPr>
          <a:xfrm>
            <a:off x="8122694" y="3168262"/>
            <a:ext cx="39222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(d</a:t>
            </a:r>
            <a:r>
              <a:rPr lang="fr-FR" sz="32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isable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, </a:t>
            </a:r>
            <a:r>
              <a:rPr lang="fr-FR" sz="3200" dirty="0" err="1">
                <a:solidFill>
                  <a:srgbClr val="FF0000"/>
                </a:solidFill>
              </a:rPr>
              <a:t>latestMajor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rgbClr val="00B050"/>
                </a:solidFill>
              </a:rPr>
              <a:t>latestFeature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fr-FR" sz="3200" dirty="0" err="1">
                <a:solidFill>
                  <a:srgbClr val="0070C0"/>
                </a:solidFill>
              </a:rPr>
              <a:t>latestPatch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B7C68B-86C2-4335-957A-007E479A2ECD}"/>
              </a:ext>
            </a:extLst>
          </p:cNvPr>
          <p:cNvSpPr/>
          <p:nvPr/>
        </p:nvSpPr>
        <p:spPr>
          <a:xfrm>
            <a:off x="4398648" y="0"/>
            <a:ext cx="7793352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dirty="0" err="1">
                <a:solidFill>
                  <a:srgbClr val="0101FD"/>
                </a:solidFill>
                <a:latin typeface="SFMono-Regular"/>
              </a:rPr>
              <a:t>dotnet</a:t>
            </a:r>
            <a:r>
              <a:rPr lang="fr-FR" sz="3200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sz="3200" dirty="0">
                <a:solidFill>
                  <a:srgbClr val="0101FD"/>
                </a:solidFill>
                <a:latin typeface="SFMono-Regular"/>
              </a:rPr>
              <a:t>new</a:t>
            </a:r>
            <a:r>
              <a:rPr lang="fr-FR" sz="3200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globaljson</a:t>
            </a:r>
            <a:r>
              <a:rPr lang="fr-FR" sz="3200" dirty="0">
                <a:solidFill>
                  <a:srgbClr val="007D9A"/>
                </a:solidFill>
                <a:latin typeface="SFMono-Regular"/>
              </a:rPr>
              <a:t> --</a:t>
            </a:r>
            <a:r>
              <a:rPr lang="fr-FR" sz="3200" dirty="0" err="1">
                <a:solidFill>
                  <a:srgbClr val="007D9A"/>
                </a:solidFill>
                <a:latin typeface="SFMono-Regular"/>
              </a:rPr>
              <a:t>sdk</a:t>
            </a:r>
            <a:r>
              <a:rPr lang="fr-FR" sz="3200" dirty="0">
                <a:solidFill>
                  <a:srgbClr val="007D9A"/>
                </a:solidFill>
                <a:latin typeface="SFMono-Regular"/>
              </a:rPr>
              <a:t>-version</a:t>
            </a:r>
            <a:r>
              <a:rPr lang="fr-FR" sz="3200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3.0.100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8952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global.json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adapted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current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sdk</a:t>
            </a:r>
            <a:r>
              <a:rPr lang="fr-FR" sz="3600" dirty="0">
                <a:solidFill>
                  <a:schemeClr val="bg1"/>
                </a:solidFill>
              </a:rPr>
              <a:t> version</a:t>
            </a:r>
          </a:p>
        </p:txBody>
      </p:sp>
    </p:spTree>
    <p:extLst>
      <p:ext uri="{BB962C8B-B14F-4D97-AF65-F5344CB8AC3E}">
        <p14:creationId xmlns:p14="http://schemas.microsoft.com/office/powerpoint/2010/main" val="21039918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EEFDD0-65D9-467F-82C8-58789BF9F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515600" cy="1325563"/>
          </a:xfrm>
        </p:spPr>
        <p:txBody>
          <a:bodyPr/>
          <a:lstStyle/>
          <a:p>
            <a:r>
              <a:rPr lang="fr-FR" dirty="0" err="1"/>
              <a:t>Dockerfile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6EB847-E624-46CE-8A62-0EF9DFBD2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10896600" cy="47005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</a:t>
            </a:r>
            <a:r>
              <a:rPr lang="fr-FR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</a:t>
            </a:r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fr-FR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core</a:t>
            </a:r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/sdk:5.0 </a:t>
            </a:r>
            <a:r>
              <a:rPr lang="fr-FR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endParaRPr lang="fr-FR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/src</a:t>
            </a:r>
          </a:p>
          <a:p>
            <a:pPr marL="0" indent="0">
              <a:buNone/>
            </a:pPr>
            <a:r>
              <a:rPr lang="fr-FR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. .</a:t>
            </a:r>
          </a:p>
          <a:p>
            <a:pPr marL="0" indent="0">
              <a:buNone/>
            </a:pPr>
            <a:r>
              <a:rPr lang="fr-FR" dirty="0">
                <a:solidFill>
                  <a:srgbClr val="7030A0"/>
                </a:solidFill>
                <a:latin typeface="Consolas" panose="020B0609020204030204" pitchFamily="49" charset="0"/>
              </a:rPr>
              <a:t>RUN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</a:t>
            </a:r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"</a:t>
            </a:r>
            <a:r>
              <a:rPr lang="fr-FR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Console.csproj</a:t>
            </a:r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 -c Release -r linux-x64 /</a:t>
            </a:r>
            <a:r>
              <a:rPr lang="fr-FR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p:PublishSingleFile</a:t>
            </a:r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 -o /</a:t>
            </a:r>
            <a:r>
              <a:rPr lang="fr-FR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endParaRPr lang="fr-FR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</a:t>
            </a:r>
            <a:r>
              <a:rPr lang="fr-FR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</a:t>
            </a:r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fr-FR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core</a:t>
            </a:r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/runtime-deps:5.0 </a:t>
            </a:r>
            <a:r>
              <a:rPr lang="fr-FR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final</a:t>
            </a:r>
          </a:p>
          <a:p>
            <a:pPr marL="0" indent="0">
              <a:buNone/>
            </a:pPr>
            <a:r>
              <a:rPr lang="fr-FR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/app</a:t>
            </a:r>
          </a:p>
          <a:p>
            <a:pPr marL="0" indent="0">
              <a:buNone/>
            </a:pPr>
            <a:r>
              <a:rPr lang="fr-FR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--</a:t>
            </a:r>
            <a:r>
              <a:rPr lang="fr-FR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/</a:t>
            </a:r>
            <a:r>
              <a:rPr lang="fr-FR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.</a:t>
            </a:r>
          </a:p>
          <a:p>
            <a:pPr marL="0" indent="0">
              <a:buNone/>
            </a:pPr>
            <a:r>
              <a:rPr lang="fr-FR" dirty="0">
                <a:solidFill>
                  <a:srgbClr val="7030A0"/>
                </a:solidFill>
                <a:latin typeface="Consolas" panose="020B0609020204030204" pitchFamily="49" charset="0"/>
              </a:rPr>
              <a:t>ENTRYPOINT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["/app/Console"]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6D56B1-7793-408D-81B9-B8001A8E8F26}"/>
              </a:ext>
            </a:extLst>
          </p:cNvPr>
          <p:cNvSpPr/>
          <p:nvPr/>
        </p:nvSpPr>
        <p:spPr>
          <a:xfrm>
            <a:off x="0" y="6488668"/>
            <a:ext cx="477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https://hub.docker.com/_/microsoft-dotnet-core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E8E59F-8106-4A85-8BED-DFEAF7E2F605}"/>
              </a:ext>
            </a:extLst>
          </p:cNvPr>
          <p:cNvSpPr/>
          <p:nvPr/>
        </p:nvSpPr>
        <p:spPr>
          <a:xfrm>
            <a:off x="7429542" y="5794207"/>
            <a:ext cx="4762458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. –t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</a:t>
            </a:r>
            <a:r>
              <a:rPr lang="fr-FR" sz="3200" dirty="0" err="1">
                <a:solidFill>
                  <a:schemeClr val="bg1"/>
                </a:solidFill>
              </a:rPr>
              <a:t>it</a:t>
            </a:r>
            <a:r>
              <a:rPr lang="fr-FR" sz="3200" dirty="0">
                <a:solidFill>
                  <a:schemeClr val="bg1"/>
                </a:solidFill>
              </a:rPr>
              <a:t>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0575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On </a:t>
            </a:r>
            <a:r>
              <a:rPr lang="fr-FR" sz="3600" dirty="0" err="1">
                <a:solidFill>
                  <a:schemeClr val="bg1"/>
                </a:solidFill>
              </a:rPr>
              <a:t>windows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install</a:t>
            </a:r>
            <a:r>
              <a:rPr lang="fr-FR" sz="3600" dirty="0">
                <a:solidFill>
                  <a:schemeClr val="bg1"/>
                </a:solidFill>
              </a:rPr>
              <a:t> WSL 2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docker (use WSL 2)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Dokerfile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Build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then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execute</a:t>
            </a:r>
            <a:r>
              <a:rPr lang="fr-FR" sz="3600" dirty="0">
                <a:solidFill>
                  <a:schemeClr val="bg1"/>
                </a:solidFill>
              </a:rPr>
              <a:t> a docker image to 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« Hello World »</a:t>
            </a:r>
          </a:p>
        </p:txBody>
      </p:sp>
    </p:spTree>
    <p:extLst>
      <p:ext uri="{BB962C8B-B14F-4D97-AF65-F5344CB8AC3E}">
        <p14:creationId xmlns:p14="http://schemas.microsoft.com/office/powerpoint/2010/main" val="5244842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AD4C01-0A6E-49C2-AC1D-E9F69AC03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9677400" cy="1325563"/>
          </a:xfrm>
        </p:spPr>
        <p:txBody>
          <a:bodyPr/>
          <a:lstStyle/>
          <a:p>
            <a:r>
              <a:rPr lang="fr-FR" b="1" dirty="0" err="1"/>
              <a:t>Namespace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838200" y="1334322"/>
            <a:ext cx="9245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endParaRPr lang="fr-FR" sz="36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);  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  <a:endParaRPr lang="fr-FR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9949398" y="0"/>
            <a:ext cx="224260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build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42139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https://docs.microsoft.com/fr-fr/dotnet/standard/assembly/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059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59F740-9004-4D48-A67F-0E369CBAD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98923F-D39D-49FD-8DCB-FEA38CC51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Þ"/>
            </a:pPr>
            <a:r>
              <a:rPr lang="fr-FR" dirty="0" err="1"/>
              <a:t>Build</a:t>
            </a:r>
            <a:r>
              <a:rPr lang="fr-FR" dirty="0"/>
              <a:t> </a:t>
            </a:r>
            <a:r>
              <a:rPr lang="fr-FR" dirty="0" err="1"/>
              <a:t>librairy</a:t>
            </a:r>
            <a:endParaRPr lang="fr-FR" dirty="0"/>
          </a:p>
          <a:p>
            <a:pPr>
              <a:buFont typeface="Symbol" panose="05050102010706020507" pitchFamily="18" charset="2"/>
              <a:buChar char="Þ"/>
            </a:pPr>
            <a:r>
              <a:rPr lang="fr-FR" dirty="0" err="1"/>
              <a:t>Consome</a:t>
            </a:r>
            <a:r>
              <a:rPr lang="fr-FR" dirty="0"/>
              <a:t> </a:t>
            </a:r>
            <a:r>
              <a:rPr lang="fr-FR" dirty="0" err="1"/>
              <a:t>librairy</a:t>
            </a:r>
            <a:endParaRPr lang="fr-FR" dirty="0"/>
          </a:p>
          <a:p>
            <a:pPr>
              <a:buFont typeface="Symbol" panose="05050102010706020507" pitchFamily="18" charset="2"/>
              <a:buChar char="Þ"/>
            </a:pPr>
            <a:r>
              <a:rPr lang="fr-FR" dirty="0" err="1"/>
              <a:t>Publish</a:t>
            </a:r>
            <a:r>
              <a:rPr lang="fr-FR" dirty="0"/>
              <a:t> </a:t>
            </a:r>
            <a:r>
              <a:rPr lang="fr-FR" dirty="0" err="1"/>
              <a:t>nuget</a:t>
            </a:r>
            <a:endParaRPr lang="fr-FR" dirty="0"/>
          </a:p>
          <a:p>
            <a:pPr>
              <a:buFont typeface="Symbol" panose="05050102010706020507" pitchFamily="18" charset="2"/>
              <a:buChar char="Þ"/>
            </a:pPr>
            <a:r>
              <a:rPr lang="fr-FR" dirty="0" err="1"/>
              <a:t>Consome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nuget</a:t>
            </a:r>
            <a:endParaRPr lang="fr-FR" dirty="0"/>
          </a:p>
          <a:p>
            <a:pPr>
              <a:buFont typeface="Symbol" panose="05050102010706020507" pitchFamily="18" charset="2"/>
              <a:buChar char="Þ"/>
            </a:pP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database</a:t>
            </a:r>
            <a:r>
              <a:rPr lang="fr-FR" dirty="0"/>
              <a:t> 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fr-FR" dirty="0" err="1"/>
              <a:t>Add</a:t>
            </a:r>
            <a:r>
              <a:rPr lang="fr-FR" dirty="0"/>
              <a:t> web application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fr-FR" dirty="0" err="1"/>
              <a:t>Add</a:t>
            </a:r>
            <a:r>
              <a:rPr lang="fr-FR" dirty="0"/>
              <a:t> mobile application</a:t>
            </a:r>
          </a:p>
        </p:txBody>
      </p:sp>
    </p:spTree>
    <p:extLst>
      <p:ext uri="{BB962C8B-B14F-4D97-AF65-F5344CB8AC3E}">
        <p14:creationId xmlns:p14="http://schemas.microsoft.com/office/powerpoint/2010/main" val="3749679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AD4C01-0A6E-49C2-AC1D-E9F69AC03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9677400" cy="1325563"/>
          </a:xfrm>
        </p:spPr>
        <p:txBody>
          <a:bodyPr/>
          <a:lstStyle/>
          <a:p>
            <a:r>
              <a:rPr lang="fr-FR" b="1" dirty="0" err="1"/>
              <a:t>Namespace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930965" y="1997839"/>
            <a:ext cx="9245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fr-FR" sz="3600" dirty="0" err="1">
                <a:solidFill>
                  <a:srgbClr val="171717"/>
                </a:solidFill>
                <a:latin typeface="SFMono-Regular"/>
              </a:rPr>
              <a:t>System.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9949398" y="0"/>
            <a:ext cx="224260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build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42139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https://docs.microsoft.com/fr-fr/dotnet/standard/assembly/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8702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Arguments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30964" y="1997839"/>
            <a:ext cx="105155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[] args)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fr-FR" sz="3600" dirty="0" err="1">
                <a:solidFill>
                  <a:srgbClr val="171717"/>
                </a:solidFill>
                <a:latin typeface="SFMono-Regular"/>
              </a:rPr>
              <a:t>System.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</a:t>
            </a:r>
            <a:r>
              <a:rPr lang="fr-FR" sz="3600" dirty="0">
                <a:solidFill>
                  <a:srgbClr val="A31515"/>
                </a:solidFill>
                <a:latin typeface="SFMono-Regular"/>
              </a:rPr>
              <a:t> 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 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+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args[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0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]); 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264C6E-0136-4EDC-892C-80A14C59EF1C}"/>
              </a:ext>
            </a:extLst>
          </p:cNvPr>
          <p:cNvSpPr/>
          <p:nvPr/>
        </p:nvSpPr>
        <p:spPr>
          <a:xfrm>
            <a:off x="7654155" y="5288340"/>
            <a:ext cx="4582729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run -- Guillaume</a:t>
            </a:r>
          </a:p>
          <a:p>
            <a:r>
              <a:rPr lang="fr-FR" sz="3200" dirty="0">
                <a:solidFill>
                  <a:schemeClr val="bg1"/>
                </a:solidFill>
              </a:rPr>
              <a:t># Or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Demo.exe Guillaume</a:t>
            </a:r>
          </a:p>
        </p:txBody>
      </p:sp>
    </p:spTree>
    <p:extLst>
      <p:ext uri="{BB962C8B-B14F-4D97-AF65-F5344CB8AC3E}">
        <p14:creationId xmlns:p14="http://schemas.microsoft.com/office/powerpoint/2010/main" val="13916559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Fibonacci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30964" y="1997839"/>
            <a:ext cx="105155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dirty="0">
                <a:solidFill>
                  <a:srgbClr val="0101FD"/>
                </a:solidFill>
                <a:latin typeface="SFMono-Regular"/>
              </a:rPr>
              <a:t>p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ublic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07D9A"/>
                </a:solidFill>
                <a:effectLst/>
                <a:latin typeface="SFMono-Regular"/>
              </a:rPr>
              <a:t>Fib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i)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   if(i&lt;=2) return 1;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  return </a:t>
            </a:r>
            <a:r>
              <a:rPr lang="fr-FR" sz="3600" dirty="0" err="1">
                <a:solidFill>
                  <a:srgbClr val="007D9A"/>
                </a:solidFill>
                <a:latin typeface="SFMono-Regular"/>
              </a:rPr>
              <a:t>Fib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(i-2) + </a:t>
            </a:r>
            <a:r>
              <a:rPr lang="fr-FR" sz="3600" dirty="0" err="1">
                <a:solidFill>
                  <a:srgbClr val="007D9A"/>
                </a:solidFill>
                <a:latin typeface="SFMono-Regular"/>
              </a:rPr>
              <a:t>Fib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(i-1);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80191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81AFF-3528-4FE4-A41F-A03C5D90F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Parse string to </a:t>
            </a:r>
            <a:r>
              <a:rPr lang="fr-FR" dirty="0" err="1"/>
              <a:t>int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782658-0541-49D9-812F-03022B97B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>
                <a:solidFill>
                  <a:srgbClr val="0101FD"/>
                </a:solidFill>
                <a:latin typeface="SFMono-Regular"/>
              </a:rPr>
              <a:t>try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0101FD"/>
                </a:solidFill>
                <a:latin typeface="SFMono-Regular"/>
              </a:rPr>
              <a:t>int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= System.Int32.Parse(input);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System.Console.WriteLine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catch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(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FormatException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System.Console.WriteLine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$"</a:t>
            </a:r>
            <a:r>
              <a:rPr lang="fr-FR" dirty="0" err="1">
                <a:solidFill>
                  <a:srgbClr val="A31515"/>
                </a:solidFill>
                <a:latin typeface="SFMono-Regular"/>
              </a:rPr>
              <a:t>Unable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 to parse '{input}'"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A28126-A12C-4D60-AFE7-79D77E6A31F6}"/>
              </a:ext>
            </a:extLst>
          </p:cNvPr>
          <p:cNvSpPr/>
          <p:nvPr/>
        </p:nvSpPr>
        <p:spPr>
          <a:xfrm>
            <a:off x="0" y="6201926"/>
            <a:ext cx="12011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https://docs.microsoft.com/fr-fr/dotnet/csharp/programming-guide/types/how-to-convert-a-string-to-a-number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2843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D2ABB0-D154-414B-AFDF-1A44C997C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Parse string to </a:t>
            </a:r>
            <a:r>
              <a:rPr lang="fr-FR" dirty="0" err="1"/>
              <a:t>int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84C4BD-BE78-4652-995B-217AEA13E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101FD"/>
                </a:solidFill>
                <a:latin typeface="SFMono-Regular"/>
              </a:rPr>
              <a:t>if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(Int32.TryParse(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"-105"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,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out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j)) 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(j); </a:t>
            </a:r>
          </a:p>
          <a:p>
            <a:pPr marL="0" indent="0">
              <a:buNone/>
            </a:pPr>
            <a:r>
              <a:rPr lang="en-US" dirty="0">
                <a:solidFill>
                  <a:srgbClr val="0101FD"/>
                </a:solidFill>
                <a:latin typeface="SFMono-Regular"/>
              </a:rPr>
              <a:t>else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"String could not be parsed."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); </a:t>
            </a:r>
            <a:r>
              <a:rPr lang="en-US" dirty="0">
                <a:solidFill>
                  <a:srgbClr val="008000"/>
                </a:solidFill>
                <a:latin typeface="SFMono-Regular"/>
              </a:rPr>
              <a:t>// Output: -105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7E7428-54F0-4125-A94E-BC121B2F75EF}"/>
              </a:ext>
            </a:extLst>
          </p:cNvPr>
          <p:cNvSpPr/>
          <p:nvPr/>
        </p:nvSpPr>
        <p:spPr>
          <a:xfrm>
            <a:off x="-1" y="6246915"/>
            <a:ext cx="120382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https://docs.microsoft.com/fr-fr/dotnet/csharp/programming-guide/types/how-to-convert-a-string-to-a-number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4123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program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take</a:t>
            </a:r>
            <a:r>
              <a:rPr lang="fr-FR" sz="3600" dirty="0">
                <a:solidFill>
                  <a:schemeClr val="bg1"/>
                </a:solidFill>
              </a:rPr>
              <a:t> 1 argument as input and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Fibbonacci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that</a:t>
            </a:r>
            <a:r>
              <a:rPr lang="fr-FR" sz="3600" dirty="0">
                <a:solidFill>
                  <a:schemeClr val="bg1"/>
                </a:solidFill>
              </a:rPr>
              <a:t> argument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</p:txBody>
      </p:sp>
    </p:spTree>
    <p:extLst>
      <p:ext uri="{BB962C8B-B14F-4D97-AF65-F5344CB8AC3E}">
        <p14:creationId xmlns:p14="http://schemas.microsoft.com/office/powerpoint/2010/main" val="10480386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D3B01F-2F0A-43F0-B943-85867728F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rgbClr val="171717"/>
                </a:solidFill>
                <a:latin typeface="SFMono-Regular"/>
              </a:rPr>
              <a:t>ReadLine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03FF92-F7CF-45C6-9C14-F908B0AF8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rgbClr val="0101FD"/>
                </a:solidFill>
                <a:latin typeface="SFMono-Regular"/>
              </a:rPr>
              <a:t>using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System; </a:t>
            </a:r>
          </a:p>
          <a:p>
            <a:pPr marL="0" indent="0">
              <a:buNone/>
            </a:pPr>
            <a:endParaRPr lang="fr-FR" dirty="0">
              <a:solidFill>
                <a:srgbClr val="0101FD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101FD"/>
                </a:solidFill>
                <a:latin typeface="SFMono-Regular"/>
              </a:rPr>
              <a:t>public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class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007D9A"/>
                </a:solidFill>
                <a:latin typeface="SFMono-Regular"/>
              </a:rPr>
              <a:t>Example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public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0101FD"/>
                </a:solidFill>
                <a:latin typeface="SFMono-Regular"/>
              </a:rPr>
              <a:t>static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0101FD"/>
                </a:solidFill>
                <a:latin typeface="SFMono-Regular"/>
              </a:rPr>
              <a:t>void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007D9A"/>
                </a:solidFill>
                <a:latin typeface="SFMono-Regular"/>
              </a:rPr>
              <a:t>Main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()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  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string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line =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Console.ReadLine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  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if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(line != </a:t>
            </a:r>
            <a:r>
              <a:rPr lang="fr-FR" dirty="0" err="1">
                <a:solidFill>
                  <a:srgbClr val="07704A"/>
                </a:solidFill>
                <a:latin typeface="SFMono-Regular"/>
              </a:rPr>
              <a:t>null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dirty="0" err="1">
                <a:solidFill>
                  <a:srgbClr val="A31515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: " 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+ line);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}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93780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662C25AD-ACCF-4781-B315-4492DC36B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9677400" cy="1325563"/>
          </a:xfrm>
        </p:spPr>
        <p:txBody>
          <a:bodyPr/>
          <a:lstStyle/>
          <a:p>
            <a:r>
              <a:rPr lang="fr-FR" b="1" dirty="0" err="1"/>
              <a:t>csproj</a:t>
            </a:r>
            <a:r>
              <a:rPr lang="fr-FR" b="1" dirty="0"/>
              <a:t> : Use C# 9 </a:t>
            </a:r>
            <a:r>
              <a:rPr lang="fr-FR" b="1" dirty="0" err="1"/>
              <a:t>Preview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D94487-04CF-427B-AF83-E699D0D0F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8" y="1904037"/>
            <a:ext cx="9268272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Exe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net5.0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LangVersion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preview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LangVersion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9349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F411FA-30B3-43FB-A2E6-1CE36376D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Top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statements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A55A7A-EEB3-4FE1-A918-AB2CB780F7AB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fr-FR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DCDCAA"/>
                </a:solidFill>
                <a:latin typeface="Consolas" panose="020B0609020204030204" pitchFamily="49" charset="0"/>
              </a:rPr>
              <a:t>Fib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) { </a:t>
            </a:r>
          </a:p>
          <a:p>
            <a:pPr marL="0" indent="0">
              <a:buNone/>
            </a:pP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fr-FR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&lt;=</a:t>
            </a:r>
            <a:r>
              <a:rPr lang="fr-FR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fr-FR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fr-FR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DCDCAA"/>
                </a:solidFill>
                <a:latin typeface="Consolas" panose="020B0609020204030204" pitchFamily="49" charset="0"/>
              </a:rPr>
              <a:t>Fib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fr-FR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) + </a:t>
            </a:r>
            <a:r>
              <a:rPr lang="fr-FR" dirty="0" err="1">
                <a:solidFill>
                  <a:srgbClr val="DCDCAA"/>
                </a:solidFill>
                <a:latin typeface="Consolas" panose="020B0609020204030204" pitchFamily="49" charset="0"/>
              </a:rPr>
              <a:t>Fib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fr-F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System</a:t>
            </a:r>
            <a:r>
              <a:rPr lang="fr-F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fr-F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DCDCAA"/>
                </a:solidFill>
                <a:latin typeface="Consolas" panose="020B0609020204030204" pitchFamily="49" charset="0"/>
              </a:rPr>
              <a:t>Fib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int</a:t>
            </a:r>
            <a:r>
              <a:rPr lang="fr-F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DCDCAA"/>
                </a:solidFill>
                <a:latin typeface="Consolas" panose="020B0609020204030204" pitchFamily="49" charset="0"/>
              </a:rPr>
              <a:t>Parse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fr-FR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])));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7DA798-E0CB-4D16-A8DF-137332B17014}"/>
              </a:ext>
            </a:extLst>
          </p:cNvPr>
          <p:cNvSpPr/>
          <p:nvPr/>
        </p:nvSpPr>
        <p:spPr>
          <a:xfrm>
            <a:off x="8942969" y="6273225"/>
            <a:ext cx="3249031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run – 24</a:t>
            </a:r>
          </a:p>
        </p:txBody>
      </p:sp>
    </p:spTree>
    <p:extLst>
      <p:ext uri="{BB962C8B-B14F-4D97-AF65-F5344CB8AC3E}">
        <p14:creationId xmlns:p14="http://schemas.microsoft.com/office/powerpoint/2010/main" val="11229133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5753F2-EEF9-4885-97DC-165AFA1A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Pattern </a:t>
            </a:r>
            <a:r>
              <a:rPr lang="fr-FR" dirty="0" err="1"/>
              <a:t>matching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1895EB-D0CD-480F-BEA4-C31EAA6BC1A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DCDCAA"/>
                </a:solidFill>
                <a:latin typeface="Consolas" panose="020B0609020204030204" pitchFamily="49" charset="0"/>
              </a:rPr>
              <a:t>Fib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) =&gt; </a:t>
            </a:r>
          </a:p>
          <a:p>
            <a:pPr marL="0" indent="0">
              <a:buNone/>
            </a:pP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switch</a:t>
            </a:r>
            <a:endParaRPr lang="fr-F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pPr marL="0" indent="0">
              <a:buNone/>
            </a:pP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when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&lt;=</a:t>
            </a:r>
            <a:r>
              <a:rPr lang="fr-FR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fr-F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fr-FR" dirty="0" err="1">
                <a:solidFill>
                  <a:srgbClr val="DCDCAA"/>
                </a:solidFill>
                <a:latin typeface="Consolas" panose="020B0609020204030204" pitchFamily="49" charset="0"/>
              </a:rPr>
              <a:t>Fib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fr-FR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) + </a:t>
            </a:r>
            <a:r>
              <a:rPr lang="fr-FR" dirty="0" err="1">
                <a:solidFill>
                  <a:srgbClr val="DCDCAA"/>
                </a:solidFill>
                <a:latin typeface="Consolas" panose="020B0609020204030204" pitchFamily="49" charset="0"/>
              </a:rPr>
              <a:t>Fib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fr-F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   };</a:t>
            </a:r>
          </a:p>
          <a:p>
            <a:pPr marL="0" indent="0">
              <a:buNone/>
            </a:pPr>
            <a:b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System</a:t>
            </a:r>
            <a:r>
              <a:rPr lang="fr-F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fr-F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DCDCAA"/>
                </a:solidFill>
                <a:latin typeface="Consolas" panose="020B0609020204030204" pitchFamily="49" charset="0"/>
              </a:rPr>
              <a:t>Fib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int</a:t>
            </a:r>
            <a:r>
              <a:rPr lang="fr-F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DCDCAA"/>
                </a:solidFill>
                <a:latin typeface="Consolas" panose="020B0609020204030204" pitchFamily="49" charset="0"/>
              </a:rPr>
              <a:t>Parse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fr-FR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])));</a:t>
            </a:r>
          </a:p>
          <a:p>
            <a:pPr marL="0" indent="0">
              <a:buNone/>
            </a:pPr>
            <a:b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fr-F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449211-4B97-4D98-991E-4312489F2099}"/>
              </a:ext>
            </a:extLst>
          </p:cNvPr>
          <p:cNvSpPr/>
          <p:nvPr/>
        </p:nvSpPr>
        <p:spPr>
          <a:xfrm>
            <a:off x="0" y="6488668"/>
            <a:ext cx="81170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https://www.youtube.com/watch?v=bEfBfBQq7EE&amp;feature=youtu.be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1109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Éco système Microsoft et </a:t>
            </a:r>
            <a:r>
              <a:rPr lang="fr-FR" dirty="0" err="1"/>
              <a:t>dotnet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A8E9F8-6957-49AB-8A79-CC2CD5F351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Guillaume Chervet</a:t>
            </a:r>
          </a:p>
        </p:txBody>
      </p:sp>
    </p:spTree>
    <p:extLst>
      <p:ext uri="{BB962C8B-B14F-4D97-AF65-F5344CB8AC3E}">
        <p14:creationId xmlns:p14="http://schemas.microsoft.com/office/powerpoint/2010/main" val="26399029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3304C8-E24E-4009-8E5C-6413ED53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F# version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5C0CD7-A91D-4BC8-B52A-40E12F756B7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let rec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Fib  n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match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n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with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|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|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|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n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Fib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-1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Fib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-2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Fib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24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%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x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37452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new console application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F# </a:t>
            </a:r>
            <a:r>
              <a:rPr lang="fr-FR" sz="3600" dirty="0" err="1">
                <a:solidFill>
                  <a:schemeClr val="bg1"/>
                </a:solidFill>
              </a:rPr>
              <a:t>language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Fibonacci code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Download and </a:t>
            </a:r>
            <a:r>
              <a:rPr lang="fr-FR" sz="3600" dirty="0" err="1">
                <a:solidFill>
                  <a:schemeClr val="bg1"/>
                </a:solidFill>
              </a:rPr>
              <a:t>install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dotpeek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2400" dirty="0">
                <a:hlinkClick r:id="rId2"/>
              </a:rPr>
              <a:t>https://www.jetbrains.com/decompiler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Open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.dll and </a:t>
            </a:r>
            <a:r>
              <a:rPr lang="fr-FR" sz="3600" dirty="0" err="1">
                <a:solidFill>
                  <a:schemeClr val="bg1"/>
                </a:solidFill>
              </a:rPr>
              <a:t>inspect</a:t>
            </a:r>
            <a:r>
              <a:rPr lang="fr-FR" sz="3600" dirty="0">
                <a:solidFill>
                  <a:schemeClr val="bg1"/>
                </a:solidFill>
              </a:rPr>
              <a:t> .il </a:t>
            </a:r>
            <a:r>
              <a:rPr lang="fr-FR" sz="3600" dirty="0" err="1">
                <a:solidFill>
                  <a:schemeClr val="bg1"/>
                </a:solidFill>
              </a:rPr>
              <a:t>generic</a:t>
            </a:r>
            <a:r>
              <a:rPr lang="fr-FR" sz="3600" dirty="0">
                <a:solidFill>
                  <a:schemeClr val="bg1"/>
                </a:solidFill>
              </a:rPr>
              <a:t> code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9999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6E323F-6D5A-478A-95AE-CBA1422A7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foreach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B30F9B-1EA8-4626-9887-AF5946C54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[]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{ 4, 5, 6, 1, 2, 3, -2, -1, 0 };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foreach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i </a:t>
            </a: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in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{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  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System.Console.Write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"{0} 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i);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Output: 4 5 6 1 2 3 -2 -1 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25713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36E8F7-3A92-4A89-AA28-E65AA415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Mesure time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0E4123-A2BB-4D78-B838-538E632F0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System.Collections.Generic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System.Threading.Tasks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System.Diagnostics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stopwatch.Start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Thread.Sleep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(2000);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stopwatch.Stop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TimeSpan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stopwatchElapsed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stopwatch.Elapsed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(Convert.ToInt32(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stopwatchElapsed.TotalMilliseconds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63164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9D998-A0B0-4FBC-80AD-1D4A317C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7148A-E98D-43C4-8B9B-977C22A1B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5F4923-0518-4748-8971-581CC4DAD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186" y="298002"/>
            <a:ext cx="6353175" cy="57054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E0F87D5-DD21-4231-BB8E-CD41FB5D13A6}"/>
              </a:ext>
            </a:extLst>
          </p:cNvPr>
          <p:cNvSpPr/>
          <p:nvPr/>
        </p:nvSpPr>
        <p:spPr>
          <a:xfrm>
            <a:off x="8133926" y="6273225"/>
            <a:ext cx="4058074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taskmgr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2509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program to </a:t>
            </a:r>
            <a:r>
              <a:rPr lang="fr-FR" sz="3600" dirty="0" err="1">
                <a:solidFill>
                  <a:schemeClr val="bg1"/>
                </a:solidFill>
              </a:rPr>
              <a:t>be</a:t>
            </a:r>
            <a:r>
              <a:rPr lang="fr-FR" sz="3600" dirty="0">
                <a:solidFill>
                  <a:schemeClr val="bg1"/>
                </a:solidFill>
              </a:rPr>
              <a:t> able to </a:t>
            </a:r>
            <a:r>
              <a:rPr lang="fr-FR" sz="3600" dirty="0" err="1">
                <a:solidFill>
                  <a:schemeClr val="bg1"/>
                </a:solidFill>
              </a:rPr>
              <a:t>take</a:t>
            </a:r>
            <a:r>
              <a:rPr lang="fr-FR" sz="3600" dirty="0">
                <a:solidFill>
                  <a:schemeClr val="bg1"/>
                </a:solidFill>
              </a:rPr>
              <a:t> n argument as input and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n </a:t>
            </a:r>
            <a:r>
              <a:rPr lang="fr-FR" sz="3600" dirty="0" err="1">
                <a:solidFill>
                  <a:schemeClr val="bg1"/>
                </a:solidFill>
              </a:rPr>
              <a:t>Fibbonacci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program to </a:t>
            </a:r>
            <a:r>
              <a:rPr lang="fr-FR" sz="3600" dirty="0" err="1">
                <a:solidFill>
                  <a:schemeClr val="bg1"/>
                </a:solidFill>
              </a:rPr>
              <a:t>be</a:t>
            </a:r>
            <a:r>
              <a:rPr lang="fr-FR" sz="3600" dirty="0">
                <a:solidFill>
                  <a:schemeClr val="bg1"/>
                </a:solidFill>
              </a:rPr>
              <a:t> able to mesure </a:t>
            </a:r>
            <a:r>
              <a:rPr lang="fr-FR" sz="3600" dirty="0" err="1">
                <a:solidFill>
                  <a:schemeClr val="bg1"/>
                </a:solidFill>
              </a:rPr>
              <a:t>elapsed</a:t>
            </a:r>
            <a:r>
              <a:rPr lang="fr-FR" sz="3600" dirty="0">
                <a:solidFill>
                  <a:schemeClr val="bg1"/>
                </a:solidFill>
              </a:rPr>
              <a:t> time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 44 44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What</a:t>
            </a:r>
            <a:r>
              <a:rPr lang="fr-FR" sz="3600" dirty="0">
                <a:solidFill>
                  <a:schemeClr val="bg1"/>
                </a:solidFill>
              </a:rPr>
              <a:t> do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see</a:t>
            </a:r>
            <a:r>
              <a:rPr lang="fr-FR" sz="3600" dirty="0">
                <a:solidFill>
                  <a:schemeClr val="bg1"/>
                </a:solidFill>
              </a:rPr>
              <a:t> ? </a:t>
            </a: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Don’t </a:t>
            </a:r>
            <a:r>
              <a:rPr lang="fr-FR" sz="3200" dirty="0" err="1">
                <a:solidFill>
                  <a:schemeClr val="bg1"/>
                </a:solidFill>
              </a:rPr>
              <a:t>forget</a:t>
            </a:r>
            <a:r>
              <a:rPr lang="fr-FR" sz="3200" dirty="0">
                <a:solidFill>
                  <a:schemeClr val="bg1"/>
                </a:solidFill>
              </a:rPr>
              <a:t> to </a:t>
            </a:r>
            <a:r>
              <a:rPr lang="fr-FR" sz="3200" dirty="0" err="1">
                <a:solidFill>
                  <a:schemeClr val="bg1"/>
                </a:solidFill>
              </a:rPr>
              <a:t>checkout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CPU</a:t>
            </a:r>
          </a:p>
        </p:txBody>
      </p:sp>
    </p:spTree>
    <p:extLst>
      <p:ext uri="{BB962C8B-B14F-4D97-AF65-F5344CB8AC3E}">
        <p14:creationId xmlns:p14="http://schemas.microsoft.com/office/powerpoint/2010/main" val="41269433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EDFC6C-A192-4197-A2CB-14740A948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" y="-384713"/>
            <a:ext cx="10515600" cy="1325563"/>
          </a:xfrm>
        </p:spPr>
        <p:txBody>
          <a:bodyPr/>
          <a:lstStyle/>
          <a:p>
            <a:r>
              <a:rPr lang="fr-FR" dirty="0" err="1"/>
              <a:t>Task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486189-C532-4A87-A179-C912CEBB7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788" y="940850"/>
            <a:ext cx="9592112" cy="6144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System.Threading.Tasks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Action&lt;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object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&gt; action = (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object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=&gt; {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Task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={0},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={1}, Thread={2}"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Task.CurrentId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Thread.CurrentThread.ManagedThreadId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};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Construct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a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started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task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Task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t2 =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Task.Factory.StartNew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(action, 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"beta"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Block the main thread to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demonstrate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that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t2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is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executing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t2.Wait(); 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34ED530-4054-4C3E-8475-AF3F1F41A129}"/>
              </a:ext>
            </a:extLst>
          </p:cNvPr>
          <p:cNvSpPr txBox="1"/>
          <p:nvPr/>
        </p:nvSpPr>
        <p:spPr>
          <a:xfrm>
            <a:off x="0" y="6488668"/>
            <a:ext cx="129022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https://docs.microsoft.com/fr-fr/dotnet/api/system.threading.tasks.task?view=netcore-3.1&amp;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16612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761250-B125-4C9D-98A4-9DDAB412F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58" y="-129916"/>
            <a:ext cx="10515600" cy="1325563"/>
          </a:xfrm>
        </p:spPr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&lt;</a:t>
            </a:r>
            <a:r>
              <a:rPr lang="fr-FR" dirty="0" err="1"/>
              <a:t>TResult</a:t>
            </a:r>
            <a:r>
              <a:rPr lang="fr-FR" dirty="0"/>
              <a:t>&gt;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7BD97D-FAB1-413D-AB05-AC6D35CF3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8042" y="977900"/>
            <a:ext cx="9785758" cy="51990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System.Threading.Tasks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endParaRPr lang="fr-FR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t =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Task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&lt;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&gt;.Run( () =&gt; {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Just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457200" lvl="1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max = 1000000;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0;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for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0;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&lt;= max;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++) {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	if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== max / 2 &amp;&amp;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DateTime.Now.Hour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&lt;= 12) {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++; </a:t>
            </a: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break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}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return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} );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Finished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{0:N0}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iterations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."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t.Result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} }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example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displays output like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following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: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Finished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1,000,001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iterations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4ABB6CE-B737-4ABF-BCB4-7D5256D3B959}"/>
              </a:ext>
            </a:extLst>
          </p:cNvPr>
          <p:cNvSpPr txBox="1"/>
          <p:nvPr/>
        </p:nvSpPr>
        <p:spPr>
          <a:xfrm>
            <a:off x="0" y="6474556"/>
            <a:ext cx="12466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https://docs.microsoft.com/fr-fr/dotnet/api/system.threading.tasks.task-1?view=netcore-3.1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9084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program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</a:t>
            </a:r>
            <a:r>
              <a:rPr lang="fr-FR" sz="3600" dirty="0" err="1">
                <a:solidFill>
                  <a:schemeClr val="bg1"/>
                </a:solidFill>
              </a:rPr>
              <a:t>Task</a:t>
            </a:r>
            <a:r>
              <a:rPr lang="fr-FR" sz="3600" dirty="0">
                <a:solidFill>
                  <a:schemeClr val="bg1"/>
                </a:solidFill>
              </a:rPr>
              <a:t>&lt;</a:t>
            </a:r>
            <a:r>
              <a:rPr lang="fr-FR" sz="3600" dirty="0" err="1">
                <a:solidFill>
                  <a:schemeClr val="bg1"/>
                </a:solidFill>
              </a:rPr>
              <a:t>int</a:t>
            </a:r>
            <a:r>
              <a:rPr lang="fr-FR" sz="3600" dirty="0">
                <a:solidFill>
                  <a:schemeClr val="bg1"/>
                </a:solidFill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 44 44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What</a:t>
            </a:r>
            <a:r>
              <a:rPr lang="fr-FR" sz="3600" dirty="0">
                <a:solidFill>
                  <a:schemeClr val="bg1"/>
                </a:solidFill>
              </a:rPr>
              <a:t> do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see</a:t>
            </a:r>
            <a:r>
              <a:rPr lang="fr-FR" sz="3600" dirty="0">
                <a:solidFill>
                  <a:schemeClr val="bg1"/>
                </a:solidFill>
              </a:rPr>
              <a:t> ? </a:t>
            </a: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Don’t </a:t>
            </a:r>
            <a:r>
              <a:rPr lang="fr-FR" sz="3200" dirty="0" err="1">
                <a:solidFill>
                  <a:schemeClr val="bg1"/>
                </a:solidFill>
              </a:rPr>
              <a:t>forget</a:t>
            </a:r>
            <a:r>
              <a:rPr lang="fr-FR" sz="3200" dirty="0">
                <a:solidFill>
                  <a:schemeClr val="bg1"/>
                </a:solidFill>
              </a:rPr>
              <a:t> to </a:t>
            </a:r>
            <a:r>
              <a:rPr lang="fr-FR" sz="3200" dirty="0" err="1">
                <a:solidFill>
                  <a:schemeClr val="bg1"/>
                </a:solidFill>
              </a:rPr>
              <a:t>checkout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CPU</a:t>
            </a:r>
          </a:p>
        </p:txBody>
      </p:sp>
    </p:spTree>
    <p:extLst>
      <p:ext uri="{BB962C8B-B14F-4D97-AF65-F5344CB8AC3E}">
        <p14:creationId xmlns:p14="http://schemas.microsoft.com/office/powerpoint/2010/main" val="32438684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Project </a:t>
            </a:r>
            <a:r>
              <a:rPr lang="fr-FR" dirty="0" err="1"/>
              <a:t>organization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3906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65B2FED-370E-44C7-AD20-488A75FB8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1137"/>
            <a:ext cx="2200275" cy="118269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3AE38C1-4599-421A-B62A-14BAFB8E94E3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200275" y="3342482"/>
            <a:ext cx="127270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CE523C8-BFDF-4E68-8D4D-AF45FA93B783}"/>
              </a:ext>
            </a:extLst>
          </p:cNvPr>
          <p:cNvSpPr txBox="1"/>
          <p:nvPr/>
        </p:nvSpPr>
        <p:spPr>
          <a:xfrm>
            <a:off x="2079954" y="1595688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0070C0"/>
                </a:solidFill>
              </a:rPr>
              <a:t>Compile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CC3D4B0-C84B-4BDC-BB06-1A1E66F23D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419"/>
          <a:stretch/>
        </p:blipFill>
        <p:spPr>
          <a:xfrm>
            <a:off x="3472984" y="2145511"/>
            <a:ext cx="2481530" cy="239394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A465BAA-1443-4ED6-B97E-A1E648CE2D20}"/>
              </a:ext>
            </a:extLst>
          </p:cNvPr>
          <p:cNvSpPr txBox="1"/>
          <p:nvPr/>
        </p:nvSpPr>
        <p:spPr>
          <a:xfrm>
            <a:off x="359859" y="4680780"/>
            <a:ext cx="1494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Code</a:t>
            </a:r>
          </a:p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C#, F#, VB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5E6F23E-D3B4-4350-B2A4-2ABE3E6D97D6}"/>
              </a:ext>
            </a:extLst>
          </p:cNvPr>
          <p:cNvSpPr txBox="1"/>
          <p:nvPr/>
        </p:nvSpPr>
        <p:spPr>
          <a:xfrm>
            <a:off x="3525333" y="4680780"/>
            <a:ext cx="2386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Intermediate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74AC797-6E8E-4617-B36E-DB3BAF542377}"/>
              </a:ext>
            </a:extLst>
          </p:cNvPr>
          <p:cNvCxnSpPr>
            <a:cxnSpLocks/>
            <a:stCxn id="10" idx="3"/>
            <a:endCxn id="30" idx="1"/>
          </p:cNvCxnSpPr>
          <p:nvPr/>
        </p:nvCxnSpPr>
        <p:spPr>
          <a:xfrm>
            <a:off x="5954514" y="3342482"/>
            <a:ext cx="1908677" cy="49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5C6726E3-06AA-4448-859A-A6A274610863}"/>
              </a:ext>
            </a:extLst>
          </p:cNvPr>
          <p:cNvSpPr txBox="1"/>
          <p:nvPr/>
        </p:nvSpPr>
        <p:spPr>
          <a:xfrm>
            <a:off x="5120296" y="853492"/>
            <a:ext cx="37795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Common </a:t>
            </a:r>
            <a:r>
              <a:rPr lang="fr-FR" sz="2400" dirty="0" err="1">
                <a:solidFill>
                  <a:srgbClr val="0070C0"/>
                </a:solidFill>
              </a:rPr>
              <a:t>Language</a:t>
            </a:r>
            <a:r>
              <a:rPr lang="fr-FR" sz="2400" dirty="0">
                <a:solidFill>
                  <a:srgbClr val="0070C0"/>
                </a:solidFill>
              </a:rPr>
              <a:t> Runtime </a:t>
            </a: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(</a:t>
            </a:r>
            <a:r>
              <a:rPr lang="fr-FR" sz="2400" dirty="0" err="1">
                <a:solidFill>
                  <a:srgbClr val="0070C0"/>
                </a:solidFill>
              </a:rPr>
              <a:t>virtual</a:t>
            </a:r>
            <a:r>
              <a:rPr lang="fr-FR" sz="2400" dirty="0">
                <a:solidFill>
                  <a:srgbClr val="0070C0"/>
                </a:solidFill>
              </a:rPr>
              <a:t> machine)</a:t>
            </a:r>
          </a:p>
          <a:p>
            <a:pPr algn="ctr"/>
            <a:r>
              <a:rPr lang="fr-FR" sz="2400" dirty="0">
                <a:solidFill>
                  <a:srgbClr val="00B050"/>
                </a:solidFill>
              </a:rPr>
              <a:t>Just In Time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B8F1E62-629F-4846-BC00-82994BFFCD44}"/>
              </a:ext>
            </a:extLst>
          </p:cNvPr>
          <p:cNvSpPr txBox="1"/>
          <p:nvPr/>
        </p:nvSpPr>
        <p:spPr>
          <a:xfrm>
            <a:off x="-80902" y="6431235"/>
            <a:ext cx="7281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hlinkClick r:id="rId4"/>
              </a:rPr>
              <a:t>https://en.wikipedia.org/wiki/Common_Intermediate_Language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2C6115-89E7-416D-90A9-0BDC24FEC473}"/>
              </a:ext>
            </a:extLst>
          </p:cNvPr>
          <p:cNvSpPr txBox="1"/>
          <p:nvPr/>
        </p:nvSpPr>
        <p:spPr>
          <a:xfrm>
            <a:off x="7760099" y="4686327"/>
            <a:ext cx="2133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Machine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3FA95094-789D-47F6-89FA-8A7053E59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3191" y="2470285"/>
            <a:ext cx="1786814" cy="1754326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CFD37FBE-1F1F-40B1-9AD9-AE331393D78B}"/>
              </a:ext>
            </a:extLst>
          </p:cNvPr>
          <p:cNvSpPr txBox="1"/>
          <p:nvPr/>
        </p:nvSpPr>
        <p:spPr>
          <a:xfrm>
            <a:off x="9413992" y="1568264"/>
            <a:ext cx="125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rgbClr val="0070C0"/>
                </a:solidFill>
              </a:rPr>
              <a:t>Execute</a:t>
            </a:r>
            <a:endParaRPr lang="fr-FR" sz="2400" dirty="0">
              <a:solidFill>
                <a:srgbClr val="0070C0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1E97561-8734-4EFF-9EA4-FCF060FA029A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>
            <a:off x="9650005" y="3347448"/>
            <a:ext cx="926970" cy="40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Multiprocessing at a Glance (I): Processors and Cores – AdoredTV">
            <a:extLst>
              <a:ext uri="{FF2B5EF4-FFF2-40B4-BE49-F238E27FC236}">
                <a16:creationId xmlns:a16="http://schemas.microsoft.com/office/drawing/2014/main" id="{4A5BD340-1550-4C50-83AD-4E653D96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5717" y="869456"/>
            <a:ext cx="785365" cy="75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795F122A-9318-41D4-93D0-CFA641A6C5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76975" y="2808067"/>
            <a:ext cx="1585913" cy="1086906"/>
          </a:xfrm>
          <a:prstGeom prst="rect">
            <a:avLst/>
          </a:prstGeom>
        </p:spPr>
      </p:pic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90E0B265-AB6D-4BB5-A1C1-21519A19AD12}"/>
              </a:ext>
            </a:extLst>
          </p:cNvPr>
          <p:cNvCxnSpPr>
            <a:cxnSpLocks/>
          </p:cNvCxnSpPr>
          <p:nvPr/>
        </p:nvCxnSpPr>
        <p:spPr>
          <a:xfrm>
            <a:off x="2686050" y="2295932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C7A6BBA8-CBD9-46B0-9273-7489E3BBC953}"/>
              </a:ext>
            </a:extLst>
          </p:cNvPr>
          <p:cNvCxnSpPr>
            <a:cxnSpLocks/>
          </p:cNvCxnSpPr>
          <p:nvPr/>
        </p:nvCxnSpPr>
        <p:spPr>
          <a:xfrm>
            <a:off x="6861235" y="2276891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863BFED3-0CFC-4FE1-9206-926941690B08}"/>
              </a:ext>
            </a:extLst>
          </p:cNvPr>
          <p:cNvCxnSpPr>
            <a:cxnSpLocks/>
          </p:cNvCxnSpPr>
          <p:nvPr/>
        </p:nvCxnSpPr>
        <p:spPr>
          <a:xfrm>
            <a:off x="10042687" y="2276891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6201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E416A3-31F1-4B23-BE2B-704B22DC9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structure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EEC41FBE-7440-4982-9B64-514C26238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17" r="4727" b="6608"/>
          <a:stretch/>
        </p:blipFill>
        <p:spPr>
          <a:xfrm>
            <a:off x="1815548" y="2091531"/>
            <a:ext cx="8269356" cy="356714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BD9C305-F27D-4D78-BA18-5785A4C9960D}"/>
              </a:ext>
            </a:extLst>
          </p:cNvPr>
          <p:cNvSpPr txBox="1"/>
          <p:nvPr/>
        </p:nvSpPr>
        <p:spPr>
          <a:xfrm>
            <a:off x="56322" y="6488668"/>
            <a:ext cx="110842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https://docs.microsoft.com/fr-fr/dotnet/core/porting/project-structure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04784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2E28BF-73C4-4639-BF2D-108F96E79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5C04FE-1422-4D6B-9D51-67EAC18FD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5728A7-6159-4EAF-975A-A9D3DBC57391}"/>
              </a:ext>
            </a:extLst>
          </p:cNvPr>
          <p:cNvSpPr/>
          <p:nvPr/>
        </p:nvSpPr>
        <p:spPr>
          <a:xfrm>
            <a:off x="2713786" y="2247877"/>
            <a:ext cx="7053065" cy="255454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cd..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mkdir</a:t>
            </a:r>
            <a:r>
              <a:rPr lang="fr-FR" sz="3200" dirty="0">
                <a:solidFill>
                  <a:schemeClr val="bg1"/>
                </a:solidFill>
              </a:rPr>
              <a:t> Fibonacci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mkdir</a:t>
            </a:r>
            <a:r>
              <a:rPr lang="fr-FR" sz="3200" dirty="0">
                <a:solidFill>
                  <a:schemeClr val="bg1"/>
                </a:solidFill>
              </a:rPr>
              <a:t> Fibonacci \src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move .\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 .\Fibonacci\src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 Fibonacci</a:t>
            </a:r>
          </a:p>
        </p:txBody>
      </p:sp>
    </p:spTree>
    <p:extLst>
      <p:ext uri="{BB962C8B-B14F-4D97-AF65-F5344CB8AC3E}">
        <p14:creationId xmlns:p14="http://schemas.microsoft.com/office/powerpoint/2010/main" val="31103941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F39509-5AD5-4A21-A3C7-E75F230FE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solution file: </a:t>
            </a:r>
            <a:r>
              <a:rPr lang="fr-FR" dirty="0" err="1"/>
              <a:t>sln</a:t>
            </a: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90F77BD-C488-4FB6-9140-E2DE5E152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4984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sln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sln</a:t>
            </a:r>
            <a:r>
              <a:rPr lang="fr-FR" sz="3200" dirty="0">
                <a:solidFill>
                  <a:schemeClr val="bg1"/>
                </a:solidFill>
              </a:rPr>
              <a:t> Fibonacci.sln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.\src\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\</a:t>
            </a:r>
            <a:r>
              <a:rPr lang="fr-FR" sz="3200" dirty="0" err="1">
                <a:solidFill>
                  <a:schemeClr val="bg1"/>
                </a:solidFill>
              </a:rPr>
              <a:t>Demo.csproj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type Fibonacci.sln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6312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12708B-BC70-4ECC-BF37-849F73BE5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Library : </a:t>
            </a:r>
            <a:r>
              <a:rPr lang="fr-FR" dirty="0" err="1"/>
              <a:t>Fibonacci.csproj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4523B5-E116-473A-AFE9-CCF1D4A08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8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net5.0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8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3500F3-818E-4B09-8784-F8532CE08C6E}"/>
              </a:ext>
            </a:extLst>
          </p:cNvPr>
          <p:cNvSpPr/>
          <p:nvPr/>
        </p:nvSpPr>
        <p:spPr>
          <a:xfrm>
            <a:off x="5138935" y="6273225"/>
            <a:ext cx="705306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classlib</a:t>
            </a:r>
            <a:r>
              <a:rPr lang="fr-FR" sz="3200" dirty="0">
                <a:solidFill>
                  <a:schemeClr val="bg1"/>
                </a:solidFill>
              </a:rPr>
              <a:t> –o .\src\Fibonacci</a:t>
            </a:r>
          </a:p>
        </p:txBody>
      </p:sp>
    </p:spTree>
    <p:extLst>
      <p:ext uri="{BB962C8B-B14F-4D97-AF65-F5344CB8AC3E}">
        <p14:creationId xmlns:p14="http://schemas.microsoft.com/office/powerpoint/2010/main" val="40956343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2091FD-8FBC-40F6-A186-EA4AA7D3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C0094B-284B-489E-9953-88A45B624B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08321" y="1324467"/>
            <a:ext cx="4665829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Collections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Generic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Diagnostics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Threading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class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tasks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&gt;&gt;();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800" dirty="0">
                <a:solidFill>
                  <a:srgbClr val="383838"/>
                </a:solidFill>
                <a:latin typeface="JetBrains Mono"/>
              </a:rPr>
              <a:t>   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D1B8070-BFC8-448D-A634-379669681D94}"/>
              </a:ext>
            </a:extLst>
          </p:cNvPr>
          <p:cNvSpPr txBox="1"/>
          <p:nvPr/>
        </p:nvSpPr>
        <p:spPr>
          <a:xfrm>
            <a:off x="205774" y="6169709"/>
            <a:ext cx="11755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https://docs.microsoft.com/fr-fr/dotnet/csharp/programming-guide/classes-and-structs/static-classes-and-static-class-members?WT.mc_id=DOP-MVP-5003370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60292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8A771E-CE00-4227-91D8-C1B567863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1770"/>
            <a:ext cx="10515600" cy="1325563"/>
          </a:xfrm>
        </p:spPr>
        <p:txBody>
          <a:bodyPr/>
          <a:lstStyle/>
          <a:p>
            <a:r>
              <a:rPr lang="fr-FR" dirty="0"/>
              <a:t>Tests: </a:t>
            </a:r>
            <a:r>
              <a:rPr lang="fr-FR" dirty="0" err="1"/>
              <a:t>Fibonacci.Tests.csproj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134141E-0693-4085-95C8-926D928A7C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16371" y="936301"/>
            <a:ext cx="8272008" cy="5509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net5.0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IsPackable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false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IsPackable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Microsoft.NET.Test.Sdk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="16.6.1"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xunit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="2.4.1"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xunit.runner.visualstudio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="2.4.3"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runtime;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native;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contentfiles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analyzers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buildtransitive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coverlet.collector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="1.3.0"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runtime;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native;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contentfiles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analyzers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buildtransitive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126E08-E803-498A-BEC8-D04FA0934966}"/>
              </a:ext>
            </a:extLst>
          </p:cNvPr>
          <p:cNvSpPr/>
          <p:nvPr/>
        </p:nvSpPr>
        <p:spPr>
          <a:xfrm>
            <a:off x="3481820" y="6273225"/>
            <a:ext cx="88970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classlib</a:t>
            </a:r>
            <a:r>
              <a:rPr lang="fr-FR" sz="3200" dirty="0">
                <a:solidFill>
                  <a:schemeClr val="bg1"/>
                </a:solidFill>
              </a:rPr>
              <a:t> –o .\tests\</a:t>
            </a:r>
            <a:r>
              <a:rPr lang="fr-FR" sz="3200" dirty="0" err="1">
                <a:solidFill>
                  <a:schemeClr val="bg1"/>
                </a:solidFill>
              </a:rPr>
              <a:t>Fibonacci.Tests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888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9AADEA-5AE3-46A9-9C2E-300AA4AB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72E6B86-802F-43B0-AD9C-38E9B66778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3260" y="1027906"/>
            <a:ext cx="10515600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Xunit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Tests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lang="fr-FR" altLang="fr-FR" sz="2400" dirty="0" err="1">
                <a:solidFill>
                  <a:srgbClr val="6B2FBA"/>
                </a:solidFill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UnitTest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Fact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2400" dirty="0">
                <a:solidFill>
                  <a:srgbClr val="00855F"/>
                </a:solidFill>
                <a:latin typeface="JetBrains Mono"/>
              </a:rPr>
              <a:t>Execute44ShouldRetrun701408733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{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"44"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Assert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Equal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701408733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8294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A5F366-77C7-4C5B-AC5B-FC75B05A0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reference</a:t>
            </a:r>
            <a:r>
              <a:rPr lang="fr-FR" dirty="0"/>
              <a:t> between </a:t>
            </a:r>
            <a:r>
              <a:rPr lang="fr-FR" dirty="0" err="1"/>
              <a:t>projects</a:t>
            </a:r>
            <a:endParaRPr lang="fr-FR" dirty="0"/>
          </a:p>
        </p:txBody>
      </p:sp>
      <p:sp>
        <p:nvSpPr>
          <p:cNvPr id="6" name="Espace réservé du contenu 6">
            <a:extLst>
              <a:ext uri="{FF2B5EF4-FFF2-40B4-BE49-F238E27FC236}">
                <a16:creationId xmlns:a16="http://schemas.microsoft.com/office/drawing/2014/main" id="{49B9B7F8-7F68-4B95-B8EF-583B5E76ACA6}"/>
              </a:ext>
            </a:extLst>
          </p:cNvPr>
          <p:cNvSpPr txBox="1">
            <a:spLocks/>
          </p:cNvSpPr>
          <p:nvPr/>
        </p:nvSpPr>
        <p:spPr>
          <a:xfrm>
            <a:off x="838200" y="1532997"/>
            <a:ext cx="10515600" cy="199336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"./src/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/</a:t>
            </a:r>
            <a:r>
              <a:rPr lang="fr-FR" sz="3200" dirty="0" err="1">
                <a:solidFill>
                  <a:schemeClr val="bg1"/>
                </a:solidFill>
              </a:rPr>
              <a:t>Demo.csproj</a:t>
            </a:r>
            <a:r>
              <a:rPr lang="fr-FR" sz="3200" dirty="0">
                <a:solidFill>
                  <a:schemeClr val="bg1"/>
                </a:solidFill>
              </a:rPr>
              <a:t>" </a:t>
            </a:r>
            <a:r>
              <a:rPr lang="fr-FR" sz="3200" dirty="0" err="1">
                <a:solidFill>
                  <a:schemeClr val="bg1"/>
                </a:solidFill>
              </a:rPr>
              <a:t>reference</a:t>
            </a:r>
            <a:r>
              <a:rPr lang="fr-FR" sz="3200" dirty="0">
                <a:solidFill>
                  <a:schemeClr val="bg1"/>
                </a:solidFill>
              </a:rPr>
              <a:t> "./src/Fibonacci/</a:t>
            </a:r>
            <a:r>
              <a:rPr lang="fr-FR" sz="3200" dirty="0" err="1">
                <a:solidFill>
                  <a:schemeClr val="bg1"/>
                </a:solidFill>
              </a:rPr>
              <a:t>Fibonacci.csproj</a:t>
            </a:r>
            <a:r>
              <a:rPr lang="fr-FR" sz="3200" dirty="0">
                <a:solidFill>
                  <a:schemeClr val="bg1"/>
                </a:solidFill>
              </a:rPr>
              <a:t>"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"./tests/</a:t>
            </a:r>
            <a:r>
              <a:rPr lang="fr-FR" sz="3200" dirty="0" err="1">
                <a:solidFill>
                  <a:schemeClr val="bg1"/>
                </a:solidFill>
              </a:rPr>
              <a:t>Fibonacci.Tests</a:t>
            </a:r>
            <a:r>
              <a:rPr lang="fr-FR" sz="3200" dirty="0">
                <a:solidFill>
                  <a:schemeClr val="bg1"/>
                </a:solidFill>
              </a:rPr>
              <a:t>/ </a:t>
            </a:r>
            <a:r>
              <a:rPr lang="fr-FR" sz="3200" dirty="0" err="1">
                <a:solidFill>
                  <a:schemeClr val="bg1"/>
                </a:solidFill>
              </a:rPr>
              <a:t>Fibonacci.Tests.csproj</a:t>
            </a:r>
            <a:r>
              <a:rPr lang="fr-FR" sz="3200" dirty="0">
                <a:solidFill>
                  <a:schemeClr val="bg1"/>
                </a:solidFill>
              </a:rPr>
              <a:t>" </a:t>
            </a:r>
            <a:r>
              <a:rPr lang="fr-FR" sz="3200" dirty="0" err="1">
                <a:solidFill>
                  <a:schemeClr val="bg1"/>
                </a:solidFill>
              </a:rPr>
              <a:t>reference</a:t>
            </a:r>
            <a:r>
              <a:rPr lang="fr-FR" sz="3200" dirty="0">
                <a:solidFill>
                  <a:schemeClr val="bg1"/>
                </a:solidFill>
              </a:rPr>
              <a:t> "./src/Fibonacci/</a:t>
            </a:r>
            <a:r>
              <a:rPr lang="fr-FR" sz="3200" dirty="0" err="1">
                <a:solidFill>
                  <a:schemeClr val="bg1"/>
                </a:solidFill>
              </a:rPr>
              <a:t>Fibonacci.csproj</a:t>
            </a:r>
            <a:r>
              <a:rPr lang="fr-FR" sz="3200" dirty="0">
                <a:solidFill>
                  <a:schemeClr val="bg1"/>
                </a:solidFill>
              </a:rPr>
              <a:t>"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584CA05-E601-4C8E-A038-00E3766A1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7971" y="3934123"/>
            <a:ext cx="7376058" cy="29238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ProjectReference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="..\..\src\Fibonacci\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Fibonacci.csproj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8948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6F9318-F84D-49D4-A73C-B647DDC7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6EA969-B84B-4B43-B1C3-A013D3997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63D8CF7-9773-49B6-9711-E98C4105BB7D}"/>
              </a:ext>
            </a:extLst>
          </p:cNvPr>
          <p:cNvSpPr txBox="1"/>
          <p:nvPr/>
        </p:nvSpPr>
        <p:spPr>
          <a:xfrm>
            <a:off x="0" y="6488668"/>
            <a:ext cx="6156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https://github.com/coverlet-coverage/coverlet</a:t>
            </a: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A6062CE-7B0A-4D4C-8717-02C62279E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96CDA20-95FF-41D3-BEEB-152A68B027BE}"/>
              </a:ext>
            </a:extLst>
          </p:cNvPr>
          <p:cNvSpPr/>
          <p:nvPr/>
        </p:nvSpPr>
        <p:spPr>
          <a:xfrm>
            <a:off x="3701492" y="5773291"/>
            <a:ext cx="8490508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 .\tests\</a:t>
            </a:r>
            <a:r>
              <a:rPr lang="fr-FR" sz="3200" dirty="0" err="1">
                <a:solidFill>
                  <a:schemeClr val="bg1"/>
                </a:solidFill>
              </a:rPr>
              <a:t>Fibonacci.Tests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dotnet test --collect:"</a:t>
            </a:r>
            <a:r>
              <a:rPr lang="en-US" sz="3200" dirty="0" err="1">
                <a:solidFill>
                  <a:schemeClr val="bg1"/>
                </a:solidFill>
              </a:rPr>
              <a:t>XPlat</a:t>
            </a:r>
            <a:r>
              <a:rPr lang="en-US" sz="3200" dirty="0">
                <a:solidFill>
                  <a:schemeClr val="bg1"/>
                </a:solidFill>
              </a:rPr>
              <a:t> Code Coverage"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6451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E0F607-1CE9-4418-881E-172FCD81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FFF4A2-9F3C-4971-A1A4-B65BBE0BE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Unit tests coverage analysis on macOS">
            <a:extLst>
              <a:ext uri="{FF2B5EF4-FFF2-40B4-BE49-F238E27FC236}">
                <a16:creationId xmlns:a16="http://schemas.microsoft.com/office/drawing/2014/main" id="{2D8F2ECF-E164-44ED-A011-6A2A1A683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874" y="30199"/>
            <a:ext cx="7956251" cy="638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4A6DF9C-0C77-4DB4-A841-ACFA5ED397E0}"/>
              </a:ext>
            </a:extLst>
          </p:cNvPr>
          <p:cNvSpPr txBox="1"/>
          <p:nvPr/>
        </p:nvSpPr>
        <p:spPr>
          <a:xfrm>
            <a:off x="0" y="6458469"/>
            <a:ext cx="10250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https://blog.jetbrains.com/dotnet/2019/04/10/code-coverage-macos-linux-rider-2019-1/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4026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65B2FED-370E-44C7-AD20-488A75FB8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1137"/>
            <a:ext cx="2200275" cy="118269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3AE38C1-4599-421A-B62A-14BAFB8E94E3}"/>
              </a:ext>
            </a:extLst>
          </p:cNvPr>
          <p:cNvCxnSpPr>
            <a:cxnSpLocks/>
            <a:stCxn id="5" idx="3"/>
            <a:endCxn id="30" idx="1"/>
          </p:cNvCxnSpPr>
          <p:nvPr/>
        </p:nvCxnSpPr>
        <p:spPr>
          <a:xfrm>
            <a:off x="2200275" y="3342482"/>
            <a:ext cx="305470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CE523C8-BFDF-4E68-8D4D-AF45FA93B783}"/>
              </a:ext>
            </a:extLst>
          </p:cNvPr>
          <p:cNvSpPr txBox="1"/>
          <p:nvPr/>
        </p:nvSpPr>
        <p:spPr>
          <a:xfrm>
            <a:off x="2737560" y="1445894"/>
            <a:ext cx="19543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Compile</a:t>
            </a:r>
          </a:p>
          <a:p>
            <a:pPr algn="ctr"/>
            <a:r>
              <a:rPr lang="fr-FR" sz="2400" dirty="0" err="1">
                <a:solidFill>
                  <a:srgbClr val="00B050"/>
                </a:solidFill>
              </a:rPr>
              <a:t>Ahead</a:t>
            </a:r>
            <a:r>
              <a:rPr lang="fr-FR" sz="2400" dirty="0">
                <a:solidFill>
                  <a:srgbClr val="00B050"/>
                </a:solidFill>
              </a:rPr>
              <a:t> of time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B8F1E62-629F-4846-BC00-82994BFFCD44}"/>
              </a:ext>
            </a:extLst>
          </p:cNvPr>
          <p:cNvSpPr txBox="1"/>
          <p:nvPr/>
        </p:nvSpPr>
        <p:spPr>
          <a:xfrm>
            <a:off x="-80902" y="6431235"/>
            <a:ext cx="7281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hlinkClick r:id="rId3"/>
              </a:rPr>
              <a:t>https://en.wikipedia.org/wiki/Common_Intermediate_Language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2C6115-89E7-416D-90A9-0BDC24FEC473}"/>
              </a:ext>
            </a:extLst>
          </p:cNvPr>
          <p:cNvSpPr txBox="1"/>
          <p:nvPr/>
        </p:nvSpPr>
        <p:spPr>
          <a:xfrm>
            <a:off x="5029125" y="4546693"/>
            <a:ext cx="2133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Machine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3FA95094-789D-47F6-89FA-8A7053E59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980" y="2465319"/>
            <a:ext cx="1786814" cy="1754326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CFD37FBE-1F1F-40B1-9AD9-AE331393D78B}"/>
              </a:ext>
            </a:extLst>
          </p:cNvPr>
          <p:cNvSpPr txBox="1"/>
          <p:nvPr/>
        </p:nvSpPr>
        <p:spPr>
          <a:xfrm>
            <a:off x="8056676" y="1568264"/>
            <a:ext cx="125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rgbClr val="0070C0"/>
                </a:solidFill>
              </a:rPr>
              <a:t>Execute</a:t>
            </a:r>
            <a:endParaRPr lang="fr-FR" sz="2400" dirty="0">
              <a:solidFill>
                <a:srgbClr val="0070C0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1E97561-8734-4EFF-9EA4-FCF060FA029A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>
            <a:off x="7041794" y="3342482"/>
            <a:ext cx="3535181" cy="90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Multiprocessing at a Glance (I): Processors and Cores – AdoredTV">
            <a:extLst>
              <a:ext uri="{FF2B5EF4-FFF2-40B4-BE49-F238E27FC236}">
                <a16:creationId xmlns:a16="http://schemas.microsoft.com/office/drawing/2014/main" id="{4A5BD340-1550-4C50-83AD-4E653D96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401" y="869456"/>
            <a:ext cx="785365" cy="75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795F122A-9318-41D4-93D0-CFA641A6C5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6975" y="2808067"/>
            <a:ext cx="1585913" cy="1086906"/>
          </a:xfrm>
          <a:prstGeom prst="rect">
            <a:avLst/>
          </a:prstGeom>
        </p:spPr>
      </p:pic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90E0B265-AB6D-4BB5-A1C1-21519A19AD12}"/>
              </a:ext>
            </a:extLst>
          </p:cNvPr>
          <p:cNvCxnSpPr>
            <a:cxnSpLocks/>
          </p:cNvCxnSpPr>
          <p:nvPr/>
        </p:nvCxnSpPr>
        <p:spPr>
          <a:xfrm>
            <a:off x="3714751" y="2295932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863BFED3-0CFC-4FE1-9206-926941690B08}"/>
              </a:ext>
            </a:extLst>
          </p:cNvPr>
          <p:cNvCxnSpPr>
            <a:cxnSpLocks/>
          </p:cNvCxnSpPr>
          <p:nvPr/>
        </p:nvCxnSpPr>
        <p:spPr>
          <a:xfrm>
            <a:off x="8685371" y="2276891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260F322C-ED44-49B9-AB63-72E9AB0527E7}"/>
              </a:ext>
            </a:extLst>
          </p:cNvPr>
          <p:cNvSpPr txBox="1"/>
          <p:nvPr/>
        </p:nvSpPr>
        <p:spPr>
          <a:xfrm>
            <a:off x="353054" y="4546692"/>
            <a:ext cx="1494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Code</a:t>
            </a:r>
          </a:p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C#, F#, VB</a:t>
            </a:r>
          </a:p>
        </p:txBody>
      </p:sp>
    </p:spTree>
    <p:extLst>
      <p:ext uri="{BB962C8B-B14F-4D97-AF65-F5344CB8AC3E}">
        <p14:creationId xmlns:p14="http://schemas.microsoft.com/office/powerpoint/2010/main" val="39931946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, use command line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023" cy="4818456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</a:t>
            </a:r>
            <a:r>
              <a:rPr lang="fr-FR" sz="3600" dirty="0" err="1">
                <a:solidFill>
                  <a:schemeClr val="bg1"/>
                </a:solidFill>
              </a:rPr>
              <a:t>organize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respect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file structure, move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 folder to « ./src/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library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named</a:t>
            </a:r>
            <a:r>
              <a:rPr lang="fr-FR" sz="3600" dirty="0">
                <a:solidFill>
                  <a:schemeClr val="bg1"/>
                </a:solidFill>
              </a:rPr>
              <a:t> « Fibonacci »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in the « ./src » directory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test « </a:t>
            </a:r>
            <a:r>
              <a:rPr lang="fr-FR" sz="3600" dirty="0" err="1">
                <a:solidFill>
                  <a:schemeClr val="bg1"/>
                </a:solidFill>
              </a:rPr>
              <a:t>xunit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named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Fibonacci.Tests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inside</a:t>
            </a:r>
            <a:r>
              <a:rPr lang="fr-FR" sz="3600" dirty="0">
                <a:solidFill>
                  <a:schemeClr val="bg1"/>
                </a:solidFill>
              </a:rPr>
              <a:t> the « ./tests » directory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solution file </a:t>
            </a:r>
            <a:r>
              <a:rPr lang="fr-FR" sz="3600" dirty="0" err="1">
                <a:solidFill>
                  <a:schemeClr val="bg1"/>
                </a:solidFill>
              </a:rPr>
              <a:t>name</a:t>
            </a:r>
            <a:r>
              <a:rPr lang="fr-FR" sz="3600" dirty="0">
                <a:solidFill>
                  <a:schemeClr val="bg1"/>
                </a:solidFill>
              </a:rPr>
              <a:t> « fibonacci.sln » 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Reference the 3 </a:t>
            </a:r>
            <a:r>
              <a:rPr lang="fr-FR" sz="3600" dirty="0" err="1">
                <a:solidFill>
                  <a:schemeClr val="bg1"/>
                </a:solidFill>
              </a:rPr>
              <a:t>projects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inside</a:t>
            </a:r>
            <a:r>
              <a:rPr lang="fr-FR" sz="3600" dirty="0">
                <a:solidFill>
                  <a:schemeClr val="bg1"/>
                </a:solidFill>
              </a:rPr>
              <a:t> .</a:t>
            </a:r>
            <a:r>
              <a:rPr lang="fr-FR" sz="3600" dirty="0" err="1">
                <a:solidFill>
                  <a:schemeClr val="bg1"/>
                </a:solidFill>
              </a:rPr>
              <a:t>sln</a:t>
            </a:r>
            <a:r>
              <a:rPr lang="fr-FR" sz="3600" dirty="0">
                <a:solidFill>
                  <a:schemeClr val="bg1"/>
                </a:solidFill>
              </a:rPr>
              <a:t> file,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sould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be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organized</a:t>
            </a:r>
            <a:r>
              <a:rPr lang="fr-FR" sz="3600" dirty="0">
                <a:solidFill>
                  <a:schemeClr val="bg1"/>
                </a:solidFill>
              </a:rPr>
              <a:t> like </a:t>
            </a:r>
            <a:r>
              <a:rPr lang="fr-FR" sz="3600" dirty="0" err="1">
                <a:solidFill>
                  <a:schemeClr val="bg1"/>
                </a:solidFill>
              </a:rPr>
              <a:t>below</a:t>
            </a:r>
            <a:r>
              <a:rPr lang="fr-FR" sz="3600" dirty="0">
                <a:solidFill>
                  <a:schemeClr val="bg1"/>
                </a:solidFill>
              </a:rPr>
              <a:t> :</a:t>
            </a:r>
          </a:p>
          <a:p>
            <a:pPr marL="914400" lvl="2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fibonacci.sln</a:t>
            </a:r>
          </a:p>
          <a:p>
            <a:pPr marL="914400" lvl="2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src/Fibonacci</a:t>
            </a:r>
          </a:p>
          <a:p>
            <a:pPr marL="914400" lvl="2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src/</a:t>
            </a:r>
            <a:r>
              <a:rPr lang="fr-FR" sz="2800" dirty="0" err="1">
                <a:solidFill>
                  <a:schemeClr val="bg1"/>
                </a:solidFill>
              </a:rPr>
              <a:t>Demo</a:t>
            </a:r>
            <a:endParaRPr lang="fr-FR" sz="2800" dirty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tests/</a:t>
            </a:r>
            <a:r>
              <a:rPr lang="fr-FR" sz="2800" dirty="0" err="1">
                <a:solidFill>
                  <a:schemeClr val="bg1"/>
                </a:solidFill>
              </a:rPr>
              <a:t>Fibonacci.Tests</a:t>
            </a:r>
            <a:endParaRPr lang="fr-FR" sz="28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1776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</a:t>
            </a:r>
            <a:r>
              <a:rPr lang="fr-FR" dirty="0" err="1"/>
              <a:t>library</a:t>
            </a:r>
            <a:r>
              <a:rPr lang="fr-FR" dirty="0"/>
              <a:t> to </a:t>
            </a:r>
            <a:r>
              <a:rPr lang="fr-FR" dirty="0" err="1"/>
              <a:t>Nuget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76202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17FE16-12EE-4039-8A32-FC199A43F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to nuget.org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7E3FCD5-B903-49DA-B43C-07B56FBA6261}"/>
              </a:ext>
            </a:extLst>
          </p:cNvPr>
          <p:cNvSpPr txBox="1"/>
          <p:nvPr/>
        </p:nvSpPr>
        <p:spPr>
          <a:xfrm>
            <a:off x="1474824" y="5413099"/>
            <a:ext cx="92423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https://docs.microsoft.com/fr-fr/nuget/nuget-org/publish-a-package?WT.mc_id=DOP-MVP-5003370#create-api-keys</a:t>
            </a:r>
            <a:endParaRPr lang="fr-FR" dirty="0"/>
          </a:p>
        </p:txBody>
      </p:sp>
      <p:pic>
        <p:nvPicPr>
          <p:cNvPr id="7176" name="Picture 8" descr="Copie de la clé d’API dans le Presse-papiers">
            <a:extLst>
              <a:ext uri="{FF2B5EF4-FFF2-40B4-BE49-F238E27FC236}">
                <a16:creationId xmlns:a16="http://schemas.microsoft.com/office/drawing/2014/main" id="{A866DCE0-0EB0-454E-AA10-2B8DFC2930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962" y="3429000"/>
            <a:ext cx="5507676" cy="1553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C70D384F-D6C9-47E8-954F-F7F6C2C3CB56}"/>
              </a:ext>
            </a:extLst>
          </p:cNvPr>
          <p:cNvSpPr txBox="1"/>
          <p:nvPr/>
        </p:nvSpPr>
        <p:spPr>
          <a:xfrm>
            <a:off x="2114112" y="2628772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https://www.nuget.org/users/account/LogOn?returnUrl=%2F</a:t>
            </a:r>
            <a:endParaRPr lang="fr-FR" dirty="0"/>
          </a:p>
        </p:txBody>
      </p:sp>
      <p:pic>
        <p:nvPicPr>
          <p:cNvPr id="7178" name="Picture 10" descr="Emplacement de la connexion NuGet">
            <a:extLst>
              <a:ext uri="{FF2B5EF4-FFF2-40B4-BE49-F238E27FC236}">
                <a16:creationId xmlns:a16="http://schemas.microsoft.com/office/drawing/2014/main" id="{AB42F3CA-DA82-48C0-8437-19247388B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401" y="1560982"/>
            <a:ext cx="78486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0306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8A4327-9FB4-4423-89B8-29EE3AB05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897F68-E1CC-4073-895B-5A90F2EDA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24AE022-EE50-45B1-92E5-85467F979BD6}"/>
              </a:ext>
            </a:extLst>
          </p:cNvPr>
          <p:cNvSpPr txBox="1"/>
          <p:nvPr/>
        </p:nvSpPr>
        <p:spPr>
          <a:xfrm>
            <a:off x="56707" y="6398828"/>
            <a:ext cx="120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https://www.microsoft.com/fr-fr/p/nuget-package-explorer/9wzdncrdmdm3?activetab=pivot:overviewtab</a:t>
            </a:r>
            <a:endParaRPr lang="fr-FR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36AC05F-AFA4-461D-BC57-83F1401C2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4" y="0"/>
            <a:ext cx="8174332" cy="608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43745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474EE6-B546-407C-9852-54E676D48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397628-1201-4AB0-8184-7F300D44B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D1FC84D-E50D-465D-84E6-20253DB70B5D}"/>
              </a:ext>
            </a:extLst>
          </p:cNvPr>
          <p:cNvSpPr txBox="1"/>
          <p:nvPr/>
        </p:nvSpPr>
        <p:spPr>
          <a:xfrm>
            <a:off x="241890" y="5292546"/>
            <a:ext cx="113901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https://docs.microsoft.com/en-us/dotnet/core/tools/dotnet-pack?WT.mc_id=DOP-MVP-5003370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E910658F-3F13-43E3-A314-4F2733F8DC42}"/>
              </a:ext>
            </a:extLst>
          </p:cNvPr>
          <p:cNvSpPr txBox="1">
            <a:spLocks/>
          </p:cNvSpPr>
          <p:nvPr/>
        </p:nvSpPr>
        <p:spPr>
          <a:xfrm>
            <a:off x="483780" y="2256296"/>
            <a:ext cx="10515600" cy="9787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pack .\src\Fibonacci\</a:t>
            </a:r>
            <a:r>
              <a:rPr lang="fr-FR" sz="3200" dirty="0" err="1">
                <a:solidFill>
                  <a:schemeClr val="bg1"/>
                </a:solidFill>
              </a:rPr>
              <a:t>Fibonacci.csproj</a:t>
            </a:r>
            <a:r>
              <a:rPr lang="fr-FR" sz="3200" dirty="0">
                <a:solidFill>
                  <a:schemeClr val="bg1"/>
                </a:solidFill>
              </a:rPr>
              <a:t> -</a:t>
            </a:r>
            <a:r>
              <a:rPr lang="fr-FR" sz="3200" dirty="0" err="1">
                <a:solidFill>
                  <a:schemeClr val="bg1"/>
                </a:solidFill>
              </a:rPr>
              <a:t>p:PackageVersion</a:t>
            </a:r>
            <a:r>
              <a:rPr lang="fr-FR" sz="3200" dirty="0">
                <a:solidFill>
                  <a:schemeClr val="bg1"/>
                </a:solidFill>
              </a:rPr>
              <a:t>=1.0.0</a:t>
            </a:r>
          </a:p>
        </p:txBody>
      </p:sp>
    </p:spTree>
    <p:extLst>
      <p:ext uri="{BB962C8B-B14F-4D97-AF65-F5344CB8AC3E}">
        <p14:creationId xmlns:p14="http://schemas.microsoft.com/office/powerpoint/2010/main" val="22674298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CE62A-1895-49F3-B31C-684BF640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847575E-4CAD-4D5A-B870-8F96A370BC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16084"/>
            <a:ext cx="8691290" cy="43704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netstandard2.0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Guillaume.Chervet.Fibonacci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9372DF2-A07B-4062-B7E3-C549431C25BD}"/>
              </a:ext>
            </a:extLst>
          </p:cNvPr>
          <p:cNvSpPr txBox="1"/>
          <p:nvPr/>
        </p:nvSpPr>
        <p:spPr>
          <a:xfrm>
            <a:off x="93033" y="6391571"/>
            <a:ext cx="91998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https://docs.microsoft.com/fr-fr/dotnet/core/tools/csproj?WT.mc_id=DOP-MVP-5003370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132378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7C1401-B71C-448F-8B0A-4F702BEF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03F68A-3D59-451B-B811-7695D2D6D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6185B78-D528-4095-BF62-D9CCCECB33A0}"/>
              </a:ext>
            </a:extLst>
          </p:cNvPr>
          <p:cNvSpPr txBox="1"/>
          <p:nvPr/>
        </p:nvSpPr>
        <p:spPr>
          <a:xfrm>
            <a:off x="-1" y="6176963"/>
            <a:ext cx="114831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https://docs.microsoft.com/fr-fr/nuget/nuget-org/publish-a-package?WT.mc_id=DOP-MVP-5003370</a:t>
            </a:r>
            <a:endParaRPr lang="fr-FR" dirty="0"/>
          </a:p>
          <a:p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4199D01B-F75B-4801-A9BC-35DBB03F314B}"/>
              </a:ext>
            </a:extLst>
          </p:cNvPr>
          <p:cNvSpPr txBox="1">
            <a:spLocks/>
          </p:cNvSpPr>
          <p:nvPr/>
        </p:nvSpPr>
        <p:spPr>
          <a:xfrm>
            <a:off x="483780" y="2830455"/>
            <a:ext cx="10515600" cy="23083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nuget</a:t>
            </a:r>
            <a:r>
              <a:rPr lang="fr-FR" sz="3200" dirty="0">
                <a:solidFill>
                  <a:schemeClr val="bg1"/>
                </a:solidFill>
              </a:rPr>
              <a:t> push .\src\Fibonacci\bin\</a:t>
            </a:r>
            <a:r>
              <a:rPr lang="fr-FR" sz="3200" dirty="0" err="1">
                <a:solidFill>
                  <a:schemeClr val="bg1"/>
                </a:solidFill>
              </a:rPr>
              <a:t>Debug</a:t>
            </a:r>
            <a:r>
              <a:rPr lang="fr-FR" sz="3200" dirty="0">
                <a:solidFill>
                  <a:schemeClr val="bg1"/>
                </a:solidFill>
              </a:rPr>
              <a:t>\Guillaume.Chervet.Fibonacci.1.0.0.nupkg --api-key oy2kun6t2nkrn4fyax5qfdzvqidma3rujgsyax233ihz2y --source https://api.nuget.org/v3/index.json</a:t>
            </a:r>
          </a:p>
        </p:txBody>
      </p:sp>
    </p:spTree>
    <p:extLst>
      <p:ext uri="{BB962C8B-B14F-4D97-AF65-F5344CB8AC3E}">
        <p14:creationId xmlns:p14="http://schemas.microsoft.com/office/powerpoint/2010/main" val="54903647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Consume package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Nuget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8938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database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07660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E644B9-67CA-4BCD-889A-2468F91C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E1FACD-BFF4-4250-A50D-590FD17B3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FAFDCD7-80CE-4E91-B927-B8ADFD7D9495}"/>
              </a:ext>
            </a:extLst>
          </p:cNvPr>
          <p:cNvSpPr txBox="1"/>
          <p:nvPr/>
        </p:nvSpPr>
        <p:spPr>
          <a:xfrm>
            <a:off x="148856" y="6031210"/>
            <a:ext cx="114725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https://docs.microsoft.com/fr-fr/sql/ssms/download-sql-server-management-studio-ssms</a:t>
            </a:r>
            <a:r>
              <a:rPr lang="fr-FR" dirty="0">
                <a:hlinkClick r:id="rId3"/>
              </a:rPr>
              <a:t> ?</a:t>
            </a:r>
            <a:r>
              <a:rPr lang="fr-FR" dirty="0" err="1">
                <a:hlinkClick r:id="rId3"/>
              </a:rPr>
              <a:t>WT.mc_id</a:t>
            </a:r>
            <a:r>
              <a:rPr lang="fr-FR" dirty="0">
                <a:hlinkClick r:id="rId3"/>
              </a:rPr>
              <a:t>=DOP-MVP-5003370</a:t>
            </a:r>
            <a:endParaRPr lang="fr-FR" dirty="0"/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3404AF9-5FFE-4ECA-B6E4-DAA90CF95D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889" y="173739"/>
            <a:ext cx="10200627" cy="556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4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064F10-45FF-4F9A-92FC-716D285DC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CC4CA8-2FDA-405C-881C-88B12DD7F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Asynchrony</a:t>
            </a: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Multithreaded</a:t>
            </a: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Parallelism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61543528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Continuous</a:t>
            </a:r>
            <a:r>
              <a:rPr lang="fr-FR" dirty="0"/>
              <a:t> </a:t>
            </a:r>
            <a:r>
              <a:rPr lang="fr-FR"/>
              <a:t>integration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843882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web API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872964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mobile/</a:t>
            </a:r>
            <a:r>
              <a:rPr lang="fr-FR" dirty="0" err="1"/>
              <a:t>windows</a:t>
            </a:r>
            <a:r>
              <a:rPr lang="fr-FR" dirty="0"/>
              <a:t>/linux application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5346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EA91A8-87FF-494A-A20B-6F0F590B1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csproj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3FD1FA-7117-4F6F-AA3C-F21F1B677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9" y="2310447"/>
            <a:ext cx="8448082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lang="fr-FR" altLang="fr-FR" sz="3200" dirty="0" err="1">
                <a:solidFill>
                  <a:srgbClr val="8C6C41"/>
                </a:solidFill>
                <a:highlight>
                  <a:srgbClr val="FFFF00"/>
                </a:highlight>
                <a:latin typeface="JetBrains Mono"/>
              </a:rPr>
              <a:t>.Web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net5.0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37840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1476563E-A665-4C91-A3AA-91DEF8A3FF0C}"/>
              </a:ext>
            </a:extLst>
          </p:cNvPr>
          <p:cNvSpPr txBox="1"/>
          <p:nvPr/>
        </p:nvSpPr>
        <p:spPr>
          <a:xfrm>
            <a:off x="322217" y="6488668"/>
            <a:ext cx="88827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https://twitter.com/davidfowl/status/1295792080216657921/photo/1</a:t>
            </a:r>
            <a:endParaRPr lang="fr-FR" dirty="0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627EC339-DF56-4CCD-BD6D-6D8D38039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17" y="0"/>
            <a:ext cx="5054204" cy="63709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Text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Json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AspNetCore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AspNetCore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Hosting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AspNetCore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Http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Extensions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Hosting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Program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CreateHostBuilder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Run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IHostBuilder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CreateHostBuilder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Host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CreateDefaultBuilder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ConfigureWebHostDefaults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webBuilder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webBuilder.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Configure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(app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UseRouting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UseEndpoints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endpoints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endpoints.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MapGet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"/</a:t>
            </a:r>
            <a:r>
              <a:rPr lang="fr-FR" altLang="fr-FR" sz="1200" dirty="0" err="1">
                <a:solidFill>
                  <a:srgbClr val="8C6C41"/>
                </a:solidFill>
                <a:latin typeface="JetBrains Mono"/>
              </a:rPr>
              <a:t>user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context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context.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Response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WriteAsync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JsonSerializer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Serialize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"James"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Age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    });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});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});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37737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simple api using « 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new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Remove</a:t>
            </a:r>
            <a:r>
              <a:rPr lang="fr-FR" sz="3600" dirty="0">
                <a:solidFill>
                  <a:schemeClr val="bg1"/>
                </a:solidFill>
              </a:rPr>
              <a:t> redirection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HTTP to HTTPS for building a </a:t>
            </a:r>
            <a:r>
              <a:rPr lang="fr-FR" sz="3600" dirty="0" err="1">
                <a:solidFill>
                  <a:schemeClr val="bg1"/>
                </a:solidFill>
              </a:rPr>
              <a:t>simpler</a:t>
            </a:r>
            <a:r>
              <a:rPr lang="fr-FR" sz="3600" dirty="0">
                <a:solidFill>
                  <a:schemeClr val="bg1"/>
                </a:solidFill>
              </a:rPr>
              <a:t> docker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dockerfile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application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docker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chemeClr val="bg1"/>
                </a:solidFill>
              </a:rPr>
              <a:t>docker </a:t>
            </a:r>
            <a:r>
              <a:rPr lang="fr-FR" sz="2800" dirty="0" err="1">
                <a:solidFill>
                  <a:schemeClr val="bg1"/>
                </a:solidFill>
              </a:rPr>
              <a:t>build</a:t>
            </a:r>
            <a:r>
              <a:rPr lang="fr-FR" sz="2800" dirty="0">
                <a:solidFill>
                  <a:schemeClr val="bg1"/>
                </a:solidFill>
              </a:rPr>
              <a:t> . –t web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chemeClr val="bg1"/>
                </a:solidFill>
              </a:rPr>
              <a:t>docker run --</a:t>
            </a:r>
            <a:r>
              <a:rPr lang="fr-FR" sz="2800" dirty="0" err="1">
                <a:solidFill>
                  <a:schemeClr val="bg1"/>
                </a:solidFill>
              </a:rPr>
              <a:t>it</a:t>
            </a:r>
            <a:r>
              <a:rPr lang="fr-FR" sz="2800" dirty="0">
                <a:solidFill>
                  <a:schemeClr val="bg1"/>
                </a:solidFill>
              </a:rPr>
              <a:t> -p 5003:80  --</a:t>
            </a:r>
            <a:r>
              <a:rPr lang="fr-FR" sz="2800" dirty="0" err="1">
                <a:solidFill>
                  <a:schemeClr val="bg1"/>
                </a:solidFill>
              </a:rPr>
              <a:t>rm</a:t>
            </a:r>
            <a:r>
              <a:rPr lang="fr-FR" sz="2800" dirty="0">
                <a:solidFill>
                  <a:schemeClr val="bg1"/>
                </a:solidFill>
              </a:rPr>
              <a:t> web</a:t>
            </a: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53284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4642B1-3157-4C3A-BB1F-492EE7231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490C24-24E5-4B80-990C-54044192E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4625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DD5A9B-8EA3-4046-BBE8-C417BF6F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30F333-2F3B-43D4-9622-DAFADF803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 err="1"/>
              <a:t>Nuget</a:t>
            </a:r>
            <a:r>
              <a:rPr lang="fr-FR" sz="5400" dirty="0"/>
              <a:t> as package manager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EEC82E6-00D6-4FBD-BE99-FF140060E554}"/>
              </a:ext>
            </a:extLst>
          </p:cNvPr>
          <p:cNvSpPr txBox="1"/>
          <p:nvPr/>
        </p:nvSpPr>
        <p:spPr>
          <a:xfrm>
            <a:off x="2267125" y="5117175"/>
            <a:ext cx="80345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5400" dirty="0">
                <a:hlinkClick r:id="rId2"/>
              </a:rPr>
              <a:t>https://www.nuget.org/</a:t>
            </a:r>
            <a:endParaRPr lang="fr-FR" sz="54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8165706-0887-490B-B6FF-F08ECA41C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996" y="3429000"/>
            <a:ext cx="2429214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86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/>
          </p:cNvSpPr>
          <p:nvPr>
            <p:ph type="sldNum" sz="quarter" idx="2"/>
          </p:nvPr>
        </p:nvSpPr>
        <p:spPr>
          <a:xfrm>
            <a:off x="6009334" y="6509742"/>
            <a:ext cx="164402" cy="242888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61" name="Shape 261"/>
          <p:cNvSpPr>
            <a:spLocks noGrp="1"/>
          </p:cNvSpPr>
          <p:nvPr>
            <p:ph type="body" sz="half" idx="1"/>
          </p:nvPr>
        </p:nvSpPr>
        <p:spPr>
          <a:xfrm>
            <a:off x="288986" y="1984442"/>
            <a:ext cx="11605098" cy="3971487"/>
          </a:xfrm>
          <a:prstGeom prst="rect">
            <a:avLst/>
          </a:prstGeom>
        </p:spPr>
        <p:txBody>
          <a:bodyPr vert="horz" lIns="35719" tIns="35719" rIns="35719" bIns="35719" numCol="2" rtlCol="0" anchor="t">
            <a:normAutofit/>
          </a:bodyPr>
          <a:lstStyle/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Lightness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Deployment flexibility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Multi-platform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Development tools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Open source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Supported by Microsoft</a:t>
            </a:r>
          </a:p>
        </p:txBody>
      </p:sp>
    </p:spTree>
    <p:extLst>
      <p:ext uri="{BB962C8B-B14F-4D97-AF65-F5344CB8AC3E}">
        <p14:creationId xmlns:p14="http://schemas.microsoft.com/office/powerpoint/2010/main" val="1385683944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5646</TotalTime>
  <Words>3178</Words>
  <Application>Microsoft Office PowerPoint</Application>
  <PresentationFormat>Grand écran</PresentationFormat>
  <Paragraphs>375</Paragraphs>
  <Slides>76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76</vt:i4>
      </vt:variant>
    </vt:vector>
  </HeadingPairs>
  <TitlesOfParts>
    <vt:vector size="86" baseType="lpstr">
      <vt:lpstr>Arial</vt:lpstr>
      <vt:lpstr>Calibri</vt:lpstr>
      <vt:lpstr>Calibri Light</vt:lpstr>
      <vt:lpstr>Consolas</vt:lpstr>
      <vt:lpstr>Helvetica Neue</vt:lpstr>
      <vt:lpstr>JetBrains Mono</vt:lpstr>
      <vt:lpstr>SFMono-Regular</vt:lpstr>
      <vt:lpstr>Symbol</vt:lpstr>
      <vt:lpstr>Wingdings</vt:lpstr>
      <vt:lpstr>Thème Office</vt:lpstr>
      <vt:lpstr>Présentation PowerPoint</vt:lpstr>
      <vt:lpstr>Présentation PowerPoint</vt:lpstr>
      <vt:lpstr>Présentation PowerPoint</vt:lpstr>
      <vt:lpstr>Éco système Microsoft et dotnet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History State .NET in 2017</vt:lpstr>
      <vt:lpstr>History</vt:lpstr>
      <vt:lpstr>History</vt:lpstr>
      <vt:lpstr>History</vt:lpstr>
      <vt:lpstr>History</vt:lpstr>
      <vt:lpstr>Présentation PowerPoint</vt:lpstr>
      <vt:lpstr>Présentation PowerPoint</vt:lpstr>
      <vt:lpstr>Présentation PowerPoint</vt:lpstr>
      <vt:lpstr>Progression axis</vt:lpstr>
      <vt:lpstr>Dotnet cli</vt:lpstr>
      <vt:lpstr>Dotnet cli</vt:lpstr>
      <vt:lpstr>Hello World</vt:lpstr>
      <vt:lpstr>Demo.csproj</vt:lpstr>
      <vt:lpstr>Publish</vt:lpstr>
      <vt:lpstr>Exercise</vt:lpstr>
      <vt:lpstr>global.json</vt:lpstr>
      <vt:lpstr>Exercise</vt:lpstr>
      <vt:lpstr>Dockerfile</vt:lpstr>
      <vt:lpstr>Exercise</vt:lpstr>
      <vt:lpstr>Namespace</vt:lpstr>
      <vt:lpstr>Namespace</vt:lpstr>
      <vt:lpstr>Arguments</vt:lpstr>
      <vt:lpstr>Fibonacci</vt:lpstr>
      <vt:lpstr>Parse string to int</vt:lpstr>
      <vt:lpstr>Parse string to int</vt:lpstr>
      <vt:lpstr>Exercise</vt:lpstr>
      <vt:lpstr>ReadLine</vt:lpstr>
      <vt:lpstr>csproj : Use C# 9 Preview</vt:lpstr>
      <vt:lpstr>Top level statements</vt:lpstr>
      <vt:lpstr>Pattern matching</vt:lpstr>
      <vt:lpstr>F# version</vt:lpstr>
      <vt:lpstr>Exercise</vt:lpstr>
      <vt:lpstr>Using foreach with arrays</vt:lpstr>
      <vt:lpstr>Mesure time</vt:lpstr>
      <vt:lpstr>Présentation PowerPoint</vt:lpstr>
      <vt:lpstr>Exercise</vt:lpstr>
      <vt:lpstr>Task</vt:lpstr>
      <vt:lpstr>Task&lt;TResult&gt;</vt:lpstr>
      <vt:lpstr>Exercise</vt:lpstr>
      <vt:lpstr>Project organization</vt:lpstr>
      <vt:lpstr>Project structure</vt:lpstr>
      <vt:lpstr>Présentation PowerPoint</vt:lpstr>
      <vt:lpstr>Project solution file: sln</vt:lpstr>
      <vt:lpstr>Library : Fibonacci.csproj</vt:lpstr>
      <vt:lpstr>Présentation PowerPoint</vt:lpstr>
      <vt:lpstr>Tests: Fibonacci.Tests.csproj</vt:lpstr>
      <vt:lpstr>Présentation PowerPoint</vt:lpstr>
      <vt:lpstr>Add reference between projects</vt:lpstr>
      <vt:lpstr>Présentation PowerPoint</vt:lpstr>
      <vt:lpstr>Présentation PowerPoint</vt:lpstr>
      <vt:lpstr>Exercise, use command line</vt:lpstr>
      <vt:lpstr>Publish library to Nuget</vt:lpstr>
      <vt:lpstr>Publish to nuget.org</vt:lpstr>
      <vt:lpstr>Présentation PowerPoint</vt:lpstr>
      <vt:lpstr>Présentation PowerPoint</vt:lpstr>
      <vt:lpstr>Présentation PowerPoint</vt:lpstr>
      <vt:lpstr>Présentation PowerPoint</vt:lpstr>
      <vt:lpstr>Consume package from Nuget</vt:lpstr>
      <vt:lpstr>Add database</vt:lpstr>
      <vt:lpstr>Présentation PowerPoint</vt:lpstr>
      <vt:lpstr>Continuous integration</vt:lpstr>
      <vt:lpstr>Add web API</vt:lpstr>
      <vt:lpstr>Add mobile/windows/linux application</vt:lpstr>
      <vt:lpstr>csproj</vt:lpstr>
      <vt:lpstr>Présentation PowerPoint</vt:lpstr>
      <vt:lpstr>Exercise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CHERVET Guillaume</dc:creator>
  <cp:lastModifiedBy>Guillaume Chervet</cp:lastModifiedBy>
  <cp:revision>281</cp:revision>
  <dcterms:created xsi:type="dcterms:W3CDTF">2020-07-17T06:50:02Z</dcterms:created>
  <dcterms:modified xsi:type="dcterms:W3CDTF">2020-09-09T07:11:39Z</dcterms:modified>
</cp:coreProperties>
</file>