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0"/>
  </p:handoutMasterIdLst>
  <p:sldIdLst>
    <p:sldId id="291" r:id="rId3"/>
    <p:sldId id="272" r:id="rId4"/>
    <p:sldId id="273" r:id="rId6"/>
    <p:sldId id="292" r:id="rId7"/>
    <p:sldId id="271" r:id="rId8"/>
    <p:sldId id="257" r:id="rId9"/>
    <p:sldId id="268" r:id="rId10"/>
    <p:sldId id="275" r:id="rId11"/>
    <p:sldId id="274" r:id="rId12"/>
    <p:sldId id="276" r:id="rId13"/>
    <p:sldId id="281" r:id="rId14"/>
    <p:sldId id="282" r:id="rId15"/>
    <p:sldId id="277" r:id="rId16"/>
    <p:sldId id="278" r:id="rId17"/>
    <p:sldId id="280" r:id="rId18"/>
    <p:sldId id="319" r:id="rId19"/>
    <p:sldId id="336" r:id="rId20"/>
    <p:sldId id="338" r:id="rId21"/>
    <p:sldId id="337" r:id="rId22"/>
    <p:sldId id="260" r:id="rId23"/>
    <p:sldId id="312" r:id="rId24"/>
    <p:sldId id="262" r:id="rId25"/>
    <p:sldId id="263" r:id="rId26"/>
    <p:sldId id="313" r:id="rId27"/>
    <p:sldId id="270" r:id="rId28"/>
    <p:sldId id="355" r:id="rId29"/>
    <p:sldId id="314" r:id="rId30"/>
    <p:sldId id="318" r:id="rId31"/>
    <p:sldId id="316" r:id="rId32"/>
    <p:sldId id="315" r:id="rId33"/>
    <p:sldId id="356" r:id="rId34"/>
    <p:sldId id="320" r:id="rId35"/>
    <p:sldId id="321" r:id="rId36"/>
    <p:sldId id="317" r:id="rId37"/>
    <p:sldId id="322" r:id="rId38"/>
    <p:sldId id="324" r:id="rId39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6B31DD-5246-4E4B-984D-9EB00D307CBE}">
          <p14:sldIdLst>
            <p14:sldId id="291"/>
            <p14:sldId id="272"/>
            <p14:sldId id="273"/>
            <p14:sldId id="292"/>
            <p14:sldId id="271"/>
            <p14:sldId id="257"/>
            <p14:sldId id="268"/>
            <p14:sldId id="275"/>
            <p14:sldId id="274"/>
            <p14:sldId id="276"/>
            <p14:sldId id="281"/>
            <p14:sldId id="282"/>
            <p14:sldId id="277"/>
            <p14:sldId id="278"/>
            <p14:sldId id="280"/>
            <p14:sldId id="319"/>
            <p14:sldId id="336"/>
            <p14:sldId id="338"/>
            <p14:sldId id="337"/>
            <p14:sldId id="260"/>
            <p14:sldId id="312"/>
            <p14:sldId id="262"/>
            <p14:sldId id="263"/>
            <p14:sldId id="313"/>
            <p14:sldId id="270"/>
            <p14:sldId id="355"/>
            <p14:sldId id="314"/>
            <p14:sldId id="318"/>
            <p14:sldId id="316"/>
            <p14:sldId id="315"/>
            <p14:sldId id="356"/>
            <p14:sldId id="320"/>
            <p14:sldId id="321"/>
            <p14:sldId id="317"/>
            <p14:sldId id="322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A4A"/>
    <a:srgbClr val="0E870E"/>
    <a:srgbClr val="0000FF"/>
    <a:srgbClr val="FC0107"/>
    <a:srgbClr val="0066CC"/>
    <a:srgbClr val="C0C0C0"/>
    <a:srgbClr val="9900FF"/>
    <a:srgbClr val="000066"/>
    <a:srgbClr val="0080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5736"/>
  </p:normalViewPr>
  <p:slideViewPr>
    <p:cSldViewPr showGuides="1">
      <p:cViewPr>
        <p:scale>
          <a:sx n="66" d="100"/>
          <a:sy n="66" d="100"/>
        </p:scale>
        <p:origin x="-102" y="-186"/>
      </p:cViewPr>
      <p:guideLst>
        <p:guide orient="horz" pos="2244"/>
        <p:guide pos="3061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944" y="-90"/>
      </p:cViewPr>
      <p:guideLst>
        <p:guide orient="horz" pos="2993"/>
        <p:guide pos="22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BF217B6-F018-0248-826F-DB0A162D447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Times New Roman" panose="0202050305040509030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969E5CA-08A2-AB4B-9F7F-A5BEC6B8F3B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charset="0"/>
        <a:ea typeface="宋体" pitchFamily="2" charset="-122"/>
        <a:cs typeface="宋体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C2988FCD-754D-A64D-8F47-4CF08DEBF5AE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不是用编程语言来和计算机交谈，而是用于描述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69E5CA-08A2-AB4B-9F7F-A5BEC6B8F3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81A39-0EF4-544E-89AF-571F6E869582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  <a:cs typeface="宋体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charset="0"/>
              <a:buNone/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C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语言出现的历史背景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C4CAC7-9C19-FA4D-88C8-0B93479BCE63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6BC2AD-3313-1343-AA01-4CA8B8A499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  <a:cs typeface="宋体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charset="0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程序的编译和运行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3B5D2B-7BDB-CD4C-9E31-EAFFE8177DA6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BBD6B1-E2AC-CB43-9B4E-AA49A52380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  <a:cs typeface="宋体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charset="0"/>
              <a:buNone/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语言程序</a:t>
            </a:r>
            <a:endParaRPr lang="zh-CN" altLang="en-US" sz="2800" b="1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3D804-FC57-B149-9910-BEB57AE0B185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0189A0-5399-CD4D-B937-37EA3F416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0F0B7-1BA2-1640-BBB1-553DA328C6EA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03988"/>
            <a:ext cx="9144000" cy="354012"/>
          </a:xfrm>
          <a:prstGeom prst="rect">
            <a:avLst/>
          </a:prstGeom>
          <a:solidFill>
            <a:srgbClr val="BA0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7" name="文本框 12"/>
          <p:cNvSpPr txBox="1">
            <a:spLocks noChangeArrowheads="1"/>
          </p:cNvSpPr>
          <p:nvPr userDrawn="1"/>
        </p:nvSpPr>
        <p:spPr bwMode="auto">
          <a:xfrm>
            <a:off x="5148263" y="6503988"/>
            <a:ext cx="3240087" cy="3124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  <a:cs typeface="宋体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charset="0"/>
              <a:buNone/>
              <a:defRPr/>
            </a:pPr>
            <a:r>
              <a:rPr lang="en-US" altLang="zh-CN" sz="1200" b="1" smtClean="0">
                <a:solidFill>
                  <a:schemeClr val="bg1"/>
                </a:solidFill>
                <a:latin typeface="Verdana" panose="020B0804030504040204" charset="0"/>
              </a:rPr>
              <a:t>C</a:t>
            </a:r>
            <a:r>
              <a:rPr lang="zh-CN" altLang="en-US" sz="1200" b="1" smtClean="0">
                <a:solidFill>
                  <a:schemeClr val="bg1"/>
                </a:solidFill>
                <a:latin typeface="Verdana" panose="020B0804030504040204" charset="0"/>
              </a:rPr>
              <a:t>语言程序设计 </a:t>
            </a:r>
            <a:r>
              <a:rPr lang="en-US" altLang="zh-CN" sz="1200" b="1" smtClean="0">
                <a:solidFill>
                  <a:schemeClr val="bg1"/>
                </a:solidFill>
                <a:latin typeface="Verdana" panose="020B0804030504040204" charset="0"/>
              </a:rPr>
              <a:t> </a:t>
            </a:r>
            <a:r>
              <a:rPr lang="zh-CN" altLang="en-US" sz="1200" b="1" smtClean="0">
                <a:solidFill>
                  <a:schemeClr val="bg1"/>
                </a:solidFill>
                <a:latin typeface="Verdana" panose="020B0804030504040204" charset="0"/>
              </a:rPr>
              <a:t>计数学院 林秋月</a:t>
            </a:r>
            <a:endParaRPr lang="zh-CN" altLang="en-US" sz="1200" b="1" smtClean="0">
              <a:solidFill>
                <a:schemeClr val="bg1"/>
              </a:solidFill>
              <a:latin typeface="Verdana" panose="020B0804030504040204" charset="0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1316038"/>
            <a:ext cx="78867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536575"/>
            <a:ext cx="9144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22238"/>
            <a:ext cx="549275" cy="411162"/>
          </a:xfrm>
          <a:prstGeom prst="rect">
            <a:avLst/>
          </a:prstGeom>
          <a:solidFill>
            <a:srgbClr val="BA0D09"/>
          </a:solidFill>
          <a:ln>
            <a:solidFill>
              <a:srgbClr val="BA0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9763" y="122238"/>
            <a:ext cx="150812" cy="411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8363" y="122238"/>
            <a:ext cx="53975" cy="411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3838" y="65087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None/>
              <a:defRPr sz="900" smtClean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fld id="{16C10A75-6886-BA4B-90B7-4496FD3D8208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43888" y="6508750"/>
            <a:ext cx="6985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fontAlgn="t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  <a:buFont typeface="Wingdings" panose="05000000000000000000" pitchFamily="2" charset="2"/>
              <a:buNone/>
              <a:defRPr sz="900" smtClean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fld id="{EBD4CB59-022D-ED4A-B82C-803C0236ED60}" type="slidenum">
              <a:rPr lang="zh-CN" altLang="en-US"/>
            </a:fld>
            <a:r>
              <a:rPr lang="en-US" altLang="zh-CN"/>
              <a:t>/51</a:t>
            </a:r>
            <a:endParaRPr lang="zh-CN" altLang="en-US"/>
          </a:p>
        </p:txBody>
      </p:sp>
      <p:sp>
        <p:nvSpPr>
          <p:cNvPr id="5" name="灯片编号占位符 5"/>
          <p:cNvSpPr txBox="1"/>
          <p:nvPr userDrawn="1"/>
        </p:nvSpPr>
        <p:spPr>
          <a:xfrm>
            <a:off x="3275892" y="6503989"/>
            <a:ext cx="1296108" cy="354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fld id="{5EC82932-3671-4E3E-9F10-87CEB810067F}" type="slidenum">
              <a:rPr lang="zh-CN" altLang="en-US" smtClean="0"/>
            </a:fld>
            <a:r>
              <a:rPr lang="en-US" altLang="zh-CN" dirty="0" smtClean="0">
                <a:latin typeface="微软雅黑" panose="020B0503020204020204" charset="-122"/>
                <a:ea typeface="宋体" pitchFamily="2" charset="-122"/>
              </a:rPr>
              <a:t>/36</a:t>
            </a:r>
            <a:endParaRPr lang="en-US" altLang="en-US" dirty="0">
              <a:latin typeface="微软雅黑" panose="020B0503020204020204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宋体" pitchFamily="2" charset="-122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itchFamily="2" charset="-122"/>
          <a:cs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itchFamily="2" charset="-122"/>
          <a:cs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itchFamily="2" charset="-122"/>
          <a:cs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itchFamily="2" charset="-122"/>
          <a:cs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kumimoji="1"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umimoji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umimoji="1"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umimoji="1" sz="1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umimoji="1" sz="1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hyperlink" Target="https://www.tiobe.com/tiobe-index/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hyperlink" Target="https://www.tiobe.com/tiobe-index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sourceforge.net/projects/orwelldevcpp/?source=directory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1" Type="http://schemas.openxmlformats.org/officeDocument/2006/relationships/hyperlink" Target="&#35838;&#20869;&#20363;&#39064;/chapter1_1_hello.c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icourse163.org/course/ZJU-199001?tid=23500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intia.c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20.xml"/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type="ctrTitle"/>
          </p:nvPr>
        </p:nvSpPr>
        <p:spPr>
          <a:xfrm>
            <a:off x="228600" y="2599055"/>
            <a:ext cx="8382000" cy="922020"/>
          </a:xfrm>
        </p:spPr>
        <p:txBody>
          <a:bodyPr vert="horz" wrap="square" lIns="91440" tIns="45720" rIns="91440" bIns="45720" anchor="b">
            <a:spAutoFit/>
          </a:bodyPr>
          <a:p>
            <a:pPr eaLnBrk="1" hangingPunct="1">
              <a:spcBef>
                <a:spcPct val="30000"/>
              </a:spcBef>
              <a:buClrTx/>
              <a:buSzTx/>
              <a:buFontTx/>
            </a:pPr>
            <a:r>
              <a:rPr lang="zh-CN" altLang="zh-CN" sz="6000" b="1" i="1" dirty="0">
                <a:solidFill>
                  <a:srgbClr val="008000"/>
                </a:solidFill>
                <a:ea typeface="黑体" panose="02010609060101010101" charset="-122"/>
                <a:cs typeface="+mj-cs"/>
              </a:rPr>
              <a:t>高级语言</a:t>
            </a:r>
            <a:r>
              <a:rPr lang="zh-CN" altLang="zh-CN" sz="6000" b="1" i="1" dirty="0">
                <a:solidFill>
                  <a:srgbClr val="008000"/>
                </a:solidFill>
                <a:latin typeface="+mj-lt"/>
                <a:ea typeface="黑体" panose="02010609060101010101" charset="-122"/>
                <a:cs typeface="+mj-cs"/>
              </a:rPr>
              <a:t>程序设计</a:t>
            </a:r>
            <a:endParaRPr lang="zh-CN" altLang="zh-CN" sz="6000" b="1" i="1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2959100" y="3996055"/>
            <a:ext cx="5041900" cy="1261745"/>
          </a:xfrm>
        </p:spPr>
        <p:txBody>
          <a:bodyPr/>
          <a:p>
            <a:r>
              <a:rPr lang="en-US" altLang="zh-CN" b="1"/>
              <a:t>C</a:t>
            </a:r>
            <a:r>
              <a:rPr lang="zh-CN" altLang="en-US" b="1"/>
              <a:t>程序设计（第五版） 谭浩强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80063" y="182563"/>
            <a:ext cx="3584575" cy="438150"/>
          </a:xfrm>
        </p:spPr>
        <p:txBody>
          <a:bodyPr anchor="b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计算机程序和语言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639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3EE3659D-22B1-654A-B00B-37FE20E38E4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55650" y="909002"/>
            <a:ext cx="7775575" cy="525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</a:rPr>
              <a:t>算法：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为解决一个问题而采用的方法和步骤。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</a:rPr>
              <a:t>程序设计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：按照编程语言的语法规则编写算法。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程序的翻译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和执行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</a:rPr>
              <a:t>解释方式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：使用</a:t>
            </a:r>
            <a:r>
              <a:rPr kumimoji="0" lang="zh-CN" altLang="en-US" dirty="0">
                <a:solidFill>
                  <a:srgbClr val="000000"/>
                </a:solidFill>
                <a:latin typeface="+mj-ea"/>
                <a:ea typeface="+mj-ea"/>
              </a:rPr>
              <a:t>一个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程序（能读懂你的程序），边解释边执行。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</a:rPr>
              <a:t>编译方式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：使用</a:t>
            </a:r>
            <a:r>
              <a:rPr kumimoji="0" lang="zh-CN" altLang="en-US" dirty="0">
                <a:solidFill>
                  <a:srgbClr val="000000"/>
                </a:solidFill>
                <a:latin typeface="+mj-ea"/>
                <a:ea typeface="+mj-ea"/>
              </a:rPr>
              <a:t>一个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程序，将程序翻译成计算机能识别的程序文件（机器语言），计算机执行该程序。</a:t>
            </a:r>
            <a:endParaRPr kumimoji="0" lang="en-US" altLang="zh-CN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55650" y="909003"/>
            <a:ext cx="7775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Calibri Light" panose="020F030202020403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为什么选择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语言市场份额大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en-US" altLang="zh-CN" sz="1800" dirty="0">
                <a:hlinkClick r:id="rId1"/>
              </a:rPr>
              <a:t> https://www.tiobe.com/tiobe-index</a:t>
            </a:r>
            <a:r>
              <a:rPr lang="zh-CN" altLang="zh-CN" sz="1800" dirty="0"/>
              <a:t> 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endParaRPr kumimoji="0" lang="en-US" altLang="zh-CN" sz="18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的产生与发展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195B3CD6-4405-1F4A-85EF-B769B6A2A13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955" y="2709545"/>
            <a:ext cx="9144000" cy="289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909003"/>
            <a:ext cx="7775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Calibri Light" panose="020F030202020403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为什么选择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语言市场份额大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en-US" altLang="zh-CN" sz="1800" dirty="0">
                <a:hlinkClick r:id="rId1"/>
              </a:rPr>
              <a:t> https://www.tiobe.com/tiobe-index</a:t>
            </a:r>
            <a:r>
              <a:rPr lang="zh-CN" altLang="zh-CN" sz="1800" dirty="0"/>
              <a:t> 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）</a:t>
            </a:r>
            <a:endParaRPr kumimoji="0" lang="en-US" altLang="zh-CN" sz="1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其他语言在语法上跟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语言差异很小，几乎是类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语言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的产生与发展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195B3CD6-4405-1F4A-85EF-B769B6A2A13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43608" y="2636912"/>
            <a:ext cx="7581476" cy="3878780"/>
            <a:chOff x="755650" y="2682046"/>
            <a:chExt cx="7581476" cy="38787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278" y="2682046"/>
              <a:ext cx="3744769" cy="196936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793869"/>
              <a:ext cx="7581476" cy="17669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589881" y="4005064"/>
            <a:ext cx="2071687" cy="642937"/>
          </a:xfrm>
          <a:prstGeom prst="flowChartProcess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Verdana" panose="020B0804030504040204" charset="0"/>
              </a:rPr>
              <a:t>BCPL</a:t>
            </a:r>
            <a:r>
              <a:rPr lang="zh-CN" altLang="zh-CN" sz="2800" b="1">
                <a:solidFill>
                  <a:srgbClr val="C00000"/>
                </a:solidFill>
                <a:latin typeface="Verdana" panose="020B0804030504040204" charset="0"/>
              </a:rPr>
              <a:t>语言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4518818" y="4005064"/>
            <a:ext cx="1500188" cy="642937"/>
          </a:xfrm>
          <a:prstGeom prst="flowChartProcess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Verdana" panose="020B0804030504040204" charset="0"/>
              </a:rPr>
              <a:t>B</a:t>
            </a:r>
            <a:r>
              <a:rPr lang="zh-CN" altLang="zh-CN" sz="2800" b="1" dirty="0">
                <a:solidFill>
                  <a:srgbClr val="C00000"/>
                </a:solidFill>
                <a:latin typeface="Verdana" panose="020B0804030504040204" charset="0"/>
              </a:rPr>
              <a:t>语言</a:t>
            </a:r>
            <a:endParaRPr lang="zh-CN" altLang="en-US" sz="2800" b="1" dirty="0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6876256" y="4005064"/>
            <a:ext cx="1571625" cy="642937"/>
          </a:xfrm>
          <a:prstGeom prst="flowChartProcess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Verdana" panose="020B0804030504040204" charset="0"/>
              </a:rPr>
              <a:t>C</a:t>
            </a:r>
            <a:r>
              <a:rPr lang="zh-CN" altLang="zh-CN" sz="2800" b="1">
                <a:solidFill>
                  <a:srgbClr val="C00000"/>
                </a:solidFill>
                <a:latin typeface="Verdana" panose="020B0804030504040204" charset="0"/>
              </a:rPr>
              <a:t>语言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8" name="燕尾形箭头 7"/>
          <p:cNvSpPr>
            <a:spLocks noChangeArrowheads="1"/>
          </p:cNvSpPr>
          <p:nvPr/>
        </p:nvSpPr>
        <p:spPr bwMode="auto">
          <a:xfrm>
            <a:off x="3733006" y="4147939"/>
            <a:ext cx="714375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Arial" panose="020B0604020202090204" pitchFamily="34" charset="0"/>
            </a:endParaRPr>
          </a:p>
        </p:txBody>
      </p:sp>
      <p:sp>
        <p:nvSpPr>
          <p:cNvPr id="9" name="燕尾形箭头 8"/>
          <p:cNvSpPr>
            <a:spLocks noChangeArrowheads="1"/>
          </p:cNvSpPr>
          <p:nvPr/>
        </p:nvSpPr>
        <p:spPr bwMode="auto">
          <a:xfrm>
            <a:off x="6090443" y="4147939"/>
            <a:ext cx="714375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Arial" panose="020B0604020202090204" pitchFamily="34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的产生与发展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195B3CD6-4405-1F4A-85EF-B769B6A2A13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909002"/>
            <a:ext cx="8136830" cy="273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语言的发展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+mn-ea"/>
                <a:ea typeface="+mn-ea"/>
              </a:rPr>
              <a:t>1970</a:t>
            </a:r>
            <a:r>
              <a:rPr lang="zh-CN" altLang="en-US" dirty="0">
                <a:latin typeface="+mn-ea"/>
                <a:ea typeface="+mn-ea"/>
              </a:rPr>
              <a:t>年，</a:t>
            </a:r>
            <a:r>
              <a:rPr lang="zh-CN" altLang="en-US" dirty="0" smtClean="0">
                <a:latin typeface="+mn-ea"/>
                <a:ea typeface="+mn-ea"/>
              </a:rPr>
              <a:t>美国贝尔实验室以</a:t>
            </a:r>
            <a:r>
              <a:rPr lang="en-US" altLang="zh-CN" dirty="0">
                <a:latin typeface="+mn-ea"/>
                <a:ea typeface="+mn-ea"/>
              </a:rPr>
              <a:t>BCPL</a:t>
            </a:r>
            <a:r>
              <a:rPr lang="zh-CN" altLang="en-US" dirty="0">
                <a:latin typeface="+mn-ea"/>
                <a:ea typeface="+mn-ea"/>
              </a:rPr>
              <a:t>语言为基础，设计</a:t>
            </a:r>
            <a:r>
              <a:rPr lang="zh-CN" altLang="en-US" dirty="0" smtClean="0">
                <a:latin typeface="+mn-ea"/>
                <a:ea typeface="+mn-ea"/>
              </a:rPr>
              <a:t>出简单且接近</a:t>
            </a:r>
            <a:r>
              <a:rPr lang="zh-CN" altLang="en-US" dirty="0">
                <a:latin typeface="+mn-ea"/>
                <a:ea typeface="+mn-ea"/>
              </a:rPr>
              <a:t>硬件的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语言，并用它写</a:t>
            </a:r>
            <a:r>
              <a:rPr lang="zh-CN" altLang="en-US" dirty="0">
                <a:latin typeface="+mn-ea"/>
                <a:ea typeface="+mn-ea"/>
              </a:rPr>
              <a:t>了第一个</a:t>
            </a:r>
            <a:r>
              <a:rPr lang="en-US" altLang="zh-CN" dirty="0" smtClean="0">
                <a:latin typeface="+mn-ea"/>
                <a:ea typeface="+mn-ea"/>
              </a:rPr>
              <a:t>UNIX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OS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1972</a:t>
            </a:r>
            <a:r>
              <a:rPr lang="zh-CN" altLang="zh-CN" dirty="0" smtClean="0">
                <a:latin typeface="+mn-ea"/>
                <a:ea typeface="+mn-ea"/>
              </a:rPr>
              <a:t>年，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语言的基础上设计出了</a:t>
            </a:r>
            <a:r>
              <a:rPr lang="en-US" altLang="zh-CN" dirty="0" smtClean="0">
                <a:latin typeface="+mn-ea"/>
                <a:ea typeface="+mn-ea"/>
              </a:rPr>
              <a:t>C</a:t>
            </a:r>
            <a:r>
              <a:rPr lang="zh-CN" altLang="en-US" dirty="0" smtClean="0">
                <a:latin typeface="+mn-ea"/>
                <a:ea typeface="+mn-ea"/>
              </a:rPr>
              <a:t>语言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1973</a:t>
            </a:r>
            <a:r>
              <a:rPr lang="zh-CN" altLang="en-US" dirty="0" smtClean="0">
                <a:latin typeface="+mn-ea"/>
                <a:ea typeface="+mn-ea"/>
              </a:rPr>
              <a:t>年，第四版</a:t>
            </a:r>
            <a:r>
              <a:rPr lang="en-US" altLang="zh-CN" dirty="0" smtClean="0">
                <a:latin typeface="+mn-ea"/>
                <a:ea typeface="+mn-ea"/>
              </a:rPr>
              <a:t>UNIX</a:t>
            </a:r>
            <a:r>
              <a:rPr lang="zh-CN" altLang="en-US" dirty="0" smtClean="0">
                <a:latin typeface="+mn-ea"/>
                <a:ea typeface="+mn-ea"/>
              </a:rPr>
              <a:t>完全用</a:t>
            </a:r>
            <a:r>
              <a:rPr lang="en-US" altLang="zh-CN" dirty="0" smtClean="0">
                <a:latin typeface="+mn-ea"/>
                <a:ea typeface="+mn-ea"/>
              </a:rPr>
              <a:t>C</a:t>
            </a:r>
            <a:r>
              <a:rPr lang="zh-CN" altLang="en-US" dirty="0" smtClean="0">
                <a:latin typeface="+mn-ea"/>
                <a:ea typeface="+mn-ea"/>
              </a:rPr>
              <a:t>语言重写</a:t>
            </a:r>
            <a:endParaRPr lang="zh-CN" altLang="zh-CN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语言版本：</a:t>
            </a:r>
            <a:r>
              <a:rPr kumimoji="0" lang="en-US" altLang="zh-CN" dirty="0" smtClean="0">
                <a:solidFill>
                  <a:srgbClr val="000000"/>
                </a:solidFill>
                <a:latin typeface="+mn-ea"/>
              </a:rPr>
              <a:t>ANSI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0"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C89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0"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C95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0"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C99</a:t>
            </a:r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等</a:t>
            </a:r>
            <a:endParaRPr kumimoji="0" lang="en-US" altLang="zh-CN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燕尾形箭头 13"/>
          <p:cNvSpPr>
            <a:spLocks noChangeArrowheads="1"/>
          </p:cNvSpPr>
          <p:nvPr/>
        </p:nvSpPr>
        <p:spPr bwMode="auto">
          <a:xfrm rot="16200000">
            <a:off x="2123728" y="4837435"/>
            <a:ext cx="714375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Arial" panose="020B0604020202090204" pitchFamily="34" charset="0"/>
            </a:endParaRPr>
          </a:p>
        </p:txBody>
      </p:sp>
      <p:sp>
        <p:nvSpPr>
          <p:cNvPr id="15" name="流程图: 过程 4"/>
          <p:cNvSpPr>
            <a:spLocks noChangeArrowheads="1"/>
          </p:cNvSpPr>
          <p:nvPr/>
        </p:nvSpPr>
        <p:spPr bwMode="auto">
          <a:xfrm>
            <a:off x="899592" y="5450359"/>
            <a:ext cx="3168352" cy="642937"/>
          </a:xfrm>
          <a:prstGeom prst="flowChartProcess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Verdana" panose="020B0804030504040204" charset="0"/>
              </a:rPr>
              <a:t>FORTRAIN</a:t>
            </a:r>
            <a:r>
              <a:rPr lang="zh-CN" altLang="zh-CN" sz="2800" b="1" dirty="0" smtClean="0">
                <a:solidFill>
                  <a:srgbClr val="C00000"/>
                </a:solidFill>
                <a:latin typeface="Verdana" panose="020B0804030504040204" charset="0"/>
              </a:rPr>
              <a:t>语言</a:t>
            </a:r>
            <a:endParaRPr lang="zh-CN" altLang="en-US" sz="2800" b="1" dirty="0">
              <a:solidFill>
                <a:srgbClr val="C00000"/>
              </a:solidFill>
              <a:latin typeface="Verdana" panose="020B08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build="p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的产生与发展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195B3CD6-4405-1F4A-85EF-B769B6A2A13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909002"/>
            <a:ext cx="8186738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语言的特点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C语言是结构化程序设计语言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，以</a:t>
            </a:r>
            <a:r>
              <a:rPr lang="zh-CN" altLang="en-US" dirty="0">
                <a:latin typeface="+mn-ea"/>
                <a:ea typeface="+mn-ea"/>
                <a:sym typeface="+mn-ea"/>
              </a:rPr>
              <a:t>函数实现模块化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设计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语言简洁紧凑，使用方便灵活。</a:t>
            </a:r>
            <a:r>
              <a:rPr lang="zh-CN" altLang="en-US" dirty="0">
                <a:latin typeface="+mn-ea"/>
                <a:ea typeface="+mn-ea"/>
              </a:rPr>
              <a:t>只有</a:t>
            </a:r>
            <a:r>
              <a:rPr lang="zh-CN" altLang="zh-CN" dirty="0">
                <a:latin typeface="+mn-ea"/>
                <a:ea typeface="+mn-ea"/>
              </a:rPr>
              <a:t>9</a:t>
            </a:r>
            <a:r>
              <a:rPr lang="zh-CN" altLang="en-US" dirty="0">
                <a:latin typeface="+mn-ea"/>
                <a:ea typeface="+mn-ea"/>
              </a:rPr>
              <a:t>种控制语句、</a:t>
            </a:r>
            <a:r>
              <a:rPr lang="zh-CN" altLang="zh-CN" dirty="0">
                <a:latin typeface="+mn-ea"/>
                <a:ea typeface="+mn-ea"/>
              </a:rPr>
              <a:t>3</a:t>
            </a:r>
            <a:r>
              <a:rPr lang="en-US" altLang="zh-CN" dirty="0">
                <a:latin typeface="+mn-ea"/>
                <a:ea typeface="+mn-ea"/>
              </a:rPr>
              <a:t>7</a:t>
            </a:r>
            <a:r>
              <a:rPr lang="zh-CN" altLang="en-US" dirty="0">
                <a:latin typeface="+mn-ea"/>
                <a:ea typeface="+mn-ea"/>
              </a:rPr>
              <a:t>个关键字。</a:t>
            </a:r>
            <a:endParaRPr lang="zh-CN" altLang="zh-CN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功能强大，</a:t>
            </a:r>
            <a:r>
              <a:rPr lang="zh-CN" altLang="zh-CN" dirty="0">
                <a:latin typeface="华文楷体" panose="02010600040101010101" pitchFamily="2" charset="-122"/>
                <a:ea typeface="黑体" panose="02010609060101010101" charset="-122"/>
                <a:sym typeface="+mn-ea"/>
              </a:rPr>
              <a:t>具有丰富的数据类型及</a:t>
            </a:r>
            <a:r>
              <a:rPr lang="zh-CN" altLang="zh-CN" dirty="0">
                <a:latin typeface="宋体" pitchFamily="2" charset="-122"/>
                <a:ea typeface="黑体" panose="02010609060101010101" charset="-122"/>
                <a:sym typeface="+mn-ea"/>
              </a:rPr>
              <a:t>运算符</a:t>
            </a:r>
            <a:r>
              <a:rPr lang="zh-CN" altLang="zh-CN" dirty="0">
                <a:latin typeface="华文楷体" panose="02010600040101010101" pitchFamily="2" charset="-122"/>
                <a:ea typeface="黑体" panose="02010609060101010101" charset="-122"/>
                <a:sym typeface="+mn-ea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黑体" panose="0201060906010101010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可移植性好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  <a:ea typeface="+mn-ea"/>
              </a:rPr>
              <a:t>程序书写自由，语法规则宽松，对编程人员要求</a:t>
            </a:r>
            <a:r>
              <a:rPr lang="zh-CN" altLang="en-US" dirty="0" smtClean="0">
                <a:latin typeface="+mn-ea"/>
                <a:ea typeface="+mn-ea"/>
              </a:rPr>
              <a:t>高。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BD6B1-E2AC-CB43-9B4E-AA49A52380A4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5650" y="765492"/>
            <a:ext cx="8186738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编程软件</a:t>
            </a:r>
            <a:endParaRPr lang="zh-CN" altLang="zh-CN" dirty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Windows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Visual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DEV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endParaRPr lang="en-US" altLang="zh-CN" dirty="0" smtClean="0">
              <a:latin typeface="+mn-ea"/>
              <a:ea typeface="+mn-ea"/>
            </a:endParaRPr>
          </a:p>
          <a:p>
            <a:pPr marL="68580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( </a:t>
            </a:r>
            <a:r>
              <a:rPr lang="en-US" altLang="zh-CN" u="sng" dirty="0">
                <a:hlinkClick r:id="rId1"/>
              </a:rPr>
              <a:t>https://sourceforge.net/projects/orwelldevcpp/?source=directory)</a:t>
            </a:r>
            <a:r>
              <a:rPr lang="en-US" altLang="zh-CN" dirty="0"/>
              <a:t> 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MAC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err="1" smtClean="0">
                <a:latin typeface="+mn-ea"/>
                <a:ea typeface="+mn-ea"/>
              </a:rPr>
              <a:t>Xcode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sublime text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endParaRPr lang="en-US" altLang="zh-CN" dirty="0" smtClean="0">
              <a:latin typeface="+mn-ea"/>
              <a:ea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程序步骤</a:t>
            </a:r>
            <a:endParaRPr lang="en-US" altLang="zh-CN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2467" name="Rectangle 3"/>
          <p:cNvSpPr/>
          <p:nvPr/>
        </p:nvSpPr>
        <p:spPr>
          <a:xfrm>
            <a:off x="582295" y="5336540"/>
            <a:ext cx="1800225" cy="97155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2468" name="Rectangle 4"/>
          <p:cNvSpPr/>
          <p:nvPr/>
        </p:nvSpPr>
        <p:spPr>
          <a:xfrm>
            <a:off x="582295" y="4544378"/>
            <a:ext cx="1800225" cy="79216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2469" name="Rectangle 5"/>
          <p:cNvSpPr/>
          <p:nvPr/>
        </p:nvSpPr>
        <p:spPr>
          <a:xfrm>
            <a:off x="582295" y="3825240"/>
            <a:ext cx="1800225" cy="75565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2470" name="Rectangle 6"/>
          <p:cNvSpPr/>
          <p:nvPr/>
        </p:nvSpPr>
        <p:spPr>
          <a:xfrm>
            <a:off x="588645" y="3037840"/>
            <a:ext cx="1800225" cy="82708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62471" name="Group 7"/>
          <p:cNvGrpSpPr/>
          <p:nvPr/>
        </p:nvGrpSpPr>
        <p:grpSpPr>
          <a:xfrm>
            <a:off x="582295" y="3033078"/>
            <a:ext cx="1801813" cy="3311525"/>
            <a:chOff x="0" y="0"/>
            <a:chExt cx="1135" cy="2086"/>
          </a:xfrm>
        </p:grpSpPr>
        <p:sp>
          <p:nvSpPr>
            <p:cNvPr id="59433" name="Rectangle 8"/>
            <p:cNvSpPr/>
            <p:nvPr/>
          </p:nvSpPr>
          <p:spPr>
            <a:xfrm>
              <a:off x="213" y="204"/>
              <a:ext cx="785" cy="20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rgbClr val="FF0000"/>
                  </a:solidFill>
                  <a:latin typeface="Arial" panose="020B0604020202090204" pitchFamily="34" charset="0"/>
                  <a:ea typeface="黑体" panose="02010609060101010101" charset="-122"/>
                </a:rPr>
                <a:t>编辑</a:t>
              </a:r>
              <a:endParaRPr lang="zh-CN" altLang="zh-CN" sz="2000" b="1" dirty="0">
                <a:solidFill>
                  <a:srgbClr val="FF0000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59434" name="Rectangle 9"/>
            <p:cNvSpPr/>
            <p:nvPr/>
          </p:nvSpPr>
          <p:spPr>
            <a:xfrm>
              <a:off x="213" y="655"/>
              <a:ext cx="785" cy="209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rgbClr val="008000"/>
                  </a:solidFill>
                  <a:latin typeface="Arial" panose="020B0604020202090204" pitchFamily="34" charset="0"/>
                  <a:ea typeface="黑体" panose="02010609060101010101" charset="-122"/>
                </a:rPr>
                <a:t>编译</a:t>
              </a:r>
              <a:endParaRPr lang="zh-CN" altLang="zh-CN" sz="2000" b="1" dirty="0">
                <a:solidFill>
                  <a:srgbClr val="008000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59435" name="Rectangle 10"/>
            <p:cNvSpPr/>
            <p:nvPr/>
          </p:nvSpPr>
          <p:spPr>
            <a:xfrm>
              <a:off x="213" y="1114"/>
              <a:ext cx="785" cy="209"/>
            </a:xfrm>
            <a:prstGeom prst="rect">
              <a:avLst/>
            </a:prstGeom>
            <a:noFill/>
            <a:ln w="9525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rgbClr val="660033"/>
                  </a:solidFill>
                  <a:latin typeface="Arial" panose="020B0604020202090204" pitchFamily="34" charset="0"/>
                  <a:ea typeface="黑体" panose="02010609060101010101" charset="-122"/>
                </a:rPr>
                <a:t>连接</a:t>
              </a:r>
              <a:endParaRPr lang="zh-CN" altLang="zh-CN" sz="2000" b="1" dirty="0">
                <a:solidFill>
                  <a:srgbClr val="660033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59436" name="Rectangle 11"/>
            <p:cNvSpPr/>
            <p:nvPr/>
          </p:nvSpPr>
          <p:spPr>
            <a:xfrm>
              <a:off x="213" y="1560"/>
              <a:ext cx="785" cy="209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rgbClr val="0000FF"/>
                  </a:solidFill>
                  <a:latin typeface="Arial" panose="020B0604020202090204" pitchFamily="34" charset="0"/>
                  <a:ea typeface="黑体" panose="02010609060101010101" charset="-122"/>
                </a:rPr>
                <a:t>运行</a:t>
              </a:r>
              <a:endParaRPr lang="zh-CN" altLang="zh-CN" sz="2000" b="1" dirty="0">
                <a:solidFill>
                  <a:srgbClr val="0000FF"/>
                </a:solidFill>
                <a:latin typeface="Arial" panose="020B0604020202090204" pitchFamily="34" charset="0"/>
                <a:ea typeface="黑体" panose="02010609060101010101" charset="-122"/>
              </a:endParaRPr>
            </a:p>
          </p:txBody>
        </p:sp>
        <p:sp>
          <p:nvSpPr>
            <p:cNvPr id="59437" name="Line 12"/>
            <p:cNvSpPr/>
            <p:nvPr/>
          </p:nvSpPr>
          <p:spPr>
            <a:xfrm>
              <a:off x="606" y="45"/>
              <a:ext cx="0" cy="1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38" name="AutoShape 13"/>
            <p:cNvSpPr/>
            <p:nvPr/>
          </p:nvSpPr>
          <p:spPr>
            <a:xfrm>
              <a:off x="422" y="500"/>
              <a:ext cx="367" cy="56"/>
            </a:xfrm>
            <a:prstGeom prst="flowChartDecision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9439" name="Line 14"/>
            <p:cNvSpPr/>
            <p:nvPr/>
          </p:nvSpPr>
          <p:spPr>
            <a:xfrm>
              <a:off x="606" y="412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0" name="Line 15"/>
            <p:cNvSpPr/>
            <p:nvPr/>
          </p:nvSpPr>
          <p:spPr>
            <a:xfrm>
              <a:off x="605" y="571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1" name="AutoShape 16"/>
            <p:cNvSpPr/>
            <p:nvPr/>
          </p:nvSpPr>
          <p:spPr>
            <a:xfrm>
              <a:off x="422" y="952"/>
              <a:ext cx="367" cy="56"/>
            </a:xfrm>
            <a:prstGeom prst="flowChartDecision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9442" name="Line 17"/>
            <p:cNvSpPr/>
            <p:nvPr/>
          </p:nvSpPr>
          <p:spPr>
            <a:xfrm>
              <a:off x="605" y="864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3" name="Line 18"/>
            <p:cNvSpPr/>
            <p:nvPr/>
          </p:nvSpPr>
          <p:spPr>
            <a:xfrm>
              <a:off x="605" y="1023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4" name="AutoShape 19"/>
            <p:cNvSpPr/>
            <p:nvPr/>
          </p:nvSpPr>
          <p:spPr>
            <a:xfrm>
              <a:off x="422" y="1408"/>
              <a:ext cx="367" cy="56"/>
            </a:xfrm>
            <a:prstGeom prst="flowChartDecision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9445" name="Line 20"/>
            <p:cNvSpPr/>
            <p:nvPr/>
          </p:nvSpPr>
          <p:spPr>
            <a:xfrm>
              <a:off x="605" y="1321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6" name="Line 21"/>
            <p:cNvSpPr/>
            <p:nvPr/>
          </p:nvSpPr>
          <p:spPr>
            <a:xfrm>
              <a:off x="605" y="1479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7" name="AutoShape 22"/>
            <p:cNvSpPr/>
            <p:nvPr/>
          </p:nvSpPr>
          <p:spPr>
            <a:xfrm>
              <a:off x="422" y="1862"/>
              <a:ext cx="367" cy="56"/>
            </a:xfrm>
            <a:prstGeom prst="flowChartDecision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9448" name="Line 23"/>
            <p:cNvSpPr/>
            <p:nvPr/>
          </p:nvSpPr>
          <p:spPr>
            <a:xfrm>
              <a:off x="605" y="1774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49" name="Line 24"/>
            <p:cNvSpPr/>
            <p:nvPr/>
          </p:nvSpPr>
          <p:spPr>
            <a:xfrm>
              <a:off x="605" y="1933"/>
              <a:ext cx="0" cy="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0" name="Line 25"/>
            <p:cNvSpPr/>
            <p:nvPr/>
          </p:nvSpPr>
          <p:spPr>
            <a:xfrm flipH="1">
              <a:off x="94" y="1893"/>
              <a:ext cx="331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1" name="Line 26"/>
            <p:cNvSpPr/>
            <p:nvPr/>
          </p:nvSpPr>
          <p:spPr>
            <a:xfrm flipV="1">
              <a:off x="91" y="115"/>
              <a:ext cx="2" cy="176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2" name="Line 27"/>
            <p:cNvSpPr/>
            <p:nvPr/>
          </p:nvSpPr>
          <p:spPr>
            <a:xfrm>
              <a:off x="93" y="106"/>
              <a:ext cx="49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53" name="Line 28"/>
            <p:cNvSpPr/>
            <p:nvPr/>
          </p:nvSpPr>
          <p:spPr>
            <a:xfrm flipH="1">
              <a:off x="91" y="1441"/>
              <a:ext cx="331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4" name="Line 29"/>
            <p:cNvSpPr/>
            <p:nvPr/>
          </p:nvSpPr>
          <p:spPr>
            <a:xfrm flipH="1">
              <a:off x="95" y="982"/>
              <a:ext cx="331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5" name="Line 30"/>
            <p:cNvSpPr/>
            <p:nvPr/>
          </p:nvSpPr>
          <p:spPr>
            <a:xfrm flipH="1">
              <a:off x="95" y="528"/>
              <a:ext cx="331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56" name="Rectangle 31"/>
            <p:cNvSpPr/>
            <p:nvPr/>
          </p:nvSpPr>
          <p:spPr>
            <a:xfrm>
              <a:off x="0" y="0"/>
              <a:ext cx="1135" cy="2086"/>
            </a:xfrm>
            <a:prstGeom prst="rect">
              <a:avLst/>
            </a:prstGeom>
            <a:noFill/>
            <a:ln w="9525" cap="flat" cmpd="sng">
              <a:solidFill>
                <a:srgbClr val="8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62496" name="Rectangle 32"/>
          <p:cNvSpPr/>
          <p:nvPr/>
        </p:nvSpPr>
        <p:spPr>
          <a:xfrm>
            <a:off x="2741295" y="3393440"/>
            <a:ext cx="1057275" cy="3683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charset="-122"/>
              </a:rPr>
              <a:t>编辑器</a:t>
            </a:r>
            <a:endParaRPr lang="zh-CN" altLang="zh-CN" sz="2000" b="1" dirty="0">
              <a:solidFill>
                <a:schemeClr val="bg1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62497" name="AutoShape 33"/>
          <p:cNvSpPr/>
          <p:nvPr/>
        </p:nvSpPr>
        <p:spPr>
          <a:xfrm>
            <a:off x="4470083" y="3136265"/>
            <a:ext cx="995362" cy="663575"/>
          </a:xfrm>
          <a:prstGeom prst="flowChartMagneticDisk">
            <a:avLst/>
          </a:prstGeom>
          <a:solidFill>
            <a:srgbClr val="FFFF99"/>
          </a:solidFill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file</a:t>
            </a:r>
            <a:r>
              <a:rPr lang="zh-CN" altLang="zh-CN" sz="2000" b="1" dirty="0">
                <a:latin typeface="Times New Roman" panose="02020503050405090304" charset="0"/>
                <a:ea typeface="宋体" pitchFamily="2" charset="-122"/>
              </a:rPr>
              <a:t>.</a:t>
            </a:r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zh-CN" altLang="zh-CN" sz="2000" b="1" dirty="0">
              <a:latin typeface="Tahoma" panose="020B0604030504040204" pitchFamily="34" charset="0"/>
              <a:ea typeface="宋体" pitchFamily="2" charset="-122"/>
            </a:endParaRPr>
          </a:p>
          <a:p>
            <a:pPr algn="ctr">
              <a:lnSpc>
                <a:spcPct val="75000"/>
              </a:lnSpc>
            </a:pPr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file</a:t>
            </a:r>
            <a:r>
              <a:rPr lang="zh-CN" altLang="zh-CN" sz="2000" b="1" dirty="0">
                <a:latin typeface="Times New Roman" panose="02020503050405090304" charset="0"/>
                <a:ea typeface="宋体" pitchFamily="2" charset="-122"/>
              </a:rPr>
              <a:t>.</a:t>
            </a:r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cpp</a:t>
            </a:r>
            <a:endParaRPr lang="zh-CN" altLang="zh-CN" sz="20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498" name="Line 34"/>
          <p:cNvSpPr/>
          <p:nvPr/>
        </p:nvSpPr>
        <p:spPr>
          <a:xfrm>
            <a:off x="3687445" y="3571240"/>
            <a:ext cx="720725" cy="0"/>
          </a:xfrm>
          <a:prstGeom prst="line">
            <a:avLst/>
          </a:prstGeom>
          <a:ln w="19050" cap="flat" cmpd="sng">
            <a:solidFill>
              <a:srgbClr val="33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9" name="Rectangle 35"/>
          <p:cNvSpPr/>
          <p:nvPr/>
        </p:nvSpPr>
        <p:spPr>
          <a:xfrm>
            <a:off x="2741295" y="4041140"/>
            <a:ext cx="1047750" cy="3683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charset="-122"/>
              </a:rPr>
              <a:t>编译器</a:t>
            </a:r>
            <a:endParaRPr lang="zh-CN" altLang="zh-CN" sz="2000" b="1" dirty="0">
              <a:solidFill>
                <a:schemeClr val="bg1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62500" name="AutoShape 36"/>
          <p:cNvSpPr/>
          <p:nvPr/>
        </p:nvSpPr>
        <p:spPr>
          <a:xfrm>
            <a:off x="4479608" y="3942715"/>
            <a:ext cx="998537" cy="468313"/>
          </a:xfrm>
          <a:prstGeom prst="flowChartMagneticDisk">
            <a:avLst/>
          </a:prstGeom>
          <a:solidFill>
            <a:srgbClr val="FFFF99"/>
          </a:solidFill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file</a:t>
            </a:r>
            <a:r>
              <a:rPr lang="zh-CN" altLang="zh-CN" sz="2000" b="1" dirty="0">
                <a:latin typeface="Times New Roman" panose="02020503050405090304" charset="0"/>
                <a:ea typeface="宋体" pitchFamily="2" charset="-122"/>
              </a:rPr>
              <a:t>.</a:t>
            </a:r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obj</a:t>
            </a:r>
            <a:endParaRPr lang="zh-CN" altLang="zh-CN" sz="20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501" name="Line 37"/>
          <p:cNvSpPr/>
          <p:nvPr/>
        </p:nvSpPr>
        <p:spPr>
          <a:xfrm>
            <a:off x="3758883" y="4185603"/>
            <a:ext cx="684212" cy="0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02" name="Line 38"/>
          <p:cNvSpPr/>
          <p:nvPr/>
        </p:nvSpPr>
        <p:spPr>
          <a:xfrm flipH="1">
            <a:off x="3758883" y="3680778"/>
            <a:ext cx="649287" cy="436562"/>
          </a:xfrm>
          <a:prstGeom prst="line">
            <a:avLst/>
          </a:prstGeom>
          <a:ln w="19050" cap="flat" cmpd="sng">
            <a:solidFill>
              <a:srgbClr val="008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03" name="Rectangle 39"/>
          <p:cNvSpPr/>
          <p:nvPr/>
        </p:nvSpPr>
        <p:spPr>
          <a:xfrm>
            <a:off x="2741295" y="4761865"/>
            <a:ext cx="1042988" cy="377825"/>
          </a:xfrm>
          <a:prstGeom prst="rect">
            <a:avLst/>
          </a:prstGeom>
          <a:solidFill>
            <a:srgbClr val="CC3300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charset="-122"/>
              </a:rPr>
              <a:t>连接器</a:t>
            </a:r>
            <a:endParaRPr lang="zh-CN" altLang="zh-CN" sz="2000" b="1" dirty="0">
              <a:solidFill>
                <a:schemeClr val="bg1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62504" name="AutoShape 40"/>
          <p:cNvSpPr/>
          <p:nvPr/>
        </p:nvSpPr>
        <p:spPr>
          <a:xfrm>
            <a:off x="4484370" y="5017453"/>
            <a:ext cx="1014413" cy="444500"/>
          </a:xfrm>
          <a:prstGeom prst="flowChartMagneticDisk">
            <a:avLst/>
          </a:prstGeom>
          <a:solidFill>
            <a:srgbClr val="FFFF99"/>
          </a:solidFill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file</a:t>
            </a:r>
            <a:r>
              <a:rPr lang="zh-CN" altLang="zh-CN" sz="2000" b="1" dirty="0">
                <a:latin typeface="Times New Roman" panose="02020503050405090304" charset="0"/>
                <a:ea typeface="宋体" pitchFamily="2" charset="-122"/>
              </a:rPr>
              <a:t>.</a:t>
            </a:r>
            <a:r>
              <a:rPr lang="zh-CN" altLang="zh-CN" sz="2000" b="1" dirty="0">
                <a:latin typeface="Tahoma" panose="020B0604030504040204" pitchFamily="34" charset="0"/>
                <a:ea typeface="宋体" pitchFamily="2" charset="-122"/>
              </a:rPr>
              <a:t>exe</a:t>
            </a:r>
            <a:endParaRPr lang="zh-CN" altLang="zh-CN" sz="20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505" name="Line 41"/>
          <p:cNvSpPr/>
          <p:nvPr/>
        </p:nvSpPr>
        <p:spPr>
          <a:xfrm>
            <a:off x="3749358" y="4904740"/>
            <a:ext cx="720725" cy="215900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06" name="Line 42"/>
          <p:cNvSpPr/>
          <p:nvPr/>
        </p:nvSpPr>
        <p:spPr>
          <a:xfrm flipH="1">
            <a:off x="3750945" y="4328478"/>
            <a:ext cx="719138" cy="504825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07" name="AutoShape 43"/>
          <p:cNvSpPr/>
          <p:nvPr/>
        </p:nvSpPr>
        <p:spPr>
          <a:xfrm>
            <a:off x="4470083" y="4499928"/>
            <a:ext cx="1066800" cy="428625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1800" b="1" dirty="0">
                <a:latin typeface="Tahoma" panose="020B0604030504040204" pitchFamily="34" charset="0"/>
                <a:ea typeface="宋体" pitchFamily="2" charset="-122"/>
              </a:rPr>
              <a:t>Libraries</a:t>
            </a:r>
            <a:endParaRPr lang="zh-CN" altLang="zh-CN" sz="18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508" name="Line 44"/>
          <p:cNvSpPr/>
          <p:nvPr/>
        </p:nvSpPr>
        <p:spPr>
          <a:xfrm flipH="1">
            <a:off x="3749358" y="4761865"/>
            <a:ext cx="684212" cy="117475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09" name="Rectangle 45"/>
          <p:cNvSpPr/>
          <p:nvPr/>
        </p:nvSpPr>
        <p:spPr>
          <a:xfrm>
            <a:off x="6127433" y="5552440"/>
            <a:ext cx="782637" cy="287338"/>
          </a:xfrm>
          <a:prstGeom prst="rect">
            <a:avLst/>
          </a:prstGeom>
          <a:solidFill>
            <a:srgbClr val="993300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1600" b="1" dirty="0">
                <a:solidFill>
                  <a:srgbClr val="FFFF00"/>
                </a:solidFill>
                <a:latin typeface="Tahoma" panose="020B0604030504040204" pitchFamily="34" charset="0"/>
                <a:ea typeface="宋体" pitchFamily="2" charset="-122"/>
              </a:rPr>
              <a:t>CPU</a:t>
            </a:r>
            <a:endParaRPr lang="zh-CN" altLang="zh-CN" sz="1600" b="1" dirty="0">
              <a:solidFill>
                <a:srgbClr val="FFFF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510" name="Rectangle 46"/>
          <p:cNvSpPr/>
          <p:nvPr/>
        </p:nvSpPr>
        <p:spPr>
          <a:xfrm>
            <a:off x="2741295" y="5481003"/>
            <a:ext cx="1104900" cy="395287"/>
          </a:xfrm>
          <a:prstGeom prst="rect">
            <a:avLst/>
          </a:prstGeom>
          <a:solidFill>
            <a:srgbClr val="9900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algn="ctr"/>
            <a:r>
              <a:rPr lang="zh-CN" altLang="zh-CN" sz="2000" b="1" dirty="0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charset="-122"/>
              </a:rPr>
              <a:t>装载程序</a:t>
            </a:r>
            <a:endParaRPr lang="zh-CN" altLang="zh-CN" sz="2000" b="1" dirty="0">
              <a:solidFill>
                <a:schemeClr val="bg1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pSp>
        <p:nvGrpSpPr>
          <p:cNvPr id="62511" name="Group 47"/>
          <p:cNvGrpSpPr/>
          <p:nvPr/>
        </p:nvGrpSpPr>
        <p:grpSpPr>
          <a:xfrm>
            <a:off x="4470083" y="5625465"/>
            <a:ext cx="936625" cy="806450"/>
            <a:chOff x="0" y="0"/>
            <a:chExt cx="590" cy="508"/>
          </a:xfrm>
        </p:grpSpPr>
        <p:sp>
          <p:nvSpPr>
            <p:cNvPr id="59423" name="Line 48"/>
            <p:cNvSpPr/>
            <p:nvPr/>
          </p:nvSpPr>
          <p:spPr>
            <a:xfrm>
              <a:off x="0" y="89"/>
              <a:ext cx="580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49"/>
            <p:cNvSpPr/>
            <p:nvPr/>
          </p:nvSpPr>
          <p:spPr>
            <a:xfrm>
              <a:off x="0" y="158"/>
              <a:ext cx="580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50"/>
            <p:cNvSpPr/>
            <p:nvPr/>
          </p:nvSpPr>
          <p:spPr>
            <a:xfrm>
              <a:off x="0" y="508"/>
              <a:ext cx="580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51"/>
            <p:cNvSpPr/>
            <p:nvPr/>
          </p:nvSpPr>
          <p:spPr>
            <a:xfrm>
              <a:off x="0" y="228"/>
              <a:ext cx="580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52"/>
            <p:cNvSpPr/>
            <p:nvPr/>
          </p:nvSpPr>
          <p:spPr>
            <a:xfrm>
              <a:off x="467" y="299"/>
              <a:ext cx="113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53"/>
            <p:cNvSpPr/>
            <p:nvPr/>
          </p:nvSpPr>
          <p:spPr>
            <a:xfrm>
              <a:off x="467" y="368"/>
              <a:ext cx="113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54"/>
            <p:cNvSpPr/>
            <p:nvPr/>
          </p:nvSpPr>
          <p:spPr>
            <a:xfrm>
              <a:off x="468" y="438"/>
              <a:ext cx="112" cy="0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9430" name="Group 55"/>
            <p:cNvGrpSpPr/>
            <p:nvPr/>
          </p:nvGrpSpPr>
          <p:grpSpPr>
            <a:xfrm>
              <a:off x="2" y="0"/>
              <a:ext cx="588" cy="501"/>
              <a:chOff x="0" y="0"/>
              <a:chExt cx="588" cy="590"/>
            </a:xfrm>
          </p:grpSpPr>
          <p:sp>
            <p:nvSpPr>
              <p:cNvPr id="59431" name="Rectangle 56"/>
              <p:cNvSpPr/>
              <p:nvPr/>
            </p:nvSpPr>
            <p:spPr>
              <a:xfrm>
                <a:off x="0" y="0"/>
                <a:ext cx="588" cy="590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9432" name="Text Box 57"/>
              <p:cNvSpPr txBox="1"/>
              <p:nvPr/>
            </p:nvSpPr>
            <p:spPr>
              <a:xfrm>
                <a:off x="57" y="204"/>
                <a:ext cx="436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zh-CN" sz="1600" b="1" dirty="0">
                    <a:solidFill>
                      <a:srgbClr val="FFFF00"/>
                    </a:solidFill>
                    <a:latin typeface="Tahoma" panose="020B0604030504040204" pitchFamily="34" charset="0"/>
                    <a:ea typeface="宋体" pitchFamily="2" charset="-122"/>
                  </a:rPr>
                  <a:t>RAM</a:t>
                </a:r>
                <a:endParaRPr lang="zh-CN" altLang="zh-CN" sz="1600" b="1" dirty="0">
                  <a:solidFill>
                    <a:srgbClr val="FFFF00"/>
                  </a:solidFill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62522" name="Line 58"/>
          <p:cNvSpPr/>
          <p:nvPr/>
        </p:nvSpPr>
        <p:spPr>
          <a:xfrm flipH="1">
            <a:off x="3749358" y="5265103"/>
            <a:ext cx="684212" cy="360362"/>
          </a:xfrm>
          <a:prstGeom prst="line">
            <a:avLst/>
          </a:prstGeom>
          <a:ln w="19050" cap="flat" cmpd="sng">
            <a:solidFill>
              <a:srgbClr val="99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23" name="Line 59"/>
          <p:cNvSpPr/>
          <p:nvPr/>
        </p:nvSpPr>
        <p:spPr>
          <a:xfrm>
            <a:off x="3758883" y="5696903"/>
            <a:ext cx="720725" cy="0"/>
          </a:xfrm>
          <a:prstGeom prst="line">
            <a:avLst/>
          </a:prstGeom>
          <a:ln w="19050" cap="flat" cmpd="sng">
            <a:solidFill>
              <a:srgbClr val="99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24" name="Line 60"/>
          <p:cNvSpPr/>
          <p:nvPr/>
        </p:nvSpPr>
        <p:spPr>
          <a:xfrm>
            <a:off x="5406708" y="5714365"/>
            <a:ext cx="720725" cy="0"/>
          </a:xfrm>
          <a:prstGeom prst="line">
            <a:avLst/>
          </a:prstGeom>
          <a:ln w="19050" cap="flat" cmpd="sng">
            <a:solidFill>
              <a:srgbClr val="9900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25" name="Text Box 61"/>
          <p:cNvSpPr txBox="1"/>
          <p:nvPr/>
        </p:nvSpPr>
        <p:spPr>
          <a:xfrm>
            <a:off x="5695950" y="3320415"/>
            <a:ext cx="3086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zh-CN" sz="2000" b="1" dirty="0">
                <a:latin typeface="宋体" pitchFamily="2" charset="-122"/>
                <a:ea typeface="楷体_GB2312" pitchFamily="1" charset="-122"/>
              </a:rPr>
              <a:t>建立、修改、保存源文件</a:t>
            </a:r>
            <a:endParaRPr lang="zh-CN" altLang="zh-CN" sz="2000" dirty="0">
              <a:solidFill>
                <a:srgbClr val="000099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2526" name="Text Box 62"/>
          <p:cNvSpPr txBox="1"/>
          <p:nvPr/>
        </p:nvSpPr>
        <p:spPr>
          <a:xfrm>
            <a:off x="5694045" y="3969703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zh-CN" sz="2000" b="1" dirty="0">
                <a:latin typeface="宋体" pitchFamily="2" charset="-122"/>
                <a:ea typeface="楷体_GB2312" pitchFamily="1" charset="-122"/>
              </a:rPr>
              <a:t>生成目标文件</a:t>
            </a:r>
            <a:endParaRPr lang="zh-CN" altLang="zh-CN" sz="2000" b="1" dirty="0">
              <a:latin typeface="宋体" pitchFamily="2" charset="-122"/>
              <a:ea typeface="楷体_GB2312" pitchFamily="1" charset="-122"/>
            </a:endParaRPr>
          </a:p>
        </p:txBody>
      </p:sp>
      <p:sp>
        <p:nvSpPr>
          <p:cNvPr id="62527" name="Text Box 63"/>
          <p:cNvSpPr txBox="1"/>
          <p:nvPr/>
        </p:nvSpPr>
        <p:spPr>
          <a:xfrm>
            <a:off x="5694045" y="495077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zh-CN" sz="2000" b="1" dirty="0">
                <a:latin typeface="宋体" pitchFamily="2" charset="-122"/>
                <a:ea typeface="楷体_GB2312" pitchFamily="1" charset="-122"/>
              </a:rPr>
              <a:t>生成可执行文件</a:t>
            </a:r>
            <a:endParaRPr lang="zh-CN" altLang="zh-CN" sz="2000" b="1" dirty="0">
              <a:latin typeface="宋体" pitchFamily="2" charset="-122"/>
              <a:ea typeface="楷体_GB2312" pitchFamily="1" charset="-122"/>
            </a:endParaRPr>
          </a:p>
        </p:txBody>
      </p:sp>
      <p:sp>
        <p:nvSpPr>
          <p:cNvPr id="62528" name="Text Box 64"/>
          <p:cNvSpPr txBox="1"/>
          <p:nvPr/>
        </p:nvSpPr>
        <p:spPr>
          <a:xfrm>
            <a:off x="6918008" y="5481003"/>
            <a:ext cx="2052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zh-CN" sz="2000" b="1" dirty="0">
                <a:latin typeface="宋体" pitchFamily="2" charset="-122"/>
                <a:ea typeface="楷体_GB2312" pitchFamily="1" charset="-122"/>
              </a:rPr>
              <a:t>运行可执行文件</a:t>
            </a:r>
            <a:endParaRPr lang="zh-CN" altLang="zh-CN" sz="2000" b="1" dirty="0">
              <a:latin typeface="宋体" pitchFamily="2" charset="-122"/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8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ldLvl="0" animBg="1"/>
      <p:bldP spid="62468" grpId="0" bldLvl="0" animBg="1"/>
      <p:bldP spid="62469" grpId="0" bldLvl="0" animBg="1"/>
      <p:bldP spid="62470" grpId="0" bldLvl="0" animBg="1"/>
      <p:bldP spid="62496" grpId="0" bldLvl="0" animBg="1"/>
      <p:bldP spid="62497" grpId="0" bldLvl="0" animBg="1"/>
      <p:bldP spid="62499" grpId="0" bldLvl="0" animBg="1"/>
      <p:bldP spid="62500" grpId="0" bldLvl="0" animBg="1"/>
      <p:bldP spid="62503" grpId="0" bldLvl="0" animBg="1"/>
      <p:bldP spid="62504" grpId="0" bldLvl="0" animBg="1"/>
      <p:bldP spid="62507" grpId="0" bldLvl="0" animBg="1"/>
      <p:bldP spid="62509" grpId="0" bldLvl="0" animBg="1"/>
      <p:bldP spid="62510" grpId="0" bldLvl="0" animBg="1"/>
      <p:bldP spid="62525" grpId="0"/>
      <p:bldP spid="62526" grpId="0"/>
      <p:bldP spid="62527" grpId="0"/>
      <p:bldP spid="625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BD6B1-E2AC-CB43-9B4E-AA49A52380A4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5650" y="764857"/>
            <a:ext cx="8186738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sym typeface="+mn-ea"/>
              </a:rPr>
              <a:t>程序框架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本课程所有程序都需这一段</a:t>
            </a:r>
            <a:endParaRPr lang="en-US" altLang="zh-CN" sz="28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直到学习函数之前，代码都只在这个框架中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第一个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程序（</a:t>
            </a:r>
            <a:r>
              <a:rPr kumimoji="0" lang="en-US" altLang="zh-CN" sz="28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hello.c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85" y="3532594"/>
            <a:ext cx="3002859" cy="220307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69938" y="1423988"/>
            <a:ext cx="8001000" cy="400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#include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&lt;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stdio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h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&gt;</a:t>
            </a:r>
            <a:endParaRPr lang="zh-CN" altLang="zh-CN" sz="2800" b="1" dirty="0">
              <a:solidFill>
                <a:srgbClr val="0000FF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main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  <a:ea typeface="宋体" pitchFamily="2" charset="-122"/>
              </a:rPr>
              <a:t>( )  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503050405090304" charset="0"/>
                <a:ea typeface="黑体" panose="02010609060101010101" charset="-122"/>
              </a:rPr>
              <a:t>定义主函数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{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printf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!</a:t>
            </a:r>
            <a:r>
              <a:rPr lang="zh-CN" altLang="zh-CN" sz="28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) ;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return 0;</a:t>
            </a:r>
            <a:endParaRPr lang="en-US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}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程序运行结果：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C!</a:t>
            </a:r>
            <a:endParaRPr lang="zh-CN" altLang="zh-CN" sz="2800" b="1" dirty="0">
              <a:solidFill>
                <a:schemeClr val="tx1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               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18745" y="677545"/>
            <a:ext cx="84861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【例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1-1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】在屏幕上显示一行文字。</a:t>
            </a:r>
            <a:endParaRPr lang="zh-CN" altLang="en-US" sz="32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60D13BE0-AA6D-8B4D-B949-45F351C94DA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7" name="Rectangle 9" descr="70%"/>
          <p:cNvSpPr/>
          <p:nvPr/>
        </p:nvSpPr>
        <p:spPr>
          <a:xfrm>
            <a:off x="5486400" y="1261110"/>
            <a:ext cx="3568065" cy="1377315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05000"/>
              </a:lnSpc>
              <a:buClr>
                <a:schemeClr val="tx1"/>
              </a:buClr>
              <a:buBlip>
                <a:blip r:embed="rId2"/>
              </a:buBlip>
            </a:pPr>
            <a:r>
              <a:rPr lang="zh-CN" altLang="zh-CN" sz="1400" b="0" dirty="0">
                <a:latin typeface="Comic Sans MS" panose="030F0902030302020204" pitchFamily="66" charset="0"/>
                <a:ea typeface="黑体" panose="02010609060101010101" charset="-122"/>
              </a:rPr>
              <a:t> </a:t>
            </a: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主函数</a:t>
            </a:r>
            <a:endParaRPr lang="zh-CN" altLang="zh-CN" sz="1800" dirty="0">
              <a:solidFill>
                <a:srgbClr val="9900CC"/>
              </a:solidFill>
              <a:latin typeface="Comic Sans MS" panose="030F0902030302020204" pitchFamily="66" charset="0"/>
            </a:endParaRPr>
          </a:p>
          <a:p>
            <a:pPr marL="479425" lvl="1" indent="-196850" eaLnBrk="1" hangingPunct="1">
              <a:lnSpc>
                <a:spcPct val="11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</a:rPr>
              <a:t>函数名 </a:t>
            </a:r>
            <a:r>
              <a:rPr lang="en-US" altLang="zh-CN" sz="1800" dirty="0">
                <a:solidFill>
                  <a:schemeClr val="tx1"/>
                </a:solidFill>
              </a:rPr>
              <a:t>main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79425" lvl="1" indent="-196850" eaLnBrk="1" hangingPunct="1">
              <a:lnSpc>
                <a:spcPct val="11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en-US" sz="1800" dirty="0">
                <a:solidFill>
                  <a:srgbClr val="FF0000"/>
                </a:solidFill>
              </a:rPr>
              <a:t>必须有且只能有</a:t>
            </a:r>
            <a:r>
              <a:rPr lang="zh-CN" altLang="en-US" sz="1800" dirty="0">
                <a:solidFill>
                  <a:schemeClr val="tx1"/>
                </a:solidFill>
              </a:rPr>
              <a:t>一个主函数</a:t>
            </a:r>
            <a:endParaRPr lang="zh-CN" altLang="en-US" sz="1800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81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69938" y="1423988"/>
            <a:ext cx="8001000" cy="400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#include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&lt;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stdio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h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&gt;</a:t>
            </a:r>
            <a:endParaRPr lang="zh-CN" altLang="zh-CN" sz="2800" b="1" dirty="0">
              <a:solidFill>
                <a:srgbClr val="0000FF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main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  <a:ea typeface="宋体" pitchFamily="2" charset="-122"/>
              </a:rPr>
              <a:t>( )  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503050405090304" charset="0"/>
                <a:ea typeface="黑体" panose="02010609060101010101" charset="-122"/>
              </a:rPr>
              <a:t>定义主函数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{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printf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!</a:t>
            </a:r>
            <a:r>
              <a:rPr lang="zh-CN" altLang="zh-CN" sz="28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) ;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return 0;</a:t>
            </a:r>
            <a:endParaRPr lang="en-US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}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程序运行结果：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C!</a:t>
            </a:r>
            <a:endParaRPr lang="zh-CN" altLang="zh-CN" sz="2800" b="1" dirty="0">
              <a:solidFill>
                <a:schemeClr val="tx1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               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18745" y="677545"/>
            <a:ext cx="84861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【例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1-1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】在屏幕上显示一行文字。</a:t>
            </a:r>
            <a:endParaRPr lang="zh-CN" altLang="en-US" sz="32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60D13BE0-AA6D-8B4D-B949-45F351C94DA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9" descr="70%"/>
          <p:cNvSpPr/>
          <p:nvPr/>
        </p:nvSpPr>
        <p:spPr>
          <a:xfrm>
            <a:off x="5507990" y="1340485"/>
            <a:ext cx="3568700" cy="1412875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05000"/>
              </a:lnSpc>
              <a:buClr>
                <a:schemeClr val="tx1"/>
              </a:buClr>
              <a:buBlip>
                <a:blip r:embed="rId2"/>
              </a:buBlip>
            </a:pPr>
            <a:r>
              <a:rPr lang="zh-CN" altLang="zh-CN" sz="1400" b="0" dirty="0">
                <a:latin typeface="Comic Sans MS" panose="030F0902030302020204" pitchFamily="66" charset="0"/>
                <a:ea typeface="黑体" panose="02010609060101010101" charset="-122"/>
              </a:rPr>
              <a:t> </a:t>
            </a: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注释</a:t>
            </a:r>
            <a:endParaRPr lang="zh-CN" altLang="zh-CN" sz="1800" dirty="0">
              <a:solidFill>
                <a:srgbClr val="9900CC"/>
              </a:solidFill>
              <a:latin typeface="Comic Sans MS" panose="030F0902030302020204" pitchFamily="66" charset="0"/>
            </a:endParaRPr>
          </a:p>
          <a:p>
            <a:pPr marL="479425" lvl="1" indent="-196850" eaLnBrk="1" hangingPunct="1">
              <a:lnSpc>
                <a:spcPct val="11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solidFill>
                  <a:srgbClr val="FF3300"/>
                </a:solidFill>
              </a:rPr>
              <a:t>/</a:t>
            </a:r>
            <a:r>
              <a:rPr lang="zh-CN" altLang="zh-CN" sz="1800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sz="1800" dirty="0"/>
              <a:t> </a:t>
            </a:r>
            <a:r>
              <a:rPr lang="zh-CN" altLang="zh-CN" sz="1800" dirty="0">
                <a:ea typeface="黑体" panose="02010609060101010101" charset="-122"/>
              </a:rPr>
              <a:t>文本</a:t>
            </a:r>
            <a:r>
              <a:rPr lang="zh-CN" altLang="zh-CN" sz="1800" dirty="0"/>
              <a:t> </a:t>
            </a:r>
            <a:r>
              <a:rPr lang="zh-CN" altLang="zh-CN" sz="1800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sz="1800" dirty="0">
                <a:solidFill>
                  <a:srgbClr val="FF3300"/>
                </a:solidFill>
              </a:rPr>
              <a:t>/</a:t>
            </a:r>
            <a:r>
              <a:rPr lang="zh-CN" altLang="zh-CN" sz="1800" dirty="0"/>
              <a:t> 或</a:t>
            </a:r>
            <a:r>
              <a:rPr lang="zh-CN" altLang="zh-CN" sz="1800" dirty="0">
                <a:solidFill>
                  <a:srgbClr val="FF3300"/>
                </a:solidFill>
                <a:ea typeface="黑体" panose="02010609060101010101" charset="-122"/>
              </a:rPr>
              <a:t>//</a:t>
            </a:r>
            <a:r>
              <a:rPr lang="zh-CN" altLang="zh-CN" sz="1800" dirty="0"/>
              <a:t> </a:t>
            </a:r>
            <a:endParaRPr lang="zh-CN" altLang="zh-CN" sz="1800" dirty="0"/>
          </a:p>
          <a:p>
            <a:pPr marL="479425" lvl="1" indent="-196850" eaLnBrk="1" hangingPunct="1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ea typeface="黑体" panose="02010609060101010101" charset="-122"/>
              </a:rPr>
              <a:t>不被执行</a:t>
            </a:r>
            <a:endParaRPr lang="zh-CN" altLang="zh-CN" sz="1800" dirty="0">
              <a:ea typeface="黑体" panose="02010609060101010101" charset="-122"/>
            </a:endParaRPr>
          </a:p>
          <a:p>
            <a:pPr marL="479425" lvl="1" indent="-196850" eaLnBrk="1" hangingPunct="1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latin typeface="Times New Roman" panose="02020503050405090304" charset="0"/>
                <a:ea typeface="黑体" panose="02010609060101010101" charset="-122"/>
              </a:rPr>
              <a:t>以提高程序的可读性</a:t>
            </a:r>
            <a:endParaRPr lang="zh-CN" altLang="zh-CN" sz="1800" dirty="0">
              <a:latin typeface="Times New Roman" panose="0202050305040509030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69938" y="1423988"/>
            <a:ext cx="8001000" cy="400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#include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&lt;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stdio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h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&gt;</a:t>
            </a:r>
            <a:endParaRPr lang="zh-CN" altLang="zh-CN" sz="2800" b="1" dirty="0">
              <a:solidFill>
                <a:srgbClr val="0000FF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main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  <a:ea typeface="宋体" pitchFamily="2" charset="-122"/>
              </a:rPr>
              <a:t>( )  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503050405090304" charset="0"/>
                <a:ea typeface="黑体" panose="02010609060101010101" charset="-122"/>
              </a:rPr>
              <a:t>定义主函数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{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printf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!</a:t>
            </a:r>
            <a:r>
              <a:rPr lang="zh-CN" altLang="zh-CN" sz="28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) ;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return 0;</a:t>
            </a:r>
            <a:endParaRPr lang="en-US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}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程序运行结果：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C!</a:t>
            </a:r>
            <a:endParaRPr lang="zh-CN" altLang="zh-CN" sz="2800" b="1" dirty="0">
              <a:solidFill>
                <a:schemeClr val="tx1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               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18745" y="677545"/>
            <a:ext cx="84861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【例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1-1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】在屏幕上显示一行文字。</a:t>
            </a:r>
            <a:endParaRPr lang="zh-CN" altLang="en-US" sz="32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60D13BE0-AA6D-8B4D-B949-45F351C94DA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8" name="Rectangle 10" descr="70%"/>
          <p:cNvSpPr/>
          <p:nvPr/>
        </p:nvSpPr>
        <p:spPr>
          <a:xfrm>
            <a:off x="5507990" y="1261110"/>
            <a:ext cx="3569335" cy="1659255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lIns="0" rIns="0" bIns="46800" anchor="ctr" anchorCtr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  <a:buClr>
                <a:schemeClr val="tx1"/>
              </a:buClr>
              <a:buBlip>
                <a:blip r:embed="rId2"/>
              </a:buBlip>
            </a:pPr>
            <a:r>
              <a:rPr lang="zh-CN" altLang="zh-CN" sz="1400" b="0" dirty="0">
                <a:latin typeface="Comic Sans MS" panose="030F0902030302020204" pitchFamily="66" charset="0"/>
                <a:ea typeface="黑体" panose="02010609060101010101" charset="-122"/>
              </a:rPr>
              <a:t> </a:t>
            </a: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语句</a:t>
            </a:r>
            <a:r>
              <a:rPr lang="zh-CN" altLang="zh-CN" sz="1800" dirty="0">
                <a:solidFill>
                  <a:srgbClr val="9900CC"/>
                </a:solidFill>
                <a:latin typeface="Comic Sans MS" panose="030F0902030302020204" pitchFamily="66" charset="0"/>
              </a:rPr>
              <a:t>（Statement）</a:t>
            </a:r>
            <a:endParaRPr lang="zh-CN" altLang="zh-CN" sz="1800" dirty="0">
              <a:solidFill>
                <a:srgbClr val="9900CC"/>
              </a:solidFill>
              <a:latin typeface="Comic Sans MS" panose="030F0902030302020204" pitchFamily="66" charset="0"/>
            </a:endParaRPr>
          </a:p>
          <a:p>
            <a:pPr marL="479425" lvl="1" indent="-196850" eaLnBrk="1" hangingPunct="1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必须以 </a:t>
            </a:r>
            <a:r>
              <a:rPr lang="zh-CN" altLang="zh-CN" sz="1800" dirty="0">
                <a:latin typeface="Times New Roman" panose="02020503050405090304" charset="0"/>
                <a:ea typeface="黑体" panose="02010609060101010101" charset="-122"/>
              </a:rPr>
              <a:t>; </a:t>
            </a: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结尾</a:t>
            </a:r>
            <a:endParaRPr lang="zh-CN" altLang="zh-CN" sz="1800" dirty="0">
              <a:latin typeface="Comic Sans MS" panose="030F0902030302020204" pitchFamily="66" charset="0"/>
              <a:ea typeface="黑体" panose="02010609060101010101" charset="-122"/>
            </a:endParaRPr>
          </a:p>
          <a:p>
            <a:pPr marL="479425" lvl="1" indent="-196850" eaLnBrk="1" hangingPunct="1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latin typeface="Times New Roman" panose="02020503050405090304" charset="0"/>
                <a:ea typeface="黑体" panose="02010609060101010101" charset="-122"/>
              </a:rPr>
              <a:t>格式输出函数</a:t>
            </a:r>
            <a:r>
              <a:rPr lang="zh-CN" altLang="zh-CN" sz="1800" dirty="0"/>
              <a:t>printf</a:t>
            </a:r>
            <a:r>
              <a:rPr lang="zh-CN" altLang="zh-CN" sz="1800" dirty="0">
                <a:latin typeface="Times New Roman" panose="02020503050405090304" charset="0"/>
              </a:rPr>
              <a:t>( )。</a:t>
            </a:r>
            <a:endParaRPr lang="zh-CN" altLang="zh-CN" sz="1800" dirty="0">
              <a:latin typeface="Times New Roman" panose="02020503050405090304" charset="0"/>
            </a:endParaRPr>
          </a:p>
          <a:p>
            <a:pPr marL="479425" lvl="1" indent="-196850" eaLnBrk="1" hangingPunct="1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调用标准函数</a:t>
            </a:r>
            <a:r>
              <a:rPr lang="zh-CN" altLang="zh-CN" sz="1800" dirty="0">
                <a:latin typeface="Times New Roman" panose="02020503050405090304" charset="0"/>
                <a:ea typeface="黑体" panose="02010609060101010101" charset="-122"/>
              </a:rPr>
              <a:t>, </a:t>
            </a:r>
            <a:r>
              <a:rPr lang="zh-CN" altLang="zh-CN" sz="1800" dirty="0">
                <a:latin typeface="Comic Sans MS" panose="030F0902030302020204" pitchFamily="66" charset="0"/>
                <a:ea typeface="黑体" panose="02010609060101010101" charset="-122"/>
              </a:rPr>
              <a:t>显示引号中的内容</a:t>
            </a:r>
            <a:r>
              <a:rPr lang="zh-CN" altLang="zh-CN" sz="1400" dirty="0">
                <a:latin typeface="Comic Sans MS" panose="030F0902030302020204" pitchFamily="66" charset="0"/>
                <a:ea typeface="黑体" panose="02010609060101010101" charset="-122"/>
              </a:rPr>
              <a:t>。</a:t>
            </a:r>
            <a:endParaRPr lang="zh-CN" altLang="zh-CN" sz="1400" dirty="0">
              <a:latin typeface="Comic Sans MS" panose="030F0902030302020204" pitchFamily="66" charset="0"/>
              <a:ea typeface="黑体" panose="02010609060101010101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70942" y="5229329"/>
            <a:ext cx="817170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常见编译错误：缺少分号，中文符号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endParaRPr lang="en-US" altLang="zh-CN" sz="2800" b="1" dirty="0" smtClean="0">
              <a:solidFill>
                <a:srgbClr val="FF0000"/>
              </a:solidFill>
              <a:latin typeface="Courier New" panose="02070409020205090404" charset="0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5507990" y="3435350"/>
            <a:ext cx="3527425" cy="1073785"/>
          </a:xfrm>
          <a:prstGeom prst="borderCallout1">
            <a:avLst>
              <a:gd name="adj1" fmla="val 18750"/>
              <a:gd name="adj2" fmla="val -8333"/>
              <a:gd name="adj3" fmla="val -161088"/>
              <a:gd name="adj4" fmla="val -4702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 dirty="0">
                <a:solidFill>
                  <a:schemeClr val="tx1"/>
                </a:solidFill>
                <a:latin typeface="Comic Sans MS" panose="030F0902030302020204" pitchFamily="66" charset="0"/>
                <a:ea typeface="黑体" panose="02010609060101010101" charset="-122"/>
                <a:sym typeface="+mn-ea"/>
              </a:rPr>
              <a:t>文件包含预处理命令，将标准输入输出头文件包含到源程序中</a:t>
            </a:r>
            <a:endParaRPr kumimoji="1" lang="zh-CN" altLang="zh-CN" sz="2000" b="0" dirty="0">
              <a:solidFill>
                <a:schemeClr val="tx1"/>
              </a:solidFill>
              <a:latin typeface="Comic Sans MS" panose="030F0902030302020204" pitchFamily="66" charset="0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01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8138" grpId="0" bldLvl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 txBox="1">
            <a:spLocks noChangeArrowheads="1"/>
          </p:cNvSpPr>
          <p:nvPr/>
        </p:nvSpPr>
        <p:spPr bwMode="auto">
          <a:xfrm>
            <a:off x="541020" y="823595"/>
            <a:ext cx="8169275" cy="554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 dirty="0">
                <a:solidFill>
                  <a:srgbClr val="000000"/>
                </a:solidFill>
              </a:rPr>
              <a:t>课程性质：是</a:t>
            </a:r>
            <a:r>
              <a:rPr lang="zh-CN" altLang="en-US" sz="2800" dirty="0"/>
              <a:t>计算机专业的入门课程和专业基础课程</a:t>
            </a:r>
            <a:endParaRPr kumimoji="0" lang="zh-CN" altLang="zh-CN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 dirty="0">
                <a:solidFill>
                  <a:srgbClr val="000000"/>
                </a:solidFill>
              </a:rPr>
              <a:t>前导知识：数学、问题分析及数学建模</a:t>
            </a:r>
            <a:endParaRPr kumimoji="0" lang="zh-CN" altLang="zh-CN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 dirty="0">
                <a:solidFill>
                  <a:srgbClr val="000000"/>
                </a:solidFill>
              </a:rPr>
              <a:t>学时安排：</a:t>
            </a:r>
            <a:r>
              <a:rPr kumimoji="0" lang="en-US" altLang="zh-CN" sz="2800" dirty="0">
                <a:solidFill>
                  <a:srgbClr val="000000"/>
                </a:solidFill>
              </a:rPr>
              <a:t>68，</a:t>
            </a:r>
            <a:r>
              <a:rPr kumimoji="0" lang="zh-CN" altLang="en-US" sz="2800" dirty="0">
                <a:solidFill>
                  <a:srgbClr val="000000"/>
                </a:solidFill>
              </a:rPr>
              <a:t>课堂授课</a:t>
            </a:r>
            <a:r>
              <a:rPr kumimoji="0" lang="en-US" sz="2800" dirty="0">
                <a:solidFill>
                  <a:srgbClr val="000000"/>
                </a:solidFill>
              </a:rPr>
              <a:t>32</a:t>
            </a:r>
            <a:r>
              <a:rPr kumimoji="0" lang="en-US" altLang="zh-CN" sz="2800" dirty="0">
                <a:solidFill>
                  <a:srgbClr val="000000"/>
                </a:solidFill>
              </a:rPr>
              <a:t>+</a:t>
            </a:r>
            <a:r>
              <a:rPr kumimoji="0" lang="zh-CN" altLang="en-US" sz="2800" dirty="0">
                <a:solidFill>
                  <a:srgbClr val="000000"/>
                </a:solidFill>
              </a:rPr>
              <a:t>上机</a:t>
            </a:r>
            <a:r>
              <a:rPr kumimoji="0" lang="en-US" sz="2800" dirty="0">
                <a:solidFill>
                  <a:srgbClr val="000000"/>
                </a:solidFill>
              </a:rPr>
              <a:t>36</a:t>
            </a:r>
            <a:endParaRPr kumimoji="0"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 dirty="0">
                <a:solidFill>
                  <a:srgbClr val="000000"/>
                </a:solidFill>
              </a:rPr>
              <a:t>教学目标：</a:t>
            </a:r>
            <a:r>
              <a:rPr lang="zh-CN" altLang="en-US" sz="2800" dirty="0"/>
              <a:t>课程以问题求解为主线，围绕设计算法常用的基本数据结构和基本设计策略组织教学内容。</a:t>
            </a:r>
            <a:r>
              <a:rPr kumimoji="0" lang="zh-CN" altLang="en-US" sz="2800" dirty="0">
                <a:solidFill>
                  <a:srgbClr val="000000"/>
                </a:solidFill>
              </a:rPr>
              <a:t>重在</a:t>
            </a:r>
            <a:r>
              <a:rPr lang="zh-CN" altLang="en-US" sz="2800" dirty="0"/>
              <a:t>培养学生的</a:t>
            </a:r>
            <a:r>
              <a:rPr lang="zh-CN" altLang="en-US" sz="2800" b="1" dirty="0">
                <a:solidFill>
                  <a:srgbClr val="FF0000"/>
                </a:solidFill>
              </a:rPr>
              <a:t>程序设计和实现能力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提高学生的创造性思维</a:t>
            </a:r>
            <a:r>
              <a:rPr lang="zh-CN" altLang="en-US" sz="2800" dirty="0" smtClean="0"/>
              <a:t>能力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en-US" altLang="zh-CN" sz="2800" dirty="0"/>
              <a:t>Mooc</a:t>
            </a:r>
            <a:r>
              <a:rPr kumimoji="0" lang="zh-CN" altLang="en-US" sz="2800" dirty="0"/>
              <a:t>资源</a:t>
            </a:r>
            <a:r>
              <a:rPr kumimoji="0" lang="zh-CN" altLang="en-US" sz="2800" dirty="0" smtClean="0"/>
              <a:t>：浙江大学翁恺</a:t>
            </a:r>
            <a:r>
              <a:rPr lang="zh-CN" altLang="en-US" sz="2800" dirty="0" smtClean="0">
                <a:hlinkClick r:id="rId1" tooltip="浙江大学翁恺——程序设计入门C语言"/>
              </a:rPr>
              <a:t>程序设计入门</a:t>
            </a:r>
            <a:r>
              <a:rPr lang="en-US" altLang="zh-CN" sz="2800" dirty="0" smtClean="0">
                <a:hlinkClick r:id="rId1" tooltip="浙江大学翁恺——程序设计入门C语言"/>
              </a:rPr>
              <a:t>C</a:t>
            </a:r>
            <a:r>
              <a:rPr lang="zh-CN" altLang="en-US" sz="2800" dirty="0" smtClean="0">
                <a:hlinkClick r:id="rId1" tooltip="浙江大学翁恺——程序设计入门C语言"/>
              </a:rPr>
              <a:t>语言</a:t>
            </a:r>
            <a:endParaRPr kumimoji="0"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5125" indent="-365125">
              <a:defRPr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4483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0002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6pPr>
            <a:lvl7pPr marL="24574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7pPr>
            <a:lvl8pPr marL="29146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8pPr>
            <a:lvl9pPr marL="33718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kumimoji="0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课程简介</a:t>
            </a:r>
            <a:endParaRPr kumimoji="0"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69938" y="1423988"/>
            <a:ext cx="8001000" cy="400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#include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&lt;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stdio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</a:rPr>
              <a:t>h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90204" pitchFamily="34" charset="0"/>
              </a:rPr>
              <a:t>&gt;</a:t>
            </a:r>
            <a:endParaRPr lang="zh-CN" altLang="zh-CN" sz="2800" b="1" dirty="0">
              <a:solidFill>
                <a:srgbClr val="0000FF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90204" pitchFamily="34" charset="0"/>
                <a:ea typeface="宋体" pitchFamily="2" charset="-122"/>
              </a:rPr>
              <a:t>main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503050405090304" charset="0"/>
                <a:ea typeface="宋体" pitchFamily="2" charset="-122"/>
              </a:rPr>
              <a:t>( )  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503050405090304" charset="0"/>
                <a:ea typeface="黑体" panose="02010609060101010101" charset="-122"/>
              </a:rPr>
              <a:t>定义主函数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文鼎书宋简" charset="-122"/>
              </a:rPr>
              <a:t>/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{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printf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“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!</a:t>
            </a:r>
            <a:r>
              <a:rPr lang="zh-CN" altLang="zh-CN" sz="28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”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rPr>
              <a:t>) ;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return 0;</a:t>
            </a:r>
            <a:endParaRPr lang="en-US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}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zh-CN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程序运行结果：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rPr>
              <a:t>Welcome to C!</a:t>
            </a:r>
            <a:endParaRPr lang="zh-CN" altLang="zh-CN" sz="2800" b="1" dirty="0">
              <a:solidFill>
                <a:schemeClr val="tx1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itchFamily="2" charset="-122"/>
              </a:rPr>
              <a:t>                    </a:t>
            </a:r>
            <a:endParaRPr lang="zh-CN" altLang="zh-CN" sz="2800" b="1" dirty="0">
              <a:solidFill>
                <a:srgbClr val="00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 useBgFill="1">
        <p:nvSpPr>
          <p:cNvPr id="5" name="Text Box 6"/>
          <p:cNvSpPr txBox="1"/>
          <p:nvPr/>
        </p:nvSpPr>
        <p:spPr>
          <a:xfrm>
            <a:off x="1299210" y="2820035"/>
            <a:ext cx="6462713" cy="594995"/>
          </a:xfrm>
          <a:prstGeom prst="rect">
            <a:avLst/>
          </a:prstGeom>
          <a:ln w="9525">
            <a:noFill/>
          </a:ln>
        </p:spPr>
        <p:txBody>
          <a:bodyPr tIns="118800">
            <a:spAutoFit/>
          </a:bodyPr>
          <a:p>
            <a:pPr>
              <a:spcBef>
                <a:spcPct val="20000"/>
              </a:spcBef>
            </a:pP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printf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sz="2800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Welcome</a:t>
            </a:r>
            <a:r>
              <a:rPr lang="zh-CN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zh-CN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latin typeface="Tahoma" panose="020B0604030504040204" pitchFamily="34" charset="0"/>
                <a:ea typeface="宋体" pitchFamily="2" charset="-122"/>
              </a:rPr>
              <a:t>C!</a:t>
            </a:r>
            <a:r>
              <a:rPr lang="zh-CN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</a:rPr>
              <a:t>);</a:t>
            </a:r>
            <a:endParaRPr lang="zh-CN" altLang="zh-CN" sz="28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18745" y="677545"/>
            <a:ext cx="84861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【例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1-1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】在屏幕上显示一行文字。</a:t>
            </a:r>
            <a:endParaRPr lang="zh-CN" altLang="en-US" sz="32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60D13BE0-AA6D-8B4D-B949-45F351C94DA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 useBgFill="1">
        <p:nvSpPr>
          <p:cNvPr id="7" name="Text Box 8"/>
          <p:cNvSpPr txBox="1"/>
          <p:nvPr/>
        </p:nvSpPr>
        <p:spPr>
          <a:xfrm>
            <a:off x="2903855" y="4448175"/>
            <a:ext cx="3048635" cy="194373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10000"/>
              </a:spcBef>
            </a:pP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Welcome</a:t>
            </a:r>
            <a:endParaRPr lang="zh-CN" altLang="zh-CN" sz="2800" b="1" dirty="0"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to</a:t>
            </a:r>
            <a:endParaRPr lang="zh-CN" altLang="zh-CN" sz="2800" b="1" dirty="0">
              <a:latin typeface="Arial" panose="020B0604020202090204" pitchFamily="34" charset="0"/>
              <a:ea typeface="宋体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</a:rPr>
              <a:t>C!</a:t>
            </a:r>
            <a:r>
              <a:rPr lang="zh-CN" altLang="zh-CN" sz="28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sz="2800" b="1" dirty="0">
              <a:latin typeface="Tahoma" panose="020B0604030504040204" pitchFamily="34" charset="0"/>
              <a:ea typeface="宋体" pitchFamily="2" charset="-122"/>
            </a:endParaRPr>
          </a:p>
          <a:p>
            <a:pPr>
              <a:spcBef>
                <a:spcPct val="10000"/>
              </a:spcBef>
            </a:pPr>
            <a:endParaRPr lang="zh-CN" altLang="zh-CN" sz="2800" b="1" dirty="0"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8" descr="70%"/>
          <p:cNvSpPr/>
          <p:nvPr/>
        </p:nvSpPr>
        <p:spPr>
          <a:xfrm>
            <a:off x="122555" y="2723515"/>
            <a:ext cx="1879600" cy="2251075"/>
          </a:xfrm>
          <a:prstGeom prst="rect">
            <a:avLst/>
          </a:prstGeom>
          <a:blipFill rotWithShape="0">
            <a:blip r:embed="rId1"/>
          </a:blipFill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tIns="82800" bIns="154800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990000"/>
              </a:buClr>
              <a:buSzPct val="45000"/>
              <a:buNone/>
            </a:pPr>
            <a:endParaRPr lang="zh-CN" altLang="en-US" sz="2000" dirty="0">
              <a:latin typeface="Times New Roman" panose="02020503050405090304" charset="0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5580063" y="182563"/>
            <a:ext cx="358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99720" y="1436370"/>
            <a:ext cx="8749030" cy="48247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cs"/>
              </a:rPr>
              <a:t>    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.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zh-CN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( )</a:t>
            </a: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{</a:t>
            </a: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 a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,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,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;            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声明部分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</a:rPr>
              <a:t>, 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定义变量类型</a:t>
            </a:r>
            <a:endParaRPr kumimoji="0" lang="zh-CN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a=123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;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b=456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;          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执行部分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</a:rPr>
              <a:t>, 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赋值语句</a:t>
            </a:r>
            <a:endParaRPr kumimoji="0" lang="zh-CN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sum=a+b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;                    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执行部分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</a:rPr>
              <a:t>, 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赋值语句</a:t>
            </a:r>
            <a:endParaRPr kumimoji="0" lang="zh-CN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printf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/>
                <a:ea typeface="+mn-ea"/>
                <a:cs typeface="+mn-cs"/>
              </a:rPr>
              <a:t>"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sum=%d\n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/>
                <a:ea typeface="+mn-ea"/>
                <a:cs typeface="+mn-cs"/>
              </a:rPr>
              <a:t>"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,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</a:rPr>
              <a:t>); </a:t>
            </a:r>
            <a:r>
              <a: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执行部分</a:t>
            </a: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</a:rPr>
              <a:t>,输出语句</a:t>
            </a:r>
            <a:endParaRPr kumimoji="0" lang="zh-CN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charset="0"/>
              <a:ea typeface="黑体" panose="0201060906010101010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</a:rPr>
              <a:t>		           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</a:t>
            </a:r>
            <a:r>
              <a:rPr kumimoji="0" lang="zh-CN" altLang="zh-CN" sz="2800" b="1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ea typeface="+mn-ea"/>
                <a:cs typeface="+mn-cs"/>
                <a:sym typeface="+mn-ea"/>
              </a:rPr>
              <a:t>; </a:t>
            </a:r>
            <a:endParaRPr kumimoji="0" lang="zh-CN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}</a:t>
            </a: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          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1" charset="-122"/>
                <a:ea typeface="+mn-ea"/>
                <a:cs typeface="+mn-cs"/>
              </a:rPr>
              <a:t>程序运行结果：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sum=579	</a:t>
            </a: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Text Box 3"/>
          <p:cNvSpPr txBox="1"/>
          <p:nvPr/>
        </p:nvSpPr>
        <p:spPr>
          <a:xfrm>
            <a:off x="550863" y="3336925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C00CC"/>
                </a:solidFill>
                <a:latin typeface="Times New Roman" panose="02020503050405090304" charset="0"/>
                <a:ea typeface="楷体_GB2312" pitchFamily="1" charset="-122"/>
              </a:rPr>
              <a:t>赋初值</a:t>
            </a:r>
            <a:endParaRPr lang="zh-CN" altLang="zh-CN" b="1" dirty="0">
              <a:solidFill>
                <a:srgbClr val="CC00CC"/>
              </a:solidFill>
              <a:latin typeface="Times New Roman" panose="02020503050405090304" charset="0"/>
              <a:ea typeface="楷体_GB2312" pitchFamily="1" charset="-122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539750" y="3890963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C00CC"/>
                </a:solidFill>
                <a:latin typeface="Times New Roman" panose="02020503050405090304" charset="0"/>
                <a:ea typeface="楷体_GB2312" pitchFamily="1" charset="-122"/>
              </a:rPr>
              <a:t>计算</a:t>
            </a:r>
            <a:endParaRPr lang="zh-CN" altLang="zh-CN" b="1" dirty="0">
              <a:solidFill>
                <a:srgbClr val="CC00CC"/>
              </a:solidFill>
              <a:latin typeface="Times New Roman" panose="02020503050405090304" charset="0"/>
              <a:ea typeface="楷体_GB2312" pitchFamily="1" charset="-122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585788" y="4418013"/>
            <a:ext cx="1139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C00CC"/>
                </a:solidFill>
                <a:latin typeface="Times New Roman" panose="02020503050405090304" charset="0"/>
                <a:ea typeface="楷体_GB2312" pitchFamily="1" charset="-122"/>
              </a:rPr>
              <a:t>输出</a:t>
            </a:r>
            <a:endParaRPr lang="zh-CN" altLang="zh-CN" b="1" dirty="0">
              <a:solidFill>
                <a:srgbClr val="CC00CC"/>
              </a:solidFill>
              <a:latin typeface="Times New Roman" panose="02020503050405090304" charset="0"/>
              <a:ea typeface="楷体_GB2312" pitchFamily="1" charset="-122"/>
            </a:endParaRPr>
          </a:p>
        </p:txBody>
      </p:sp>
      <p:sp>
        <p:nvSpPr>
          <p:cNvPr id="49158" name="Text Box 6"/>
          <p:cNvSpPr txBox="1"/>
          <p:nvPr/>
        </p:nvSpPr>
        <p:spPr>
          <a:xfrm>
            <a:off x="201613" y="2811463"/>
            <a:ext cx="48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339966"/>
                </a:solidFill>
                <a:latin typeface="Times New Roman" panose="02020503050405090304" charset="0"/>
                <a:ea typeface="宋体" pitchFamily="2" charset="-122"/>
              </a:rPr>
              <a:t>①</a:t>
            </a:r>
            <a:endParaRPr lang="zh-CN" altLang="zh-CN" b="1" dirty="0">
              <a:solidFill>
                <a:srgbClr val="339966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9159" name="Text Box 7"/>
          <p:cNvSpPr txBox="1"/>
          <p:nvPr/>
        </p:nvSpPr>
        <p:spPr>
          <a:xfrm>
            <a:off x="188913" y="3333750"/>
            <a:ext cx="571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b="1" dirty="0">
                <a:solidFill>
                  <a:srgbClr val="339966"/>
                </a:solidFill>
                <a:latin typeface="Times New Roman" panose="02020503050405090304" charset="0"/>
                <a:ea typeface="宋体" pitchFamily="2" charset="-122"/>
              </a:rPr>
              <a:t>②</a:t>
            </a:r>
            <a:endParaRPr lang="zh-CN" altLang="zh-CN" b="1" dirty="0">
              <a:solidFill>
                <a:srgbClr val="339966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9160" name="Text Box 8"/>
          <p:cNvSpPr txBox="1"/>
          <p:nvPr/>
        </p:nvSpPr>
        <p:spPr>
          <a:xfrm>
            <a:off x="177800" y="3852863"/>
            <a:ext cx="6477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b="1" dirty="0">
                <a:solidFill>
                  <a:srgbClr val="339966"/>
                </a:solidFill>
                <a:latin typeface="Times New Roman" panose="02020503050405090304" charset="0"/>
                <a:ea typeface="宋体" pitchFamily="2" charset="-122"/>
              </a:rPr>
              <a:t>③</a:t>
            </a:r>
            <a:endParaRPr lang="zh-CN" altLang="zh-CN" b="1" dirty="0">
              <a:solidFill>
                <a:srgbClr val="339966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9161" name="Text Box 9"/>
          <p:cNvSpPr txBox="1"/>
          <p:nvPr/>
        </p:nvSpPr>
        <p:spPr>
          <a:xfrm>
            <a:off x="193675" y="4379913"/>
            <a:ext cx="5445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b="1" dirty="0">
                <a:solidFill>
                  <a:srgbClr val="339966"/>
                </a:solidFill>
                <a:latin typeface="Times New Roman" panose="02020503050405090304" charset="0"/>
                <a:ea typeface="宋体" pitchFamily="2" charset="-122"/>
              </a:rPr>
              <a:t>④</a:t>
            </a:r>
            <a:endParaRPr lang="zh-CN" altLang="zh-CN" b="1" dirty="0">
              <a:solidFill>
                <a:srgbClr val="339966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9162" name="Text Box 10"/>
          <p:cNvSpPr txBox="1"/>
          <p:nvPr/>
        </p:nvSpPr>
        <p:spPr>
          <a:xfrm>
            <a:off x="554038" y="2792413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C00CC"/>
                </a:solidFill>
                <a:latin typeface="Tahoma" panose="020B0604030504040204" pitchFamily="34" charset="0"/>
                <a:ea typeface="楷体_GB2312" pitchFamily="1" charset="-122"/>
              </a:rPr>
              <a:t>定义变量</a:t>
            </a:r>
            <a:endParaRPr lang="zh-CN" altLang="zh-CN" b="1" dirty="0">
              <a:solidFill>
                <a:srgbClr val="CC00CC"/>
              </a:solidFill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46091" name="Rectangle 11"/>
          <p:cNvSpPr/>
          <p:nvPr/>
        </p:nvSpPr>
        <p:spPr>
          <a:xfrm>
            <a:off x="299720" y="692150"/>
            <a:ext cx="5328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例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</a:rPr>
              <a:t>1.</a:t>
            </a:r>
            <a:r>
              <a:rPr lang="en-US" altLang="zh-CN" sz="2800" b="1" dirty="0">
                <a:latin typeface="Times New Roman" panose="02020503050405090304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求两个整数的和</a:t>
            </a:r>
            <a:endParaRPr lang="zh-CN" altLang="zh-CN" sz="2800" b="1" dirty="0"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49164" name="Rectangle 12" descr="70%"/>
          <p:cNvSpPr/>
          <p:nvPr/>
        </p:nvSpPr>
        <p:spPr>
          <a:xfrm>
            <a:off x="5991225" y="86043"/>
            <a:ext cx="3089275" cy="1304925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990000"/>
              </a:buClr>
              <a:buSzPct val="45000"/>
              <a:buChar char="l"/>
            </a:pPr>
            <a:r>
              <a:rPr lang="zh-CN" altLang="zh-CN" sz="1800" b="0" dirty="0">
                <a:latin typeface="Times New Roman" panose="02020503050405090304" charset="0"/>
                <a:ea typeface="黑体" panose="02010609060101010101" charset="-122"/>
              </a:rPr>
              <a:t> </a:t>
            </a: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函数体</a:t>
            </a:r>
            <a:endParaRPr lang="zh-CN" altLang="zh-CN" sz="2000" dirty="0">
              <a:latin typeface="Times New Roman" panose="02020503050405090304" charset="0"/>
              <a:ea typeface="黑体" panose="02010609060101010101" charset="-122"/>
            </a:endParaRPr>
          </a:p>
          <a:p>
            <a:pPr marL="479425" lvl="1" indent="-196850" eaLnBrk="1" hangingPunct="1">
              <a:lnSpc>
                <a:spcPct val="12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包括变量说明部分</a:t>
            </a:r>
            <a:endParaRPr lang="zh-CN" altLang="zh-CN" sz="2000" dirty="0">
              <a:latin typeface="Times New Roman" panose="02020503050405090304" charset="0"/>
              <a:ea typeface="黑体" panose="02010609060101010101" charset="-122"/>
            </a:endParaRPr>
          </a:p>
          <a:p>
            <a:pPr marL="479425" lvl="1" indent="-196850" eaLnBrk="1" hangingPunct="1">
              <a:lnSpc>
                <a:spcPct val="12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语句执行部分</a:t>
            </a:r>
            <a:endParaRPr lang="zh-CN" altLang="zh-CN" sz="2000" dirty="0">
              <a:latin typeface="Times New Roman" panose="02020503050405090304" charset="0"/>
              <a:ea typeface="黑体" panose="02010609060101010101" charset="-122"/>
            </a:endParaRPr>
          </a:p>
        </p:txBody>
      </p:sp>
      <p:grpSp>
        <p:nvGrpSpPr>
          <p:cNvPr id="49169" name="Group 17"/>
          <p:cNvGrpSpPr/>
          <p:nvPr/>
        </p:nvGrpSpPr>
        <p:grpSpPr>
          <a:xfrm>
            <a:off x="5037138" y="90805"/>
            <a:ext cx="4094162" cy="2251075"/>
            <a:chOff x="0" y="0"/>
            <a:chExt cx="2154" cy="1403"/>
          </a:xfrm>
        </p:grpSpPr>
        <p:sp>
          <p:nvSpPr>
            <p:cNvPr id="46098" name="Rectangle 18" descr="70%"/>
            <p:cNvSpPr/>
            <p:nvPr/>
          </p:nvSpPr>
          <p:spPr>
            <a:xfrm>
              <a:off x="0" y="0"/>
              <a:ext cx="2154" cy="1403"/>
            </a:xfrm>
            <a:prstGeom prst="rect">
              <a:avLst/>
            </a:prstGeom>
            <a:blipFill rotWithShape="0">
              <a:blip r:embed="rId1"/>
            </a:blipFill>
            <a:ln w="2857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tIns="82800" bIns="154800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6600CC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990000"/>
                </a:buClr>
                <a:buSzPct val="45000"/>
                <a:buNone/>
              </a:pPr>
              <a:r>
                <a:rPr lang="zh-CN" altLang="zh-CN" sz="2000" dirty="0"/>
                <a:t>预编译命令</a:t>
              </a:r>
              <a:endParaRPr lang="zh-CN" altLang="zh-CN" sz="2000" dirty="0"/>
            </a:p>
            <a:p>
              <a:pPr marL="0" lvl="0" indent="0" eaLnBrk="1" hangingPunct="1">
                <a:lnSpc>
                  <a:spcPct val="120000"/>
                </a:lnSpc>
                <a:spcBef>
                  <a:spcPct val="15000"/>
                </a:spcBef>
                <a:buClr>
                  <a:srgbClr val="990000"/>
                </a:buClr>
                <a:buSzPct val="45000"/>
                <a:buNone/>
              </a:pPr>
              <a:r>
                <a:rPr lang="zh-CN" altLang="zh-CN" sz="2000" dirty="0">
                  <a:latin typeface="Tahoma" panose="020B0604030504040204" pitchFamily="34" charset="0"/>
                </a:rPr>
                <a:t>void</a:t>
              </a:r>
              <a:r>
                <a:rPr lang="zh-CN" altLang="zh-CN" sz="1200" dirty="0">
                  <a:latin typeface="Tahoma" panose="020B0604030504040204" pitchFamily="34" charset="0"/>
                </a:rPr>
                <a:t>  </a:t>
              </a:r>
              <a:r>
                <a:rPr lang="zh-CN" altLang="zh-CN" sz="2000" dirty="0">
                  <a:latin typeface="Tahoma" panose="020B0604030504040204" pitchFamily="34" charset="0"/>
                </a:rPr>
                <a:t>main</a:t>
              </a:r>
              <a:r>
                <a:rPr lang="zh-CN" altLang="zh-CN" sz="2000" dirty="0">
                  <a:latin typeface="Times New Roman" panose="02020503050405090304" charset="0"/>
                </a:rPr>
                <a:t>( )   </a:t>
              </a:r>
              <a:r>
                <a:rPr lang="zh-CN" altLang="zh-CN" sz="2000" dirty="0"/>
                <a:t>主函数</a:t>
              </a:r>
              <a:endParaRPr lang="zh-CN" altLang="zh-CN" sz="2000" b="0" dirty="0">
                <a:latin typeface="Times New Roman" panose="02020503050405090304" charset="0"/>
                <a:ea typeface="黑体" panose="02010609060101010101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990000"/>
                </a:buClr>
                <a:buSzPct val="45000"/>
                <a:buNone/>
              </a:pPr>
              <a:r>
                <a:rPr lang="zh-CN" altLang="zh-CN" sz="2000" dirty="0">
                  <a:latin typeface="Tahoma" panose="020B0604030504040204" pitchFamily="34" charset="0"/>
                  <a:ea typeface="黑体" panose="02010609060101010101" charset="-122"/>
                </a:rPr>
                <a:t>{                     </a:t>
              </a:r>
              <a:r>
                <a:rPr lang="zh-CN" altLang="zh-CN" sz="2000" dirty="0">
                  <a:latin typeface="Times New Roman" panose="02020503050405090304" charset="0"/>
                </a:rPr>
                <a:t>函数体开始</a:t>
              </a:r>
              <a:endParaRPr lang="zh-CN" altLang="zh-CN" sz="2000" dirty="0">
                <a:latin typeface="Times New Roman" panose="02020503050405090304" charset="0"/>
              </a:endParaRPr>
            </a:p>
            <a:p>
              <a:pPr marL="179705" lvl="1" indent="174625" eaLnBrk="1" hangingPunct="1">
                <a:lnSpc>
                  <a:spcPct val="105000"/>
                </a:lnSpc>
                <a:spcBef>
                  <a:spcPct val="0"/>
                </a:spcBef>
                <a:buClr>
                  <a:srgbClr val="990000"/>
                </a:buClr>
                <a:buSzPct val="85000"/>
                <a:buFont typeface="Tahoma" panose="020B0604030504040204" pitchFamily="34" charset="0"/>
                <a:buNone/>
              </a:pPr>
              <a:r>
                <a:rPr lang="zh-CN" altLang="zh-CN" sz="2000" dirty="0">
                  <a:latin typeface="Times New Roman" panose="02020503050405090304" charset="0"/>
                  <a:ea typeface="黑体" panose="02010609060101010101" charset="-122"/>
                </a:rPr>
                <a:t>声明部分</a:t>
              </a:r>
              <a:endParaRPr lang="zh-CN" altLang="zh-CN" sz="2000" dirty="0">
                <a:latin typeface="Times New Roman" panose="02020503050405090304" charset="0"/>
                <a:ea typeface="黑体" panose="02010609060101010101" charset="-122"/>
              </a:endParaRPr>
            </a:p>
            <a:p>
              <a:pPr marL="179705" lvl="1" indent="174625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990000"/>
                </a:buClr>
                <a:buSzPct val="85000"/>
                <a:buFont typeface="Tahoma" panose="020B0604030504040204" pitchFamily="34" charset="0"/>
                <a:buNone/>
              </a:pPr>
              <a:r>
                <a:rPr lang="zh-CN" altLang="zh-CN" sz="2000" dirty="0">
                  <a:latin typeface="Times New Roman" panose="02020503050405090304" charset="0"/>
                  <a:ea typeface="黑体" panose="02010609060101010101" charset="-122"/>
                </a:rPr>
                <a:t>执行部分</a:t>
              </a:r>
              <a:endParaRPr lang="zh-CN" altLang="zh-CN" sz="2000" dirty="0">
                <a:latin typeface="Times New Roman" panose="02020503050405090304" charset="0"/>
                <a:ea typeface="黑体" panose="0201060906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990000"/>
                </a:buClr>
                <a:buSzPct val="85000"/>
                <a:buFont typeface="Tahoma" panose="020B0604030504040204" pitchFamily="34" charset="0"/>
                <a:buNone/>
              </a:pPr>
              <a:r>
                <a:rPr lang="zh-CN" altLang="zh-CN" sz="2000" dirty="0">
                  <a:latin typeface="Tahoma" panose="020B0604030504040204" pitchFamily="34" charset="0"/>
                  <a:ea typeface="黑体" panose="02010609060101010101" charset="-122"/>
                </a:rPr>
                <a:t>}                     </a:t>
              </a:r>
              <a:r>
                <a:rPr lang="zh-CN" altLang="zh-CN" sz="2000" dirty="0">
                  <a:latin typeface="Times New Roman" panose="02020503050405090304" charset="0"/>
                </a:rPr>
                <a:t>函数体结束</a:t>
              </a:r>
              <a:endParaRPr lang="zh-CN" altLang="zh-CN" sz="2000" dirty="0">
                <a:latin typeface="Times New Roman" panose="02020503050405090304" charset="0"/>
              </a:endParaRPr>
            </a:p>
          </p:txBody>
        </p:sp>
        <p:sp>
          <p:nvSpPr>
            <p:cNvPr id="46099" name="Line 19"/>
            <p:cNvSpPr/>
            <p:nvPr/>
          </p:nvSpPr>
          <p:spPr>
            <a:xfrm>
              <a:off x="0" y="283"/>
              <a:ext cx="2154" cy="0"/>
            </a:xfrm>
            <a:prstGeom prst="line">
              <a:avLst/>
            </a:prstGeom>
            <a:ln w="127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3462" y="4960337"/>
            <a:ext cx="47525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Arial" panose="020B0604020202090204" pitchFamily="34" charset="0"/>
              </a:rPr>
              <a:t>说明这里有一个整数值要输出在这个位置</a:t>
            </a:r>
            <a:endParaRPr lang="zh-CN" altLang="en-US" b="1" dirty="0" smtClean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12" name="流程图: 联系 11"/>
          <p:cNvSpPr>
            <a:spLocks noChangeArrowheads="1"/>
          </p:cNvSpPr>
          <p:nvPr/>
        </p:nvSpPr>
        <p:spPr bwMode="auto">
          <a:xfrm>
            <a:off x="4209733" y="4331489"/>
            <a:ext cx="649287" cy="569912"/>
          </a:xfrm>
          <a:prstGeom prst="flowChartConnector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Arial" panose="020B060402020209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28575" y="2258695"/>
            <a:ext cx="2288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Arial" panose="020B0604020202090204" pitchFamily="34" charset="0"/>
              </a:rPr>
              <a:t>程序基本组成</a:t>
            </a:r>
            <a:endParaRPr lang="zh-CN" altLang="en-US" b="1" dirty="0" smtClean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6" grpId="0" build="p"/>
      <p:bldP spid="49157" grpId="0" build="p"/>
      <p:bldP spid="49158" grpId="0"/>
      <p:bldP spid="49159" grpId="0"/>
      <p:bldP spid="49160" grpId="0"/>
      <p:bldP spid="49161" grpId="0"/>
      <p:bldP spid="49162" grpId="0" build="p"/>
      <p:bldP spid="49164" grpId="0" bldLvl="0" animBg="1"/>
      <p:bldP spid="6" grpId="0"/>
      <p:bldP spid="12" grpId="0" bldLvl="0" animBg="1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/>
          <p:nvPr/>
        </p:nvSpPr>
        <p:spPr>
          <a:xfrm>
            <a:off x="6269355" y="1701165"/>
            <a:ext cx="2907030" cy="2618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int  max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b="1" dirty="0">
                <a:latin typeface="Times New Roman" panose="02020503050405090304" charset="0"/>
                <a:ea typeface="宋体" pitchFamily="2" charset="-122"/>
              </a:rPr>
              <a:t>int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x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en-US" altLang="zh-CN" b="1" dirty="0">
                <a:latin typeface="Times New Roman" panose="02020503050405090304" charset="0"/>
                <a:ea typeface="宋体" pitchFamily="2" charset="-122"/>
              </a:rPr>
              <a:t>int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y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)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{  int  z 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;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if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x</a:t>
            </a:r>
            <a:r>
              <a:rPr lang="zh-CN" altLang="zh-CN" dirty="0">
                <a:latin typeface="Tahoma" panose="020B0604030504040204" pitchFamily="34" charset="0"/>
                <a:ea typeface="宋体" pitchFamily="2" charset="-122"/>
              </a:rPr>
              <a:t>&gt;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y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)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z=x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;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else z=y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;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</a:t>
            </a: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return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z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);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}</a:t>
            </a:r>
            <a:endParaRPr lang="zh-CN" altLang="zh-CN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5581015" y="183515"/>
            <a:ext cx="358394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示例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7106" name="Text Box 2"/>
          <p:cNvSpPr txBox="1"/>
          <p:nvPr/>
        </p:nvSpPr>
        <p:spPr>
          <a:xfrm>
            <a:off x="435610" y="1113155"/>
            <a:ext cx="7724775" cy="4887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</a:rPr>
              <a:t>#include</a:t>
            </a:r>
            <a:r>
              <a:rPr lang="zh-CN" altLang="zh-CN" dirty="0">
                <a:latin typeface="Tahoma" panose="020B0604030504040204" pitchFamily="34" charset="0"/>
              </a:rPr>
              <a:t>&lt;</a:t>
            </a:r>
            <a:r>
              <a:rPr lang="zh-CN" altLang="zh-CN" b="1" dirty="0">
                <a:latin typeface="Tahoma" panose="020B0604030504040204" pitchFamily="34" charset="0"/>
              </a:rPr>
              <a:t>stdio</a:t>
            </a:r>
            <a:r>
              <a:rPr lang="zh-CN" altLang="zh-CN" b="1" dirty="0">
                <a:latin typeface="Times New Roman" panose="02020503050405090304" charset="0"/>
              </a:rPr>
              <a:t>.</a:t>
            </a:r>
            <a:r>
              <a:rPr lang="zh-CN" altLang="zh-CN" b="1" dirty="0">
                <a:latin typeface="Tahoma" panose="020B0604030504040204" pitchFamily="34" charset="0"/>
              </a:rPr>
              <a:t>h</a:t>
            </a:r>
            <a:r>
              <a:rPr lang="zh-CN" altLang="zh-CN" dirty="0">
                <a:latin typeface="Tahoma" panose="020B0604030504040204" pitchFamily="34" charset="0"/>
              </a:rPr>
              <a:t>&gt;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en-US" altLang="zh-CN" b="1" dirty="0"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sym typeface="+mn-ea"/>
              </a:rPr>
              <a:t>int  max</a:t>
            </a:r>
            <a:r>
              <a:rPr lang="zh-CN" altLang="zh-CN" b="1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int </a:t>
            </a:r>
            <a:r>
              <a:rPr lang="zh-CN" altLang="zh-CN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b="1" dirty="0">
                <a:sym typeface="+mn-ea"/>
              </a:rPr>
              <a:t>,</a:t>
            </a:r>
            <a:r>
              <a:rPr lang="en-US" altLang="zh-CN" b="1" dirty="0">
                <a:sym typeface="+mn-ea"/>
              </a:rPr>
              <a:t>int </a:t>
            </a:r>
            <a:r>
              <a:rPr lang="zh-CN" altLang="zh-CN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zh-CN" b="1" dirty="0">
                <a:sym typeface="+mn-ea"/>
              </a:rPr>
              <a:t>)</a:t>
            </a:r>
            <a:r>
              <a:rPr lang="en-US" altLang="zh-CN" b="1" dirty="0">
                <a:sym typeface="+mn-ea"/>
              </a:rPr>
              <a:t>;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Tahoma" panose="020B0604030504040204" pitchFamily="34" charset="0"/>
                <a:ea typeface="宋体" pitchFamily="2" charset="-122"/>
              </a:rPr>
              <a:t>int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main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 )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{ int  a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b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c 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;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             </a:t>
            </a:r>
            <a:r>
              <a:rPr lang="zh-CN" altLang="zh-CN" sz="2000" dirty="0">
                <a:latin typeface="Tahoma" panose="020B0604030504040204" pitchFamily="34" charset="0"/>
                <a:ea typeface="黑体" panose="02010609060101010101" charset="-122"/>
              </a:rPr>
              <a:t>//定义变量类型</a:t>
            </a:r>
            <a:endParaRPr lang="zh-CN" altLang="zh-CN" b="1" dirty="0"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 printf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b="1" dirty="0">
                <a:sym typeface="+mn-ea"/>
              </a:rPr>
              <a:t>"</a:t>
            </a:r>
            <a:r>
              <a:rPr lang="zh-CN" altLang="zh-CN" b="1" dirty="0">
                <a:latin typeface="Arial" panose="020B0604020202090204" pitchFamily="34" charset="0"/>
                <a:ea typeface="宋体" pitchFamily="2" charset="-122"/>
              </a:rPr>
              <a:t>input two numbers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:</a:t>
            </a:r>
            <a:r>
              <a:rPr lang="zh-CN" altLang="zh-CN" dirty="0"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n</a:t>
            </a:r>
            <a:r>
              <a:rPr lang="en-US" altLang="zh-CN" b="1" dirty="0">
                <a:sym typeface="+mn-ea"/>
              </a:rPr>
              <a:t>"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);</a:t>
            </a:r>
            <a:r>
              <a:rPr lang="en-US" altLang="zh-CN" b="1" dirty="0"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ahoma" panose="020B0604030504040204" pitchFamily="34" charset="0"/>
                <a:ea typeface="黑体" panose="02010609060101010101" charset="-122"/>
              </a:rPr>
              <a:t>//提示</a:t>
            </a:r>
            <a:endParaRPr lang="zh-CN" altLang="zh-CN" b="1" dirty="0">
              <a:latin typeface="Times New Roman" panose="02020503050405090304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zh-CN" dirty="0">
                <a:solidFill>
                  <a:schemeClr val="hlink"/>
                </a:solidFill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scanf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%d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%d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);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ahoma" panose="020B0604030504040204" pitchFamily="34" charset="0"/>
                <a:ea typeface="黑体" panose="02010609060101010101" charset="-122"/>
              </a:rPr>
              <a:t>//输入变量</a:t>
            </a:r>
            <a:endParaRPr lang="zh-CN" altLang="zh-CN" sz="2000" dirty="0">
              <a:latin typeface="Tahoma" panose="020B0604030504040204" pitchFamily="34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     c=max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b="1" dirty="0">
                <a:solidFill>
                  <a:srgbClr val="CC0000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r>
              <a:rPr lang="zh-CN" altLang="zh-CN" b="1" dirty="0">
                <a:solidFill>
                  <a:srgbClr val="CC0000"/>
                </a:solidFill>
                <a:latin typeface="Times New Roman" panose="02020503050405090304" charset="0"/>
                <a:ea typeface="宋体" pitchFamily="2" charset="-122"/>
              </a:rPr>
              <a:t>);             </a:t>
            </a:r>
            <a:r>
              <a:rPr lang="zh-CN" altLang="zh-CN" sz="2000" dirty="0">
                <a:latin typeface="Arial" panose="020B0604020202090204" pitchFamily="34" charset="0"/>
                <a:ea typeface="宋体" pitchFamily="2" charset="-122"/>
              </a:rPr>
              <a:t>/</a:t>
            </a:r>
            <a:r>
              <a:rPr lang="zh-CN" altLang="zh-CN" sz="2000" dirty="0">
                <a:latin typeface="Arial" panose="020B0604020202090204" pitchFamily="34" charset="0"/>
                <a:ea typeface="黑体" panose="02010609060101010101" charset="-122"/>
              </a:rPr>
              <a:t>/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调用</a:t>
            </a:r>
            <a:r>
              <a:rPr lang="zh-CN" altLang="zh-CN" sz="2000" dirty="0">
                <a:latin typeface="Tahoma" panose="020B0604030504040204" pitchFamily="34" charset="0"/>
                <a:ea typeface="黑体" panose="02010609060101010101" charset="-122"/>
              </a:rPr>
              <a:t>求最大值的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zh-CN" b="1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 printf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(</a:t>
            </a:r>
            <a:r>
              <a:rPr lang="en-US" altLang="zh-CN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max=%d</a:t>
            </a:r>
            <a:r>
              <a:rPr lang="zh-CN" altLang="zh-CN" dirty="0">
                <a:latin typeface="Tahoma" panose="020B0604030504040204" pitchFamily="34" charset="0"/>
                <a:ea typeface="宋体" pitchFamily="2" charset="-122"/>
              </a:rPr>
              <a:t>\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n</a:t>
            </a:r>
            <a:r>
              <a:rPr lang="en-US" altLang="zh-CN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c 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);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b="1" dirty="0">
              <a:latin typeface="Tahoma" panose="020B0604030504040204" pitchFamily="34" charset="0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  </a:t>
            </a:r>
            <a:r>
              <a:rPr lang="zh-CN" altLang="zh-CN" b="1" dirty="0">
                <a:latin typeface="Tahoma" panose="020B0604030504040204" pitchFamily="34" charset="0"/>
                <a:sym typeface="+mn-ea"/>
              </a:rPr>
              <a:t>return 0; 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b="1" dirty="0">
              <a:latin typeface="Tahoma" panose="020B0604030504040204" pitchFamily="34" charset="0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Tx/>
              <a:buSzTx/>
              <a:buFontTx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   }</a:t>
            </a:r>
            <a:endParaRPr lang="zh-CN" altLang="zh-CN" b="1" dirty="0">
              <a:latin typeface="Tahoma" panose="020B0604030504040204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黑体" panose="02010609060101010101" charset="-122"/>
              </a:rPr>
              <a:t>     </a:t>
            </a:r>
            <a:endParaRPr lang="zh-CN" altLang="zh-CN" b="1" dirty="0"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247650" y="583565"/>
            <a:ext cx="4874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例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</a:rPr>
              <a:t>1.</a:t>
            </a:r>
            <a:r>
              <a:rPr lang="en-US" altLang="zh-CN" sz="2800" b="1" dirty="0">
                <a:latin typeface="Times New Roman" panose="02020503050405090304" charset="0"/>
                <a:ea typeface="宋体" pitchFamily="2" charset="-122"/>
              </a:rPr>
              <a:t>3</a:t>
            </a:r>
            <a:r>
              <a:rPr lang="en-US" altLang="zh-CN" sz="28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求两个数中的较大值</a:t>
            </a:r>
            <a:endParaRPr lang="zh-CN" altLang="zh-CN" sz="2800" b="1" dirty="0"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50181" name="Rectangle 5" descr="70%"/>
          <p:cNvSpPr/>
          <p:nvPr/>
        </p:nvSpPr>
        <p:spPr>
          <a:xfrm>
            <a:off x="5580380" y="621030"/>
            <a:ext cx="3321050" cy="994410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990000"/>
              </a:buClr>
              <a:buSzPct val="45000"/>
              <a:buChar char="l"/>
            </a:pP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 程序由两个函数组成：</a:t>
            </a:r>
            <a:endParaRPr lang="zh-CN" altLang="zh-CN" sz="2000" dirty="0">
              <a:latin typeface="Times New Roman" panose="02020503050405090304" charset="0"/>
              <a:ea typeface="黑体" panose="02010609060101010101" charset="-122"/>
            </a:endParaRPr>
          </a:p>
          <a:p>
            <a:pPr marL="365125" lvl="1" indent="-185420"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latin typeface="Times New Roman" panose="02020503050405090304" charset="0"/>
              </a:rPr>
              <a:t> main </a:t>
            </a: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函数和</a:t>
            </a:r>
            <a:r>
              <a:rPr lang="zh-CN" altLang="zh-CN" sz="2000" dirty="0">
                <a:latin typeface="Times New Roman" panose="02020503050405090304" charset="0"/>
              </a:rPr>
              <a:t>max </a:t>
            </a:r>
            <a:r>
              <a:rPr lang="zh-CN" altLang="zh-CN" sz="2000" dirty="0">
                <a:latin typeface="Times New Roman" panose="02020503050405090304" charset="0"/>
                <a:ea typeface="黑体" panose="02010609060101010101" charset="-122"/>
              </a:rPr>
              <a:t>函数</a:t>
            </a:r>
            <a:r>
              <a:rPr lang="zh-CN" altLang="zh-CN" sz="1200" dirty="0">
                <a:latin typeface="Times New Roman" panose="02020503050405090304" charset="0"/>
                <a:ea typeface="黑体" panose="02010609060101010101" charset="-122"/>
              </a:rPr>
              <a:t>。</a:t>
            </a:r>
            <a:endParaRPr lang="zh-CN" altLang="zh-CN" sz="1200" dirty="0"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50182" name="Rectangle 6" descr="70%"/>
          <p:cNvSpPr/>
          <p:nvPr/>
        </p:nvSpPr>
        <p:spPr>
          <a:xfrm>
            <a:off x="5753418" y="4731703"/>
            <a:ext cx="3071812" cy="1524000"/>
          </a:xfrm>
          <a:prstGeom prst="rect">
            <a:avLst/>
          </a:prstGeom>
          <a:blipFill rotWithShape="0">
            <a:blip r:embed="rId1"/>
          </a:blipFill>
          <a:ln w="1587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990000"/>
              </a:buClr>
              <a:buSzPct val="45000"/>
              <a:buChar char="l"/>
            </a:pPr>
            <a:r>
              <a:rPr lang="zh-CN" altLang="zh-CN" sz="2000" dirty="0">
                <a:ea typeface="黑体" panose="02010609060101010101" charset="-122"/>
              </a:rPr>
              <a:t> 运行程序</a:t>
            </a:r>
            <a:endParaRPr lang="zh-CN" altLang="zh-CN" sz="2000" dirty="0">
              <a:ea typeface="黑体" panose="02010609060101010101" charset="-122"/>
            </a:endParaRPr>
          </a:p>
          <a:p>
            <a:pPr marL="179705" lvl="1" indent="0" eaLnBrk="1" hangingPunct="1">
              <a:lnSpc>
                <a:spcPct val="11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ea typeface="黑体" panose="02010609060101010101" charset="-122"/>
              </a:rPr>
              <a:t> 屏幕显示提示信息；</a:t>
            </a:r>
            <a:endParaRPr lang="zh-CN" altLang="zh-CN" sz="2000" dirty="0">
              <a:ea typeface="黑体" panose="02010609060101010101" charset="-122"/>
            </a:endParaRPr>
          </a:p>
          <a:p>
            <a:pPr marL="179705" lvl="1" indent="0" eaLnBrk="1" hangingPunct="1">
              <a:lnSpc>
                <a:spcPct val="11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ea typeface="黑体" panose="02010609060101010101" charset="-122"/>
              </a:rPr>
              <a:t> 键盘输入a、b的值；</a:t>
            </a:r>
            <a:endParaRPr lang="zh-CN" altLang="zh-CN" sz="2000" dirty="0">
              <a:ea typeface="黑体" panose="02010609060101010101" charset="-122"/>
            </a:endParaRPr>
          </a:p>
          <a:p>
            <a:pPr marL="179705" lvl="1" indent="0" eaLnBrk="1" hangingPunct="1">
              <a:lnSpc>
                <a:spcPct val="110000"/>
              </a:lnSpc>
              <a:spcBef>
                <a:spcPct val="0"/>
              </a:spcBef>
              <a:buClr>
                <a:srgbClr val="990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000" dirty="0">
                <a:ea typeface="黑体" panose="02010609060101010101" charset="-122"/>
              </a:rPr>
              <a:t> 屏幕显示c的值。</a:t>
            </a:r>
            <a:endParaRPr lang="zh-CN" altLang="zh-CN" sz="2000" dirty="0">
              <a:ea typeface="黑体" panose="02010609060101010101" charset="-122"/>
            </a:endParaRPr>
          </a:p>
        </p:txBody>
      </p:sp>
      <p:sp>
        <p:nvSpPr>
          <p:cNvPr id="50183" name="AutoShape 7"/>
          <p:cNvSpPr/>
          <p:nvPr/>
        </p:nvSpPr>
        <p:spPr>
          <a:xfrm>
            <a:off x="1907540" y="5157470"/>
            <a:ext cx="3505200" cy="1308100"/>
          </a:xfrm>
          <a:prstGeom prst="flowChartAlternateProcess">
            <a:avLst/>
          </a:prstGeom>
          <a:noFill/>
          <a:ln w="19050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7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Arial" panose="020B0604020202090204" pitchFamily="34" charset="0"/>
                <a:ea typeface="宋体" pitchFamily="2" charset="-122"/>
              </a:rPr>
              <a:t>input two numbers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:</a:t>
            </a:r>
            <a:endParaRPr lang="zh-CN" altLang="zh-CN" b="1" dirty="0"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123</a:t>
            </a:r>
            <a:r>
              <a:rPr lang="zh-CN" altLang="zh-CN" b="1" dirty="0"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456  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↙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b="1" dirty="0">
                <a:latin typeface="Arial" panose="020B0604020202090204" pitchFamily="34" charset="0"/>
                <a:ea typeface="宋体" pitchFamily="2" charset="-122"/>
              </a:rPr>
              <a:t>max</a:t>
            </a:r>
            <a:r>
              <a:rPr lang="zh-CN" altLang="zh-CN" b="1" dirty="0">
                <a:latin typeface="Tahoma" panose="020B0604030504040204" pitchFamily="34" charset="0"/>
                <a:ea typeface="宋体" pitchFamily="2" charset="-122"/>
              </a:rPr>
              <a:t>=456</a:t>
            </a:r>
            <a:endParaRPr lang="zh-CN" altLang="zh-CN" sz="2800" dirty="0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7112" name="AutoShape 8">
            <a:hlinkClick r:id="" action="ppaction://hlinkshowjump?jump=nextslide"/>
          </p:cNvPr>
          <p:cNvSpPr/>
          <p:nvPr/>
        </p:nvSpPr>
        <p:spPr>
          <a:xfrm>
            <a:off x="8532813" y="6381750"/>
            <a:ext cx="292100" cy="268288"/>
          </a:xfrm>
          <a:prstGeom prst="actionButtonForwardNext">
            <a:avLst/>
          </a:prstGeom>
          <a:noFill/>
          <a:ln w="0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ldLvl="0" animBg="1"/>
      <p:bldP spid="50182" grpId="0" bldLvl="0" animBg="1"/>
      <p:bldP spid="5018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76250" y="755015"/>
            <a:ext cx="8466455" cy="434086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kumimoji="0"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程序由一个或多个源程序文件组成</a:t>
            </a:r>
            <a:endParaRPr kumimoji="0" lang="zh-CN" altLang="zh-CN" sz="2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kumimoji="0" lang="zh-CN" altLang="en-US" sz="2800">
                <a:solidFill>
                  <a:srgbClr val="000000"/>
                </a:solidFill>
                <a:sym typeface="+mn-ea"/>
              </a:rPr>
              <a:t>一个</a:t>
            </a:r>
            <a:r>
              <a:rPr kumimoji="0"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程序由</a:t>
            </a:r>
            <a:r>
              <a:rPr kumimoji="0"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一个主函数</a:t>
            </a:r>
            <a:r>
              <a:rPr kumimoji="0"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和若干个其他函数构成，</a:t>
            </a:r>
            <a:r>
              <a:rPr lang="zh-CN" altLang="zh-CN" sz="2800" dirty="0">
                <a:latin typeface="宋体" pitchFamily="2" charset="-122"/>
                <a:ea typeface="黑体" panose="02010609060101010101" charset="-122"/>
                <a:sym typeface="+mn-ea"/>
              </a:rPr>
              <a:t>程序</a:t>
            </a:r>
            <a:r>
              <a:rPr lang="zh-CN" altLang="zh-CN" sz="2800" dirty="0">
                <a:latin typeface="黑体" panose="02010609060101010101" charset="-122"/>
                <a:ea typeface="黑体" panose="02010609060101010101" charset="-122"/>
                <a:sym typeface="+mn-ea"/>
              </a:rPr>
              <a:t>执行时总是从主函数开始</a:t>
            </a:r>
            <a:r>
              <a:rPr lang="zh-CN" altLang="zh-CN" sz="28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，main( )</a:t>
            </a:r>
            <a:r>
              <a:rPr lang="zh-CN" altLang="zh-CN" sz="2800" dirty="0">
                <a:latin typeface="黑体" panose="02010609060101010101" charset="-122"/>
                <a:ea typeface="黑体" panose="02010609060101010101" charset="-122"/>
                <a:sym typeface="+mn-ea"/>
              </a:rPr>
              <a:t>可以放在</a:t>
            </a:r>
            <a:r>
              <a:rPr lang="zh-CN" altLang="zh-CN" sz="2800" dirty="0">
                <a:latin typeface="黑体" panose="02010609060101010101" charset="-122"/>
                <a:ea typeface="黑体" panose="02010609060101010101" charset="-122"/>
                <a:sym typeface="+mn-ea"/>
              </a:rPr>
              <a:t>程序的任何位置。</a:t>
            </a:r>
            <a:r>
              <a:rPr kumimoji="0" lang="en-US" altLang="zh-CN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    </a:t>
            </a:r>
            <a:r>
              <a:rPr kumimoji="0"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函数是</a:t>
            </a:r>
            <a:r>
              <a:rPr kumimoji="0"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程序的基本组成单位</a:t>
            </a:r>
            <a:endParaRPr kumimoji="0" lang="zh-CN" altLang="zh-CN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52" name="Group 36"/>
          <p:cNvGrpSpPr/>
          <p:nvPr/>
        </p:nvGrpSpPr>
        <p:grpSpPr bwMode="auto">
          <a:xfrm>
            <a:off x="609600" y="3283972"/>
            <a:ext cx="7921625" cy="2913062"/>
            <a:chOff x="385" y="2342"/>
            <a:chExt cx="4990" cy="1835"/>
          </a:xfrm>
          <a:noFill/>
        </p:grpSpPr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1474" y="2478"/>
              <a:ext cx="0" cy="127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1474" y="2499"/>
              <a:ext cx="226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1474" y="3748"/>
              <a:ext cx="272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111" y="3115"/>
              <a:ext cx="363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85" y="2945"/>
              <a:ext cx="726" cy="29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函  数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701" y="2355"/>
              <a:ext cx="985" cy="29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函数首部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1746" y="3580"/>
              <a:ext cx="881" cy="29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函数体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3016" y="2342"/>
              <a:ext cx="2359" cy="29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类型 函数名</a:t>
              </a: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[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函数参数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]</a:t>
              </a: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2925" y="2499"/>
              <a:ext cx="52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2699" y="2499"/>
              <a:ext cx="312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>
              <a:off x="2653" y="3748"/>
              <a:ext cx="408" cy="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3061" y="2840"/>
              <a:ext cx="2041" cy="1337"/>
            </a:xfrm>
            <a:prstGeom prst="rect">
              <a:avLst/>
            </a:prstGeom>
            <a:grpFill/>
            <a:ln w="25400" algn="ctr">
              <a:solidFill>
                <a:srgbClr val="00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[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函数声明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]</a:t>
              </a:r>
              <a:endPara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[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变量定义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]</a:t>
              </a:r>
              <a:endPara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[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执行语句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]</a:t>
              </a:r>
              <a:endPara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5435600" y="182563"/>
            <a:ext cx="37290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源程序的结构形式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DADEF5C6-F0C5-3E44-BA51-E248A51EFCDD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9125" y="833755"/>
            <a:ext cx="8280400" cy="4899025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r>
              <a:rPr lang="zh-CN" altLang="zh-CN" sz="2800" dirty="0">
                <a:sym typeface="+mn-ea"/>
              </a:rPr>
              <a:t>程序中需有预处理命令(如</a:t>
            </a:r>
            <a:r>
              <a:rPr lang="zh-CN" altLang="zh-CN" sz="2800" dirty="0">
                <a:solidFill>
                  <a:srgbClr val="00009E"/>
                </a:solidFill>
                <a:sym typeface="+mn-ea"/>
              </a:rPr>
              <a:t>#include &lt;stdio.h&gt;</a:t>
            </a:r>
            <a:r>
              <a:rPr lang="zh-CN" altLang="zh-CN" sz="2800" dirty="0">
                <a:sym typeface="+mn-ea"/>
              </a:rPr>
              <a:t> )，预处理命令通常放在程序的最前面。</a:t>
            </a:r>
            <a:endParaRPr lang="zh-CN" altLang="zh-CN" sz="2800" dirty="0">
              <a:sym typeface="+mn-ea"/>
            </a:endParaRPr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r>
              <a:rPr lang="zh-CN" altLang="zh-CN" sz="2800" b="1" dirty="0">
                <a:solidFill>
                  <a:srgbClr val="00009E"/>
                </a:solidFill>
                <a:sym typeface="+mn-ea"/>
              </a:rPr>
              <a:t>分号</a:t>
            </a:r>
            <a:r>
              <a:rPr lang="zh-CN" altLang="zh-CN" sz="2800" dirty="0">
                <a:sym typeface="+mn-ea"/>
              </a:rPr>
              <a:t>是C语句结束的标志,  每个语句和数据定义后必须有一个分号。预处理命令、函数头和花括号“}”之后不能加分号。</a:t>
            </a:r>
            <a:endParaRPr lang="zh-CN" altLang="zh-CN" sz="2800" dirty="0"/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r>
              <a:rPr lang="zh-CN" altLang="zh-CN" sz="2800" dirty="0">
                <a:sym typeface="+mn-ea"/>
              </a:rPr>
              <a:t>C程序书写灵活，一行可以写几个语句, 一个语句可以写在多个程序行上。</a:t>
            </a:r>
            <a:endParaRPr lang="zh-CN" altLang="zh-CN" sz="2800" dirty="0"/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r>
              <a:rPr lang="zh-CN" altLang="zh-CN" sz="2800" dirty="0">
                <a:sym typeface="+mn-ea"/>
              </a:rPr>
              <a:t>C语言本身没有输入输出语句,  输入输出的操作是由库函数 scanf( ) 和printf( ) 等函数完成的。</a:t>
            </a:r>
            <a:endParaRPr kumimoji="0" lang="zh-CN" altLang="en-US" sz="2800" dirty="0">
              <a:solidFill>
                <a:srgbClr val="000000"/>
              </a:solidFill>
            </a:endParaRPr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endParaRPr kumimoji="0"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435600" y="182563"/>
            <a:ext cx="37290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源程序的结构形式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9125" y="833755"/>
            <a:ext cx="8280400" cy="4899025"/>
          </a:xfrm>
        </p:spPr>
        <p:txBody>
          <a:bodyPr/>
          <a:lstStyle/>
          <a:p>
            <a:pPr marL="571500" indent="-571500" algn="l">
              <a:lnSpc>
                <a:spcPct val="120000"/>
              </a:lnSpc>
              <a:buClrTx/>
              <a:buSzTx/>
              <a:buFont typeface="+mj-lt"/>
              <a:buAutoNum type="arabicPeriod" startAt="7"/>
            </a:pPr>
            <a:r>
              <a:rPr kumimoji="0" lang="zh-CN" altLang="en-US" sz="2800" b="1" dirty="0">
                <a:solidFill>
                  <a:srgbClr val="000000"/>
                </a:solidFill>
                <a:sym typeface="+mn-ea"/>
              </a:rPr>
              <a:t>C程序严格区分大小写</a:t>
            </a:r>
            <a:r>
              <a:rPr kumimoji="0" lang="zh-CN" altLang="en-US" sz="2800" dirty="0">
                <a:solidFill>
                  <a:srgbClr val="000000"/>
                </a:solidFill>
                <a:sym typeface="+mn-ea"/>
              </a:rPr>
              <a:t>。一般变量、语句等用小写字母书写；符号常量等用大写字母书写。</a:t>
            </a:r>
            <a:endParaRPr kumimoji="0" lang="zh-CN" altLang="en-US" sz="2800" dirty="0">
              <a:solidFill>
                <a:srgbClr val="000000"/>
              </a:solidFill>
            </a:endParaRPr>
          </a:p>
          <a:p>
            <a:pPr marL="571500" indent="-571500" algn="l">
              <a:lnSpc>
                <a:spcPct val="120000"/>
              </a:lnSpc>
              <a:spcBef>
                <a:spcPts val="750"/>
              </a:spcBef>
              <a:buClrTx/>
              <a:buSzTx/>
              <a:buFont typeface="+mj-lt"/>
              <a:buAutoNum type="arabicPeriod" startAt="7"/>
            </a:pPr>
            <a:r>
              <a:rPr kumimoji="0" lang="zh-CN" altLang="en-US" sz="2800" dirty="0">
                <a:solidFill>
                  <a:srgbClr val="000000"/>
                </a:solidFill>
                <a:sym typeface="+mn-ea"/>
              </a:rPr>
              <a:t>标识符、保留字之间必须至少加一个空格以示分隔。</a:t>
            </a:r>
            <a:endParaRPr kumimoji="0" lang="zh-CN" altLang="en-US" sz="2800" dirty="0">
              <a:solidFill>
                <a:srgbClr val="000000"/>
              </a:solidFill>
            </a:endParaRPr>
          </a:p>
          <a:p>
            <a:pPr marL="571500" indent="-571500">
              <a:lnSpc>
                <a:spcPct val="120000"/>
              </a:lnSpc>
              <a:buFont typeface="+mj-lt"/>
              <a:buAutoNum type="arabicPeriod" startAt="7"/>
            </a:pP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可用</a:t>
            </a:r>
            <a:r>
              <a:rPr kumimoji="0" lang="zh-CN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……*/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对程序进行注释，其内容不被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>
              <a:lnSpc>
                <a:spcPct val="120000"/>
              </a:lnSpc>
              <a:buFont typeface="Calibri Light" panose="020F0302020204030204" pitchFamily="34" charset="0"/>
              <a:buAutoNum type="arabicPeriod" startAt="7"/>
            </a:pPr>
            <a:r>
              <a:rPr kumimoji="0" lang="zh-CN" altLang="en-US" sz="28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不要使用中文</a:t>
            </a:r>
            <a:endParaRPr kumimoji="0" lang="zh-CN" altLang="en-US" sz="28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435600" y="182563"/>
            <a:ext cx="37290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源程序的结构形式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4" name="Text Box 8"/>
          <p:cNvSpPr/>
          <p:nvPr>
            <p:custDataLst>
              <p:tags r:id="rId1"/>
            </p:custDataLst>
          </p:nvPr>
        </p:nvSpPr>
        <p:spPr>
          <a:xfrm>
            <a:off x="4427538" y="4077335"/>
            <a:ext cx="4314825" cy="2039938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336600"/>
                </a:solidFill>
                <a:latin typeface="黑体" charset="0"/>
                <a:ea typeface="黑体" charset="0"/>
                <a:cs typeface="黑体" charset="0"/>
              </a:rPr>
              <a:t>优秀程序员的素质之一</a:t>
            </a:r>
            <a:r>
              <a:rPr lang="en-US" altLang="zh-CN" sz="2800" b="1">
                <a:solidFill>
                  <a:srgbClr val="336600"/>
                </a:solidFill>
                <a:latin typeface="黑体" charset="0"/>
                <a:ea typeface="黑体" charset="0"/>
                <a:cs typeface="黑体" charset="0"/>
              </a:rPr>
              <a:t>:</a:t>
            </a:r>
            <a:endParaRPr lang="en-US" altLang="zh-CN" sz="2800" b="1">
              <a:solidFill>
                <a:srgbClr val="336600"/>
              </a:solidFill>
              <a:latin typeface="黑体" charset="0"/>
              <a:ea typeface="黑体" charset="0"/>
              <a:cs typeface="黑体" charset="0"/>
            </a:endParaRPr>
          </a:p>
          <a:p>
            <a:pPr marL="342900" indent="-342900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b="1">
                <a:latin typeface="黑体" charset="0"/>
                <a:ea typeface="黑体" charset="0"/>
                <a:cs typeface="黑体" charset="0"/>
              </a:rPr>
              <a:t>使用</a:t>
            </a:r>
            <a:r>
              <a:rPr lang="en-US" altLang="zh-CN" sz="2000" b="1">
                <a:latin typeface="黑体" charset="0"/>
                <a:ea typeface="黑体" charset="0"/>
                <a:cs typeface="黑体" charset="0"/>
              </a:rPr>
              <a:t>TAB</a:t>
            </a:r>
            <a:r>
              <a:rPr lang="zh-CN" altLang="en-US" sz="2000" b="1">
                <a:latin typeface="黑体" charset="0"/>
                <a:ea typeface="黑体" charset="0"/>
                <a:cs typeface="黑体" charset="0"/>
              </a:rPr>
              <a:t>缩进</a:t>
            </a:r>
            <a:endParaRPr lang="zh-CN" altLang="en-US" sz="2000" b="1">
              <a:latin typeface="黑体" charset="0"/>
              <a:ea typeface="黑体" charset="0"/>
              <a:cs typeface="黑体" charset="0"/>
            </a:endParaRPr>
          </a:p>
          <a:p>
            <a:pPr marL="342900" indent="-342900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en-US" altLang="zh-CN" sz="2000" b="1">
                <a:latin typeface="黑体" charset="0"/>
                <a:ea typeface="黑体" charset="0"/>
                <a:cs typeface="黑体" charset="0"/>
              </a:rPr>
              <a:t>{}</a:t>
            </a:r>
            <a:r>
              <a:rPr lang="zh-CN" altLang="en-US" sz="2000" b="1">
                <a:latin typeface="黑体" charset="0"/>
                <a:ea typeface="黑体" charset="0"/>
                <a:cs typeface="黑体" charset="0"/>
              </a:rPr>
              <a:t>对齐</a:t>
            </a:r>
            <a:endParaRPr lang="zh-CN" altLang="en-US" sz="2000" b="1">
              <a:latin typeface="黑体" charset="0"/>
              <a:ea typeface="黑体" charset="0"/>
              <a:cs typeface="黑体" charset="0"/>
            </a:endParaRPr>
          </a:p>
          <a:p>
            <a:pPr marL="342900" indent="-342900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b="1">
                <a:latin typeface="黑体" charset="0"/>
                <a:ea typeface="黑体" charset="0"/>
                <a:cs typeface="黑体" charset="0"/>
              </a:rPr>
              <a:t>有足够的注释</a:t>
            </a:r>
            <a:endParaRPr lang="zh-CN" altLang="en-US" sz="2000" b="1">
              <a:latin typeface="黑体" charset="0"/>
              <a:ea typeface="黑体" charset="0"/>
              <a:cs typeface="黑体" charset="0"/>
            </a:endParaRPr>
          </a:p>
          <a:p>
            <a:pPr marL="342900" indent="-342900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b="1">
                <a:latin typeface="黑体" charset="0"/>
                <a:ea typeface="黑体" charset="0"/>
                <a:cs typeface="黑体" charset="0"/>
              </a:rPr>
              <a:t>有合适的空行</a:t>
            </a:r>
            <a:endParaRPr lang="zh-CN" altLang="en-US" sz="2000" b="1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2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7" dur="500" fill="hold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" grpId="2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80890" y="183515"/>
            <a:ext cx="447167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398905" y="935990"/>
            <a:ext cx="7543800" cy="539877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  <a:sym typeface="+mn-ea"/>
              </a:rPr>
              <a:t>字符集</a:t>
            </a:r>
            <a:endParaRPr lang="zh-CN" altLang="zh-CN" sz="3200" b="1" dirty="0">
              <a:latin typeface="黑体" charset="0"/>
              <a:ea typeface="黑体" charset="0"/>
              <a:cs typeface="黑体" panose="02010609060101010101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  <a:sym typeface="+mn-ea"/>
              </a:rPr>
              <a:t>分隔符</a:t>
            </a:r>
            <a:endParaRPr lang="zh-CN" altLang="en-US" sz="3200" b="1">
              <a:latin typeface="黑体" charset="0"/>
              <a:ea typeface="黑体" charset="0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  <a:sym typeface="+mn-ea"/>
              </a:rPr>
              <a:t>标识符</a:t>
            </a:r>
            <a:endParaRPr lang="zh-CN" altLang="en-US" sz="3200" b="1">
              <a:latin typeface="黑体" charset="0"/>
              <a:ea typeface="黑体" charset="0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  <a:sym typeface="+mn-ea"/>
              </a:rPr>
              <a:t>关键字</a:t>
            </a:r>
            <a:endParaRPr lang="zh-CN" altLang="en-US" sz="3200" b="1">
              <a:latin typeface="黑体" charset="0"/>
              <a:ea typeface="黑体" charset="0"/>
              <a:sym typeface="+mn-ea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</a:rPr>
              <a:t>控制语句</a:t>
            </a:r>
            <a:endParaRPr lang="zh-CN" altLang="en-US" sz="3200" b="1">
              <a:latin typeface="黑体" charset="0"/>
              <a:ea typeface="黑体" charset="0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b="1">
                <a:latin typeface="黑体" charset="0"/>
                <a:ea typeface="黑体" charset="0"/>
                <a:sym typeface="+mn-ea"/>
              </a:rPr>
              <a:t>运算符</a:t>
            </a:r>
            <a:endParaRPr lang="zh-CN" altLang="en-US" sz="3200" b="1">
              <a:latin typeface="黑体" charset="0"/>
              <a:ea typeface="黑体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1"/>
              </a:buClr>
            </a:pPr>
            <a:endParaRPr lang="zh-CN" altLang="en-US" sz="3200" b="1" dirty="0">
              <a:latin typeface="黑体" charset="0"/>
              <a:ea typeface="黑体" charset="0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80890" y="132715"/>
            <a:ext cx="444373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00050" y="987425"/>
            <a:ext cx="8542655" cy="5347335"/>
          </a:xfrm>
        </p:spPr>
        <p:txBody>
          <a:bodyPr vert="horz" wrap="square" lIns="91440" tIns="45720" rIns="91440" bIns="45720" anchor="t"/>
          <a:p>
            <a:pPr marL="182880" indent="-182880" eaLnBrk="1" hangingPunct="1">
              <a:spcBef>
                <a:spcPct val="4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字符集: C语言允许使用字符的集合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33400" lvl="1" indent="-171450" eaLnBrk="1" hangingPunct="1">
              <a:lnSpc>
                <a:spcPct val="105000"/>
              </a:lnSpc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26个小写字母  abcdefghi ...... z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33400" lvl="1" indent="-171450" eaLnBrk="1" hangingPunct="1">
              <a:lnSpc>
                <a:spcPct val="105000"/>
              </a:lnSpc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26个大写字母  ABCDEFG ......Z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33400" lvl="1" indent="-171450" eaLnBrk="1" hangingPunct="1">
              <a:lnSpc>
                <a:spcPct val="105000"/>
              </a:lnSpc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10个数字    0～9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33400" lvl="1" indent="-171450" eaLnBrk="1" hangingPunct="1">
              <a:lnSpc>
                <a:spcPct val="105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其他符号  + - * / = , . _ : ; ? \  ” ’ ~ | &amp; ^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33400" lvl="1" indent="-171450" eaLnBrk="1" hangingPunct="1">
              <a:lnSpc>
                <a:spcPct val="105000"/>
              </a:lnSpc>
              <a:spcBef>
                <a:spcPct val="45000"/>
              </a:spcBef>
              <a:buClr>
                <a:srgbClr val="008000"/>
              </a:buClr>
              <a:buSzPct val="85000"/>
              <a:buFontTx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! %# ( ) [ ] { } &lt; &gt;  空格</a:t>
            </a:r>
            <a:r>
              <a:rPr lang="zh-CN" altLang="zh-CN" sz="2400" b="1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(SPACE)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制表符</a:t>
            </a:r>
            <a:r>
              <a:rPr lang="zh-CN" altLang="zh-CN" sz="2400" b="1" dirty="0">
                <a:solidFill>
                  <a:srgbClr val="008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(Tab)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00050" y="987425"/>
            <a:ext cx="8542655" cy="5347335"/>
          </a:xfrm>
        </p:spPr>
        <p:txBody>
          <a:bodyPr vert="horz" wrap="square" lIns="91440" tIns="45720" rIns="91440" bIns="45720" anchor="t"/>
          <a:p>
            <a:pPr marL="265430" indent="-265430" algn="just" eaLnBrk="1" hangingPunct="1"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分隔符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33730" lvl="1" indent="-189230" algn="just" eaLnBrk="1" hangingPunct="1">
              <a:lnSpc>
                <a:spcPct val="115000"/>
              </a:lnSpc>
              <a:spcBef>
                <a:spcPct val="3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分隔符主要有逗号和空格两种。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33730" lvl="1" indent="-189230" algn="just" eaLnBrk="1" hangingPunct="1">
              <a:lnSpc>
                <a:spcPct val="130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ea typeface="黑体" panose="02010609060101010101" charset="-122"/>
                <a:sym typeface="+mn-ea"/>
              </a:rPr>
              <a:t>逗号用于分隔变量或参数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空格用于分隔单词</a:t>
            </a:r>
            <a:r>
              <a:rPr lang="zh-CN" altLang="zh-CN" sz="2400" b="1" dirty="0">
                <a:solidFill>
                  <a:srgbClr val="003399"/>
                </a:solidFill>
                <a:latin typeface="楷体_GB2312" pitchFamily="1" charset="-122"/>
                <a:sym typeface="+mn-ea"/>
              </a:rPr>
              <a:t>(在关键字和标识符之间必须用空格分隔)</a:t>
            </a:r>
            <a:r>
              <a:rPr lang="zh-CN" altLang="zh-CN" sz="2400" b="1" dirty="0">
                <a:latin typeface="楷体_GB2312" pitchFamily="1" charset="-122"/>
                <a:sym typeface="+mn-ea"/>
              </a:rPr>
              <a:t>。</a:t>
            </a:r>
            <a:endParaRPr lang="zh-CN" altLang="zh-CN" sz="2400" b="1" dirty="0">
              <a:latin typeface="楷体_GB2312" pitchFamily="1" charset="-122"/>
            </a:endParaRPr>
          </a:p>
          <a:p>
            <a:pPr marL="633730" lvl="1" indent="-189230" algn="just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例如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int </a:t>
            </a:r>
            <a:r>
              <a:rPr lang="zh-CN" altLang="zh-CN" sz="2400" b="1" dirty="0">
                <a:solidFill>
                  <a:srgbClr val="FF0000"/>
                </a:solidFill>
                <a:sym typeface="Wingdings 3" panose="05040102010807070707" pitchFamily="18" charset="2"/>
              </a:rPr>
              <a:t>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a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b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c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marL="633730" lvl="1" indent="-189230" algn="just" eaLnBrk="1" hangingPunct="1">
              <a:spcBef>
                <a:spcPct val="35000"/>
              </a:spcBef>
              <a:buClr>
                <a:srgbClr val="008000"/>
              </a:buClr>
              <a:buSzPct val="85000"/>
              <a:buFontTx/>
              <a:buNone/>
            </a:pPr>
            <a:r>
              <a:rPr lang="zh-CN" altLang="zh-CN" sz="2400" b="1" dirty="0">
                <a:solidFill>
                  <a:schemeClr val="tx2"/>
                </a:solidFill>
                <a:sym typeface="+mn-ea"/>
              </a:rPr>
              <a:t>                    </a:t>
            </a:r>
            <a:r>
              <a:rPr lang="zh-CN" altLang="zh-CN" sz="2400" b="1" dirty="0">
                <a:sym typeface="+mn-ea"/>
              </a:rPr>
              <a:t>max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(</a:t>
            </a:r>
            <a:r>
              <a:rPr lang="zh-CN" altLang="zh-CN" sz="2400" b="1" dirty="0">
                <a:sym typeface="+mn-ea"/>
              </a:rPr>
              <a:t>x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b="1" dirty="0">
                <a:sym typeface="+mn-ea"/>
              </a:rPr>
              <a:t>y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b="1" dirty="0">
                <a:sym typeface="+mn-ea"/>
              </a:rPr>
              <a:t>z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)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80890" y="132715"/>
            <a:ext cx="444373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00050" y="987425"/>
            <a:ext cx="8542020" cy="4505325"/>
          </a:xfrm>
        </p:spPr>
        <p:txBody>
          <a:bodyPr vert="horz" wrap="square" lIns="91440" tIns="45720" rIns="91440" bIns="45720" anchor="t"/>
          <a:p>
            <a:pPr marL="265430" indent="-265430" eaLnBrk="1" hangingPunct="1"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Courier New" panose="02070409020205090404" charset="0"/>
                <a:ea typeface="黑体" panose="02010609060101010101" charset="-122"/>
                <a:sym typeface="+mn-ea"/>
              </a:rPr>
              <a:t>标识符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 </a:t>
            </a:r>
            <a:r>
              <a:rPr lang="zh-CN" altLang="zh-CN" sz="2800" b="1" dirty="0">
                <a:latin typeface="Courier New" panose="02070409020205090404" charset="0"/>
                <a:ea typeface="黑体" panose="02010609060101010101" charset="-122"/>
                <a:sym typeface="+mn-ea"/>
              </a:rPr>
              <a:t>用来标识变量、符号常量、数组、函数的名字</a:t>
            </a:r>
            <a:r>
              <a:rPr lang="zh-CN" altLang="zh-CN" sz="2800" b="1" dirty="0">
                <a:latin typeface="Courier New" panose="02070409020205090404" charset="0"/>
                <a:ea typeface="黑体" panose="02010609060101010101" charset="-122"/>
                <a:sym typeface="+mn-ea"/>
              </a:rPr>
              <a:t>等。</a:t>
            </a:r>
            <a:endParaRPr lang="zh-CN" altLang="zh-CN" sz="2800" b="1" dirty="0">
              <a:latin typeface="Courier New" panose="02070409020205090404" charset="0"/>
              <a:ea typeface="黑体" panose="02010609060101010101" charset="-122"/>
            </a:endParaRPr>
          </a:p>
          <a:p>
            <a:pPr marL="633730" lvl="1" indent="-189230" eaLnBrk="1" hangingPunct="1">
              <a:lnSpc>
                <a:spcPct val="150000"/>
              </a:lnSpc>
              <a:spcBef>
                <a:spcPct val="1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只能由英文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字母、数字和下划线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组成。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33730" lvl="1" indent="-189230" eaLnBrk="1" hangingPunct="1"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第一个字符不能是数字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，只能是字母或下划线。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33730" lvl="1" indent="-189230" eaLnBrk="1" hangingPunct="1"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不能是关键字，不能是定义的函数名。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633730" lvl="1" indent="-189230" eaLnBrk="1" hangingPunct="1">
              <a:spcBef>
                <a:spcPct val="40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取名应尽可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能见名知意。如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  <a:sym typeface="+mn-ea"/>
              </a:rPr>
              <a:t>: </a:t>
            </a:r>
            <a:r>
              <a:rPr kumimoji="0" lang="zh-CN" altLang="zh-CN" sz="2400" b="1" kern="0" noProof="0" smtClean="0">
                <a:ln>
                  <a:noFill/>
                </a:ln>
                <a:solidFill>
                  <a:srgbClr val="002BB4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  <a:sym typeface="+mn-ea"/>
              </a:rPr>
              <a:t>alfa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  <a:sym typeface="+mn-ea"/>
              </a:rPr>
              <a:t>,  </a:t>
            </a:r>
            <a:r>
              <a:rPr kumimoji="0" lang="zh-CN" altLang="zh-CN" sz="2400" b="1" kern="0" noProof="0" smtClean="0">
                <a:ln>
                  <a:noFill/>
                </a:ln>
                <a:solidFill>
                  <a:srgbClr val="002BB4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  <a:sym typeface="+mn-ea"/>
              </a:rPr>
              <a:t>aver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  <a:sym typeface="+mn-ea"/>
              </a:rPr>
              <a:t>,</a:t>
            </a:r>
            <a:r>
              <a:rPr kumimoji="0" lang="zh-CN" altLang="zh-CN" sz="2400" b="1" kern="0" noProof="0" smtClean="0">
                <a:ln>
                  <a:noFill/>
                </a:ln>
                <a:solidFill>
                  <a:srgbClr val="002BB4"/>
                </a:solidFill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  <a:sym typeface="+mn-ea"/>
              </a:rPr>
              <a:t>  </a:t>
            </a:r>
            <a:r>
              <a:rPr kumimoji="0" lang="zh-CN" altLang="zh-CN" sz="2400" b="1" kern="0" noProof="0" smtClean="0">
                <a:ln>
                  <a:noFill/>
                </a:ln>
                <a:solidFill>
                  <a:srgbClr val="002BB4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  <a:sym typeface="+mn-ea"/>
              </a:rPr>
              <a:t>pi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ea typeface="黑体" panose="02010609060101010101" charset="-122"/>
                <a:cs typeface="+mn-cs"/>
                <a:sym typeface="+mn-ea"/>
              </a:rPr>
              <a:t>,  </a:t>
            </a:r>
            <a:r>
              <a:rPr kumimoji="0" lang="zh-CN" altLang="zh-CN" sz="2400" b="1" kern="0" noProof="0" smtClean="0">
                <a:ln>
                  <a:noFill/>
                </a:ln>
                <a:solidFill>
                  <a:srgbClr val="002BB4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  <a:sym typeface="+mn-ea"/>
              </a:rPr>
              <a:t>bata </a:t>
            </a:r>
            <a:r>
              <a:rPr kumimoji="0" lang="zh-CN" altLang="zh-CN" sz="2400" b="1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等。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例如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x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，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m1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，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average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，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k123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，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_1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，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…</a:t>
            </a:r>
            <a:r>
              <a:rPr lang="zh-CN" altLang="zh-CN" sz="2800" b="1" dirty="0">
                <a:solidFill>
                  <a:srgbClr val="002BB4"/>
                </a:solidFill>
                <a:ea typeface="黑体" panose="02010609060101010101" charset="-122"/>
                <a:sym typeface="+mn-ea"/>
              </a:rPr>
              <a:t>   </a:t>
            </a:r>
            <a:endParaRPr lang="zh-CN" altLang="zh-CN" sz="2800" b="1" dirty="0">
              <a:solidFill>
                <a:srgbClr val="002BB4"/>
              </a:solidFill>
              <a:ea typeface="黑体" panose="02010609060101010101" charset="-122"/>
            </a:endParaRPr>
          </a:p>
          <a:p>
            <a:pPr marL="265430" indent="-265430" eaLnBrk="1" hangingPunct="1">
              <a:spcBef>
                <a:spcPct val="50000"/>
              </a:spcBef>
              <a:buClr>
                <a:srgbClr val="009900"/>
              </a:buClr>
              <a:buSzPct val="85000"/>
              <a:buNone/>
            </a:pPr>
            <a:r>
              <a:rPr lang="zh-CN" altLang="zh-CN" sz="2800" b="1" dirty="0">
                <a:solidFill>
                  <a:srgbClr val="002BB4"/>
                </a:solidFill>
                <a:ea typeface="黑体" panose="02010609060101010101" charset="-122"/>
                <a:sym typeface="+mn-ea"/>
              </a:rPr>
              <a:t>         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5AN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WA-11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 </a:t>
            </a:r>
            <a:r>
              <a:rPr lang="en-US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int</a:t>
            </a:r>
            <a:r>
              <a:rPr lang="zh-CN" altLang="zh-CN" sz="28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$11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π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β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</a:t>
            </a:r>
            <a:r>
              <a:rPr lang="zh-CN" altLang="zh-CN" sz="2800" b="1" dirty="0">
                <a:solidFill>
                  <a:srgbClr val="00228E"/>
                </a:solidFill>
                <a:ea typeface="黑体" panose="02010609060101010101" charset="-122"/>
                <a:sym typeface="+mn-ea"/>
              </a:rPr>
              <a:t>α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…</a:t>
            </a:r>
            <a:r>
              <a:rPr lang="zh-CN" altLang="zh-CN" sz="2800" b="1" dirty="0">
                <a:solidFill>
                  <a:srgbClr val="002BB4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endParaRPr lang="zh-CN" altLang="zh-CN" sz="2400" b="1" dirty="0"/>
          </a:p>
        </p:txBody>
      </p:sp>
      <p:sp>
        <p:nvSpPr>
          <p:cNvPr id="57348" name="Text Box 4"/>
          <p:cNvSpPr txBox="1"/>
          <p:nvPr/>
        </p:nvSpPr>
        <p:spPr>
          <a:xfrm>
            <a:off x="7615555" y="4828223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57349" name="Text Box 5"/>
          <p:cNvSpPr txBox="1"/>
          <p:nvPr/>
        </p:nvSpPr>
        <p:spPr>
          <a:xfrm>
            <a:off x="7596505" y="4148773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80890" y="132715"/>
            <a:ext cx="444373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 txBox="1">
            <a:spLocks noChangeArrowheads="1"/>
          </p:cNvSpPr>
          <p:nvPr/>
        </p:nvSpPr>
        <p:spPr bwMode="auto">
          <a:xfrm>
            <a:off x="367665" y="823595"/>
            <a:ext cx="8482965" cy="547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kumimoji="0" lang="zh-CN" altLang="en-US" sz="2800" dirty="0"/>
              <a:t>考核及成绩评定</a:t>
            </a:r>
            <a:endParaRPr kumimoji="0" lang="en-US" altLang="zh-CN" sz="2800" dirty="0"/>
          </a:p>
          <a:p>
            <a:pPr lvl="1">
              <a:lnSpc>
                <a:spcPct val="120000"/>
              </a:lnSpc>
            </a:pPr>
            <a:r>
              <a:rPr kumimoji="0" lang="zh-CN" altLang="en-US" dirty="0"/>
              <a:t>考核内容：</a:t>
            </a:r>
            <a:r>
              <a:rPr lang="zh-CN" altLang="en-US" dirty="0"/>
              <a:t>注重考察学生在学习过程中对基本概念、基本算法、基本技术的掌握，考核学生对整个知识系统的全面掌握和灵活运用的情况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kumimoji="0" lang="zh-CN" altLang="en-US" dirty="0"/>
              <a:t>成绩评定：(</a:t>
            </a:r>
            <a:r>
              <a:rPr kumimoji="0" lang="en-US" altLang="zh-CN" dirty="0"/>
              <a:t>1) </a:t>
            </a:r>
            <a:r>
              <a:rPr kumimoji="0" lang="zh-CN" altLang="en-US" dirty="0">
                <a:sym typeface="+mn-ea"/>
              </a:rPr>
              <a:t>理论：期末闭卷考试</a:t>
            </a:r>
            <a:r>
              <a:rPr kumimoji="0"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平时作业</a:t>
            </a:r>
            <a:endParaRPr lang="en-US" altLang="zh-CN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dirty="0"/>
              <a:t>                 </a:t>
            </a:r>
            <a:r>
              <a:rPr kumimoji="0" lang="zh-CN" altLang="en-US" dirty="0"/>
              <a:t>(</a:t>
            </a:r>
            <a:r>
              <a:rPr kumimoji="0" lang="zh-CN" altLang="zh-CN" dirty="0"/>
              <a:t>2</a:t>
            </a:r>
            <a:r>
              <a:rPr kumimoji="0" lang="en-US" altLang="zh-CN" dirty="0"/>
              <a:t>)</a:t>
            </a:r>
            <a:r>
              <a:rPr kumimoji="0" lang="zh-CN" altLang="en-US" dirty="0"/>
              <a:t> </a:t>
            </a:r>
            <a:r>
              <a:rPr kumimoji="0" lang="zh-CN" altLang="en-US" dirty="0">
                <a:sym typeface="+mn-ea"/>
              </a:rPr>
              <a:t>实践：期末上机考试</a:t>
            </a:r>
            <a:r>
              <a:rPr kumimoji="0"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平时作业</a:t>
            </a:r>
            <a:endParaRPr lang="en-US" altLang="zh-CN" dirty="0"/>
          </a:p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 startAt="6"/>
            </a:pPr>
            <a:r>
              <a:rPr kumimoji="0" lang="zh-CN" altLang="en-US" sz="2800" dirty="0"/>
              <a:t>在线测试</a:t>
            </a:r>
            <a:endParaRPr kumimoji="0"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PTA</a:t>
            </a:r>
            <a:r>
              <a:rPr lang="zh-CN" altLang="en-US" dirty="0" smtClean="0"/>
              <a:t>网站：</a:t>
            </a:r>
            <a:r>
              <a:rPr lang="en-US" altLang="zh-CN" dirty="0" smtClean="0">
                <a:hlinkClick r:id="rId1"/>
              </a:rPr>
              <a:t>https://pintia.cn</a:t>
            </a:r>
            <a:endParaRPr lang="zh-CN" alt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5125" indent="-365125">
              <a:defRPr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4483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0002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6pPr>
            <a:lvl7pPr marL="24574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7pPr>
            <a:lvl8pPr marL="29146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8pPr>
            <a:lvl9pPr marL="33718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kumimoji="0"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课程简介</a:t>
            </a:r>
            <a:endParaRPr kumimoji="0" lang="zh-CN" altLang="en-US" sz="3200" b="1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00050" y="987425"/>
            <a:ext cx="8395335" cy="4505325"/>
          </a:xfrm>
        </p:spPr>
        <p:txBody>
          <a:bodyPr vert="horz" wrap="square" lIns="91440" tIns="45720" rIns="91440" bIns="45720" anchor="t"/>
          <a:p>
            <a:pPr marL="265430" indent="-265430" eaLnBrk="1" hangingPunct="1"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关键字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  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C语言中预定的具有特定含义的词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也称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65430" indent="-265430" eaLnBrk="1" hangingPunct="1">
              <a:buClr>
                <a:srgbClr val="008000"/>
              </a:buClr>
              <a:buSzPct val="45000"/>
              <a:buNone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       </a:t>
            </a:r>
            <a:r>
              <a:rPr lang="zh-CN" altLang="zh-CN" sz="2800" b="1" dirty="0">
                <a:solidFill>
                  <a:srgbClr val="00339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保留字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。共有3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7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个。 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lvl="1" indent="0" algn="l" rtl="0">
              <a:lnSpc>
                <a:spcPct val="150000"/>
              </a:lnSpc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auto          break       case        char         const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continue   default      do            double     else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enum        extern      float          for           goto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if               int             long         register    return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short         signed     sizeof       static        struct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switch       typedef    unsigned   union      void</a:t>
            </a:r>
            <a:endParaRPr lang="en-US" altLang="zh-CN" sz="2800">
              <a:latin typeface="Arial" panose="020B0604020202090204"/>
              <a:ea typeface="华文仿宋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latin typeface="Arial" panose="020B0604020202090204"/>
                <a:ea typeface="华文仿宋"/>
                <a:sym typeface="+mn-ea"/>
              </a:rPr>
              <a:t>volatile      while        </a:t>
            </a:r>
            <a:r>
              <a:rPr lang="en-US" altLang="zh-CN" sz="2800">
                <a:solidFill>
                  <a:srgbClr val="4D4A4A"/>
                </a:solidFill>
                <a:latin typeface="Arial" panose="020B0604020202090204"/>
                <a:ea typeface="华文仿宋"/>
                <a:sym typeface="+mn-ea"/>
              </a:rPr>
              <a:t>inline       restrict     _Bool</a:t>
            </a:r>
            <a:endParaRPr lang="en-US" altLang="zh-CN" sz="2800">
              <a:solidFill>
                <a:srgbClr val="4D4A4A"/>
              </a:solidFill>
              <a:latin typeface="Arial" panose="020B0604020202090204"/>
              <a:ea typeface="华文仿宋"/>
              <a:sym typeface="+mn-ea"/>
            </a:endParaRPr>
          </a:p>
          <a:p>
            <a:pPr marL="342900" lvl="1" indent="0" algn="l" rtl="0">
              <a:buNone/>
            </a:pPr>
            <a:r>
              <a:rPr lang="en-US" altLang="zh-CN" sz="2800">
                <a:solidFill>
                  <a:srgbClr val="4D4A4A"/>
                </a:solidFill>
                <a:latin typeface="Arial" panose="020B0604020202090204"/>
                <a:ea typeface="华文仿宋"/>
                <a:sym typeface="+mn-ea"/>
              </a:rPr>
              <a:t>_Complex _Imaginary</a:t>
            </a:r>
            <a:endParaRPr lang="en-US" altLang="zh-CN" sz="2800">
              <a:solidFill>
                <a:srgbClr val="4D4A4A"/>
              </a:solidFill>
              <a:latin typeface="Arial" panose="020B0604020202090204"/>
              <a:ea typeface="华文仿宋"/>
              <a:sym typeface="+mn-ea"/>
            </a:endParaRPr>
          </a:p>
        </p:txBody>
      </p:sp>
      <p:sp>
        <p:nvSpPr>
          <p:cNvPr id="2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80890" y="132715"/>
            <a:ext cx="444373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20189A0-5399-CD4D-B937-37EA3F4166F9}" type="slidenum">
              <a:rPr lang="zh-CN" altLang="en-US"/>
            </a:fld>
            <a:endParaRPr lang="zh-CN" altLang="en-US"/>
          </a:p>
        </p:txBody>
      </p:sp>
      <p:sp>
        <p:nvSpPr>
          <p:cNvPr id="52227" name="Rectangle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00050" y="987425"/>
            <a:ext cx="4478020" cy="4505325"/>
          </a:xfrm>
        </p:spPr>
        <p:txBody>
          <a:bodyPr vert="horz" wrap="square" lIns="91440" tIns="45720" rIns="91440" bIns="45720" anchor="t"/>
          <a:p>
            <a:pPr marL="265430" indent="-265430" eaLnBrk="1" hangingPunct="1"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控制语句:   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9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种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lvl="1" indent="0" algn="l" rtl="0" eaLnBrk="0" hangingPunct="0">
              <a:lnSpc>
                <a:spcPct val="150000"/>
              </a:lnSpc>
              <a:buNone/>
            </a:pPr>
            <a:r>
              <a:rPr lang="en-US" altLang="zh-CN" sz="2800" b="1">
                <a:latin typeface="Arial" panose="020B0604020202090204"/>
                <a:ea typeface="华文仿宋"/>
                <a:sym typeface="+mn-ea"/>
              </a:rPr>
              <a:t>if( )~else~ </a:t>
            </a:r>
            <a:endParaRPr lang="en-US" altLang="zh-CN" sz="2800" b="1"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latin typeface="Arial" panose="020B0604020202090204"/>
                <a:ea typeface="华文仿宋"/>
                <a:sym typeface="+mn-ea"/>
              </a:rPr>
              <a:t>switch</a:t>
            </a:r>
            <a:r>
              <a:rPr lang="en-US" altLang="zh-CN" sz="2800" b="1">
                <a:latin typeface="Times New Roman" panose="02020503050405090304" charset="0"/>
                <a:ea typeface="华文仿宋"/>
                <a:sym typeface="+mn-ea"/>
              </a:rPr>
              <a:t>~ </a:t>
            </a:r>
            <a:r>
              <a:rPr lang="en-US" altLang="zh-CN" sz="2800" b="1">
                <a:latin typeface="Arial" panose="020B0604020202090204"/>
                <a:ea typeface="华文仿宋"/>
                <a:sym typeface="+mn-ea"/>
              </a:rPr>
              <a:t>case</a:t>
            </a:r>
            <a:r>
              <a:rPr lang="en-US" altLang="zh-CN" sz="2800" b="1">
                <a:latin typeface="Times New Roman" panose="02020503050405090304" charset="0"/>
                <a:ea typeface="华文仿宋"/>
                <a:sym typeface="+mn-ea"/>
              </a:rPr>
              <a:t>~</a:t>
            </a:r>
            <a:endParaRPr lang="en-US" altLang="zh-CN" sz="2800" b="1">
              <a:latin typeface="Times New Roman" panose="02020503050405090304" charset="0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90204"/>
                <a:ea typeface="华文仿宋"/>
                <a:sym typeface="+mn-ea"/>
              </a:rPr>
              <a:t>for( )~</a:t>
            </a:r>
            <a:endParaRPr lang="en-US" altLang="zh-CN" sz="2800" b="1">
              <a:solidFill>
                <a:srgbClr val="0000FF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90204"/>
                <a:ea typeface="华文仿宋"/>
                <a:sym typeface="+mn-ea"/>
              </a:rPr>
              <a:t>while( )~</a:t>
            </a:r>
            <a:endParaRPr lang="en-US" altLang="zh-CN" sz="2800" b="1">
              <a:solidFill>
                <a:srgbClr val="0000FF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90204"/>
                <a:ea typeface="华文仿宋"/>
                <a:sym typeface="+mn-ea"/>
              </a:rPr>
              <a:t>do~while( )</a:t>
            </a:r>
            <a:endParaRPr lang="en-US" altLang="zh-CN" sz="2800" b="1">
              <a:solidFill>
                <a:srgbClr val="0000FF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90204"/>
                <a:ea typeface="华文仿宋"/>
                <a:sym typeface="+mn-ea"/>
              </a:rPr>
              <a:t>continue</a:t>
            </a:r>
            <a:endParaRPr lang="en-US" altLang="zh-CN" sz="2800" b="1">
              <a:solidFill>
                <a:srgbClr val="FF0000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90204"/>
                <a:ea typeface="华文仿宋"/>
                <a:sym typeface="+mn-ea"/>
              </a:rPr>
              <a:t>break</a:t>
            </a:r>
            <a:endParaRPr lang="en-US" altLang="zh-CN" sz="2800" b="1">
              <a:solidFill>
                <a:srgbClr val="FF0000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90204"/>
                <a:ea typeface="华文仿宋"/>
                <a:sym typeface="+mn-ea"/>
              </a:rPr>
              <a:t>goto</a:t>
            </a:r>
            <a:endParaRPr lang="en-US" altLang="zh-CN" sz="2800" b="1">
              <a:solidFill>
                <a:srgbClr val="FF0000"/>
              </a:solidFill>
              <a:latin typeface="Arial" panose="020B0604020202090204"/>
              <a:ea typeface="华文仿宋"/>
            </a:endParaRPr>
          </a:p>
          <a:p>
            <a:pPr marL="457200" lvl="1" indent="0" algn="l" rtl="0" eaLnBrk="0" hangingPunct="0"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90204"/>
                <a:ea typeface="华文仿宋"/>
                <a:sym typeface="+mn-ea"/>
              </a:rPr>
              <a:t>return</a:t>
            </a:r>
            <a:endParaRPr lang="zh-CN" altLang="zh-CN" sz="2400" b="1" dirty="0"/>
          </a:p>
        </p:txBody>
      </p:sp>
      <p:sp>
        <p:nvSpPr>
          <p:cNvPr id="3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42130" y="987425"/>
            <a:ext cx="4707890" cy="5278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430" indent="-265430" eaLnBrk="1" hangingPunct="1"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运算符:   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34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种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342900" lvl="1" indent="0" eaLnBrk="0" hangingPunct="0">
              <a:lnSpc>
                <a:spcPct val="150000"/>
              </a:lnSpc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算术运算符：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+  -  *  /  %  ++  --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关系运算符：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&lt;  &lt;=   ==   &gt;   &gt;=   !=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逻辑运算符：！  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&amp;&amp;  ||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位运算符  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&lt;&lt;   &gt;&gt;   ~  |  ^  &amp;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赋值运算符：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= </a:t>
            </a: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及其扩展</a:t>
            </a:r>
            <a:endParaRPr lang="zh-CN" altLang="en-US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条件运算符：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?: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逗号运算符：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,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指针运算符：*  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&amp;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求字节数   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sizeof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强制类型转换：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(</a:t>
            </a: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类型）</a:t>
            </a:r>
            <a:endParaRPr lang="zh-CN" altLang="en-US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分量运算符：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.  -&gt;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下标运算符：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[ ]</a:t>
            </a:r>
            <a:endParaRPr lang="en-US" altLang="zh-CN" sz="2000" b="1">
              <a:latin typeface="宋体" pitchFamily="2" charset="-122"/>
              <a:ea typeface="华文仿宋"/>
            </a:endParaRPr>
          </a:p>
          <a:p>
            <a:pPr marL="342900" lvl="1" indent="0" eaLnBrk="0" hangingPunct="0">
              <a:buNone/>
            </a:pPr>
            <a:r>
              <a:rPr lang="zh-CN" altLang="en-US" sz="2000" b="1">
                <a:latin typeface="宋体" pitchFamily="2" charset="-122"/>
                <a:ea typeface="华文仿宋"/>
                <a:sym typeface="+mn-ea"/>
              </a:rPr>
              <a:t>其它     ：</a:t>
            </a:r>
            <a:r>
              <a:rPr lang="en-US" altLang="zh-CN" sz="2000" b="1">
                <a:latin typeface="宋体" pitchFamily="2" charset="-122"/>
                <a:ea typeface="华文仿宋"/>
                <a:sym typeface="+mn-ea"/>
              </a:rPr>
              <a:t>( )  -</a:t>
            </a:r>
            <a:endParaRPr lang="en-US" altLang="zh-CN" sz="2000" b="1" dirty="0">
              <a:latin typeface="宋体" pitchFamily="2" charset="-122"/>
              <a:ea typeface="华文仿宋"/>
              <a:sym typeface="+mn-ea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80890" y="132715"/>
            <a:ext cx="444373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kumimoji="1"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——C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语言的基本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语法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1155700" y="0"/>
            <a:ext cx="2992120" cy="800100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50000"/>
              </a:lnSpc>
            </a:pPr>
            <a:r>
              <a:rPr lang="zh-CN" altLang="zh-CN" sz="36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习题</a:t>
            </a:r>
            <a:endParaRPr lang="zh-CN" altLang="zh-CN" sz="36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4294967295"/>
          </p:nvPr>
        </p:nvSpPr>
        <p:spPr>
          <a:xfrm>
            <a:off x="726440" y="1329055"/>
            <a:ext cx="8202295" cy="4559300"/>
          </a:xfrm>
        </p:spPr>
        <p:txBody>
          <a:bodyPr vert="horz" wrap="square" lIns="91440" tIns="45720" rIns="91440" bIns="45720" anchor="t"/>
          <a:p>
            <a:pPr marL="609600" indent="-609600" algn="just"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一个C语言程序是由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________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组成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609600" indent="-609600" algn="just"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主程序  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子程序  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函数  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过程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以下叙述不正确的是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______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a)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一个C源程序可由一个或多个函数组成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b)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一个C源程序必须包含一个main函数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c)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C程序的基本组成单位是函数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d)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C程序的注释说明只能位于一条语句的后面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4516" name="Text Box 4"/>
          <p:cNvSpPr txBox="1"/>
          <p:nvPr/>
        </p:nvSpPr>
        <p:spPr>
          <a:xfrm>
            <a:off x="4799965" y="189992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4517" name="Text Box 5"/>
          <p:cNvSpPr txBox="1"/>
          <p:nvPr/>
        </p:nvSpPr>
        <p:spPr>
          <a:xfrm>
            <a:off x="755015" y="422148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Rectangle 3"/>
          <p:cNvSpPr>
            <a:spLocks noGrp="1"/>
          </p:cNvSpPr>
          <p:nvPr>
            <p:ph idx="4294967295"/>
          </p:nvPr>
        </p:nvSpPr>
        <p:spPr>
          <a:xfrm>
            <a:off x="652145" y="764540"/>
            <a:ext cx="8168005" cy="580834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3.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C语言程序的执行总是从＿＿＿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</a:rPr>
              <a:t>a)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main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函数的入口开始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</a:rPr>
              <a:t>b)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编译预处理命令开始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</a:rPr>
              <a:t>c)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源程序的第一个函数开始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</a:rPr>
              <a:t>d)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源程序的第一行语句开始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4.以下关于C语言程序说法中正确的是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______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 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a)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总是从第一个函数开始执行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b)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总是从main()函数开始执行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c)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main()函数必须在源程序的开头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d)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要调用的函数必须在main()函数中定义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eaLnBrk="1" hangingPunct="1">
              <a:spcBef>
                <a:spcPct val="40000"/>
              </a:spcBef>
              <a:buNone/>
            </a:pP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5540" name="Text Box 4"/>
          <p:cNvSpPr txBox="1"/>
          <p:nvPr/>
        </p:nvSpPr>
        <p:spPr>
          <a:xfrm>
            <a:off x="755650" y="134016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/>
        </p:nvSpPr>
        <p:spPr>
          <a:xfrm>
            <a:off x="1050608" y="-317"/>
            <a:ext cx="2992437" cy="80010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宋体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zh-CN" altLang="zh-CN" sz="36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习题</a:t>
            </a:r>
            <a:endParaRPr lang="zh-CN" altLang="zh-CN" sz="36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683895" y="450881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45500" y="6508750"/>
            <a:ext cx="6985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46BC9B99-AE44-5A4E-8222-33AB3C274106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4294967295"/>
          </p:nvPr>
        </p:nvSpPr>
        <p:spPr>
          <a:xfrm>
            <a:off x="601980" y="1417955"/>
            <a:ext cx="8542020" cy="450532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(1)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A)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PAd 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B)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scanf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C)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void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D)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4a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buNone/>
            </a:pPr>
            <a:r>
              <a:rPr lang="zh-CN" altLang="zh-CN" sz="2400" b="1" dirty="0">
                <a:ea typeface="黑体" panose="02010609060101010101" charset="-122"/>
                <a:sym typeface="+mn-ea"/>
              </a:rPr>
              <a:t>          P#D               a10                 max            temp</a:t>
            </a:r>
            <a:endParaRPr lang="zh-CN" altLang="zh-CN" sz="2400" b="1" dirty="0">
              <a:ea typeface="黑体" panose="02010609060101010101" charset="-122"/>
            </a:endParaRPr>
          </a:p>
          <a:p>
            <a:pPr eaLnBrk="1" hangingPunct="1">
              <a:spcBef>
                <a:spcPct val="95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(2)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A)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b-b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B)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CCP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C)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hiy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D)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_isw</a:t>
            </a:r>
            <a:endParaRPr lang="zh-CN" altLang="zh-CN" sz="2400" b="1" dirty="0">
              <a:ea typeface="黑体" panose="02010609060101010101" charset="-122"/>
            </a:endParaRPr>
          </a:p>
          <a:p>
            <a:pPr eaLnBrk="1" hangingPunct="1"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abc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float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&lt;fr&gt;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INT</a:t>
            </a:r>
            <a:endParaRPr lang="zh-CN" altLang="zh-CN" sz="2400" b="1" dirty="0">
              <a:ea typeface="黑体" panose="02010609060101010101" charset="-122"/>
            </a:endParaRPr>
          </a:p>
          <a:p>
            <a:pPr eaLnBrk="1" hangingPunct="1">
              <a:spcBef>
                <a:spcPct val="95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(3)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A)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_0123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B)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del_word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C)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list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D)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keep%</a:t>
            </a:r>
            <a:endParaRPr lang="zh-CN" altLang="zh-CN" sz="2400" b="1" dirty="0">
              <a:ea typeface="黑体" panose="02010609060101010101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ssiped 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  signed      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*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jer            wind</a:t>
            </a:r>
            <a:endParaRPr lang="zh-CN" altLang="zh-CN" sz="2400" b="1" dirty="0"/>
          </a:p>
        </p:txBody>
      </p:sp>
      <p:sp>
        <p:nvSpPr>
          <p:cNvPr id="59396" name="Text Box 4"/>
          <p:cNvSpPr txBox="1"/>
          <p:nvPr/>
        </p:nvSpPr>
        <p:spPr>
          <a:xfrm>
            <a:off x="2819400" y="1445895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6554788" y="2525395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59398" name="Text Box 6"/>
          <p:cNvSpPr txBox="1"/>
          <p:nvPr/>
        </p:nvSpPr>
        <p:spPr>
          <a:xfrm>
            <a:off x="838200" y="3655695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0" y="764540"/>
            <a:ext cx="8618855" cy="4921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latin typeface="Times New Roman" panose="02020503050405090304" charset="0"/>
              </a:rPr>
              <a:t>5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 下述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全部是合法的标识符的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是＿＿＿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50608" y="-317"/>
            <a:ext cx="2992437" cy="80010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宋体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zh-CN" altLang="zh-CN" sz="36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习题</a:t>
            </a:r>
            <a:endParaRPr lang="zh-CN" altLang="zh-CN" sz="36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  <p:bldP spid="59397" grpId="0" build="p"/>
      <p:bldP spid="5939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1" name="Rectangle 3"/>
          <p:cNvSpPr>
            <a:spLocks noGrp="1"/>
          </p:cNvSpPr>
          <p:nvPr>
            <p:ph idx="4294967295"/>
          </p:nvPr>
        </p:nvSpPr>
        <p:spPr>
          <a:xfrm>
            <a:off x="780415" y="1447800"/>
            <a:ext cx="8121015" cy="257937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函数一般由两部分组成，分别是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___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_____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_______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__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spcBef>
                <a:spcPct val="80000"/>
              </a:spcBef>
              <a:buNone/>
            </a:pP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.函数体使用_____符号开始，使用_____符号结束。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5578793" y="1410335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函数头</a:t>
            </a:r>
            <a:endParaRPr lang="zh-CN" altLang="zh-CN" b="1" dirty="0">
              <a:solidFill>
                <a:srgbClr val="FF0000"/>
              </a:solidFill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7129463" y="1410335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函数体</a:t>
            </a:r>
            <a:endParaRPr lang="zh-CN" altLang="zh-CN" b="1" dirty="0">
              <a:solidFill>
                <a:srgbClr val="FF0000"/>
              </a:solidFill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66567" name="Text Box 7"/>
          <p:cNvSpPr txBox="1"/>
          <p:nvPr/>
        </p:nvSpPr>
        <p:spPr>
          <a:xfrm>
            <a:off x="2914333" y="1914525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{</a:t>
            </a:r>
            <a:endParaRPr lang="zh-CN" altLang="zh-CN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6568" name="Text Box 8"/>
          <p:cNvSpPr txBox="1"/>
          <p:nvPr/>
        </p:nvSpPr>
        <p:spPr>
          <a:xfrm>
            <a:off x="5711508" y="1900555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 }</a:t>
            </a:r>
            <a:endParaRPr lang="zh-CN" altLang="zh-CN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/>
        </p:nvSpPr>
        <p:spPr>
          <a:xfrm>
            <a:off x="1050608" y="-317"/>
            <a:ext cx="2992437" cy="80010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宋体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zh-CN" altLang="zh-CN" sz="36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习题</a:t>
            </a:r>
            <a:endParaRPr lang="zh-CN" altLang="zh-CN" sz="36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4515" name="Rectangle 3"/>
          <p:cNvSpPr>
            <a:spLocks noGrp="1"/>
          </p:cNvSpPr>
          <p:nvPr/>
        </p:nvSpPr>
        <p:spPr>
          <a:xfrm>
            <a:off x="780415" y="2706370"/>
            <a:ext cx="8385175" cy="1589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1330" indent="-481330" eaLnBrk="1" hangingPunct="1">
              <a:buNone/>
            </a:pP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C程序的每条语句的结束标志是_____符号。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81330" indent="-481330" eaLnBrk="1" hangingPunct="1">
              <a:spcBef>
                <a:spcPct val="55000"/>
              </a:spcBef>
              <a:buNone/>
            </a:pP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.在C程序中, 注释以____符号开始，使用____符号结束。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7589" name="Text Box 5"/>
          <p:cNvSpPr txBox="1"/>
          <p:nvPr/>
        </p:nvSpPr>
        <p:spPr>
          <a:xfrm>
            <a:off x="5711825" y="2476818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 ;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 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7590" name="Text Box 6"/>
          <p:cNvSpPr txBox="1"/>
          <p:nvPr/>
        </p:nvSpPr>
        <p:spPr>
          <a:xfrm>
            <a:off x="3922395" y="313848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/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endParaRPr lang="zh-CN" altLang="zh-CN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7591" name="Text Box 7"/>
          <p:cNvSpPr txBox="1"/>
          <p:nvPr/>
        </p:nvSpPr>
        <p:spPr>
          <a:xfrm>
            <a:off x="6587490" y="306609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/</a:t>
            </a:r>
            <a:endParaRPr lang="zh-CN" altLang="zh-CN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5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5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uild="p"/>
      <p:bldP spid="66566" grpId="0" build="p"/>
      <p:bldP spid="66567" grpId="0" build="p"/>
      <p:bldP spid="66568" grpId="0" build="p"/>
      <p:bldP spid="67589" grpId="0" build="p"/>
      <p:bldP spid="67590" grpId="0" build="p"/>
      <p:bldP spid="675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226695" y="551180"/>
            <a:ext cx="8317230" cy="66167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. 判断下述说法是否正确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。如不正确, 说明理由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。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4294967295"/>
          </p:nvPr>
        </p:nvSpPr>
        <p:spPr>
          <a:xfrm>
            <a:off x="621665" y="1307465"/>
            <a:ext cx="7921625" cy="4589780"/>
          </a:xfrm>
        </p:spPr>
        <p:txBody>
          <a:bodyPr vert="horz" wrap="square" lIns="91440" tIns="45720" rIns="91440" bIns="45720" anchor="t"/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a)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/>
              <a:t>  函数总是从新行的起始位置开始打印。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b) </a:t>
            </a:r>
            <a:r>
              <a:rPr lang="zh-CN" altLang="zh-CN" sz="2400" b="1" dirty="0"/>
              <a:t>计算机会把 </a:t>
            </a:r>
            <a:r>
              <a:rPr lang="zh-CN" altLang="zh-CN" sz="2400" b="1" dirty="0">
                <a:latin typeface="黑体" panose="02010609060101010101" charset="-122"/>
              </a:rPr>
              <a:t>/*</a:t>
            </a:r>
            <a:r>
              <a:rPr lang="zh-CN" altLang="zh-CN" sz="2400" b="1" dirty="0"/>
              <a:t>和</a:t>
            </a:r>
            <a:r>
              <a:rPr lang="zh-CN" altLang="zh-CN" sz="2400" b="1" dirty="0">
                <a:latin typeface="黑体" panose="02010609060101010101" charset="-122"/>
              </a:rPr>
              <a:t>*/</a:t>
            </a:r>
            <a:r>
              <a:rPr lang="zh-CN" altLang="zh-CN" sz="2400" b="1" dirty="0"/>
              <a:t>之间的注释文本打印到屏幕上。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c)</a:t>
            </a:r>
            <a:r>
              <a:rPr lang="zh-CN" altLang="zh-CN" sz="2400" b="1" dirty="0"/>
              <a:t> 所有的变量在使用前都必须予以声明。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d) </a:t>
            </a:r>
            <a:r>
              <a:rPr lang="zh-CN" altLang="zh-CN" sz="2400" b="1" dirty="0">
                <a:latin typeface="Times New Roman" panose="02020503050405090304" charset="0"/>
              </a:rPr>
              <a:t>C</a:t>
            </a:r>
            <a:r>
              <a:rPr lang="zh-CN" altLang="zh-CN" sz="2400" b="1" dirty="0"/>
              <a:t>语言认为变量 </a:t>
            </a:r>
            <a:r>
              <a:rPr lang="zh-CN" altLang="zh-CN" sz="2400" b="1" dirty="0">
                <a:latin typeface="Arial" panose="020B0604020202090204" pitchFamily="34" charset="0"/>
              </a:rPr>
              <a:t>number</a:t>
            </a:r>
            <a:r>
              <a:rPr lang="zh-CN" altLang="zh-CN" sz="2400" b="1" dirty="0"/>
              <a:t> 和 </a:t>
            </a:r>
            <a:r>
              <a:rPr lang="zh-CN" altLang="zh-CN" sz="2400" b="1" dirty="0">
                <a:latin typeface="Arial" panose="020B0604020202090204" pitchFamily="34" charset="0"/>
              </a:rPr>
              <a:t>NuMbEr</a:t>
            </a:r>
            <a:r>
              <a:rPr lang="zh-CN" altLang="zh-CN" sz="2400" b="1" dirty="0"/>
              <a:t> 是相同的。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e)</a:t>
            </a:r>
            <a:r>
              <a:rPr lang="zh-CN" altLang="zh-CN" sz="2400" b="1" dirty="0"/>
              <a:t> 声明语句可放在函数体中的任何位置。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f)</a:t>
            </a:r>
            <a:r>
              <a:rPr lang="zh-CN" altLang="zh-CN" sz="2400" b="1" dirty="0"/>
              <a:t> 打印三行输出的</a:t>
            </a:r>
            <a:r>
              <a:rPr lang="zh-CN" altLang="zh-CN" sz="2400" b="1" dirty="0">
                <a:latin typeface="Times New Roman" panose="02020503050405090304" charset="0"/>
              </a:rPr>
              <a:t>C</a:t>
            </a:r>
            <a:r>
              <a:rPr lang="zh-CN" altLang="zh-CN" sz="2400" b="1" dirty="0"/>
              <a:t>语言程序必须用三条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/>
              <a:t> 语句。</a:t>
            </a:r>
            <a:endParaRPr lang="zh-CN" altLang="zh-CN" sz="2400" b="1" dirty="0"/>
          </a:p>
          <a:p>
            <a:pPr marL="381000" indent="-381000" eaLnBrk="1" hangingPunct="1">
              <a:lnSpc>
                <a:spcPct val="115000"/>
              </a:lnSpc>
              <a:spcBef>
                <a:spcPct val="45000"/>
              </a:spcBef>
              <a:buNone/>
            </a:pPr>
            <a:r>
              <a:rPr lang="zh-CN" altLang="zh-CN" sz="2400" dirty="0"/>
              <a:t>g)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/>
              <a:t>  函数的格式控制串中使用转义字符 </a:t>
            </a:r>
            <a:r>
              <a:rPr lang="zh-CN" altLang="zh-CN" sz="2400" dirty="0"/>
              <a:t>\</a:t>
            </a:r>
            <a:r>
              <a:rPr lang="zh-CN" altLang="zh-CN" sz="2400" b="1" dirty="0"/>
              <a:t>n 会把光标定位到屏幕上下一行的开始位置。</a:t>
            </a:r>
            <a:endParaRPr lang="zh-CN" altLang="zh-CN" sz="2400" b="1" dirty="0"/>
          </a:p>
        </p:txBody>
      </p:sp>
      <p:sp>
        <p:nvSpPr>
          <p:cNvPr id="68613" name="Text Box 5"/>
          <p:cNvSpPr txBox="1"/>
          <p:nvPr/>
        </p:nvSpPr>
        <p:spPr>
          <a:xfrm>
            <a:off x="7940675" y="2497773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8614" name="Text Box 6"/>
          <p:cNvSpPr txBox="1"/>
          <p:nvPr/>
        </p:nvSpPr>
        <p:spPr>
          <a:xfrm>
            <a:off x="7988300" y="1337310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68615" name="Text Box 7"/>
          <p:cNvSpPr txBox="1"/>
          <p:nvPr/>
        </p:nvSpPr>
        <p:spPr>
          <a:xfrm>
            <a:off x="7985125" y="1919923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68616" name="Text Box 8"/>
          <p:cNvSpPr txBox="1"/>
          <p:nvPr/>
        </p:nvSpPr>
        <p:spPr>
          <a:xfrm>
            <a:off x="7918450" y="3112135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68617" name="Text Box 9"/>
          <p:cNvSpPr txBox="1"/>
          <p:nvPr/>
        </p:nvSpPr>
        <p:spPr>
          <a:xfrm>
            <a:off x="7935913" y="3628073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68618" name="Text Box 10"/>
          <p:cNvSpPr txBox="1"/>
          <p:nvPr/>
        </p:nvSpPr>
        <p:spPr>
          <a:xfrm>
            <a:off x="7942263" y="4215448"/>
            <a:ext cx="625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charset="-122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68619" name="Text Box 11"/>
          <p:cNvSpPr txBox="1"/>
          <p:nvPr/>
        </p:nvSpPr>
        <p:spPr>
          <a:xfrm>
            <a:off x="7969250" y="5377498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/>
        </p:nvSpPr>
        <p:spPr>
          <a:xfrm>
            <a:off x="1050608" y="-317"/>
            <a:ext cx="2992437" cy="80010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宋体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  <a:cs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zh-CN" altLang="zh-CN" sz="36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习题</a:t>
            </a:r>
            <a:endParaRPr lang="zh-CN" altLang="zh-CN" sz="36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6" grpId="0"/>
      <p:bldP spid="68617" grpId="0"/>
      <p:bldP spid="68618" grpId="0"/>
      <p:bldP spid="686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Rot="1"/>
          </p:cNvSpPr>
          <p:nvPr>
            <p:ph idx="1"/>
          </p:nvPr>
        </p:nvSpPr>
        <p:spPr>
          <a:xfrm>
            <a:off x="956628" y="709930"/>
            <a:ext cx="7891462" cy="5518150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dirty="0"/>
              <a:t>第一章   程序设计和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zh-CN" sz="2800" dirty="0"/>
              <a:t> </a:t>
            </a:r>
            <a:endParaRPr lang="zh-CN" altLang="zh-CN" sz="2800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dirty="0"/>
              <a:t>第二章   程序的灵魂</a:t>
            </a:r>
            <a:r>
              <a:rPr lang="en-US" altLang="zh-CN" sz="2800" dirty="0"/>
              <a:t>——</a:t>
            </a:r>
            <a:r>
              <a:rPr lang="zh-CN" altLang="en-US" sz="2800" dirty="0"/>
              <a:t>算法</a:t>
            </a:r>
            <a:endParaRPr lang="zh-CN" altLang="zh-CN" sz="2800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dirty="0"/>
              <a:t>第三章   顺序结构程序设计</a:t>
            </a:r>
            <a:endParaRPr lang="zh-CN" altLang="zh-CN" sz="2800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  选择结构程序设计</a:t>
            </a:r>
            <a:endParaRPr lang="zh-CN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  循环结构程序设计</a:t>
            </a:r>
            <a:endParaRPr lang="zh-CN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  利用数组处理批量数据</a:t>
            </a:r>
            <a:endParaRPr lang="zh-CN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第七章   用函数实现模块化程序设计</a:t>
            </a:r>
            <a:endParaRPr lang="zh-CN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第八章   善于利用指针</a:t>
            </a:r>
            <a:endParaRPr lang="zh-CN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dirty="0"/>
              <a:t>第九章   用户自己建立数据类型</a:t>
            </a:r>
            <a:endParaRPr lang="zh-CN" altLang="zh-CN" sz="2800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zh-CN" sz="2800" dirty="0">
                <a:solidFill>
                  <a:schemeClr val="bg1">
                    <a:lumMod val="50000"/>
                  </a:schemeClr>
                </a:solidFill>
              </a:rPr>
              <a:t>第十章   对文件的输入输出</a:t>
            </a:r>
            <a:endParaRPr lang="zh-CN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65125" indent="-365125">
              <a:defRPr sz="2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4483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0002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6pPr>
            <a:lvl7pPr marL="24574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7pPr>
            <a:lvl8pPr marL="29146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8pPr>
            <a:lvl9pPr marL="3371850" eaLnBrk="0" fontAlgn="base" hangingPunct="0"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kumimoji="0"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课程主要内容</a:t>
            </a:r>
            <a:endParaRPr kumimoji="0" lang="zh-CN" altLang="en-US" sz="3200" b="1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6"/>
          <a:stretch>
            <a:fillRect/>
          </a:stretch>
        </p:blipFill>
        <p:spPr>
          <a:xfrm>
            <a:off x="0" y="1952836"/>
            <a:ext cx="9144000" cy="3528392"/>
          </a:xfrm>
          <a:prstGeom prst="rect">
            <a:avLst/>
          </a:prstGeom>
        </p:spPr>
      </p:pic>
      <p:sp>
        <p:nvSpPr>
          <p:cNvPr id="4" name="WordArt 2"/>
          <p:cNvSpPr>
            <a:spLocks noChangeArrowheads="1" noChangeShapeType="1"/>
          </p:cNvSpPr>
          <p:nvPr/>
        </p:nvSpPr>
        <p:spPr bwMode="auto">
          <a:xfrm>
            <a:off x="1907704" y="2708920"/>
            <a:ext cx="7236296" cy="1008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38"/>
              </a:avLst>
            </a:prstTxWarp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5400" b="1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5400" b="1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程序设计和</a:t>
            </a:r>
            <a:r>
              <a:rPr lang="en-US" altLang="zh-CN" sz="5400" b="1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5400" b="1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endParaRPr lang="zh-CN" altLang="en-US" sz="5400" b="1" dirty="0">
              <a:ln w="0"/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836295"/>
            <a:ext cx="7200900" cy="539051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1.1 C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语言出现的历史</a:t>
            </a: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kumimoji="0" lang="zh-CN" altLang="en-US" sz="2800" b="1" dirty="0" smtClean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0" lang="en-US" altLang="zh-CN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1.1.1 </a:t>
            </a: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计算机程序和语言</a:t>
            </a:r>
            <a:endParaRPr kumimoji="0" lang="zh-CN" altLang="en-US" sz="2800" b="1" dirty="0" smtClean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1.1.2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C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的产生与发展</a:t>
            </a:r>
            <a:endParaRPr kumimoji="0" lang="zh-CN" altLang="en-US" sz="2800" b="1" dirty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C</a:t>
            </a: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语言的编译和运行</a:t>
            </a:r>
            <a:endParaRPr kumimoji="0" lang="zh-CN" altLang="en-US" sz="2800" b="1" dirty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1.3 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简单的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语言程序</a:t>
            </a:r>
            <a:endParaRPr kumimoji="0" lang="zh-CN" altLang="en-US" sz="2800" b="1" dirty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1.3.1 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简单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C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程序示例</a:t>
            </a:r>
            <a:endParaRPr kumimoji="0" lang="zh-CN" altLang="en-US" sz="2800" b="1" dirty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1.3.2 </a:t>
            </a: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C</a:t>
            </a:r>
            <a:r>
              <a:rPr kumimoji="0" lang="zh-CN" altLang="en-US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源程序的结构</a:t>
            </a:r>
            <a:r>
              <a:rPr kumimoji="0" lang="zh-CN" altLang="en-US" sz="2800" b="1" dirty="0" smtClean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形式</a:t>
            </a:r>
            <a:endParaRPr kumimoji="0" lang="zh-CN" altLang="en-US" sz="2800" b="1" dirty="0" smtClean="0">
              <a:solidFill>
                <a:srgbClr val="003300"/>
              </a:solidFill>
              <a:latin typeface="微软雅黑" panose="020B0503020204020204" charset="-122"/>
              <a:ea typeface="微软雅黑" panose="020B0503020204020204" charset="-122"/>
              <a:hlinkClick r:id="rId5" action="ppaction://hlinksldjump"/>
            </a:endParaRPr>
          </a:p>
          <a:p>
            <a:pPr marL="365125" indent="-365125"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solidFill>
                  <a:srgbClr val="003300"/>
                </a:solidFill>
                <a:latin typeface="微软雅黑" panose="020B0503020204020204" charset="-122"/>
                <a:ea typeface="微软雅黑" panose="020B0503020204020204" charset="-122"/>
              </a:rPr>
              <a:t>	1.3.3 </a:t>
            </a:r>
            <a:r>
              <a:rPr kumimoji="0" lang="zh-CN" altLang="en-US" sz="2800" b="1" dirty="0">
                <a:solidFill>
                  <a:srgbClr val="003300"/>
                </a:solidFill>
                <a:sym typeface="+mn-ea"/>
                <a:hlinkClick r:id="rId6" action="ppaction://hlinksldjump"/>
              </a:rPr>
              <a:t>C语言的基本语法</a:t>
            </a:r>
            <a:endParaRPr kumimoji="0" lang="zh-CN" altLang="en-US" sz="2800" b="1" dirty="0">
              <a:solidFill>
                <a:srgbClr val="003300"/>
              </a:solidFill>
              <a:sym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365125" indent="-365125" algn="l" eaLnBrk="1" hangingPunct="1">
              <a:spcBef>
                <a:spcPct val="50000"/>
              </a:spcBef>
              <a:buFont typeface="Arial" panose="020B0604020202090204" pitchFamily="34" charset="0"/>
              <a:buNone/>
              <a:defRPr kumimoji="0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 marL="544830" algn="l" eaLnBrk="0" hangingPunct="0">
              <a:defRPr sz="4000" b="1">
                <a:latin typeface="Arial" panose="020B0604020202090204" pitchFamily="34" charset="0"/>
              </a:defRPr>
            </a:lvl2pPr>
            <a:lvl3pPr algn="l" eaLnBrk="0" hangingPunct="0">
              <a:defRPr sz="4000" b="1">
                <a:latin typeface="Arial" panose="020B0604020202090204" pitchFamily="34" charset="0"/>
              </a:defRPr>
            </a:lvl3pPr>
            <a:lvl4pPr algn="l" eaLnBrk="0" hangingPunct="0">
              <a:defRPr sz="4000" b="1">
                <a:latin typeface="Arial" panose="020B0604020202090204" pitchFamily="34" charset="0"/>
              </a:defRPr>
            </a:lvl4pPr>
            <a:lvl5pPr algn="l" eaLnBrk="0" hangingPunct="0">
              <a:defRPr sz="4000" b="1"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latin typeface="Arial" panose="020B060402020209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教学内容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80063" y="182563"/>
            <a:ext cx="3584575" cy="438150"/>
          </a:xfrm>
        </p:spPr>
        <p:txBody>
          <a:bodyPr anchor="b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500" b="1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</a:t>
            </a:r>
            <a:r>
              <a:rPr kumimoji="0" lang="en-US" altLang="zh-CN" sz="2500" b="1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kumimoji="0" lang="zh-CN" altLang="en-US" sz="2500" b="1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计算机程序</a:t>
            </a:r>
            <a:r>
              <a:rPr kumimoji="0" lang="zh-CN" altLang="en-US" sz="2500" b="1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和语言</a:t>
            </a:r>
            <a:endParaRPr kumimoji="0" lang="zh-CN" altLang="en-US" sz="2500" b="1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536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F9B5A524-5BDA-9045-ACA4-7B7549EE8922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55650" y="909003"/>
            <a:ext cx="7775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Calibri Light" panose="020F030202020403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计算机是生活必需品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各种电脑软件，手机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APP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……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如果想要自己设计一些功能和行为，让计算机按照你的意图做事情，就需要</a:t>
            </a:r>
            <a:r>
              <a:rPr kumimoji="0" lang="zh-CN" altLang="en-US" b="1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编写程序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了。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20000"/>
              </a:lnSpc>
              <a:buFont typeface="Calibri Light" panose="020F0302020204030204" pitchFamily="34" charset="0"/>
              <a:buAutoNum type="arabicPeriod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人和计算机的区别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人：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理解的是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做什么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计算机：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理解的是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怎么做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（操作步骤）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2">
              <a:lnSpc>
                <a:spcPct val="120000"/>
              </a:lnSpc>
              <a:defRPr/>
            </a:pPr>
            <a:endParaRPr kumimoji="0"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80063" y="182563"/>
            <a:ext cx="3584575" cy="438150"/>
          </a:xfrm>
        </p:spPr>
        <p:txBody>
          <a:bodyPr anchor="b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计算机程序和语言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55650" y="909003"/>
            <a:ext cx="7775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计算机程序和计算机语言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dirty="0" smtClean="0">
                <a:solidFill>
                  <a:srgbClr val="000000"/>
                </a:solidFill>
              </a:rPr>
              <a:t>程序</a:t>
            </a:r>
            <a:r>
              <a:rPr kumimoji="0" lang="zh-CN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计算机为了解决问题，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用特殊的编程语言编写的计算机可以直接或间接执行的指令。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zh-CN" altLang="en-US" b="1" u="sng" dirty="0" smtClean="0">
                <a:solidFill>
                  <a:srgbClr val="FF0000"/>
                </a:solidFill>
              </a:rPr>
              <a:t>程序设计语言</a:t>
            </a:r>
            <a:r>
              <a:rPr kumimoji="0" lang="zh-CN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用于定义程序的语法规则。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36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F9B5A524-5BDA-9045-ACA4-7B7549EE8922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20725" y="4418484"/>
            <a:ext cx="1512888" cy="576262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Verdana" panose="020B0804030504040204" charset="0"/>
              </a:rPr>
              <a:t>机器语言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84663" y="4418484"/>
            <a:ext cx="1512887" cy="576262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Verdana" panose="020B0804030504040204" charset="0"/>
              </a:rPr>
              <a:t>符号语言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2484438" y="3194521"/>
            <a:ext cx="1512887" cy="5762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Verdana" panose="020B0804030504040204" charset="0"/>
              </a:rPr>
              <a:t>汇编程序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7164705" y="4418330"/>
            <a:ext cx="1778635" cy="57594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Verdana" panose="020B0804030504040204" charset="0"/>
              </a:rPr>
              <a:t>高级语言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900113" y="4994746"/>
            <a:ext cx="117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Verdana" panose="020B0804030504040204" charset="0"/>
              </a:rPr>
              <a:t>0-1</a:t>
            </a:r>
            <a:r>
              <a:rPr lang="zh-CN" altLang="en-US" sz="2000" b="1">
                <a:latin typeface="Verdana" panose="020B0804030504040204" charset="0"/>
              </a:rPr>
              <a:t>代码</a:t>
            </a:r>
            <a:endParaRPr lang="zh-CN" altLang="en-US" sz="2000" b="1">
              <a:latin typeface="Verdana" panose="020B080403050404020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343400" y="4985221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Verdana" panose="020B0804030504040204" charset="0"/>
              </a:rPr>
              <a:t>英文、数字</a:t>
            </a:r>
            <a:endParaRPr lang="zh-CN" altLang="en-US" sz="2000" b="1">
              <a:latin typeface="Verdana" panose="020B0804030504040204" charset="0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3133725" y="3807296"/>
            <a:ext cx="215900" cy="863600"/>
          </a:xfrm>
          <a:prstGeom prst="upDownArrow">
            <a:avLst>
              <a:gd name="adj1" fmla="val 50000"/>
              <a:gd name="adj2" fmla="val 88605"/>
            </a:avLst>
          </a:prstGeom>
          <a:noFill/>
          <a:ln w="25400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2270125" y="4599459"/>
            <a:ext cx="2016125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45740924 h 21600"/>
              <a:gd name="T4" fmla="*/ 2147483646 w 21600"/>
              <a:gd name="T5" fmla="*/ 691479334 h 21600"/>
              <a:gd name="T6" fmla="*/ 2147483646 w 21600"/>
              <a:gd name="T7" fmla="*/ 34574092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5797550" y="4599459"/>
            <a:ext cx="1368425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45740924 h 21600"/>
              <a:gd name="T4" fmla="*/ 2147483646 w 21600"/>
              <a:gd name="T5" fmla="*/ 691479334 h 21600"/>
              <a:gd name="T6" fmla="*/ 2147483646 w 21600"/>
              <a:gd name="T7" fmla="*/ 34574092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4306888" y="5517034"/>
            <a:ext cx="1512887" cy="576262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Verdana" panose="020B0804030504040204" charset="0"/>
              </a:rPr>
              <a:t>编译程序</a:t>
            </a:r>
            <a:endParaRPr lang="zh-CN" altLang="en-US" sz="2800" b="1">
              <a:solidFill>
                <a:srgbClr val="C00000"/>
              </a:solidFill>
              <a:latin typeface="Verdana" panose="020B0804030504040204" charset="0"/>
            </a:endParaRPr>
          </a:p>
        </p:txBody>
      </p:sp>
      <p:cxnSp>
        <p:nvCxnSpPr>
          <p:cNvPr id="31" name="AutoShape 15"/>
          <p:cNvCxnSpPr>
            <a:cxnSpLocks noChangeShapeType="1"/>
          </p:cNvCxnSpPr>
          <p:nvPr/>
        </p:nvCxnSpPr>
        <p:spPr bwMode="auto">
          <a:xfrm rot="5400000">
            <a:off x="6484143" y="4368478"/>
            <a:ext cx="792163" cy="2082800"/>
          </a:xfrm>
          <a:prstGeom prst="bentConnector2">
            <a:avLst/>
          </a:prstGeom>
          <a:noFill/>
          <a:ln w="38100">
            <a:solidFill>
              <a:srgbClr val="00FFFF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6"/>
          <p:cNvCxnSpPr>
            <a:cxnSpLocks noChangeShapeType="1"/>
          </p:cNvCxnSpPr>
          <p:nvPr/>
        </p:nvCxnSpPr>
        <p:spPr bwMode="auto">
          <a:xfrm rot="10800000">
            <a:off x="1477963" y="5013796"/>
            <a:ext cx="2809875" cy="792163"/>
          </a:xfrm>
          <a:prstGeom prst="bentConnector2">
            <a:avLst/>
          </a:prstGeom>
          <a:noFill/>
          <a:ln w="38100">
            <a:solidFill>
              <a:srgbClr val="00CCFF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uild="p"/>
      <p:bldP spid="21" grpId="0" animBg="1"/>
      <p:bldP spid="22" grpId="0" animBg="1"/>
      <p:bldP spid="23" grpId="0" animBg="1"/>
      <p:bldP spid="24" grpId="0" bldLvl="0" animBg="1"/>
      <p:bldP spid="25" grpId="0"/>
      <p:bldP spid="26" grpId="0"/>
      <p:bldP spid="27" grpId="0" bldLvl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80063" y="182563"/>
            <a:ext cx="3584575" cy="438150"/>
          </a:xfrm>
        </p:spPr>
        <p:txBody>
          <a:bodyPr anchor="b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 ——</a:t>
            </a:r>
            <a:r>
              <a:rPr kumimoji="0" lang="zh-CN" altLang="en-US" sz="2500" b="1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计算机程序和语言</a:t>
            </a:r>
            <a:endParaRPr kumimoji="0" lang="zh-CN" altLang="en-US" sz="2500" b="1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6398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fld id="{3EE3659D-22B1-654A-B00B-37FE20E38E49}" type="slidenum">
              <a:rPr lang="zh-CN" altLang="en-US" sz="9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755650" y="909003"/>
            <a:ext cx="7775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计算机程序和计算机语言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87" y="1805883"/>
            <a:ext cx="7441699" cy="2016224"/>
          </a:xfrm>
          <a:prstGeom prst="rect">
            <a:avLst/>
          </a:prstGeom>
        </p:spPr>
      </p:pic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3851920" y="692696"/>
            <a:ext cx="5292080" cy="32397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pitchFamily="2" charset="-122"/>
              </a:defRPr>
            </a:lvl9pPr>
          </a:lstStyle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=1,sum=0;</a:t>
            </a:r>
            <a:endParaRPr lang="zh-CN" altLang="zh-CN" sz="2800" dirty="0"/>
          </a:p>
          <a:p>
            <a:r>
              <a:rPr lang="en-US" altLang="zh-CN" sz="2800" dirty="0" smtClean="0"/>
              <a:t>while(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&lt;=100)</a:t>
            </a:r>
            <a:endParaRPr lang="zh-CN" altLang="zh-CN" sz="2800" dirty="0"/>
          </a:p>
          <a:p>
            <a:r>
              <a:rPr lang="en-US" altLang="zh-CN" sz="2800" dirty="0" smtClean="0"/>
              <a:t>{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sum</a:t>
            </a:r>
            <a:r>
              <a:rPr lang="en-US" altLang="zh-CN" sz="2800" dirty="0"/>
              <a:t>+=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++;</a:t>
            </a:r>
            <a:endParaRPr lang="zh-CN" altLang="zh-CN" sz="2800" dirty="0"/>
          </a:p>
          <a:p>
            <a:r>
              <a:rPr lang="en-US" altLang="zh-CN" sz="2800" dirty="0" smtClean="0"/>
              <a:t>}</a:t>
            </a:r>
            <a:endParaRPr lang="zh-CN" altLang="zh-CN" sz="2800" dirty="0"/>
          </a:p>
          <a:p>
            <a:r>
              <a:rPr lang="en-US" altLang="zh-CN" sz="2800" dirty="0" err="1" smtClean="0"/>
              <a:t>printf</a:t>
            </a:r>
            <a:r>
              <a:rPr lang="en-US" altLang="zh-CN" sz="2800" dirty="0"/>
              <a:t>("1+2+...+100=%d\</a:t>
            </a:r>
            <a:r>
              <a:rPr lang="en-US" altLang="zh-CN" sz="2800" dirty="0" err="1"/>
              <a:t>n",sum</a:t>
            </a:r>
            <a:r>
              <a:rPr lang="en-US" altLang="zh-CN" sz="2800" dirty="0"/>
              <a:t>);</a:t>
            </a:r>
            <a:endParaRPr lang="zh-CN" altLang="zh-CN" sz="280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38408" y="4336466"/>
            <a:ext cx="6799645" cy="195245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若</a:t>
            </a:r>
            <a:r>
              <a:rPr kumimoji="0"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大于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100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，计算结束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否则，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sum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加上</a:t>
            </a:r>
            <a:r>
              <a:rPr kumimoji="0"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kumimoji="0"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增加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8001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回到步骤</a:t>
            </a:r>
            <a:r>
              <a:rPr kumimoji="0"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kumimoji="0"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53093" y="5528180"/>
            <a:ext cx="5480020" cy="76073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21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5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 sz="13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20000"/>
              </a:lnSpc>
              <a:buNone/>
              <a:defRPr/>
            </a:pPr>
            <a:r>
              <a:rPr kumimoji="0" lang="en-US" altLang="zh-CN" sz="2800" b="1" dirty="0" smtClean="0">
                <a:solidFill>
                  <a:srgbClr val="0066CC"/>
                </a:solidFill>
                <a:latin typeface="+mj-ea"/>
                <a:ea typeface="+mj-ea"/>
              </a:rPr>
              <a:t>sum</a:t>
            </a:r>
            <a:r>
              <a:rPr kumimoji="0" lang="zh-CN" altLang="en-US" sz="2800" b="1" dirty="0" smtClean="0">
                <a:solidFill>
                  <a:srgbClr val="0066CC"/>
                </a:solidFill>
                <a:latin typeface="+mj-ea"/>
                <a:ea typeface="+mj-ea"/>
              </a:rPr>
              <a:t>为</a:t>
            </a:r>
            <a:r>
              <a:rPr kumimoji="0" lang="en-US" altLang="zh-CN" sz="2800" b="1" dirty="0" smtClean="0">
                <a:solidFill>
                  <a:srgbClr val="0066CC"/>
                </a:solidFill>
                <a:latin typeface="+mj-ea"/>
                <a:ea typeface="+mj-ea"/>
              </a:rPr>
              <a:t>100</a:t>
            </a:r>
            <a:r>
              <a:rPr kumimoji="0" lang="zh-CN" altLang="en-US" sz="2800" b="1" dirty="0" smtClean="0">
                <a:solidFill>
                  <a:srgbClr val="0066CC"/>
                </a:solidFill>
                <a:latin typeface="+mj-ea"/>
                <a:ea typeface="+mj-ea"/>
              </a:rPr>
              <a:t>内所有正整数之和</a:t>
            </a:r>
            <a:endParaRPr kumimoji="0" lang="en-US" altLang="zh-CN" sz="2800" b="1" dirty="0" smtClean="0">
              <a:solidFill>
                <a:srgbClr val="0066CC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uild="p"/>
      <p:bldP spid="32" grpId="0" animBg="1"/>
      <p:bldP spid="33" grpId="0" animBg="1" build="allAtOnce"/>
      <p:bldP spid="8" grpId="0" animBg="1" build="allAtOnce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mUwZjUwZTYyYTBmMGNhMTA5MDYzMGIxZjE5ODc3Nz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 kumimoji="1"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6640</Words>
  <Application>WPS 演示</Application>
  <PresentationFormat>全屏显示(4:3)</PresentationFormat>
  <Paragraphs>615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汉仪书宋二KW</vt:lpstr>
      <vt:lpstr>Wingdings</vt:lpstr>
      <vt:lpstr>Verdana</vt:lpstr>
      <vt:lpstr>微软雅黑</vt:lpstr>
      <vt:lpstr>汉仪旗黑</vt:lpstr>
      <vt:lpstr>Calibri Light</vt:lpstr>
      <vt:lpstr>黑体</vt:lpstr>
      <vt:lpstr>汉仪中黑KW</vt:lpstr>
      <vt:lpstr>Helvetica Neue</vt:lpstr>
      <vt:lpstr>Calibri</vt:lpstr>
      <vt:lpstr>宋体</vt:lpstr>
      <vt:lpstr>Arial Unicode MS</vt:lpstr>
      <vt:lpstr>华文楷体</vt:lpstr>
      <vt:lpstr>Tahoma</vt:lpstr>
      <vt:lpstr>楷体_GB2312</vt:lpstr>
      <vt:lpstr>文鼎书宋简</vt:lpstr>
      <vt:lpstr>Monotype Sorts</vt:lpstr>
      <vt:lpstr>Comic Sans MS</vt:lpstr>
      <vt:lpstr>Courier New</vt:lpstr>
      <vt:lpstr>隶书</vt:lpstr>
      <vt:lpstr>Times New Roman</vt:lpstr>
      <vt:lpstr>黑体</vt:lpstr>
      <vt:lpstr>Webdings</vt:lpstr>
      <vt:lpstr>Wingdings 3</vt:lpstr>
      <vt:lpstr>Arial</vt:lpstr>
      <vt:lpstr>华文仿宋</vt:lpstr>
      <vt:lpstr>汉仪楷体简</vt:lpstr>
      <vt:lpstr>苹方-简</vt:lpstr>
      <vt:lpstr>Thonburi</vt:lpstr>
      <vt:lpstr>宋体-简</vt:lpstr>
      <vt:lpstr>方正仿宋_GBK</vt:lpstr>
      <vt:lpstr>Office 主题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PowerPoint 演示文稿</vt:lpstr>
      <vt:lpstr>PowerPoint 演示文稿</vt:lpstr>
      <vt:lpstr>PowerPoint 演示文稿</vt:lpstr>
      <vt:lpstr>10. 判断下述说法是否正确。如不正确, 说明理由。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C语言概述</dc:title>
  <dc:creator>Administrator</dc:creator>
  <cp:lastModifiedBy>月</cp:lastModifiedBy>
  <cp:revision>881</cp:revision>
  <dcterms:created xsi:type="dcterms:W3CDTF">2024-10-08T09:30:28Z</dcterms:created>
  <dcterms:modified xsi:type="dcterms:W3CDTF">2024-10-08T09:30:28Z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6AD47A2817274C83AAA816A6A56064BD</vt:lpwstr>
  </property>
</Properties>
</file>