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8" r:id="rId3"/>
    <p:sldId id="311" r:id="rId5"/>
    <p:sldId id="503" r:id="rId6"/>
    <p:sldId id="680" r:id="rId7"/>
    <p:sldId id="319" r:id="rId8"/>
    <p:sldId id="499" r:id="rId9"/>
    <p:sldId id="586" r:id="rId10"/>
    <p:sldId id="408" r:id="rId11"/>
    <p:sldId id="409" r:id="rId12"/>
    <p:sldId id="587" r:id="rId13"/>
    <p:sldId id="588" r:id="rId14"/>
    <p:sldId id="410" r:id="rId15"/>
    <p:sldId id="505" r:id="rId16"/>
    <p:sldId id="589" r:id="rId17"/>
    <p:sldId id="500" r:id="rId18"/>
    <p:sldId id="411" r:id="rId19"/>
    <p:sldId id="590" r:id="rId20"/>
    <p:sldId id="681" r:id="rId21"/>
    <p:sldId id="682" r:id="rId22"/>
    <p:sldId id="683" r:id="rId23"/>
    <p:sldId id="684" r:id="rId24"/>
    <p:sldId id="510" r:id="rId25"/>
    <p:sldId id="407" r:id="rId26"/>
    <p:sldId id="413" r:id="rId27"/>
    <p:sldId id="324" r:id="rId28"/>
    <p:sldId id="326" r:id="rId29"/>
    <p:sldId id="414" r:id="rId30"/>
    <p:sldId id="591" r:id="rId31"/>
    <p:sldId id="592" r:id="rId32"/>
    <p:sldId id="415" r:id="rId33"/>
    <p:sldId id="416" r:id="rId34"/>
    <p:sldId id="417" r:id="rId35"/>
    <p:sldId id="420" r:id="rId36"/>
    <p:sldId id="780" r:id="rId37"/>
    <p:sldId id="779" r:id="rId38"/>
    <p:sldId id="511" r:id="rId39"/>
    <p:sldId id="512" r:id="rId40"/>
    <p:sldId id="593" r:id="rId41"/>
    <p:sldId id="424" r:id="rId42"/>
    <p:sldId id="426" r:id="rId43"/>
    <p:sldId id="427" r:id="rId44"/>
    <p:sldId id="675" r:id="rId45"/>
    <p:sldId id="676" r:id="rId46"/>
    <p:sldId id="428" r:id="rId47"/>
    <p:sldId id="784" r:id="rId48"/>
    <p:sldId id="521" r:id="rId49"/>
    <p:sldId id="594" r:id="rId50"/>
    <p:sldId id="677" r:id="rId51"/>
    <p:sldId id="786" r:id="rId52"/>
    <p:sldId id="792" r:id="rId53"/>
    <p:sldId id="787" r:id="rId54"/>
    <p:sldId id="789" r:id="rId55"/>
    <p:sldId id="782" r:id="rId56"/>
    <p:sldId id="430" r:id="rId57"/>
    <p:sldId id="783" r:id="rId58"/>
    <p:sldId id="432" r:id="rId59"/>
    <p:sldId id="513" r:id="rId60"/>
    <p:sldId id="519" r:id="rId61"/>
    <p:sldId id="514" r:id="rId62"/>
    <p:sldId id="595" r:id="rId63"/>
    <p:sldId id="433" r:id="rId64"/>
    <p:sldId id="434" r:id="rId65"/>
    <p:sldId id="435" r:id="rId66"/>
    <p:sldId id="436" r:id="rId67"/>
    <p:sldId id="440" r:id="rId68"/>
    <p:sldId id="790" r:id="rId69"/>
    <p:sldId id="791" r:id="rId70"/>
    <p:sldId id="516" r:id="rId71"/>
    <p:sldId id="449" r:id="rId72"/>
    <p:sldId id="685" r:id="rId73"/>
    <p:sldId id="450" r:id="rId74"/>
    <p:sldId id="452" r:id="rId75"/>
    <p:sldId id="456" r:id="rId76"/>
    <p:sldId id="457" r:id="rId77"/>
    <p:sldId id="458" r:id="rId78"/>
    <p:sldId id="459" r:id="rId79"/>
    <p:sldId id="461" r:id="rId80"/>
    <p:sldId id="793" r:id="rId81"/>
    <p:sldId id="464" r:id="rId82"/>
    <p:sldId id="603" r:id="rId83"/>
    <p:sldId id="465" r:id="rId84"/>
    <p:sldId id="604" r:id="rId85"/>
    <p:sldId id="605" r:id="rId86"/>
    <p:sldId id="606" r:id="rId87"/>
    <p:sldId id="607" r:id="rId88"/>
    <p:sldId id="608" r:id="rId89"/>
    <p:sldId id="609" r:id="rId90"/>
    <p:sldId id="610" r:id="rId91"/>
    <p:sldId id="474" r:id="rId92"/>
    <p:sldId id="477" r:id="rId93"/>
    <p:sldId id="687" r:id="rId94"/>
    <p:sldId id="478" r:id="rId95"/>
    <p:sldId id="611" r:id="rId96"/>
    <p:sldId id="481" r:id="rId97"/>
    <p:sldId id="486" r:id="rId98"/>
    <p:sldId id="678" r:id="rId99"/>
    <p:sldId id="523" r:id="rId100"/>
    <p:sldId id="524" r:id="rId101"/>
    <p:sldId id="612" r:id="rId102"/>
    <p:sldId id="613" r:id="rId103"/>
    <p:sldId id="614" r:id="rId104"/>
    <p:sldId id="615" r:id="rId105"/>
    <p:sldId id="616" r:id="rId106"/>
    <p:sldId id="626" r:id="rId107"/>
    <p:sldId id="627" r:id="rId108"/>
    <p:sldId id="629" r:id="rId109"/>
    <p:sldId id="631" r:id="rId110"/>
  </p:sldIdLst>
  <p:sldSz cx="9144000" cy="6858000" type="screen4x3"/>
  <p:notesSz cx="6858000" cy="9144000"/>
  <p:custDataLst>
    <p:tags r:id="rId1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3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0000CC"/>
    <a:srgbClr val="4D4A4A"/>
    <a:srgbClr val="A80000"/>
    <a:srgbClr val="FFFFFF"/>
    <a:srgbClr val="FFCCFF"/>
    <a:srgbClr val="FFFFCC"/>
    <a:srgbClr val="E1FFE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78834" autoAdjust="0"/>
  </p:normalViewPr>
  <p:slideViewPr>
    <p:cSldViewPr showGuides="1">
      <p:cViewPr varScale="1">
        <p:scale>
          <a:sx n="69" d="100"/>
          <a:sy n="69" d="100"/>
        </p:scale>
        <p:origin x="-1596" y="-108"/>
      </p:cViewPr>
      <p:guideLst>
        <p:guide orient="horz" pos="2033"/>
        <p:guide pos="2904"/>
      </p:guideLst>
    </p:cSldViewPr>
  </p:slideViewPr>
  <p:outlineViewPr>
    <p:cViewPr>
      <p:scale>
        <a:sx n="33" d="100"/>
        <a:sy n="33" d="100"/>
      </p:scale>
      <p:origin x="0" y="-178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4" Type="http://schemas.openxmlformats.org/officeDocument/2006/relationships/tags" Target="tags/tag141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90204" pitchFamily="34" charset="0"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90204" pitchFamily="34" charset="0"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BA4B5E-48A9-2643-8DFD-AA83EAFB6D0F}" type="datetimeFigureOut">
              <a:rPr lang="zh-CN" altLang="en-US"/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 typeface="Arial" panose="020B0604020202090204" pitchFamily="34" charset="0"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panose="020B0604020202090204" pitchFamily="34" charset="0"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A8B4D46-9AE8-894D-9CDC-B8E38233D14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设置编译器选项：工具》编译选项》代码生成优化》连接器》产生调试信息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设置断点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调试运行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查看变量值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90204" pitchFamily="34" charset="0"/>
              <a:buNone/>
            </a:pPr>
            <a:fld id="{CD5505B4-D740-D048-B63D-F47D97F83125}" type="slidenum">
              <a:rPr lang="zh-CN" altLang="en-US" sz="1200" b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90204" pitchFamily="34" charset="0"/>
              <a:buNone/>
            </a:pPr>
            <a:fld id="{CD5505B4-D740-D048-B63D-F47D97F83125}" type="slidenum">
              <a:rPr lang="zh-CN" altLang="en-US" sz="1200" b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lvl="1" eaLnBrk="1" hangingPunct="1">
              <a:buClr>
                <a:schemeClr val="accent2"/>
              </a:buClr>
            </a:pPr>
            <a:r>
              <a:rPr lang="zh-CN" altLang="en-US" b="1">
                <a:solidFill>
                  <a:srgbClr val="D60093"/>
                </a:solidFill>
                <a:ea typeface="华文仿宋"/>
                <a:sym typeface="+mn-ea"/>
              </a:rPr>
              <a:t>从小到大，顺利转换</a:t>
            </a:r>
            <a:endParaRPr lang="zh-CN" altLang="en-US" b="1">
              <a:solidFill>
                <a:srgbClr val="D60093"/>
              </a:solidFill>
              <a:ea typeface="华文仿宋"/>
            </a:endParaRPr>
          </a:p>
          <a:p>
            <a:pPr lvl="1" eaLnBrk="1" hangingPunct="1">
              <a:buClr>
                <a:schemeClr val="accent2"/>
              </a:buClr>
            </a:pPr>
            <a:r>
              <a:rPr lang="zh-CN" altLang="en-US" b="1">
                <a:solidFill>
                  <a:srgbClr val="D60093"/>
                </a:solidFill>
                <a:ea typeface="华文仿宋"/>
                <a:sym typeface="+mn-ea"/>
              </a:rPr>
              <a:t>从大到小，可能丢失信息（好的编译器会发出警告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1:10 2:40</a:t>
            </a:r>
            <a:endParaRPr kumimoji="1" lang="en-US" altLang="zh-CN" dirty="0" smtClean="0"/>
          </a:p>
          <a:p>
            <a:r>
              <a:rPr kumimoji="1" lang="en-US" altLang="zh-CN" dirty="0" smtClean="0"/>
              <a:t>1:40</a:t>
            </a:r>
            <a:r>
              <a:rPr kumimoji="1" lang="en-US" altLang="zh-CN" baseline="0" dirty="0" smtClean="0"/>
              <a:t> 2:10(</a:t>
            </a:r>
            <a:r>
              <a:rPr kumimoji="1" lang="zh-CN" altLang="en-US" baseline="0" dirty="0" smtClean="0"/>
              <a:t>分钟借位</a:t>
            </a:r>
            <a:r>
              <a:rPr kumimoji="1" lang="en-US" altLang="zh-CN" baseline="0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1:10 2:40</a:t>
            </a:r>
            <a:endParaRPr kumimoji="1" lang="en-US" altLang="zh-CN" dirty="0" smtClean="0"/>
          </a:p>
          <a:p>
            <a:r>
              <a:rPr kumimoji="1" lang="en-US" altLang="zh-CN" dirty="0" smtClean="0"/>
              <a:t>1:40</a:t>
            </a:r>
            <a:r>
              <a:rPr kumimoji="1" lang="en-US" altLang="zh-CN" baseline="0" dirty="0" smtClean="0"/>
              <a:t> 2:10(</a:t>
            </a:r>
            <a:r>
              <a:rPr kumimoji="1" lang="zh-CN" altLang="en-US" baseline="0" dirty="0" smtClean="0"/>
              <a:t>分钟借位</a:t>
            </a:r>
            <a:r>
              <a:rPr kumimoji="1" lang="en-US" altLang="zh-CN" baseline="0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B4D46-9AE8-894D-9CDC-B8E38233D147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5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slide" Target="../slides/slide3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61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slide" Target="../slides/slide69.xml"/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顺序程序设计举例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5072062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数据的表现形式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 descr="Untitled2.png">
            <a:hlinkClick r:id="rId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62CC-409B-CC4D-9294-58823019D2A0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B7175-2721-2644-AA81-B8B0496FA4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C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62CC-409B-CC4D-9294-58823019D2A0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B7175-2721-2644-AA81-B8B0496FA4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数据的输入输出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 descr="Untitled2.png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F20DF-0927-A240-A73A-2F3BD75AADD8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DEB17-33E8-2740-AF91-55CCEB6A1D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0"/>
            <a:ext cx="779303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Tahoma" panose="020B0604030504040204" pitchFamily="34" charset="0"/>
              </a:rPr>
            </a:fld>
            <a:endParaRPr lang="zh-CN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03988"/>
            <a:ext cx="9144000" cy="354012"/>
          </a:xfrm>
          <a:prstGeom prst="rect">
            <a:avLst/>
          </a:prstGeom>
          <a:solidFill>
            <a:srgbClr val="BA0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7" name="文本框 12"/>
          <p:cNvSpPr txBox="1">
            <a:spLocks noChangeArrowheads="1"/>
          </p:cNvSpPr>
          <p:nvPr userDrawn="1"/>
        </p:nvSpPr>
        <p:spPr bwMode="auto">
          <a:xfrm>
            <a:off x="5148263" y="6503988"/>
            <a:ext cx="324008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1200">
                <a:solidFill>
                  <a:schemeClr val="bg1"/>
                </a:solidFill>
                <a:latin typeface="Verdana" panose="020B0804030504040204" charset="0"/>
              </a:rPr>
              <a:t>C</a:t>
            </a:r>
            <a:r>
              <a:rPr kumimoji="1" lang="zh-CN" altLang="en-US" sz="1200">
                <a:solidFill>
                  <a:schemeClr val="bg1"/>
                </a:solidFill>
                <a:latin typeface="Verdana" panose="020B0804030504040204" charset="0"/>
              </a:rPr>
              <a:t>语言程序设计 </a:t>
            </a:r>
            <a:r>
              <a:rPr kumimoji="1" lang="en-US" altLang="zh-CN" sz="1200">
                <a:solidFill>
                  <a:schemeClr val="bg1"/>
                </a:solidFill>
                <a:latin typeface="Verdana" panose="020B0804030504040204" charset="0"/>
              </a:rPr>
              <a:t> </a:t>
            </a:r>
            <a:r>
              <a:rPr kumimoji="1" lang="zh-CN" altLang="en-US" sz="1200">
                <a:solidFill>
                  <a:schemeClr val="bg1"/>
                </a:solidFill>
                <a:latin typeface="Verdana" panose="020B0804030504040204" charset="0"/>
              </a:rPr>
              <a:t>计数学院 林秋月</a:t>
            </a:r>
            <a:endParaRPr kumimoji="1" lang="zh-CN" altLang="en-US" sz="1200">
              <a:solidFill>
                <a:schemeClr val="bg1"/>
              </a:solidFill>
              <a:latin typeface="Verdana" panose="020B0804030504040204" charset="0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1316038"/>
            <a:ext cx="78867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536575"/>
            <a:ext cx="9144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122238"/>
            <a:ext cx="549275" cy="411162"/>
          </a:xfrm>
          <a:prstGeom prst="rect">
            <a:avLst/>
          </a:prstGeom>
          <a:solidFill>
            <a:srgbClr val="BA0D09"/>
          </a:solidFill>
          <a:ln>
            <a:solidFill>
              <a:srgbClr val="BA0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9763" y="122238"/>
            <a:ext cx="150812" cy="4111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8363" y="122238"/>
            <a:ext cx="53975" cy="411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3838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9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BA1494-5135-C141-8A55-4A7741C56E74}" type="datetime1">
              <a:rPr lang="zh-CN" altLang="en-US"/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43888" y="6508750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9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32EED34-4042-3A4D-AD2C-A6984810F38B}" type="slidenum">
              <a:rPr lang="zh-CN" altLang="en-US"/>
            </a:fld>
            <a:r>
              <a:rPr lang="en-US" altLang="zh-CN"/>
              <a:t>/51</a:t>
            </a:r>
            <a:endParaRPr lang="zh-CN" altLang="en-US" dirty="0"/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3275892" y="6503989"/>
            <a:ext cx="1296108" cy="354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fld id="{5EC82932-3671-4E3E-9F10-87CEB810067F}" type="slidenum">
              <a:rPr lang="zh-CN" altLang="en-US" smtClean="0"/>
            </a:fld>
            <a:r>
              <a:rPr lang="en-US" altLang="zh-CN" dirty="0" smtClean="0">
                <a:latin typeface="微软雅黑" panose="020B0503020204020204" pitchFamily="34" charset="-122"/>
                <a:ea typeface="宋体" pitchFamily="2" charset="-122"/>
              </a:rPr>
              <a:t>/107</a:t>
            </a:r>
            <a:endParaRPr lang="en-US" altLang="en-US" dirty="0">
              <a:latin typeface="微软雅黑" panose="020B0503020204020204" pitchFamily="34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69.xml"/><Relationship Id="rId4" Type="http://schemas.openxmlformats.org/officeDocument/2006/relationships/slide" Target="slide61.xml"/><Relationship Id="rId3" Type="http://schemas.openxmlformats.org/officeDocument/2006/relationships/slide" Target="slide34.xml"/><Relationship Id="rId2" Type="http://schemas.openxmlformats.org/officeDocument/2006/relationships/slide" Target="slide5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2" Type="http://schemas.openxmlformats.org/officeDocument/2006/relationships/image" Target="../media/image5.emf"/><Relationship Id="rId1" Type="http://schemas.openxmlformats.org/officeDocument/2006/relationships/hyperlink" Target="&#35838;&#20869;&#20363;&#39064;/chapter3_2_plus.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0869;&#20363;&#39064;/chapter3_1_change.c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slide" Target="slide57.xml"/><Relationship Id="rId5" Type="http://schemas.openxmlformats.org/officeDocument/2006/relationships/slide" Target="slide53.xml"/><Relationship Id="rId4" Type="http://schemas.openxmlformats.org/officeDocument/2006/relationships/slide" Target="slide48.xml"/><Relationship Id="rId3" Type="http://schemas.openxmlformats.org/officeDocument/2006/relationships/slide" Target="slide41.xml"/><Relationship Id="rId2" Type="http://schemas.openxmlformats.org/officeDocument/2006/relationships/slide" Target="slide35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image" Target="../media/image13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image" Target="../media/image12.png"/><Relationship Id="rId4" Type="http://schemas.openxmlformats.org/officeDocument/2006/relationships/tags" Target="../tags/tag36.xml"/><Relationship Id="rId3" Type="http://schemas.openxmlformats.org/officeDocument/2006/relationships/hyperlink" Target="&#35838;&#20869;&#20363;&#39064;/chapter3_3_height.c" TargetMode="External"/><Relationship Id="rId2" Type="http://schemas.openxmlformats.org/officeDocument/2006/relationships/tags" Target="../tags/tag35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40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hyperlink" Target="&#35838;&#20869;&#20363;&#39064;/chapter3_4_degree.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hyperlink" Target="&#35838;&#20869;&#20363;&#39064;/chapter3_4_degree.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&#35838;&#20869;&#20363;&#39064;/chapter3_7_selfadded.c" TargetMode="Externa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slide" Target="slide33.xml"/><Relationship Id="rId4" Type="http://schemas.openxmlformats.org/officeDocument/2006/relationships/slide" Target="slide31.xml"/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6" Type="http://schemas.openxmlformats.org/officeDocument/2006/relationships/slideLayout" Target="../slideLayouts/slideLayout4.xml"/><Relationship Id="rId45" Type="http://schemas.openxmlformats.org/officeDocument/2006/relationships/tags" Target="../tags/tag112.xml"/><Relationship Id="rId44" Type="http://schemas.openxmlformats.org/officeDocument/2006/relationships/tags" Target="../tags/tag111.xml"/><Relationship Id="rId43" Type="http://schemas.openxmlformats.org/officeDocument/2006/relationships/tags" Target="../tags/tag110.xml"/><Relationship Id="rId42" Type="http://schemas.openxmlformats.org/officeDocument/2006/relationships/tags" Target="../tags/tag109.xml"/><Relationship Id="rId41" Type="http://schemas.openxmlformats.org/officeDocument/2006/relationships/tags" Target="../tags/tag108.xml"/><Relationship Id="rId40" Type="http://schemas.openxmlformats.org/officeDocument/2006/relationships/tags" Target="../tags/tag107.xml"/><Relationship Id="rId4" Type="http://schemas.openxmlformats.org/officeDocument/2006/relationships/tags" Target="../tags/tag71.xml"/><Relationship Id="rId39" Type="http://schemas.openxmlformats.org/officeDocument/2006/relationships/tags" Target="../tags/tag106.xml"/><Relationship Id="rId38" Type="http://schemas.openxmlformats.org/officeDocument/2006/relationships/tags" Target="../tags/tag105.xml"/><Relationship Id="rId37" Type="http://schemas.openxmlformats.org/officeDocument/2006/relationships/tags" Target="../tags/tag104.xml"/><Relationship Id="rId36" Type="http://schemas.openxmlformats.org/officeDocument/2006/relationships/tags" Target="../tags/tag103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0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7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7.bin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hyperlink" Target="&#35838;&#20869;&#20363;&#39064;/chapter3_4_degree.c" TargetMode="Externa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notesSlide" Target="../notesSlides/notesSlide6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20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emf"/><Relationship Id="rId2" Type="http://schemas.openxmlformats.org/officeDocument/2006/relationships/hyperlink" Target="&#35838;&#20869;&#20363;&#39064;/chapter3_5_timedifferent.c" TargetMode="External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6.xml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hyperlink" Target="&#35838;&#20869;&#20363;&#39064;/chapter3_5_timedifferent.c" TargetMode="Externa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7.xml"/><Relationship Id="rId2" Type="http://schemas.openxmlformats.org/officeDocument/2006/relationships/image" Target="../media/image20.emf"/><Relationship Id="rId1" Type="http://schemas.openxmlformats.org/officeDocument/2006/relationships/hyperlink" Target="&#35838;&#20869;&#20363;&#39064;/chapter3_6_average.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8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64.xml"/><Relationship Id="rId1" Type="http://schemas.openxmlformats.org/officeDocument/2006/relationships/slide" Target="slide6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5.png"/><Relationship Id="rId3" Type="http://schemas.openxmlformats.org/officeDocument/2006/relationships/hyperlink" Target="&#35838;&#20869;&#20363;&#39064;/chapter3_8_error2.c" TargetMode="External"/><Relationship Id="rId2" Type="http://schemas.openxmlformats.org/officeDocument/2006/relationships/image" Target="../media/image24.png"/><Relationship Id="rId1" Type="http://schemas.openxmlformats.org/officeDocument/2006/relationships/hyperlink" Target="&#35838;&#20869;&#20363;&#39064;/chapter3_8_error1.c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slide" Target="slide94.xml"/><Relationship Id="rId4" Type="http://schemas.openxmlformats.org/officeDocument/2006/relationships/slide" Target="slide89.xml"/><Relationship Id="rId3" Type="http://schemas.openxmlformats.org/officeDocument/2006/relationships/slide" Target="slide77.xml"/><Relationship Id="rId2" Type="http://schemas.openxmlformats.org/officeDocument/2006/relationships/slide" Target="slide73.xml"/><Relationship Id="rId1" Type="http://schemas.openxmlformats.org/officeDocument/2006/relationships/slide" Target="slide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6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1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0.xml"/><Relationship Id="rId1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hyperlink" Target="&#35838;&#20869;&#20363;&#39064;/chapter3_9_scanf.c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&#35838;&#20869;&#20363;&#39064;/chapter3_9_scanf.c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&#35838;&#20869;&#20363;&#39064;/chapter3_9_scanf.c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&#35838;&#20869;&#20363;&#39064;/chapter3_9_scanf.c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&#35838;&#20869;&#20363;&#39064;/chapter3_10_inverse.c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9500"/>
            <a:ext cx="9144000" cy="2951163"/>
          </a:xfrm>
          <a:prstGeom prst="rect">
            <a:avLst/>
          </a:prstGeom>
          <a:gradFill flip="none" rotWithShape="1">
            <a:gsLst>
              <a:gs pos="0">
                <a:srgbClr val="BA0D09">
                  <a:shade val="30000"/>
                  <a:satMod val="115000"/>
                </a:srgbClr>
              </a:gs>
              <a:gs pos="50000">
                <a:srgbClr val="BA0D09">
                  <a:shade val="67500"/>
                  <a:satMod val="115000"/>
                </a:srgbClr>
              </a:gs>
              <a:gs pos="100000">
                <a:srgbClr val="BA0D0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1"/>
          <a:stretch>
            <a:fillRect/>
          </a:stretch>
        </p:blipFill>
        <p:spPr>
          <a:xfrm>
            <a:off x="251520" y="3140968"/>
            <a:ext cx="2124744" cy="2159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WordArt 2"/>
          <p:cNvSpPr>
            <a:spLocks noChangeArrowheads="1" noChangeShapeType="1"/>
          </p:cNvSpPr>
          <p:nvPr/>
        </p:nvSpPr>
        <p:spPr bwMode="auto">
          <a:xfrm>
            <a:off x="2627784" y="2564904"/>
            <a:ext cx="6264696" cy="86409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138"/>
              </a:avLst>
            </a:prstTxWarp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5400" dirty="0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5400" dirty="0">
                <a:ln w="0"/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顺序程序设计</a:t>
            </a:r>
            <a:endParaRPr lang="zh-CN" altLang="en-US" sz="5400" dirty="0">
              <a:ln w="0"/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4975" y="1494790"/>
            <a:ext cx="87090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</a:rPr>
              <a:t>字符常量：</a:t>
            </a:r>
            <a:endParaRPr lang="en-US" altLang="zh-CN" sz="2800">
              <a:solidFill>
                <a:srgbClr val="FF0000"/>
              </a:solidFill>
            </a:endParaRPr>
          </a:p>
          <a:p>
            <a:pPr lvl="1" algn="l" eaLnBrk="1" hangingPunct="1">
              <a:lnSpc>
                <a:spcPct val="120000"/>
              </a:lnSpc>
              <a:buClrTx/>
              <a:buSzTx/>
            </a:pP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转义字符：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以'\'开头的字符序列,  有特定的含义。 </a:t>
            </a:r>
            <a:endParaRPr lang="zh-CN" altLang="en-US" sz="240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0385" y="2637790"/>
            <a:ext cx="7954645" cy="36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739775" lvl="1" indent="-282575" algn="l" eaLnBrk="1" hangingPunct="1">
              <a:lnSpc>
                <a:spcPct val="100000"/>
              </a:lnSpc>
              <a:spcBef>
                <a:spcPct val="30000"/>
              </a:spcBef>
              <a:buClrTx/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如: '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\\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表示输出一个反斜杠符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39775" lvl="1" indent="-282575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'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\”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表示输出一个双引号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39775" lvl="1" indent="-282575"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zh-CN" sz="2400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ddd'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（ddd表示八进制的ASCII码）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454150" lvl="2" indent="-334645" algn="just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zh-CN" sz="2400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\x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hh'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（hh表示十六进制的ASCII码）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40000"/>
              </a:spcBef>
              <a:buSzPct val="85000"/>
              <a:buNone/>
            </a:pPr>
            <a:r>
              <a:rPr lang="zh-CN" altLang="zh-CN" sz="2400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 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'\n' (回车换行)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→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'\12'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→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\xa'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454150" lvl="2" indent="-334645" algn="just" eaLnBrk="1" hangingPunct="1">
              <a:lnSpc>
                <a:spcPct val="90000"/>
              </a:lnSpc>
              <a:spcBef>
                <a:spcPct val="30000"/>
              </a:spcBef>
              <a:spcAft>
                <a:spcPts val="400"/>
              </a:spcAft>
              <a:buFontTx/>
              <a:buNone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'A'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→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\101'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Wingdings" panose="05000000000000000000" pitchFamily="2" charset="2"/>
              </a:rPr>
              <a:t>→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\x41' 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39775" lvl="1" indent="-282575" eaLnBrk="1" hangingPunct="1">
              <a:lnSpc>
                <a:spcPct val="100000"/>
              </a:lnSpc>
              <a:spcBef>
                <a:spcPct val="30000"/>
              </a:spcBef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注: '\0'或'\000'是代表ASCII码为0的字符,即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空字符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(NULL)，表示整数0。</a:t>
            </a:r>
            <a:endParaRPr lang="zh-CN" altLang="en-US" sz="240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2"/>
          <p:cNvSpPr>
            <a:spLocks noGrp="1"/>
          </p:cNvSpPr>
          <p:nvPr>
            <p:ph type="title"/>
          </p:nvPr>
        </p:nvSpPr>
        <p:spPr>
          <a:xfrm>
            <a:off x="3778250" y="147638"/>
            <a:ext cx="3497263" cy="73977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9507" name="Rectangle 3"/>
          <p:cNvSpPr>
            <a:spLocks noGrp="1"/>
          </p:cNvSpPr>
          <p:nvPr>
            <p:ph idx="1"/>
          </p:nvPr>
        </p:nvSpPr>
        <p:spPr>
          <a:xfrm>
            <a:off x="584200" y="1200785"/>
            <a:ext cx="8112125" cy="471487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2400" b="1" dirty="0"/>
              <a:t>3</a:t>
            </a:r>
            <a:r>
              <a:rPr lang="zh-CN" altLang="zh-CN" sz="2400" b="1" dirty="0">
                <a:latin typeface="Times New Roman" panose="02020503050405090304" charset="0"/>
              </a:rPr>
              <a:t>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下面四个选项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均是合法转义字符的选项是(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 )。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    A)</a:t>
            </a:r>
            <a:r>
              <a:rPr lang="zh-CN" altLang="zh-CN" sz="2400" b="1" dirty="0"/>
              <a:t> '\</a:t>
            </a:r>
            <a:r>
              <a:rPr lang="zh-CN" altLang="zh-CN" sz="2400" b="1" dirty="0">
                <a:sym typeface="+mn-ea"/>
              </a:rPr>
              <a:t>'</a:t>
            </a:r>
            <a:r>
              <a:rPr lang="zh-CN" altLang="zh-CN" sz="2400" b="1" dirty="0"/>
              <a:t>'          </a:t>
            </a:r>
            <a:r>
              <a:rPr lang="zh-CN" altLang="zh-CN" sz="2400" b="1" dirty="0">
                <a:latin typeface="Times New Roman" panose="02020503050405090304" charset="0"/>
              </a:rPr>
              <a:t>B)</a:t>
            </a:r>
            <a:r>
              <a:rPr lang="zh-CN" altLang="zh-CN" sz="2400" b="1" dirty="0"/>
              <a:t> '\'          </a:t>
            </a:r>
            <a:r>
              <a:rPr lang="zh-CN" altLang="zh-CN" sz="2400" b="1" dirty="0">
                <a:latin typeface="Times New Roman" panose="02020503050405090304" charset="0"/>
              </a:rPr>
              <a:t>C) </a:t>
            </a:r>
            <a:r>
              <a:rPr lang="zh-CN" altLang="zh-CN" sz="2400" b="1" dirty="0"/>
              <a:t>'\018'        </a:t>
            </a:r>
            <a:r>
              <a:rPr lang="zh-CN" altLang="zh-CN" sz="2400" b="1" dirty="0">
                <a:latin typeface="Times New Roman" panose="02020503050405090304" charset="0"/>
              </a:rPr>
              <a:t>D)</a:t>
            </a:r>
            <a:r>
              <a:rPr lang="zh-CN" altLang="zh-CN" sz="2400" b="1" dirty="0"/>
              <a:t> '\\0''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 '\\'              '\017'         '\f'                 '\101'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 '\n'              '\"'             'xab'              'x1f</a:t>
            </a:r>
            <a:r>
              <a:rPr lang="zh-CN" altLang="zh-CN" sz="2400" b="1" dirty="0">
                <a:sym typeface="+mn-ea"/>
              </a:rPr>
              <a:t>'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4.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下面四个选项中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均是非法常量的选项是(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 )。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dirty="0"/>
              <a:t>   </a:t>
            </a:r>
            <a:r>
              <a:rPr lang="zh-CN" altLang="zh-CN" sz="2400" b="1" dirty="0">
                <a:latin typeface="Times New Roman" panose="02020503050405090304" charset="0"/>
              </a:rPr>
              <a:t>A) </a:t>
            </a:r>
            <a:r>
              <a:rPr lang="zh-CN" altLang="zh-CN" sz="2400" b="1" dirty="0"/>
              <a:t>'ads'       </a:t>
            </a:r>
            <a:r>
              <a:rPr lang="zh-CN" altLang="zh-CN" sz="2400" b="1" dirty="0">
                <a:latin typeface="Times New Roman" panose="02020503050405090304" charset="0"/>
              </a:rPr>
              <a:t>B)</a:t>
            </a:r>
            <a:r>
              <a:rPr lang="zh-CN" altLang="zh-CN" sz="2400" b="1" dirty="0"/>
              <a:t> '</a:t>
            </a:r>
            <a:r>
              <a:rPr lang="zh-CN" altLang="zh-CN" sz="2400" dirty="0"/>
              <a:t>\\</a:t>
            </a:r>
            <a:r>
              <a:rPr lang="zh-CN" altLang="zh-CN" sz="2400" b="1" dirty="0"/>
              <a:t>'          </a:t>
            </a:r>
            <a:r>
              <a:rPr lang="zh-CN" altLang="zh-CN" sz="2400" b="1" dirty="0">
                <a:latin typeface="Times New Roman" panose="02020503050405090304" charset="0"/>
              </a:rPr>
              <a:t>C) </a:t>
            </a:r>
            <a:r>
              <a:rPr lang="zh-CN" altLang="zh-CN" sz="2400" b="1" dirty="0"/>
              <a:t>-0x18         </a:t>
            </a:r>
            <a:r>
              <a:rPr lang="zh-CN" altLang="zh-CN" sz="2400" b="1" dirty="0">
                <a:latin typeface="Times New Roman" panose="02020503050405090304" charset="0"/>
              </a:rPr>
              <a:t>D)</a:t>
            </a:r>
            <a:r>
              <a:rPr lang="zh-CN" altLang="zh-CN" sz="2400" b="1" dirty="0"/>
              <a:t>0xabc 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-0fff           '</a:t>
            </a:r>
            <a:r>
              <a:rPr lang="zh-CN" altLang="zh-CN" sz="2400" dirty="0"/>
              <a:t>\</a:t>
            </a:r>
            <a:r>
              <a:rPr lang="zh-CN" altLang="zh-CN" sz="2400" b="1" dirty="0"/>
              <a:t>01'            01177           '</a:t>
            </a:r>
            <a:r>
              <a:rPr lang="zh-CN" altLang="zh-CN" sz="2400" dirty="0"/>
              <a:t>\</a:t>
            </a:r>
            <a:r>
              <a:rPr lang="zh-CN" altLang="zh-CN" sz="2400" b="1" dirty="0"/>
              <a:t>0'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'</a:t>
            </a:r>
            <a:r>
              <a:rPr lang="zh-CN" altLang="zh-CN" sz="2400" dirty="0"/>
              <a:t>\</a:t>
            </a:r>
            <a:r>
              <a:rPr lang="zh-CN" altLang="zh-CN" sz="2400" b="1" dirty="0"/>
              <a:t>0xa'         12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456         0xf              </a:t>
            </a:r>
            <a:r>
              <a:rPr lang="en-US" altLang="zh-CN" sz="2400" b="1" dirty="0"/>
              <a:t>  </a:t>
            </a:r>
            <a:r>
              <a:rPr lang="zh-CN" altLang="zh-CN" sz="2400" b="1" dirty="0">
                <a:latin typeface="Times New Roman" panose="02020503050405090304" charset="0"/>
              </a:rPr>
              <a:t>"</a:t>
            </a:r>
            <a:r>
              <a:rPr lang="zh-CN" altLang="zh-CN" sz="2400" b="1" dirty="0"/>
              <a:t>a</a:t>
            </a:r>
            <a:r>
              <a:rPr lang="zh-CN" altLang="zh-CN" sz="2400" b="1" dirty="0">
                <a:latin typeface="Times New Roman" panose="02020503050405090304" charset="0"/>
              </a:rPr>
              <a:t>"</a:t>
            </a:r>
            <a:endParaRPr lang="zh-CN" altLang="zh-CN" sz="2400" b="1" dirty="0">
              <a:latin typeface="Times New Roman" panose="02020503050405090304" charset="0"/>
            </a:endParaRPr>
          </a:p>
        </p:txBody>
      </p:sp>
      <p:sp>
        <p:nvSpPr>
          <p:cNvPr id="155652" name="Rectangle 4"/>
          <p:cNvSpPr/>
          <p:nvPr/>
        </p:nvSpPr>
        <p:spPr>
          <a:xfrm>
            <a:off x="6913246" y="1189673"/>
            <a:ext cx="4260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5653" name="Rectangle 5"/>
          <p:cNvSpPr/>
          <p:nvPr/>
        </p:nvSpPr>
        <p:spPr>
          <a:xfrm>
            <a:off x="6583839" y="3321685"/>
            <a:ext cx="426085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/>
      <p:bldP spid="15565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/>
          </p:cNvSpPr>
          <p:nvPr>
            <p:ph type="title"/>
          </p:nvPr>
        </p:nvSpPr>
        <p:spPr>
          <a:xfrm>
            <a:off x="1560513" y="190500"/>
            <a:ext cx="5964237" cy="762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b="1" dirty="0">
                <a:latin typeface="宋体" pitchFamily="2" charset="-122"/>
              </a:rPr>
              <a:t>        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0531" name="Rectangle 3"/>
          <p:cNvSpPr>
            <a:spLocks noGrp="1"/>
          </p:cNvSpPr>
          <p:nvPr>
            <p:ph idx="1"/>
          </p:nvPr>
        </p:nvSpPr>
        <p:spPr>
          <a:xfrm>
            <a:off x="611505" y="1241425"/>
            <a:ext cx="6574155" cy="437515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buNone/>
            </a:pPr>
            <a:r>
              <a:rPr lang="zh-CN" altLang="zh-CN" sz="2400" b="1" dirty="0"/>
              <a:t>5</a:t>
            </a:r>
            <a:r>
              <a:rPr lang="zh-CN" altLang="zh-CN" sz="2400" b="1" dirty="0">
                <a:latin typeface="Times New Roman" panose="02020503050405090304" charset="0"/>
              </a:rPr>
              <a:t>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下列变量名中合法的是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609600" indent="-609600" eaLnBrk="1" hangingPunct="1">
              <a:buNone/>
            </a:pPr>
            <a:r>
              <a:rPr lang="zh-CN" altLang="zh-CN" sz="2400" b="1" dirty="0"/>
              <a:t> 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A）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3a4b</a:t>
            </a:r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zh-CN" sz="16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1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B）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cos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(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b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)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anose="02020503050405090304" charset="0"/>
                <a:ea typeface="黑体" panose="02010609060101010101" charset="-122"/>
              </a:rPr>
              <a:t> </a:t>
            </a:r>
            <a:endParaRPr lang="zh-CN" altLang="zh-CN" sz="2400" b="1" dirty="0">
              <a:solidFill>
                <a:schemeClr val="folHlink"/>
              </a:solidFill>
              <a:latin typeface="Times New Roman" panose="02020503050405090304" charset="0"/>
              <a:ea typeface="黑体" panose="02010609060101010101" charset="-122"/>
            </a:endParaRPr>
          </a:p>
          <a:p>
            <a:pPr marL="609600" indent="-609600" eaLnBrk="1" hangingPunct="1"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C）</a:t>
            </a:r>
            <a:r>
              <a:rPr lang="zh-CN" altLang="zh-CN" sz="2400" b="1" u="sng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6a7b</a:t>
            </a:r>
            <a:r>
              <a:rPr lang="zh-CN" altLang="zh-CN" sz="2400" b="1" dirty="0">
                <a:solidFill>
                  <a:schemeClr val="folHlink"/>
                </a:solidFill>
                <a:ea typeface="黑体" panose="02010609060101010101" charset="-122"/>
              </a:rPr>
              <a:t>  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D）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ch-56</a:t>
            </a:r>
            <a:endParaRPr lang="zh-CN" altLang="zh-CN" sz="2400" b="1" dirty="0">
              <a:solidFill>
                <a:srgbClr val="000099"/>
              </a:solidFill>
              <a:ea typeface="黑体" panose="02010609060101010101" charset="-122"/>
            </a:endParaRPr>
          </a:p>
          <a:p>
            <a:pPr marL="609600" indent="-609600" eaLnBrk="1" hangingPunct="1">
              <a:spcBef>
                <a:spcPct val="45000"/>
              </a:spcBef>
              <a:buNone/>
            </a:pPr>
            <a:r>
              <a:rPr lang="zh-CN" altLang="zh-CN" sz="2400" b="1" dirty="0"/>
              <a:t>6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下面错误的常数是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)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609600" indent="-609600" eaLnBrk="1" hangingPunct="1">
              <a:buNone/>
            </a:pPr>
            <a:r>
              <a:rPr lang="zh-CN" altLang="zh-CN" sz="2400" b="1" dirty="0"/>
              <a:t> 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A）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0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0E0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zh-CN" sz="18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B）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-0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1E02</a:t>
            </a:r>
            <a:endParaRPr lang="zh-CN" altLang="zh-CN" sz="2400" b="1" dirty="0">
              <a:solidFill>
                <a:srgbClr val="000099"/>
              </a:solidFill>
              <a:ea typeface="黑体" panose="02010609060101010101" charset="-122"/>
            </a:endParaRPr>
          </a:p>
          <a:p>
            <a:pPr marL="609600" indent="-609600" eaLnBrk="1" hangingPunct="1"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C）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E-1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   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D）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1E1</a:t>
            </a:r>
            <a:endParaRPr lang="zh-CN" altLang="zh-CN" sz="2400" b="1" dirty="0">
              <a:solidFill>
                <a:srgbClr val="000099"/>
              </a:solidFill>
              <a:ea typeface="黑体" panose="02010609060101010101" charset="-122"/>
            </a:endParaRPr>
          </a:p>
          <a:p>
            <a:pPr marL="609600" indent="-609600" eaLnBrk="1" hangingPunct="1">
              <a:spcBef>
                <a:spcPct val="50000"/>
              </a:spcBef>
              <a:buNone/>
            </a:pPr>
            <a:r>
              <a:rPr lang="zh-CN" altLang="zh-CN" sz="2400" b="1" dirty="0"/>
              <a:t>7</a:t>
            </a:r>
            <a:r>
              <a:rPr lang="zh-CN" altLang="zh-CN" sz="2400" b="1" dirty="0">
                <a:latin typeface="Times New Roman" panose="02020503050405090304" charset="0"/>
              </a:rPr>
              <a:t>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下列表达式值为5的是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)。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marL="609600" indent="-609600" eaLnBrk="1" hangingPunct="1">
              <a:buNone/>
            </a:pPr>
            <a:r>
              <a:rPr lang="zh-CN" altLang="zh-CN" sz="2400" b="1" dirty="0"/>
              <a:t> 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A）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sqrt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(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25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0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)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18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B）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pow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(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25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0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5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)</a:t>
            </a:r>
            <a:endParaRPr lang="zh-CN" altLang="zh-CN" sz="2400" b="1" dirty="0">
              <a:solidFill>
                <a:srgbClr val="000099"/>
              </a:solidFill>
              <a:latin typeface="Times New Roman" panose="02020503050405090304" charset="0"/>
              <a:ea typeface="黑体" panose="02010609060101010101" charset="-122"/>
            </a:endParaRPr>
          </a:p>
          <a:p>
            <a:pPr marL="609600" indent="-609600" eaLnBrk="1" hangingPunct="1">
              <a:buNone/>
            </a:pP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C）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10</a:t>
            </a:r>
            <a:r>
              <a:rPr lang="zh-CN" altLang="zh-CN" sz="2400" b="1" dirty="0">
                <a:solidFill>
                  <a:srgbClr val="000099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0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5</a:t>
            </a:r>
            <a:r>
              <a:rPr lang="zh-CN" altLang="zh-CN" sz="24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zh-CN" sz="1200" b="1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D）</a:t>
            </a:r>
            <a:r>
              <a:rPr lang="zh-CN" altLang="zh-CN" sz="2400" b="1" dirty="0">
                <a:solidFill>
                  <a:srgbClr val="000099"/>
                </a:solidFill>
                <a:ea typeface="黑体" panose="02010609060101010101" charset="-122"/>
              </a:rPr>
              <a:t>25%10</a:t>
            </a:r>
            <a:endParaRPr lang="zh-CN" altLang="zh-CN" sz="2400" b="1" dirty="0">
              <a:solidFill>
                <a:srgbClr val="000099"/>
              </a:solidFill>
              <a:ea typeface="黑体" panose="02010609060101010101" charset="-122"/>
            </a:endParaRPr>
          </a:p>
        </p:txBody>
      </p:sp>
      <p:sp>
        <p:nvSpPr>
          <p:cNvPr id="156676" name="Text Box 4"/>
          <p:cNvSpPr txBox="1"/>
          <p:nvPr/>
        </p:nvSpPr>
        <p:spPr>
          <a:xfrm>
            <a:off x="4364038" y="115855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6677" name="Text Box 5"/>
          <p:cNvSpPr txBox="1"/>
          <p:nvPr/>
        </p:nvSpPr>
        <p:spPr>
          <a:xfrm>
            <a:off x="3602355" y="2521585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4197350" y="3884295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7" grpId="0"/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2"/>
          <p:cNvSpPr>
            <a:spLocks noGrp="1"/>
          </p:cNvSpPr>
          <p:nvPr>
            <p:ph type="title"/>
          </p:nvPr>
        </p:nvSpPr>
        <p:spPr>
          <a:xfrm>
            <a:off x="454660" y="1117600"/>
            <a:ext cx="8700770" cy="1371600"/>
          </a:xfrm>
        </p:spPr>
        <p:txBody>
          <a:bodyPr vert="horz" wrap="square" lIns="91440" tIns="45720" rIns="91440" bIns="45720" anchor="b"/>
          <a:p>
            <a:pPr eaLnBrk="1" hangingPunct="1">
              <a:lnSpc>
                <a:spcPct val="130000"/>
              </a:lnSpc>
              <a:spcBef>
                <a:spcPct val="65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9.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rPr>
              <a:t>C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语言中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, char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型数据在内存中以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)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形式存储 </a:t>
            </a:r>
            <a:b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A）原码   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B）补码  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C）ASCⅡ码    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 D）反码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157699" name="Rectangle 3"/>
          <p:cNvSpPr>
            <a:spLocks noGrp="1"/>
          </p:cNvSpPr>
          <p:nvPr>
            <p:ph idx="1"/>
          </p:nvPr>
        </p:nvSpPr>
        <p:spPr>
          <a:xfrm>
            <a:off x="371475" y="2778125"/>
            <a:ext cx="8763000" cy="299402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10.</a:t>
            </a:r>
            <a:r>
              <a:rPr lang="zh-CN" altLang="zh-CN" sz="2800" b="1" dirty="0"/>
              <a:t> </a:t>
            </a:r>
            <a:r>
              <a:rPr lang="zh-CN" altLang="zh-CN" sz="2800" b="1" dirty="0">
                <a:latin typeface="黑体" panose="02010609060101010101" charset="-122"/>
              </a:rPr>
              <a:t>执行以下语句的输出为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)</a:t>
            </a:r>
            <a:r>
              <a:rPr lang="zh-CN" altLang="zh-CN" sz="2800" b="1" dirty="0">
                <a:latin typeface="黑体" panose="02010609060101010101" charset="-122"/>
              </a:rPr>
              <a:t>：</a:t>
            </a:r>
            <a:endParaRPr lang="zh-CN" altLang="zh-CN" sz="2800" b="1" dirty="0">
              <a:latin typeface="黑体" panose="02010609060101010101" charset="-12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zh-CN" sz="2800" b="1" dirty="0">
                <a:latin typeface="黑体" panose="02010609060101010101" charset="-122"/>
              </a:rPr>
              <a:t>    </a:t>
            </a:r>
            <a:r>
              <a:rPr lang="en-US" altLang="zh-CN" sz="2800" b="1" dirty="0">
                <a:latin typeface="黑体" panose="02010609060101010101" charset="-122"/>
              </a:rPr>
              <a:t>  </a:t>
            </a:r>
            <a:r>
              <a:rPr lang="zh-CN" altLang="zh-CN" sz="2800" b="1" dirty="0"/>
              <a:t>int  x=15</a:t>
            </a:r>
            <a:r>
              <a:rPr lang="zh-CN" altLang="zh-CN" sz="2800" b="1" dirty="0">
                <a:latin typeface="Times New Roman" panose="02020503050405090304" charset="0"/>
              </a:rPr>
              <a:t>,</a:t>
            </a:r>
            <a:r>
              <a:rPr lang="zh-CN" altLang="zh-CN" sz="2800" b="1" dirty="0"/>
              <a:t> y=5</a:t>
            </a:r>
            <a:r>
              <a:rPr lang="zh-CN" altLang="zh-CN" sz="2800" b="1" dirty="0">
                <a:latin typeface="Times New Roman" panose="02020503050405090304" charset="0"/>
              </a:rPr>
              <a:t>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zh-CN" sz="2800" b="1" dirty="0"/>
              <a:t>       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printf</a:t>
            </a:r>
            <a:r>
              <a:rPr lang="zh-CN" altLang="zh-CN" sz="2800" b="1" dirty="0">
                <a:latin typeface="Times New Roman" panose="02020503050405090304" charset="0"/>
              </a:rPr>
              <a:t>("</a:t>
            </a:r>
            <a:r>
              <a:rPr lang="zh-CN" altLang="zh-CN" sz="2800" b="1" dirty="0"/>
              <a:t>%d</a:t>
            </a:r>
            <a:r>
              <a:rPr lang="zh-CN" altLang="zh-CN" sz="2800" dirty="0"/>
              <a:t>\</a:t>
            </a:r>
            <a:r>
              <a:rPr lang="zh-CN" altLang="zh-CN" sz="2800" b="1" dirty="0"/>
              <a:t>n</a:t>
            </a:r>
            <a:r>
              <a:rPr lang="zh-CN" altLang="zh-CN" sz="2800" b="1" dirty="0">
                <a:latin typeface="Times New Roman" panose="02020503050405090304" charset="0"/>
              </a:rPr>
              <a:t>"</a:t>
            </a:r>
            <a:r>
              <a:rPr lang="zh-CN" altLang="zh-CN" sz="2800" b="1" dirty="0">
                <a:latin typeface="Times New Roman" panose="02020503050405090304" charset="0"/>
              </a:rPr>
              <a:t>, </a:t>
            </a:r>
            <a:r>
              <a:rPr lang="zh-CN" altLang="zh-CN" sz="2800" b="1" dirty="0"/>
              <a:t>x%=</a:t>
            </a:r>
            <a:r>
              <a:rPr lang="zh-CN" altLang="zh-CN" sz="2800" b="1" dirty="0">
                <a:latin typeface="Times New Roman" panose="02020503050405090304" charset="0"/>
              </a:rPr>
              <a:t>(</a:t>
            </a:r>
            <a:r>
              <a:rPr lang="zh-CN" altLang="zh-CN" sz="2800" b="1" dirty="0"/>
              <a:t>y%=2</a:t>
            </a:r>
            <a:r>
              <a:rPr lang="zh-CN" altLang="zh-CN" sz="2800" b="1" dirty="0">
                <a:latin typeface="Times New Roman" panose="02020503050405090304" charset="0"/>
              </a:rPr>
              <a:t>));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黑体" panose="02010609060101010101" charset="-122"/>
              </a:rPr>
              <a:t>  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</a:rPr>
              <a:t>  </a:t>
            </a:r>
            <a:r>
              <a:rPr lang="zh-CN" altLang="zh-CN" sz="2800" dirty="0">
                <a:solidFill>
                  <a:schemeClr val="tx1"/>
                </a:solidFill>
              </a:rPr>
              <a:t>A）</a:t>
            </a:r>
            <a:r>
              <a:rPr lang="zh-CN" altLang="zh-CN" sz="2800" b="1" dirty="0">
                <a:solidFill>
                  <a:schemeClr val="tx1"/>
                </a:solidFill>
              </a:rPr>
              <a:t>0       </a:t>
            </a:r>
            <a:r>
              <a:rPr lang="zh-CN" altLang="zh-CN" sz="2800" dirty="0">
                <a:solidFill>
                  <a:schemeClr val="tx1"/>
                </a:solidFill>
              </a:rPr>
              <a:t>B）</a:t>
            </a:r>
            <a:r>
              <a:rPr lang="zh-CN" altLang="zh-CN" sz="2800" b="1" dirty="0">
                <a:solidFill>
                  <a:schemeClr val="tx1"/>
                </a:solidFill>
              </a:rPr>
              <a:t>1    </a:t>
            </a:r>
            <a:r>
              <a:rPr lang="zh-CN" altLang="zh-CN" sz="2800" dirty="0">
                <a:solidFill>
                  <a:schemeClr val="tx1"/>
                </a:solidFill>
              </a:rPr>
              <a:t>C）</a:t>
            </a:r>
            <a:r>
              <a:rPr lang="zh-CN" altLang="zh-CN" sz="2800" b="1" dirty="0">
                <a:solidFill>
                  <a:schemeClr val="tx1"/>
                </a:solidFill>
              </a:rPr>
              <a:t>6     </a:t>
            </a:r>
            <a:r>
              <a:rPr lang="zh-CN" altLang="zh-CN" sz="2800" dirty="0">
                <a:solidFill>
                  <a:schemeClr val="tx1"/>
                </a:solidFill>
              </a:rPr>
              <a:t>D）</a:t>
            </a:r>
            <a:r>
              <a:rPr lang="zh-CN" altLang="zh-CN" sz="2800" b="1" dirty="0">
                <a:solidFill>
                  <a:schemeClr val="tx1"/>
                </a:solidFill>
              </a:rPr>
              <a:t>12</a:t>
            </a:r>
            <a:endParaRPr lang="zh-CN" altLang="zh-CN" sz="2800" b="1" dirty="0">
              <a:solidFill>
                <a:schemeClr val="tx1"/>
              </a:solidFill>
            </a:endParaRPr>
          </a:p>
        </p:txBody>
      </p:sp>
      <p:sp>
        <p:nvSpPr>
          <p:cNvPr id="151558" name="Rectangle 6"/>
          <p:cNvSpPr/>
          <p:nvPr/>
        </p:nvSpPr>
        <p:spPr>
          <a:xfrm>
            <a:off x="1579563" y="30163"/>
            <a:ext cx="6172200" cy="8032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zh-CN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zh-CN" sz="40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6676" name="Text Box 4"/>
          <p:cNvSpPr txBox="1"/>
          <p:nvPr>
            <p:custDataLst>
              <p:tags r:id="rId1"/>
            </p:custDataLst>
          </p:nvPr>
        </p:nvSpPr>
        <p:spPr>
          <a:xfrm>
            <a:off x="6300153" y="141255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Text Box 4"/>
          <p:cNvSpPr txBox="1"/>
          <p:nvPr>
            <p:custDataLst>
              <p:tags r:id="rId2"/>
            </p:custDataLst>
          </p:nvPr>
        </p:nvSpPr>
        <p:spPr>
          <a:xfrm>
            <a:off x="4715828" y="277272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  <p:bldP spid="156676" grpId="0"/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Rectangle 2"/>
          <p:cNvSpPr>
            <a:spLocks noGrp="1"/>
          </p:cNvSpPr>
          <p:nvPr>
            <p:ph type="title"/>
          </p:nvPr>
        </p:nvSpPr>
        <p:spPr>
          <a:xfrm>
            <a:off x="3694113" y="-180975"/>
            <a:ext cx="2819400" cy="114141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>
          <a:xfrm>
            <a:off x="468313" y="1377950"/>
            <a:ext cx="8421687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45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判断表达式的类型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:</a:t>
            </a:r>
            <a:endParaRPr lang="zh-CN" altLang="en-US" sz="2800" b="1" dirty="0">
              <a:solidFill>
                <a:schemeClr val="tx1"/>
              </a:solidFill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5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charset="0"/>
              </a:rPr>
              <a:t> 1)</a:t>
            </a:r>
            <a:r>
              <a:rPr lang="zh-CN" altLang="en-US" sz="2800" b="1" dirty="0">
                <a:latin typeface="Times New Roman" panose="02020503050405090304" charset="0"/>
              </a:rPr>
              <a:t> </a:t>
            </a:r>
            <a:r>
              <a:rPr lang="zh-CN" altLang="en-US" sz="2800" b="1" dirty="0"/>
              <a:t> char  a</a:t>
            </a:r>
            <a:r>
              <a:rPr lang="zh-CN" altLang="en-US" sz="2800" b="1" dirty="0">
                <a:latin typeface="Times New Roman" panose="02020503050405090304" charset="0"/>
              </a:rPr>
              <a:t>;</a:t>
            </a:r>
            <a:r>
              <a:rPr lang="zh-CN" altLang="en-US" sz="2800" b="1" dirty="0"/>
              <a:t>  int  b</a:t>
            </a:r>
            <a:r>
              <a:rPr lang="zh-CN" altLang="en-US" sz="2800" b="1" dirty="0">
                <a:latin typeface="Times New Roman" panose="02020503050405090304" charset="0"/>
              </a:rPr>
              <a:t>;</a:t>
            </a:r>
            <a:r>
              <a:rPr lang="zh-CN" altLang="en-US" sz="2800" b="1" dirty="0"/>
              <a:t>   float c</a:t>
            </a:r>
            <a:r>
              <a:rPr lang="zh-CN" altLang="en-US" sz="2800" b="1" dirty="0">
                <a:latin typeface="Times New Roman" panose="02020503050405090304" charset="0"/>
              </a:rPr>
              <a:t>;</a:t>
            </a:r>
            <a:r>
              <a:rPr lang="zh-CN" altLang="en-US" sz="2800" b="1" dirty="0"/>
              <a:t>   double  d</a:t>
            </a:r>
            <a:r>
              <a:rPr lang="zh-CN" altLang="en-US" sz="2800" b="1" dirty="0">
                <a:latin typeface="Times New Roman" panose="02020503050405090304" charset="0"/>
              </a:rPr>
              <a:t>;</a:t>
            </a:r>
            <a:endParaRPr lang="zh-CN" altLang="en-US" sz="28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10000"/>
              </a:lnSpc>
              <a:spcBef>
                <a:spcPct val="45000"/>
              </a:spcBef>
              <a:buNone/>
            </a:pPr>
            <a:r>
              <a:rPr lang="zh-CN" altLang="en-US" sz="2800" b="1" dirty="0"/>
              <a:t>         a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en-US" sz="2800" b="1" dirty="0"/>
              <a:t>b+c-d  </a:t>
            </a:r>
            <a:r>
              <a:rPr lang="zh-CN" altLang="en-US" sz="2800" b="1" dirty="0">
                <a:ea typeface="黑体" panose="02010609060101010101" charset="-122"/>
              </a:rPr>
              <a:t>结果的类型为 </a:t>
            </a:r>
            <a:r>
              <a:rPr lang="zh-CN" altLang="en-US" sz="2800" b="1" u="sng" dirty="0">
                <a:ea typeface="黑体" panose="02010609060101010101" charset="-122"/>
              </a:rPr>
              <a:t> </a:t>
            </a:r>
            <a:r>
              <a:rPr lang="zh-CN" altLang="en-US" sz="2800" u="sng" dirty="0"/>
              <a:t>         </a:t>
            </a:r>
            <a:r>
              <a:rPr lang="zh-CN" altLang="en-US" sz="2800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  <a:spcBef>
                <a:spcPct val="75000"/>
              </a:spcBef>
              <a:buNone/>
            </a:pPr>
            <a:r>
              <a:rPr lang="zh-CN" altLang="en-US" sz="2800" b="1" dirty="0">
                <a:latin typeface="Times New Roman" panose="02020503050405090304" charset="0"/>
              </a:rPr>
              <a:t> 2)  (</a:t>
            </a:r>
            <a:r>
              <a:rPr lang="zh-CN" altLang="en-US" sz="2800" b="1" dirty="0"/>
              <a:t>float</a:t>
            </a:r>
            <a:r>
              <a:rPr lang="zh-CN" altLang="en-US" sz="2800" b="1" dirty="0">
                <a:latin typeface="Times New Roman" panose="02020503050405090304" charset="0"/>
              </a:rPr>
              <a:t>)(</a:t>
            </a:r>
            <a:r>
              <a:rPr lang="zh-CN" altLang="en-US" sz="2800" b="1" dirty="0"/>
              <a:t>5%3</a:t>
            </a:r>
            <a:r>
              <a:rPr lang="zh-CN" altLang="en-US" sz="2800" b="1" dirty="0">
                <a:latin typeface="Times New Roman" panose="02020503050405090304" charset="0"/>
              </a:rPr>
              <a:t>)  </a:t>
            </a:r>
            <a:r>
              <a:rPr lang="zh-CN" altLang="en-US" sz="2800" b="1" dirty="0">
                <a:ea typeface="黑体" panose="02010609060101010101" charset="-122"/>
              </a:rPr>
              <a:t>结果的类型</a:t>
            </a:r>
            <a:r>
              <a:rPr lang="zh-CN" altLang="en-US" sz="2800" u="sng" dirty="0"/>
              <a:t>          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  <a:spcBef>
                <a:spcPct val="75000"/>
              </a:spcBef>
              <a:buNone/>
            </a:pPr>
            <a:r>
              <a:rPr lang="zh-CN" altLang="en-US" sz="2800" b="1" dirty="0">
                <a:latin typeface="Times New Roman" panose="02020503050405090304" charset="0"/>
              </a:rPr>
              <a:t> 3)  </a:t>
            </a:r>
            <a:r>
              <a:rPr lang="zh-CN" altLang="en-US" sz="2800" b="1" dirty="0"/>
              <a:t>double  x</a:t>
            </a:r>
            <a:r>
              <a:rPr lang="zh-CN" altLang="en-US" sz="2800" b="1" dirty="0">
                <a:latin typeface="Times New Roman" panose="02020503050405090304" charset="0"/>
              </a:rPr>
              <a:t>,</a:t>
            </a:r>
            <a:r>
              <a:rPr lang="zh-CN" altLang="en-US" sz="2800" b="1" dirty="0"/>
              <a:t>y</a:t>
            </a:r>
            <a:r>
              <a:rPr lang="zh-CN" altLang="en-US" sz="2800" b="1" dirty="0">
                <a:latin typeface="Times New Roman" panose="02020503050405090304" charset="0"/>
              </a:rPr>
              <a:t>;</a:t>
            </a:r>
            <a:r>
              <a:rPr lang="zh-CN" altLang="en-US" sz="2800" b="1" dirty="0"/>
              <a:t>   </a:t>
            </a:r>
            <a:r>
              <a:rPr lang="zh-CN" altLang="en-US" sz="2800" b="1" dirty="0">
                <a:latin typeface="Times New Roman" panose="02020503050405090304" charset="0"/>
              </a:rPr>
              <a:t>(</a:t>
            </a:r>
            <a:r>
              <a:rPr lang="zh-CN" altLang="en-US" sz="2800" b="1" dirty="0"/>
              <a:t>int</a:t>
            </a:r>
            <a:r>
              <a:rPr lang="zh-CN" altLang="en-US" sz="2800" b="1" dirty="0">
                <a:latin typeface="Times New Roman" panose="02020503050405090304" charset="0"/>
              </a:rPr>
              <a:t>)</a:t>
            </a:r>
            <a:r>
              <a:rPr lang="zh-CN" altLang="en-US" sz="2800" b="1" dirty="0"/>
              <a:t>x+y</a:t>
            </a:r>
            <a:r>
              <a:rPr lang="zh-CN" altLang="en-US" sz="2800" b="1" dirty="0">
                <a:ea typeface="黑体" panose="02010609060101010101" charset="-122"/>
              </a:rPr>
              <a:t>类型为</a:t>
            </a:r>
            <a:r>
              <a:rPr lang="zh-CN" altLang="en-US" sz="2800" u="sng" dirty="0"/>
              <a:t>            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buNone/>
            </a:pPr>
            <a:endParaRPr lang="zh-CN" altLang="en-US" sz="2800" b="1" dirty="0"/>
          </a:p>
        </p:txBody>
      </p:sp>
      <p:sp>
        <p:nvSpPr>
          <p:cNvPr id="158724" name="Text Box 4"/>
          <p:cNvSpPr txBox="1"/>
          <p:nvPr/>
        </p:nvSpPr>
        <p:spPr>
          <a:xfrm>
            <a:off x="4940300" y="2751138"/>
            <a:ext cx="2057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double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8725" name="Text Box 5"/>
          <p:cNvSpPr txBox="1"/>
          <p:nvPr/>
        </p:nvSpPr>
        <p:spPr>
          <a:xfrm>
            <a:off x="4812030" y="3551555"/>
            <a:ext cx="1694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float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8726" name="Text Box 6"/>
          <p:cNvSpPr txBox="1"/>
          <p:nvPr/>
        </p:nvSpPr>
        <p:spPr>
          <a:xfrm>
            <a:off x="5664200" y="4337050"/>
            <a:ext cx="1562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double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build="p"/>
      <p:bldP spid="158725" grpId="0" build="p"/>
      <p:bldP spid="158726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9" name="Rectangle 3"/>
          <p:cNvSpPr>
            <a:spLocks noGrp="1"/>
          </p:cNvSpPr>
          <p:nvPr>
            <p:ph idx="1"/>
          </p:nvPr>
        </p:nvSpPr>
        <p:spPr>
          <a:xfrm>
            <a:off x="574675" y="1354138"/>
            <a:ext cx="8421688" cy="4114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2800" dirty="0"/>
              <a:t>1</a:t>
            </a:r>
            <a:r>
              <a:rPr lang="en-US" altLang="zh-CN" sz="2800" dirty="0"/>
              <a:t>2</a:t>
            </a:r>
            <a:r>
              <a:rPr lang="zh-CN" altLang="zh-CN" sz="2800" b="1" dirty="0">
                <a:latin typeface="Times New Roman" panose="02020503050405090304" charset="0"/>
              </a:rPr>
              <a:t>.</a:t>
            </a:r>
            <a:r>
              <a:rPr lang="zh-CN" altLang="zh-CN" sz="2800" dirty="0">
                <a:latin typeface="Times New Roman" panose="02020503050405090304" charset="0"/>
              </a:rPr>
              <a:t> </a:t>
            </a:r>
            <a:r>
              <a:rPr lang="zh-CN" altLang="zh-CN" sz="2800" b="1" dirty="0"/>
              <a:t>若</a:t>
            </a:r>
            <a:r>
              <a:rPr lang="zh-CN" altLang="zh-CN" sz="2800" b="1" dirty="0">
                <a:latin typeface="Arial" panose="020B0604020202090204" pitchFamily="34" charset="0"/>
              </a:rPr>
              <a:t>k</a:t>
            </a:r>
            <a:r>
              <a:rPr lang="zh-CN" altLang="zh-CN" sz="2800" b="1" dirty="0"/>
              <a:t>为</a:t>
            </a:r>
            <a:r>
              <a:rPr lang="zh-CN" altLang="zh-CN" sz="2800" b="1" dirty="0">
                <a:latin typeface="Arial" panose="020B0604020202090204" pitchFamily="34" charset="0"/>
              </a:rPr>
              <a:t>int</a:t>
            </a:r>
            <a:r>
              <a:rPr lang="zh-CN" altLang="zh-CN" sz="2800" b="1" dirty="0"/>
              <a:t>型变量，则以下语句的输出为（</a:t>
            </a:r>
            <a:r>
              <a:rPr lang="en-US" altLang="zh-CN" sz="2800" b="1" dirty="0"/>
              <a:t>      </a:t>
            </a:r>
            <a:r>
              <a:rPr lang="zh-CN" altLang="en-US" sz="2800" b="1" dirty="0"/>
              <a:t>）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65000"/>
              </a:spcBef>
              <a:buNone/>
            </a:pPr>
            <a:r>
              <a:rPr lang="zh-CN" altLang="zh-CN" sz="2800" b="1" dirty="0"/>
              <a:t>            </a:t>
            </a:r>
            <a:r>
              <a:rPr lang="zh-CN" altLang="zh-CN" sz="2800" b="1" dirty="0">
                <a:latin typeface="Arial" panose="020B0604020202090204" pitchFamily="34" charset="0"/>
              </a:rPr>
              <a:t>k</a:t>
            </a:r>
            <a:r>
              <a:rPr lang="zh-CN" altLang="zh-CN" sz="2800" b="1" dirty="0"/>
              <a:t>=</a:t>
            </a:r>
            <a:r>
              <a:rPr lang="zh-CN" altLang="zh-CN" sz="2800" b="1" dirty="0">
                <a:latin typeface="Arial" panose="020B0604020202090204" pitchFamily="34" charset="0"/>
              </a:rPr>
              <a:t>8567</a:t>
            </a:r>
            <a:r>
              <a:rPr lang="zh-CN" altLang="zh-CN" sz="2800" b="1" dirty="0"/>
              <a:t> </a:t>
            </a:r>
            <a:r>
              <a:rPr lang="zh-CN" altLang="zh-CN" sz="2800" b="1" dirty="0">
                <a:latin typeface="Times New Roman" panose="02020503050405090304" charset="0"/>
              </a:rPr>
              <a:t>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zh-CN" sz="2800" b="1" dirty="0"/>
              <a:t>            </a:t>
            </a:r>
            <a:r>
              <a:rPr lang="zh-CN" altLang="zh-CN" sz="2800" b="1" dirty="0">
                <a:latin typeface="Arial" panose="020B0604020202090204" pitchFamily="34" charset="0"/>
              </a:rPr>
              <a:t>printf</a:t>
            </a:r>
            <a:r>
              <a:rPr lang="zh-CN" altLang="zh-CN" sz="2800" b="1" dirty="0">
                <a:latin typeface="Times New Roman" panose="02020503050405090304" charset="0"/>
              </a:rPr>
              <a:t>("</a:t>
            </a:r>
            <a:r>
              <a:rPr lang="zh-CN" altLang="zh-CN" sz="2800" b="1" dirty="0"/>
              <a:t>|</a:t>
            </a:r>
            <a:r>
              <a:rPr lang="zh-CN" altLang="zh-CN" sz="2800" b="1" dirty="0">
                <a:latin typeface="Arial" panose="020B0604020202090204" pitchFamily="34" charset="0"/>
              </a:rPr>
              <a:t>%</a:t>
            </a:r>
            <a:r>
              <a:rPr lang="zh-CN" altLang="zh-CN" sz="2800" b="1" dirty="0"/>
              <a:t>-</a:t>
            </a:r>
            <a:r>
              <a:rPr lang="zh-CN" altLang="zh-CN" sz="2800" b="1" dirty="0">
                <a:latin typeface="Arial" panose="020B0604020202090204" pitchFamily="34" charset="0"/>
              </a:rPr>
              <a:t>06d</a:t>
            </a:r>
            <a:r>
              <a:rPr lang="zh-CN" altLang="zh-CN" sz="2800" b="1" dirty="0"/>
              <a:t>|</a:t>
            </a:r>
            <a:r>
              <a:rPr lang="zh-CN" altLang="zh-CN" sz="2800" dirty="0"/>
              <a:t>\</a:t>
            </a:r>
            <a:r>
              <a:rPr lang="zh-CN" altLang="zh-CN" sz="2800" b="1" dirty="0">
                <a:latin typeface="Arial" panose="020B0604020202090204" pitchFamily="34" charset="0"/>
              </a:rPr>
              <a:t>n</a:t>
            </a:r>
            <a:r>
              <a:rPr lang="zh-CN" altLang="zh-CN" sz="2800" b="1" dirty="0">
                <a:latin typeface="Times New Roman" panose="02020503050405090304" charset="0"/>
              </a:rPr>
              <a:t>"</a:t>
            </a:r>
            <a:r>
              <a:rPr lang="zh-CN" altLang="zh-CN" sz="2800" b="1" dirty="0">
                <a:latin typeface="Times New Roman" panose="02020503050405090304" charset="0"/>
              </a:rPr>
              <a:t>, </a:t>
            </a:r>
            <a:r>
              <a:rPr lang="zh-CN" altLang="zh-CN" sz="2800" b="1" dirty="0">
                <a:latin typeface="Arial" panose="020B0604020202090204" pitchFamily="34" charset="0"/>
              </a:rPr>
              <a:t>k </a:t>
            </a:r>
            <a:r>
              <a:rPr lang="zh-CN" altLang="zh-CN" sz="2800" b="1" dirty="0">
                <a:latin typeface="Times New Roman" panose="02020503050405090304" charset="0"/>
              </a:rPr>
              <a:t>);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100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a) 输出格式描述符不合法  </a:t>
            </a:r>
            <a:r>
              <a:rPr lang="zh-CN" altLang="zh-CN" sz="1200" b="1" dirty="0">
                <a:latin typeface="Times New Roman" panose="02020503050405090304" charset="0"/>
              </a:rPr>
              <a:t> </a:t>
            </a:r>
            <a:r>
              <a:rPr lang="zh-CN" altLang="zh-CN" sz="2800" b="1" dirty="0">
                <a:latin typeface="Times New Roman" panose="02020503050405090304" charset="0"/>
              </a:rPr>
              <a:t> </a:t>
            </a:r>
            <a:r>
              <a:rPr lang="en-US" altLang="zh-CN" sz="2800" b="1" dirty="0">
                <a:latin typeface="Times New Roman" panose="02020503050405090304" charset="0"/>
              </a:rPr>
              <a:t>	</a:t>
            </a:r>
            <a:r>
              <a:rPr lang="zh-CN" altLang="zh-CN" sz="2800" b="1" dirty="0">
                <a:latin typeface="Times New Roman" panose="02020503050405090304" charset="0"/>
              </a:rPr>
              <a:t>b) |008567|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60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c) |8567</a:t>
            </a:r>
            <a:r>
              <a:rPr lang="zh-CN" altLang="zh-CN" sz="2800" baseline="-25000" dirty="0">
                <a:latin typeface="黑体" panose="02010609060101010101" charset="-122"/>
                <a:ea typeface="黑体" panose="02010609060101010101" charset="-122"/>
                <a:sym typeface="+mn-ea"/>
              </a:rPr>
              <a:t>︺︺</a:t>
            </a:r>
            <a:r>
              <a:rPr lang="zh-CN" altLang="zh-CN" sz="2800" b="1" dirty="0">
                <a:latin typeface="Times New Roman" panose="02020503050405090304" charset="0"/>
              </a:rPr>
              <a:t>|                    </a:t>
            </a:r>
            <a:r>
              <a:rPr lang="en-US" altLang="zh-CN" sz="2800" b="1" dirty="0">
                <a:latin typeface="Times New Roman" panose="02020503050405090304" charset="0"/>
              </a:rPr>
              <a:t>		</a:t>
            </a:r>
            <a:r>
              <a:rPr lang="zh-CN" altLang="zh-CN" sz="2800" b="1" dirty="0">
                <a:latin typeface="Times New Roman" panose="02020503050405090304" charset="0"/>
              </a:rPr>
              <a:t>d) |-08567|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buNone/>
            </a:pP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buNone/>
            </a:pPr>
            <a:endParaRPr lang="zh-CN" altLang="zh-CN" sz="2800" b="1" dirty="0">
              <a:latin typeface="Times New Roman" panose="02020503050405090304" charset="0"/>
            </a:endParaRPr>
          </a:p>
        </p:txBody>
      </p:sp>
      <p:sp>
        <p:nvSpPr>
          <p:cNvPr id="152578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94430" y="252095"/>
            <a:ext cx="2819400" cy="70866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6676" name="Text Box 4"/>
          <p:cNvSpPr txBox="1"/>
          <p:nvPr>
            <p:custDataLst>
              <p:tags r:id="rId2"/>
            </p:custDataLst>
          </p:nvPr>
        </p:nvSpPr>
        <p:spPr>
          <a:xfrm>
            <a:off x="7595553" y="134016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Rectangle 2"/>
          <p:cNvSpPr>
            <a:spLocks noGrp="1"/>
          </p:cNvSpPr>
          <p:nvPr>
            <p:ph type="title"/>
          </p:nvPr>
        </p:nvSpPr>
        <p:spPr>
          <a:xfrm>
            <a:off x="345440" y="506730"/>
            <a:ext cx="8749665" cy="83312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ea typeface="黑体" panose="02010609060101010101" charset="-122"/>
              </a:rPr>
              <a:t>13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. 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若 x 为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float 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型变量，则以下语句</a:t>
            </a:r>
            <a:r>
              <a:rPr lang="zh-CN" altLang="zh-CN" sz="2800" b="1" dirty="0">
                <a:sym typeface="+mn-ea"/>
              </a:rPr>
              <a:t>的输出为（</a:t>
            </a:r>
            <a:r>
              <a:rPr lang="en-US" altLang="zh-CN" sz="2800" b="1" dirty="0">
                <a:sym typeface="+mn-ea"/>
              </a:rPr>
              <a:t>      </a:t>
            </a:r>
            <a:r>
              <a:rPr lang="zh-CN" altLang="en-US" sz="2800" b="1" dirty="0">
                <a:sym typeface="+mn-ea"/>
              </a:rPr>
              <a:t>）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199683" name="Rectangle 3"/>
          <p:cNvSpPr>
            <a:spLocks noGrp="1"/>
          </p:cNvSpPr>
          <p:nvPr>
            <p:ph idx="1"/>
          </p:nvPr>
        </p:nvSpPr>
        <p:spPr>
          <a:xfrm>
            <a:off x="606425" y="1339850"/>
            <a:ext cx="8159750" cy="45974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b="1" dirty="0">
                <a:ea typeface="黑体" panose="02010609060101010101" charset="-122"/>
              </a:rPr>
              <a:t>            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x</a:t>
            </a:r>
            <a:r>
              <a:rPr lang="zh-CN" altLang="zh-CN" sz="2800" b="1" dirty="0">
                <a:ea typeface="黑体" panose="02010609060101010101" charset="-122"/>
              </a:rPr>
              <a:t>=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213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82631</a:t>
            </a:r>
            <a:r>
              <a:rPr lang="zh-CN" altLang="zh-CN" sz="2800" b="1" dirty="0">
                <a:ea typeface="黑体" panose="02010609060101010101" charset="-122"/>
              </a:rPr>
              <a:t> 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;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None/>
            </a:pPr>
            <a:r>
              <a:rPr lang="zh-CN" altLang="zh-CN" sz="2800" b="1" dirty="0">
                <a:ea typeface="黑体" panose="02010609060101010101" charset="-122"/>
              </a:rPr>
              <a:t>         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printf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("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%</a:t>
            </a:r>
            <a:r>
              <a:rPr lang="zh-CN" altLang="zh-CN" sz="2800" b="1" dirty="0">
                <a:ea typeface="黑体" panose="02010609060101010101" charset="-122"/>
              </a:rPr>
              <a:t>-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4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2</a:t>
            </a:r>
            <a:r>
              <a:rPr lang="zh-CN" altLang="zh-CN" sz="1400" b="1" dirty="0">
                <a:latin typeface="Arial" panose="020B0604020202090204" pitchFamily="34" charset="0"/>
                <a:ea typeface="黑体" panose="02010609060101010101" charset="-122"/>
              </a:rPr>
              <a:t> </a:t>
            </a:r>
            <a:r>
              <a:rPr lang="zh-CN" altLang="zh-CN" sz="2800" b="1" dirty="0">
                <a:ea typeface="黑体" panose="02010609060101010101" charset="-122"/>
              </a:rPr>
              <a:t>f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 </a:t>
            </a:r>
            <a:r>
              <a:rPr lang="zh-CN" altLang="zh-CN" sz="2800" dirty="0">
                <a:ea typeface="黑体" panose="02010609060101010101" charset="-122"/>
              </a:rPr>
              <a:t>\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n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"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x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);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80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a) 输出格式描述符的域宽不够，不能输出。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b) 输出为 213.83                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c) 输出为 213.82 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d) 输出为 -213.82 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buNone/>
            </a:pPr>
            <a:endParaRPr lang="zh-CN" altLang="zh-CN" sz="2800" dirty="0">
              <a:ea typeface="黑体" panose="02010609060101010101" charset="-122"/>
            </a:endParaRPr>
          </a:p>
        </p:txBody>
      </p:sp>
      <p:sp>
        <p:nvSpPr>
          <p:cNvPr id="205829" name="Text Box 5"/>
          <p:cNvSpPr txBox="1"/>
          <p:nvPr/>
        </p:nvSpPr>
        <p:spPr>
          <a:xfrm>
            <a:off x="3708083" y="1916430"/>
            <a:ext cx="27305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rIns="0">
            <a:spAutoFit/>
          </a:bodyPr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0               </a:t>
            </a:r>
            <a:endParaRPr lang="zh-CN" altLang="zh-CN" sz="2800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5830" name="Text Box 6"/>
          <p:cNvSpPr txBox="1"/>
          <p:nvPr/>
        </p:nvSpPr>
        <p:spPr>
          <a:xfrm>
            <a:off x="2570163" y="3335020"/>
            <a:ext cx="142557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214</a:t>
            </a:r>
            <a:endParaRPr lang="zh-CN" altLang="zh-CN" sz="2800" b="1" dirty="0">
              <a:solidFill>
                <a:srgbClr val="FF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156676" name="Text Box 4"/>
          <p:cNvSpPr txBox="1"/>
          <p:nvPr>
            <p:custDataLst>
              <p:tags r:id="rId1"/>
            </p:custDataLst>
          </p:nvPr>
        </p:nvSpPr>
        <p:spPr>
          <a:xfrm>
            <a:off x="7884478" y="90836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B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2578" name="Rectang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94430" y="36830"/>
            <a:ext cx="2819400" cy="708660"/>
          </a:xfrm>
        </p:spPr>
        <p:txBody>
          <a:bodyPr vert="horz" wrap="square" lIns="91440" tIns="45720" rIns="91440" bIns="45720" anchor="b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bldLvl="0" animBg="1"/>
      <p:bldP spid="205830" grpId="0" bldLvl="0" animBg="1"/>
      <p:bldP spid="15667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Rectangle 2"/>
          <p:cNvSpPr>
            <a:spLocks noGrp="1"/>
          </p:cNvSpPr>
          <p:nvPr>
            <p:ph type="title"/>
          </p:nvPr>
        </p:nvSpPr>
        <p:spPr>
          <a:xfrm>
            <a:off x="539750" y="863918"/>
            <a:ext cx="8064500" cy="882650"/>
          </a:xfrm>
        </p:spPr>
        <p:txBody>
          <a:bodyPr vert="horz" wrap="square" lIns="91440" tIns="45720" rIns="91440" bIns="45720" anchor="b"/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chemeClr val="tx1"/>
                </a:solidFill>
                <a:ea typeface="黑体" panose="02010609060101010101" charset="-122"/>
              </a:rPr>
              <a:t>1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4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 已知字母</a:t>
            </a:r>
            <a:r>
              <a:rPr lang="zh-CN" altLang="zh-CN" sz="28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rPr>
              <a:t>a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的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ASC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Ⅱ十进制代码为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97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，则执行下列语句后的输出为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   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）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201731" name="Rectangle 3"/>
          <p:cNvSpPr>
            <a:spLocks noGrp="1"/>
          </p:cNvSpPr>
          <p:nvPr>
            <p:ph idx="1"/>
          </p:nvPr>
        </p:nvSpPr>
        <p:spPr>
          <a:xfrm>
            <a:off x="361315" y="3341370"/>
            <a:ext cx="8421370" cy="247967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       a)  b,c       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       b)  a--运算不合法，有语法错。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       c)  98,c      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           d)  格式描述和输出项不匹配，输出无定值。</a:t>
            </a: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eaLnBrk="1" hangingPunct="1">
              <a:spcBef>
                <a:spcPct val="55000"/>
              </a:spcBef>
              <a:buNone/>
            </a:pPr>
            <a:endParaRPr lang="zh-CN" altLang="zh-CN" sz="2800" b="1" dirty="0"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5220" y="1886585"/>
            <a:ext cx="7818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>
              <a:spcBef>
                <a:spcPct val="55000"/>
              </a:spcBef>
              <a:buNone/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char  a=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a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;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algn="l" eaLnBrk="1" hangingPunct="1">
              <a:buNone/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a--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;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algn="l" eaLnBrk="1" hangingPunct="1">
              <a:buNone/>
            </a:pPr>
            <a:r>
              <a:rPr lang="zh-CN" altLang="zh-CN" sz="2400" dirty="0">
                <a:ea typeface="黑体" panose="02010609060101010101" charset="-122"/>
                <a:sym typeface="+mn-ea"/>
              </a:rPr>
              <a:t>printf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("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%d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%c\n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"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 a+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2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-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0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 a+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3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-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0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);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</a:endParaRPr>
          </a:p>
        </p:txBody>
      </p:sp>
      <p:sp>
        <p:nvSpPr>
          <p:cNvPr id="152578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94430" y="108585"/>
            <a:ext cx="2819400" cy="708660"/>
          </a:xfrm>
        </p:spPr>
        <p:txBody>
          <a:bodyPr vert="horz" wrap="square" lIns="91440" tIns="45720" rIns="91440" bIns="45720" anchor="b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6676" name="Text Box 4"/>
          <p:cNvSpPr txBox="1"/>
          <p:nvPr>
            <p:custDataLst>
              <p:tags r:id="rId2"/>
            </p:custDataLst>
          </p:nvPr>
        </p:nvSpPr>
        <p:spPr>
          <a:xfrm>
            <a:off x="3708083" y="1243013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9" name="Rectangle 3"/>
          <p:cNvSpPr>
            <a:spLocks noGrp="1"/>
          </p:cNvSpPr>
          <p:nvPr>
            <p:ph idx="1"/>
          </p:nvPr>
        </p:nvSpPr>
        <p:spPr>
          <a:xfrm>
            <a:off x="552450" y="1266825"/>
            <a:ext cx="8193088" cy="427513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dirty="0"/>
              <a:t>15</a:t>
            </a:r>
            <a:r>
              <a:rPr lang="zh-CN" altLang="zh-CN" sz="2800" dirty="0">
                <a:latin typeface="Times New Roman" panose="02020503050405090304" charset="0"/>
              </a:rPr>
              <a:t>. </a:t>
            </a:r>
            <a:r>
              <a:rPr lang="zh-CN" altLang="zh-CN" sz="2800" b="1" dirty="0"/>
              <a:t>若</a:t>
            </a:r>
            <a:r>
              <a:rPr lang="zh-CN" altLang="zh-CN" sz="2800" dirty="0"/>
              <a:t>a</a:t>
            </a:r>
            <a:r>
              <a:rPr lang="zh-CN" altLang="zh-CN" sz="2800" b="1" dirty="0"/>
              <a:t>是</a:t>
            </a:r>
            <a:r>
              <a:rPr lang="zh-CN" altLang="zh-CN" sz="2800" dirty="0"/>
              <a:t>float</a:t>
            </a:r>
            <a:r>
              <a:rPr lang="zh-CN" altLang="zh-CN" sz="2800" b="1" dirty="0"/>
              <a:t>型变量， </a:t>
            </a:r>
            <a:r>
              <a:rPr lang="zh-CN" altLang="zh-CN" sz="2800" dirty="0"/>
              <a:t>b</a:t>
            </a:r>
            <a:r>
              <a:rPr lang="zh-CN" altLang="zh-CN" sz="2800" b="1" dirty="0"/>
              <a:t>是</a:t>
            </a:r>
            <a:r>
              <a:rPr lang="zh-CN" altLang="zh-CN" sz="2800" dirty="0"/>
              <a:t>unsigned</a:t>
            </a:r>
            <a:r>
              <a:rPr lang="zh-CN" altLang="zh-CN" sz="2800" b="1" dirty="0"/>
              <a:t>型变量，以下输入语句中合法的是（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）</a:t>
            </a:r>
            <a:endParaRPr lang="zh-CN" altLang="zh-CN" sz="2800" b="1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zh-CN" sz="2800" b="1" dirty="0"/>
              <a:t>    </a:t>
            </a:r>
            <a:r>
              <a:rPr lang="zh-CN" altLang="zh-CN" sz="2800" b="1" dirty="0">
                <a:latin typeface="Times New Roman" panose="02020503050405090304" charset="0"/>
              </a:rPr>
              <a:t>a)  </a:t>
            </a:r>
            <a:r>
              <a:rPr lang="zh-CN" altLang="zh-CN" sz="2800" b="1" dirty="0">
                <a:latin typeface="Arial" panose="020B0604020202090204" pitchFamily="34" charset="0"/>
              </a:rPr>
              <a:t>scanf</a:t>
            </a:r>
            <a:r>
              <a:rPr lang="zh-CN" altLang="zh-CN" sz="2800" b="1" dirty="0">
                <a:latin typeface="Times New Roman" panose="02020503050405090304" charset="0"/>
              </a:rPr>
              <a:t>("</a:t>
            </a:r>
            <a:r>
              <a:rPr lang="zh-CN" altLang="zh-CN" sz="2800" b="1" dirty="0">
                <a:latin typeface="Arial" panose="020B0604020202090204" pitchFamily="34" charset="0"/>
              </a:rPr>
              <a:t>%6</a:t>
            </a:r>
            <a:r>
              <a:rPr lang="zh-CN" altLang="zh-CN" sz="2800" b="1" dirty="0"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</a:rPr>
              <a:t>2f %d</a:t>
            </a:r>
            <a:r>
              <a:rPr lang="zh-CN" altLang="zh-CN" sz="2800" b="1" dirty="0">
                <a:latin typeface="Times New Roman" panose="02020503050405090304" charset="0"/>
              </a:rPr>
              <a:t>"</a:t>
            </a:r>
            <a:r>
              <a:rPr lang="zh-CN" altLang="zh-CN" sz="2800" b="1" dirty="0">
                <a:latin typeface="Times New Roman" panose="02020503050405090304" charset="0"/>
              </a:rPr>
              <a:t>,  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latin typeface="Times New Roman" panose="02020503050405090304" charset="0"/>
              </a:rPr>
              <a:t>,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latin typeface="Times New Roman" panose="02020503050405090304" charset="0"/>
              </a:rPr>
              <a:t>);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</a:t>
            </a:r>
            <a:r>
              <a:rPr lang="zh-CN" altLang="zh-CN" sz="1400" b="1" dirty="0">
                <a:latin typeface="Times New Roman" panose="02020503050405090304" charset="0"/>
              </a:rPr>
              <a:t> </a:t>
            </a:r>
            <a:r>
              <a:rPr lang="zh-CN" altLang="zh-CN" sz="2800" b="1" dirty="0">
                <a:latin typeface="Times New Roman" panose="02020503050405090304" charset="0"/>
              </a:rPr>
              <a:t>b)  </a:t>
            </a:r>
            <a:r>
              <a:rPr lang="zh-CN" altLang="zh-CN" sz="2800" b="1" dirty="0">
                <a:latin typeface="Arial" panose="020B0604020202090204" pitchFamily="34" charset="0"/>
              </a:rPr>
              <a:t>scanf</a:t>
            </a:r>
            <a:r>
              <a:rPr lang="zh-CN" altLang="zh-CN" sz="2800" b="1" dirty="0">
                <a:latin typeface="Times New Roman" panose="02020503050405090304" charset="0"/>
              </a:rPr>
              <a:t>("</a:t>
            </a:r>
            <a:r>
              <a:rPr lang="zh-CN" altLang="zh-CN" sz="2800" b="1" dirty="0">
                <a:latin typeface="Arial" panose="020B0604020202090204" pitchFamily="34" charset="0"/>
              </a:rPr>
              <a:t>%f %n</a:t>
            </a:r>
            <a:r>
              <a:rPr lang="zh-CN" altLang="zh-CN" sz="2800" b="1" dirty="0">
                <a:latin typeface="Times New Roman" panose="02020503050405090304" charset="0"/>
              </a:rPr>
              <a:t>"</a:t>
            </a:r>
            <a:r>
              <a:rPr lang="zh-CN" altLang="zh-CN" sz="2800" b="1" dirty="0">
                <a:latin typeface="Times New Roman" panose="02020503050405090304" charset="0"/>
              </a:rPr>
              <a:t>,  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latin typeface="Times New Roman" panose="02020503050405090304" charset="0"/>
              </a:rPr>
              <a:t>,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latin typeface="Times New Roman" panose="02020503050405090304" charset="0"/>
              </a:rPr>
              <a:t>);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</a:t>
            </a:r>
            <a:r>
              <a:rPr lang="zh-CN" altLang="zh-CN" sz="1600" b="1" dirty="0">
                <a:latin typeface="Times New Roman" panose="02020503050405090304" charset="0"/>
              </a:rPr>
              <a:t> </a:t>
            </a:r>
            <a:r>
              <a:rPr lang="zh-CN" altLang="zh-CN" sz="2800" b="1" dirty="0">
                <a:latin typeface="Times New Roman" panose="02020503050405090304" charset="0"/>
              </a:rPr>
              <a:t>c)  </a:t>
            </a:r>
            <a:r>
              <a:rPr lang="zh-CN" altLang="zh-CN" sz="2800" b="1" dirty="0">
                <a:latin typeface="Arial" panose="020B0604020202090204" pitchFamily="34" charset="0"/>
              </a:rPr>
              <a:t>scanf</a:t>
            </a:r>
            <a:r>
              <a:rPr lang="zh-CN" altLang="zh-CN" sz="2800" b="1" dirty="0">
                <a:latin typeface="Times New Roman" panose="02020503050405090304" charset="0"/>
              </a:rPr>
              <a:t>("</a:t>
            </a:r>
            <a:r>
              <a:rPr lang="zh-CN" altLang="zh-CN" sz="2800" b="1" dirty="0">
                <a:latin typeface="Arial" panose="020B0604020202090204" pitchFamily="34" charset="0"/>
              </a:rPr>
              <a:t>%f %3o</a:t>
            </a:r>
            <a:r>
              <a:rPr lang="zh-CN" altLang="zh-CN" sz="2800" b="1" dirty="0">
                <a:latin typeface="Times New Roman" panose="02020503050405090304" charset="0"/>
              </a:rPr>
              <a:t>"</a:t>
            </a:r>
            <a:r>
              <a:rPr lang="zh-CN" altLang="zh-CN" sz="2800" b="1" dirty="0">
                <a:latin typeface="Times New Roman" panose="02020503050405090304" charset="0"/>
              </a:rPr>
              <a:t>,  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latin typeface="Times New Roman" panose="02020503050405090304" charset="0"/>
              </a:rPr>
              <a:t>,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latin typeface="Times New Roman" panose="02020503050405090304" charset="0"/>
              </a:rPr>
              <a:t>);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</a:t>
            </a:r>
            <a:r>
              <a:rPr lang="zh-CN" altLang="zh-CN" sz="1400" b="1" dirty="0">
                <a:latin typeface="Times New Roman" panose="02020503050405090304" charset="0"/>
              </a:rPr>
              <a:t> </a:t>
            </a:r>
            <a:r>
              <a:rPr lang="zh-CN" altLang="zh-CN" sz="2800" b="1" dirty="0">
                <a:latin typeface="Times New Roman" panose="02020503050405090304" charset="0"/>
              </a:rPr>
              <a:t>d)  </a:t>
            </a:r>
            <a:r>
              <a:rPr lang="zh-CN" altLang="zh-CN" sz="2800" b="1" dirty="0">
                <a:latin typeface="Arial" panose="020B0604020202090204" pitchFamily="34" charset="0"/>
              </a:rPr>
              <a:t>scanf</a:t>
            </a:r>
            <a:r>
              <a:rPr lang="zh-CN" altLang="zh-CN" sz="2800" b="1" dirty="0">
                <a:latin typeface="Times New Roman" panose="02020503050405090304" charset="0"/>
              </a:rPr>
              <a:t>("</a:t>
            </a:r>
            <a:r>
              <a:rPr lang="zh-CN" altLang="zh-CN" sz="2800" b="1" dirty="0">
                <a:latin typeface="Arial" panose="020B0604020202090204" pitchFamily="34" charset="0"/>
              </a:rPr>
              <a:t>%f %f</a:t>
            </a:r>
            <a:r>
              <a:rPr lang="zh-CN" altLang="zh-CN" sz="2800" b="1" dirty="0">
                <a:latin typeface="Times New Roman" panose="02020503050405090304" charset="0"/>
              </a:rPr>
              <a:t>"</a:t>
            </a:r>
            <a:r>
              <a:rPr lang="zh-CN" altLang="zh-CN" sz="2800" b="1" dirty="0">
                <a:latin typeface="Times New Roman" panose="02020503050405090304" charset="0"/>
              </a:rPr>
              <a:t>,  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latin typeface="Times New Roman" panose="02020503050405090304" charset="0"/>
              </a:rPr>
              <a:t>,</a:t>
            </a:r>
            <a:r>
              <a:rPr lang="zh-CN" altLang="zh-CN" sz="2800" dirty="0"/>
              <a:t>&amp;</a:t>
            </a:r>
            <a:r>
              <a:rPr lang="zh-CN" altLang="zh-CN" sz="2800" b="1" dirty="0"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latin typeface="Times New Roman" panose="02020503050405090304" charset="0"/>
              </a:rPr>
              <a:t>);</a:t>
            </a:r>
            <a:endParaRPr lang="zh-CN" altLang="zh-CN" sz="2800" b="1" dirty="0">
              <a:latin typeface="Times New Roman" panose="02020503050405090304" charset="0"/>
            </a:endParaRPr>
          </a:p>
        </p:txBody>
      </p:sp>
      <p:sp>
        <p:nvSpPr>
          <p:cNvPr id="152578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94430" y="108585"/>
            <a:ext cx="2819400" cy="70866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6676" name="Text Box 4"/>
          <p:cNvSpPr txBox="1"/>
          <p:nvPr>
            <p:custDataLst>
              <p:tags r:id="rId2"/>
            </p:custDataLst>
          </p:nvPr>
        </p:nvSpPr>
        <p:spPr>
          <a:xfrm>
            <a:off x="4571683" y="1778318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4975" y="1494790"/>
            <a:ext cx="8709025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</a:rPr>
              <a:t>字符常量：</a:t>
            </a:r>
            <a:endParaRPr lang="en-US" altLang="zh-CN" sz="2800">
              <a:solidFill>
                <a:srgbClr val="FF0000"/>
              </a:solidFill>
            </a:endParaRPr>
          </a:p>
          <a:p>
            <a:pPr lvl="1" algn="l" eaLnBrk="1" hangingPunct="1">
              <a:lnSpc>
                <a:spcPct val="120000"/>
              </a:lnSpc>
              <a:buClrTx/>
              <a:buSzTx/>
            </a:pP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转义字符：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以'\'开头的字符序列,  有特定的含义。 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  <a:sym typeface="+mn-ea"/>
            </a:endParaRPr>
          </a:p>
          <a:p>
            <a:pPr marL="739775" lvl="1" indent="-282575" eaLnBrk="1" hangingPunct="1">
              <a:lnSpc>
                <a:spcPct val="100000"/>
              </a:lnSpc>
              <a:spcBef>
                <a:spcPct val="60000"/>
              </a:spcBef>
              <a:buSzPct val="85000"/>
              <a:buFont typeface="Tahoma" panose="020B0604030504040204" pitchFamily="34" charset="0"/>
              <a:buChar char="−"/>
            </a:pPr>
            <a:endParaRPr lang="zh-CN" altLang="en-US" sz="240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1011555" y="2782570"/>
            <a:ext cx="6845935" cy="2774315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int</a:t>
            </a:r>
            <a:r>
              <a:rPr lang="zh-CN" altLang="zh-CN" sz="2400" b="1" dirty="0"/>
              <a:t>  </a:t>
            </a:r>
            <a:r>
              <a:rPr lang="zh-CN" altLang="zh-CN" sz="2400" b="1" dirty="0">
                <a:latin typeface="Arial" panose="020B0604020202090204" pitchFamily="34" charset="0"/>
              </a:rPr>
              <a:t>main</a:t>
            </a:r>
            <a:r>
              <a:rPr lang="zh-CN" altLang="zh-CN" sz="2400" b="1" dirty="0">
                <a:latin typeface="Times New Roman" panose="02020503050405090304" charset="0"/>
              </a:rPr>
              <a:t>( )</a:t>
            </a:r>
            <a:r>
              <a:rPr lang="zh-CN" altLang="zh-CN" sz="2400" b="1" dirty="0"/>
              <a:t> </a:t>
            </a:r>
            <a:endParaRPr lang="zh-CN" altLang="zh-CN" sz="2400" b="1" dirty="0"/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400" b="1" dirty="0"/>
              <a:t>{  </a:t>
            </a:r>
            <a:endParaRPr lang="zh-CN" altLang="zh-CN" sz="2400" b="1" dirty="0"/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400" b="1" dirty="0"/>
              <a:t>      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>
                <a:latin typeface="Times New Roman" panose="02020503050405090304" charset="0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</a:rPr>
              <a:t>a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tb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nc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bd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100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x40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n</a:t>
            </a:r>
            <a:r>
              <a:rPr lang="zh-CN" altLang="zh-CN" sz="2400" b="1" dirty="0">
                <a:latin typeface="Times New Roman" panose="02020503050405090304" charset="0"/>
              </a:rPr>
              <a:t>"</a:t>
            </a:r>
            <a:r>
              <a:rPr lang="zh-CN" altLang="zh-CN" sz="2400" b="1" dirty="0">
                <a:latin typeface="Times New Roman" panose="02020503050405090304" charset="0"/>
              </a:rPr>
              <a:t>);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503050405090304" charset="0"/>
              </a:rPr>
              <a:t>		return 0;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400" b="1" dirty="0"/>
              <a:t>} 						 		</a:t>
            </a:r>
            <a:endParaRPr lang="zh-CN" altLang="zh-CN" sz="2400" b="1" dirty="0"/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400" b="1" dirty="0">
                <a:ea typeface="黑体" panose="02010609060101010101" charset="-122"/>
              </a:rPr>
              <a:t>       </a:t>
            </a:r>
            <a:endParaRPr lang="zh-CN" altLang="zh-CN" sz="2400" b="1" dirty="0">
              <a:ea typeface="黑体" panose="02010609060101010101" charset="-122"/>
            </a:endParaRPr>
          </a:p>
        </p:txBody>
      </p:sp>
      <p:sp>
        <p:nvSpPr>
          <p:cNvPr id="79877" name="AutoShape 5"/>
          <p:cNvSpPr/>
          <p:nvPr/>
        </p:nvSpPr>
        <p:spPr>
          <a:xfrm>
            <a:off x="4636770" y="5676265"/>
            <a:ext cx="2382520" cy="605790"/>
          </a:xfrm>
          <a:prstGeom prst="wedgeRectCallout">
            <a:avLst>
              <a:gd name="adj1" fmla="val -66713"/>
              <a:gd name="adj2" fmla="val -57069"/>
            </a:avLst>
          </a:prstGeom>
          <a:solidFill>
            <a:srgbClr val="CCFF99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/>
          <a:p>
            <a:pPr algn="ctr">
              <a:lnSpc>
                <a:spcPct val="150000"/>
              </a:lnSpc>
            </a:pPr>
            <a:r>
              <a:rPr lang="zh-CN" altLang="zh-CN" sz="1800" b="1" dirty="0">
                <a:latin typeface="Courier New" panose="02070409020205090404" pitchFamily="49" charset="0"/>
                <a:ea typeface="黑体" panose="02010609060101010101" charset="-122"/>
              </a:rPr>
              <a:t>输出到显示屏</a:t>
            </a:r>
            <a:endParaRPr lang="zh-CN" altLang="zh-CN" sz="1800" b="1" dirty="0">
              <a:latin typeface="Courier New" panose="02070409020205090404" pitchFamily="49" charset="0"/>
              <a:ea typeface="黑体" panose="02010609060101010101" charset="-122"/>
            </a:endParaRPr>
          </a:p>
        </p:txBody>
      </p:sp>
      <p:sp>
        <p:nvSpPr>
          <p:cNvPr id="79876" name="Text Box 4"/>
          <p:cNvSpPr txBox="1"/>
          <p:nvPr/>
        </p:nvSpPr>
        <p:spPr>
          <a:xfrm>
            <a:off x="1711960" y="5055235"/>
            <a:ext cx="2529205" cy="90297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a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Wingdings 3" panose="05040102010807070707" pitchFamily="18" charset="2"/>
              </a:rPr>
              <a:t>b</a:t>
            </a:r>
            <a:endParaRPr lang="zh-CN" altLang="zh-CN" sz="2400" b="1" dirty="0">
              <a:latin typeface="Tahoma" panose="020B0604030504040204" pitchFamily="34" charset="0"/>
              <a:ea typeface="宋体" pitchFamily="2" charset="-122"/>
              <a:sym typeface="Wingdings 3" panose="050401020108070707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Wingdings 3" panose="05040102010807070707" pitchFamily="18" charset="2"/>
              </a:rPr>
              <a:t>d@@</a:t>
            </a:r>
            <a:endParaRPr lang="zh-CN" altLang="zh-CN" sz="2400" b="1" dirty="0">
              <a:latin typeface="Tahoma" panose="020B0604030504040204" pitchFamily="34" charset="0"/>
              <a:ea typeface="宋体" pitchFamily="2" charset="-122"/>
              <a:sym typeface="Wingdings 3" panose="05040102010807070707" pitchFamily="18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ldLvl="0" animBg="1"/>
      <p:bldP spid="7987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01650" y="1469390"/>
            <a:ext cx="8403590" cy="459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000066"/>
                </a:solidFill>
              </a:rPr>
              <a:t>字符串常量：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双引号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括起来的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一串字符</a:t>
            </a:r>
            <a:endParaRPr lang="zh-CN" altLang="en-US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1" algn="l" eaLnBrk="1" hangingPunct="1">
              <a:lnSpc>
                <a:spcPct val="150000"/>
              </a:lnSpc>
              <a:buClrTx/>
              <a:buSz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如"boy"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dirty="0">
                <a:solidFill>
                  <a:srgbClr val="002BB4"/>
                </a:solidFill>
                <a:ea typeface="黑体" panose="02010609060101010101" charset="-122"/>
                <a:sym typeface="+mn-ea"/>
              </a:rPr>
              <a:t>w</a:t>
            </a:r>
            <a:r>
              <a:rPr lang="zh-CN" altLang="zh-CN" sz="2400" dirty="0">
                <a:solidFill>
                  <a:srgbClr val="002BB4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\</a:t>
            </a:r>
            <a:r>
              <a:rPr lang="zh-CN" altLang="zh-CN" sz="2400" dirty="0">
                <a:solidFill>
                  <a:srgbClr val="002BB4"/>
                </a:solidFill>
                <a:ea typeface="黑体" panose="02010609060101010101" charset="-122"/>
                <a:sym typeface="+mn-ea"/>
              </a:rPr>
              <a:t>x</a:t>
            </a:r>
            <a:r>
              <a:rPr lang="zh-CN" altLang="zh-CN" sz="2400" dirty="0">
                <a:solidFill>
                  <a:srgbClr val="002BB4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53\\\</a:t>
            </a:r>
            <a:r>
              <a:rPr lang="zh-CN" altLang="zh-CN" sz="2400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np</a:t>
            </a:r>
            <a:r>
              <a:rPr lang="zh-CN" altLang="zh-CN" sz="2400" dirty="0">
                <a:solidFill>
                  <a:srgbClr val="002BB4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\103</a:t>
            </a:r>
            <a:r>
              <a:rPr lang="zh-CN" altLang="zh-CN" sz="2400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q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"</a:t>
            </a:r>
            <a:r>
              <a:rPr lang="en-US" altLang="zh-CN" sz="2400" dirty="0">
                <a:latin typeface="Times New Roman" panose="02020503050405090304" charset="0"/>
                <a:sym typeface="+mn-ea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dirty="0">
                <a:solidFill>
                  <a:srgbClr val="002BB4"/>
                </a:solidFill>
                <a:sym typeface="+mn-ea"/>
              </a:rPr>
              <a:t>12</a:t>
            </a:r>
            <a:r>
              <a:rPr lang="zh-CN" altLang="zh-CN" sz="2400" dirty="0">
                <a:solidFill>
                  <a:srgbClr val="002BB4"/>
                </a:solidFill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dirty="0">
                <a:solidFill>
                  <a:srgbClr val="002BB4"/>
                </a:solidFill>
                <a:sym typeface="+mn-ea"/>
              </a:rPr>
              <a:t>5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"</a:t>
            </a:r>
            <a:endParaRPr lang="zh-CN" altLang="zh-CN" sz="2400" dirty="0">
              <a:latin typeface="Times New Roman" panose="02020503050405090304" charset="0"/>
              <a:sym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+mn-ea"/>
                <a:ea typeface="+mn-ea"/>
                <a:cs typeface="+mn-ea"/>
                <a:sym typeface="+mn-ea"/>
              </a:rPr>
              <a:t>系统自动在每个字符串的末尾加上一个空字符NULL,  即</a:t>
            </a:r>
            <a:r>
              <a:rPr lang="zh-CN" altLang="zh-CN" sz="2400" dirty="0">
                <a:solidFill>
                  <a:srgbClr val="002BB4"/>
                </a:solidFill>
                <a:latin typeface="+mn-ea"/>
                <a:ea typeface="+mn-ea"/>
                <a:cs typeface="+mn-ea"/>
                <a:sym typeface="+mn-ea"/>
              </a:rPr>
              <a:t>'</a:t>
            </a:r>
            <a:r>
              <a:rPr lang="zh-CN" altLang="zh-CN" sz="2400" dirty="0">
                <a:solidFill>
                  <a:srgbClr val="002BB4"/>
                </a:solidFill>
                <a:latin typeface="+mn-ea"/>
                <a:ea typeface="+mn-ea"/>
                <a:cs typeface="+mn-ea"/>
                <a:sym typeface="+mn-ea"/>
              </a:rPr>
              <a:t>\0'</a:t>
            </a:r>
            <a:r>
              <a:rPr lang="zh-CN" altLang="zh-CN" sz="2400" dirty="0">
                <a:latin typeface="+mn-ea"/>
                <a:ea typeface="+mn-ea"/>
                <a:cs typeface="+mn-ea"/>
                <a:sym typeface="+mn-ea"/>
              </a:rPr>
              <a:t>作为字符串的结束，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以便系统判断字符串是否结束。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  <a:sym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字符串长度：字符串中所有字符的个数。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  <a:sym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存储长度：字符串长度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+1</a:t>
            </a:r>
            <a:endParaRPr lang="zh-CN" altLang="zh-CN" sz="2400" b="1" dirty="0">
              <a:latin typeface="+mn-ea"/>
              <a:ea typeface="+mn-ea"/>
              <a:cs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区分"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A"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'</a:t>
            </a:r>
            <a:endParaRPr lang="en-US" altLang="zh-CN" sz="2400" dirty="0" smtClean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01650" y="1469390"/>
            <a:ext cx="864235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66"/>
                </a:solidFill>
              </a:rPr>
              <a:t>符号</a:t>
            </a:r>
            <a:r>
              <a:rPr lang="zh-CN" altLang="en-US" sz="2800" dirty="0">
                <a:solidFill>
                  <a:srgbClr val="000066"/>
                </a:solidFill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用一个标识符表示的常量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#define 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PI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3.1416 </a:t>
            </a:r>
            <a:endParaRPr lang="en-US" altLang="zh-CN" sz="26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系统自动用常量值代替标识符</a:t>
            </a:r>
            <a:endParaRPr lang="zh-CN" altLang="en-US" sz="26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定义在函数之外，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一般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用大写字母表示</a:t>
            </a:r>
            <a:endParaRPr lang="zh-CN" altLang="en-US" sz="26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82948" name="Text Box 4"/>
          <p:cNvSpPr txBox="1"/>
          <p:nvPr/>
        </p:nvSpPr>
        <p:spPr>
          <a:xfrm>
            <a:off x="701358" y="4511675"/>
            <a:ext cx="7921625" cy="170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预处理命令#define也称为宏定义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, 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一个#define命令只能定义一个符号常量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  用一行书写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800" b="1" dirty="0">
                <a:latin typeface="Arial" panose="020B0604020202090204" pitchFamily="34" charset="0"/>
                <a:ea typeface="黑体" panose="02010609060101010101" charset="-122"/>
              </a:rPr>
              <a:t>  不用分号结尾。</a:t>
            </a:r>
            <a:endParaRPr lang="zh-CN" altLang="zh-CN" sz="2800" b="1" dirty="0"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829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01650" y="1469390"/>
            <a:ext cx="864235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66"/>
                </a:solidFill>
              </a:rPr>
              <a:t>符号</a:t>
            </a:r>
            <a:r>
              <a:rPr lang="zh-CN" altLang="en-US" sz="2800" dirty="0">
                <a:solidFill>
                  <a:srgbClr val="000066"/>
                </a:solidFill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用一个标识符表示的常量</a:t>
            </a:r>
            <a:endParaRPr lang="zh-CN" altLang="en-US" sz="26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idx="1"/>
          </p:nvPr>
        </p:nvSpPr>
        <p:spPr>
          <a:xfrm>
            <a:off x="783590" y="2275840"/>
            <a:ext cx="8136890" cy="3888740"/>
          </a:xfrm>
        </p:spPr>
        <p:txBody>
          <a:bodyPr vert="horz" wrap="square" lIns="91440" tIns="45720" rIns="91440" bIns="45720" anchor="t"/>
          <a:p>
            <a:pPr lvl="1" eaLnBrk="1" hangingPunct="1"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zh-CN" sz="2400" b="1" dirty="0">
                <a:solidFill>
                  <a:srgbClr val="002BB4"/>
                </a:solidFill>
              </a:rPr>
              <a:t> </a:t>
            </a:r>
            <a:r>
              <a:rPr lang="zh-CN" altLang="zh-CN" sz="2400" b="1" dirty="0">
                <a:solidFill>
                  <a:srgbClr val="002BB4"/>
                </a:solidFill>
                <a:latin typeface="Arial" panose="020B0604020202090204" pitchFamily="34" charset="0"/>
              </a:rPr>
              <a:t>#define</a:t>
            </a:r>
            <a:r>
              <a:rPr lang="zh-CN" altLang="zh-CN" sz="2400" b="1" dirty="0">
                <a:solidFill>
                  <a:srgbClr val="002BB4"/>
                </a:solidFill>
              </a:rPr>
              <a:t>  </a:t>
            </a:r>
            <a:r>
              <a:rPr lang="zh-CN" altLang="zh-CN" sz="2400" b="1" dirty="0">
                <a:solidFill>
                  <a:srgbClr val="002BB4"/>
                </a:solidFill>
                <a:latin typeface="Arial" panose="020B0604020202090204" pitchFamily="34" charset="0"/>
              </a:rPr>
              <a:t>PI</a:t>
            </a:r>
            <a:r>
              <a:rPr lang="zh-CN" altLang="zh-CN" sz="2400" b="1" dirty="0">
                <a:solidFill>
                  <a:srgbClr val="002BB4"/>
                </a:solidFill>
              </a:rPr>
              <a:t>  </a:t>
            </a:r>
            <a:r>
              <a:rPr lang="zh-CN" altLang="zh-CN" sz="2400" b="1" dirty="0">
                <a:solidFill>
                  <a:srgbClr val="002BB4"/>
                </a:solidFill>
                <a:latin typeface="Arial" panose="020B0604020202090204" pitchFamily="34" charset="0"/>
              </a:rPr>
              <a:t>3</a:t>
            </a:r>
            <a:r>
              <a:rPr lang="zh-CN" altLang="zh-CN" sz="2400" b="1" dirty="0">
                <a:solidFill>
                  <a:srgbClr val="002BB4"/>
                </a:solidFill>
                <a:latin typeface="Times New Roman" panose="02020503050405090304" charset="0"/>
              </a:rPr>
              <a:t>.</a:t>
            </a:r>
            <a:r>
              <a:rPr lang="zh-CN" altLang="zh-CN" sz="2400" b="1" dirty="0">
                <a:solidFill>
                  <a:srgbClr val="002BB4"/>
                </a:solidFill>
                <a:latin typeface="Arial" panose="020B0604020202090204" pitchFamily="34" charset="0"/>
              </a:rPr>
              <a:t>1415926</a:t>
            </a:r>
            <a:r>
              <a:rPr lang="zh-CN" altLang="zh-CN" sz="2400" b="1" dirty="0">
                <a:solidFill>
                  <a:srgbClr val="002BB4"/>
                </a:solidFill>
              </a:rPr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//用预处理命令定义符号常量</a:t>
            </a:r>
            <a:endParaRPr lang="zh-CN" altLang="zh-CN" sz="2400" b="1" dirty="0">
              <a:solidFill>
                <a:srgbClr val="002BB4"/>
              </a:solidFill>
            </a:endParaRPr>
          </a:p>
          <a:p>
            <a:pPr lvl="1" algn="just" eaLnBrk="1" hangingPunct="1">
              <a:spcBef>
                <a:spcPts val="3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</a:t>
            </a:r>
            <a:r>
              <a:rPr lang="en-US" altLang="zh-CN" sz="2400" b="1" dirty="0">
                <a:latin typeface="Arial" panose="020B0604020202090204" pitchFamily="34" charset="0"/>
              </a:rPr>
              <a:t>int</a:t>
            </a:r>
            <a:r>
              <a:rPr lang="zh-CN" altLang="zh-CN" sz="2400" b="1" dirty="0">
                <a:latin typeface="Arial" panose="020B0604020202090204" pitchFamily="34" charset="0"/>
              </a:rPr>
              <a:t>  main</a:t>
            </a:r>
            <a:r>
              <a:rPr lang="zh-CN" altLang="zh-CN" sz="2400" b="1" dirty="0">
                <a:latin typeface="Times New Roman" panose="02020503050405090304" charset="0"/>
              </a:rPr>
              <a:t>( )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{  </a:t>
            </a:r>
            <a:r>
              <a:rPr lang="zh-CN" altLang="zh-CN" sz="2400" b="1" dirty="0">
                <a:latin typeface="Arial" panose="020B0604020202090204" pitchFamily="34" charset="0"/>
              </a:rPr>
              <a:t>float  r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area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l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Times New Roman" panose="02020503050405090304" charset="0"/>
              </a:rPr>
              <a:t>;         </a:t>
            </a:r>
            <a:r>
              <a:rPr lang="zh-CN" altLang="zh-CN" sz="2400" b="1" dirty="0">
                <a:latin typeface="Arial" panose="020B0604020202090204" pitchFamily="34" charset="0"/>
              </a:rPr>
              <a:t>//定义变量类型为实型</a:t>
            </a:r>
            <a:endParaRPr lang="zh-CN" altLang="zh-CN" sz="2400" b="1" dirty="0">
              <a:latin typeface="Arial" panose="020B0604020202090204" pitchFamily="3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   </a:t>
            </a:r>
            <a:r>
              <a:rPr lang="zh-CN" altLang="zh-CN" sz="2400" b="1" dirty="0">
                <a:latin typeface="Arial" panose="020B0604020202090204" pitchFamily="34" charset="0"/>
              </a:rPr>
              <a:t>scanf</a:t>
            </a:r>
            <a:r>
              <a:rPr lang="zh-CN" altLang="zh-CN" sz="2400" b="1" dirty="0">
                <a:latin typeface="Times New Roman" panose="02020503050405090304" charset="0"/>
              </a:rPr>
              <a:t>(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b="1" dirty="0">
                <a:latin typeface="Arial" panose="020B0604020202090204" pitchFamily="34" charset="0"/>
              </a:rPr>
              <a:t>%f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黑体" panose="02010609060101010101" charset="-122"/>
              </a:rPr>
              <a:t>&amp;r</a:t>
            </a:r>
            <a:r>
              <a:rPr lang="zh-CN" altLang="zh-CN" sz="2400" b="1" dirty="0">
                <a:latin typeface="Times New Roman" panose="02020503050405090304" charset="0"/>
              </a:rPr>
              <a:t>);       </a:t>
            </a:r>
            <a:r>
              <a:rPr lang="zh-CN" altLang="zh-CN" sz="2400" b="1" dirty="0">
                <a:latin typeface="Arial" panose="020B0604020202090204" pitchFamily="34" charset="0"/>
              </a:rPr>
              <a:t>//输入r的值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   </a:t>
            </a:r>
            <a:r>
              <a:rPr lang="zh-CN" altLang="zh-CN" sz="2400" b="1" dirty="0">
                <a:latin typeface="Arial" panose="020B0604020202090204" pitchFamily="34" charset="0"/>
              </a:rPr>
              <a:t>area</a:t>
            </a:r>
            <a:r>
              <a:rPr lang="zh-CN" altLang="zh-CN" sz="2400" b="1" dirty="0"/>
              <a:t>=</a:t>
            </a:r>
            <a:r>
              <a:rPr lang="zh-CN" altLang="zh-CN" sz="2400" b="1" dirty="0">
                <a:solidFill>
                  <a:srgbClr val="002BB4"/>
                </a:solidFill>
                <a:latin typeface="Arial" panose="020B0604020202090204" pitchFamily="34" charset="0"/>
              </a:rPr>
              <a:t>PI</a:t>
            </a:r>
            <a:r>
              <a:rPr lang="zh-CN" altLang="zh-CN" sz="2400" b="1" dirty="0">
                <a:latin typeface="黑体" panose="02010609060101010101" charset="-122"/>
              </a:rPr>
              <a:t>*</a:t>
            </a:r>
            <a:r>
              <a:rPr lang="zh-CN" altLang="zh-CN" sz="2400" b="1" dirty="0"/>
              <a:t>r</a:t>
            </a:r>
            <a:r>
              <a:rPr lang="zh-CN" altLang="zh-CN" sz="2400" b="1" dirty="0">
                <a:latin typeface="黑体" panose="02010609060101010101" charset="-122"/>
              </a:rPr>
              <a:t>*</a:t>
            </a:r>
            <a:r>
              <a:rPr lang="zh-CN" altLang="zh-CN" sz="2400" b="1" dirty="0"/>
              <a:t>r </a:t>
            </a:r>
            <a:r>
              <a:rPr lang="zh-CN" altLang="zh-CN" sz="2400" b="1" dirty="0">
                <a:latin typeface="Times New Roman" panose="02020503050405090304" charset="0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   </a:t>
            </a:r>
            <a:r>
              <a:rPr lang="zh-CN" altLang="zh-CN" sz="2400" b="1" dirty="0">
                <a:latin typeface="Arial" panose="020B0604020202090204" pitchFamily="34" charset="0"/>
              </a:rPr>
              <a:t>l</a:t>
            </a:r>
            <a:r>
              <a:rPr lang="zh-CN" altLang="zh-CN" sz="2400" b="1" dirty="0"/>
              <a:t>=</a:t>
            </a:r>
            <a:r>
              <a:rPr lang="zh-CN" altLang="zh-CN" sz="2400" b="1" dirty="0">
                <a:latin typeface="Arial" panose="020B0604020202090204" pitchFamily="34" charset="0"/>
              </a:rPr>
              <a:t>2</a:t>
            </a:r>
            <a:r>
              <a:rPr lang="zh-CN" altLang="zh-CN" sz="2400" b="1" dirty="0">
                <a:latin typeface="黑体" panose="02010609060101010101" charset="-122"/>
              </a:rPr>
              <a:t>*</a:t>
            </a:r>
            <a:r>
              <a:rPr lang="zh-CN" altLang="zh-CN" sz="2400" b="1" dirty="0">
                <a:solidFill>
                  <a:srgbClr val="002BB4"/>
                </a:solidFill>
                <a:latin typeface="Arial" panose="020B0604020202090204" pitchFamily="34" charset="0"/>
              </a:rPr>
              <a:t>PI</a:t>
            </a:r>
            <a:r>
              <a:rPr lang="zh-CN" altLang="zh-CN" sz="2400" b="1" dirty="0">
                <a:latin typeface="黑体" panose="02010609060101010101" charset="-122"/>
              </a:rPr>
              <a:t>*</a:t>
            </a:r>
            <a:r>
              <a:rPr lang="zh-CN" altLang="zh-CN" sz="2400" b="1" dirty="0"/>
              <a:t>r </a:t>
            </a:r>
            <a:r>
              <a:rPr lang="zh-CN" altLang="zh-CN" sz="2400" b="1" dirty="0">
                <a:latin typeface="Times New Roman" panose="02020503050405090304" charset="0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  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>
                <a:latin typeface="Times New Roman" panose="02020503050405090304" charset="0"/>
              </a:rPr>
              <a:t>(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b="1" dirty="0">
                <a:latin typeface="Arial" panose="020B0604020202090204" pitchFamily="34" charset="0"/>
              </a:rPr>
              <a:t>area</a:t>
            </a:r>
            <a:r>
              <a:rPr lang="zh-CN" altLang="zh-CN" sz="2400" b="1" dirty="0"/>
              <a:t>=</a:t>
            </a:r>
            <a:r>
              <a:rPr lang="zh-CN" altLang="zh-CN" sz="2400" b="1" dirty="0">
                <a:latin typeface="Arial" panose="020B0604020202090204" pitchFamily="34" charset="0"/>
              </a:rPr>
              <a:t>%f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nl</a:t>
            </a:r>
            <a:r>
              <a:rPr lang="zh-CN" altLang="zh-CN" sz="2400" b="1" dirty="0"/>
              <a:t>=</a:t>
            </a:r>
            <a:r>
              <a:rPr lang="zh-CN" altLang="zh-CN" sz="2400" b="1" dirty="0">
                <a:latin typeface="Arial" panose="020B0604020202090204" pitchFamily="34" charset="0"/>
              </a:rPr>
              <a:t>%f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n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area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l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Times New Roman" panose="02020503050405090304" charset="0"/>
              </a:rPr>
              <a:t>);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503050405090304" charset="0"/>
              </a:rPr>
              <a:t>		return 0;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lvl="1" algn="just" eaLnBrk="1" hangingPunct="1">
              <a:spcBef>
                <a:spcPts val="4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zh-CN" sz="2400" b="1" dirty="0"/>
              <a:t> }</a:t>
            </a:r>
            <a:endParaRPr lang="zh-CN" altLang="zh-CN" sz="2400" b="1" dirty="0"/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497965"/>
            <a:ext cx="8424862" cy="50133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66"/>
                </a:solidFill>
              </a:rPr>
              <a:t>常量类型的确定</a:t>
            </a:r>
            <a:endParaRPr lang="en-US" altLang="zh-CN" sz="2800" b="1">
              <a:solidFill>
                <a:srgbClr val="000066"/>
              </a:solidFill>
            </a:endParaRPr>
          </a:p>
          <a:p>
            <a:pPr lvl="1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字符常量：由单撇号括起来的单个字符或转义字符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整型常量：不带小数点的数值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  <a:buSzPct val="5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系统根据数值的大小确定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型还是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型等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  <a:buSzPct val="5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添加修饰符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浮点型常量：凡以小数形式或指数形式出现的实数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  <a:buSzPct val="50000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编译系统把浮点型常量都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按双精度处理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30000"/>
              </a:lnSpc>
              <a:buSzPct val="5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分配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</a:t>
            </a:r>
            <a:r>
              <a:rPr lang="zh-CN" altLang="en-US" sz="2500" dirty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和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47700" y="1556792"/>
            <a:ext cx="81007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  <a:ea typeface="+mn-ea"/>
              </a:rPr>
              <a:t>变量是一个保存数据的地方，用一个变量保存了数据，它才能参加到后面的计算中。 </a:t>
            </a:r>
            <a:endParaRPr lang="zh-CN" altLang="en-US" sz="2800" dirty="0" smtClean="0"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  <a:ea typeface="+mn-ea"/>
              </a:rPr>
              <a:t>变量必须</a:t>
            </a:r>
            <a:r>
              <a:rPr lang="zh-CN" altLang="en-US" sz="2800" dirty="0" smtClean="0">
                <a:solidFill>
                  <a:srgbClr val="FF0000"/>
                </a:solidFill>
              </a:rPr>
              <a:t>先定义</a:t>
            </a:r>
            <a:r>
              <a:rPr lang="zh-CN" altLang="en-US" sz="2800" dirty="0" smtClean="0">
                <a:solidFill>
                  <a:srgbClr val="FF0000"/>
                </a:solidFill>
              </a:rPr>
              <a:t>，后使用。</a:t>
            </a:r>
            <a:endParaRPr lang="en-US" altLang="zh-CN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ANSI</a:t>
            </a:r>
            <a:r>
              <a:rPr lang="zh-CN" altLang="en-US" sz="2800" dirty="0" smtClean="0">
                <a:latin typeface="+mn-ea"/>
                <a:ea typeface="+mn-ea"/>
              </a:rPr>
              <a:t> </a:t>
            </a:r>
            <a:r>
              <a:rPr lang="en-US" altLang="zh-CN" sz="2800" dirty="0" smtClean="0">
                <a:latin typeface="+mn-ea"/>
                <a:ea typeface="+mn-ea"/>
              </a:rPr>
              <a:t>C</a:t>
            </a:r>
            <a:r>
              <a:rPr lang="zh-CN" altLang="en-US" sz="2800" dirty="0" smtClean="0">
                <a:latin typeface="+mn-ea"/>
                <a:ea typeface="+mn-ea"/>
              </a:rPr>
              <a:t>规定只能在代码的开头定义变量，</a:t>
            </a:r>
            <a:r>
              <a:rPr lang="en-US" altLang="zh-CN" sz="2800" dirty="0" smtClean="0">
                <a:latin typeface="+mn-ea"/>
                <a:ea typeface="+mn-ea"/>
              </a:rPr>
              <a:t>C99</a:t>
            </a:r>
            <a:r>
              <a:rPr lang="zh-CN" altLang="en-US" sz="2800" dirty="0" smtClean="0">
                <a:latin typeface="+mn-ea"/>
                <a:ea typeface="+mn-ea"/>
              </a:rPr>
              <a:t>没有这个要求。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2975" y="3886857"/>
            <a:ext cx="4895529" cy="245397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62940" y="1356767"/>
            <a:ext cx="81007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微软雅黑" panose="020B0503020204020204" pitchFamily="34" charset="-122"/>
                <a:sym typeface="+mn-ea"/>
              </a:rPr>
              <a:t>变量的定义</a:t>
            </a:r>
            <a:r>
              <a:rPr lang="zh-CN" altLang="en-US" sz="28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800" dirty="0" smtClean="0">
                <a:cs typeface="微软雅黑" panose="020B0503020204020204" pitchFamily="34" charset="-122"/>
                <a:sym typeface="+mn-ea"/>
              </a:rPr>
              <a:t>&lt;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类型名称</a:t>
            </a:r>
            <a:r>
              <a:rPr lang="en-US" altLang="zh-CN" sz="2800" dirty="0" smtClean="0"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 smtClean="0">
                <a:cs typeface="微软雅黑" panose="020B0503020204020204" pitchFamily="34" charset="-122"/>
                <a:sym typeface="+mn-ea"/>
              </a:rPr>
              <a:t>&lt;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变量名列表</a:t>
            </a:r>
            <a:r>
              <a:rPr lang="en-US" altLang="zh-CN" sz="2800" dirty="0" smtClean="0">
                <a:cs typeface="微软雅黑" panose="020B0503020204020204" pitchFamily="34" charset="-122"/>
                <a:sym typeface="+mn-ea"/>
              </a:rPr>
              <a:t>&gt;;</a:t>
            </a:r>
            <a:endParaRPr lang="zh-CN" altLang="en-US" sz="2800" dirty="0" smtClean="0">
              <a:latin typeface="+mn-ea"/>
              <a:ea typeface="+mn-ea"/>
              <a:sym typeface="+mn-ea"/>
            </a:endParaRPr>
          </a:p>
          <a:p>
            <a:pPr marL="800100" lvl="2" indent="-34290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ea"/>
                <a:ea typeface="+mn-ea"/>
                <a:sym typeface="+mn-ea"/>
              </a:rPr>
              <a:t>可以一次性定义多个变量，不同变量用逗号间隔</a:t>
            </a:r>
            <a:endParaRPr lang="zh-CN" altLang="en-US" sz="2400" dirty="0" smtClean="0">
              <a:latin typeface="+mn-ea"/>
              <a:ea typeface="+mn-ea"/>
              <a:sym typeface="+mn-ea"/>
            </a:endParaRPr>
          </a:p>
          <a:p>
            <a:pPr marL="800100" lvl="2" indent="-34290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ea"/>
                <a:ea typeface="+mn-ea"/>
                <a:sym typeface="+mn-ea"/>
              </a:rPr>
              <a:t>每一个变量有名字（标识符），类型，长度和值。</a:t>
            </a:r>
            <a:endParaRPr lang="zh-CN" altLang="en-US" sz="2400" dirty="0" smtClean="0">
              <a:latin typeface="+mn-ea"/>
              <a:ea typeface="+mn-ea"/>
              <a:sym typeface="+mn-ea"/>
            </a:endParaRPr>
          </a:p>
          <a:p>
            <a:pPr marL="800100" lvl="2" indent="-34290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ea"/>
                <a:ea typeface="+mn-ea"/>
                <a:sym typeface="+mn-ea"/>
              </a:rPr>
              <a:t>定义了变量，并未对这个变量赋值，此时它的值是不确定的。</a:t>
            </a:r>
            <a:endParaRPr lang="zh-CN" altLang="en-US" sz="2400" dirty="0" smtClean="0">
              <a:latin typeface="+mn-ea"/>
              <a:ea typeface="+mn-ea"/>
            </a:endParaRP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</a:pP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2101533" y="3738245"/>
            <a:ext cx="5695950" cy="2516188"/>
            <a:chOff x="0" y="-80"/>
            <a:chExt cx="3588" cy="1585"/>
          </a:xfrm>
        </p:grpSpPr>
        <p:sp>
          <p:nvSpPr>
            <p:cNvPr id="5" name="AutoShape 3"/>
            <p:cNvSpPr/>
            <p:nvPr/>
          </p:nvSpPr>
          <p:spPr>
            <a:xfrm>
              <a:off x="2651" y="186"/>
              <a:ext cx="937" cy="1319"/>
            </a:xfrm>
            <a:prstGeom prst="flowChartDocumen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0" y="0"/>
              <a:ext cx="126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zh-CN" sz="2400" b="1" dirty="0">
                  <a:solidFill>
                    <a:srgbClr val="9900CC"/>
                  </a:solidFill>
                  <a:latin typeface="Tahoma" panose="020B0604030504040204" pitchFamily="34" charset="0"/>
                  <a:ea typeface="宋体" pitchFamily="2" charset="-122"/>
                </a:rPr>
                <a:t>int</a:t>
              </a:r>
              <a:r>
                <a:rPr lang="zh-CN" altLang="zh-CN" sz="2400" b="1" dirty="0">
                  <a:latin typeface="Tahoma" panose="020B0604030504040204" pitchFamily="34" charset="0"/>
                  <a:ea typeface="宋体" pitchFamily="2" charset="-122"/>
                </a:rPr>
                <a:t>  </a:t>
              </a:r>
              <a:r>
                <a:rPr lang="zh-CN" altLang="zh-CN" sz="2400" b="1" dirty="0">
                  <a:solidFill>
                    <a:srgbClr val="C00000"/>
                  </a:solidFill>
                  <a:latin typeface="Tahoma" panose="020B0604030504040204" pitchFamily="34" charset="0"/>
                  <a:ea typeface="宋体" pitchFamily="2" charset="-122"/>
                </a:rPr>
                <a:t>x</a:t>
              </a:r>
              <a:r>
                <a:rPr lang="zh-CN" altLang="zh-CN" sz="2400" b="1" dirty="0">
                  <a:latin typeface="Tahoma" panose="020B0604030504040204" pitchFamily="34" charset="0"/>
                  <a:ea typeface="宋体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itchFamily="2" charset="-122"/>
                </a:rPr>
                <a:t>, </a:t>
              </a:r>
              <a:r>
                <a:rPr lang="en-US" altLang="zh-CN" sz="2400" b="1" dirty="0">
                  <a:solidFill>
                    <a:srgbClr val="5666FF"/>
                  </a:solidFill>
                  <a:latin typeface="Tahoma" panose="020B0604030504040204" pitchFamily="34" charset="0"/>
                  <a:ea typeface="宋体" pitchFamily="2" charset="-122"/>
                </a:rPr>
                <a:t>y</a:t>
              </a:r>
              <a:r>
                <a:rPr lang="en-US" altLang="zh-CN" sz="2400" b="1" dirty="0">
                  <a:latin typeface="Tahoma" panose="020B0604030504040204" pitchFamily="34" charset="0"/>
                  <a:ea typeface="宋体" pitchFamily="2" charset="-122"/>
                </a:rPr>
                <a:t> </a:t>
              </a:r>
              <a:r>
                <a:rPr lang="zh-CN" altLang="zh-CN" sz="2400" b="1" dirty="0">
                  <a:latin typeface="Times New Roman" panose="02020503050405090304" charset="0"/>
                  <a:ea typeface="宋体" pitchFamily="2" charset="-122"/>
                </a:rPr>
                <a:t>;</a:t>
              </a:r>
              <a:endParaRPr lang="zh-CN" altLang="zh-CN" sz="2400" dirty="0"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2671" y="767"/>
              <a:ext cx="890" cy="3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8" name="Line 6"/>
            <p:cNvSpPr/>
            <p:nvPr/>
          </p:nvSpPr>
          <p:spPr>
            <a:xfrm>
              <a:off x="2671" y="878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" name="Line 8"/>
            <p:cNvSpPr/>
            <p:nvPr/>
          </p:nvSpPr>
          <p:spPr>
            <a:xfrm>
              <a:off x="846" y="272"/>
              <a:ext cx="158" cy="0"/>
            </a:xfrm>
            <a:prstGeom prst="line">
              <a:avLst/>
            </a:prstGeom>
            <a:ln w="38100" cap="flat" cmpd="sng">
              <a:solidFill>
                <a:srgbClr val="56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10"/>
            <p:cNvSpPr/>
            <p:nvPr/>
          </p:nvSpPr>
          <p:spPr>
            <a:xfrm>
              <a:off x="523" y="241"/>
              <a:ext cx="158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11"/>
            <p:cNvSpPr/>
            <p:nvPr/>
          </p:nvSpPr>
          <p:spPr>
            <a:xfrm>
              <a:off x="180" y="241"/>
              <a:ext cx="219" cy="0"/>
            </a:xfrm>
            <a:prstGeom prst="line">
              <a:avLst/>
            </a:prstGeom>
            <a:ln w="38100" cap="flat" cmpd="sng">
              <a:solidFill>
                <a:srgbClr val="99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Line 12"/>
            <p:cNvSpPr/>
            <p:nvPr/>
          </p:nvSpPr>
          <p:spPr>
            <a:xfrm>
              <a:off x="947" y="262"/>
              <a:ext cx="8" cy="551"/>
            </a:xfrm>
            <a:prstGeom prst="line">
              <a:avLst/>
            </a:prstGeom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Line 13"/>
            <p:cNvSpPr/>
            <p:nvPr/>
          </p:nvSpPr>
          <p:spPr>
            <a:xfrm>
              <a:off x="946" y="811"/>
              <a:ext cx="1717" cy="3"/>
            </a:xfrm>
            <a:prstGeom prst="line">
              <a:avLst/>
            </a:prstGeom>
            <a:ln w="9525" cap="flat" cmpd="sng">
              <a:solidFill>
                <a:srgbClr val="33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" name="Text Box 14"/>
            <p:cNvSpPr txBox="1"/>
            <p:nvPr/>
          </p:nvSpPr>
          <p:spPr>
            <a:xfrm>
              <a:off x="930" y="576"/>
              <a:ext cx="65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zh-CN" sz="2400" b="1" dirty="0">
                  <a:solidFill>
                    <a:srgbClr val="3366FF"/>
                  </a:solidFill>
                  <a:latin typeface="Arial" panose="020B0604020202090204" pitchFamily="34" charset="0"/>
                  <a:ea typeface="宋体" pitchFamily="2" charset="-122"/>
                </a:rPr>
                <a:t>FF0</a:t>
              </a:r>
              <a:r>
                <a:rPr lang="en-US" altLang="zh-CN" sz="2400" b="1" dirty="0">
                  <a:solidFill>
                    <a:srgbClr val="3366FF"/>
                  </a:solidFill>
                  <a:latin typeface="Arial" panose="020B0604020202090204" pitchFamily="34" charset="0"/>
                  <a:ea typeface="宋体" pitchFamily="2" charset="-122"/>
                </a:rPr>
                <a:t>6</a:t>
              </a:r>
              <a:endParaRPr lang="en-US" altLang="zh-CN" sz="2400" b="1" dirty="0">
                <a:solidFill>
                  <a:srgbClr val="3366FF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5" name="Line 15"/>
            <p:cNvSpPr/>
            <p:nvPr/>
          </p:nvSpPr>
          <p:spPr>
            <a:xfrm>
              <a:off x="288" y="262"/>
              <a:ext cx="0" cy="761"/>
            </a:xfrm>
            <a:prstGeom prst="line">
              <a:avLst/>
            </a:prstGeom>
            <a:ln w="9525" cap="flat" cmpd="sng">
              <a:solidFill>
                <a:srgbClr val="99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16"/>
            <p:cNvSpPr/>
            <p:nvPr/>
          </p:nvSpPr>
          <p:spPr>
            <a:xfrm>
              <a:off x="288" y="1037"/>
              <a:ext cx="2348" cy="0"/>
            </a:xfrm>
            <a:prstGeom prst="line">
              <a:avLst/>
            </a:prstGeom>
            <a:ln w="9525" cap="flat" cmpd="sng">
              <a:solidFill>
                <a:srgbClr val="9900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Text Box 17"/>
            <p:cNvSpPr txBox="1"/>
            <p:nvPr/>
          </p:nvSpPr>
          <p:spPr>
            <a:xfrm>
              <a:off x="1248" y="802"/>
              <a:ext cx="102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altLang="zh-CN" sz="2400" b="1" dirty="0">
                  <a:solidFill>
                    <a:srgbClr val="9900CC"/>
                  </a:solidFill>
                  <a:latin typeface="Arial" panose="020B0604020202090204" pitchFamily="34" charset="0"/>
                  <a:ea typeface="宋体" pitchFamily="2" charset="-122"/>
                </a:rPr>
                <a:t>4</a:t>
              </a:r>
              <a:r>
                <a:rPr lang="zh-CN" altLang="zh-CN" sz="2400" b="1" dirty="0">
                  <a:solidFill>
                    <a:srgbClr val="9900CC"/>
                  </a:solidFill>
                  <a:latin typeface="Arial" panose="020B0604020202090204" pitchFamily="34" charset="0"/>
                  <a:ea typeface="宋体" pitchFamily="2" charset="-122"/>
                </a:rPr>
                <a:t>Bytes</a:t>
              </a:r>
              <a:endParaRPr lang="zh-CN" altLang="zh-CN" sz="2400" b="1" dirty="0">
                <a:solidFill>
                  <a:srgbClr val="9900CC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8" name="Text Box 18"/>
            <p:cNvSpPr txBox="1"/>
            <p:nvPr/>
          </p:nvSpPr>
          <p:spPr>
            <a:xfrm>
              <a:off x="2880" y="-80"/>
              <a:ext cx="7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zh-CN" sz="2400" b="1" dirty="0">
                  <a:latin typeface="Tahoma" panose="020B0604030504040204" pitchFamily="34" charset="0"/>
                  <a:ea typeface="宋体" pitchFamily="2" charset="-122"/>
                </a:rPr>
                <a:t>RAM</a:t>
              </a:r>
              <a:endParaRPr lang="zh-CN" altLang="zh-CN" sz="2400" b="1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19" name="Line 6"/>
            <p:cNvSpPr/>
            <p:nvPr/>
          </p:nvSpPr>
          <p:spPr>
            <a:xfrm>
              <a:off x="2671" y="975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Line 6"/>
            <p:cNvSpPr/>
            <p:nvPr/>
          </p:nvSpPr>
          <p:spPr>
            <a:xfrm>
              <a:off x="2678" y="1074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Rectangle 5"/>
            <p:cNvSpPr/>
            <p:nvPr/>
          </p:nvSpPr>
          <p:spPr>
            <a:xfrm>
              <a:off x="2672" y="369"/>
              <a:ext cx="890" cy="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6"/>
            <p:cNvSpPr/>
            <p:nvPr/>
          </p:nvSpPr>
          <p:spPr>
            <a:xfrm>
              <a:off x="2672" y="480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Line 6"/>
            <p:cNvSpPr/>
            <p:nvPr/>
          </p:nvSpPr>
          <p:spPr>
            <a:xfrm>
              <a:off x="2671" y="585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" name="Line 6"/>
            <p:cNvSpPr/>
            <p:nvPr/>
          </p:nvSpPr>
          <p:spPr>
            <a:xfrm>
              <a:off x="2679" y="676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Line 13"/>
            <p:cNvSpPr/>
            <p:nvPr/>
          </p:nvSpPr>
          <p:spPr>
            <a:xfrm flipV="1">
              <a:off x="580" y="418"/>
              <a:ext cx="2065" cy="9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" name="Line 12"/>
            <p:cNvSpPr/>
            <p:nvPr/>
          </p:nvSpPr>
          <p:spPr>
            <a:xfrm flipH="1">
              <a:off x="589" y="234"/>
              <a:ext cx="1" cy="20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Text Box 14"/>
            <p:cNvSpPr txBox="1"/>
            <p:nvPr/>
          </p:nvSpPr>
          <p:spPr>
            <a:xfrm>
              <a:off x="1338" y="203"/>
              <a:ext cx="65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zh-CN" sz="2400" b="1" dirty="0">
                  <a:solidFill>
                    <a:srgbClr val="C00000"/>
                  </a:solidFill>
                  <a:latin typeface="Arial" panose="020B0604020202090204" pitchFamily="34" charset="0"/>
                  <a:ea typeface="宋体" pitchFamily="2" charset="-122"/>
                </a:rPr>
                <a:t>FF0</a:t>
              </a:r>
              <a:r>
                <a:rPr lang="en-US" altLang="zh-CN" sz="2400" b="1" dirty="0">
                  <a:solidFill>
                    <a:srgbClr val="C00000"/>
                  </a:solidFill>
                  <a:latin typeface="Arial" panose="020B0604020202090204" pitchFamily="34" charset="0"/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sp>
        <p:nvSpPr>
          <p:cNvPr id="28" name="Text Box 7"/>
          <p:cNvSpPr txBox="1"/>
          <p:nvPr/>
        </p:nvSpPr>
        <p:spPr>
          <a:xfrm>
            <a:off x="6756083" y="5122545"/>
            <a:ext cx="5826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9" name="Text Box 7"/>
          <p:cNvSpPr txBox="1"/>
          <p:nvPr/>
        </p:nvSpPr>
        <p:spPr>
          <a:xfrm>
            <a:off x="6757671" y="4490720"/>
            <a:ext cx="5826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8" grpId="1"/>
      <p:bldP spid="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341120"/>
            <a:ext cx="82759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变量赋初值</a:t>
            </a: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所有的变量在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第一次被使用之前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应该被赋值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初始化赋值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380" y="2205355"/>
            <a:ext cx="2902585" cy="105029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zh-CN" altLang="zh-CN" sz="2400" b="1" dirty="0">
                <a:solidFill>
                  <a:srgbClr val="9900CC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zh-CN" altLang="zh-CN" sz="2400" b="1" dirty="0">
                <a:latin typeface="Tahoma" panose="020B0604030504040204" pitchFamily="34" charset="0"/>
                <a:sym typeface="+mn-ea"/>
              </a:rPr>
              <a:t>  </a:t>
            </a:r>
            <a:r>
              <a:rPr lang="zh-CN" altLang="zh-CN" sz="2400" b="1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zh-CN" altLang="zh-CN" sz="2400" b="1" dirty="0">
                <a:latin typeface="Tahoma" panose="020B0604030504040204" pitchFamily="34" charset="0"/>
                <a:sym typeface="+mn-ea"/>
              </a:rPr>
              <a:t> =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 </a:t>
            </a:r>
            <a:r>
              <a:rPr lang="zh-CN" altLang="zh-CN" sz="2400" b="1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23</a:t>
            </a:r>
            <a:r>
              <a:rPr lang="en-US" altLang="zh-CN" sz="2400" b="1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, y;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 = 100 - x;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1115695" y="4004945"/>
            <a:ext cx="61874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69875" indent="-269875" eaLnBrk="1" hangingPunct="1">
              <a:lnSpc>
                <a:spcPct val="110000"/>
              </a:lnSpc>
              <a:spcBef>
                <a:spcPts val="700"/>
              </a:spcBef>
              <a:buNone/>
            </a:pPr>
            <a:r>
              <a:rPr lang="zh-CN" altLang="zh-CN" sz="2400" dirty="0">
                <a:sym typeface="+mn-ea"/>
              </a:rPr>
              <a:t>i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nt</a:t>
            </a:r>
            <a:r>
              <a:rPr lang="zh-CN" altLang="zh-CN" sz="2400" dirty="0">
                <a:sym typeface="+mn-ea"/>
              </a:rPr>
              <a:t>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x</a:t>
            </a:r>
            <a:r>
              <a:rPr lang="zh-CN" altLang="zh-CN" sz="2400" dirty="0">
                <a:sym typeface="+mn-ea"/>
              </a:rPr>
              <a:t>=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10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</a:t>
            </a:r>
            <a:r>
              <a:rPr lang="zh-CN" altLang="zh-CN" sz="2400" dirty="0"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y</a:t>
            </a:r>
            <a:r>
              <a:rPr lang="zh-CN" altLang="zh-CN" sz="2400" dirty="0">
                <a:sym typeface="+mn-ea"/>
              </a:rPr>
              <a:t>=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10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z</a:t>
            </a:r>
            <a:r>
              <a:rPr lang="zh-CN" altLang="zh-CN" sz="2400" dirty="0">
                <a:sym typeface="+mn-ea"/>
              </a:rPr>
              <a:t>=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10</a:t>
            </a:r>
            <a:r>
              <a:rPr lang="zh-CN" altLang="zh-CN" sz="2400" dirty="0">
                <a:sym typeface="+mn-ea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; </a:t>
            </a:r>
            <a:r>
              <a:rPr lang="zh-CN" altLang="zh-CN" sz="2400" dirty="0">
                <a:sym typeface="+mn-ea"/>
              </a:rPr>
              <a:t>           </a:t>
            </a:r>
            <a:endParaRPr lang="zh-CN" altLang="zh-CN" sz="2400" b="1" dirty="0"/>
          </a:p>
          <a:p>
            <a:pPr marL="269875" indent="-269875" eaLnBrk="1" hangingPunct="1">
              <a:spcBef>
                <a:spcPts val="700"/>
              </a:spcBef>
              <a:buNone/>
            </a:pPr>
            <a:r>
              <a:rPr lang="zh-CN" altLang="zh-CN" sz="2400" dirty="0">
                <a:sym typeface="+mn-ea"/>
              </a:rPr>
              <a:t>                 //不能写成int x=y=z=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10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; 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341120"/>
            <a:ext cx="827595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变量赋初值</a:t>
            </a: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所有的变量在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第一次被使用之前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应该被赋值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初始化赋值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914400" lvl="1" indent="-457200" algn="l" eaLnBrk="1" hangingPunct="1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赋值语句赋值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380" y="2205355"/>
            <a:ext cx="2902585" cy="105029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zh-CN" altLang="zh-CN" sz="2400" b="1" dirty="0">
                <a:solidFill>
                  <a:srgbClr val="9900CC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zh-CN" altLang="zh-CN" sz="2400" b="1" dirty="0">
                <a:latin typeface="Tahoma" panose="020B0604030504040204" pitchFamily="34" charset="0"/>
                <a:sym typeface="+mn-ea"/>
              </a:rPr>
              <a:t>  </a:t>
            </a:r>
            <a:r>
              <a:rPr lang="zh-CN" altLang="zh-CN" sz="2400" b="1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zh-CN" altLang="zh-CN" sz="2400" b="1" dirty="0">
                <a:latin typeface="Tahoma" panose="020B0604030504040204" pitchFamily="34" charset="0"/>
                <a:sym typeface="+mn-ea"/>
              </a:rPr>
              <a:t> =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 </a:t>
            </a:r>
            <a:r>
              <a:rPr lang="zh-CN" altLang="zh-CN" sz="2400" b="1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23</a:t>
            </a:r>
            <a:r>
              <a:rPr lang="en-US" altLang="zh-CN" sz="2400" b="1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, y;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 = 100 - x;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80380" y="3357245"/>
            <a:ext cx="2902585" cy="130873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l" eaLnBrk="1" hangingPunct="1">
              <a:lnSpc>
                <a:spcPct val="110000"/>
              </a:lnSpc>
              <a:buClr>
                <a:srgbClr val="000000"/>
              </a:buClr>
              <a:buSzTx/>
            </a:pPr>
            <a:r>
              <a:rPr lang="zh-CN" altLang="zh-CN" sz="2400" dirty="0">
                <a:solidFill>
                  <a:srgbClr val="9900CC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  </a:t>
            </a:r>
            <a:r>
              <a:rPr lang="zh-CN" altLang="zh-CN" sz="2400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en-US" altLang="zh-CN" sz="2400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, y;</a:t>
            </a:r>
            <a:r>
              <a:rPr lang="en-US" altLang="zh-CN" sz="2400" dirty="0">
                <a:latin typeface="Times New Roman" panose="02020503050405090304" charset="0"/>
                <a:sym typeface="+mn-ea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 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10000"/>
              </a:lnSpc>
              <a:buClr>
                <a:srgbClr val="000000"/>
              </a:buClr>
              <a:buSzTx/>
            </a:pPr>
            <a:r>
              <a:rPr lang="en-US" altLang="zh-CN" sz="2400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 =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 </a:t>
            </a:r>
            <a:r>
              <a:rPr lang="zh-CN" altLang="zh-CN" sz="2400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23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;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10000"/>
              </a:lnSpc>
              <a:buClr>
                <a:srgbClr val="000000"/>
              </a:buClr>
              <a:buSzTx/>
            </a:pP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y = 100 - x;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2210" y="1125855"/>
            <a:ext cx="6348095" cy="432308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顺序程序设计举例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数据的表现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形式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/>
            </a:endParaRPr>
          </a:p>
          <a:p>
            <a:pPr marL="609600" indent="-6096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3.3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运算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符和表达式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数据的输入输出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54483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kumimoji="0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kumimoji="0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341120"/>
            <a:ext cx="8275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变量赋初值</a:t>
            </a: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所有的变量在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第一次被使用之前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应该被赋值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初始化赋值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914400" lvl="1" indent="-457200" algn="l" eaLnBrk="1" hangingPunct="1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赋值语句赋值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eaLnBrk="1" hangingPunct="1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输入函数赋值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380" y="2205355"/>
            <a:ext cx="2902585" cy="105029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zh-CN" altLang="zh-CN" sz="2400" b="1" dirty="0">
                <a:solidFill>
                  <a:srgbClr val="9900CC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zh-CN" altLang="zh-CN" sz="2400" b="1" dirty="0">
                <a:latin typeface="Tahoma" panose="020B0604030504040204" pitchFamily="34" charset="0"/>
                <a:sym typeface="+mn-ea"/>
              </a:rPr>
              <a:t>  </a:t>
            </a:r>
            <a:r>
              <a:rPr lang="zh-CN" altLang="zh-CN" sz="2400" b="1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zh-CN" altLang="zh-CN" sz="2400" b="1" dirty="0">
                <a:latin typeface="Tahoma" panose="020B0604030504040204" pitchFamily="34" charset="0"/>
                <a:sym typeface="+mn-ea"/>
              </a:rPr>
              <a:t> =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 </a:t>
            </a:r>
            <a:r>
              <a:rPr lang="zh-CN" altLang="zh-CN" sz="2400" b="1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23</a:t>
            </a:r>
            <a:r>
              <a:rPr lang="en-US" altLang="zh-CN" sz="2400" b="1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, y;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30000"/>
              </a:lnSpc>
              <a:buClr>
                <a:srgbClr val="000000"/>
              </a:buClr>
            </a:pP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 = 100 - x;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80380" y="3357245"/>
            <a:ext cx="2902585" cy="130873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l" eaLnBrk="1" hangingPunct="1">
              <a:lnSpc>
                <a:spcPct val="110000"/>
              </a:lnSpc>
              <a:buClr>
                <a:srgbClr val="000000"/>
              </a:buClr>
              <a:buSzTx/>
            </a:pPr>
            <a:r>
              <a:rPr lang="zh-CN" altLang="zh-CN" sz="2400" dirty="0">
                <a:solidFill>
                  <a:srgbClr val="9900CC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  </a:t>
            </a:r>
            <a:r>
              <a:rPr lang="zh-CN" altLang="zh-CN" sz="2400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en-US" altLang="zh-CN" sz="2400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, y;</a:t>
            </a:r>
            <a:r>
              <a:rPr lang="en-US" altLang="zh-CN" sz="2400" dirty="0">
                <a:latin typeface="Times New Roman" panose="02020503050405090304" charset="0"/>
                <a:sym typeface="+mn-ea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 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10000"/>
              </a:lnSpc>
              <a:buClr>
                <a:srgbClr val="000000"/>
              </a:buClr>
              <a:buSzTx/>
            </a:pPr>
            <a:r>
              <a:rPr lang="en-US" altLang="zh-CN" sz="2400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 =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 </a:t>
            </a:r>
            <a:r>
              <a:rPr lang="zh-CN" altLang="zh-CN" sz="2400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23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;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lvl="0" algn="l" eaLnBrk="1" hangingPunct="1">
              <a:lnSpc>
                <a:spcPct val="110000"/>
              </a:lnSpc>
              <a:buClr>
                <a:srgbClr val="000000"/>
              </a:buClr>
              <a:buSzTx/>
            </a:pP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y = 100 - x;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80380" y="4726305"/>
            <a:ext cx="2902585" cy="142049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zh-CN" sz="2400" dirty="0">
                <a:solidFill>
                  <a:srgbClr val="9900CC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  </a:t>
            </a:r>
            <a:r>
              <a:rPr lang="zh-CN" altLang="zh-CN" sz="2400" dirty="0">
                <a:solidFill>
                  <a:srgbClr val="3366FF"/>
                </a:solidFill>
                <a:latin typeface="Tahoma" panose="020B0604030504040204" pitchFamily="34" charset="0"/>
                <a:sym typeface="+mn-ea"/>
              </a:rPr>
              <a:t>x</a:t>
            </a:r>
            <a:r>
              <a:rPr lang="en-US" altLang="zh-CN" sz="2400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, y;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zh-CN" sz="2400" dirty="0">
                <a:solidFill>
                  <a:srgbClr val="FF0066"/>
                </a:solidFill>
                <a:latin typeface="Tahoma" panose="020B0604030504040204" pitchFamily="34" charset="0"/>
                <a:sym typeface="+mn-ea"/>
              </a:rPr>
              <a:t>scanf("%d",&amp;x)</a:t>
            </a: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;  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y = 100 - x;</a:t>
            </a: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719455" y="4394835"/>
            <a:ext cx="476313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</a:pP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读入一个整数赋值给变量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endParaRPr lang="en-US" altLang="zh-CN" sz="24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注意符号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如果读入的不是整数会如何</a:t>
            </a:r>
            <a:endParaRPr lang="en-US" altLang="zh-CN" sz="28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15" y="1341120"/>
            <a:ext cx="829945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变量的赋值</a:t>
            </a: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变量允许被多次赋值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对变量赋值过程是“覆盖”过程，用新值去替换旧值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eaLnBrk="1" hangingPunct="1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从内存中读出变量的值，该变量保持不变。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pSp>
        <p:nvGrpSpPr>
          <p:cNvPr id="83970" name="Group 2"/>
          <p:cNvGrpSpPr/>
          <p:nvPr/>
        </p:nvGrpSpPr>
        <p:grpSpPr>
          <a:xfrm>
            <a:off x="1924051" y="3429317"/>
            <a:ext cx="5503863" cy="2967038"/>
            <a:chOff x="121" y="45"/>
            <a:chExt cx="3467" cy="1869"/>
          </a:xfrm>
        </p:grpSpPr>
        <p:sp>
          <p:nvSpPr>
            <p:cNvPr id="83978" name="AutoShape 3"/>
            <p:cNvSpPr/>
            <p:nvPr/>
          </p:nvSpPr>
          <p:spPr>
            <a:xfrm>
              <a:off x="2651" y="226"/>
              <a:ext cx="937" cy="1688"/>
            </a:xfrm>
            <a:prstGeom prst="flowChartDocumen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83979" name="Rectangle 4"/>
            <p:cNvSpPr/>
            <p:nvPr/>
          </p:nvSpPr>
          <p:spPr>
            <a:xfrm>
              <a:off x="121" y="45"/>
              <a:ext cx="126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zh-CN" sz="2400" b="1" dirty="0">
                  <a:solidFill>
                    <a:srgbClr val="9900CC"/>
                  </a:solidFill>
                  <a:latin typeface="Tahoma" panose="020B0604030504040204" pitchFamily="34" charset="0"/>
                  <a:ea typeface="宋体" pitchFamily="2" charset="-122"/>
                </a:rPr>
                <a:t>int</a:t>
              </a:r>
              <a:r>
                <a:rPr lang="zh-CN" altLang="zh-CN" sz="2400" b="1" dirty="0">
                  <a:latin typeface="Tahoma" panose="020B0604030504040204" pitchFamily="34" charset="0"/>
                  <a:ea typeface="宋体" pitchFamily="2" charset="-122"/>
                </a:rPr>
                <a:t>  </a:t>
              </a:r>
              <a:r>
                <a:rPr lang="zh-CN" altLang="zh-CN" sz="2400" b="1" dirty="0">
                  <a:solidFill>
                    <a:srgbClr val="3366FF"/>
                  </a:solidFill>
                  <a:latin typeface="Tahoma" panose="020B0604030504040204" pitchFamily="34" charset="0"/>
                  <a:ea typeface="宋体" pitchFamily="2" charset="-122"/>
                </a:rPr>
                <a:t>x</a:t>
              </a:r>
              <a:r>
                <a:rPr lang="zh-CN" altLang="zh-CN" sz="2400" b="1" dirty="0">
                  <a:latin typeface="Tahoma" panose="020B0604030504040204" pitchFamily="34" charset="0"/>
                  <a:ea typeface="宋体" pitchFamily="2" charset="-122"/>
                </a:rPr>
                <a:t> =</a:t>
              </a:r>
              <a:r>
                <a:rPr lang="zh-CN" altLang="zh-CN" sz="2400" b="1" dirty="0">
                  <a:solidFill>
                    <a:srgbClr val="FF0066"/>
                  </a:solidFill>
                  <a:latin typeface="Tahoma" panose="020B0604030504040204" pitchFamily="34" charset="0"/>
                  <a:ea typeface="宋体" pitchFamily="2" charset="-122"/>
                </a:rPr>
                <a:t>23</a:t>
              </a:r>
              <a:r>
                <a:rPr lang="en-US" altLang="zh-CN" sz="2400" b="1" dirty="0">
                  <a:latin typeface="Tahoma" panose="020B0604030504040204" pitchFamily="34" charset="0"/>
                  <a:sym typeface="+mn-ea"/>
                </a:rPr>
                <a:t>, y</a:t>
              </a:r>
              <a:r>
                <a:rPr lang="zh-CN" altLang="zh-CN" sz="2400" b="1" dirty="0">
                  <a:latin typeface="Times New Roman" panose="02020503050405090304" charset="0"/>
                  <a:ea typeface="宋体" pitchFamily="2" charset="-122"/>
                </a:rPr>
                <a:t>;</a:t>
              </a:r>
              <a:endParaRPr lang="zh-CN" altLang="zh-CN" sz="2400" dirty="0"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83980" name="Rectangle 5"/>
            <p:cNvSpPr/>
            <p:nvPr/>
          </p:nvSpPr>
          <p:spPr>
            <a:xfrm>
              <a:off x="2671" y="497"/>
              <a:ext cx="890" cy="39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83981" name="Line 6"/>
            <p:cNvSpPr/>
            <p:nvPr/>
          </p:nvSpPr>
          <p:spPr>
            <a:xfrm>
              <a:off x="2671" y="608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2" name="Text Box 7"/>
            <p:cNvSpPr txBox="1"/>
            <p:nvPr/>
          </p:nvSpPr>
          <p:spPr>
            <a:xfrm>
              <a:off x="2932" y="522"/>
              <a:ext cx="367" cy="290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p>
              <a:pPr algn="ctr"/>
              <a:r>
                <a:rPr lang="zh-CN" altLang="zh-CN" sz="2400" b="1" dirty="0">
                  <a:solidFill>
                    <a:srgbClr val="FF0066"/>
                  </a:solidFill>
                  <a:latin typeface="Tahoma" panose="020B0604030504040204" pitchFamily="34" charset="0"/>
                  <a:ea typeface="宋体" pitchFamily="2" charset="-122"/>
                </a:rPr>
                <a:t>23</a:t>
              </a:r>
              <a:endParaRPr lang="zh-CN" altLang="zh-CN" sz="2400" b="1" dirty="0">
                <a:solidFill>
                  <a:srgbClr val="FF0066"/>
                </a:solidFill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3993" name="Text Box 18"/>
            <p:cNvSpPr txBox="1"/>
            <p:nvPr/>
          </p:nvSpPr>
          <p:spPr>
            <a:xfrm>
              <a:off x="2880" y="235"/>
              <a:ext cx="7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zh-CN" altLang="zh-CN" sz="2400" b="1" dirty="0">
                  <a:latin typeface="Tahoma" panose="020B0604030504040204" pitchFamily="34" charset="0"/>
                  <a:ea typeface="宋体" pitchFamily="2" charset="-122"/>
                </a:rPr>
                <a:t>RAM</a:t>
              </a:r>
              <a:endParaRPr lang="zh-CN" altLang="zh-CN" sz="2400" b="1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5" name="Line 6"/>
            <p:cNvSpPr/>
            <p:nvPr/>
          </p:nvSpPr>
          <p:spPr>
            <a:xfrm>
              <a:off x="2671" y="705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Line 6"/>
            <p:cNvSpPr/>
            <p:nvPr/>
          </p:nvSpPr>
          <p:spPr>
            <a:xfrm>
              <a:off x="2651" y="804"/>
              <a:ext cx="8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Rectangle 5"/>
            <p:cNvSpPr/>
            <p:nvPr/>
          </p:nvSpPr>
          <p:spPr>
            <a:xfrm>
              <a:off x="2671" y="885"/>
              <a:ext cx="890" cy="3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ahoma" panose="020B0604030504040204" pitchFamily="34" charset="0"/>
              </a:endParaRPr>
            </a:p>
          </p:txBody>
        </p:sp>
      </p:grpSp>
      <p:sp>
        <p:nvSpPr>
          <p:cNvPr id="87061" name="Rectangle 21"/>
          <p:cNvSpPr/>
          <p:nvPr/>
        </p:nvSpPr>
        <p:spPr>
          <a:xfrm>
            <a:off x="6466840" y="4256088"/>
            <a:ext cx="433388" cy="346075"/>
          </a:xfrm>
          <a:prstGeom prst="rect">
            <a:avLst/>
          </a:prstGeom>
          <a:solidFill>
            <a:srgbClr val="EBF1DE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90</a:t>
            </a:r>
            <a:endParaRPr lang="zh-CN" altLang="zh-CN" sz="24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7063" name="Rectangle 23"/>
          <p:cNvSpPr/>
          <p:nvPr/>
        </p:nvSpPr>
        <p:spPr>
          <a:xfrm>
            <a:off x="1922145" y="4223068"/>
            <a:ext cx="1408113" cy="37465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/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x = 90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;</a:t>
            </a:r>
            <a:endParaRPr lang="zh-CN" altLang="zh-CN" sz="2400" dirty="0"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87062" name="Line 22"/>
          <p:cNvSpPr/>
          <p:nvPr/>
        </p:nvSpPr>
        <p:spPr>
          <a:xfrm>
            <a:off x="3174365" y="4397375"/>
            <a:ext cx="3256280" cy="889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7064" name="Rectangle 24"/>
          <p:cNvSpPr/>
          <p:nvPr/>
        </p:nvSpPr>
        <p:spPr>
          <a:xfrm>
            <a:off x="1922145" y="4943475"/>
            <a:ext cx="2164080" cy="406400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l"/>
            <a:r>
              <a:rPr lang="en-US" altLang="zh-CN" sz="2400" b="1" dirty="0">
                <a:latin typeface="Tahoma" panose="020B0604030504040204" pitchFamily="34" charset="0"/>
                <a:ea typeface="宋体" pitchFamily="2" charset="-122"/>
              </a:rPr>
              <a:t>y = x + 3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;</a:t>
            </a:r>
            <a:endParaRPr lang="zh-CN" altLang="zh-CN" sz="2400" dirty="0"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87065" name="Arc 25"/>
          <p:cNvSpPr/>
          <p:nvPr/>
        </p:nvSpPr>
        <p:spPr>
          <a:xfrm flipH="1">
            <a:off x="2688590" y="4502785"/>
            <a:ext cx="365252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9838" y="304879"/>
              </a:cxn>
              <a:cxn ang="0">
                <a:pos x="0" y="431800"/>
              </a:cxn>
            </a:cxnLst>
            <a:pathLst>
              <a:path w="20646" h="21600" fill="none">
                <a:moveTo>
                  <a:pt x="-1" y="0"/>
                </a:moveTo>
                <a:cubicBezTo>
                  <a:pt x="9483" y="0"/>
                  <a:pt x="17858" y="6186"/>
                  <a:pt x="20645" y="15251"/>
                </a:cubicBezTo>
              </a:path>
              <a:path w="20646" h="21600" stroke="0">
                <a:moveTo>
                  <a:pt x="-1" y="0"/>
                </a:moveTo>
                <a:cubicBezTo>
                  <a:pt x="9483" y="0"/>
                  <a:pt x="17858" y="6186"/>
                  <a:pt x="20645" y="1525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arrow" w="lg" len="lg"/>
          </a:ln>
        </p:spPr>
        <p:txBody>
          <a:bodyPr/>
          <a:p>
            <a:endParaRPr lang="zh-C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378893" y="4838065"/>
            <a:ext cx="5826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p>
            <a:pPr algn="ctr"/>
            <a:r>
              <a:rPr lang="en-US" altLang="zh-CN" sz="2400" b="1" dirty="0">
                <a:solidFill>
                  <a:srgbClr val="FF0066"/>
                </a:solidFill>
                <a:latin typeface="Tahoma" panose="020B0604030504040204" pitchFamily="34" charset="0"/>
                <a:ea typeface="宋体" pitchFamily="2" charset="-122"/>
              </a:rPr>
              <a:t>?</a:t>
            </a:r>
            <a:endParaRPr lang="en-US" altLang="zh-CN" sz="2400" b="1" dirty="0">
              <a:solidFill>
                <a:srgbClr val="FF0066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6467475" y="4902518"/>
            <a:ext cx="433388" cy="346075"/>
          </a:xfrm>
          <a:prstGeom prst="rect">
            <a:avLst/>
          </a:prstGeom>
          <a:solidFill>
            <a:srgbClr val="DBEEF4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9</a:t>
            </a:r>
            <a:r>
              <a:rPr lang="en-US" altLang="zh-CN" sz="2400" b="1" dirty="0">
                <a:latin typeface="Tahoma" panose="020B0604030504040204" pitchFamily="34" charset="0"/>
                <a:ea typeface="宋体" pitchFamily="2" charset="-122"/>
              </a:rPr>
              <a:t>3</a:t>
            </a:r>
            <a:endParaRPr lang="en-US" altLang="zh-CN" sz="24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0" name="Arc 25"/>
          <p:cNvSpPr/>
          <p:nvPr/>
        </p:nvSpPr>
        <p:spPr>
          <a:xfrm rot="11400000" flipH="1">
            <a:off x="2283460" y="4469765"/>
            <a:ext cx="4168140" cy="11569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9838" y="304879"/>
              </a:cxn>
              <a:cxn ang="0">
                <a:pos x="0" y="431800"/>
              </a:cxn>
            </a:cxnLst>
            <a:pathLst>
              <a:path w="20646" h="21600" fill="none">
                <a:moveTo>
                  <a:pt x="-1" y="0"/>
                </a:moveTo>
                <a:cubicBezTo>
                  <a:pt x="9483" y="0"/>
                  <a:pt x="17858" y="6186"/>
                  <a:pt x="20645" y="15251"/>
                </a:cubicBezTo>
              </a:path>
              <a:path w="20646" h="21600" stroke="0">
                <a:moveTo>
                  <a:pt x="-1" y="0"/>
                </a:moveTo>
                <a:cubicBezTo>
                  <a:pt x="9483" y="0"/>
                  <a:pt x="17858" y="6186"/>
                  <a:pt x="20645" y="1525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arrow" w="lg" len="lg"/>
          </a:ln>
        </p:spPr>
        <p:txBody>
          <a:bodyPr/>
          <a:p>
            <a:endParaRPr lang="zh-CN" altLang="en-US" sz="2400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1" grpId="0" bldLvl="0" animBg="1"/>
      <p:bldP spid="87063" grpId="0" bldLvl="0" animBg="1"/>
      <p:bldP spid="87064" grpId="0" bldLvl="0" animBg="1"/>
      <p:bldP spid="9" grpId="0" bldLvl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324485" y="1518920"/>
            <a:ext cx="8340090" cy="172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+mn-ea"/>
                <a:ea typeface="+mn-ea"/>
                <a:sym typeface="+mn-ea"/>
              </a:rPr>
              <a:t>【例</a:t>
            </a:r>
            <a:r>
              <a:rPr lang="en-US" altLang="zh-CN" sz="2800" dirty="0" smtClean="0">
                <a:latin typeface="+mn-ea"/>
                <a:ea typeface="+mn-ea"/>
                <a:sym typeface="+mn-ea"/>
              </a:rPr>
              <a:t>3-2</a:t>
            </a:r>
            <a:r>
              <a:rPr lang="zh-CN" altLang="en-US" sz="2800" dirty="0" smtClean="0">
                <a:latin typeface="+mn-ea"/>
                <a:ea typeface="+mn-ea"/>
                <a:sym typeface="+mn-ea"/>
              </a:rPr>
              <a:t>】</a:t>
            </a:r>
            <a:r>
              <a:rPr lang="zh-CN" altLang="en-US" sz="2800" dirty="0" smtClean="0">
                <a:latin typeface="+mn-ea"/>
                <a:ea typeface="+mn-ea"/>
                <a:hlinkClick r:id="rId1"/>
              </a:rPr>
              <a:t>读入多个整型变量</a:t>
            </a:r>
            <a:endParaRPr lang="en-US" altLang="zh-CN" sz="2800" dirty="0">
              <a:latin typeface="+mn-ea"/>
              <a:ea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程序要求读入多个数字时，可以在一行输入中间用空格分开，也可以在多行</a:t>
            </a:r>
            <a:r>
              <a:rPr lang="zh-CN" altLang="en-US" sz="2400" dirty="0" smtClean="0">
                <a:latin typeface="+mn-ea"/>
                <a:ea typeface="+mn-ea"/>
              </a:rPr>
              <a:t>输入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05" y="3356863"/>
            <a:ext cx="7380312" cy="2306979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变量：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94970" y="577850"/>
            <a:ext cx="8497570" cy="89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62000" indent="-7620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2192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764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1336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5908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0480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5052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9624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44196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3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常变量：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const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 a=3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;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  （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C99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008" y="3131666"/>
            <a:ext cx="4128446" cy="24575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3140968"/>
            <a:ext cx="4128073" cy="225231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215" y="1760855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62000" indent="-7620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2192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764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1336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590800" indent="-7620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0480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35052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9624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4419600" indent="-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457200" indent="-457200" algn="l" eaLnBrk="1" hangingPunct="1">
              <a:lnSpc>
                <a:spcPct val="10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微软雅黑" panose="020B0503020204020204" pitchFamily="34" charset="-122"/>
              </a:rPr>
              <a:t>const（修饰符，是不变的意思）表示该变量的值一旦初始化，就不能被修改了。	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428750"/>
            <a:ext cx="8504237" cy="33575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数据类型</a:t>
            </a:r>
            <a:r>
              <a:rPr lang="zh-CN" altLang="en-US" sz="2800" dirty="0">
                <a:latin typeface="Times New Roman" panose="02020503050405090304" charset="0"/>
                <a:ea typeface="微软雅黑" panose="020B0503020204020204" pitchFamily="34" charset="-122"/>
              </a:rPr>
              <a:t>：是指对数据分配存储单元的安排，包括存储单元的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长度</a:t>
            </a:r>
            <a:r>
              <a:rPr lang="en-US" altLang="zh-CN" sz="2800" dirty="0">
                <a:latin typeface="Times New Roman" panose="02020503050405090304" charset="0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Times New Roman" panose="02020503050405090304" charset="0"/>
                <a:ea typeface="微软雅黑" panose="020B0503020204020204" pitchFamily="34" charset="-122"/>
              </a:rPr>
              <a:t>占多少字节</a:t>
            </a:r>
            <a:r>
              <a:rPr lang="en-US" altLang="zh-CN" sz="2800" dirty="0">
                <a:latin typeface="Times New Roman" panose="02020503050405090304" charset="0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Times New Roman" panose="02020503050405090304" charset="0"/>
                <a:ea typeface="微软雅黑" panose="020B0503020204020204" pitchFamily="34" charset="-122"/>
              </a:rPr>
              <a:t>以及数据的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存储形式</a:t>
            </a:r>
            <a:r>
              <a:rPr lang="zh-CN" altLang="en-US" sz="2800" dirty="0">
                <a:latin typeface="Times New Roman" panose="02020503050405090304" charset="0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数据类型决定：数据占内存字节数（</a:t>
            </a:r>
            <a:r>
              <a:rPr lang="zh-CN" altLang="en-US" sz="2800">
                <a:ea typeface="华文仿宋"/>
              </a:rPr>
              <a:t>可</a:t>
            </a:r>
            <a:r>
              <a:rPr lang="zh-CN" altLang="en-US" sz="2800">
                <a:ea typeface="华文仿宋"/>
                <a:sym typeface="+mn-ea"/>
              </a:rPr>
              <a:t>用</a:t>
            </a:r>
            <a:r>
              <a:rPr lang="en-US" altLang="zh-CN" sz="2800">
                <a:solidFill>
                  <a:srgbClr val="0000FF"/>
                </a:solidFill>
                <a:latin typeface="Times New Roman" panose="02020503050405090304" charset="0"/>
                <a:ea typeface="华文仿宋"/>
                <a:sym typeface="+mn-ea"/>
              </a:rPr>
              <a:t>sizeof</a:t>
            </a:r>
            <a:r>
              <a:rPr lang="zh-CN" altLang="en-US" sz="2800">
                <a:ea typeface="华文仿宋"/>
                <a:sym typeface="+mn-ea"/>
              </a:rPr>
              <a:t>获得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）、取值范围及可执行的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操作。</a:t>
            </a:r>
            <a:endParaRPr lang="zh-CN" altLang="en-US" sz="2800" dirty="0">
              <a:solidFill>
                <a:srgbClr val="000000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 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数据类型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527050"/>
            <a:ext cx="457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1.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什么是数据类型</a:t>
            </a:r>
            <a:endParaRPr lang="zh-CN" altLang="en-US" sz="3200" dirty="0">
              <a:solidFill>
                <a:srgbClr val="7030A0"/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 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数据类型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215" y="527050"/>
            <a:ext cx="457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2.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C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的数据类型</a:t>
            </a:r>
            <a:endParaRPr lang="zh-CN" altLang="en-US" sz="3200" dirty="0">
              <a:solidFill>
                <a:srgbClr val="7030A0"/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2940" name="Text Box 3"/>
          <p:cNvSpPr/>
          <p:nvPr>
            <p:custDataLst>
              <p:tags r:id="rId2"/>
            </p:custDataLst>
          </p:nvPr>
        </p:nvSpPr>
        <p:spPr>
          <a:xfrm>
            <a:off x="1219200" y="2895600"/>
            <a:ext cx="18653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503050405090304" charset="0"/>
                <a:ea typeface="华文仿宋"/>
              </a:rPr>
              <a:t>数据类型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1" name="Text Box 4"/>
          <p:cNvSpPr/>
          <p:nvPr>
            <p:custDataLst>
              <p:tags r:id="rId3"/>
            </p:custDataLst>
          </p:nvPr>
        </p:nvSpPr>
        <p:spPr>
          <a:xfrm>
            <a:off x="3288030" y="1676400"/>
            <a:ext cx="1652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charset="0"/>
                <a:ea typeface="黑体" charset="0"/>
              </a:rPr>
              <a:t>基本类型</a:t>
            </a:r>
            <a:endParaRPr lang="zh-CN" altLang="en-US" sz="2800">
              <a:solidFill>
                <a:srgbClr val="FF0000"/>
              </a:solidFill>
              <a:latin typeface="黑体" charset="0"/>
              <a:ea typeface="黑体" charset="0"/>
            </a:endParaRPr>
          </a:p>
        </p:txBody>
      </p:sp>
      <p:sp>
        <p:nvSpPr>
          <p:cNvPr id="2942" name="AutoShape 5"/>
          <p:cNvSpPr/>
          <p:nvPr>
            <p:custDataLst>
              <p:tags r:id="rId4"/>
            </p:custDataLst>
          </p:nvPr>
        </p:nvSpPr>
        <p:spPr>
          <a:xfrm>
            <a:off x="3001963" y="1981200"/>
            <a:ext cx="325437" cy="3276600"/>
          </a:xfrm>
          <a:prstGeom prst="leftBrace">
            <a:avLst>
              <a:gd name="adj1" fmla="val 83902"/>
              <a:gd name="adj2" fmla="val 36579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3" name="AutoShape 6"/>
          <p:cNvSpPr/>
          <p:nvPr>
            <p:custDataLst>
              <p:tags r:id="rId5"/>
            </p:custDataLst>
          </p:nvPr>
        </p:nvSpPr>
        <p:spPr>
          <a:xfrm>
            <a:off x="4867275" y="1447800"/>
            <a:ext cx="323850" cy="1143000"/>
          </a:xfrm>
          <a:prstGeom prst="leftBrace">
            <a:avLst>
              <a:gd name="adj1" fmla="val 39705"/>
              <a:gd name="adj2" fmla="val 40556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4" name="Text Box 7"/>
          <p:cNvSpPr/>
          <p:nvPr>
            <p:custDataLst>
              <p:tags r:id="rId6"/>
            </p:custDataLst>
          </p:nvPr>
        </p:nvSpPr>
        <p:spPr>
          <a:xfrm>
            <a:off x="5191125" y="1219200"/>
            <a:ext cx="34163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整型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(</a:t>
            </a:r>
            <a:r>
              <a:rPr lang="zh-CN" altLang="en-US" sz="2400">
                <a:solidFill>
                  <a:srgbClr val="2C04C0"/>
                </a:solidFill>
                <a:latin typeface="Times New Roman" panose="02020503050405090304" charset="0"/>
                <a:ea typeface="华文仿宋"/>
              </a:rPr>
              <a:t>有符号、无符号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)</a:t>
            </a:r>
            <a:endParaRPr lang="en-US" altLang="zh-CN" sz="2400">
              <a:latin typeface="Times New Roman" panose="02020503050405090304" charset="0"/>
              <a:ea typeface="华文仿宋"/>
            </a:endParaRPr>
          </a:p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字符型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实型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(</a:t>
            </a:r>
            <a:r>
              <a:rPr lang="zh-CN" altLang="en-US" sz="2400">
                <a:latin typeface="Times New Roman" panose="02020503050405090304" charset="0"/>
                <a:ea typeface="华文仿宋"/>
              </a:rPr>
              <a:t>浮点型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)</a:t>
            </a:r>
            <a:endParaRPr lang="en-US" altLang="zh-CN" sz="2400">
              <a:latin typeface="Times New Roman" panose="02020503050405090304" charset="0"/>
              <a:ea typeface="华文仿宋"/>
            </a:endParaRPr>
          </a:p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枚举类型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5" name="Text Box 8"/>
          <p:cNvSpPr/>
          <p:nvPr>
            <p:custDataLst>
              <p:tags r:id="rId7"/>
            </p:custDataLst>
          </p:nvPr>
        </p:nvSpPr>
        <p:spPr>
          <a:xfrm>
            <a:off x="3246438" y="3276600"/>
            <a:ext cx="15414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>
                <a:latin typeface="Times New Roman" panose="02020503050405090304" charset="0"/>
                <a:ea typeface="华文仿宋"/>
              </a:rPr>
              <a:t>构造类型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6" name="AutoShape 9"/>
          <p:cNvSpPr/>
          <p:nvPr>
            <p:custDataLst>
              <p:tags r:id="rId8"/>
            </p:custDataLst>
          </p:nvPr>
        </p:nvSpPr>
        <p:spPr>
          <a:xfrm>
            <a:off x="4948238" y="3276600"/>
            <a:ext cx="242887" cy="838200"/>
          </a:xfrm>
          <a:prstGeom prst="leftBrace">
            <a:avLst>
              <a:gd name="adj1" fmla="val 38823"/>
              <a:gd name="adj2" fmla="val 34657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7" name="Text Box 10"/>
          <p:cNvSpPr/>
          <p:nvPr>
            <p:custDataLst>
              <p:tags r:id="rId9"/>
            </p:custDataLst>
          </p:nvPr>
        </p:nvSpPr>
        <p:spPr>
          <a:xfrm>
            <a:off x="5272088" y="3048000"/>
            <a:ext cx="2352675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数组类型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结构体类型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共用体类型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8" name="Text Box 11"/>
          <p:cNvSpPr/>
          <p:nvPr>
            <p:custDataLst>
              <p:tags r:id="rId10"/>
            </p:custDataLst>
          </p:nvPr>
        </p:nvSpPr>
        <p:spPr>
          <a:xfrm>
            <a:off x="3246438" y="4343400"/>
            <a:ext cx="15414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>
                <a:latin typeface="Times New Roman" panose="02020503050405090304" charset="0"/>
                <a:ea typeface="华文仿宋"/>
              </a:rPr>
              <a:t>指针类型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49" name="Text Box 12"/>
          <p:cNvSpPr/>
          <p:nvPr>
            <p:custDataLst>
              <p:tags r:id="rId11"/>
            </p:custDataLst>
          </p:nvPr>
        </p:nvSpPr>
        <p:spPr>
          <a:xfrm>
            <a:off x="3246438" y="5029200"/>
            <a:ext cx="15414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>
                <a:latin typeface="Times New Roman" panose="02020503050405090304" charset="0"/>
                <a:ea typeface="华文仿宋"/>
              </a:rPr>
              <a:t>空类型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50" name="AutoShape 13"/>
          <p:cNvSpPr/>
          <p:nvPr>
            <p:custDataLst>
              <p:tags r:id="rId12"/>
            </p:custDataLst>
          </p:nvPr>
        </p:nvSpPr>
        <p:spPr>
          <a:xfrm>
            <a:off x="7092950" y="1966913"/>
            <a:ext cx="242888" cy="533400"/>
          </a:xfrm>
          <a:prstGeom prst="leftBrace">
            <a:avLst>
              <a:gd name="adj1" fmla="val 24705"/>
              <a:gd name="adj2" fmla="val 40556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51" name="Text Box 14"/>
          <p:cNvSpPr/>
          <p:nvPr>
            <p:custDataLst>
              <p:tags r:id="rId13"/>
            </p:custDataLst>
          </p:nvPr>
        </p:nvSpPr>
        <p:spPr>
          <a:xfrm>
            <a:off x="7416800" y="1814513"/>
            <a:ext cx="1622425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单精度型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l"/>
            <a:r>
              <a:rPr lang="zh-CN" altLang="en-US" sz="2400">
                <a:latin typeface="Times New Roman" panose="02020503050405090304" charset="0"/>
                <a:ea typeface="华文仿宋"/>
              </a:rPr>
              <a:t>双精度型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52" name="AutoShape 15"/>
          <p:cNvSpPr/>
          <p:nvPr>
            <p:custDataLst>
              <p:tags r:id="rId14"/>
            </p:custDataLst>
          </p:nvPr>
        </p:nvSpPr>
        <p:spPr>
          <a:xfrm>
            <a:off x="0" y="4292600"/>
            <a:ext cx="2743200" cy="1651000"/>
          </a:xfrm>
          <a:prstGeom prst="wedgeRoundRectCallout">
            <a:avLst>
              <a:gd name="adj1" fmla="val 38426"/>
              <a:gd name="adj2" fmla="val -91250"/>
              <a:gd name="adj3" fmla="val 16667"/>
            </a:avLst>
          </a:prstGeom>
          <a:solidFill>
            <a:srgbClr val="CCFFFF">
              <a:alpha val="43921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>
                <a:latin typeface="Times New Roman" panose="02020503050405090304" charset="0"/>
                <a:ea typeface="华文仿宋"/>
              </a:rPr>
              <a:t>在程序中对用到的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ctr"/>
            <a:r>
              <a:rPr lang="zh-CN" altLang="en-US" sz="2400">
                <a:latin typeface="Times New Roman" panose="02020503050405090304" charset="0"/>
                <a:ea typeface="华文仿宋"/>
              </a:rPr>
              <a:t>所有数据都必须指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ctr"/>
            <a:r>
              <a:rPr lang="zh-CN" altLang="en-US" sz="2400">
                <a:latin typeface="Times New Roman" panose="02020503050405090304" charset="0"/>
                <a:ea typeface="华文仿宋"/>
              </a:rPr>
              <a:t>定其</a:t>
            </a:r>
            <a:r>
              <a:rPr lang="zh-CN" altLang="en-US" sz="2400">
                <a:solidFill>
                  <a:srgbClr val="CC6600"/>
                </a:solidFill>
                <a:latin typeface="Times New Roman" panose="02020503050405090304" charset="0"/>
                <a:ea typeface="华文仿宋"/>
              </a:rPr>
              <a:t>数据类型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.</a:t>
            </a:r>
            <a:endParaRPr lang="en-US" altLang="zh-CN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53" name="AutoShape 16"/>
          <p:cNvSpPr/>
          <p:nvPr>
            <p:custDataLst>
              <p:tags r:id="rId15"/>
            </p:custDataLst>
          </p:nvPr>
        </p:nvSpPr>
        <p:spPr>
          <a:xfrm flipH="1" flipV="1">
            <a:off x="2514600" y="5638800"/>
            <a:ext cx="990600" cy="685800"/>
          </a:xfrm>
          <a:prstGeom prst="cloudCallout">
            <a:avLst>
              <a:gd name="adj1" fmla="val 99194"/>
              <a:gd name="adj2" fmla="val 28935"/>
            </a:avLst>
          </a:prstGeom>
          <a:solidFill>
            <a:srgbClr val="FF993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wrap="none" anchor="ctr" anchorCtr="0"/>
          <a:p>
            <a:pPr algn="ctr"/>
            <a:r>
              <a:rPr lang="en-US" altLang="zh-CN" sz="2400">
                <a:latin typeface="Times New Roman" panose="02020503050405090304" charset="0"/>
                <a:ea typeface="华文仿宋"/>
              </a:rPr>
              <a:t>?</a:t>
            </a:r>
            <a:endParaRPr lang="en-US" altLang="zh-CN" sz="2400">
              <a:latin typeface="Times New Roman" panose="02020503050405090304" charset="0"/>
              <a:ea typeface="华文仿宋"/>
            </a:endParaRPr>
          </a:p>
        </p:txBody>
      </p:sp>
      <p:sp>
        <p:nvSpPr>
          <p:cNvPr id="2954" name="AutoShape 17"/>
          <p:cNvSpPr/>
          <p:nvPr>
            <p:custDataLst>
              <p:tags r:id="rId16"/>
            </p:custDataLst>
          </p:nvPr>
        </p:nvSpPr>
        <p:spPr>
          <a:xfrm>
            <a:off x="5334000" y="4941888"/>
            <a:ext cx="3198813" cy="1306512"/>
          </a:xfrm>
          <a:prstGeom prst="wedgeRoundRectCallout">
            <a:avLst>
              <a:gd name="adj1" fmla="val -101764"/>
              <a:gd name="adj2" fmla="val 35421"/>
              <a:gd name="adj3" fmla="val 16667"/>
            </a:avLst>
          </a:prstGeom>
          <a:solidFill>
            <a:srgbClr val="CCFFFF">
              <a:alpha val="39999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>
                <a:latin typeface="Times New Roman" panose="02020503050405090304" charset="0"/>
                <a:ea typeface="华文仿宋"/>
              </a:rPr>
              <a:t>不同类型的数据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,</a:t>
            </a:r>
            <a:r>
              <a:rPr lang="zh-CN" altLang="en-US" sz="2400">
                <a:latin typeface="Times New Roman" panose="02020503050405090304" charset="0"/>
                <a:ea typeface="华文仿宋"/>
              </a:rPr>
              <a:t>所占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ctr"/>
            <a:r>
              <a:rPr lang="zh-CN" altLang="en-US" sz="2400">
                <a:solidFill>
                  <a:srgbClr val="CC6600"/>
                </a:solidFill>
                <a:latin typeface="Times New Roman" panose="02020503050405090304" charset="0"/>
                <a:ea typeface="华文仿宋"/>
              </a:rPr>
              <a:t>内存的字节数</a:t>
            </a:r>
            <a:r>
              <a:rPr lang="zh-CN" altLang="en-US" sz="2400">
                <a:latin typeface="Times New Roman" panose="02020503050405090304" charset="0"/>
                <a:ea typeface="华文仿宋"/>
              </a:rPr>
              <a:t>不同</a:t>
            </a:r>
            <a:r>
              <a:rPr lang="en-US" altLang="zh-CN" sz="2400">
                <a:latin typeface="Times New Roman" panose="02020503050405090304" charset="0"/>
                <a:ea typeface="华文仿宋"/>
              </a:rPr>
              <a:t>, </a:t>
            </a:r>
            <a:r>
              <a:rPr lang="zh-CN" altLang="en-US" sz="2400">
                <a:latin typeface="Times New Roman" panose="02020503050405090304" charset="0"/>
                <a:ea typeface="华文仿宋"/>
              </a:rPr>
              <a:t>对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  <a:p>
            <a:pPr algn="ctr"/>
            <a:r>
              <a:rPr lang="zh-CN" altLang="en-US" sz="2400">
                <a:latin typeface="Times New Roman" panose="02020503050405090304" charset="0"/>
                <a:ea typeface="华文仿宋"/>
              </a:rPr>
              <a:t>应的</a:t>
            </a:r>
            <a:r>
              <a:rPr lang="zh-CN" altLang="en-US" sz="2400">
                <a:solidFill>
                  <a:srgbClr val="CC6600"/>
                </a:solidFill>
                <a:latin typeface="Times New Roman" panose="02020503050405090304" charset="0"/>
                <a:ea typeface="华文仿宋"/>
              </a:rPr>
              <a:t>操作</a:t>
            </a:r>
            <a:r>
              <a:rPr lang="zh-CN" altLang="en-US" sz="2400">
                <a:latin typeface="Times New Roman" panose="02020503050405090304" charset="0"/>
                <a:ea typeface="华文仿宋"/>
              </a:rPr>
              <a:t>也不相同。</a:t>
            </a:r>
            <a:endParaRPr lang="zh-CN" altLang="en-US" sz="2400">
              <a:latin typeface="Times New Roman" panose="02020503050405090304" charset="0"/>
              <a:ea typeface="华文仿宋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2" grpId="0" bldLvl="0" animBg="1"/>
      <p:bldP spid="2953" grpId="1" bldLvl="0" animBg="1"/>
      <p:bldP spid="2954" grpId="2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625600"/>
            <a:ext cx="8572500" cy="4300855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短整型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(short)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：</a:t>
            </a:r>
            <a:r>
              <a:rPr lang="en-US" altLang="zh-CN" sz="2400" b="1" dirty="0" smtClean="0">
                <a:latin typeface="黑体" charset="0"/>
                <a:ea typeface="黑体" charset="0"/>
                <a:cs typeface="黑体" charset="0"/>
              </a:rPr>
              <a:t>DEV 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C++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中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占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个字节</a:t>
            </a:r>
            <a:endParaRPr lang="en-US" altLang="zh-CN" sz="2400" b="1" dirty="0">
              <a:latin typeface="黑体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基本</a:t>
            </a:r>
            <a:r>
              <a:rPr lang="zh-CN" altLang="en-US" sz="2400" b="1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整型</a:t>
            </a:r>
            <a:r>
              <a:rPr lang="en-US" altLang="zh-CN" sz="2400" b="1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)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： </a:t>
            </a:r>
            <a:r>
              <a:rPr lang="en-US" altLang="zh-CN" sz="2400" b="1" dirty="0" smtClean="0">
                <a:latin typeface="黑体" charset="0"/>
                <a:ea typeface="黑体" charset="0"/>
                <a:cs typeface="黑体" charset="0"/>
              </a:rPr>
              <a:t>DEV C++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中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占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4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个字节</a:t>
            </a:r>
            <a:endParaRPr lang="en-US" altLang="zh-CN" sz="2400" b="1" dirty="0">
              <a:latin typeface="黑体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长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整型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(long)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：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 DEV C++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中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占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4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个字节</a:t>
            </a:r>
            <a:endParaRPr lang="en-US" altLang="zh-CN" sz="2400" b="1" dirty="0">
              <a:latin typeface="黑体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双长整型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(long long)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：</a:t>
            </a:r>
            <a:r>
              <a:rPr lang="en-US" altLang="zh-CN" sz="2400" b="1" dirty="0" smtClean="0">
                <a:latin typeface="黑体" charset="0"/>
                <a:ea typeface="黑体" charset="0"/>
                <a:cs typeface="黑体" charset="0"/>
              </a:rPr>
              <a:t>C99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，</a:t>
            </a:r>
            <a:r>
              <a:rPr lang="en-US" altLang="zh-CN" sz="2400" b="1" dirty="0" smtClean="0"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en-US" altLang="zh-CN" sz="2400" b="1" dirty="0">
                <a:latin typeface="黑体" charset="0"/>
                <a:ea typeface="黑体" charset="0"/>
                <a:cs typeface="黑体" charset="0"/>
              </a:rPr>
              <a:t>DEV C++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中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占</a:t>
            </a:r>
            <a:r>
              <a:rPr lang="en-US" altLang="zh-CN" sz="2400" b="1" dirty="0" smtClean="0">
                <a:latin typeface="黑体" charset="0"/>
                <a:ea typeface="黑体" charset="0"/>
                <a:cs typeface="黑体" charset="0"/>
              </a:rPr>
              <a:t>8</a:t>
            </a:r>
            <a:r>
              <a:rPr lang="zh-CN" altLang="en-US" sz="2400" b="1" dirty="0" smtClean="0">
                <a:latin typeface="黑体" charset="0"/>
                <a:ea typeface="黑体" charset="0"/>
                <a:cs typeface="黑体" charset="0"/>
              </a:rPr>
              <a:t>个</a:t>
            </a:r>
            <a:r>
              <a:rPr lang="zh-CN" altLang="en-US" sz="2400" b="1" dirty="0">
                <a:latin typeface="黑体" charset="0"/>
                <a:ea typeface="黑体" charset="0"/>
                <a:cs typeface="黑体" charset="0"/>
              </a:rPr>
              <a:t>字节</a:t>
            </a:r>
            <a:endParaRPr lang="zh-CN" altLang="en-US" sz="2400" b="1" dirty="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9" name="Rectangle 7"/>
          <p:cNvSpPr txBox="1">
            <a:spLocks noChangeArrowheads="1"/>
          </p:cNvSpPr>
          <p:nvPr/>
        </p:nvSpPr>
        <p:spPr bwMode="auto">
          <a:xfrm>
            <a:off x="427355" y="744855"/>
            <a:ext cx="8502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lvl="0" algn="l" eaLnBrk="1" hangingPunct="1">
              <a:lnSpc>
                <a:spcPct val="100000"/>
              </a:lnSpc>
              <a:buClr>
                <a:srgbClr val="A50021"/>
              </a:buClr>
              <a:buSzTx/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1.最基本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的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整型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类型</a:t>
            </a:r>
            <a:endParaRPr lang="en-US" altLang="zh-CN" sz="3200" dirty="0">
              <a:solidFill>
                <a:srgbClr val="7030A0"/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331640" y="4869160"/>
          <a:ext cx="17938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" name="公式" r:id="rId1" imgW="10363200" imgH="4267200" progId="Equation.3">
                  <p:embed/>
                </p:oleObj>
              </mc:Choice>
              <mc:Fallback>
                <p:oleObj name="公式" r:id="rId1" imgW="10363200" imgH="426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869160"/>
                        <a:ext cx="1793875" cy="7381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整型数据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43506" y="4364831"/>
          <a:ext cx="39576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" r:id="rId3" imgW="952500" imgH="190500" progId="Equation.3">
                  <p:embed/>
                </p:oleObj>
              </mc:Choice>
              <mc:Fallback>
                <p:oleObj name="" r:id="rId3" imgW="952500" imgH="190500" progId="Equation.3">
                  <p:embed/>
                  <p:pic>
                    <p:nvPicPr>
                      <p:cNvPr id="0" name="图片 23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506" y="4364831"/>
                        <a:ext cx="3957638" cy="7905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115" y="597535"/>
            <a:ext cx="8359140" cy="559879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</a:rPr>
              <a:t>2.</a:t>
            </a:r>
            <a:r>
              <a:rPr lang="zh-CN" altLang="en-US" sz="3200" b="1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</a:rPr>
              <a:t>整型变量的符号属性</a:t>
            </a:r>
            <a:endParaRPr lang="en-US" altLang="zh-CN" sz="3200" b="1">
              <a:solidFill>
                <a:srgbClr val="7030A0"/>
              </a:solidFill>
              <a:latin typeface="黑体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黑体" charset="0"/>
                <a:ea typeface="黑体" charset="0"/>
                <a:cs typeface="黑体" charset="0"/>
              </a:rPr>
              <a:t>整型变量的值的范围包括负数到正数</a:t>
            </a:r>
            <a:endParaRPr lang="en-US" altLang="zh-CN" sz="2400" b="1">
              <a:latin typeface="黑体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charset="0"/>
                <a:ea typeface="黑体" charset="0"/>
                <a:cs typeface="黑体" charset="0"/>
              </a:rPr>
              <a:t>可以将变量定义为“无符号”类型</a:t>
            </a:r>
            <a:endParaRPr lang="en-US" altLang="zh-CN" sz="2400" b="1">
              <a:latin typeface="黑体" charset="0"/>
              <a:ea typeface="黑体" charset="0"/>
              <a:cs typeface="黑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黑体" charset="0"/>
                <a:ea typeface="黑体" charset="0"/>
                <a:cs typeface="黑体" charset="0"/>
              </a:rPr>
              <a:t>扩充的整形类型：</a:t>
            </a:r>
            <a:endParaRPr lang="zh-CN" altLang="en-US" sz="2400" b="1">
              <a:latin typeface="黑体" charset="0"/>
              <a:ea typeface="黑体" charset="0"/>
              <a:cs typeface="黑体" charset="0"/>
            </a:endParaRPr>
          </a:p>
          <a:p>
            <a:pPr marL="1022350" lvl="2" indent="-35052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zh-CN" altLang="zh-CN" sz="2400">
                <a:latin typeface="Times New Roman" panose="02020503050405090304" charset="0"/>
                <a:ea typeface="华文仿宋"/>
                <a:sym typeface="+mn-ea"/>
              </a:rPr>
              <a:t>有符号基本整型</a:t>
            </a:r>
            <a:r>
              <a:rPr lang="zh-CN" altLang="en-US" sz="2400">
                <a:latin typeface="Times New Roman" panose="02020503050405090304" charset="0"/>
                <a:ea typeface="华文仿宋"/>
                <a:sym typeface="+mn-ea"/>
              </a:rPr>
              <a:t>  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[signed]</a:t>
            </a:r>
            <a:r>
              <a:rPr lang="en-US" altLang="zh-CN" sz="2400">
                <a:latin typeface="Times New Roman" panose="02020503050405090304" charset="0"/>
                <a:ea typeface="华文仿宋"/>
                <a:sym typeface="+mn-ea"/>
              </a:rPr>
              <a:t> int;</a:t>
            </a:r>
            <a:endParaRPr lang="zh-CN" altLang="zh-CN" sz="2400">
              <a:latin typeface="Times New Roman" panose="02020503050405090304" charset="0"/>
              <a:ea typeface="华文仿宋"/>
            </a:endParaRPr>
          </a:p>
          <a:p>
            <a:pPr marL="1022350" lvl="2" indent="-35052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zh-CN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无符号基本整型</a:t>
            </a:r>
            <a:r>
              <a:rPr lang="zh-CN" altLang="en-US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unsigned int;</a:t>
            </a:r>
            <a:endParaRPr lang="zh-CN" altLang="zh-CN" sz="2400">
              <a:solidFill>
                <a:srgbClr val="FF0000"/>
              </a:solidFill>
              <a:latin typeface="Times New Roman" panose="02020503050405090304" charset="0"/>
              <a:ea typeface="华文仿宋"/>
            </a:endParaRPr>
          </a:p>
          <a:p>
            <a:pPr marL="1022350" lvl="2" indent="-35052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zh-CN" altLang="zh-CN" sz="2400">
                <a:latin typeface="Times New Roman" panose="02020503050405090304" charset="0"/>
                <a:ea typeface="华文仿宋"/>
                <a:sym typeface="+mn-ea"/>
              </a:rPr>
              <a:t>有符号短整型</a:t>
            </a:r>
            <a:r>
              <a:rPr lang="zh-CN" altLang="en-US" sz="2400">
                <a:latin typeface="Times New Roman" panose="02020503050405090304" charset="0"/>
                <a:ea typeface="华文仿宋"/>
                <a:sym typeface="+mn-ea"/>
              </a:rPr>
              <a:t>    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[signed]</a:t>
            </a:r>
            <a:r>
              <a:rPr lang="en-US" altLang="zh-CN" sz="2400">
                <a:latin typeface="Times New Roman" panose="02020503050405090304" charset="0"/>
                <a:ea typeface="华文仿宋"/>
                <a:sym typeface="+mn-ea"/>
              </a:rPr>
              <a:t> short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[int];</a:t>
            </a:r>
            <a:endParaRPr lang="zh-CN" altLang="zh-CN" sz="2400">
              <a:solidFill>
                <a:srgbClr val="2C04C0"/>
              </a:solidFill>
              <a:latin typeface="Times New Roman" panose="02020503050405090304" charset="0"/>
              <a:ea typeface="华文仿宋"/>
            </a:endParaRPr>
          </a:p>
          <a:p>
            <a:pPr marL="1022350" lvl="2" indent="-35052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zh-CN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无符号短整型</a:t>
            </a:r>
            <a:r>
              <a:rPr lang="zh-CN" altLang="en-US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unsigned short</a:t>
            </a:r>
            <a:r>
              <a:rPr lang="en-US" altLang="zh-CN" sz="2400">
                <a:latin typeface="Times New Roman" panose="02020503050405090304" charset="0"/>
                <a:ea typeface="华文仿宋"/>
                <a:sym typeface="+mn-ea"/>
              </a:rPr>
              <a:t>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[int];</a:t>
            </a:r>
            <a:endParaRPr lang="zh-CN" altLang="zh-CN" sz="2400">
              <a:solidFill>
                <a:srgbClr val="2C04C0"/>
              </a:solidFill>
              <a:latin typeface="Times New Roman" panose="02020503050405090304" charset="0"/>
              <a:ea typeface="华文仿宋"/>
            </a:endParaRPr>
          </a:p>
          <a:p>
            <a:pPr marL="1022350" lvl="2" indent="-35052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zh-CN" altLang="zh-CN" sz="2400">
                <a:latin typeface="Times New Roman" panose="02020503050405090304" charset="0"/>
                <a:ea typeface="华文仿宋"/>
                <a:sym typeface="+mn-ea"/>
              </a:rPr>
              <a:t>有符号长整型</a:t>
            </a:r>
            <a:r>
              <a:rPr lang="zh-CN" altLang="en-US" sz="2400">
                <a:latin typeface="Times New Roman" panose="02020503050405090304" charset="0"/>
                <a:ea typeface="华文仿宋"/>
                <a:sym typeface="+mn-ea"/>
              </a:rPr>
              <a:t>    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[signed]</a:t>
            </a:r>
            <a:r>
              <a:rPr lang="en-US" altLang="zh-CN" sz="2400">
                <a:latin typeface="Times New Roman" panose="02020503050405090304" charset="0"/>
                <a:ea typeface="华文仿宋"/>
                <a:sym typeface="+mn-ea"/>
              </a:rPr>
              <a:t> long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[int];</a:t>
            </a:r>
            <a:endParaRPr lang="zh-CN" altLang="zh-CN" sz="2400">
              <a:solidFill>
                <a:srgbClr val="2C04C0"/>
              </a:solidFill>
              <a:latin typeface="Times New Roman" panose="02020503050405090304" charset="0"/>
              <a:ea typeface="华文仿宋"/>
            </a:endParaRPr>
          </a:p>
          <a:p>
            <a:pPr marL="1022350" lvl="2" indent="-35052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zh-CN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无符号长整型</a:t>
            </a:r>
            <a:r>
              <a:rPr lang="zh-CN" altLang="en-US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unsigned long</a:t>
            </a:r>
            <a:r>
              <a:rPr lang="en-US" altLang="zh-CN" sz="2400">
                <a:latin typeface="Times New Roman" panose="02020503050405090304" charset="0"/>
                <a:ea typeface="华文仿宋"/>
                <a:sym typeface="+mn-ea"/>
              </a:rPr>
              <a:t>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[int];</a:t>
            </a:r>
            <a:endParaRPr lang="en-US" altLang="zh-CN" sz="2400">
              <a:solidFill>
                <a:srgbClr val="2C04C0"/>
              </a:solidFill>
              <a:latin typeface="Times New Roman" panose="02020503050405090304" charset="0"/>
              <a:ea typeface="华文仿宋"/>
              <a:sym typeface="+mn-ea"/>
            </a:endParaRPr>
          </a:p>
          <a:p>
            <a:pPr marL="1022350" lvl="2" indent="-350520" algn="l" eaLnBrk="1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Tx/>
              <a:buChar char="•"/>
            </a:pPr>
            <a:r>
              <a:rPr lang="zh-CN" altLang="zh-CN" sz="2400">
                <a:latin typeface="Times New Roman" panose="02020503050405090304" charset="0"/>
                <a:ea typeface="华文仿宋"/>
                <a:sym typeface="+mn-ea"/>
              </a:rPr>
              <a:t>有符号双长整型  [signed] long long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[int];</a:t>
            </a:r>
            <a:r>
              <a:rPr lang="zh-CN" altLang="zh-CN" sz="2400">
                <a:latin typeface="Times New Roman" panose="02020503050405090304" charset="0"/>
                <a:ea typeface="华文仿宋"/>
                <a:sym typeface="+mn-ea"/>
              </a:rPr>
              <a:t> </a:t>
            </a:r>
            <a:endParaRPr lang="zh-CN" altLang="zh-CN" sz="2400">
              <a:latin typeface="Times New Roman" panose="02020503050405090304" charset="0"/>
              <a:ea typeface="华文仿宋"/>
            </a:endParaRPr>
          </a:p>
          <a:p>
            <a:pPr marL="1022350" lvl="2" indent="-350520" algn="l" eaLnBrk="1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Tx/>
              <a:buChar char="•"/>
            </a:pPr>
            <a:r>
              <a:rPr lang="zh-CN" altLang="zh-CN" sz="2400">
                <a:solidFill>
                  <a:srgbClr val="FF0000"/>
                </a:solidFill>
                <a:latin typeface="Times New Roman" panose="02020503050405090304" charset="0"/>
                <a:ea typeface="华文仿宋"/>
                <a:sym typeface="+mn-ea"/>
              </a:rPr>
              <a:t>无符号双长整型  unsigned long long </a:t>
            </a:r>
            <a:r>
              <a:rPr lang="en-US" altLang="zh-CN" sz="2400">
                <a:solidFill>
                  <a:srgbClr val="2C04C0"/>
                </a:solidFill>
                <a:latin typeface="Times New Roman" panose="02020503050405090304" charset="0"/>
                <a:ea typeface="华文仿宋"/>
                <a:sym typeface="+mn-ea"/>
              </a:rPr>
              <a:t>[int]; </a:t>
            </a:r>
            <a:endParaRPr lang="en-US" altLang="zh-CN" sz="2400">
              <a:solidFill>
                <a:srgbClr val="2C04C0"/>
              </a:solidFill>
              <a:latin typeface="Times New Roman" panose="02020503050405090304" charset="0"/>
              <a:ea typeface="华文仿宋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整型数据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93395" y="682625"/>
            <a:ext cx="843661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</a:rPr>
              <a:t>3.</a:t>
            </a:r>
            <a:r>
              <a:rPr lang="zh-CN" altLang="en-US" sz="320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</a:rPr>
              <a:t>带符号的整数</a:t>
            </a:r>
            <a:endParaRPr lang="zh-CN" altLang="en-US" sz="3200">
              <a:solidFill>
                <a:srgbClr val="7030A0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整型数据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754698" y="1557020"/>
            <a:ext cx="8064500" cy="4073525"/>
          </a:xfrm>
        </p:spPr>
        <p:txBody>
          <a:bodyPr vert="horz" wrap="square" lIns="91440" tIns="45720" rIns="91440" bIns="45720" anchor="t"/>
          <a:p>
            <a:pPr marL="271780" indent="-271780" eaLnBrk="1" hangingPunct="1">
              <a:lnSpc>
                <a:spcPct val="12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正整数在内存中以二进制</a:t>
            </a:r>
            <a:r>
              <a:rPr lang="zh-CN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原码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形式存放。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71780" indent="-271780" eaLnBrk="1" hangingPunct="1">
              <a:lnSpc>
                <a:spcPct val="12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负整数在内存中以二进制</a:t>
            </a:r>
            <a:r>
              <a:rPr lang="zh-CN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补码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的形式存放。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271780" indent="-271780" eaLnBrk="1" hangingPunct="1">
              <a:lnSpc>
                <a:spcPct val="120000"/>
              </a:lnSpc>
              <a:spcBef>
                <a:spcPct val="4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有符号正整数 </a:t>
            </a:r>
            <a:r>
              <a:rPr lang="zh-CN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10</a:t>
            </a:r>
            <a:endParaRPr lang="zh-CN" altLang="zh-CN" sz="2400" b="1" dirty="0">
              <a:solidFill>
                <a:schemeClr val="hlink"/>
              </a:solidFill>
              <a:ea typeface="黑体" panose="02010609060101010101" charset="-122"/>
            </a:endParaRPr>
          </a:p>
          <a:p>
            <a:pPr marL="271780" indent="-271780" eaLnBrk="1" hangingPunct="1">
              <a:buNone/>
            </a:pPr>
            <a:r>
              <a:rPr lang="zh-CN" altLang="zh-CN" b="1" dirty="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zh-CN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1140" name="Group 4"/>
          <p:cNvGrpSpPr/>
          <p:nvPr/>
        </p:nvGrpSpPr>
        <p:grpSpPr>
          <a:xfrm>
            <a:off x="4165283" y="3086418"/>
            <a:ext cx="4392612" cy="360362"/>
            <a:chOff x="0" y="0"/>
            <a:chExt cx="2767" cy="227"/>
          </a:xfrm>
        </p:grpSpPr>
        <p:sp>
          <p:nvSpPr>
            <p:cNvPr id="87076" name="Rectangle 5"/>
            <p:cNvSpPr/>
            <p:nvPr/>
          </p:nvSpPr>
          <p:spPr>
            <a:xfrm>
              <a:off x="0" y="0"/>
              <a:ext cx="1350" cy="226"/>
            </a:xfrm>
            <a:prstGeom prst="rect">
              <a:avLst/>
            </a:prstGeom>
            <a:solidFill>
              <a:srgbClr val="BDDE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zh-CN" altLang="zh-CN" sz="2000" b="1" dirty="0">
                  <a:solidFill>
                    <a:srgbClr val="FF0000"/>
                  </a:solidFill>
                  <a:latin typeface="Tahoma" panose="020B0604030504040204" pitchFamily="34" charset="0"/>
                  <a:ea typeface="宋体" pitchFamily="2" charset="-122"/>
                </a:rPr>
                <a:t>0</a:t>
              </a:r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  0 0 0 0 0 0 0</a:t>
              </a:r>
              <a:endParaRPr lang="zh-CN" altLang="zh-CN" sz="2000" b="1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7077" name="Rectangle 6"/>
            <p:cNvSpPr/>
            <p:nvPr/>
          </p:nvSpPr>
          <p:spPr>
            <a:xfrm>
              <a:off x="1417" y="3"/>
              <a:ext cx="1350" cy="217"/>
            </a:xfrm>
            <a:prstGeom prst="rect">
              <a:avLst/>
            </a:prstGeom>
            <a:solidFill>
              <a:srgbClr val="BDDE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0 0 0 0 1 0 1 0</a:t>
              </a:r>
              <a:endParaRPr lang="zh-CN" altLang="zh-CN" sz="2000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7078" name="Line 7"/>
            <p:cNvSpPr/>
            <p:nvPr/>
          </p:nvSpPr>
          <p:spPr>
            <a:xfrm>
              <a:off x="206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1144" name="Group 8"/>
          <p:cNvGrpSpPr/>
          <p:nvPr/>
        </p:nvGrpSpPr>
        <p:grpSpPr>
          <a:xfrm>
            <a:off x="4165283" y="3776980"/>
            <a:ext cx="3025775" cy="1719263"/>
            <a:chOff x="0" y="0"/>
            <a:chExt cx="1906" cy="1083"/>
          </a:xfrm>
        </p:grpSpPr>
        <p:sp>
          <p:nvSpPr>
            <p:cNvPr id="87070" name="AutoShape 9"/>
            <p:cNvSpPr/>
            <p:nvPr/>
          </p:nvSpPr>
          <p:spPr>
            <a:xfrm>
              <a:off x="0" y="26"/>
              <a:ext cx="681" cy="273"/>
            </a:xfrm>
            <a:prstGeom prst="wedgeRoundRectCallout">
              <a:avLst>
                <a:gd name="adj1" fmla="val -34727"/>
                <a:gd name="adj2" fmla="val -134616"/>
                <a:gd name="adj3" fmla="val 16667"/>
              </a:avLst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符号位</a:t>
              </a:r>
              <a:endParaRPr lang="zh-CN" altLang="zh-CN" sz="2000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grpSp>
          <p:nvGrpSpPr>
            <p:cNvPr id="87071" name="Group 10"/>
            <p:cNvGrpSpPr/>
            <p:nvPr/>
          </p:nvGrpSpPr>
          <p:grpSpPr>
            <a:xfrm>
              <a:off x="1033" y="0"/>
              <a:ext cx="873" cy="1083"/>
              <a:chOff x="0" y="0"/>
              <a:chExt cx="873" cy="1083"/>
            </a:xfrm>
          </p:grpSpPr>
          <p:sp>
            <p:nvSpPr>
              <p:cNvPr id="87072" name="AutoShape 11"/>
              <p:cNvSpPr/>
              <p:nvPr/>
            </p:nvSpPr>
            <p:spPr>
              <a:xfrm>
                <a:off x="0" y="0"/>
                <a:ext cx="873" cy="1083"/>
              </a:xfrm>
              <a:prstGeom prst="flowChartDocument">
                <a:avLst/>
              </a:prstGeom>
              <a:solidFill>
                <a:srgbClr val="FFCCFF"/>
              </a:solidFill>
              <a:ln w="952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7073" name="Rectangle 12"/>
              <p:cNvSpPr/>
              <p:nvPr/>
            </p:nvSpPr>
            <p:spPr>
              <a:xfrm>
                <a:off x="26" y="288"/>
                <a:ext cx="812" cy="1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1800" b="1" dirty="0">
                    <a:latin typeface="Tahoma" panose="020B0604030504040204" pitchFamily="34" charset="0"/>
                    <a:ea typeface="宋体" pitchFamily="2" charset="-122"/>
                  </a:rPr>
                  <a:t>00000000</a:t>
                </a:r>
                <a:endParaRPr lang="zh-CN" altLang="zh-CN" sz="1800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74" name="Rectangle 13"/>
              <p:cNvSpPr/>
              <p:nvPr/>
            </p:nvSpPr>
            <p:spPr>
              <a:xfrm>
                <a:off x="27" y="505"/>
                <a:ext cx="812" cy="1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1800" b="1" dirty="0">
                    <a:latin typeface="Tahoma" panose="020B0604030504040204" pitchFamily="34" charset="0"/>
                    <a:ea typeface="宋体" pitchFamily="2" charset="-122"/>
                  </a:rPr>
                  <a:t>00001010</a:t>
                </a:r>
                <a:endParaRPr lang="zh-CN" altLang="zh-CN" sz="1800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75" name="Text Box 14"/>
              <p:cNvSpPr txBox="1"/>
              <p:nvPr/>
            </p:nvSpPr>
            <p:spPr>
              <a:xfrm>
                <a:off x="104" y="35"/>
                <a:ext cx="664" cy="231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zh-CN" altLang="zh-CN" sz="1800" dirty="0">
                    <a:solidFill>
                      <a:srgbClr val="FF0066"/>
                    </a:solidFill>
                    <a:latin typeface="Tahoma" panose="020B0604030504040204" pitchFamily="34" charset="0"/>
                    <a:ea typeface="宋体" pitchFamily="2" charset="-122"/>
                  </a:rPr>
                  <a:t>RAM</a:t>
                </a:r>
                <a:endParaRPr lang="zh-CN" altLang="zh-CN" sz="1800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91151" name="Rectangle 15"/>
          <p:cNvSpPr/>
          <p:nvPr/>
        </p:nvSpPr>
        <p:spPr>
          <a:xfrm>
            <a:off x="768033" y="338836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3525" indent="-263525"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有符号负整数 </a:t>
            </a:r>
            <a:r>
              <a:rPr lang="zh-CN" altLang="zh-CN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-10</a:t>
            </a:r>
            <a:endParaRPr lang="zh-CN" altLang="zh-CN" sz="2400" b="1" dirty="0">
              <a:solidFill>
                <a:schemeClr val="hlink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1152" name="Group 16"/>
          <p:cNvGrpSpPr/>
          <p:nvPr/>
        </p:nvGrpSpPr>
        <p:grpSpPr>
          <a:xfrm>
            <a:off x="4166870" y="3672205"/>
            <a:ext cx="4392613" cy="360363"/>
            <a:chOff x="0" y="0"/>
            <a:chExt cx="2767" cy="227"/>
          </a:xfrm>
        </p:grpSpPr>
        <p:sp>
          <p:nvSpPr>
            <p:cNvPr id="87067" name="Rectangle 17"/>
            <p:cNvSpPr/>
            <p:nvPr/>
          </p:nvSpPr>
          <p:spPr>
            <a:xfrm>
              <a:off x="0" y="0"/>
              <a:ext cx="1350" cy="226"/>
            </a:xfrm>
            <a:prstGeom prst="rect">
              <a:avLst/>
            </a:prstGeom>
            <a:solidFill>
              <a:srgbClr val="BDDE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zh-CN" altLang="zh-CN" sz="2000" b="1" dirty="0">
                  <a:solidFill>
                    <a:srgbClr val="FF0000"/>
                  </a:solidFill>
                  <a:latin typeface="Tahoma" panose="020B0604030504040204" pitchFamily="34" charset="0"/>
                  <a:ea typeface="宋体" pitchFamily="2" charset="-122"/>
                </a:rPr>
                <a:t>1</a:t>
              </a:r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  1 1 1 1 1 1 1</a:t>
              </a:r>
              <a:endParaRPr lang="zh-CN" altLang="zh-CN" sz="2000" b="1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7068" name="Rectangle 18"/>
            <p:cNvSpPr/>
            <p:nvPr/>
          </p:nvSpPr>
          <p:spPr>
            <a:xfrm>
              <a:off x="1417" y="3"/>
              <a:ext cx="1350" cy="217"/>
            </a:xfrm>
            <a:prstGeom prst="rect">
              <a:avLst/>
            </a:prstGeom>
            <a:solidFill>
              <a:srgbClr val="BDDE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1 1 1 1 0 1 1 0</a:t>
              </a:r>
              <a:endParaRPr lang="zh-CN" altLang="zh-CN" sz="2000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7069" name="Line 19"/>
            <p:cNvSpPr/>
            <p:nvPr/>
          </p:nvSpPr>
          <p:spPr>
            <a:xfrm>
              <a:off x="206" y="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1156" name="Group 20"/>
          <p:cNvGrpSpPr/>
          <p:nvPr/>
        </p:nvGrpSpPr>
        <p:grpSpPr>
          <a:xfrm>
            <a:off x="4225608" y="4378643"/>
            <a:ext cx="3025775" cy="1719262"/>
            <a:chOff x="0" y="0"/>
            <a:chExt cx="1906" cy="1083"/>
          </a:xfrm>
        </p:grpSpPr>
        <p:sp>
          <p:nvSpPr>
            <p:cNvPr id="87061" name="AutoShape 21"/>
            <p:cNvSpPr/>
            <p:nvPr/>
          </p:nvSpPr>
          <p:spPr>
            <a:xfrm>
              <a:off x="0" y="26"/>
              <a:ext cx="681" cy="273"/>
            </a:xfrm>
            <a:prstGeom prst="wedgeRoundRectCallout">
              <a:avLst>
                <a:gd name="adj1" fmla="val -34727"/>
                <a:gd name="adj2" fmla="val -134616"/>
                <a:gd name="adj3" fmla="val 16667"/>
              </a:avLst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符号位</a:t>
              </a:r>
              <a:endParaRPr lang="zh-CN" altLang="zh-CN" sz="2000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grpSp>
          <p:nvGrpSpPr>
            <p:cNvPr id="87062" name="Group 22"/>
            <p:cNvGrpSpPr/>
            <p:nvPr/>
          </p:nvGrpSpPr>
          <p:grpSpPr>
            <a:xfrm>
              <a:off x="1033" y="0"/>
              <a:ext cx="873" cy="1083"/>
              <a:chOff x="0" y="0"/>
              <a:chExt cx="873" cy="1083"/>
            </a:xfrm>
          </p:grpSpPr>
          <p:sp>
            <p:nvSpPr>
              <p:cNvPr id="87063" name="AutoShape 23"/>
              <p:cNvSpPr/>
              <p:nvPr/>
            </p:nvSpPr>
            <p:spPr>
              <a:xfrm>
                <a:off x="0" y="0"/>
                <a:ext cx="873" cy="1083"/>
              </a:xfrm>
              <a:prstGeom prst="flowChartDocument">
                <a:avLst/>
              </a:prstGeom>
              <a:solidFill>
                <a:srgbClr val="FFCCFF"/>
              </a:solidFill>
              <a:ln w="952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87064" name="Rectangle 24"/>
              <p:cNvSpPr/>
              <p:nvPr/>
            </p:nvSpPr>
            <p:spPr>
              <a:xfrm>
                <a:off x="26" y="288"/>
                <a:ext cx="812" cy="1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1800" b="1" dirty="0">
                    <a:latin typeface="Tahoma" panose="020B0604030504040204" pitchFamily="34" charset="0"/>
                    <a:ea typeface="宋体" pitchFamily="2" charset="-122"/>
                  </a:rPr>
                  <a:t>11111111</a:t>
                </a:r>
                <a:endParaRPr lang="zh-CN" altLang="zh-CN" sz="1800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65" name="Rectangle 25"/>
              <p:cNvSpPr/>
              <p:nvPr/>
            </p:nvSpPr>
            <p:spPr>
              <a:xfrm>
                <a:off x="27" y="505"/>
                <a:ext cx="812" cy="1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FF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1800" b="1" dirty="0">
                    <a:latin typeface="Tahoma" panose="020B0604030504040204" pitchFamily="34" charset="0"/>
                    <a:ea typeface="宋体" pitchFamily="2" charset="-122"/>
                  </a:rPr>
                  <a:t>11110110</a:t>
                </a:r>
                <a:endParaRPr lang="zh-CN" altLang="zh-CN" sz="1800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66" name="Text Box 26"/>
              <p:cNvSpPr txBox="1"/>
              <p:nvPr/>
            </p:nvSpPr>
            <p:spPr>
              <a:xfrm>
                <a:off x="104" y="35"/>
                <a:ext cx="664" cy="231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zh-CN" altLang="zh-CN" sz="1800" dirty="0">
                    <a:solidFill>
                      <a:srgbClr val="FF0066"/>
                    </a:solidFill>
                    <a:latin typeface="Tahoma" panose="020B0604030504040204" pitchFamily="34" charset="0"/>
                    <a:ea typeface="宋体" pitchFamily="2" charset="-122"/>
                  </a:rPr>
                  <a:t>RAM</a:t>
                </a:r>
                <a:endParaRPr lang="zh-CN" altLang="zh-CN" sz="1800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1163" name="Group 27"/>
          <p:cNvGrpSpPr/>
          <p:nvPr/>
        </p:nvGrpSpPr>
        <p:grpSpPr>
          <a:xfrm>
            <a:off x="768033" y="4407218"/>
            <a:ext cx="7767637" cy="1666875"/>
            <a:chOff x="0" y="0"/>
            <a:chExt cx="4893" cy="1050"/>
          </a:xfrm>
        </p:grpSpPr>
        <p:sp>
          <p:nvSpPr>
            <p:cNvPr id="87051" name="Text Box 28"/>
            <p:cNvSpPr txBox="1"/>
            <p:nvPr/>
          </p:nvSpPr>
          <p:spPr>
            <a:xfrm>
              <a:off x="604" y="0"/>
              <a:ext cx="128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zh-CN" altLang="zh-CN" sz="2000" b="1" dirty="0">
                  <a:latin typeface="黑体" panose="02010609060101010101" charset="-122"/>
                  <a:ea typeface="黑体" panose="02010609060101010101" charset="-122"/>
                </a:rPr>
                <a:t>-10的原码</a:t>
              </a:r>
              <a:endParaRPr lang="zh-CN" altLang="zh-CN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87052" name="Group 29"/>
            <p:cNvGrpSpPr/>
            <p:nvPr/>
          </p:nvGrpSpPr>
          <p:grpSpPr>
            <a:xfrm>
              <a:off x="2138" y="34"/>
              <a:ext cx="2755" cy="1016"/>
              <a:chOff x="0" y="0"/>
              <a:chExt cx="2755" cy="1016"/>
            </a:xfrm>
          </p:grpSpPr>
          <p:sp>
            <p:nvSpPr>
              <p:cNvPr id="87055" name="Rectangle 30"/>
              <p:cNvSpPr/>
              <p:nvPr/>
            </p:nvSpPr>
            <p:spPr>
              <a:xfrm>
                <a:off x="0" y="0"/>
                <a:ext cx="1366" cy="24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20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itchFamily="2" charset="-122"/>
                  </a:rPr>
                  <a:t>1</a:t>
                </a:r>
                <a:r>
                  <a:rPr lang="zh-CN" altLang="zh-CN" sz="2000" b="1" dirty="0">
                    <a:latin typeface="Tahoma" panose="020B0604030504040204" pitchFamily="34" charset="0"/>
                    <a:ea typeface="宋体" pitchFamily="2" charset="-122"/>
                  </a:rPr>
                  <a:t> 0 0 0 0 0 0 0</a:t>
                </a:r>
                <a:endParaRPr lang="zh-CN" altLang="zh-CN" sz="2000" b="1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56" name="Rectangle 31"/>
              <p:cNvSpPr/>
              <p:nvPr/>
            </p:nvSpPr>
            <p:spPr>
              <a:xfrm>
                <a:off x="1446" y="4"/>
                <a:ext cx="1309" cy="2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2000" b="1" dirty="0">
                    <a:latin typeface="Tahoma" panose="020B0604030504040204" pitchFamily="34" charset="0"/>
                    <a:ea typeface="宋体" pitchFamily="2" charset="-122"/>
                  </a:rPr>
                  <a:t>0 0 0 0 1 0 1 0</a:t>
                </a:r>
                <a:endParaRPr lang="zh-CN" altLang="zh-CN" sz="2000" b="1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57" name="Rectangle 32"/>
              <p:cNvSpPr/>
              <p:nvPr/>
            </p:nvSpPr>
            <p:spPr>
              <a:xfrm>
                <a:off x="0" y="381"/>
                <a:ext cx="1356" cy="25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20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itchFamily="2" charset="-122"/>
                  </a:rPr>
                  <a:t>1</a:t>
                </a:r>
                <a:r>
                  <a:rPr lang="zh-CN" altLang="zh-CN" sz="2000" b="1" dirty="0">
                    <a:latin typeface="Tahoma" panose="020B0604030504040204" pitchFamily="34" charset="0"/>
                    <a:ea typeface="宋体" pitchFamily="2" charset="-122"/>
                  </a:rPr>
                  <a:t> 1 1 1 1 1 1 1</a:t>
                </a:r>
                <a:endParaRPr lang="zh-CN" altLang="zh-CN" sz="2000" b="1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58" name="Rectangle 33"/>
              <p:cNvSpPr/>
              <p:nvPr/>
            </p:nvSpPr>
            <p:spPr>
              <a:xfrm>
                <a:off x="1446" y="385"/>
                <a:ext cx="1309" cy="24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2000" b="1" dirty="0">
                    <a:latin typeface="Tahoma" panose="020B0604030504040204" pitchFamily="34" charset="0"/>
                    <a:ea typeface="宋体" pitchFamily="2" charset="-122"/>
                  </a:rPr>
                  <a:t>1 1 1 1 0 1 0 1</a:t>
                </a:r>
                <a:endParaRPr lang="zh-CN" altLang="zh-CN" sz="2000" b="1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59" name="Rectangle 34"/>
              <p:cNvSpPr/>
              <p:nvPr/>
            </p:nvSpPr>
            <p:spPr>
              <a:xfrm>
                <a:off x="0" y="762"/>
                <a:ext cx="1356" cy="25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20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itchFamily="2" charset="-122"/>
                  </a:rPr>
                  <a:t>1</a:t>
                </a:r>
                <a:r>
                  <a:rPr lang="zh-CN" altLang="zh-CN" sz="2000" b="1" dirty="0">
                    <a:latin typeface="Tahoma" panose="020B0604030504040204" pitchFamily="34" charset="0"/>
                    <a:ea typeface="宋体" pitchFamily="2" charset="-122"/>
                  </a:rPr>
                  <a:t> 1 1 1 1 1 1 1</a:t>
                </a:r>
                <a:endParaRPr lang="zh-CN" altLang="zh-CN" sz="2000" b="1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87060" name="Rectangle 35"/>
              <p:cNvSpPr/>
              <p:nvPr/>
            </p:nvSpPr>
            <p:spPr>
              <a:xfrm>
                <a:off x="1437" y="757"/>
                <a:ext cx="1309" cy="2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zh-CN" sz="2000" b="1" dirty="0">
                    <a:latin typeface="Tahoma" panose="020B0604030504040204" pitchFamily="34" charset="0"/>
                    <a:ea typeface="宋体" pitchFamily="2" charset="-122"/>
                  </a:rPr>
                  <a:t>1 1 1 1 0 1 1 0</a:t>
                </a:r>
                <a:endParaRPr lang="zh-CN" altLang="zh-CN" sz="2000" b="1" dirty="0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7053" name="Text Box 36"/>
            <p:cNvSpPr txBox="1"/>
            <p:nvPr/>
          </p:nvSpPr>
          <p:spPr>
            <a:xfrm>
              <a:off x="585" y="405"/>
              <a:ext cx="133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按位取反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87054" name="Text Box 37"/>
            <p:cNvSpPr txBox="1"/>
            <p:nvPr/>
          </p:nvSpPr>
          <p:spPr>
            <a:xfrm>
              <a:off x="0" y="782"/>
              <a:ext cx="189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zh-CN" altLang="zh-CN" sz="2000" b="1" dirty="0">
                  <a:latin typeface="黑体" panose="02010609060101010101" charset="-122"/>
                  <a:ea typeface="黑体" panose="02010609060101010101" charset="-122"/>
                </a:rPr>
                <a:t>加1后得到-10的补码</a:t>
              </a:r>
              <a:endParaRPr lang="zh-CN" altLang="zh-CN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ldLvl="2" build="p"/>
      <p:bldP spid="911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83870" y="685800"/>
            <a:ext cx="844613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4.</a:t>
            </a:r>
            <a:r>
              <a:rPr lang="en-US" altLang="zh-CN" sz="320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无</a:t>
            </a:r>
            <a:r>
              <a:rPr lang="en-US" altLang="zh-CN" sz="3200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符号的整数</a:t>
            </a:r>
            <a:endParaRPr lang="en-US" altLang="zh-CN" sz="3200">
              <a:solidFill>
                <a:srgbClr val="7030A0"/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整型数据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712788" y="1628458"/>
            <a:ext cx="8145462" cy="4087812"/>
          </a:xfrm>
        </p:spPr>
        <p:txBody>
          <a:bodyPr vert="horz" wrap="square" lIns="91440" tIns="45720" rIns="91440" bIns="45720" anchor="t"/>
          <a:p>
            <a:pPr marL="271780" indent="-271780" eaLnBrk="1" hangingPunct="1">
              <a:lnSpc>
                <a:spcPct val="11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400" b="1" dirty="0">
                <a:ea typeface="黑体" panose="02010609060101010101" charset="-122"/>
              </a:rPr>
              <a:t>无符号整数的所有二进制位全部用来存放数值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  </a:t>
            </a:r>
            <a:r>
              <a:rPr lang="zh-CN" altLang="zh-CN" sz="2400" b="1" dirty="0">
                <a:ea typeface="黑体" panose="02010609060101010101" charset="-122"/>
              </a:rPr>
              <a:t>不能存放负数。</a:t>
            </a:r>
            <a:endParaRPr lang="zh-CN" altLang="zh-CN" sz="2400" b="1" dirty="0">
              <a:ea typeface="黑体" panose="02010609060101010101" charset="-122"/>
            </a:endParaRPr>
          </a:p>
          <a:p>
            <a:pPr marL="271780" indent="-271780" eaLnBrk="1" hangingPunct="1">
              <a:lnSpc>
                <a:spcPct val="125000"/>
              </a:lnSpc>
              <a:spcBef>
                <a:spcPct val="30000"/>
              </a:spcBef>
              <a:buClr>
                <a:srgbClr val="008000"/>
              </a:buClr>
              <a:buSzPct val="85000"/>
              <a:buNone/>
            </a:pPr>
            <a:r>
              <a:rPr lang="zh-CN" altLang="zh-CN" sz="2400" b="1" dirty="0">
                <a:ea typeface="黑体" panose="02010609060101010101" charset="-122"/>
              </a:rPr>
              <a:t>   无符号整数</a:t>
            </a:r>
            <a:endParaRPr lang="zh-CN" altLang="zh-CN" sz="2400" b="1" dirty="0">
              <a:ea typeface="黑体" panose="02010609060101010101" charset="-122"/>
            </a:endParaRPr>
          </a:p>
          <a:p>
            <a:pPr marL="822325" lvl="1" eaLnBrk="1" hangingPunct="1">
              <a:lnSpc>
                <a:spcPct val="125000"/>
              </a:lnSpc>
              <a:spcBef>
                <a:spcPct val="5000"/>
              </a:spcBef>
              <a:buClr>
                <a:srgbClr val="008000"/>
              </a:buClr>
              <a:buSzPct val="45000"/>
              <a:buNone/>
            </a:pPr>
            <a:r>
              <a:rPr lang="zh-CN" altLang="zh-CN" sz="2400" b="1" dirty="0">
                <a:ea typeface="黑体" panose="02010609060101010101" charset="-122"/>
              </a:rPr>
              <a:t>65535</a:t>
            </a:r>
            <a:r>
              <a:rPr lang="zh-CN" altLang="zh-CN" sz="2400" b="1" dirty="0">
                <a:solidFill>
                  <a:schemeClr val="hlink"/>
                </a:solidFill>
                <a:latin typeface="Arial" panose="020B0604020202090204" pitchFamily="34" charset="0"/>
                <a:ea typeface="黑体" panose="02010609060101010101" charset="-122"/>
              </a:rPr>
              <a:t>u</a:t>
            </a:r>
            <a:endParaRPr lang="zh-CN" altLang="zh-CN" sz="2400" b="1" dirty="0">
              <a:solidFill>
                <a:schemeClr val="hlink"/>
              </a:solidFill>
              <a:latin typeface="Arial" panose="020B0604020202090204" pitchFamily="34" charset="0"/>
              <a:ea typeface="黑体" panose="02010609060101010101" charset="-122"/>
            </a:endParaRPr>
          </a:p>
          <a:p>
            <a:pPr marL="271780" indent="-271780" eaLnBrk="1" hangingPunct="1">
              <a:buNone/>
            </a:pPr>
            <a:endParaRPr lang="zh-CN" altLang="zh-CN" sz="2400" dirty="0">
              <a:ea typeface="黑体" panose="02010609060101010101" charset="-122"/>
            </a:endParaRPr>
          </a:p>
        </p:txBody>
      </p:sp>
      <p:grpSp>
        <p:nvGrpSpPr>
          <p:cNvPr id="88068" name="Group 4"/>
          <p:cNvGrpSpPr/>
          <p:nvPr/>
        </p:nvGrpSpPr>
        <p:grpSpPr>
          <a:xfrm>
            <a:off x="3414713" y="3306763"/>
            <a:ext cx="4351337" cy="438150"/>
            <a:chOff x="0" y="0"/>
            <a:chExt cx="2512" cy="213"/>
          </a:xfrm>
        </p:grpSpPr>
        <p:sp>
          <p:nvSpPr>
            <p:cNvPr id="88075" name="Rectangle 5"/>
            <p:cNvSpPr/>
            <p:nvPr/>
          </p:nvSpPr>
          <p:spPr>
            <a:xfrm>
              <a:off x="0" y="0"/>
              <a:ext cx="1226" cy="213"/>
            </a:xfrm>
            <a:prstGeom prst="rect">
              <a:avLst/>
            </a:prstGeom>
            <a:solidFill>
              <a:srgbClr val="B7DB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1 1 1 1 1 1 1 1</a:t>
              </a:r>
              <a:endParaRPr lang="zh-CN" altLang="zh-CN" sz="2000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8076" name="Rectangle 6"/>
            <p:cNvSpPr/>
            <p:nvPr/>
          </p:nvSpPr>
          <p:spPr>
            <a:xfrm>
              <a:off x="1286" y="3"/>
              <a:ext cx="1226" cy="204"/>
            </a:xfrm>
            <a:prstGeom prst="rect">
              <a:avLst/>
            </a:prstGeom>
            <a:solidFill>
              <a:srgbClr val="B7DB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1 1 1 1 1 1 1 1</a:t>
              </a:r>
              <a:endParaRPr lang="zh-CN" altLang="zh-CN" sz="2000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</p:grpSp>
      <p:grpSp>
        <p:nvGrpSpPr>
          <p:cNvPr id="88069" name="Group 7"/>
          <p:cNvGrpSpPr/>
          <p:nvPr/>
        </p:nvGrpSpPr>
        <p:grpSpPr>
          <a:xfrm>
            <a:off x="3756025" y="4133850"/>
            <a:ext cx="1558925" cy="1809750"/>
            <a:chOff x="0" y="0"/>
            <a:chExt cx="873" cy="1083"/>
          </a:xfrm>
        </p:grpSpPr>
        <p:sp>
          <p:nvSpPr>
            <p:cNvPr id="88071" name="AutoShape 8"/>
            <p:cNvSpPr/>
            <p:nvPr/>
          </p:nvSpPr>
          <p:spPr>
            <a:xfrm>
              <a:off x="0" y="0"/>
              <a:ext cx="873" cy="1083"/>
            </a:xfrm>
            <a:prstGeom prst="flowChartDocument">
              <a:avLst/>
            </a:prstGeom>
            <a:solidFill>
              <a:srgbClr val="FFCCFF"/>
            </a:solidFill>
            <a:ln w="952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8072" name="Rectangle 9"/>
            <p:cNvSpPr/>
            <p:nvPr/>
          </p:nvSpPr>
          <p:spPr>
            <a:xfrm>
              <a:off x="26" y="288"/>
              <a:ext cx="812" cy="1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11111111</a:t>
              </a:r>
              <a:endParaRPr lang="zh-CN" altLang="zh-CN" sz="2000" b="1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8073" name="Rectangle 10"/>
            <p:cNvSpPr/>
            <p:nvPr/>
          </p:nvSpPr>
          <p:spPr>
            <a:xfrm>
              <a:off x="27" y="505"/>
              <a:ext cx="812" cy="1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itchFamily="2" charset="-122"/>
                </a:rPr>
                <a:t>11111111</a:t>
              </a:r>
              <a:endParaRPr lang="zh-CN" altLang="zh-CN" sz="2000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88074" name="Text Box 11"/>
            <p:cNvSpPr txBox="1"/>
            <p:nvPr/>
          </p:nvSpPr>
          <p:spPr>
            <a:xfrm>
              <a:off x="104" y="35"/>
              <a:ext cx="664" cy="238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zh-CN" sz="2000" b="1" dirty="0">
                  <a:solidFill>
                    <a:srgbClr val="FF0066"/>
                  </a:solidFill>
                  <a:latin typeface="Tahoma" panose="020B0604030504040204" pitchFamily="34" charset="0"/>
                  <a:ea typeface="宋体" pitchFamily="2" charset="-122"/>
                </a:rPr>
                <a:t>RAM</a:t>
              </a:r>
              <a:endParaRPr lang="zh-CN" altLang="zh-CN" sz="2000" b="1" dirty="0">
                <a:latin typeface="Tahoma" panose="020B060403050404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31185" y="822325"/>
            <a:ext cx="4907280" cy="75946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(“12+34=%d\n",12+34);   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4335" y="894080"/>
            <a:ext cx="7858760" cy="164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做算术运算</a:t>
            </a:r>
            <a:endParaRPr lang="en-US" altLang="zh-CN" sz="2800" dirty="0" smtClean="0"/>
          </a:p>
          <a:p>
            <a:pPr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【例</a:t>
            </a:r>
            <a:r>
              <a:rPr lang="en-US" altLang="zh-CN" sz="2800" dirty="0" smtClean="0"/>
              <a:t>3-1</a:t>
            </a:r>
            <a:r>
              <a:rPr lang="zh-CN" altLang="en-US" sz="2800" dirty="0" smtClean="0"/>
              <a:t>】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hlinkClick r:id="rId1"/>
              </a:rPr>
              <a:t>算找零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</p:txBody>
      </p:sp>
      <p:sp>
        <p:nvSpPr>
          <p:cNvPr id="3" name="Rectangle 7"/>
          <p:cNvSpPr>
            <a:spLocks noGrp="1" noChangeArrowheads="1"/>
          </p:cNvSpPr>
          <p:nvPr/>
        </p:nvSpPr>
        <p:spPr>
          <a:xfrm>
            <a:off x="3413125" y="1771650"/>
            <a:ext cx="5357495" cy="1375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商品价格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元，票额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元，应找零多少？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/>
        </p:nvSpPr>
        <p:spPr>
          <a:xfrm>
            <a:off x="827405" y="3284855"/>
            <a:ext cx="8072120" cy="826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谢谢惠顾，应找您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100-34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  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790" y="606425"/>
            <a:ext cx="8562340" cy="107124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</a:rPr>
              <a:t>5.</a:t>
            </a:r>
            <a:r>
              <a:rPr lang="zh-CN" altLang="en-US" sz="3200" b="1">
                <a:solidFill>
                  <a:srgbClr val="7030A0"/>
                </a:solidFill>
                <a:latin typeface="黑体" charset="0"/>
                <a:ea typeface="黑体" charset="0"/>
                <a:cs typeface="黑体" charset="0"/>
              </a:rPr>
              <a:t>数据溢出：</a:t>
            </a:r>
            <a:endParaRPr lang="zh-CN" altLang="en-US" sz="3200" b="1">
              <a:solidFill>
                <a:srgbClr val="7030A0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3708400" y="1268413"/>
            <a:ext cx="4464050" cy="44275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int main()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{ 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short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a,b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a=32767;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b=a+1; 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("%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d,%d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\n",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a,b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); 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	return 0;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} </a:t>
            </a:r>
            <a:endParaRPr lang="en-US" altLang="zh-CN" sz="2800" dirty="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389563"/>
            <a:ext cx="2447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60413" y="3660458"/>
            <a:ext cx="7065962" cy="1169987"/>
          </a:xfrm>
          <a:prstGeom prst="rect">
            <a:avLst/>
          </a:prstGeom>
          <a:solidFill>
            <a:schemeClr val="bg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charset="0"/>
                <a:ea typeface="宋体" pitchFamily="2" charset="-122"/>
              </a:rPr>
              <a:t>32767:       (0111111111111111)2</a:t>
            </a:r>
            <a:endParaRPr 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charset="0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charset="0"/>
                <a:ea typeface="宋体" pitchFamily="2" charset="-122"/>
              </a:rPr>
              <a:t>32767+1:   (1000000000000000)2     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charset="0"/>
                <a:ea typeface="宋体" pitchFamily="2" charset="-122"/>
              </a:rPr>
              <a:t>即 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charset="0"/>
                <a:ea typeface="宋体" pitchFamily="2" charset="-122"/>
              </a:rPr>
              <a:t>–32768</a:t>
            </a:r>
            <a:endParaRPr lang="en-US" sz="3200">
              <a:solidFill>
                <a:schemeClr val="folHlink"/>
              </a:solidFill>
              <a:latin typeface="Courier New" panose="02070409020205090404" pitchFamily="49" charset="0"/>
              <a:ea typeface="宋体" pitchFamily="2" charset="-122"/>
            </a:endParaRPr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整型数据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94212" name="Rectangle 4"/>
          <p:cNvSpPr/>
          <p:nvPr/>
        </p:nvSpPr>
        <p:spPr bwMode="auto">
          <a:xfrm>
            <a:off x="760730" y="4830445"/>
            <a:ext cx="7660640" cy="1210945"/>
          </a:xfrm>
          <a:prstGeom prst="rect">
            <a:avLst/>
          </a:prstGeom>
          <a:solidFill>
            <a:schemeClr val="bg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lvl="0" algn="l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90204" pitchFamily="34" charset="0"/>
              <a:defRPr/>
            </a:pPr>
            <a:r>
              <a:rPr 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charset="0"/>
                <a:sym typeface="+mn-ea"/>
              </a:rPr>
              <a:t>在定义整型变量时，要注意数据类型允许的数值范围。</a:t>
            </a:r>
            <a:endParaRPr lang="en-US" sz="280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  <p:bldP spid="18441" grpId="0" bldLvl="0" animBg="1" autoUpdateAnimBg="0"/>
      <p:bldP spid="9421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5625" y="925195"/>
            <a:ext cx="8201025" cy="458533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>
                <a:cs typeface="微软雅黑" panose="020B0503020204020204" pitchFamily="34" charset="-122"/>
                <a:sym typeface="+mn-ea"/>
              </a:rPr>
              <a:t>字符（char）占1个字节，</a:t>
            </a:r>
            <a:r>
              <a:rPr lang="zh-CN" altLang="en-US" sz="2800">
                <a:cs typeface="微软雅黑" panose="020B0503020204020204" pitchFamily="34" charset="-122"/>
              </a:rPr>
              <a:t>按其</a:t>
            </a:r>
            <a:r>
              <a:rPr lang="zh-CN" altLang="en-US" sz="2800" b="1">
                <a:solidFill>
                  <a:srgbClr val="FF0000"/>
                </a:solidFill>
                <a:cs typeface="微软雅黑" panose="020B0503020204020204" pitchFamily="34" charset="-122"/>
              </a:rPr>
              <a:t>字符代码</a:t>
            </a:r>
            <a:r>
              <a:rPr lang="en-US" altLang="zh-CN" sz="2800">
                <a:cs typeface="微软雅黑" panose="020B0503020204020204" pitchFamily="34" charset="-122"/>
              </a:rPr>
              <a:t>(</a:t>
            </a:r>
            <a:r>
              <a:rPr lang="zh-CN" altLang="en-US" sz="2800">
                <a:cs typeface="微软雅黑" panose="020B0503020204020204" pitchFamily="34" charset="-122"/>
              </a:rPr>
              <a:t>整数</a:t>
            </a:r>
            <a:r>
              <a:rPr lang="en-US" altLang="zh-CN" sz="2800">
                <a:cs typeface="微软雅黑" panose="020B0503020204020204" pitchFamily="34" charset="-122"/>
              </a:rPr>
              <a:t>)</a:t>
            </a:r>
            <a:r>
              <a:rPr lang="zh-CN" altLang="en-US" sz="2800">
                <a:cs typeface="微软雅黑" panose="020B0503020204020204" pitchFamily="34" charset="-122"/>
              </a:rPr>
              <a:t>形式存储的</a:t>
            </a:r>
            <a:endParaRPr lang="zh-CN" altLang="en-US" sz="2800">
              <a:cs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zh-CN" sz="2800" dirty="0">
                <a:cs typeface="微软雅黑" panose="020B0503020204020204" pitchFamily="34" charset="-122"/>
                <a:sym typeface="+mn-ea"/>
              </a:rPr>
              <a:t>字符数据与整型数据可</a:t>
            </a:r>
            <a:r>
              <a:rPr lang="zh-CN" altLang="zh-CN" sz="2800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相互赋值，直接运算</a:t>
            </a:r>
            <a:r>
              <a:rPr lang="zh-CN" altLang="zh-CN" sz="2800" dirty="0"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800">
              <a:cs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zh-CN" sz="2800" dirty="0">
                <a:cs typeface="微软雅黑" panose="020B0503020204020204" pitchFamily="34" charset="-122"/>
                <a:sym typeface="+mn-ea"/>
              </a:rPr>
              <a:t>可以把字符变量按整型量输出, 也允许把整型量按字符量输出。</a:t>
            </a:r>
            <a:endParaRPr lang="zh-CN" altLang="zh-CN" sz="2800" dirty="0"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>
                <a:cs typeface="微软雅黑" panose="020B0503020204020204" pitchFamily="34" charset="-122"/>
              </a:rPr>
              <a:t>C99</a:t>
            </a:r>
            <a:r>
              <a:rPr lang="zh-CN" altLang="en-US" sz="2800">
                <a:cs typeface="微软雅黑" panose="020B0503020204020204" pitchFamily="34" charset="-122"/>
              </a:rPr>
              <a:t>把字符型数据作为整数类型的一种</a:t>
            </a:r>
            <a:endParaRPr lang="zh-CN" altLang="en-US" sz="2800">
              <a:cs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>
                <a:cs typeface="微软雅黑" panose="020B0503020204020204" pitchFamily="34" charset="-122"/>
              </a:rPr>
              <a:t>C</a:t>
            </a:r>
            <a:r>
              <a:rPr lang="zh-CN" altLang="en-US" sz="2800">
                <a:cs typeface="微软雅黑" panose="020B0503020204020204" pitchFamily="34" charset="-122"/>
              </a:rPr>
              <a:t>语言没有字符串变量</a:t>
            </a:r>
            <a:endParaRPr lang="zh-CN" altLang="en-US" sz="2800">
              <a:cs typeface="微软雅黑" panose="020B0503020204020204" pitchFamily="34" charset="-122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字符型数据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555" y="1308100"/>
            <a:ext cx="8354695" cy="4929505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~Z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~z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专门符号：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 "  #  &amp;  '  (  )  *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空格符：空格、水平制表符、换行等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不能显示的字符：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\\  \'……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注意区分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1'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652294" y="3284627"/>
            <a:ext cx="3168650" cy="310769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常用字符</a:t>
            </a: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ASCII</a:t>
            </a: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码</a:t>
            </a:r>
            <a:endParaRPr lang="zh-CN" altLang="en-US" sz="28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' '   —— 32 </a:t>
            </a:r>
            <a:endParaRPr lang="en-US" altLang="zh-CN" sz="28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'0'  —— 48</a:t>
            </a:r>
            <a:endParaRPr lang="en-US" altLang="zh-CN" sz="28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'A' —— 65</a:t>
            </a:r>
            <a:endParaRPr lang="en-US" altLang="zh-CN" sz="28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  ‘a’  —— 97</a:t>
            </a:r>
            <a:endParaRPr lang="en-US" altLang="zh-CN" sz="28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字符型数据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621030"/>
            <a:ext cx="6972935" cy="780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1" indent="0" eaLnBrk="1" hangingPunct="1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字符代码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：多数系统采用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433" y="980123"/>
            <a:ext cx="8215312" cy="4521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</a:t>
            </a:r>
            <a:r>
              <a:rPr lang="zh-CN" altLang="en-US" sz="2800" b="1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用于处理小数的类型，规定以规范化的</a:t>
            </a:r>
            <a:r>
              <a:rPr lang="zh-CN" altLang="en-US" sz="2800" b="1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二进制指数形式存储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84888" y="87313"/>
            <a:ext cx="305911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浮点型数据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558165" y="2516505"/>
          <a:ext cx="808164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238115" imgH="1140460" progId="Excel.Sheet.8">
                  <p:embed/>
                </p:oleObj>
              </mc:Choice>
              <mc:Fallback>
                <p:oleObj name="" r:id="rId1" imgW="5238115" imgH="1140460" progId="Excel.Shee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165" y="2516505"/>
                        <a:ext cx="8081645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0" name="Rectangle 7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1979295" y="980440"/>
            <a:ext cx="5944870" cy="4984750"/>
          </a:xfrm>
        </p:spPr>
        <p:txBody>
          <a:bodyPr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3.3.1 </a:t>
            </a:r>
            <a:r>
              <a:rPr lang="zh-CN" altLang="en-US" sz="2800" dirty="0" smtClean="0">
                <a:sym typeface="+mn-ea"/>
                <a:hlinkClick r:id="rId2" action="ppaction://hlinksldjump"/>
              </a:rPr>
              <a:t>数据的</a:t>
            </a:r>
            <a:r>
              <a:rPr lang="zh-CN" altLang="en-US" sz="2800" dirty="0" smtClean="0">
                <a:sym typeface="+mn-ea"/>
                <a:hlinkClick r:id="rId2" action="ppaction://hlinksldjump"/>
              </a:rPr>
              <a:t>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算术运算符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赋值运算符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类型转换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应用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hlinkClick r:id="rId6" action="ppaction://hlinksldjum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65480" y="1979295"/>
            <a:ext cx="8478520" cy="3305810"/>
          </a:xfrm>
        </p:spPr>
        <p:txBody>
          <a:bodyPr/>
          <a:lstStyle/>
          <a:p>
            <a:pPr marL="342900" lvl="1" indent="0">
              <a:lnSpc>
                <a:spcPct val="120000"/>
              </a:lnSpc>
              <a:buNone/>
            </a:pPr>
            <a:r>
              <a:rPr lang="zh-CN" altLang="en-US" sz="2400" b="1" dirty="0" smtClean="0">
                <a:effectLst/>
                <a:latin typeface="+mn-ea"/>
                <a:ea typeface="+mn-ea"/>
              </a:rPr>
              <a:t>美国人固执使用英制计量单位，他们习惯用几尺几寸（英尺英寸）来报自己的身高，如</a:t>
            </a:r>
            <a:r>
              <a:rPr lang="en-US" altLang="zh-CN" sz="2400" b="1" dirty="0" smtClean="0">
                <a:effectLst/>
                <a:latin typeface="+mn-ea"/>
                <a:ea typeface="+mn-ea"/>
              </a:rPr>
              <a:t>5</a:t>
            </a:r>
            <a:r>
              <a:rPr lang="zh-CN" altLang="en-US" sz="2400" b="1" dirty="0" smtClean="0">
                <a:effectLst/>
                <a:latin typeface="+mn-ea"/>
                <a:ea typeface="+mn-ea"/>
              </a:rPr>
              <a:t>英尺</a:t>
            </a:r>
            <a:r>
              <a:rPr lang="en-US" altLang="zh-CN" sz="2400" b="1" dirty="0" smtClean="0">
                <a:effectLst/>
                <a:latin typeface="+mn-ea"/>
                <a:ea typeface="+mn-ea"/>
              </a:rPr>
              <a:t>7</a:t>
            </a:r>
            <a:r>
              <a:rPr lang="zh-CN" altLang="en-US" sz="2400" b="1" dirty="0" smtClean="0">
                <a:effectLst/>
                <a:latin typeface="+mn-ea"/>
                <a:ea typeface="+mn-ea"/>
              </a:rPr>
              <a:t>，请问他身高应该是</a:t>
            </a:r>
            <a:r>
              <a:rPr lang="zh-CN" altLang="en-US" sz="2400" b="1" dirty="0">
                <a:latin typeface="+mn-ea"/>
                <a:ea typeface="+mn-ea"/>
              </a:rPr>
              <a:t>几</a:t>
            </a:r>
            <a:r>
              <a:rPr lang="zh-CN" altLang="en-US" sz="2400" b="1" dirty="0" smtClean="0">
                <a:latin typeface="+mn-ea"/>
                <a:ea typeface="+mn-ea"/>
              </a:rPr>
              <a:t>米呢？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7030A0"/>
                </a:solidFill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  <a:ea typeface="+mn-ea"/>
              </a:rPr>
              <a:t>5+7/12)*0.3048=1.7018</a:t>
            </a:r>
            <a:r>
              <a:rPr lang="zh-CN" altLang="en-US" sz="2400" b="1" dirty="0">
                <a:solidFill>
                  <a:srgbClr val="7030A0"/>
                </a:solidFill>
                <a:latin typeface="+mn-ea"/>
                <a:ea typeface="+mn-ea"/>
              </a:rPr>
              <a:t>米</a:t>
            </a:r>
            <a:endParaRPr lang="zh-CN" altLang="en-US" sz="2400" b="1" dirty="0">
              <a:solidFill>
                <a:srgbClr val="7030A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1340168"/>
            <a:ext cx="8280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【例</a:t>
            </a:r>
            <a:r>
              <a:rPr lang="en-US" altLang="zh-CN" sz="2800" dirty="0" smtClean="0"/>
              <a:t>3-3</a:t>
            </a:r>
            <a:r>
              <a:rPr lang="zh-CN" altLang="en-US" sz="2800" dirty="0" smtClean="0"/>
              <a:t>】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hlinkClick r:id="rId3" action="ppaction://hlinkfile"/>
              </a:rPr>
              <a:t>身高转换</a:t>
            </a:r>
            <a:endParaRPr lang="en-US" altLang="zh-CN" sz="2800" dirty="0"/>
          </a:p>
        </p:txBody>
      </p:sp>
      <p:pic>
        <p:nvPicPr>
          <p:cNvPr id="6" name="Picture 1" descr="C:\Users\win10\Downloads\QQ图片20210919215726.pngQQ图片2021091921572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115695" y="3500755"/>
            <a:ext cx="5979795" cy="2640330"/>
          </a:xfrm>
          <a:prstGeom prst="rect">
            <a:avLst/>
          </a:prstGeom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395605" y="5949315"/>
            <a:ext cx="5251450" cy="634365"/>
          </a:xfrm>
          <a:prstGeom prst="rect">
            <a:avLst/>
          </a:prstGeom>
          <a:ln w="57150" cmpd="dbl">
            <a:solidFill>
              <a:srgbClr val="7030A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30000"/>
              </a:lnSpc>
              <a:buClrTx/>
              <a:buSzTx/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运行结果错误，为什么？？</a:t>
            </a:r>
            <a:endParaRPr lang="zh-CN" altLang="en-US" sz="28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21768" t="52617"/>
          <a:stretch>
            <a:fillRect/>
          </a:stretch>
        </p:blipFill>
        <p:spPr>
          <a:xfrm>
            <a:off x="5292090" y="3145790"/>
            <a:ext cx="3641725" cy="908050"/>
          </a:xfrm>
          <a:prstGeom prst="rect">
            <a:avLst/>
          </a:prstGeom>
        </p:spPr>
      </p:pic>
      <p:sp>
        <p:nvSpPr>
          <p:cNvPr id="26630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5430" y="504825"/>
            <a:ext cx="8893175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</a:rPr>
              <a:t>1.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数据运算实例</a:t>
            </a:r>
            <a:endParaRPr lang="en-US" altLang="zh-CN" sz="3200" dirty="0">
              <a:solidFill>
                <a:srgbClr val="7030A0"/>
              </a:solidFill>
              <a:latin typeface="黑体" charset="0"/>
              <a:ea typeface="黑体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数据的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6630" grpId="0" autoUpdateAnimBg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867910"/>
            <a:ext cx="6297930" cy="791845"/>
          </a:xfrm>
          <a:ln w="57150" cmpd="dbl">
            <a:solidFill>
              <a:srgbClr val="7030A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30000"/>
              </a:lnSpc>
              <a:buClrTx/>
              <a:buSz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运行结果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始终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，错误，为什么？？</a:t>
            </a:r>
            <a:endParaRPr lang="zh-CN" altLang="en-US" sz="2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07010" y="1365250"/>
            <a:ext cx="8383270" cy="74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【例</a:t>
            </a:r>
            <a:r>
              <a:rPr lang="en-US" altLang="zh-CN" sz="2800" dirty="0" smtClean="0"/>
              <a:t>3-4</a:t>
            </a:r>
            <a:r>
              <a:rPr lang="zh-CN" altLang="en-US" sz="2800" dirty="0" smtClean="0"/>
              <a:t>】</a:t>
            </a:r>
            <a:r>
              <a:rPr lang="en-US" altLang="zh-CN" sz="2800" dirty="0" smtClean="0"/>
              <a:t> </a:t>
            </a:r>
            <a:r>
              <a:rPr lang="zh-CN" altLang="en-US" sz="2800" dirty="0">
                <a:hlinkClick r:id="rId1" action="ppaction://hlinkfile"/>
              </a:rPr>
              <a:t>将华氏温度转换成摄氏温度</a:t>
            </a:r>
            <a:endParaRPr lang="en-US" altLang="zh-CN" sz="2800" dirty="0"/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4572000" y="2326624"/>
            <a:ext cx="4403155" cy="203696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f,c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f”,&amp;f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                      </a:t>
            </a:r>
            <a:endPara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  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5/9  *(f-32);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0" dirty="0" smtClean="0">
                <a:sym typeface="+mn-ea"/>
              </a:rPr>
              <a:t>"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f=%f\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=%f\n",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f,c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  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4950" y="3248025"/>
            <a:ext cx="7658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5/9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043305" y="2419350"/>
          <a:ext cx="2693670" cy="122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2" imgW="876300" imgH="393700" progId="Equation.3">
                  <p:embed/>
                </p:oleObj>
              </mc:Choice>
              <mc:Fallback>
                <p:oleObj name="公式" r:id="rId2" imgW="876300" imgH="393700" progId="Equation.3">
                  <p:embed/>
                  <p:pic>
                    <p:nvPicPr>
                      <p:cNvPr id="0" name="图片 1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05" y="2419350"/>
                        <a:ext cx="2693670" cy="122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5430" y="504825"/>
            <a:ext cx="8893175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</a:rPr>
              <a:t>1.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数据运算实例</a:t>
            </a:r>
            <a:endParaRPr lang="en-US" altLang="zh-CN" sz="3200" dirty="0">
              <a:solidFill>
                <a:srgbClr val="7030A0"/>
              </a:solidFill>
              <a:latin typeface="黑体" charset="0"/>
              <a:ea typeface="黑体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数据的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uiExpand="1"/>
      <p:bldP spid="24578" grpId="0" bldLvl="0" animBg="1" uiExpand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65430" y="1252220"/>
            <a:ext cx="8893175" cy="129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solidFill>
                  <a:srgbClr val="000000"/>
                </a:solidFill>
                <a:latin typeface="黑体" charset="0"/>
                <a:ea typeface="黑体" charset="0"/>
              </a:rPr>
              <a:t>表达式：</a:t>
            </a:r>
            <a:r>
              <a:rPr lang="zh-CN" altLang="en-US" sz="2800" dirty="0">
                <a:latin typeface="黑体" charset="0"/>
                <a:ea typeface="黑体" charset="0"/>
              </a:rPr>
              <a:t>由</a:t>
            </a:r>
            <a:r>
              <a:rPr lang="zh-CN" altLang="en-US" sz="2800" dirty="0">
                <a:solidFill>
                  <a:srgbClr val="C00000"/>
                </a:solidFill>
                <a:latin typeface="黑体" charset="0"/>
                <a:ea typeface="黑体" charset="0"/>
              </a:rPr>
              <a:t>运算符</a:t>
            </a:r>
            <a:r>
              <a:rPr lang="zh-CN" altLang="en-US" sz="2800" dirty="0">
                <a:latin typeface="黑体" charset="0"/>
                <a:ea typeface="黑体" charset="0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黑体" charset="0"/>
                <a:ea typeface="黑体" charset="0"/>
              </a:rPr>
              <a:t>运算对象</a:t>
            </a:r>
            <a:r>
              <a:rPr lang="zh-CN" altLang="en-US" sz="2800" dirty="0">
                <a:latin typeface="黑体" charset="0"/>
                <a:ea typeface="黑体" charset="0"/>
              </a:rPr>
              <a:t>组成的，符合Ｃ语法规则字符</a:t>
            </a:r>
            <a:r>
              <a:rPr lang="zh-CN" altLang="en-US" sz="2800" dirty="0" smtClean="0">
                <a:latin typeface="黑体" charset="0"/>
                <a:ea typeface="黑体" charset="0"/>
              </a:rPr>
              <a:t>序列</a:t>
            </a:r>
            <a:endParaRPr lang="en-US" altLang="zh-CN" sz="2800" dirty="0" smtClean="0">
              <a:latin typeface="黑体" charset="0"/>
              <a:ea typeface="黑体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Char char=""/>
            </a:pPr>
            <a:endParaRPr lang="zh-CN" altLang="en-US" sz="2800" dirty="0">
              <a:latin typeface="黑体" charset="0"/>
              <a:ea typeface="黑体" charset="0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None/>
            </a:pPr>
            <a:endParaRPr lang="en-US" altLang="zh-CN" sz="2800" dirty="0" smtClean="0">
              <a:latin typeface="黑体" charset="0"/>
              <a:ea typeface="黑体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211955" y="1883410"/>
            <a:ext cx="4794885" cy="691515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zh-CN" altLang="en-US" sz="2600" dirty="0">
                <a:latin typeface="Times New Roman" panose="02020503050405090304" charset="0"/>
                <a:ea typeface="宋体" pitchFamily="2" charset="-122"/>
              </a:rPr>
              <a:t>注意区分变量值和表达式的值</a:t>
            </a:r>
            <a:endParaRPr lang="zh-CN" altLang="en-US" sz="2600" u="sng" dirty="0"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360" y="2574876"/>
            <a:ext cx="8352928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amount = x * (1 + 0.033) * (1 + 0.033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); </a:t>
            </a:r>
            <a:endParaRPr lang="en-US" altLang="zh-CN" sz="2400" dirty="0" smtClean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total </a:t>
            </a:r>
            <a:r>
              <a:rPr lang="en-US" altLang="zh-CN" sz="2400" dirty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= 57; </a:t>
            </a:r>
            <a:endParaRPr lang="en-US" altLang="zh-CN" sz="2400" dirty="0" smtClean="0">
              <a:solidFill>
                <a:srgbClr val="211E1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count </a:t>
            </a:r>
            <a:r>
              <a:rPr lang="en-US" altLang="zh-CN" sz="2400" dirty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= count + 1; </a:t>
            </a:r>
            <a:endParaRPr lang="en-US" altLang="zh-CN" sz="2400" dirty="0" smtClean="0">
              <a:solidFill>
                <a:srgbClr val="211E1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value </a:t>
            </a:r>
            <a:r>
              <a:rPr lang="en-US" altLang="zh-CN" sz="2400" dirty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= (min / 2) * </a:t>
            </a:r>
            <a:r>
              <a:rPr lang="en-US" altLang="zh-CN" sz="2400" dirty="0" err="1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lastValue</a:t>
            </a:r>
            <a:r>
              <a:rPr lang="en-US" altLang="zh-CN" sz="2400" dirty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</a:rPr>
              <a:t>; </a:t>
            </a:r>
            <a:endParaRPr lang="en-US" altLang="zh-CN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180" y="4650105"/>
            <a:ext cx="734504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ans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=a=b=3+c</a:t>
            </a:r>
            <a:endParaRPr lang="en-US" altLang="zh-CN" sz="2400" dirty="0" smtClean="0">
              <a:solidFill>
                <a:srgbClr val="211E1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ans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=(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ans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=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ans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*2)*6*(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ans</a:t>
            </a:r>
            <a:r>
              <a:rPr lang="en-US" altLang="zh-CN" sz="2400" dirty="0" smtClean="0">
                <a:solidFill>
                  <a:srgbClr val="211E1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=3+ans)</a:t>
            </a:r>
            <a:endParaRPr lang="en-US" altLang="zh-CN" sz="2400" dirty="0" smtClean="0">
              <a:solidFill>
                <a:srgbClr val="211E1E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 rot="20829950">
            <a:off x="1274227" y="5086435"/>
            <a:ext cx="33123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不好的表达式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5430" y="554355"/>
            <a:ext cx="8893175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</a:rPr>
              <a:t>2.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基本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概念</a:t>
            </a:r>
            <a:endParaRPr lang="zh-CN" altLang="en-US" sz="3200" dirty="0">
              <a:solidFill>
                <a:srgbClr val="7030A0"/>
              </a:solidFill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数据的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 uiExpand="1" build="p"/>
      <p:bldP spid="26635" grpId="0" bldLvl="0" animBg="1" autoUpdateAnimBg="0"/>
      <p:bldP spid="2" grpId="0"/>
      <p:bldP spid="3" grpId="0"/>
      <p:bldP spid="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65430" y="1252855"/>
            <a:ext cx="8622665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Char char=""/>
            </a:pP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运算符：指运算的动作，用于完成特定的运算功能</a:t>
            </a:r>
            <a:endParaRPr lang="en-US" altLang="zh-CN" sz="2800" dirty="0" smtClean="0">
              <a:solidFill>
                <a:srgbClr val="000000"/>
              </a:solidFill>
              <a:latin typeface="黑体" charset="0"/>
              <a:ea typeface="黑体" charset="0"/>
              <a:cs typeface="黑体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Arial" panose="020B060402020209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优先级：运算先后顺序</a:t>
            </a:r>
            <a:endParaRPr lang="en-US" altLang="zh-CN" sz="2800" dirty="0" smtClean="0">
              <a:solidFill>
                <a:srgbClr val="000000"/>
              </a:solidFill>
              <a:latin typeface="黑体" charset="0"/>
              <a:ea typeface="黑体" charset="0"/>
              <a:cs typeface="黑体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Arial" panose="020B060402020209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结合性：当优先级相同时，运算顺序由结合性确定</a:t>
            </a:r>
            <a:endParaRPr lang="en-US" altLang="zh-CN" sz="2800" dirty="0" smtClean="0">
              <a:solidFill>
                <a:srgbClr val="000000"/>
              </a:solidFill>
              <a:latin typeface="黑体" charset="0"/>
              <a:ea typeface="黑体" charset="0"/>
              <a:cs typeface="黑体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Arial" panose="020B060402020209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一般自左向右：</a:t>
            </a:r>
            <a:endParaRPr lang="en-US" altLang="zh-CN" sz="2800" dirty="0" smtClean="0">
              <a:solidFill>
                <a:srgbClr val="000000"/>
              </a:solidFill>
              <a:latin typeface="黑体" charset="0"/>
              <a:ea typeface="黑体" charset="0"/>
              <a:cs typeface="黑体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Arial" panose="020B060402020209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个别自右向左：单目，赋值，条件</a:t>
            </a:r>
            <a:endParaRPr lang="en-US" altLang="zh-CN" sz="2800" dirty="0" smtClean="0">
              <a:solidFill>
                <a:srgbClr val="000000"/>
              </a:solidFill>
              <a:latin typeface="黑体" charset="0"/>
              <a:ea typeface="黑体" charset="0"/>
              <a:cs typeface="黑体" charset="0"/>
            </a:endParaRPr>
          </a:p>
          <a:p>
            <a:pPr marL="114300" indent="-45720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charset="0"/>
              <a:buChar char=""/>
            </a:pP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运算对象：参与运算的值，可以是常量、变量或函数返回值。运算对象可以是</a:t>
            </a:r>
            <a:r>
              <a:rPr lang="en-US" altLang="zh-CN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个、</a:t>
            </a:r>
            <a:r>
              <a:rPr lang="en-US" altLang="zh-CN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个或</a:t>
            </a:r>
            <a:r>
              <a:rPr lang="en-US" altLang="zh-CN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黑体" charset="0"/>
                <a:ea typeface="黑体" charset="0"/>
                <a:cs typeface="黑体" charset="0"/>
              </a:rPr>
              <a:t>个。</a:t>
            </a:r>
            <a:endParaRPr lang="zh-CN" altLang="en-US" sz="2800" dirty="0" smtClean="0">
              <a:solidFill>
                <a:srgbClr val="000000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5430" y="554355"/>
            <a:ext cx="8893175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</a:rPr>
              <a:t>2.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基本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概念</a:t>
            </a:r>
            <a:endParaRPr lang="zh-CN" altLang="en-US" sz="3200" dirty="0">
              <a:solidFill>
                <a:srgbClr val="7030A0"/>
              </a:solidFill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数据的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9354" name="Rectangle 3" descr="深色上对角线"/>
          <p:cNvSpPr/>
          <p:nvPr/>
        </p:nvSpPr>
        <p:spPr>
          <a:xfrm>
            <a:off x="3024505" y="986790"/>
            <a:ext cx="4821555" cy="2398395"/>
          </a:xfrm>
          <a:prstGeom prst="rect">
            <a:avLst/>
          </a:prstGeom>
          <a:blipFill rotWithShape="0">
            <a:blip r:embed="rId1"/>
          </a:blipFill>
          <a:ln w="12700" cap="flat" cmpd="sng">
            <a:solidFill>
              <a:srgbClr val="DDDDDD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99331" name="Group 5"/>
          <p:cNvGrpSpPr>
            <a:grpSpLocks noChangeAspect="1"/>
          </p:cNvGrpSpPr>
          <p:nvPr/>
        </p:nvGrpSpPr>
        <p:grpSpPr>
          <a:xfrm>
            <a:off x="1048385" y="875665"/>
            <a:ext cx="6624320" cy="5616575"/>
            <a:chOff x="0" y="0"/>
            <a:chExt cx="3131" cy="2967"/>
          </a:xfrm>
        </p:grpSpPr>
        <p:sp>
          <p:nvSpPr>
            <p:cNvPr id="99333" name="Rectangle 6"/>
            <p:cNvSpPr>
              <a:spLocks noChangeAspect="1"/>
            </p:cNvSpPr>
            <p:nvPr/>
          </p:nvSpPr>
          <p:spPr>
            <a:xfrm>
              <a:off x="1895" y="0"/>
              <a:ext cx="742" cy="185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算术运算符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34" name="Rectangle 7"/>
            <p:cNvSpPr>
              <a:spLocks noChangeAspect="1"/>
            </p:cNvSpPr>
            <p:nvPr/>
          </p:nvSpPr>
          <p:spPr>
            <a:xfrm>
              <a:off x="1895" y="227"/>
              <a:ext cx="742" cy="185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赋值运算符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35" name="Rectangle 8"/>
            <p:cNvSpPr>
              <a:spLocks noChangeAspect="1"/>
            </p:cNvSpPr>
            <p:nvPr/>
          </p:nvSpPr>
          <p:spPr>
            <a:xfrm>
              <a:off x="1895" y="453"/>
              <a:ext cx="742" cy="185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逗号运算符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36" name="Rectangle 9"/>
            <p:cNvSpPr>
              <a:spLocks noChangeAspect="1"/>
            </p:cNvSpPr>
            <p:nvPr/>
          </p:nvSpPr>
          <p:spPr>
            <a:xfrm>
              <a:off x="1895" y="680"/>
              <a:ext cx="742" cy="18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逻辑运算符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37" name="Rectangle 10"/>
            <p:cNvSpPr>
              <a:spLocks noChangeAspect="1"/>
            </p:cNvSpPr>
            <p:nvPr/>
          </p:nvSpPr>
          <p:spPr>
            <a:xfrm>
              <a:off x="1895" y="906"/>
              <a:ext cx="742" cy="18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条件运算符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38" name="Rectangle 11"/>
            <p:cNvSpPr>
              <a:spLocks noChangeAspect="1"/>
            </p:cNvSpPr>
            <p:nvPr/>
          </p:nvSpPr>
          <p:spPr>
            <a:xfrm>
              <a:off x="1895" y="1133"/>
              <a:ext cx="742" cy="18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求字节运算符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39" name="Rectangle 12"/>
            <p:cNvSpPr>
              <a:spLocks noChangeAspect="1"/>
            </p:cNvSpPr>
            <p:nvPr/>
          </p:nvSpPr>
          <p:spPr>
            <a:xfrm>
              <a:off x="1895" y="1401"/>
              <a:ext cx="824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99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位逻辑运算符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0" name="Rectangle 13"/>
            <p:cNvSpPr>
              <a:spLocks noChangeAspect="1"/>
            </p:cNvSpPr>
            <p:nvPr/>
          </p:nvSpPr>
          <p:spPr>
            <a:xfrm>
              <a:off x="1895" y="1627"/>
              <a:ext cx="824" cy="18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99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位移动运算符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1" name="Rectangle 14"/>
            <p:cNvSpPr>
              <a:spLocks noChangeAspect="1"/>
            </p:cNvSpPr>
            <p:nvPr/>
          </p:nvSpPr>
          <p:spPr>
            <a:xfrm>
              <a:off x="1895" y="1855"/>
              <a:ext cx="824" cy="18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99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位自反运算符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2" name="Rectangle 15"/>
            <p:cNvSpPr>
              <a:spLocks noChangeAspect="1"/>
            </p:cNvSpPr>
            <p:nvPr/>
          </p:nvSpPr>
          <p:spPr>
            <a:xfrm>
              <a:off x="1896" y="2102"/>
              <a:ext cx="1235" cy="185"/>
            </a:xfrm>
            <a:prstGeom prst="rect">
              <a:avLst/>
            </a:prstGeom>
            <a:solidFill>
              <a:srgbClr val="80008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Times New Roman" panose="02020503050405090304" charset="0"/>
                  <a:ea typeface="黑体" panose="02010609060101010101" charset="-122"/>
                </a:rPr>
                <a:t>强制类型转换运算符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3" name="Rectangle 16"/>
            <p:cNvSpPr>
              <a:spLocks noChangeAspect="1"/>
            </p:cNvSpPr>
            <p:nvPr/>
          </p:nvSpPr>
          <p:spPr>
            <a:xfrm>
              <a:off x="1895" y="2329"/>
              <a:ext cx="742" cy="185"/>
            </a:xfrm>
            <a:prstGeom prst="rect">
              <a:avLst/>
            </a:prstGeom>
            <a:solidFill>
              <a:srgbClr val="80008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Times New Roman" panose="02020503050405090304" charset="0"/>
                  <a:ea typeface="黑体" panose="02010609060101010101" charset="-122"/>
                </a:rPr>
                <a:t>指针运算符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4" name="Rectangle 17"/>
            <p:cNvSpPr>
              <a:spLocks noChangeAspect="1"/>
            </p:cNvSpPr>
            <p:nvPr/>
          </p:nvSpPr>
          <p:spPr>
            <a:xfrm>
              <a:off x="1895" y="2556"/>
              <a:ext cx="742" cy="185"/>
            </a:xfrm>
            <a:prstGeom prst="rect">
              <a:avLst/>
            </a:prstGeom>
            <a:solidFill>
              <a:srgbClr val="80008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Times New Roman" panose="02020503050405090304" charset="0"/>
                  <a:ea typeface="黑体" panose="02010609060101010101" charset="-122"/>
                </a:rPr>
                <a:t>下标运算符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5" name="Rectangle 18"/>
            <p:cNvSpPr>
              <a:spLocks noChangeAspect="1"/>
            </p:cNvSpPr>
            <p:nvPr/>
          </p:nvSpPr>
          <p:spPr>
            <a:xfrm>
              <a:off x="1895" y="2782"/>
              <a:ext cx="742" cy="185"/>
            </a:xfrm>
            <a:prstGeom prst="rect">
              <a:avLst/>
            </a:prstGeom>
            <a:solidFill>
              <a:srgbClr val="80008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Times New Roman" panose="02020503050405090304" charset="0"/>
                  <a:ea typeface="黑体" panose="02010609060101010101" charset="-122"/>
                </a:rPr>
                <a:t>分量运算符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6" name="Rectangle 19"/>
            <p:cNvSpPr>
              <a:spLocks noChangeAspect="1"/>
            </p:cNvSpPr>
            <p:nvPr/>
          </p:nvSpPr>
          <p:spPr>
            <a:xfrm>
              <a:off x="946" y="557"/>
              <a:ext cx="743" cy="185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基本运算符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7" name="Rectangle 20"/>
            <p:cNvSpPr>
              <a:spLocks noChangeAspect="1"/>
            </p:cNvSpPr>
            <p:nvPr/>
          </p:nvSpPr>
          <p:spPr>
            <a:xfrm>
              <a:off x="947" y="1607"/>
              <a:ext cx="742" cy="18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99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imes New Roman" panose="02020503050405090304" charset="0"/>
                  <a:ea typeface="黑体" panose="02010609060101010101" charset="-122"/>
                </a:rPr>
                <a:t>位运算符</a:t>
              </a:r>
              <a:endParaRPr lang="zh-CN" altLang="zh-CN" sz="2000" b="1" dirty="0"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8" name="Rectangle 21"/>
            <p:cNvSpPr>
              <a:spLocks noChangeAspect="1"/>
            </p:cNvSpPr>
            <p:nvPr/>
          </p:nvSpPr>
          <p:spPr>
            <a:xfrm>
              <a:off x="946" y="2431"/>
              <a:ext cx="743" cy="186"/>
            </a:xfrm>
            <a:prstGeom prst="rect">
              <a:avLst/>
            </a:prstGeom>
            <a:solidFill>
              <a:srgbClr val="80008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Times New Roman" panose="02020503050405090304" charset="0"/>
                  <a:ea typeface="黑体" panose="02010609060101010101" charset="-122"/>
                </a:rPr>
                <a:t>特殊运算符</a:t>
              </a:r>
              <a:endParaRPr lang="zh-CN" altLang="zh-CN" sz="2000" b="1" dirty="0">
                <a:solidFill>
                  <a:schemeClr val="bg1"/>
                </a:solidFill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49" name="Rectangle 22"/>
            <p:cNvSpPr>
              <a:spLocks noChangeAspect="1"/>
            </p:cNvSpPr>
            <p:nvPr/>
          </p:nvSpPr>
          <p:spPr>
            <a:xfrm>
              <a:off x="0" y="1442"/>
              <a:ext cx="742" cy="227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solidFill>
                    <a:srgbClr val="FFFF00"/>
                  </a:solidFill>
                  <a:latin typeface="Times New Roman" panose="02020503050405090304" charset="0"/>
                  <a:ea typeface="黑体" panose="02010609060101010101" charset="-122"/>
                </a:rPr>
                <a:t>C运算符</a:t>
              </a:r>
              <a:endParaRPr lang="zh-CN" altLang="zh-CN" sz="2000" b="1" dirty="0">
                <a:solidFill>
                  <a:srgbClr val="FFFF00"/>
                </a:solidFill>
                <a:latin typeface="Times New Roman" panose="02020503050405090304" charset="0"/>
                <a:ea typeface="黑体" panose="02010609060101010101" charset="-122"/>
              </a:endParaRPr>
            </a:p>
          </p:txBody>
        </p:sp>
        <p:sp>
          <p:nvSpPr>
            <p:cNvPr id="99350" name="AutoShape 23"/>
            <p:cNvSpPr>
              <a:spLocks noChangeAspect="1"/>
            </p:cNvSpPr>
            <p:nvPr/>
          </p:nvSpPr>
          <p:spPr>
            <a:xfrm>
              <a:off x="783" y="618"/>
              <a:ext cx="124" cy="1895"/>
            </a:xfrm>
            <a:prstGeom prst="leftBrace">
              <a:avLst>
                <a:gd name="adj1" fmla="val 12735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9351" name="AutoShape 24"/>
            <p:cNvSpPr>
              <a:spLocks noChangeAspect="1"/>
            </p:cNvSpPr>
            <p:nvPr/>
          </p:nvSpPr>
          <p:spPr>
            <a:xfrm>
              <a:off x="1730" y="83"/>
              <a:ext cx="124" cy="1153"/>
            </a:xfrm>
            <a:prstGeom prst="leftBrace">
              <a:avLst>
                <a:gd name="adj1" fmla="val 7748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9352" name="AutoShape 25"/>
            <p:cNvSpPr>
              <a:spLocks noChangeAspect="1"/>
            </p:cNvSpPr>
            <p:nvPr/>
          </p:nvSpPr>
          <p:spPr>
            <a:xfrm>
              <a:off x="1771" y="1483"/>
              <a:ext cx="83" cy="453"/>
            </a:xfrm>
            <a:prstGeom prst="leftBrace">
              <a:avLst>
                <a:gd name="adj1" fmla="val 4548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99353" name="AutoShape 26"/>
            <p:cNvSpPr>
              <a:spLocks noChangeAspect="1"/>
            </p:cNvSpPr>
            <p:nvPr/>
          </p:nvSpPr>
          <p:spPr>
            <a:xfrm>
              <a:off x="1730" y="2183"/>
              <a:ext cx="124" cy="701"/>
            </a:xfrm>
            <a:prstGeom prst="leftBrace">
              <a:avLst>
                <a:gd name="adj1" fmla="val 4711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5430" y="554355"/>
            <a:ext cx="8893175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</a:rPr>
              <a:t>3.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C</a:t>
            </a:r>
            <a:r>
              <a:rPr lang="zh-CN" altLang="en-US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运算符</a:t>
            </a:r>
            <a:endParaRPr lang="zh-CN" altLang="en-US" sz="3200" dirty="0">
              <a:solidFill>
                <a:srgbClr val="7030A0"/>
              </a:solidFill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数据的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-36513" y="-387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76835"/>
            <a:ext cx="7995285" cy="800735"/>
          </a:xfr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谢谢惠顾，应找您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\n",100-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  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4970" y="909320"/>
            <a:ext cx="8227695" cy="230632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考虑是否能在程序运行时，</a:t>
            </a:r>
            <a:r>
              <a:rPr lang="zh-CN" altLang="en-US" sz="24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输入商品价格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，计算找零值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有地方存放输入的数值（</a:t>
            </a:r>
            <a:r>
              <a:rPr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有办法输入输出数值（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函数调用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输入的数值能参与计算（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</a:t>
            </a:r>
            <a:endParaRPr lang="zh-CN" altLang="en-US" sz="24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/>
        </p:nvSpPr>
        <p:spPr>
          <a:xfrm>
            <a:off x="1524000" y="3213100"/>
            <a:ext cx="6970395" cy="330073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latin typeface="Arial" panose="020B0604020202090204" pitchFamily="34" charset="0"/>
                <a:cs typeface="Arial" panose="020B0604020202090204" pitchFamily="34" charset="0"/>
              </a:rPr>
              <a:t>int</a:t>
            </a:r>
            <a:r>
              <a:rPr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 main()</a:t>
            </a:r>
            <a:endParaRPr lang="zh-CN" altLang="zh-CN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{</a:t>
            </a:r>
            <a:endParaRPr lang="en-US" altLang="zh-CN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  price</a:t>
            </a:r>
            <a:r>
              <a:rPr lang="en-US" altLang="zh-CN" sz="2400" b="1" dirty="0" err="1">
                <a:solidFill>
                  <a:srgbClr val="0000CC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,change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;</a:t>
            </a:r>
            <a:endParaRPr lang="zh-CN" altLang="zh-CN" sz="2400" b="1" dirty="0">
              <a:solidFill>
                <a:srgbClr val="0000CC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scanf("%d",&amp;price);</a:t>
            </a:r>
            <a:endParaRPr lang="en-US" altLang="zh-CN" sz="2400" b="1" dirty="0">
              <a:solidFill>
                <a:srgbClr val="7030A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 eaLnBrk="1" fontAlgn="auto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change = 100-price;</a:t>
            </a:r>
            <a:endParaRPr lang="en-US" altLang="zh-CN" sz="24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 eaLnBrk="1" fontAlgn="auto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printf(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"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谢谢惠顾，应找您%d元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"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,change);</a:t>
            </a:r>
            <a:endParaRPr lang="en-US" altLang="zh-CN" sz="2400" b="1" dirty="0">
              <a:solidFill>
                <a:srgbClr val="7030A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</a:t>
            </a:r>
            <a:r>
              <a:rPr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     return 0;</a:t>
            </a:r>
            <a:endParaRPr lang="zh-CN" altLang="zh-CN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zh-CN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355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95605" y="1273175"/>
            <a:ext cx="8484870" cy="481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1 </a:t>
            </a:r>
            <a:r>
              <a:rPr lang="zh-CN" altLang="en-US" sz="2800">
                <a:latin typeface="Verdana" panose="020B0804030504040204" charset="0"/>
                <a:ea typeface="宋体" pitchFamily="2" charset="-122"/>
              </a:rPr>
              <a:t>初等运算符（下标、括号、成员）</a:t>
            </a:r>
            <a:endParaRPr lang="zh-CN" altLang="en-US" sz="2800">
              <a:latin typeface="Verdana" panose="020B0804030504040204" charset="0"/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2 </a:t>
            </a:r>
            <a:r>
              <a:rPr lang="zh-CN" altLang="en-US" sz="2800" u="sng">
                <a:solidFill>
                  <a:schemeClr val="folHlink"/>
                </a:solidFill>
                <a:latin typeface="Verdana" panose="020B0804030504040204" charset="0"/>
                <a:ea typeface="宋体" pitchFamily="2" charset="-122"/>
              </a:rPr>
              <a:t>单目运算符</a:t>
            </a:r>
            <a:r>
              <a:rPr lang="zh-CN" altLang="en-US" sz="2800">
                <a:latin typeface="Verdana" panose="020B0804030504040204" charset="0"/>
                <a:ea typeface="宋体" pitchFamily="2" charset="-122"/>
              </a:rPr>
              <a:t>（右结合）</a:t>
            </a:r>
            <a:endParaRPr lang="zh-CN" altLang="en-US" sz="2800">
              <a:latin typeface="Verdana" panose="020B0804030504040204" charset="0"/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3-4 </a:t>
            </a:r>
            <a:r>
              <a:rPr lang="zh-CN" altLang="en-US" sz="2800">
                <a:latin typeface="Verdana" panose="020B0804030504040204" charset="0"/>
                <a:ea typeface="宋体" pitchFamily="2" charset="-122"/>
              </a:rPr>
              <a:t>算术运算符</a:t>
            </a:r>
            <a:endParaRPr lang="zh-CN" altLang="en-US" sz="2800">
              <a:latin typeface="Verdana" panose="020B0804030504040204" charset="0"/>
              <a:ea typeface="宋体" pitchFamily="2" charset="-122"/>
            </a:endParaRPr>
          </a:p>
          <a:p>
            <a:pPr lvl="2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6-7 </a:t>
            </a:r>
            <a:r>
              <a:rPr lang="zh-CN" altLang="en-US" sz="2800">
                <a:latin typeface="Verdana" panose="020B0804030504040204" charset="0"/>
                <a:ea typeface="宋体" pitchFamily="2" charset="-122"/>
              </a:rPr>
              <a:t>关系运算符</a:t>
            </a:r>
            <a:endParaRPr lang="zh-CN" altLang="en-US" sz="2800">
              <a:latin typeface="Verdana" panose="020B0804030504040204" charset="0"/>
              <a:ea typeface="宋体" pitchFamily="2" charset="-122"/>
            </a:endParaRPr>
          </a:p>
          <a:p>
            <a:pPr lvl="2">
              <a:lnSpc>
                <a:spcPct val="16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11-12 </a:t>
            </a:r>
            <a:r>
              <a:rPr lang="zh-CN" altLang="en-US" sz="2800">
                <a:latin typeface="Verdana" panose="020B0804030504040204" charset="0"/>
                <a:ea typeface="宋体" pitchFamily="2" charset="-122"/>
              </a:rPr>
              <a:t>逻辑运算符</a:t>
            </a:r>
            <a:endParaRPr lang="zh-CN" altLang="en-US" sz="2800">
              <a:latin typeface="Verdana" panose="020B0804030504040204" charset="0"/>
              <a:ea typeface="宋体" pitchFamily="2" charset="-122"/>
            </a:endParaRPr>
          </a:p>
          <a:p>
            <a:pPr lvl="2">
              <a:lnSpc>
                <a:spcPct val="1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14 </a:t>
            </a:r>
            <a:r>
              <a:rPr lang="zh-CN" altLang="en-US" sz="2800" u="sng">
                <a:solidFill>
                  <a:schemeClr val="folHlink"/>
                </a:solidFill>
                <a:latin typeface="Verdana" panose="020B0804030504040204" charset="0"/>
                <a:ea typeface="宋体" pitchFamily="2" charset="-122"/>
              </a:rPr>
              <a:t>赋值运算符</a:t>
            </a:r>
            <a:endParaRPr lang="zh-CN" altLang="en-US" sz="2800" u="sng">
              <a:solidFill>
                <a:schemeClr val="folHlink"/>
              </a:solidFill>
              <a:latin typeface="Verdana" panose="020B0804030504040204" charset="0"/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Verdana" panose="020B0804030504040204" charset="0"/>
                <a:ea typeface="宋体" pitchFamily="2" charset="-122"/>
              </a:rPr>
              <a:t>15 </a:t>
            </a:r>
            <a:r>
              <a:rPr lang="zh-CN" altLang="en-US" sz="2800">
                <a:latin typeface="Verdana" panose="020B0804030504040204" charset="0"/>
                <a:ea typeface="宋体" pitchFamily="2" charset="-122"/>
              </a:rPr>
              <a:t>逗号运算符</a:t>
            </a:r>
            <a:endParaRPr lang="zh-CN" altLang="en-US" sz="2800">
              <a:latin typeface="Verdana" panose="020B0804030504040204" charset="0"/>
              <a:ea typeface="宋体" pitchFamily="2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859338" y="3140075"/>
            <a:ext cx="2305050" cy="49149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5 </a:t>
            </a:r>
            <a:r>
              <a:rPr lang="zh-CN" altLang="en-US" sz="26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位移运算符</a:t>
            </a:r>
            <a:endParaRPr lang="zh-CN" altLang="en-US" sz="26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859338" y="3932238"/>
            <a:ext cx="2305050" cy="49149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8-10 </a:t>
            </a:r>
            <a:r>
              <a:rPr lang="zh-CN" altLang="en-US" sz="26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位运算符</a:t>
            </a:r>
            <a:endParaRPr lang="zh-CN" altLang="en-US" sz="26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859338" y="4795838"/>
            <a:ext cx="2305050" cy="49149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13 </a:t>
            </a:r>
            <a:r>
              <a:rPr lang="zh-CN" altLang="en-US" sz="2600" u="sng">
                <a:solidFill>
                  <a:schemeClr val="folHlink"/>
                </a:solidFill>
                <a:latin typeface="Times New Roman" panose="02020503050405090304" charset="0"/>
                <a:ea typeface="宋体" pitchFamily="2" charset="-122"/>
              </a:rPr>
              <a:t>条件运算符</a:t>
            </a:r>
            <a:endParaRPr lang="zh-CN" altLang="en-US" sz="2600" u="sng">
              <a:solidFill>
                <a:schemeClr val="folHlink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5430" y="554355"/>
            <a:ext cx="8893175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algn="l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Tx/>
              <a:buFont typeface="Wingdings" panose="05000000000000000000" charset="0"/>
              <a:buNone/>
            </a:pP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</a:rPr>
              <a:t>4.</a:t>
            </a:r>
            <a:r>
              <a:rPr lang="en-US" altLang="zh-CN" sz="3200" dirty="0">
                <a:solidFill>
                  <a:srgbClr val="7030A0"/>
                </a:solidFill>
                <a:latin typeface="黑体" charset="0"/>
                <a:ea typeface="黑体" charset="0"/>
                <a:sym typeface="+mn-ea"/>
              </a:rPr>
              <a:t>各类运算符的优先级（高到低）</a:t>
            </a:r>
            <a:endParaRPr lang="en-US" altLang="zh-CN" sz="3200" dirty="0">
              <a:solidFill>
                <a:srgbClr val="7030A0"/>
              </a:solidFill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数据的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 autoUpdateAnimBg="0"/>
      <p:bldP spid="29704" grpId="0" bldLvl="0" animBg="1" autoUpdateAnimBg="0"/>
      <p:bldP spid="29705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8460" y="683895"/>
            <a:ext cx="8765540" cy="500189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zh-CN" sz="2800" b="1" dirty="0">
                <a:latin typeface="+mn-ea"/>
                <a:ea typeface="+mn-ea"/>
                <a:sym typeface="+mn-ea"/>
              </a:rPr>
              <a:t>算术运算符用于各类</a:t>
            </a:r>
            <a:r>
              <a:rPr lang="zh-CN" altLang="zh-CN" sz="2800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数值运算</a:t>
            </a:r>
            <a:r>
              <a:rPr lang="zh-CN" altLang="zh-CN" sz="2800" b="1" dirty="0">
                <a:latin typeface="+mn-ea"/>
                <a:ea typeface="+mn-ea"/>
                <a:sym typeface="+mn-ea"/>
              </a:rPr>
              <a:t>。包括基本算术运算符和自增（自减）运算符。</a:t>
            </a:r>
            <a:endParaRPr lang="zh-CN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基本的算术运算符：</a:t>
            </a:r>
            <a:endParaRPr lang="en-US" altLang="zh-CN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lvl="0" indent="-285750">
              <a:lnSpc>
                <a:spcPct val="120000"/>
              </a:lnSpc>
            </a:pPr>
            <a:endParaRPr lang="en-US" altLang="zh-CN" sz="3200" b="1" dirty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87705" y="2708910"/>
          <a:ext cx="8032750" cy="346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000375" imgH="1276350" progId="Excel.Sheet.8">
                  <p:embed/>
                </p:oleObj>
              </mc:Choice>
              <mc:Fallback>
                <p:oleObj name="" r:id="rId2" imgW="3000375" imgH="1276350" progId="Excel.Shee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705" y="2708910"/>
                        <a:ext cx="8032750" cy="3462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593725"/>
            <a:ext cx="8820150" cy="871855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基本的算术运算符</a:t>
            </a:r>
            <a:endParaRPr lang="zh-CN" altLang="en-US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95605" y="1544320"/>
            <a:ext cx="8541385" cy="80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800" b="1" dirty="0" smtClean="0">
                <a:cs typeface="微软雅黑" panose="020B0503020204020204" pitchFamily="34" charset="-122"/>
              </a:rPr>
              <a:t>除法运算符：</a:t>
            </a:r>
            <a:endParaRPr lang="zh-CN" altLang="en-US" sz="2800" b="1" dirty="0" smtClean="0"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en-US" sz="2800" b="1" dirty="0" smtClean="0"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en-US" sz="2800" b="1" dirty="0" smtClean="0"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en-US" sz="2800" b="1" dirty="0" smtClean="0"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en-US" sz="2800" b="1" dirty="0" smtClean="0">
              <a:cs typeface="微软雅黑" panose="020B0503020204020204" pitchFamily="34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805180" y="2419350"/>
            <a:ext cx="8305165" cy="3308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0400" indent="-660400" eaLnBrk="1" hangingPunct="1">
              <a:lnSpc>
                <a:spcPct val="85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两个操作数都为整数</a:t>
            </a:r>
            <a:r>
              <a:rPr lang="zh-CN" altLang="zh-CN" sz="2400" b="1" dirty="0">
                <a:solidFill>
                  <a:srgbClr val="D200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，将截去小数, 其运算结果为整</a:t>
            </a:r>
            <a:r>
              <a:rPr lang="zh-CN" altLang="zh-CN" sz="2400" b="1" dirty="0">
                <a:solidFill>
                  <a:srgbClr val="D200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数。</a:t>
            </a:r>
            <a:endParaRPr lang="zh-CN" altLang="zh-CN" sz="2400" b="1" dirty="0">
              <a:solidFill>
                <a:srgbClr val="D200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35050" lvl="1" indent="-577850" eaLnBrk="1" hangingPunct="1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35050" lvl="1" indent="-577850" eaLnBrk="1" hangingPunct="1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3+1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3+1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结果为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60400" indent="-660400" eaLnBrk="1" hangingPunct="1">
              <a:lnSpc>
                <a:spcPct val="85000"/>
              </a:lnSpc>
              <a:spcBef>
                <a:spcPct val="70000"/>
              </a:spcBef>
              <a:buClr>
                <a:schemeClr val="tx1"/>
              </a:buClr>
              <a:buSzPct val="90000"/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有一个操作数为浮点数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，则为通常意义的除法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60400" indent="-660400" eaLnBrk="1" hangingPunct="1">
              <a:lnSpc>
                <a:spcPct val="85000"/>
              </a:lnSpc>
              <a:spcBef>
                <a:spcPct val="70000"/>
              </a:spcBef>
              <a:buClr>
                <a:schemeClr val="tx1"/>
              </a:buClr>
              <a:buSzPct val="90000"/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5...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60400" indent="-660400" eaLnBrk="1" hangingPunct="1">
              <a:lnSpc>
                <a:spcPct val="85000"/>
              </a:lnSpc>
              <a:spcBef>
                <a:spcPct val="70000"/>
              </a:spcBef>
              <a:buClr>
                <a:schemeClr val="tx1"/>
              </a:buClr>
              <a:buSzPct val="90000"/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1.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3+1.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3+1.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结果为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61938" y="1542098"/>
            <a:ext cx="8280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【例</a:t>
            </a:r>
            <a:r>
              <a:rPr lang="en-US" altLang="zh-CN" sz="2800" dirty="0" smtClean="0"/>
              <a:t>3-4</a:t>
            </a:r>
            <a:r>
              <a:rPr lang="zh-CN" altLang="en-US" sz="2800" dirty="0" smtClean="0"/>
              <a:t>】</a:t>
            </a:r>
            <a:r>
              <a:rPr lang="zh-CN" altLang="en-US" sz="2800" dirty="0">
                <a:hlinkClick r:id="rId1" action="ppaction://hlinkfile"/>
              </a:rPr>
              <a:t>将华氏温度转换成摄氏温度</a:t>
            </a:r>
            <a:endParaRPr lang="en-US" altLang="zh-CN" sz="2800" dirty="0"/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4572000" y="2398379"/>
            <a:ext cx="4403155" cy="20369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f,c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0" dirty="0" smtClean="0">
                <a:sym typeface="+mn-ea"/>
              </a:rPr>
              <a:t>"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="0" dirty="0" smtClean="0">
                <a:sym typeface="+mn-ea"/>
              </a:rPr>
              <a:t>"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,&amp;f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                      </a:t>
            </a:r>
            <a:endPara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  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5/9 *(f-32);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0" dirty="0" smtClean="0">
                <a:sym typeface="+mn-ea"/>
              </a:rPr>
              <a:t>"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f=%f\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=%f\n",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f,c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  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5390" y="3283585"/>
            <a:ext cx="108077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5.0/9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043305" y="2491105"/>
          <a:ext cx="2693670" cy="122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2" imgW="876300" imgH="393700" progId="Equation.3">
                  <p:embed/>
                </p:oleObj>
              </mc:Choice>
              <mc:Fallback>
                <p:oleObj name="公式" r:id="rId2" imgW="876300" imgH="393700" progId="Equation.3">
                  <p:embed/>
                  <p:pic>
                    <p:nvPicPr>
                      <p:cNvPr id="0" name="图片 1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05" y="2491105"/>
                        <a:ext cx="2693670" cy="122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76825" y="3290570"/>
            <a:ext cx="220535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5*(f-32)/9 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body" sz="half" idx="4294967295"/>
            <p:custDataLst>
              <p:tags r:id="rId5"/>
            </p:custDataLst>
          </p:nvPr>
        </p:nvSpPr>
        <p:spPr>
          <a:xfrm>
            <a:off x="323850" y="593725"/>
            <a:ext cx="8820150" cy="871855"/>
          </a:xfrm>
        </p:spPr>
        <p:txBody>
          <a:bodyPr/>
          <a:p>
            <a:pPr marL="0" indent="0" eaLnBrk="1" hangingPunct="1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基本的算术运算符</a:t>
            </a:r>
            <a:endParaRPr lang="zh-CN" altLang="en-US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05255"/>
            <a:ext cx="8820150" cy="4805045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求余运算符：用于计算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相除后的余数。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40000"/>
              </a:lnSpc>
              <a:buFont typeface="Wingdings" panose="05000000000000000000" charset="0"/>
              <a:buChar char=""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运算对象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为整数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8%5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，结果为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40000"/>
              </a:lnSpc>
              <a:buFont typeface="Wingdings" panose="05000000000000000000" charset="0"/>
              <a:buChar char=""/>
            </a:pPr>
            <a:r>
              <a:rPr lang="zh-CN" altLang="zh-CN" sz="2400" b="1" dirty="0">
                <a:latin typeface="黑体" panose="02010609060101010101" charset="-122"/>
                <a:sym typeface="+mn-ea"/>
              </a:rPr>
              <a:t>结果的符号与运算符</a:t>
            </a:r>
            <a:r>
              <a:rPr lang="zh-CN" altLang="zh-CN" sz="2400" b="1" dirty="0">
                <a:solidFill>
                  <a:srgbClr val="CC0099"/>
                </a:solidFill>
                <a:latin typeface="黑体" panose="02010609060101010101" charset="-122"/>
                <a:sym typeface="+mn-ea"/>
              </a:rPr>
              <a:t>左</a:t>
            </a:r>
            <a:r>
              <a:rPr lang="zh-CN" altLang="zh-CN" sz="2400" b="1" dirty="0">
                <a:latin typeface="黑体" panose="02010609060101010101" charset="-122"/>
                <a:sym typeface="+mn-ea"/>
              </a:rPr>
              <a:t>侧操作数的符号相同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9573" name="Text Box 5"/>
          <p:cNvSpPr txBox="1"/>
          <p:nvPr/>
        </p:nvSpPr>
        <p:spPr>
          <a:xfrm>
            <a:off x="2364740" y="3501390"/>
            <a:ext cx="44138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ahoma" panose="020B0604030504040204" pitchFamily="34" charset="0"/>
              </a:rPr>
              <a:t>-5%2=-1      5%-2=1</a:t>
            </a:r>
            <a:endParaRPr lang="zh-CN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90195" y="593725"/>
            <a:ext cx="8820150" cy="871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基本的算术运算符</a:t>
            </a:r>
            <a:endParaRPr lang="zh-CN" altLang="en-US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5455" y="622300"/>
            <a:ext cx="8678545" cy="3311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自增、自减运算符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  <a:buFont typeface="Wingdings" panose="05000000000000000000" charset="0"/>
              <a:buChar char=""/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作用：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自增运算符（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++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）使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单个变量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的值增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spcBef>
                <a:spcPct val="50000"/>
              </a:spcBef>
              <a:buFont typeface="Wingdings" panose="05000000000000000000" charset="0"/>
              <a:buNone/>
            </a:pP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  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自减运算符（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--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）使单个变量的值减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>
              <a:spcBef>
                <a:spcPct val="50000"/>
              </a:spcBef>
              <a:buClrTx/>
              <a:buSzTx/>
              <a:buFont typeface="Wingdings" panose="05000000000000000000" charset="0"/>
              <a:buChar char=""/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格式：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前置++i，--i （在使用i之前，使i的值加（减）1）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spcBef>
                <a:spcPct val="500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   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后置i++，i-- （在使用i之后，使i的值加（减）1）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" name="Rectangle 34"/>
          <p:cNvSpPr/>
          <p:nvPr>
            <p:custDataLst>
              <p:tags r:id="rId2"/>
            </p:custDataLst>
          </p:nvPr>
        </p:nvSpPr>
        <p:spPr>
          <a:xfrm>
            <a:off x="539750" y="3933190"/>
            <a:ext cx="689800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【例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】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x = 10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;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    y = </a:t>
            </a:r>
            <a:r>
              <a:rPr lang="zh-CN" altLang="zh-CN" sz="2400" b="1" dirty="0">
                <a:solidFill>
                  <a:schemeClr val="hlink"/>
                </a:solidFill>
                <a:latin typeface="Arial" panose="020B0604020202090204" pitchFamily="34" charset="0"/>
                <a:ea typeface="黑体" panose="02010609060101010101" charset="-122"/>
              </a:rPr>
              <a:t>++</a:t>
            </a:r>
            <a:r>
              <a:rPr lang="zh-CN" altLang="zh-CN" sz="2400" b="1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charset="-122"/>
              </a:rPr>
              <a:t>x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;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  则 y = 11，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x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=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11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黑体" panose="02010609060101010101" charset="-122"/>
              </a:rPr>
              <a:t>  	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x = 10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;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    y = </a:t>
            </a:r>
            <a:r>
              <a:rPr lang="zh-CN" altLang="zh-CN" sz="2400" b="1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charset="-122"/>
              </a:rPr>
              <a:t>x</a:t>
            </a:r>
            <a:r>
              <a:rPr lang="zh-CN" altLang="zh-CN" sz="2400" b="1" dirty="0">
                <a:solidFill>
                  <a:schemeClr val="hlink"/>
                </a:solidFill>
                <a:latin typeface="Arial" panose="020B0604020202090204" pitchFamily="34" charset="0"/>
                <a:ea typeface="黑体" panose="02010609060101010101" charset="-122"/>
              </a:rPr>
              <a:t>++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;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  则 y = 10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，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x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=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11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5455" y="622300"/>
            <a:ext cx="8678545" cy="3311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自增、自减运算符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  <a:buFont typeface="Wingdings" panose="05000000000000000000" charset="0"/>
              <a:buChar char=""/>
            </a:pP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说明：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" name="Rectangle 34"/>
          <p:cNvSpPr/>
          <p:nvPr>
            <p:custDataLst>
              <p:tags r:id="rId2"/>
            </p:custDataLst>
          </p:nvPr>
        </p:nvSpPr>
        <p:spPr>
          <a:xfrm>
            <a:off x="683260" y="1988820"/>
            <a:ext cx="797242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+mj-ea"/>
              <a:buAutoNum type="circleNumDbPlain"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自增、自减运算是Ｃ语言特有的，常用于循环语句中，使循环控 制变量加（或减）１，以及指针变量中，使指针指向下（或上）一个地址。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+mj-ea"/>
              <a:buAutoNum type="circleNumDbPlain"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自增、自减运算符，不能用于常量和表达式。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45720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+mj-ea"/>
              <a:buNone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例如，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5++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--(a+b)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等都是非法的。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Tx/>
              <a:buFont typeface="+mj-ea"/>
              <a:buAutoNum type="circleNumDbPlain" startAt="5"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++和--的优先级为2级，结合方向为</a:t>
            </a:r>
            <a:r>
              <a:rPr lang="zh-CN" altLang="en-US" sz="2000" b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自右至左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+mj-ea"/>
              <a:buAutoNum type="circleNumDbPlain" startAt="3"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若对一个变量的自增／自减运算单独构成语句，前置和后置运算效果一样，都是使变量自加１。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+mj-ea"/>
              <a:buNone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　　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	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如　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i++;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和 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++i;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是一样的，都是使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i</a:t>
            </a: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加１。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+mj-ea"/>
              <a:buAutoNum type="circleNumDbPlain" startAt="5"/>
            </a:pPr>
            <a:r>
              <a:rPr lang="zh-CN" altLang="en-US" sz="2000" b="0">
                <a:latin typeface="微软雅黑" charset="0"/>
                <a:ea typeface="微软雅黑" charset="0"/>
                <a:cs typeface="微软雅黑" charset="0"/>
                <a:sym typeface="+mn-ea"/>
              </a:rPr>
              <a:t>在表达式中，连续使用同一变量进行自增或自减运算时，很容易出错，所以最好避免这种用法。</a:t>
            </a:r>
            <a:endParaRPr lang="zh-CN" altLang="en-US" sz="2000" b="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06498" name="Rectangle 2"/>
          <p:cNvSpPr>
            <a:spLocks noGrp="1"/>
          </p:cNvSpPr>
          <p:nvPr/>
        </p:nvSpPr>
        <p:spPr>
          <a:xfrm>
            <a:off x="832485" y="1561465"/>
            <a:ext cx="7772400" cy="2524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k</a:t>
            </a:r>
            <a:r>
              <a:rPr lang="zh-CN" altLang="zh-CN" sz="2800" b="1" dirty="0"/>
              <a:t>=3</a:t>
            </a:r>
            <a:r>
              <a:rPr lang="zh-CN" altLang="zh-CN" sz="2800" b="1" dirty="0">
                <a:latin typeface="Times New Roman" panose="02020503050405090304" charset="0"/>
              </a:rPr>
              <a:t>;      </a:t>
            </a:r>
            <a:r>
              <a:rPr lang="zh-CN" altLang="zh-CN" sz="2800" b="1" dirty="0"/>
              <a:t>j=5</a:t>
            </a:r>
            <a:r>
              <a:rPr lang="zh-CN" altLang="zh-CN" sz="2800" b="1" dirty="0">
                <a:latin typeface="Times New Roman" panose="02020503050405090304" charset="0"/>
              </a:rPr>
              <a:t>;        </a:t>
            </a:r>
            <a:r>
              <a:rPr lang="zh-CN" altLang="zh-CN" sz="2800" b="1" dirty="0"/>
              <a:t>i=3</a:t>
            </a:r>
            <a:r>
              <a:rPr lang="zh-CN" altLang="zh-CN" sz="2800" b="1" dirty="0">
                <a:latin typeface="Times New Roman" panose="02020503050405090304" charset="0"/>
              </a:rPr>
              <a:t>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800" b="1" dirty="0"/>
              <a:t>m=</a:t>
            </a:r>
            <a:r>
              <a:rPr lang="zh-CN" altLang="zh-CN" sz="2800" b="1" dirty="0">
                <a:latin typeface="Times New Roman" panose="02020503050405090304" charset="0"/>
              </a:rPr>
              <a:t>(</a:t>
            </a:r>
            <a:r>
              <a:rPr lang="zh-CN" altLang="zh-CN" sz="2800" b="1" dirty="0"/>
              <a:t>++k</a:t>
            </a:r>
            <a:r>
              <a:rPr lang="zh-CN" altLang="zh-CN" sz="2800" b="1" dirty="0">
                <a:latin typeface="Times New Roman" panose="02020503050405090304" charset="0"/>
              </a:rPr>
              <a:t>)</a:t>
            </a:r>
            <a:r>
              <a:rPr lang="zh-CN" altLang="zh-CN" sz="2800" b="1" dirty="0">
                <a:latin typeface="黑体" panose="02010609060101010101" charset="-122"/>
              </a:rPr>
              <a:t>*</a:t>
            </a:r>
            <a:r>
              <a:rPr lang="zh-CN" altLang="zh-CN" sz="2800" b="1" dirty="0"/>
              <a:t>j </a:t>
            </a:r>
            <a:r>
              <a:rPr lang="zh-CN" altLang="zh-CN" sz="2800" b="1" dirty="0">
                <a:latin typeface="Times New Roman" panose="02020503050405090304" charset="0"/>
              </a:rPr>
              <a:t>;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800" b="1" dirty="0"/>
              <a:t>n=</a:t>
            </a:r>
            <a:r>
              <a:rPr lang="zh-CN" altLang="zh-CN" sz="2800" b="1" dirty="0">
                <a:latin typeface="Times New Roman" panose="02020503050405090304" charset="0"/>
              </a:rPr>
              <a:t>(</a:t>
            </a:r>
            <a:r>
              <a:rPr lang="zh-CN" altLang="zh-CN" sz="2800" b="1" dirty="0"/>
              <a:t>i++</a:t>
            </a:r>
            <a:r>
              <a:rPr lang="zh-CN" altLang="zh-CN" sz="2800" b="1" dirty="0">
                <a:latin typeface="Times New Roman" panose="02020503050405090304" charset="0"/>
              </a:rPr>
              <a:t>)</a:t>
            </a:r>
            <a:r>
              <a:rPr lang="zh-CN" altLang="zh-CN" sz="2800" b="1" dirty="0">
                <a:latin typeface="黑体" panose="02010609060101010101" charset="-122"/>
              </a:rPr>
              <a:t>*</a:t>
            </a:r>
            <a:r>
              <a:rPr lang="zh-CN" altLang="zh-CN" sz="2800" b="1" dirty="0"/>
              <a:t>j</a:t>
            </a:r>
            <a:r>
              <a:rPr lang="zh-CN" altLang="zh-CN" sz="2800" b="1" dirty="0">
                <a:latin typeface="Times New Roman" panose="02020503050405090304" charset="0"/>
              </a:rPr>
              <a:t> ;</a:t>
            </a:r>
            <a:endParaRPr lang="zh-CN" altLang="zh-CN" sz="2800" b="1" dirty="0">
              <a:latin typeface="Times New Roman" panose="02020503050405090304" charset="0"/>
            </a:endParaRPr>
          </a:p>
        </p:txBody>
      </p:sp>
      <p:sp>
        <p:nvSpPr>
          <p:cNvPr id="111620" name="Text Box 4"/>
          <p:cNvSpPr txBox="1"/>
          <p:nvPr/>
        </p:nvSpPr>
        <p:spPr>
          <a:xfrm>
            <a:off x="828040" y="3536315"/>
            <a:ext cx="460819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ahoma" panose="020B0604030504040204" pitchFamily="34" charset="0"/>
              </a:rPr>
              <a:t>m=              k=</a:t>
            </a:r>
            <a:endParaRPr lang="zh-CN" altLang="zh-CN" sz="2800" b="1" dirty="0">
              <a:latin typeface="Tahoma" panose="020B0604030504040204" pitchFamily="34" charset="0"/>
            </a:endParaRPr>
          </a:p>
        </p:txBody>
      </p:sp>
      <p:sp>
        <p:nvSpPr>
          <p:cNvPr id="111621" name="Text Box 5"/>
          <p:cNvSpPr txBox="1"/>
          <p:nvPr/>
        </p:nvSpPr>
        <p:spPr>
          <a:xfrm>
            <a:off x="1588135" y="3507740"/>
            <a:ext cx="86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20</a:t>
            </a:r>
            <a:endParaRPr lang="zh-CN" altLang="zh-CN" sz="2800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11622" name="Text Box 6"/>
          <p:cNvSpPr txBox="1"/>
          <p:nvPr/>
        </p:nvSpPr>
        <p:spPr>
          <a:xfrm>
            <a:off x="3549015" y="3538220"/>
            <a:ext cx="86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4</a:t>
            </a:r>
            <a:endParaRPr lang="zh-CN" altLang="zh-CN" sz="2800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11623" name="Text Box 7"/>
          <p:cNvSpPr txBox="1"/>
          <p:nvPr/>
        </p:nvSpPr>
        <p:spPr>
          <a:xfrm>
            <a:off x="802640" y="4228465"/>
            <a:ext cx="460819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ahoma" panose="020B0604030504040204" pitchFamily="34" charset="0"/>
              </a:rPr>
              <a:t>n=               i=</a:t>
            </a:r>
            <a:endParaRPr lang="zh-CN" altLang="zh-CN" sz="2800" b="1" dirty="0">
              <a:latin typeface="Tahoma" panose="020B0604030504040204" pitchFamily="34" charset="0"/>
            </a:endParaRPr>
          </a:p>
        </p:txBody>
      </p:sp>
      <p:sp>
        <p:nvSpPr>
          <p:cNvPr id="111624" name="Text Box 8"/>
          <p:cNvSpPr txBox="1"/>
          <p:nvPr/>
        </p:nvSpPr>
        <p:spPr>
          <a:xfrm>
            <a:off x="1494790" y="4218940"/>
            <a:ext cx="86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15</a:t>
            </a:r>
            <a:endParaRPr lang="zh-CN" altLang="zh-CN" sz="2800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11625" name="Text Box 9"/>
          <p:cNvSpPr txBox="1"/>
          <p:nvPr/>
        </p:nvSpPr>
        <p:spPr>
          <a:xfrm>
            <a:off x="3320415" y="4222115"/>
            <a:ext cx="86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99"/>
                </a:solidFill>
                <a:latin typeface="Tahoma" panose="020B0604030504040204" pitchFamily="34" charset="0"/>
              </a:rPr>
              <a:t>4</a:t>
            </a:r>
            <a:endParaRPr lang="zh-CN" altLang="zh-CN" sz="2800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465455" y="622300"/>
            <a:ext cx="8678545" cy="762000"/>
          </a:xfrm>
        </p:spPr>
        <p:txBody>
          <a:bodyPr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自增、自减运算符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算术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8220" y="5081905"/>
            <a:ext cx="6381750" cy="54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【例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3-7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】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hlinkClick r:id="rId4" action="ppaction://hlinkfile"/>
              </a:rPr>
              <a:t>自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4" action="ppaction://hlinkfile"/>
              </a:rPr>
              <a:t>增运算符前缀与后缀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4" grpId="0"/>
      <p:bldP spid="111625" grpId="0"/>
      <p:bldP spid="3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591310"/>
            <a:ext cx="8820150" cy="2224405"/>
          </a:xfrm>
        </p:spPr>
        <p:txBody>
          <a:bodyPr/>
          <a:lstStyle/>
          <a:p>
            <a:pPr marL="901700" lvl="1" indent="-45720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Wingdings" panose="05000000000000000000" charset="0"/>
              <a:buChar char="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格式：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charset="-122"/>
                <a:sym typeface="+mn-ea"/>
              </a:rPr>
              <a:t>变量</a:t>
            </a:r>
            <a:r>
              <a:rPr lang="zh-CN" altLang="zh-CN" sz="2400" b="1" dirty="0">
                <a:solidFill>
                  <a:schemeClr val="hlink"/>
                </a:solidFill>
                <a:latin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zh-CN" sz="2400" b="1" dirty="0">
                <a:latin typeface="黑体" panose="02010609060101010101" charset="-122"/>
                <a:sym typeface="+mn-ea"/>
              </a:rPr>
              <a:t> 表达式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901700" lvl="1" indent="-45720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Wingdings" panose="05000000000000000000" charset="0"/>
              <a:buChar char="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作用：把右边表达式的值赋给左边的变量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901700" lvl="1" indent="-45720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Wingdings" panose="05000000000000000000" charset="0"/>
              <a:buChar char=""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优先级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14，右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结合性。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914400" lvl="5" indent="45720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Arial" panose="020B0604020202090204" pitchFamily="34" charset="0"/>
                <a:ea typeface="宋体" pitchFamily="2" charset="-122"/>
                <a:sym typeface="+mn-ea"/>
              </a:rPr>
              <a:t>a=b=3                  a=(b=3)</a:t>
            </a:r>
            <a:endParaRPr lang="en-US" altLang="zh-CN" sz="2800" b="1" dirty="0" smtClean="0">
              <a:latin typeface="Arial" panose="020B0604020202090204" pitchFamily="34" charset="0"/>
              <a:ea typeface="宋体" pitchFamily="2" charset="-122"/>
            </a:endParaRPr>
          </a:p>
          <a:p>
            <a:pPr lvl="2" eaLnBrk="1" hangingPunct="1">
              <a:lnSpc>
                <a:spcPct val="140000"/>
              </a:lnSpc>
              <a:buFont typeface="微软雅黑" panose="020B0503020204020204" pitchFamily="34" charset="-122"/>
              <a:buChar char="―"/>
            </a:pP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40" y="4252595"/>
            <a:ext cx="5323205" cy="521970"/>
            <a:chOff x="3004" y="6786"/>
            <a:chExt cx="8383" cy="822"/>
          </a:xfrm>
        </p:grpSpPr>
        <p:sp>
          <p:nvSpPr>
            <p:cNvPr id="109573" name="Text Box 5"/>
            <p:cNvSpPr txBox="1"/>
            <p:nvPr/>
          </p:nvSpPr>
          <p:spPr>
            <a:xfrm>
              <a:off x="3004" y="6786"/>
              <a:ext cx="838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ym typeface="+mn-ea"/>
                </a:rPr>
                <a:t>a=b=5+3              a=(b=5+3)</a:t>
              </a:r>
              <a:endParaRPr lang="en-US" altLang="zh-CN" sz="2800" b="1" dirty="0" smtClean="0">
                <a:latin typeface="Tahoma" panose="020B0604030504040204" pitchFamily="34" charset="0"/>
                <a:sym typeface="+mn-ea"/>
              </a:endParaRPr>
            </a:p>
          </p:txBody>
        </p:sp>
        <p:sp>
          <p:nvSpPr>
            <p:cNvPr id="2" name="左右箭头 1"/>
            <p:cNvSpPr/>
            <p:nvPr/>
          </p:nvSpPr>
          <p:spPr>
            <a:xfrm>
              <a:off x="5953" y="7059"/>
              <a:ext cx="1134" cy="453"/>
            </a:xfrm>
            <a:prstGeom prst="left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</p:grpSp>
      <p:sp>
        <p:nvSpPr>
          <p:cNvPr id="348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01030" y="89535"/>
            <a:ext cx="34429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4" name="左右箭头 3"/>
          <p:cNvSpPr/>
          <p:nvPr>
            <p:custDataLst>
              <p:tags r:id="rId2"/>
            </p:custDataLst>
          </p:nvPr>
        </p:nvSpPr>
        <p:spPr>
          <a:xfrm>
            <a:off x="3562985" y="3456305"/>
            <a:ext cx="720090" cy="287655"/>
          </a:xfrm>
          <a:prstGeom prst="leftRigh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Rectangle 7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90195" y="593725"/>
            <a:ext cx="8820150" cy="871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简单的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赋值运算符</a:t>
            </a:r>
            <a:endParaRPr lang="zh-CN" altLang="en-US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584200" y="478155"/>
            <a:ext cx="7962900" cy="809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【例</a:t>
            </a:r>
            <a:r>
              <a:rPr lang="zh-CN" altLang="zh-CN" sz="2800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】</a:t>
            </a:r>
            <a:r>
              <a:rPr lang="zh-CN" altLang="zh-CN" sz="2400" dirty="0">
                <a:solidFill>
                  <a:schemeClr val="tx1"/>
                </a:solidFill>
                <a:ea typeface="黑体" panose="02010609060101010101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指出下列赋值表达式的错误</a:t>
            </a:r>
            <a:endParaRPr lang="zh-CN" altLang="zh-CN" sz="2800" dirty="0">
              <a:solidFill>
                <a:schemeClr val="tx1"/>
              </a:solidFill>
              <a:latin typeface="楷体_GB2312" pitchFamily="1" charset="-122"/>
            </a:endParaRPr>
          </a:p>
        </p:txBody>
      </p:sp>
      <p:sp>
        <p:nvSpPr>
          <p:cNvPr id="3" name="Rectangle 3"/>
          <p:cNvSpPr>
            <a:spLocks noGrp="1"/>
          </p:cNvSpPr>
          <p:nvPr>
            <p:ph idx="4294967295"/>
          </p:nvPr>
        </p:nvSpPr>
        <p:spPr>
          <a:xfrm>
            <a:off x="1403350" y="1452245"/>
            <a:ext cx="7740650" cy="4686300"/>
          </a:xfrm>
        </p:spPr>
        <p:txBody>
          <a:bodyPr vert="horz" wrap="square" lIns="91440" tIns="45720" rIns="91440" bIns="45720" anchor="t"/>
          <a:p>
            <a:pPr algn="l" eaLnBrk="1" hangingPunct="1">
              <a:lnSpc>
                <a:spcPct val="105000"/>
              </a:lnSpc>
              <a:spcBef>
                <a:spcPct val="30000"/>
              </a:spcBef>
              <a:buSzPct val="85000"/>
              <a:buNone/>
            </a:pPr>
            <a:r>
              <a:rPr lang="zh-CN" altLang="zh-CN" sz="2400" b="1" dirty="0"/>
              <a:t>     </a:t>
            </a:r>
            <a:r>
              <a:rPr lang="zh-CN" altLang="zh-CN" sz="2800" b="1" dirty="0"/>
              <a:t>⑴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-s=x+y</a:t>
            </a:r>
            <a:endParaRPr lang="zh-CN" altLang="zh-CN" sz="2800" b="1" dirty="0"/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/>
              <a:t>    ⑵ </a:t>
            </a:r>
            <a:r>
              <a:rPr lang="en-US" altLang="zh-CN" sz="2800" b="1" dirty="0"/>
              <a:t> </a:t>
            </a:r>
            <a:r>
              <a:rPr lang="zh-CN" altLang="zh-CN" sz="2800" b="1" dirty="0">
                <a:latin typeface="Arial" panose="020B0604020202090204" pitchFamily="34" charset="0"/>
              </a:rPr>
              <a:t>5</a:t>
            </a:r>
            <a:r>
              <a:rPr lang="zh-CN" altLang="zh-CN" sz="2800" b="1" dirty="0"/>
              <a:t>=n</a:t>
            </a:r>
            <a:endParaRPr lang="zh-CN" altLang="zh-CN" sz="2800" b="1" dirty="0"/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/>
              <a:t>    ⑶  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/>
              <a:t>=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latin typeface="黑体" panose="02010609060101010101" charset="-122"/>
              </a:rPr>
              <a:t>*</a:t>
            </a:r>
            <a:r>
              <a:rPr lang="zh-CN" altLang="zh-CN" sz="2800" b="1" dirty="0">
                <a:latin typeface="Arial" panose="020B0604020202090204" pitchFamily="34" charset="0"/>
              </a:rPr>
              <a:t>3</a:t>
            </a:r>
            <a:r>
              <a:rPr lang="zh-CN" altLang="zh-CN" sz="2800" b="1" dirty="0"/>
              <a:t>=</a:t>
            </a:r>
            <a:r>
              <a:rPr lang="zh-CN" altLang="zh-CN" sz="2800" b="1" dirty="0">
                <a:latin typeface="Arial" panose="020B0604020202090204" pitchFamily="34" charset="0"/>
              </a:rPr>
              <a:t>2</a:t>
            </a:r>
            <a:r>
              <a:rPr lang="zh-CN" altLang="zh-CN" sz="2800" b="1" dirty="0">
                <a:latin typeface="Times New Roman" panose="02020503050405090304" charset="0"/>
              </a:rPr>
              <a:t> 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/>
              <a:t>    ⑷  w=</a:t>
            </a:r>
            <a:r>
              <a:rPr lang="zh-CN" altLang="zh-CN" sz="2800" b="1" dirty="0">
                <a:latin typeface="Arial" panose="020B0604020202090204" pitchFamily="34" charset="0"/>
              </a:rPr>
              <a:t>3</a:t>
            </a:r>
            <a:r>
              <a:rPr lang="zh-CN" altLang="zh-CN" sz="2800" b="1" dirty="0"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</a:rPr>
              <a:t>64E2</a:t>
            </a:r>
            <a:r>
              <a:rPr lang="zh-CN" altLang="zh-CN" sz="2800" b="1" dirty="0"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</a:rPr>
              <a:t>1</a:t>
            </a:r>
            <a:r>
              <a:rPr lang="zh-CN" altLang="zh-CN" sz="2800" dirty="0"/>
              <a:t>/</a:t>
            </a:r>
            <a:r>
              <a:rPr lang="zh-CN" altLang="zh-CN" sz="2800" b="1" dirty="0">
                <a:latin typeface="Arial" panose="020B0604020202090204" pitchFamily="34" charset="0"/>
              </a:rPr>
              <a:t>5</a:t>
            </a:r>
            <a:r>
              <a:rPr lang="zh-CN" altLang="zh-CN" sz="2800" b="1" dirty="0"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</a:rPr>
              <a:t>87</a:t>
            </a:r>
            <a:endParaRPr lang="zh-CN" altLang="zh-CN" sz="2800" b="1" dirty="0">
              <a:latin typeface="Arial" panose="020B0604020202090204" pitchFamily="34" charset="0"/>
            </a:endParaRPr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/>
              <a:t>    ⑸  cos</a:t>
            </a:r>
            <a:r>
              <a:rPr lang="zh-CN" altLang="zh-CN" sz="2800" b="1" dirty="0">
                <a:latin typeface="Times New Roman" panose="02020503050405090304" charset="0"/>
              </a:rPr>
              <a:t>(</a:t>
            </a:r>
            <a:r>
              <a:rPr lang="zh-CN" altLang="zh-CN" sz="2800" b="1" dirty="0"/>
              <a:t>β</a:t>
            </a:r>
            <a:r>
              <a:rPr lang="zh-CN" altLang="zh-CN" sz="2800" b="1" dirty="0">
                <a:latin typeface="Times New Roman" panose="02020503050405090304" charset="0"/>
              </a:rPr>
              <a:t>)</a:t>
            </a:r>
            <a:r>
              <a:rPr lang="zh-CN" altLang="zh-CN" sz="2800" b="1" dirty="0"/>
              <a:t>=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dirty="0"/>
              <a:t>/</a:t>
            </a:r>
            <a:r>
              <a:rPr lang="zh-CN" altLang="zh-CN" sz="2800" b="1" dirty="0">
                <a:latin typeface="Arial" panose="020B0604020202090204" pitchFamily="34" charset="0"/>
              </a:rPr>
              <a:t>sqrt</a:t>
            </a:r>
            <a:r>
              <a:rPr lang="zh-CN" altLang="zh-CN" sz="2800" b="1" dirty="0">
                <a:latin typeface="Times New Roman" panose="02020503050405090304" charset="0"/>
              </a:rPr>
              <a:t>(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latin typeface="黑体" panose="02010609060101010101" charset="-122"/>
              </a:rPr>
              <a:t>*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/>
              <a:t>+b</a:t>
            </a:r>
            <a:r>
              <a:rPr lang="zh-CN" altLang="zh-CN" sz="2800" b="1" dirty="0">
                <a:latin typeface="黑体" panose="02010609060101010101" charset="-122"/>
              </a:rPr>
              <a:t>*</a:t>
            </a:r>
            <a:r>
              <a:rPr lang="zh-CN" altLang="zh-CN" sz="2800" b="1" dirty="0"/>
              <a:t>b</a:t>
            </a:r>
            <a:r>
              <a:rPr lang="zh-CN" altLang="zh-CN" sz="2800" b="1" dirty="0">
                <a:latin typeface="Times New Roman" panose="02020503050405090304" charset="0"/>
              </a:rPr>
              <a:t>)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 </a:t>
            </a:r>
            <a:r>
              <a:rPr lang="zh-CN" altLang="zh-CN" sz="2800" b="1" dirty="0"/>
              <a:t>⑹  y=</a:t>
            </a:r>
            <a:r>
              <a:rPr lang="zh-CN" altLang="zh-CN" sz="2800" b="1" dirty="0">
                <a:latin typeface="Arial" panose="020B0604020202090204" pitchFamily="34" charset="0"/>
              </a:rPr>
              <a:t>int</a:t>
            </a:r>
            <a:r>
              <a:rPr lang="zh-CN" altLang="zh-CN" sz="2800" b="1" dirty="0">
                <a:latin typeface="Times New Roman" panose="02020503050405090304" charset="0"/>
              </a:rPr>
              <a:t>(</a:t>
            </a:r>
            <a:r>
              <a:rPr lang="zh-CN" altLang="zh-CN" sz="2800" b="1" dirty="0"/>
              <a:t>i</a:t>
            </a:r>
            <a:r>
              <a:rPr lang="zh-CN" altLang="zh-CN" sz="2800" b="1" dirty="0">
                <a:latin typeface="Times New Roman" panose="02020503050405090304" charset="0"/>
              </a:rPr>
              <a:t>)</a:t>
            </a:r>
            <a:endParaRPr lang="zh-CN" altLang="zh-CN" sz="2800" b="1" dirty="0">
              <a:latin typeface="Times New Roman" panose="02020503050405090304" charset="0"/>
            </a:endParaRPr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 ⑺   </a:t>
            </a:r>
            <a:r>
              <a:rPr lang="zh-CN" altLang="zh-CN" sz="2800" b="1" dirty="0"/>
              <a:t>k=</a:t>
            </a:r>
            <a:r>
              <a:rPr lang="zh-CN" altLang="zh-CN" sz="2800" b="1" dirty="0">
                <a:latin typeface="Arial" panose="020B0604020202090204" pitchFamily="34" charset="0"/>
              </a:rPr>
              <a:t>12</a:t>
            </a:r>
            <a:r>
              <a:rPr lang="zh-CN" altLang="zh-CN" sz="2800" b="1" dirty="0">
                <a:latin typeface="Times New Roman" panose="02020503050405090304" charset="0"/>
              </a:rPr>
              <a:t>.</a:t>
            </a:r>
            <a:r>
              <a:rPr lang="zh-CN" altLang="zh-CN" sz="2800" b="1" dirty="0">
                <a:latin typeface="Arial" panose="020B0604020202090204" pitchFamily="34" charset="0"/>
              </a:rPr>
              <a:t>3</a:t>
            </a:r>
            <a:r>
              <a:rPr lang="zh-CN" altLang="zh-CN" sz="2800" b="1" dirty="0"/>
              <a:t>%4</a:t>
            </a:r>
            <a:endParaRPr lang="zh-CN" altLang="zh-CN" sz="2800" b="1" dirty="0"/>
          </a:p>
          <a:p>
            <a:pPr algn="l"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503050405090304" charset="0"/>
              </a:rPr>
              <a:t>     ⑻   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/>
              <a:t>=</a:t>
            </a:r>
            <a:r>
              <a:rPr lang="zh-CN" altLang="zh-CN" sz="2800" b="1" dirty="0">
                <a:latin typeface="Arial" panose="020B0604020202090204" pitchFamily="34" charset="0"/>
              </a:rPr>
              <a:t>a</a:t>
            </a:r>
            <a:r>
              <a:rPr lang="zh-CN" altLang="zh-CN" sz="2800" b="1" dirty="0"/>
              <a:t>+7</a:t>
            </a:r>
            <a:r>
              <a:rPr lang="zh-CN" altLang="zh-CN" sz="2800" b="1" dirty="0">
                <a:latin typeface="Times New Roman" panose="02020503050405090304" charset="0"/>
              </a:rPr>
              <a:t>;</a:t>
            </a:r>
            <a:endParaRPr lang="zh-CN" altLang="zh-CN" sz="2800" b="1" dirty="0">
              <a:latin typeface="Times New Roman" panose="02020503050405090304" charset="0"/>
            </a:endParaRPr>
          </a:p>
        </p:txBody>
      </p:sp>
      <p:sp>
        <p:nvSpPr>
          <p:cNvPr id="144388" name="Line 4"/>
          <p:cNvSpPr/>
          <p:nvPr/>
        </p:nvSpPr>
        <p:spPr>
          <a:xfrm>
            <a:off x="2494598" y="2460308"/>
            <a:ext cx="274637" cy="15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89" name="Line 5"/>
          <p:cNvSpPr/>
          <p:nvPr/>
        </p:nvSpPr>
        <p:spPr>
          <a:xfrm>
            <a:off x="3070860" y="3036570"/>
            <a:ext cx="403225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0" name="Line 6"/>
          <p:cNvSpPr/>
          <p:nvPr/>
        </p:nvSpPr>
        <p:spPr>
          <a:xfrm>
            <a:off x="4085273" y="3647758"/>
            <a:ext cx="411162" cy="15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1" name="Line 7"/>
          <p:cNvSpPr/>
          <p:nvPr/>
        </p:nvSpPr>
        <p:spPr>
          <a:xfrm>
            <a:off x="3213735" y="4260533"/>
            <a:ext cx="274638" cy="15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2" name="Line 8"/>
          <p:cNvSpPr/>
          <p:nvPr/>
        </p:nvSpPr>
        <p:spPr>
          <a:xfrm>
            <a:off x="2566035" y="4331970"/>
            <a:ext cx="960438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3" name="Line 9"/>
          <p:cNvSpPr/>
          <p:nvPr/>
        </p:nvSpPr>
        <p:spPr>
          <a:xfrm>
            <a:off x="2494598" y="1884045"/>
            <a:ext cx="274637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4" name="Line 10"/>
          <p:cNvSpPr/>
          <p:nvPr/>
        </p:nvSpPr>
        <p:spPr>
          <a:xfrm>
            <a:off x="2915920" y="4786948"/>
            <a:ext cx="388938" cy="15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5" name="Line 11"/>
          <p:cNvSpPr/>
          <p:nvPr/>
        </p:nvSpPr>
        <p:spPr>
          <a:xfrm>
            <a:off x="3039110" y="5381308"/>
            <a:ext cx="776288" cy="15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144396" name="Line 12"/>
          <p:cNvSpPr/>
          <p:nvPr/>
        </p:nvSpPr>
        <p:spPr>
          <a:xfrm>
            <a:off x="3563620" y="5962333"/>
            <a:ext cx="193675" cy="15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sp>
      <p:sp>
        <p:nvSpPr>
          <p:cNvPr id="348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01030" y="89535"/>
            <a:ext cx="34429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8110" y="993775"/>
            <a:ext cx="5944870" cy="4984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3.2.1 </a:t>
            </a:r>
            <a:r>
              <a:rPr lang="zh-CN" altLang="en-US" sz="2800" dirty="0" smtClean="0">
                <a:sym typeface="+mn-ea"/>
                <a:hlinkClick r:id="rId1" action="ppaction://hlinksldjump"/>
              </a:rPr>
              <a:t>常量和变量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整型数据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字符型数据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浮点型数据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90195" y="593725"/>
            <a:ext cx="8820150" cy="871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复合的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赋值运算符</a:t>
            </a:r>
            <a:endParaRPr lang="zh-CN" altLang="en-US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040" y="1532890"/>
            <a:ext cx="8295005" cy="4343400"/>
            <a:chOff x="791" y="2640"/>
            <a:chExt cx="13063" cy="6840"/>
          </a:xfrm>
        </p:grpSpPr>
        <p:cxnSp>
          <p:nvCxnSpPr>
            <p:cNvPr id="3326" name="Line 4"/>
            <p:cNvCxnSpPr/>
            <p:nvPr>
              <p:custDataLst>
                <p:tags r:id="rId2"/>
              </p:custDataLst>
            </p:nvPr>
          </p:nvCxnSpPr>
          <p:spPr>
            <a:xfrm>
              <a:off x="840" y="2640"/>
              <a:ext cx="12960" cy="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7" name="Line 5"/>
            <p:cNvCxnSpPr/>
            <p:nvPr>
              <p:custDataLst>
                <p:tags r:id="rId3"/>
              </p:custDataLst>
            </p:nvPr>
          </p:nvCxnSpPr>
          <p:spPr>
            <a:xfrm flipH="1">
              <a:off x="84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" name="Line 6"/>
            <p:cNvCxnSpPr/>
            <p:nvPr>
              <p:custDataLst>
                <p:tags r:id="rId4"/>
              </p:custDataLst>
            </p:nvPr>
          </p:nvCxnSpPr>
          <p:spPr>
            <a:xfrm flipV="1">
              <a:off x="840" y="9480"/>
              <a:ext cx="12960" cy="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9" name="Line 7"/>
            <p:cNvCxnSpPr/>
            <p:nvPr>
              <p:custDataLst>
                <p:tags r:id="rId5"/>
              </p:custDataLst>
            </p:nvPr>
          </p:nvCxnSpPr>
          <p:spPr>
            <a:xfrm>
              <a:off x="1380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Line 8"/>
            <p:cNvCxnSpPr/>
            <p:nvPr>
              <p:custDataLst>
                <p:tags r:id="rId6"/>
              </p:custDataLst>
            </p:nvPr>
          </p:nvCxnSpPr>
          <p:spPr>
            <a:xfrm>
              <a:off x="840" y="3480"/>
              <a:ext cx="12960" cy="0"/>
            </a:xfrm>
            <a:prstGeom prst="line">
              <a:avLst/>
            </a:prstGeom>
            <a:ln w="19050" cap="flat" cmpd="sng">
              <a:solidFill>
                <a:srgbClr val="FF99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Line 9"/>
            <p:cNvCxnSpPr/>
            <p:nvPr>
              <p:custDataLst>
                <p:tags r:id="rId7"/>
              </p:custDataLst>
            </p:nvPr>
          </p:nvCxnSpPr>
          <p:spPr>
            <a:xfrm>
              <a:off x="240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2" name="Line 10"/>
            <p:cNvCxnSpPr/>
            <p:nvPr>
              <p:custDataLst>
                <p:tags r:id="rId8"/>
              </p:custDataLst>
            </p:nvPr>
          </p:nvCxnSpPr>
          <p:spPr>
            <a:xfrm>
              <a:off x="384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3" name="Line 11"/>
            <p:cNvCxnSpPr/>
            <p:nvPr>
              <p:custDataLst>
                <p:tags r:id="rId9"/>
              </p:custDataLst>
            </p:nvPr>
          </p:nvCxnSpPr>
          <p:spPr>
            <a:xfrm>
              <a:off x="540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4" name="Line 12"/>
            <p:cNvCxnSpPr/>
            <p:nvPr>
              <p:custDataLst>
                <p:tags r:id="rId10"/>
              </p:custDataLst>
            </p:nvPr>
          </p:nvCxnSpPr>
          <p:spPr>
            <a:xfrm>
              <a:off x="828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5" name="Line 13"/>
            <p:cNvCxnSpPr/>
            <p:nvPr>
              <p:custDataLst>
                <p:tags r:id="rId11"/>
              </p:custDataLst>
            </p:nvPr>
          </p:nvCxnSpPr>
          <p:spPr>
            <a:xfrm>
              <a:off x="1032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6" name="Line 14"/>
            <p:cNvCxnSpPr/>
            <p:nvPr>
              <p:custDataLst>
                <p:tags r:id="rId12"/>
              </p:custDataLst>
            </p:nvPr>
          </p:nvCxnSpPr>
          <p:spPr>
            <a:xfrm>
              <a:off x="12360" y="2640"/>
              <a:ext cx="0" cy="684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7" name="Text Box 15"/>
            <p:cNvSpPr/>
            <p:nvPr>
              <p:custDataLst>
                <p:tags r:id="rId13"/>
              </p:custDataLst>
            </p:nvPr>
          </p:nvSpPr>
          <p:spPr>
            <a:xfrm>
              <a:off x="791" y="2762"/>
              <a:ext cx="149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对象数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sp>
          <p:nvSpPr>
            <p:cNvPr id="3338" name="Text Box 16"/>
            <p:cNvSpPr/>
            <p:nvPr>
              <p:custDataLst>
                <p:tags r:id="rId14"/>
              </p:custDataLst>
            </p:nvPr>
          </p:nvSpPr>
          <p:spPr>
            <a:xfrm>
              <a:off x="2520" y="2762"/>
              <a:ext cx="10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名称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sp>
          <p:nvSpPr>
            <p:cNvPr id="3339" name="Text Box 17"/>
            <p:cNvSpPr/>
            <p:nvPr>
              <p:custDataLst>
                <p:tags r:id="rId15"/>
              </p:custDataLst>
            </p:nvPr>
          </p:nvSpPr>
          <p:spPr>
            <a:xfrm>
              <a:off x="3790" y="2762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运算符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sp>
          <p:nvSpPr>
            <p:cNvPr id="3340" name="Text Box 18"/>
            <p:cNvSpPr/>
            <p:nvPr>
              <p:custDataLst>
                <p:tags r:id="rId16"/>
              </p:custDataLst>
            </p:nvPr>
          </p:nvSpPr>
          <p:spPr>
            <a:xfrm>
              <a:off x="5735" y="2762"/>
              <a:ext cx="18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运算规则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sp>
          <p:nvSpPr>
            <p:cNvPr id="3341" name="Text Box 19"/>
            <p:cNvSpPr/>
            <p:nvPr>
              <p:custDataLst>
                <p:tags r:id="rId17"/>
              </p:custDataLst>
            </p:nvPr>
          </p:nvSpPr>
          <p:spPr>
            <a:xfrm>
              <a:off x="8230" y="2730"/>
              <a:ext cx="18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运算对象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sp>
          <p:nvSpPr>
            <p:cNvPr id="3342" name="Text Box 20"/>
            <p:cNvSpPr/>
            <p:nvPr>
              <p:custDataLst>
                <p:tags r:id="rId18"/>
              </p:custDataLst>
            </p:nvPr>
          </p:nvSpPr>
          <p:spPr>
            <a:xfrm>
              <a:off x="10320" y="2730"/>
              <a:ext cx="18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运算结果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sp>
          <p:nvSpPr>
            <p:cNvPr id="3343" name="Text Box 21"/>
            <p:cNvSpPr/>
            <p:nvPr>
              <p:custDataLst>
                <p:tags r:id="rId19"/>
              </p:custDataLst>
            </p:nvPr>
          </p:nvSpPr>
          <p:spPr>
            <a:xfrm>
              <a:off x="12360" y="2679"/>
              <a:ext cx="149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黑体" charset="0"/>
                  <a:ea typeface="黑体" charset="0"/>
                </a:rPr>
                <a:t>结合性</a:t>
              </a:r>
              <a:endParaRPr lang="zh-CN" altLang="en-US" sz="2000">
                <a:latin typeface="黑体" charset="0"/>
                <a:ea typeface="黑体" charset="0"/>
              </a:endParaRPr>
            </a:p>
          </p:txBody>
        </p:sp>
        <p:cxnSp>
          <p:nvCxnSpPr>
            <p:cNvPr id="3344" name="Line 22"/>
            <p:cNvCxnSpPr/>
            <p:nvPr>
              <p:custDataLst>
                <p:tags r:id="rId20"/>
              </p:custDataLst>
            </p:nvPr>
          </p:nvCxnSpPr>
          <p:spPr>
            <a:xfrm>
              <a:off x="2400" y="8250"/>
              <a:ext cx="9960" cy="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5" name="Line 23"/>
            <p:cNvCxnSpPr/>
            <p:nvPr>
              <p:custDataLst>
                <p:tags r:id="rId21"/>
              </p:custDataLst>
            </p:nvPr>
          </p:nvCxnSpPr>
          <p:spPr>
            <a:xfrm>
              <a:off x="2400" y="5880"/>
              <a:ext cx="5880" cy="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6" name="Line 24"/>
            <p:cNvCxnSpPr/>
            <p:nvPr>
              <p:custDataLst>
                <p:tags r:id="rId22"/>
              </p:custDataLst>
            </p:nvPr>
          </p:nvCxnSpPr>
          <p:spPr>
            <a:xfrm>
              <a:off x="2400" y="4680"/>
              <a:ext cx="5880" cy="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Line 25"/>
            <p:cNvCxnSpPr/>
            <p:nvPr>
              <p:custDataLst>
                <p:tags r:id="rId23"/>
              </p:custDataLst>
            </p:nvPr>
          </p:nvCxnSpPr>
          <p:spPr>
            <a:xfrm>
              <a:off x="2400" y="7050"/>
              <a:ext cx="5880" cy="0"/>
            </a:xfrm>
            <a:prstGeom prst="line">
              <a:avLst/>
            </a:prstGeom>
            <a:ln w="28575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8" name="Text Box 26"/>
            <p:cNvSpPr/>
            <p:nvPr>
              <p:custDataLst>
                <p:tags r:id="rId24"/>
              </p:custDataLst>
            </p:nvPr>
          </p:nvSpPr>
          <p:spPr>
            <a:xfrm>
              <a:off x="850" y="5673"/>
              <a:ext cx="136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双目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49" name="Text Box 27"/>
            <p:cNvSpPr/>
            <p:nvPr>
              <p:custDataLst>
                <p:tags r:id="rId25"/>
              </p:custDataLst>
            </p:nvPr>
          </p:nvSpPr>
          <p:spPr>
            <a:xfrm>
              <a:off x="2280" y="3720"/>
              <a:ext cx="168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加赋值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0" name="Text Box 28"/>
            <p:cNvSpPr/>
            <p:nvPr>
              <p:custDataLst>
                <p:tags r:id="rId26"/>
              </p:custDataLst>
            </p:nvPr>
          </p:nvSpPr>
          <p:spPr>
            <a:xfrm>
              <a:off x="2400" y="5003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减赋值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1" name="Text Box 29"/>
            <p:cNvSpPr/>
            <p:nvPr>
              <p:custDataLst>
                <p:tags r:id="rId27"/>
              </p:custDataLst>
            </p:nvPr>
          </p:nvSpPr>
          <p:spPr>
            <a:xfrm>
              <a:off x="2400" y="6195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乘赋值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2" name="Text Box 30"/>
            <p:cNvSpPr/>
            <p:nvPr>
              <p:custDataLst>
                <p:tags r:id="rId28"/>
              </p:custDataLst>
            </p:nvPr>
          </p:nvSpPr>
          <p:spPr>
            <a:xfrm>
              <a:off x="2437" y="7403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除赋值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3" name="Text Box 31"/>
            <p:cNvSpPr/>
            <p:nvPr>
              <p:custDataLst>
                <p:tags r:id="rId29"/>
              </p:custDataLst>
            </p:nvPr>
          </p:nvSpPr>
          <p:spPr>
            <a:xfrm>
              <a:off x="2400" y="8603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模赋值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4" name="Text Box 32"/>
            <p:cNvSpPr/>
            <p:nvPr>
              <p:custDataLst>
                <p:tags r:id="rId30"/>
              </p:custDataLst>
            </p:nvPr>
          </p:nvSpPr>
          <p:spPr>
            <a:xfrm>
              <a:off x="4055" y="3835"/>
              <a:ext cx="10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＋＝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5" name="Text Box 33"/>
            <p:cNvSpPr/>
            <p:nvPr>
              <p:custDataLst>
                <p:tags r:id="rId31"/>
              </p:custDataLst>
            </p:nvPr>
          </p:nvSpPr>
          <p:spPr>
            <a:xfrm>
              <a:off x="4030" y="5003"/>
              <a:ext cx="10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－＝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6" name="Text Box 34"/>
            <p:cNvSpPr/>
            <p:nvPr>
              <p:custDataLst>
                <p:tags r:id="rId32"/>
              </p:custDataLst>
            </p:nvPr>
          </p:nvSpPr>
          <p:spPr>
            <a:xfrm>
              <a:off x="4080" y="6195"/>
              <a:ext cx="97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>
                  <a:latin typeface="仿宋_GB2312" charset="0"/>
                  <a:ea typeface="仿宋_GB2312" charset="0"/>
                  <a:cs typeface="仿宋_GB2312" charset="0"/>
                </a:rPr>
                <a:t>*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＝</a:t>
              </a:r>
              <a:endParaRPr lang="zh-CN" altLang="en-US" sz="2000"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sp>
          <p:nvSpPr>
            <p:cNvPr id="3357" name="Text Box 35"/>
            <p:cNvSpPr/>
            <p:nvPr>
              <p:custDataLst>
                <p:tags r:id="rId33"/>
              </p:custDataLst>
            </p:nvPr>
          </p:nvSpPr>
          <p:spPr>
            <a:xfrm>
              <a:off x="4228" y="7463"/>
              <a:ext cx="722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</a:rPr>
                <a:t>/ =</a:t>
              </a:r>
              <a:endParaRPr lang="en-US" altLang="zh-CN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8" name="Text Box 36"/>
            <p:cNvSpPr/>
            <p:nvPr>
              <p:custDataLst>
                <p:tags r:id="rId34"/>
              </p:custDataLst>
            </p:nvPr>
          </p:nvSpPr>
          <p:spPr>
            <a:xfrm>
              <a:off x="4200" y="8718"/>
              <a:ext cx="84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</a:rPr>
                <a:t>%=</a:t>
              </a:r>
              <a:endParaRPr lang="en-US" altLang="zh-CN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59" name="Text Box 37"/>
            <p:cNvSpPr/>
            <p:nvPr>
              <p:custDataLst>
                <p:tags r:id="rId35"/>
              </p:custDataLst>
            </p:nvPr>
          </p:nvSpPr>
          <p:spPr>
            <a:xfrm>
              <a:off x="5708" y="3558"/>
              <a:ext cx="2372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a+=b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相当于</a:t>
              </a:r>
              <a:endParaRPr lang="zh-CN" altLang="en-US" sz="2000"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a=a+b</a:t>
              </a:r>
              <a:endParaRPr lang="en-US" altLang="zh-CN" sz="2000"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sp>
          <p:nvSpPr>
            <p:cNvPr id="3360" name="Text Box 38"/>
            <p:cNvSpPr/>
            <p:nvPr>
              <p:custDataLst>
                <p:tags r:id="rId36"/>
              </p:custDataLst>
            </p:nvPr>
          </p:nvSpPr>
          <p:spPr>
            <a:xfrm>
              <a:off x="5734" y="4758"/>
              <a:ext cx="2546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－</a:t>
              </a:r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=b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相当于</a:t>
              </a:r>
              <a:endParaRPr lang="zh-CN" altLang="en-US" sz="2000"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a=a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－</a:t>
              </a:r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b</a:t>
              </a:r>
              <a:endParaRPr lang="en-US" altLang="zh-CN" sz="2000"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sp>
          <p:nvSpPr>
            <p:cNvPr id="3361" name="Text Box 39"/>
            <p:cNvSpPr/>
            <p:nvPr>
              <p:custDataLst>
                <p:tags r:id="rId37"/>
              </p:custDataLst>
            </p:nvPr>
          </p:nvSpPr>
          <p:spPr>
            <a:xfrm>
              <a:off x="5735" y="5868"/>
              <a:ext cx="234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a*=b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相当于</a:t>
              </a:r>
              <a:endParaRPr lang="zh-CN" altLang="en-US" sz="2000"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a=a*b</a:t>
              </a:r>
              <a:endParaRPr lang="en-US" altLang="zh-CN" sz="2000"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sp>
          <p:nvSpPr>
            <p:cNvPr id="3362" name="Text Box 40"/>
            <p:cNvSpPr/>
            <p:nvPr>
              <p:custDataLst>
                <p:tags r:id="rId38"/>
              </p:custDataLst>
            </p:nvPr>
          </p:nvSpPr>
          <p:spPr>
            <a:xfrm>
              <a:off x="5742" y="7128"/>
              <a:ext cx="2255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a/=b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相当于</a:t>
              </a:r>
              <a:endParaRPr lang="zh-CN" altLang="en-US" sz="2000"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a=a/b</a:t>
              </a:r>
              <a:endParaRPr lang="en-US" altLang="zh-CN" sz="2000"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sp>
          <p:nvSpPr>
            <p:cNvPr id="3363" name="Text Box 41"/>
            <p:cNvSpPr/>
            <p:nvPr>
              <p:custDataLst>
                <p:tags r:id="rId39"/>
              </p:custDataLst>
            </p:nvPr>
          </p:nvSpPr>
          <p:spPr>
            <a:xfrm>
              <a:off x="5671" y="8358"/>
              <a:ext cx="254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a%=b</a:t>
              </a:r>
              <a:r>
                <a:rPr lang="zh-CN" altLang="en-US" sz="2000">
                  <a:latin typeface="仿宋_GB2312" charset="0"/>
                  <a:ea typeface="仿宋_GB2312" charset="0"/>
                  <a:cs typeface="仿宋_GB2312" charset="0"/>
                </a:rPr>
                <a:t>相当于</a:t>
              </a:r>
              <a:endParaRPr lang="zh-CN" altLang="en-US" sz="2000">
                <a:latin typeface="仿宋_GB2312" charset="0"/>
                <a:ea typeface="仿宋_GB2312" charset="0"/>
                <a:cs typeface="仿宋_GB2312" charset="0"/>
              </a:endParaRPr>
            </a:p>
            <a:p>
              <a:pPr algn="ctr"/>
              <a:r>
                <a:rPr lang="en-US" altLang="zh-CN" sz="2000">
                  <a:latin typeface="仿宋_GB2312" charset="0"/>
                  <a:ea typeface="仿宋_GB2312" charset="0"/>
                  <a:cs typeface="仿宋_GB2312" charset="0"/>
                </a:rPr>
                <a:t>a=a%b</a:t>
              </a:r>
              <a:endParaRPr lang="en-US" altLang="zh-CN" sz="2000">
                <a:latin typeface="仿宋_GB2312" charset="0"/>
                <a:ea typeface="仿宋_GB2312" charset="0"/>
                <a:cs typeface="仿宋_GB2312" charset="0"/>
              </a:endParaRPr>
            </a:p>
          </p:txBody>
        </p:sp>
        <p:sp>
          <p:nvSpPr>
            <p:cNvPr id="3364" name="Text Box 42"/>
            <p:cNvSpPr/>
            <p:nvPr>
              <p:custDataLst>
                <p:tags r:id="rId40"/>
              </p:custDataLst>
            </p:nvPr>
          </p:nvSpPr>
          <p:spPr>
            <a:xfrm>
              <a:off x="8470" y="5155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数值型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65" name="Text Box 43"/>
            <p:cNvSpPr/>
            <p:nvPr>
              <p:custDataLst>
                <p:tags r:id="rId41"/>
              </p:custDataLst>
            </p:nvPr>
          </p:nvSpPr>
          <p:spPr>
            <a:xfrm>
              <a:off x="10530" y="5183"/>
              <a:ext cx="1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数值型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66" name="Text Box 44"/>
            <p:cNvSpPr/>
            <p:nvPr>
              <p:custDataLst>
                <p:tags r:id="rId42"/>
              </p:custDataLst>
            </p:nvPr>
          </p:nvSpPr>
          <p:spPr>
            <a:xfrm>
              <a:off x="12720" y="4958"/>
              <a:ext cx="688" cy="20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自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右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向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左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67" name="Text Box 45"/>
            <p:cNvSpPr/>
            <p:nvPr>
              <p:custDataLst>
                <p:tags r:id="rId43"/>
              </p:custDataLst>
            </p:nvPr>
          </p:nvSpPr>
          <p:spPr>
            <a:xfrm>
              <a:off x="8640" y="8603"/>
              <a:ext cx="10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整型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  <p:sp>
          <p:nvSpPr>
            <p:cNvPr id="3368" name="Text Box 46"/>
            <p:cNvSpPr/>
            <p:nvPr>
              <p:custDataLst>
                <p:tags r:id="rId44"/>
              </p:custDataLst>
            </p:nvPr>
          </p:nvSpPr>
          <p:spPr>
            <a:xfrm>
              <a:off x="10750" y="8603"/>
              <a:ext cx="10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2000">
                  <a:latin typeface="仿宋_GB2312" charset="0"/>
                  <a:ea typeface="仿宋_GB2312" charset="0"/>
                </a:rPr>
                <a:t>整型</a:t>
              </a:r>
              <a:endParaRPr lang="zh-CN" altLang="en-US" sz="2000">
                <a:latin typeface="仿宋_GB2312" charset="0"/>
                <a:ea typeface="仿宋_GB2312" charset="0"/>
              </a:endParaRPr>
            </a:p>
          </p:txBody>
        </p:sp>
      </p:grpSp>
      <p:sp>
        <p:nvSpPr>
          <p:cNvPr id="34822" name="Rectangle 2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701030" y="89535"/>
            <a:ext cx="34429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6575" y="1390015"/>
            <a:ext cx="8607425" cy="4825365"/>
          </a:xfrm>
        </p:spPr>
        <p:txBody>
          <a:bodyPr/>
          <a:lstStyle/>
          <a:p>
            <a:pPr marL="633730" lvl="1" indent="-278130" algn="just" eaLnBrk="1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zh-CN" altLang="zh-CN" sz="2400" b="1" dirty="0">
                <a:latin typeface="Times New Roman" panose="02020503050405090304" charset="0"/>
                <a:sym typeface="+mn-ea"/>
              </a:rPr>
              <a:t>          </a:t>
            </a:r>
            <a:r>
              <a:rPr lang="zh-CN" altLang="zh-CN" sz="2400" b="1" dirty="0">
                <a:sym typeface="+mn-ea"/>
              </a:rPr>
              <a:t>c=c</a:t>
            </a:r>
            <a:r>
              <a:rPr lang="zh-CN" altLang="zh-CN" sz="2400" b="1" dirty="0">
                <a:latin typeface="黑体" panose="02010609060101010101" charset="-122"/>
                <a:sym typeface="+mn-ea"/>
              </a:rPr>
              <a:t>+</a:t>
            </a:r>
            <a:r>
              <a:rPr lang="zh-CN" altLang="zh-CN" sz="2400" b="1" dirty="0">
                <a:sym typeface="+mn-ea"/>
              </a:rPr>
              <a:t>3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                     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c 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+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= 3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633730" lvl="1" indent="-278130"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zh-CN" sz="2400" b="1" dirty="0">
                <a:latin typeface="黑体" panose="02010609060101010101" charset="-122"/>
                <a:sym typeface="+mn-ea"/>
              </a:rPr>
              <a:t>     </a:t>
            </a:r>
            <a:r>
              <a:rPr lang="zh-CN" altLang="zh-CN" sz="2400" b="1" dirty="0">
                <a:sym typeface="+mn-ea"/>
              </a:rPr>
              <a:t>x</a:t>
            </a:r>
            <a:r>
              <a:rPr lang="zh-CN" altLang="zh-CN" sz="2400" b="1" dirty="0">
                <a:latin typeface="黑体" panose="02010609060101010101" charset="-122"/>
                <a:sym typeface="+mn-ea"/>
              </a:rPr>
              <a:t>*</a:t>
            </a:r>
            <a:r>
              <a:rPr lang="zh-CN" altLang="zh-CN" sz="2400" b="1" dirty="0">
                <a:sym typeface="+mn-ea"/>
              </a:rPr>
              <a:t>=y+7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                    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x=x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*(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y+7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)</a:t>
            </a:r>
            <a:endParaRPr lang="zh-CN" altLang="zh-CN" sz="2400" b="1" dirty="0">
              <a:solidFill>
                <a:srgbClr val="0000B4"/>
              </a:solidFill>
              <a:latin typeface="Times New Roman" panose="02020503050405090304" charset="0"/>
            </a:endParaRPr>
          </a:p>
          <a:p>
            <a:pPr marL="633730" lvl="1" indent="-278130" eaLnBrk="1" hangingPunct="1">
              <a:lnSpc>
                <a:spcPct val="120000"/>
              </a:lnSpc>
              <a:spcBef>
                <a:spcPct val="40000"/>
              </a:spcBef>
              <a:spcAft>
                <a:spcPts val="400"/>
              </a:spcAft>
              <a:buNone/>
            </a:pPr>
            <a:r>
              <a:rPr lang="zh-CN" altLang="zh-CN" sz="2400" b="1" dirty="0">
                <a:latin typeface="黑体" panose="02010609060101010101" charset="-122"/>
                <a:sym typeface="+mn-ea"/>
              </a:rPr>
              <a:t>     设</a:t>
            </a:r>
            <a:r>
              <a:rPr lang="zh-CN" altLang="zh-CN" sz="2400" b="1" dirty="0">
                <a:latin typeface="Arial" panose="020B0604020202090204" pitchFamily="34" charset="0"/>
                <a:sym typeface="+mn-ea"/>
              </a:rPr>
              <a:t>x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b="1" dirty="0">
                <a:latin typeface="Arial" panose="020B0604020202090204" pitchFamily="34" charset="0"/>
                <a:sym typeface="+mn-ea"/>
              </a:rPr>
              <a:t>y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b="1" dirty="0">
                <a:latin typeface="Arial" panose="020B0604020202090204" pitchFamily="34" charset="0"/>
                <a:sym typeface="+mn-ea"/>
              </a:rPr>
              <a:t>z</a:t>
            </a:r>
            <a:r>
              <a:rPr lang="zh-CN" altLang="zh-CN" sz="2400" b="1" dirty="0">
                <a:sym typeface="+mn-ea"/>
              </a:rPr>
              <a:t>的初始值分别为</a:t>
            </a:r>
            <a:r>
              <a:rPr lang="zh-CN" altLang="zh-CN" sz="2400" b="1" dirty="0">
                <a:latin typeface="Times New Roman" panose="02020503050405090304" charset="0"/>
                <a:sym typeface="+mn-ea"/>
              </a:rPr>
              <a:t>: 10, 20, 30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633730" lvl="1" indent="-278130" eaLnBrk="1" hangingPunct="1">
              <a:lnSpc>
                <a:spcPct val="120000"/>
              </a:lnSpc>
              <a:spcBef>
                <a:spcPct val="25000"/>
              </a:spcBef>
              <a:spcAft>
                <a:spcPts val="400"/>
              </a:spcAft>
              <a:buNone/>
            </a:pPr>
            <a:r>
              <a:rPr lang="zh-CN" altLang="zh-CN" sz="2400" b="1" dirty="0">
                <a:latin typeface="黑体" panose="02010609060101010101" charset="-122"/>
                <a:sym typeface="+mn-ea"/>
              </a:rPr>
              <a:t>     </a:t>
            </a:r>
            <a:r>
              <a:rPr lang="zh-CN" altLang="zh-CN" sz="2400" b="1" dirty="0">
                <a:sym typeface="+mn-ea"/>
              </a:rPr>
              <a:t>x+=y+=z</a:t>
            </a:r>
            <a:r>
              <a:rPr lang="zh-CN" altLang="zh-CN" sz="2400" b="1" dirty="0">
                <a:latin typeface="黑体" panose="02010609060101010101" charset="-122"/>
                <a:sym typeface="+mn-ea"/>
              </a:rPr>
              <a:t>*</a:t>
            </a:r>
            <a:r>
              <a:rPr lang="zh-CN" altLang="zh-CN" sz="2400" b="1" dirty="0">
                <a:sym typeface="+mn-ea"/>
              </a:rPr>
              <a:t>z</a:t>
            </a:r>
            <a:r>
              <a:rPr lang="zh-CN" altLang="zh-CN" sz="2400" b="1" dirty="0">
                <a:solidFill>
                  <a:schemeClr val="bg2"/>
                </a:solidFill>
                <a:sym typeface="+mn-ea"/>
              </a:rPr>
              <a:t>          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x=x+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(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y=y+z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*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z</a:t>
            </a:r>
            <a:r>
              <a:rPr lang="zh-CN" altLang="zh-CN" sz="2400" b="1" dirty="0">
                <a:solidFill>
                  <a:srgbClr val="0000B4"/>
                </a:solidFill>
                <a:latin typeface="Times New Roman" panose="02020503050405090304" charset="0"/>
                <a:sym typeface="+mn-ea"/>
              </a:rPr>
              <a:t>) </a:t>
            </a:r>
            <a:r>
              <a:rPr lang="zh-CN" altLang="zh-CN" sz="2400" b="1" dirty="0">
                <a:solidFill>
                  <a:srgbClr val="0000B4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结果为</a:t>
            </a:r>
            <a:r>
              <a:rPr lang="zh-CN" altLang="zh-CN" sz="2400" b="1" dirty="0">
                <a:solidFill>
                  <a:srgbClr val="0000B4"/>
                </a:solidFill>
                <a:latin typeface="Times New Roman" panose="02020503050405090304" charset="0"/>
                <a:ea typeface="楷体_GB2312" pitchFamily="1" charset="-122"/>
                <a:sym typeface="+mn-ea"/>
              </a:rPr>
              <a:t>:</a:t>
            </a:r>
            <a:r>
              <a:rPr lang="zh-CN" altLang="zh-CN" sz="2400" b="1" dirty="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zh-CN" sz="2400" b="1" dirty="0">
                <a:sym typeface="+mn-ea"/>
              </a:rPr>
              <a:t>930</a:t>
            </a:r>
            <a:endParaRPr lang="zh-CN" altLang="zh-CN" sz="2400" b="1" dirty="0"/>
          </a:p>
          <a:p>
            <a:pPr marL="633730" lvl="1" indent="-278130" eaLnBrk="1" hangingPunct="1">
              <a:lnSpc>
                <a:spcPct val="90000"/>
              </a:lnSpc>
              <a:spcBef>
                <a:spcPct val="40000"/>
              </a:spcBef>
              <a:spcAft>
                <a:spcPts val="400"/>
              </a:spcAft>
              <a:buNone/>
            </a:pPr>
            <a:r>
              <a:rPr lang="zh-CN" altLang="zh-CN" sz="2400" b="1" dirty="0">
                <a:latin typeface="黑体" panose="02010609060101010101" charset="-122"/>
                <a:sym typeface="+mn-ea"/>
              </a:rPr>
              <a:t>     设 </a:t>
            </a:r>
            <a:r>
              <a:rPr lang="en-US" altLang="zh-CN" sz="2400" b="1" dirty="0">
                <a:sym typeface="+mn-ea"/>
              </a:rPr>
              <a:t>a</a:t>
            </a:r>
            <a:r>
              <a:rPr lang="zh-CN" altLang="zh-CN" sz="2400" b="1" dirty="0">
                <a:sym typeface="+mn-ea"/>
              </a:rPr>
              <a:t>的值为5， </a:t>
            </a:r>
            <a:r>
              <a:rPr lang="zh-CN" altLang="zh-CN" sz="2400" b="1" dirty="0">
                <a:solidFill>
                  <a:srgbClr val="B42B00"/>
                </a:solidFill>
                <a:sym typeface="+mn-ea"/>
              </a:rPr>
              <a:t>a+=a-=a</a:t>
            </a:r>
            <a:r>
              <a:rPr lang="zh-CN" altLang="zh-CN" sz="2400" b="1" dirty="0">
                <a:solidFill>
                  <a:srgbClr val="B42B00"/>
                </a:solidFill>
                <a:latin typeface="黑体" panose="02010609060101010101" charset="-122"/>
                <a:sym typeface="+mn-ea"/>
              </a:rPr>
              <a:t>*</a:t>
            </a:r>
            <a:r>
              <a:rPr lang="zh-CN" altLang="zh-CN" sz="2400" b="1" dirty="0">
                <a:solidFill>
                  <a:srgbClr val="B42B00"/>
                </a:solidFill>
                <a:sym typeface="+mn-ea"/>
              </a:rPr>
              <a:t>=a</a:t>
            </a:r>
            <a:endParaRPr lang="zh-CN" altLang="zh-CN" sz="2400" b="1" dirty="0"/>
          </a:p>
          <a:p>
            <a:pPr marL="633730" lvl="1" indent="-278130" eaLnBrk="1" hangingPunct="1">
              <a:lnSpc>
                <a:spcPct val="115000"/>
              </a:lnSpc>
              <a:spcBef>
                <a:spcPct val="25000"/>
              </a:spcBef>
              <a:spcAft>
                <a:spcPts val="400"/>
              </a:spcAft>
              <a:buNone/>
            </a:pPr>
            <a:r>
              <a:rPr lang="zh-CN" altLang="zh-CN" sz="2400" b="1" dirty="0">
                <a:sym typeface="+mn-ea"/>
              </a:rPr>
              <a:t>                    </a:t>
            </a:r>
            <a:r>
              <a:rPr lang="zh-CN" altLang="zh-CN" sz="2400" b="1" dirty="0">
                <a:solidFill>
                  <a:srgbClr val="B42B00"/>
                </a:solidFill>
                <a:sym typeface="+mn-ea"/>
              </a:rPr>
              <a:t> </a:t>
            </a:r>
            <a:r>
              <a:rPr lang="zh-CN" altLang="zh-CN" sz="2400" b="1" dirty="0">
                <a:sym typeface="+mn-ea"/>
              </a:rPr>
              <a:t> </a:t>
            </a:r>
            <a:r>
              <a:rPr lang="zh-CN" altLang="zh-CN" sz="2400" b="1" dirty="0">
                <a:solidFill>
                  <a:schemeClr val="bg2"/>
                </a:solidFill>
                <a:sym typeface="+mn-ea"/>
              </a:rPr>
              <a:t>       </a:t>
            </a:r>
            <a:r>
              <a:rPr lang="en-US" altLang="zh-CN" sz="2400" b="1" dirty="0">
                <a:solidFill>
                  <a:srgbClr val="0000B4"/>
                </a:solidFill>
                <a:sym typeface="+mn-ea"/>
              </a:rPr>
              <a:t>a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=</a:t>
            </a:r>
            <a:r>
              <a:rPr lang="en-US" altLang="zh-CN" sz="2400" b="1" dirty="0">
                <a:solidFill>
                  <a:srgbClr val="0000B4"/>
                </a:solidFill>
                <a:sym typeface="+mn-ea"/>
              </a:rPr>
              <a:t>a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+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(</a:t>
            </a:r>
            <a:r>
              <a:rPr lang="en-US" altLang="zh-CN" sz="2400" b="1" dirty="0">
                <a:solidFill>
                  <a:srgbClr val="0000B4"/>
                </a:solidFill>
                <a:sym typeface="+mn-ea"/>
              </a:rPr>
              <a:t>a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=</a:t>
            </a:r>
            <a:r>
              <a:rPr lang="en-US" altLang="zh-CN" sz="2400" b="1" dirty="0">
                <a:solidFill>
                  <a:srgbClr val="0000B4"/>
                </a:solidFill>
                <a:sym typeface="+mn-ea"/>
              </a:rPr>
              <a:t>a</a:t>
            </a:r>
            <a:r>
              <a:rPr lang="zh-CN" altLang="zh-CN" sz="2400" b="1" dirty="0">
                <a:solidFill>
                  <a:srgbClr val="0000B4"/>
                </a:solidFill>
                <a:sym typeface="+mn-ea"/>
              </a:rPr>
              <a:t>-</a:t>
            </a:r>
            <a:r>
              <a:rPr lang="en-US" altLang="zh-CN" sz="2400" b="1" dirty="0">
                <a:solidFill>
                  <a:srgbClr val="0000B4"/>
                </a:solidFill>
                <a:sym typeface="+mn-ea"/>
              </a:rPr>
              <a:t>(a=a</a:t>
            </a:r>
            <a:r>
              <a:rPr lang="zh-CN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*</a:t>
            </a:r>
            <a:r>
              <a:rPr lang="en-US" altLang="zh-CN" sz="2400" b="1" dirty="0">
                <a:solidFill>
                  <a:srgbClr val="0000B4"/>
                </a:solidFill>
                <a:latin typeface="黑体" panose="02010609060101010101" charset="-122"/>
                <a:sym typeface="+mn-ea"/>
              </a:rPr>
              <a:t>a</a:t>
            </a:r>
            <a:r>
              <a:rPr lang="zh-CN" altLang="zh-CN" sz="2400" b="1" dirty="0">
                <a:solidFill>
                  <a:srgbClr val="0000B4"/>
                </a:solidFill>
                <a:latin typeface="Times New Roman" panose="02020503050405090304" charset="0"/>
                <a:sym typeface="+mn-ea"/>
              </a:rPr>
              <a:t>) </a:t>
            </a:r>
            <a:r>
              <a:rPr lang="zh-CN" altLang="zh-CN" sz="2400" b="1" dirty="0">
                <a:solidFill>
                  <a:schemeClr val="tx2"/>
                </a:solidFill>
                <a:sym typeface="+mn-ea"/>
              </a:rPr>
              <a:t>  </a:t>
            </a:r>
            <a:r>
              <a:rPr lang="zh-CN" altLang="zh-CN" sz="2400" b="1" dirty="0">
                <a:solidFill>
                  <a:srgbClr val="0000B4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结果为</a:t>
            </a:r>
            <a:r>
              <a:rPr lang="zh-CN" altLang="zh-CN" sz="2400" b="1" dirty="0">
                <a:solidFill>
                  <a:srgbClr val="0000B4"/>
                </a:solidFill>
                <a:latin typeface="Times New Roman" panose="02020503050405090304" charset="0"/>
                <a:ea typeface="楷体_GB2312" pitchFamily="1" charset="-122"/>
                <a:sym typeface="+mn-ea"/>
              </a:rPr>
              <a:t>:</a:t>
            </a:r>
            <a:r>
              <a:rPr lang="zh-CN" altLang="zh-CN" sz="2400" b="1" dirty="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zh-CN" sz="2400" b="1" dirty="0">
                <a:sym typeface="+mn-ea"/>
              </a:rPr>
              <a:t>0</a:t>
            </a:r>
            <a:endParaRPr lang="zh-CN" altLang="zh-CN" sz="2400" b="1" dirty="0"/>
          </a:p>
          <a:p>
            <a:pPr marL="901700" lvl="2" indent="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41316" name="AutoShape 4"/>
          <p:cNvSpPr/>
          <p:nvPr/>
        </p:nvSpPr>
        <p:spPr>
          <a:xfrm>
            <a:off x="3592513" y="1703070"/>
            <a:ext cx="503237" cy="171450"/>
          </a:xfrm>
          <a:prstGeom prst="rightArrow">
            <a:avLst>
              <a:gd name="adj1" fmla="val 50000"/>
              <a:gd name="adj2" fmla="val 73379"/>
            </a:avLst>
          </a:prstGeom>
          <a:solidFill>
            <a:srgbClr val="99CC00">
              <a:alpha val="50195"/>
            </a:srgbClr>
          </a:solidFill>
          <a:ln w="0" cap="flat" cmpd="sng">
            <a:solidFill>
              <a:srgbClr val="002B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1317" name="AutoShape 5"/>
          <p:cNvSpPr/>
          <p:nvPr/>
        </p:nvSpPr>
        <p:spPr>
          <a:xfrm>
            <a:off x="3563303" y="2207260"/>
            <a:ext cx="503237" cy="171450"/>
          </a:xfrm>
          <a:prstGeom prst="rightArrow">
            <a:avLst>
              <a:gd name="adj1" fmla="val 50000"/>
              <a:gd name="adj2" fmla="val 73379"/>
            </a:avLst>
          </a:prstGeom>
          <a:solidFill>
            <a:srgbClr val="99CC00">
              <a:alpha val="50195"/>
            </a:srgbClr>
          </a:solidFill>
          <a:ln w="0" cap="flat" cmpd="sng">
            <a:solidFill>
              <a:srgbClr val="002B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1318" name="AutoShape 6"/>
          <p:cNvSpPr/>
          <p:nvPr/>
        </p:nvSpPr>
        <p:spPr>
          <a:xfrm>
            <a:off x="3562985" y="3431223"/>
            <a:ext cx="503238" cy="171450"/>
          </a:xfrm>
          <a:prstGeom prst="rightArrow">
            <a:avLst>
              <a:gd name="adj1" fmla="val 50000"/>
              <a:gd name="adj2" fmla="val 73379"/>
            </a:avLst>
          </a:prstGeom>
          <a:solidFill>
            <a:srgbClr val="99CC00">
              <a:alpha val="50195"/>
            </a:srgbClr>
          </a:solidFill>
          <a:ln w="0" cap="flat" cmpd="sng">
            <a:solidFill>
              <a:srgbClr val="002B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147463" name="Group 7"/>
          <p:cNvGrpSpPr/>
          <p:nvPr/>
        </p:nvGrpSpPr>
        <p:grpSpPr>
          <a:xfrm>
            <a:off x="4640263" y="2421255"/>
            <a:ext cx="647700" cy="215900"/>
            <a:chOff x="0" y="0"/>
            <a:chExt cx="474" cy="180"/>
          </a:xfrm>
        </p:grpSpPr>
        <p:sp>
          <p:nvSpPr>
            <p:cNvPr id="141321" name="Line 8"/>
            <p:cNvSpPr/>
            <p:nvPr/>
          </p:nvSpPr>
          <p:spPr>
            <a:xfrm>
              <a:off x="106" y="90"/>
              <a:ext cx="0" cy="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2" name="Line 9"/>
            <p:cNvSpPr/>
            <p:nvPr/>
          </p:nvSpPr>
          <p:spPr>
            <a:xfrm>
              <a:off x="108" y="180"/>
              <a:ext cx="36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3" name="Line 10"/>
            <p:cNvSpPr/>
            <p:nvPr/>
          </p:nvSpPr>
          <p:spPr>
            <a:xfrm flipV="1">
              <a:off x="474" y="0"/>
              <a:ext cx="0" cy="1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1324" name="Line 11"/>
            <p:cNvSpPr/>
            <p:nvPr/>
          </p:nvSpPr>
          <p:spPr>
            <a:xfrm>
              <a:off x="0" y="78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1320" name="AutoShape 12"/>
          <p:cNvSpPr/>
          <p:nvPr/>
        </p:nvSpPr>
        <p:spPr>
          <a:xfrm>
            <a:off x="3089593" y="4511675"/>
            <a:ext cx="503237" cy="171450"/>
          </a:xfrm>
          <a:prstGeom prst="rightArrow">
            <a:avLst>
              <a:gd name="adj1" fmla="val 50000"/>
              <a:gd name="adj2" fmla="val 73379"/>
            </a:avLst>
          </a:prstGeom>
          <a:solidFill>
            <a:srgbClr val="99CC00">
              <a:alpha val="50195"/>
            </a:srgbClr>
          </a:solidFill>
          <a:ln w="0" cap="flat" cmpd="sng">
            <a:solidFill>
              <a:srgbClr val="002BB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90195" y="593725"/>
            <a:ext cx="8820150" cy="871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复合的</a:t>
            </a:r>
            <a:r>
              <a:rPr lang="zh-CN" altLang="en-US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赋值运算符</a:t>
            </a:r>
            <a:endParaRPr lang="zh-CN" altLang="en-US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01030" y="89535"/>
            <a:ext cx="34429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611505" y="1372870"/>
            <a:ext cx="8153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"/>
            </a:pPr>
            <a:r>
              <a:rPr lang="zh-CN" altLang="en-US" sz="2400" b="0" dirty="0">
                <a:latin typeface="黑体" charset="0"/>
                <a:ea typeface="黑体" charset="0"/>
              </a:rPr>
              <a:t>两侧类型一致时，直接赋值</a:t>
            </a:r>
            <a:endParaRPr lang="en-US" altLang="zh-CN" sz="2400" b="0" dirty="0">
              <a:latin typeface="黑体" charset="0"/>
              <a:ea typeface="黑体" charset="0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"/>
            </a:pPr>
            <a:r>
              <a:rPr lang="zh-CN" altLang="en-US" sz="2400" b="0" dirty="0">
                <a:latin typeface="黑体" charset="0"/>
                <a:ea typeface="黑体" charset="0"/>
              </a:rPr>
              <a:t>两侧类型不一致，系统</a:t>
            </a:r>
            <a:r>
              <a:rPr lang="en-US" altLang="zh-CN" sz="2400" b="0" dirty="0">
                <a:latin typeface="黑体" charset="0"/>
                <a:ea typeface="黑体" charset="0"/>
              </a:rPr>
              <a:t>自动将右侧的类型转换为左侧类型后赋值</a:t>
            </a:r>
            <a:endParaRPr lang="zh-CN" altLang="en-US" sz="2400" b="0" dirty="0">
              <a:latin typeface="黑体" charset="0"/>
              <a:ea typeface="黑体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9885" y="2637155"/>
            <a:ext cx="6804025" cy="366839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</a:ln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浮点数 →整型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：舍弃小数部分。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整型 → 浮点数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：数值不变。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字符型 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→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整型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：将字符的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值存入整型变量的低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位，高位分两种情况：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为无符号数据时，高位补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为有符号数据时，高位</a:t>
            </a:r>
            <a:r>
              <a:rPr lang="zh-CN" altLang="en-US" sz="2000">
                <a:solidFill>
                  <a:srgbClr val="000000"/>
                </a:solidFill>
                <a:latin typeface="Verdana" panose="020B0804030504040204" charset="0"/>
                <a:ea typeface="宋体" pitchFamily="2" charset="-122"/>
              </a:rPr>
              <a:t>“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符号位扩展</a:t>
            </a:r>
            <a:r>
              <a:rPr lang="zh-CN" altLang="en-US" sz="2000">
                <a:solidFill>
                  <a:srgbClr val="000000"/>
                </a:solidFill>
                <a:latin typeface="Verdana" panose="020B0804030504040204" charset="0"/>
                <a:ea typeface="宋体" pitchFamily="2" charset="-122"/>
              </a:rPr>
              <a:t>”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short→int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：低位原样复制，高位符号扩展。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int→short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：截取低位。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unsigned short→int 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：高位补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 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unsigned int→int 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：可能出现错误数据。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90195" y="593725"/>
            <a:ext cx="8820150" cy="871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hangingPunct="1">
              <a:lnSpc>
                <a:spcPct val="14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zh-CN" sz="32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en-US" altLang="zh-CN" sz="320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赋值过程中的类型转换</a:t>
            </a:r>
            <a:endParaRPr lang="en-US" altLang="zh-CN" sz="32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8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01030" y="89535"/>
            <a:ext cx="34429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赋值运算符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505" y="799465"/>
            <a:ext cx="8786495" cy="526986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当运算符两侧的类型不同，需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转换成同一种类型，再运算。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1" hangingPunct="1">
              <a:lnSpc>
                <a:spcPct val="14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转换方式：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自动转换：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数据类型自动由低级向高级转换。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强制转换：</a:t>
            </a:r>
            <a:r>
              <a:rPr lang="zh-CN" altLang="zh-CN" sz="2400" b="1" dirty="0">
                <a:ea typeface="黑体" panose="02010609060101010101" charset="-122"/>
                <a:sym typeface="+mn-ea"/>
              </a:rPr>
              <a:t>将表达式的运算结果强制转换成指定的数据类型。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6" name="Rectangle 2"/>
          <p:cNvSpPr>
            <a:spLocks noChangeArrowheads="1"/>
          </p:cNvSpPr>
          <p:nvPr/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数据类型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转换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380" y="1282065"/>
            <a:ext cx="8643620" cy="1332230"/>
          </a:xfrm>
        </p:spPr>
        <p:txBody>
          <a:bodyPr/>
          <a:lstStyle/>
          <a:p>
            <a:pPr marL="0" lvl="0" indent="0" eaLnBrk="1" hangingPunct="1">
              <a:lnSpc>
                <a:spcPct val="14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【例】设表达式中含有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long, unsigned, char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类型的常数和变量，则表达式结果的类型是（         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84120" y="2493010"/>
            <a:ext cx="4648812" cy="3869055"/>
            <a:chOff x="6293" y="3586"/>
            <a:chExt cx="7597" cy="6464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8638" y="5773"/>
              <a:ext cx="1637" cy="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en-US" altLang="zh-CN" sz="3200">
                  <a:solidFill>
                    <a:srgbClr val="CC0000"/>
                  </a:solidFill>
                  <a:latin typeface="Arial" panose="020B0604020202090204" pitchFamily="34" charset="0"/>
                  <a:ea typeface="宋体" pitchFamily="2" charset="-122"/>
                </a:rPr>
                <a:t>long</a:t>
              </a:r>
              <a:endParaRPr lang="zh-CN" altLang="en-US" sz="3200">
                <a:solidFill>
                  <a:srgbClr val="CC0000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293" y="3586"/>
              <a:ext cx="7597" cy="64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800" name="Group 8"/>
            <p:cNvGrpSpPr/>
            <p:nvPr/>
          </p:nvGrpSpPr>
          <p:grpSpPr bwMode="auto">
            <a:xfrm>
              <a:off x="6567" y="3803"/>
              <a:ext cx="7160" cy="6132"/>
              <a:chOff x="0" y="-10"/>
              <a:chExt cx="2864" cy="2453"/>
            </a:xfrm>
            <a:noFill/>
          </p:grpSpPr>
          <p:sp>
            <p:nvSpPr>
              <p:cNvPr id="37897" name="Oval 9"/>
              <p:cNvSpPr>
                <a:spLocks noChangeArrowheads="1"/>
              </p:cNvSpPr>
              <p:nvPr/>
            </p:nvSpPr>
            <p:spPr bwMode="auto">
              <a:xfrm>
                <a:off x="2032" y="1675"/>
                <a:ext cx="832" cy="76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endParaRPr lang="zh-CN" altLang="en-US" sz="400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37898" name="Text Box 10"/>
              <p:cNvSpPr txBox="1">
                <a:spLocks noChangeArrowheads="1"/>
              </p:cNvSpPr>
              <p:nvPr/>
            </p:nvSpPr>
            <p:spPr bwMode="auto">
              <a:xfrm>
                <a:off x="0" y="7"/>
                <a:ext cx="308" cy="3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高</a:t>
                </a:r>
                <a:endPara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899" name="Text Box 11"/>
              <p:cNvSpPr txBox="1">
                <a:spLocks noChangeArrowheads="1"/>
              </p:cNvSpPr>
              <p:nvPr/>
            </p:nvSpPr>
            <p:spPr bwMode="auto">
              <a:xfrm>
                <a:off x="0" y="1831"/>
                <a:ext cx="308" cy="3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低</a:t>
                </a:r>
                <a:endPara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0" name="Text Box 12"/>
              <p:cNvSpPr txBox="1">
                <a:spLocks noChangeArrowheads="1"/>
              </p:cNvSpPr>
              <p:nvPr/>
            </p:nvSpPr>
            <p:spPr bwMode="auto">
              <a:xfrm>
                <a:off x="475" y="-10"/>
                <a:ext cx="785" cy="3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double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1" name="Text Box 13"/>
              <p:cNvSpPr txBox="1">
                <a:spLocks noChangeArrowheads="1"/>
              </p:cNvSpPr>
              <p:nvPr/>
            </p:nvSpPr>
            <p:spPr bwMode="auto">
              <a:xfrm>
                <a:off x="1889" y="29"/>
                <a:ext cx="769" cy="3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float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2" name="Text Box 14"/>
              <p:cNvSpPr txBox="1">
                <a:spLocks noChangeArrowheads="1"/>
              </p:cNvSpPr>
              <p:nvPr/>
            </p:nvSpPr>
            <p:spPr bwMode="auto">
              <a:xfrm>
                <a:off x="631" y="751"/>
                <a:ext cx="495" cy="30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long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3" name="Text Box 15"/>
              <p:cNvSpPr txBox="1">
                <a:spLocks noChangeArrowheads="1"/>
              </p:cNvSpPr>
              <p:nvPr/>
            </p:nvSpPr>
            <p:spPr bwMode="auto">
              <a:xfrm>
                <a:off x="475" y="1426"/>
                <a:ext cx="884" cy="30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unsigned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4" name="Text Box 16"/>
              <p:cNvSpPr txBox="1">
                <a:spLocks noChangeArrowheads="1"/>
              </p:cNvSpPr>
              <p:nvPr/>
            </p:nvSpPr>
            <p:spPr bwMode="auto">
              <a:xfrm>
                <a:off x="475" y="2053"/>
                <a:ext cx="780" cy="30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int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5" name="Text Box 17"/>
              <p:cNvSpPr txBox="1">
                <a:spLocks noChangeArrowheads="1"/>
              </p:cNvSpPr>
              <p:nvPr/>
            </p:nvSpPr>
            <p:spPr bwMode="auto">
              <a:xfrm>
                <a:off x="2001" y="1716"/>
                <a:ext cx="832" cy="3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char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6" name="Text Box 18"/>
              <p:cNvSpPr txBox="1">
                <a:spLocks noChangeArrowheads="1"/>
              </p:cNvSpPr>
              <p:nvPr/>
            </p:nvSpPr>
            <p:spPr bwMode="auto">
              <a:xfrm>
                <a:off x="2150" y="2053"/>
                <a:ext cx="599" cy="3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90204" pitchFamily="34" charset="0"/>
                  <a:buChar char="•"/>
                  <a:defRPr sz="21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5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13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90204" pitchFamily="34" charset="0"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503050405090304" charset="0"/>
                    <a:ea typeface="宋体" pitchFamily="2" charset="-122"/>
                  </a:rPr>
                  <a:t>short</a:t>
                </a:r>
                <a:endPara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endParaRPr>
              </a:p>
            </p:txBody>
          </p:sp>
          <p:sp>
            <p:nvSpPr>
              <p:cNvPr id="37907" name="Line 19"/>
              <p:cNvSpPr>
                <a:spLocks noChangeShapeType="1"/>
              </p:cNvSpPr>
              <p:nvPr/>
            </p:nvSpPr>
            <p:spPr bwMode="auto">
              <a:xfrm flipV="1">
                <a:off x="143" y="305"/>
                <a:ext cx="0" cy="139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8" name="Line 20"/>
              <p:cNvSpPr>
                <a:spLocks noChangeShapeType="1"/>
              </p:cNvSpPr>
              <p:nvPr/>
            </p:nvSpPr>
            <p:spPr bwMode="auto">
              <a:xfrm flipH="1">
                <a:off x="1359" y="2208"/>
                <a:ext cx="572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9" name="Line 21"/>
              <p:cNvSpPr>
                <a:spLocks noChangeShapeType="1"/>
              </p:cNvSpPr>
              <p:nvPr/>
            </p:nvSpPr>
            <p:spPr bwMode="auto">
              <a:xfrm flipV="1">
                <a:off x="891" y="1728"/>
                <a:ext cx="0" cy="2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0" name="Line 22"/>
              <p:cNvSpPr>
                <a:spLocks noChangeShapeType="1"/>
              </p:cNvSpPr>
              <p:nvPr/>
            </p:nvSpPr>
            <p:spPr bwMode="auto">
              <a:xfrm flipV="1">
                <a:off x="891" y="1008"/>
                <a:ext cx="0" cy="384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1" name="Line 23"/>
              <p:cNvSpPr>
                <a:spLocks noChangeShapeType="1"/>
              </p:cNvSpPr>
              <p:nvPr/>
            </p:nvSpPr>
            <p:spPr bwMode="auto">
              <a:xfrm flipV="1">
                <a:off x="891" y="240"/>
                <a:ext cx="0" cy="48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2" name="Line 24"/>
              <p:cNvSpPr>
                <a:spLocks noChangeShapeType="1"/>
              </p:cNvSpPr>
              <p:nvPr/>
            </p:nvSpPr>
            <p:spPr bwMode="auto">
              <a:xfrm flipH="1">
                <a:off x="1307" y="192"/>
                <a:ext cx="5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896" name="Rectangle 2"/>
          <p:cNvSpPr>
            <a:spLocks noChangeArrowheads="1"/>
          </p:cNvSpPr>
          <p:nvPr/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数据类型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转换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395605" y="622300"/>
            <a:ext cx="8678545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5470" y="1442085"/>
            <a:ext cx="8558530" cy="503999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charset="0"/>
                <a:ea typeface="黑体" charset="0"/>
              </a:rPr>
              <a:t>一般形式：</a:t>
            </a:r>
            <a:r>
              <a:rPr lang="zh-CN" altLang="en-US" sz="2800" b="1" dirty="0">
                <a:solidFill>
                  <a:srgbClr val="CC0000"/>
                </a:solidFill>
                <a:latin typeface="黑体" charset="0"/>
                <a:ea typeface="黑体" charset="0"/>
              </a:rPr>
              <a:t>（</a:t>
            </a:r>
            <a:r>
              <a:rPr lang="zh-CN" altLang="en-US" sz="2800" b="1" dirty="0">
                <a:latin typeface="黑体" charset="0"/>
                <a:ea typeface="黑体" charset="0"/>
              </a:rPr>
              <a:t>类型名</a:t>
            </a:r>
            <a:r>
              <a:rPr lang="zh-CN" altLang="en-US" sz="2800" b="1" dirty="0">
                <a:solidFill>
                  <a:srgbClr val="CC0000"/>
                </a:solidFill>
                <a:latin typeface="黑体" charset="0"/>
                <a:ea typeface="黑体" charset="0"/>
              </a:rPr>
              <a:t>）</a:t>
            </a:r>
            <a:r>
              <a:rPr lang="zh-CN" altLang="en-US" sz="2800" b="1" dirty="0">
                <a:latin typeface="黑体" charset="0"/>
                <a:ea typeface="黑体" charset="0"/>
              </a:rPr>
              <a:t>（表达式）</a:t>
            </a:r>
            <a:endParaRPr lang="en-US" altLang="zh-CN" sz="2800" b="1" dirty="0">
              <a:latin typeface="黑体" charset="0"/>
              <a:ea typeface="黑体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(double)a  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（将ａ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0" lvl="8" indent="0">
              <a:lnSpc>
                <a:spcPct val="130000"/>
              </a:lnSpc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的值跟类型都保持不变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float)(5%3)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（将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5%3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数据类型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转换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95605" y="622300"/>
            <a:ext cx="8678545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3200" dirty="0" smtClean="0">
                <a:solidFill>
                  <a:srgbClr val="7030A0"/>
                </a:solidFill>
                <a:sym typeface="+mn-ea"/>
              </a:rPr>
              <a:t>强制类型转换运算符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5470" y="1442085"/>
            <a:ext cx="8558530" cy="189928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黑体" charset="0"/>
                <a:ea typeface="黑体" charset="0"/>
              </a:rPr>
              <a:t>应用</a:t>
            </a:r>
            <a:endParaRPr lang="zh-CN" altLang="en-US" sz="2800" b="1" dirty="0">
              <a:latin typeface="黑体" charset="0"/>
              <a:ea typeface="黑体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满足运算的要求，如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)8.5%3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提高运算精度，如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(float)10/3+25.5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78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数据类型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转换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95605" y="622300"/>
            <a:ext cx="8678545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3200" dirty="0" smtClean="0">
                <a:solidFill>
                  <a:srgbClr val="7030A0"/>
                </a:solidFill>
                <a:sym typeface="+mn-ea"/>
              </a:rPr>
              <a:t>强制类型转换运算符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2255" y="3580130"/>
            <a:ext cx="8712835" cy="1632585"/>
            <a:chOff x="413" y="5638"/>
            <a:chExt cx="13721" cy="2571"/>
          </a:xfrm>
        </p:grpSpPr>
        <p:sp>
          <p:nvSpPr>
            <p:cNvPr id="14" name="Rectangl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3" y="5638"/>
              <a:ext cx="13040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800" dirty="0" smtClean="0"/>
                <a:t>【例</a:t>
              </a:r>
              <a:r>
                <a:rPr lang="en-US" altLang="zh-CN" sz="2800" dirty="0" smtClean="0"/>
                <a:t>3-4</a:t>
              </a:r>
              <a:r>
                <a:rPr lang="zh-CN" altLang="en-US" sz="2800" dirty="0" smtClean="0"/>
                <a:t>】</a:t>
              </a:r>
              <a:r>
                <a:rPr lang="zh-CN" altLang="en-US" sz="2800" dirty="0">
                  <a:hlinkClick r:id="rId4" action="ppaction://hlinkfile"/>
                </a:rPr>
                <a:t>将华氏温度转换成摄氏温度</a:t>
              </a:r>
              <a:endParaRPr lang="en-US" altLang="zh-CN" sz="2800" dirty="0"/>
            </a:p>
          </p:txBody>
        </p:sp>
        <p:sp>
          <p:nvSpPr>
            <p:cNvPr id="17" name="Rectangle 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200" y="6986"/>
              <a:ext cx="6934" cy="9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5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8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c=      5.0     /9*(f-32);</a:t>
              </a:r>
              <a:r>
                <a: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   </a:t>
              </a:r>
              <a:endPara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" name="Object 13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644" y="6643"/>
            <a:ext cx="3441" cy="1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7" imgW="876300" imgH="393700" progId="Equation.3">
                    <p:embed/>
                  </p:oleObj>
                </mc:Choice>
                <mc:Fallback>
                  <p:oleObj name="公式" r:id="rId7" imgW="876300" imgH="393700" progId="Equation.3">
                    <p:embed/>
                    <p:pic>
                      <p:nvPicPr>
                        <p:cNvPr id="0" name="图片 1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6643"/>
                          <a:ext cx="3441" cy="1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5083810" y="4474210"/>
            <a:ext cx="182499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(double)5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23440" y="4004945"/>
            <a:ext cx="6546850" cy="1473200"/>
            <a:chOff x="3344" y="6307"/>
            <a:chExt cx="10310" cy="2320"/>
          </a:xfrm>
        </p:grpSpPr>
        <p:pic>
          <p:nvPicPr>
            <p:cNvPr id="4" name="图片 2"/>
            <p:cNvPicPr>
              <a:picLocks noChangeAspect="1"/>
            </p:cNvPicPr>
            <p:nvPr/>
          </p:nvPicPr>
          <p:blipFill>
            <a:blip r:embed="rId1"/>
            <a:srcRect t="17633" r="17875" b="59091"/>
            <a:stretch>
              <a:fillRect/>
            </a:stretch>
          </p:blipFill>
          <p:spPr>
            <a:xfrm>
              <a:off x="3344" y="6307"/>
              <a:ext cx="8788" cy="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t="85592"/>
            <a:stretch>
              <a:fillRect/>
            </a:stretch>
          </p:blipFill>
          <p:spPr>
            <a:xfrm>
              <a:off x="3344" y="7895"/>
              <a:ext cx="10310" cy="7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7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505" y="836930"/>
            <a:ext cx="8786495" cy="507174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计算时间差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/>
              <a:t>输入</a:t>
            </a:r>
            <a:r>
              <a:rPr lang="zh-CN" altLang="en-US" sz="2800" dirty="0"/>
              <a:t>两个时间，每个时间分别</a:t>
            </a:r>
            <a:r>
              <a:rPr lang="zh-CN" altLang="en-US" sz="2800" dirty="0" smtClean="0"/>
              <a:t>输入小时</a:t>
            </a:r>
            <a:r>
              <a:rPr lang="zh-CN" altLang="en-US" sz="2800" dirty="0"/>
              <a:t>和 分钟的值，然后输出两个时间之间的差， 也</a:t>
            </a:r>
            <a:r>
              <a:rPr lang="zh-CN" altLang="en-US" sz="2800" dirty="0" smtClean="0"/>
              <a:t>以几小时几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表示 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应用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实例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049" r="3015" b="34894"/>
          <a:stretch>
            <a:fillRect/>
          </a:stretch>
        </p:blipFill>
        <p:spPr>
          <a:xfrm>
            <a:off x="1979930" y="3042657"/>
            <a:ext cx="6948170" cy="8714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7505" y="3068955"/>
            <a:ext cx="3566795" cy="857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分钟借位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140" y="4860290"/>
            <a:ext cx="3566160" cy="679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若1:45</a:t>
            </a:r>
            <a:r>
              <a:rPr kumimoji="1"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和</a:t>
            </a:r>
            <a:r>
              <a:rPr kumimoji="1"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 2</a:t>
            </a: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:15</a:t>
            </a:r>
            <a:endParaRPr kumimoji="1" lang="zh-CN" alt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uiExpand="1"/>
      <p:bldP spid="6" grpId="0" animBg="1" uiExpan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505" y="836930"/>
            <a:ext cx="8786495" cy="507174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计算时间差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/>
              <a:t>输入</a:t>
            </a:r>
            <a:r>
              <a:rPr lang="zh-CN" altLang="en-US" sz="2800" dirty="0"/>
              <a:t>两个时间，每个时间分别</a:t>
            </a:r>
            <a:r>
              <a:rPr lang="zh-CN" altLang="en-US" sz="2800" dirty="0" smtClean="0"/>
              <a:t>输入小时</a:t>
            </a:r>
            <a:r>
              <a:rPr lang="zh-CN" altLang="en-US" sz="2800" dirty="0"/>
              <a:t>和 分钟的值，然后输出两个时间之间的差， 也</a:t>
            </a:r>
            <a:r>
              <a:rPr lang="zh-CN" altLang="en-US" sz="2800" dirty="0" smtClean="0"/>
              <a:t>以几小时几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表示 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422" r="3015" b="29679"/>
          <a:stretch>
            <a:fillRect/>
          </a:stretch>
        </p:blipFill>
        <p:spPr>
          <a:xfrm>
            <a:off x="1979930" y="2996937"/>
            <a:ext cx="6948170" cy="10080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0537" b="33339"/>
          <a:stretch>
            <a:fillRect/>
          </a:stretch>
        </p:blipFill>
        <p:spPr>
          <a:xfrm>
            <a:off x="2051685" y="4076700"/>
            <a:ext cx="6216015" cy="1403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750" y="3053080"/>
            <a:ext cx="3566160" cy="679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若1:45</a:t>
            </a:r>
            <a:r>
              <a:rPr kumimoji="1"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和</a:t>
            </a:r>
            <a:r>
              <a:rPr kumimoji="1"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 2</a:t>
            </a:r>
            <a:r>
              <a:rPr kumimoji="1"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:15</a:t>
            </a:r>
            <a:endParaRPr kumimoji="1" lang="zh-CN" altLang="en-U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75469"/>
          <a:stretch>
            <a:fillRect/>
          </a:stretch>
        </p:blipFill>
        <p:spPr>
          <a:xfrm>
            <a:off x="1979930" y="5589151"/>
            <a:ext cx="6948170" cy="516374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应用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实例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505" y="836930"/>
            <a:ext cx="8786495" cy="507174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计算两个整数的平均值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62093"/>
            <a:ext cx="7408185" cy="282129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应用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实例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156335" y="1647190"/>
            <a:ext cx="7664450" cy="43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ct val="50000"/>
              </a:spcBef>
              <a:buClr>
                <a:srgbClr val="008000"/>
              </a:buClr>
              <a:buSzPct val="45000"/>
              <a:buNone/>
            </a:pPr>
            <a:r>
              <a:rPr lang="zh-CN" altLang="zh-CN" sz="2800" b="0" dirty="0">
                <a:cs typeface="微软雅黑" panose="020B0503020204020204" pitchFamily="34" charset="-122"/>
                <a:sym typeface="+mn-ea"/>
              </a:rPr>
              <a:t>C语言有以下几种类型的常量:</a:t>
            </a:r>
            <a:endParaRPr lang="zh-CN" altLang="zh-CN" sz="2800" b="0" dirty="0">
              <a:cs typeface="微软雅黑" panose="020B0503020204020204" pitchFamily="34" charset="-122"/>
            </a:endParaRPr>
          </a:p>
          <a:p>
            <a:pPr marL="722630" lvl="1" indent="-278130" eaLnBrk="1" hangingPunct="1">
              <a:lnSpc>
                <a:spcPct val="12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800" b="0" dirty="0">
                <a:cs typeface="微软雅黑" panose="020B0503020204020204" pitchFamily="34" charset="-122"/>
                <a:sym typeface="+mn-ea"/>
              </a:rPr>
              <a:t>整型常量</a:t>
            </a:r>
            <a:endParaRPr lang="zh-CN" altLang="zh-CN" sz="2800" b="0" dirty="0">
              <a:cs typeface="微软雅黑" panose="020B0503020204020204" pitchFamily="34" charset="-122"/>
            </a:endParaRPr>
          </a:p>
          <a:p>
            <a:pPr marL="722630" lvl="1" indent="-278130" eaLnBrk="1" hangingPunct="1">
              <a:lnSpc>
                <a:spcPct val="12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800" b="0" dirty="0">
                <a:cs typeface="微软雅黑" panose="020B0503020204020204" pitchFamily="34" charset="-122"/>
                <a:sym typeface="+mn-ea"/>
              </a:rPr>
              <a:t>实型(浮点型)常量</a:t>
            </a:r>
            <a:endParaRPr lang="zh-CN" altLang="zh-CN" sz="2800" b="0" dirty="0">
              <a:solidFill>
                <a:srgbClr val="008000"/>
              </a:solidFill>
              <a:cs typeface="微软雅黑" panose="020B0503020204020204" pitchFamily="34" charset="-122"/>
            </a:endParaRPr>
          </a:p>
          <a:p>
            <a:pPr marL="722630" lvl="1" indent="-278130" eaLnBrk="1" hangingPunct="1">
              <a:lnSpc>
                <a:spcPct val="12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800" b="0" dirty="0">
                <a:cs typeface="微软雅黑" panose="020B0503020204020204" pitchFamily="34" charset="-122"/>
                <a:sym typeface="+mn-ea"/>
              </a:rPr>
              <a:t>字符常量</a:t>
            </a:r>
            <a:endParaRPr lang="zh-CN" altLang="zh-CN" sz="2800" b="0" dirty="0">
              <a:solidFill>
                <a:srgbClr val="008000"/>
              </a:solidFill>
              <a:cs typeface="微软雅黑" panose="020B0503020204020204" pitchFamily="34" charset="-122"/>
            </a:endParaRPr>
          </a:p>
          <a:p>
            <a:pPr marL="722630" lvl="1" indent="-278130" eaLnBrk="1" hangingPunct="1">
              <a:lnSpc>
                <a:spcPct val="12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zh-CN" sz="2800" b="0" dirty="0">
                <a:cs typeface="微软雅黑" panose="020B0503020204020204" pitchFamily="34" charset="-122"/>
                <a:sym typeface="+mn-ea"/>
              </a:rPr>
              <a:t>字符串常量</a:t>
            </a:r>
            <a:r>
              <a:rPr lang="zh-CN" altLang="zh-CN" sz="2800" b="0" dirty="0">
                <a:solidFill>
                  <a:schemeClr val="folHlink"/>
                </a:solidFill>
                <a:cs typeface="微软雅黑" panose="020B0503020204020204" pitchFamily="34" charset="-122"/>
                <a:sym typeface="+mn-ea"/>
              </a:rPr>
              <a:t>  </a:t>
            </a:r>
            <a:endParaRPr lang="zh-CN" altLang="zh-CN" sz="2800" b="0" dirty="0">
              <a:solidFill>
                <a:schemeClr val="folHlink"/>
              </a:solidFill>
              <a:cs typeface="微软雅黑" panose="020B0503020204020204" pitchFamily="34" charset="-122"/>
              <a:sym typeface="+mn-ea"/>
            </a:endParaRPr>
          </a:p>
          <a:p>
            <a:pPr marL="722630" lvl="1" indent="-278130" eaLnBrk="1" hangingPunct="1">
              <a:lnSpc>
                <a:spcPct val="125000"/>
              </a:lnSpc>
              <a:buClr>
                <a:srgbClr val="008000"/>
              </a:buClr>
              <a:buSzPct val="85000"/>
              <a:buFont typeface="Tahoma" panose="020B0604030504040204" pitchFamily="34" charset="0"/>
              <a:buChar char="−"/>
            </a:pPr>
            <a:r>
              <a:rPr lang="zh-CN" altLang="en-US" sz="2800" b="0" dirty="0">
                <a:solidFill>
                  <a:srgbClr val="000000"/>
                </a:solidFill>
                <a:cs typeface="微软雅黑" panose="020B0503020204020204" pitchFamily="34" charset="-122"/>
              </a:rPr>
              <a:t>符号常量</a:t>
            </a:r>
            <a:endParaRPr lang="zh-CN" altLang="en-US" sz="2800" b="0" dirty="0">
              <a:solidFill>
                <a:srgbClr val="000000"/>
              </a:solidFill>
              <a:cs typeface="微软雅黑" panose="020B0503020204020204" pitchFamily="34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11618" name="Rectangle 2"/>
          <p:cNvSpPr>
            <a:spLocks noGrp="1"/>
          </p:cNvSpPr>
          <p:nvPr>
            <p:ph idx="4294967295"/>
          </p:nvPr>
        </p:nvSpPr>
        <p:spPr>
          <a:xfrm>
            <a:off x="499110" y="1920240"/>
            <a:ext cx="8644890" cy="184658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70000"/>
              </a:spcBef>
              <a:buNone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① 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“</a:t>
            </a:r>
            <a:r>
              <a:rPr lang="zh-CN" altLang="zh-CN" sz="2800" b="1" dirty="0">
                <a:solidFill>
                  <a:srgbClr val="FF3300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”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号，如：       → </a:t>
            </a:r>
            <a:r>
              <a:rPr lang="zh-CN" altLang="zh-CN" sz="28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</a:rPr>
              <a:t>(a+b)</a:t>
            </a:r>
            <a:r>
              <a:rPr lang="zh-CN" altLang="zh-CN" sz="2800" dirty="0">
                <a:solidFill>
                  <a:srgbClr val="002BB4"/>
                </a:solidFill>
                <a:ea typeface="黑体" panose="02010609060101010101" charset="-122"/>
              </a:rPr>
              <a:t>/</a:t>
            </a:r>
            <a:r>
              <a:rPr lang="zh-CN" altLang="zh-CN" sz="2800" b="1" dirty="0">
                <a:solidFill>
                  <a:srgbClr val="002BB4"/>
                </a:solidFill>
                <a:latin typeface="Times New Roman" panose="02020503050405090304" charset="0"/>
                <a:ea typeface="黑体" panose="02010609060101010101" charset="-122"/>
              </a:rPr>
              <a:t>(c+d)</a:t>
            </a:r>
            <a:endParaRPr lang="zh-CN" altLang="zh-CN" sz="2800" b="1" dirty="0">
              <a:solidFill>
                <a:srgbClr val="002BB4"/>
              </a:solidFill>
              <a:latin typeface="Times New Roman" panose="02020503050405090304" charset="0"/>
              <a:ea typeface="黑体" panose="02010609060101010101" charset="-122"/>
            </a:endParaRP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3392170" y="1761490"/>
          <a:ext cx="114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42900" imgH="393700" progId="Equation.3">
                  <p:embed/>
                </p:oleObj>
              </mc:Choice>
              <mc:Fallback>
                <p:oleObj name="" r:id="rId1" imgW="3429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2170" y="1761490"/>
                        <a:ext cx="1143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/>
          <p:nvPr/>
        </p:nvSpPr>
        <p:spPr>
          <a:xfrm>
            <a:off x="461010" y="2849245"/>
            <a:ext cx="8467725" cy="2553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② 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“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”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不能省略，如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: 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2</a:t>
            </a:r>
            <a:r>
              <a:rPr lang="zh-CN" altLang="zh-CN" sz="2800" b="1" dirty="0">
                <a:solidFill>
                  <a:srgbClr val="0000B4"/>
                </a:solidFill>
                <a:latin typeface="Times New Roman" panose="02020503050405090304" charset="0"/>
              </a:rPr>
              <a:t>(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</a:rPr>
              <a:t>+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solidFill>
                  <a:srgbClr val="0000B4"/>
                </a:solidFill>
                <a:latin typeface="Times New Roman" panose="02020503050405090304" charset="0"/>
              </a:rPr>
              <a:t>)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503050405090304" charset="0"/>
              </a:rPr>
              <a:t>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→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2</a:t>
            </a:r>
            <a:r>
              <a:rPr lang="zh-CN" altLang="zh-CN" sz="2800" b="1" dirty="0">
                <a:solidFill>
                  <a:srgbClr val="0000B4"/>
                </a:solidFill>
                <a:latin typeface="黑体" panose="02010609060101010101" charset="-122"/>
                <a:ea typeface="黑体" panose="02010609060101010101" charset="-122"/>
              </a:rPr>
              <a:t>*</a:t>
            </a:r>
            <a:r>
              <a:rPr lang="zh-CN" altLang="zh-CN" sz="2800" b="1" dirty="0">
                <a:solidFill>
                  <a:srgbClr val="0000B4"/>
                </a:solidFill>
                <a:latin typeface="Times New Roman" panose="02020503050405090304" charset="0"/>
              </a:rPr>
              <a:t>(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</a:rPr>
              <a:t>+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solidFill>
                  <a:srgbClr val="0000B4"/>
                </a:solidFill>
                <a:latin typeface="Times New Roman" panose="02020503050405090304" charset="0"/>
              </a:rPr>
              <a:t>)</a:t>
            </a:r>
            <a:endParaRPr lang="zh-CN" altLang="zh-CN" sz="2800" b="1" dirty="0">
              <a:solidFill>
                <a:srgbClr val="0000B4"/>
              </a:solidFill>
              <a:latin typeface="Times New Roman" panose="0202050305040509030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b="1" dirty="0">
                <a:solidFill>
                  <a:srgbClr val="160CD4"/>
                </a:solidFill>
                <a:latin typeface="Times New Roman" panose="02020503050405090304" charset="0"/>
                <a:ea typeface="黑体" panose="02010609060101010101" charset="-122"/>
              </a:rPr>
              <a:t> </a:t>
            </a:r>
            <a:endParaRPr lang="zh-CN" altLang="zh-CN" sz="1800" b="1" dirty="0">
              <a:solidFill>
                <a:srgbClr val="160CD4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③括号只能使用圆括号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,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且成对出现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</a:rPr>
              <a:t>，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不能使用[ ]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ct val="1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  和</a:t>
            </a:r>
            <a:r>
              <a:rPr lang="zh-CN" altLang="zh-CN" sz="2800" dirty="0">
                <a:latin typeface="Tahoma" panose="020B0604030504040204" pitchFamily="34" charset="0"/>
                <a:ea typeface="黑体" panose="02010609060101010101" charset="-122"/>
              </a:rPr>
              <a:t>{ }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</a:rPr>
              <a:t>  如：</a:t>
            </a:r>
            <a:r>
              <a:rPr lang="zh-CN" altLang="zh-CN" sz="3200" b="1" dirty="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charset="-122"/>
              </a:rPr>
              <a:t>   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a</a:t>
            </a:r>
            <a:r>
              <a:rPr lang="zh-CN" altLang="zh-CN" sz="2800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[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x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+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solidFill>
                  <a:srgbClr val="0000B4"/>
                </a:solidFill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y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+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c</a:t>
            </a:r>
            <a:r>
              <a:rPr lang="zh-CN" altLang="zh-CN" sz="2800" b="1" dirty="0">
                <a:solidFill>
                  <a:srgbClr val="0000B4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zh-CN" sz="2800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]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</a:rPr>
              <a:t> →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 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a</a:t>
            </a:r>
            <a:r>
              <a:rPr lang="zh-CN" altLang="zh-CN" sz="2800" b="1" dirty="0">
                <a:solidFill>
                  <a:srgbClr val="0000B4"/>
                </a:solidFill>
                <a:latin typeface="黑体" panose="02010609060101010101" charset="-122"/>
                <a:ea typeface="黑体" panose="02010609060101010101" charset="-122"/>
              </a:rPr>
              <a:t>*(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x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+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b</a:t>
            </a:r>
            <a:r>
              <a:rPr lang="zh-CN" altLang="zh-CN" sz="2800" b="1" dirty="0">
                <a:solidFill>
                  <a:srgbClr val="0000B4"/>
                </a:solidFill>
                <a:latin typeface="黑体" panose="02010609060101010101" charset="-122"/>
                <a:ea typeface="黑体" panose="02010609060101010101" charset="-122"/>
              </a:rPr>
              <a:t>*(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y</a:t>
            </a:r>
            <a:r>
              <a:rPr lang="zh-CN" altLang="zh-CN" sz="2800" b="1" dirty="0">
                <a:solidFill>
                  <a:srgbClr val="0000B4"/>
                </a:solidFill>
                <a:latin typeface="Tahoma" panose="020B0604030504040204" pitchFamily="34" charset="0"/>
                <a:ea typeface="黑体" panose="02010609060101010101" charset="-122"/>
              </a:rPr>
              <a:t>+</a:t>
            </a:r>
            <a:r>
              <a:rPr lang="zh-CN" altLang="zh-CN" sz="2800" b="1" dirty="0">
                <a:solidFill>
                  <a:srgbClr val="0000B4"/>
                </a:solidFill>
                <a:latin typeface="Arial" panose="020B0604020202090204" pitchFamily="34" charset="0"/>
              </a:rPr>
              <a:t>c</a:t>
            </a:r>
            <a:r>
              <a:rPr lang="zh-CN" altLang="zh-CN" sz="2800" b="1" dirty="0">
                <a:solidFill>
                  <a:srgbClr val="0000B4"/>
                </a:solidFill>
                <a:latin typeface="黑体" panose="02010609060101010101" charset="-122"/>
                <a:ea typeface="黑体" panose="02010609060101010101" charset="-122"/>
              </a:rPr>
              <a:t>))</a:t>
            </a:r>
            <a:endParaRPr lang="zh-CN" altLang="zh-CN" sz="2800" b="1" dirty="0">
              <a:solidFill>
                <a:srgbClr val="0000B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1621" name="Rectangle 5"/>
          <p:cNvSpPr/>
          <p:nvPr/>
        </p:nvSpPr>
        <p:spPr>
          <a:xfrm>
            <a:off x="703580" y="861060"/>
            <a:ext cx="20758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2800" dirty="0">
                <a:latin typeface="Tahoma" panose="020B0604030504040204" pitchFamily="34" charset="0"/>
              </a:rPr>
              <a:t> </a:t>
            </a:r>
            <a:r>
              <a:rPr lang="zh-CN" altLang="zh-CN" sz="2800" b="1" i="1" u="sng" dirty="0">
                <a:solidFill>
                  <a:schemeClr val="hlink"/>
                </a:solidFill>
                <a:latin typeface="Tahoma" panose="020B0604030504040204" pitchFamily="34" charset="0"/>
                <a:ea typeface="宋体" pitchFamily="2" charset="-122"/>
              </a:rPr>
              <a:t>书写问题：</a:t>
            </a:r>
            <a:endParaRPr lang="zh-CN" altLang="zh-CN" sz="2800" b="1" i="1" u="sng" dirty="0">
              <a:solidFill>
                <a:schemeClr val="hlink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84888" y="8953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应用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实例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charRg st="2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6740">
                                            <p:txEl>
                                              <p:charRg st="2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6740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6740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6740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43380" y="1484630"/>
            <a:ext cx="6675120" cy="207137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语句的作用和分类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3.4.2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赋值语句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705" y="765175"/>
            <a:ext cx="8582025" cy="11366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Ｃ语句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用于向计算机系统发出操作指令，完成相应的操作任务。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36872" name="Group 8"/>
          <p:cNvGrpSpPr/>
          <p:nvPr/>
        </p:nvGrpSpPr>
        <p:grpSpPr bwMode="auto">
          <a:xfrm>
            <a:off x="1691323" y="1606233"/>
            <a:ext cx="7213600" cy="4114800"/>
            <a:chOff x="0" y="0"/>
            <a:chExt cx="4544" cy="2592"/>
          </a:xfrm>
        </p:grpSpPr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898" y="148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...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2070" y="0"/>
              <a:ext cx="647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C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程序</a:t>
              </a:r>
              <a:endPara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141" y="741"/>
              <a:ext cx="1183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源程序文件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738" y="765"/>
              <a:ext cx="1183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源程序文件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2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3350" y="765"/>
              <a:ext cx="119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源程序文件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n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0" y="1536"/>
              <a:ext cx="701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预处理</a:t>
              </a:r>
              <a:endPara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2063" y="1536"/>
              <a:ext cx="60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函数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410" y="1534"/>
              <a:ext cx="615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函数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n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1453" y="2298"/>
              <a:ext cx="89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数据声明</a:t>
              </a:r>
              <a:endPara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2675" y="2284"/>
              <a:ext cx="89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执行语句</a:t>
              </a:r>
              <a:endPara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2362" y="28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906" y="432"/>
              <a:ext cx="3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4026" y="432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906" y="432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2350" y="11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351" y="1344"/>
              <a:ext cx="3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3714" y="134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336" y="134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1882" y="2016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3130" y="2016"/>
              <a:ext cx="0" cy="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1882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2350" y="182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2982" y="6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...</a:t>
              </a:r>
              <a:endPara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92" name="Text Box 32"/>
            <p:cNvSpPr txBox="1">
              <a:spLocks noChangeArrowheads="1"/>
            </p:cNvSpPr>
            <p:nvPr/>
          </p:nvSpPr>
          <p:spPr bwMode="auto">
            <a:xfrm>
              <a:off x="941" y="1534"/>
              <a:ext cx="89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9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503050405090304" charset="0"/>
                  <a:ea typeface="宋体" pitchFamily="2" charset="-122"/>
                </a:rPr>
                <a:t>数据声明</a:t>
              </a:r>
              <a:endPara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endParaRP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374" y="134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0" y="5157470"/>
            <a:ext cx="3858895" cy="136017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程序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以函数为基本组成单位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以文件为编译单位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140200" y="89535"/>
            <a:ext cx="39608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——C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语句的作用和分类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8" grpId="0" bldLvl="0" animBg="1" autoUpdateAnimBg="0"/>
      <p:bldP spid="3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8345" y="831850"/>
            <a:ext cx="7766685" cy="47910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Ｃ语句分为以下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控制语句：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用于完成一定的控制功能。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函数调用语句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  <a:sym typeface="+mn-ea"/>
              </a:rPr>
              <a:t>printf(</a:t>
            </a:r>
            <a:r>
              <a:rPr lang="en-US" altLang="zh-CN" sz="2800" dirty="0" smtClean="0">
                <a:sym typeface="+mn-ea"/>
              </a:rPr>
              <a:t>"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  <a:sym typeface="+mn-ea"/>
              </a:rPr>
              <a:t>Good\n</a:t>
            </a:r>
            <a:r>
              <a:rPr lang="en-US" altLang="zh-CN" sz="2800" dirty="0" smtClean="0">
                <a:sym typeface="+mn-ea"/>
              </a:rPr>
              <a:t>"</a:t>
            </a:r>
            <a:r>
              <a:rPr lang="zh-CN" altLang="zh-CN" sz="2800" b="1" dirty="0">
                <a:latin typeface="Times New Roman" panose="02020503050405090304" charset="0"/>
                <a:ea typeface="宋体" pitchFamily="2" charset="-122"/>
                <a:sym typeface="+mn-ea"/>
              </a:rPr>
              <a:t>)</a:t>
            </a:r>
            <a:r>
              <a:rPr lang="zh-CN" altLang="zh-CN" sz="2800" b="1" dirty="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;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表达式语句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x=x+</a:t>
            </a:r>
            <a:r>
              <a:rPr lang="zh-CN" altLang="zh-CN" sz="2800" b="1" dirty="0">
                <a:latin typeface="Arial" panose="020B0604020202090204" pitchFamily="34" charset="0"/>
                <a:ea typeface="宋体" pitchFamily="2" charset="-122"/>
                <a:sym typeface="+mn-ea"/>
              </a:rPr>
              <a:t>1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8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 z+x </a:t>
            </a:r>
            <a:r>
              <a:rPr lang="zh-CN" altLang="zh-CN" sz="2800" b="1" dirty="0">
                <a:solidFill>
                  <a:schemeClr val="hlink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;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空语句：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sym typeface="+mn-ea"/>
              </a:rPr>
              <a:t>仅由一个“ ; ”构成的语句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ClrTx/>
              <a:buSz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复合语句：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sym typeface="+mn-ea"/>
              </a:rPr>
              <a:t>用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sym typeface="+mn-ea"/>
              </a:rPr>
              <a:t>{ }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sym typeface="+mn-ea"/>
              </a:rPr>
              <a:t>括起来组成的一个语句</a:t>
            </a:r>
            <a:endParaRPr lang="zh-CN" altLang="en-US" sz="2800">
              <a:solidFill>
                <a:srgbClr val="000000"/>
              </a:solidFill>
              <a:latin typeface="宋体" pitchFamily="2" charset="-122"/>
              <a:ea typeface="微软雅黑" panose="020B0503020204020204" pitchFamily="34" charset="-122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4140200" y="89535"/>
            <a:ext cx="39608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——C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语句的作用和分类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2195513" y="3789363"/>
            <a:ext cx="66595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0">
                <a:latin typeface="Verdana" panose="020B0804030504040204" charset="0"/>
                <a:ea typeface="宋体" pitchFamily="2" charset="-122"/>
              </a:rPr>
              <a:t>s=(a+b+c)/2</a:t>
            </a:r>
            <a:endParaRPr lang="en-US" altLang="zh-CN" sz="3200">
              <a:latin typeface="Verdana" panose="020B0804030504040204" charset="0"/>
              <a:ea typeface="宋体" pitchFamily="2" charset="-122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619250" y="2997200"/>
          <a:ext cx="5080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1" name="" r:id="rId1" imgW="1829435" imgH="254000" progId="Equation.3">
                  <p:embed/>
                </p:oleObj>
              </mc:Choice>
              <mc:Fallback>
                <p:oleObj name="" r:id="rId1" imgW="1829435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7200"/>
                        <a:ext cx="5080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611188" y="1784350"/>
            <a:ext cx="828198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Verdana" panose="020B0804030504040204" charset="0"/>
                <a:ea typeface="宋体" pitchFamily="2" charset="-122"/>
              </a:rPr>
              <a:t>例</a:t>
            </a:r>
            <a:r>
              <a:rPr lang="en-US" altLang="zh-CN" sz="3200">
                <a:latin typeface="Verdana" panose="020B0804030504040204" charset="0"/>
                <a:ea typeface="宋体" pitchFamily="2" charset="-122"/>
              </a:rPr>
              <a:t>3.4 </a:t>
            </a:r>
            <a:r>
              <a:rPr lang="zh-CN" altLang="en-US" sz="3200">
                <a:latin typeface="Verdana" panose="020B0804030504040204" charset="0"/>
                <a:ea typeface="宋体" pitchFamily="2" charset="-122"/>
              </a:rPr>
              <a:t>给出三角形的三边长，求三角形面积</a:t>
            </a:r>
            <a:endParaRPr lang="en-US" altLang="zh-CN" sz="3200">
              <a:latin typeface="Verdana" panose="020B0804030504040204" charset="0"/>
              <a:ea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40200" y="89535"/>
            <a:ext cx="39608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赋值语句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00125" y="716280"/>
            <a:ext cx="8143875" cy="575437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#include &lt;stdio.h&gt;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#include &lt;math.h&gt;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int main ( )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{ double a,b,c,s,area; 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a=3.67;                                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b=5.43;                            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c=6.21;                            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s=(a+b+c)/2;	                      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area=sqrt(s*(s-a)*(s-b)*(s-c));      printf("a=%f\tb=%f\t%f\n",a,b,c);     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printf("area=%f\n",area);             </a:t>
            </a:r>
            <a:endParaRPr lang="en-US" altLang="zh-CN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   return0   ;</a:t>
            </a:r>
            <a:endParaRPr lang="zh-CN" altLang="en-US" sz="2400">
              <a:latin typeface="Times New Roman" panose="0202050305040509030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503050405090304" charset="0"/>
                <a:ea typeface="微软雅黑" panose="020B0503020204020204" pitchFamily="34" charset="-122"/>
              </a:rPr>
              <a:t>}</a:t>
            </a:r>
            <a:endParaRPr lang="en-US" altLang="zh-CN" sz="2400"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-36513" y="-74072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-36513" y="-74072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-36513" y="-74072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-36513" y="-74072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1991" name="圆角矩形标注 13"/>
          <p:cNvSpPr>
            <a:spLocks noChangeArrowheads="1"/>
          </p:cNvSpPr>
          <p:nvPr/>
        </p:nvSpPr>
        <p:spPr bwMode="auto">
          <a:xfrm>
            <a:off x="4284028" y="3524250"/>
            <a:ext cx="4000500" cy="642938"/>
          </a:xfrm>
          <a:prstGeom prst="wedgeRoundRectCallout">
            <a:avLst>
              <a:gd name="adj1" fmla="val -95595"/>
              <a:gd name="adj2" fmla="val 9360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数学函数，计算平方根</a:t>
            </a:r>
            <a:endParaRPr lang="zh-CN" altLang="en-US" sz="2800">
              <a:solidFill>
                <a:srgbClr val="FF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cxnSp>
        <p:nvCxnSpPr>
          <p:cNvPr id="41992" name="直接连接符 12"/>
          <p:cNvCxnSpPr>
            <a:cxnSpLocks noChangeShapeType="1"/>
          </p:cNvCxnSpPr>
          <p:nvPr/>
        </p:nvCxnSpPr>
        <p:spPr bwMode="auto">
          <a:xfrm>
            <a:off x="1979930" y="4797108"/>
            <a:ext cx="64833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TextBox 15"/>
          <p:cNvSpPr txBox="1">
            <a:spLocks noChangeArrowheads="1"/>
          </p:cNvSpPr>
          <p:nvPr/>
        </p:nvSpPr>
        <p:spPr bwMode="auto">
          <a:xfrm>
            <a:off x="4779963" y="1144588"/>
            <a:ext cx="36433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调用数学函数加此行</a:t>
            </a:r>
            <a:endParaRPr lang="zh-CN" altLang="en-US" sz="2800">
              <a:solidFill>
                <a:srgbClr val="0000CC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63613" y="1196975"/>
            <a:ext cx="3176587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#include &lt;math.h&gt;</a:t>
            </a:r>
            <a:endParaRPr lang="en-US" altLang="zh-CN" sz="2800">
              <a:solidFill>
                <a:srgbClr val="FF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1998" name="右大括号 9"/>
          <p:cNvSpPr/>
          <p:nvPr/>
        </p:nvSpPr>
        <p:spPr bwMode="auto">
          <a:xfrm>
            <a:off x="2892425" y="2787650"/>
            <a:ext cx="28575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1999" name="TextBox 10"/>
          <p:cNvSpPr txBox="1">
            <a:spLocks noChangeArrowheads="1"/>
          </p:cNvSpPr>
          <p:nvPr/>
        </p:nvSpPr>
        <p:spPr bwMode="auto">
          <a:xfrm>
            <a:off x="3535363" y="3001963"/>
            <a:ext cx="36433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对边长</a:t>
            </a:r>
            <a:r>
              <a:rPr lang="en-US" altLang="zh-CN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a</a:t>
            </a:r>
            <a:r>
              <a:rPr lang="zh-CN" altLang="en-US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b</a:t>
            </a:r>
            <a:r>
              <a:rPr lang="zh-CN" altLang="en-US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c</a:t>
            </a:r>
            <a:r>
              <a:rPr lang="zh-CN" altLang="en-US" sz="2800">
                <a:solidFill>
                  <a:srgbClr val="0000CC"/>
                </a:solidFill>
                <a:latin typeface="Times New Roman" panose="02020503050405090304" charset="0"/>
                <a:ea typeface="宋体" pitchFamily="2" charset="-122"/>
              </a:rPr>
              <a:t>赋值</a:t>
            </a:r>
            <a:endParaRPr lang="zh-CN" altLang="en-US" sz="2800">
              <a:solidFill>
                <a:srgbClr val="0000CC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44045" name="Rectangle 2"/>
          <p:cNvSpPr>
            <a:spLocks noChangeArrowheads="1"/>
          </p:cNvSpPr>
          <p:nvPr/>
        </p:nvSpPr>
        <p:spPr bwMode="auto">
          <a:xfrm>
            <a:off x="4140200" y="89535"/>
            <a:ext cx="39608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赋值语句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pic>
        <p:nvPicPr>
          <p:cNvPr id="4199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3990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bldLvl="0" animBg="1" autoUpdateAnimBg="0"/>
      <p:bldP spid="41993" grpId="0" autoUpdateAnimBg="0"/>
      <p:bldP spid="41995" grpId="0" bldLvl="0" animBg="1" autoUpdateAnimBg="0"/>
      <p:bldP spid="41998" grpId="0" animBg="1" autoUpdateAnimBg="0"/>
      <p:bldP spid="4199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6575" y="765810"/>
            <a:ext cx="8607425" cy="565213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1700" lvl="1" indent="-45720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Wingdings" panose="05000000000000000000" charset="0"/>
              <a:buChar char=""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赋值表达式加上分号构成赋值语句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901700" lvl="1" indent="-45720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Wingdings" panose="05000000000000000000" charset="0"/>
              <a:buChar char=""/>
            </a:pP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“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=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”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右边的表达式又可以是一个赋值表达式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901700" lvl="1" indent="-457200" eaLnBrk="1" hangingPunct="1">
              <a:lnSpc>
                <a:spcPct val="115000"/>
              </a:lnSpc>
              <a:spcBef>
                <a:spcPct val="35000"/>
              </a:spcBef>
              <a:buClr>
                <a:srgbClr val="008000"/>
              </a:buClr>
              <a:buSzPct val="85000"/>
              <a:buFont typeface="Wingdings" panose="05000000000000000000" charset="0"/>
              <a:buChar char=""/>
            </a:pPr>
            <a:r>
              <a:rPr lang="zh-CN" altLang="zh-CN" sz="2400" dirty="0">
                <a:latin typeface="Tahoma" panose="020B0604030504040204" pitchFamily="34" charset="0"/>
                <a:ea typeface="文鼎书宋简" charset="-122"/>
                <a:sym typeface="+mn-ea"/>
              </a:rPr>
              <a:t>a=b=c=d=5 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;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     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右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结合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eaLnBrk="1" hangingPunct="1">
              <a:lnSpc>
                <a:spcPct val="140000"/>
              </a:lnSpc>
              <a:spcBef>
                <a:spcPts val="75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 dirty="0" smtClean="0">
                <a:sym typeface="+mn-ea"/>
              </a:rPr>
              <a:t>赋值表达式和赋值语句的区别：</a:t>
            </a:r>
            <a:endParaRPr lang="zh-CN" altLang="en-US" sz="2800" b="1" dirty="0" smtClean="0"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ct val="40000"/>
              </a:spcBef>
              <a:buClr>
                <a:srgbClr val="008000"/>
              </a:buClr>
              <a:buSzPct val="4500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赋值表达式是一种表达式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它可以出现在任何允许表达式出现的地方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而赋值语句则不能。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just">
              <a:lnSpc>
                <a:spcPct val="85000"/>
              </a:lnSpc>
              <a:spcBef>
                <a:spcPct val="80000"/>
              </a:spcBef>
              <a:spcAft>
                <a:spcPct val="15000"/>
              </a:spcAft>
              <a:buClr>
                <a:schemeClr val="folHlink"/>
              </a:buClr>
              <a:buSzPct val="6000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	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如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</a:t>
            </a:r>
            <a:r>
              <a:rPr lang="zh-CN" altLang="zh-CN" sz="2400" b="1" dirty="0">
                <a:solidFill>
                  <a:srgbClr val="00269E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if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((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a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=b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)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&gt;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0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) 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c=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a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;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  <a:sym typeface="+mn-ea"/>
              </a:rPr>
              <a:t>√</a:t>
            </a:r>
            <a:endParaRPr lang="zh-CN" altLang="zh-CN" sz="2400" b="1" dirty="0">
              <a:solidFill>
                <a:schemeClr val="hlink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just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SzPct val="60000"/>
              <a:buNone/>
            </a:pP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  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	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if 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((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a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=b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;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)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&gt;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0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)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 c=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a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; 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  <a:sym typeface="+mn-ea"/>
              </a:rPr>
              <a:t>×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</a:endParaRP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           </a:t>
            </a:r>
            <a:r>
              <a:rPr lang="en-US" altLang="zh-CN" sz="24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	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printf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  <a:sym typeface="+mn-ea"/>
              </a:rPr>
              <a:t>("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+mn-ea"/>
              </a:rPr>
              <a:t>%d</a:t>
            </a: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  <a:sym typeface="+mn-ea"/>
              </a:rPr>
              <a:t>\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  <a:sym typeface="+mn-ea"/>
              </a:rPr>
              <a:t>n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  <a:sym typeface="+mn-ea"/>
              </a:rPr>
              <a:t>"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  <a:sym typeface="+mn-ea"/>
              </a:rPr>
              <a:t>, 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+mn-ea"/>
              </a:rPr>
              <a:t>z=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  <a:sym typeface="+mn-ea"/>
              </a:rPr>
              <a:t>(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+mn-ea"/>
              </a:rPr>
              <a:t>x%y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  <a:sym typeface="+mn-ea"/>
              </a:rPr>
              <a:t>,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+mn-ea"/>
              </a:rPr>
              <a:t> x</a:t>
            </a: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  <a:sym typeface="+mn-ea"/>
              </a:rPr>
              <a:t>/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+mn-ea"/>
              </a:rPr>
              <a:t>y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  <a:sym typeface="+mn-ea"/>
              </a:rPr>
              <a:t>) );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  <a:sym typeface="+mn-ea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  <a:sym typeface="+mn-ea"/>
              </a:rPr>
              <a:t>√</a:t>
            </a:r>
            <a:endParaRPr lang="zh-CN" altLang="zh-CN" sz="2400" b="1" dirty="0" smtClean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  <a:sym typeface="+mn-ea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3912553" y="71755"/>
            <a:ext cx="30591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  <a:sym typeface="+mn-ea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  <a:sym typeface="+mn-ea"/>
              </a:rPr>
              <a:t>赋值语句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4294967295"/>
          </p:nvPr>
        </p:nvSpPr>
        <p:spPr>
          <a:xfrm>
            <a:off x="0" y="752475"/>
            <a:ext cx="8341360" cy="591693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修改如下错误程序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140200" y="89535"/>
            <a:ext cx="39608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赋值语句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pic>
        <p:nvPicPr>
          <p:cNvPr id="5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595120"/>
            <a:ext cx="4643120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55" y="1588770"/>
            <a:ext cx="386334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4294967295"/>
          </p:nvPr>
        </p:nvSpPr>
        <p:spPr>
          <a:xfrm>
            <a:off x="1002030" y="3629025"/>
            <a:ext cx="8141970" cy="228219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调试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设置断点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调试运行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查看变量值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140200" y="89535"/>
            <a:ext cx="39608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赋值语句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2605" y="765175"/>
            <a:ext cx="8317230" cy="26638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71450" indent="-171450" algn="l" defTabSz="685800" eaLnBrk="1" hangingPunct="1">
              <a:lnSpc>
                <a:spcPct val="120000"/>
              </a:lnSpc>
              <a:spcBef>
                <a:spcPts val="75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800" b="0" dirty="0" smtClean="0"/>
              <a:t>常见错误类型</a:t>
            </a:r>
            <a:endParaRPr lang="en-US" altLang="zh-CN" sz="2800" b="0" dirty="0" smtClean="0"/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ea typeface="宋体" pitchFamily="2" charset="-122"/>
              </a:rPr>
              <a:t>拼写错误，缺分号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ea typeface="宋体" pitchFamily="2" charset="-122"/>
              </a:rPr>
              <a:t>变量错误使用：未定义、未赋初值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ea typeface="宋体" pitchFamily="2" charset="-122"/>
              </a:rPr>
              <a:t>调用函数时，缺少头文件引用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ea typeface="宋体" pitchFamily="2" charset="-122"/>
              </a:rPr>
              <a:t>输入输出错误：地址越界错误，格式与对象不匹配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31278" y="1196975"/>
            <a:ext cx="7358062" cy="3857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输入输出举例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3.5.2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输入输出的概念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3.5.3 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printf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输出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函数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3.5.4 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scanf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输入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函数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3.5.5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字符数据的输入输出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10492" y="1484784"/>
            <a:ext cx="8281988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</a:rPr>
              <a:t>整型常量：</a:t>
            </a:r>
            <a:endParaRPr lang="zh-CN" altLang="en-US" sz="2800">
              <a:solidFill>
                <a:srgbClr val="000066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十进制：用不带任何修饰的整数表示。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			  如123、-456、0等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八进制：以数字0开头的整数。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4" eaLnBrk="1" hangingPunct="1">
              <a:lnSpc>
                <a:spcPct val="14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如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042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即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(42)</a:t>
            </a:r>
            <a:r>
              <a:rPr lang="en-US" altLang="zh-CN" sz="2800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，表示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(34)</a:t>
            </a:r>
            <a:r>
              <a:rPr lang="en-US" altLang="zh-CN" sz="2800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十六进制：以数字0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开头的整数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4" eaLnBrk="1" hangingPunct="1">
              <a:lnSpc>
                <a:spcPct val="14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  如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0x22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即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(22)</a:t>
            </a:r>
            <a:r>
              <a:rPr lang="en-US" altLang="zh-CN" sz="2800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16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，表示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(34)</a:t>
            </a:r>
            <a:r>
              <a:rPr lang="en-US" altLang="zh-CN" sz="2800" baseline="-25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+mn-ea"/>
              </a:rPr>
              <a:t>10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 错误形式：</a:t>
            </a:r>
            <a:r>
              <a:rPr lang="en-US" altLang="zh-CN" sz="28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1,000  078  0xfhe</a:t>
            </a:r>
            <a:endParaRPr lang="en-US" altLang="zh-CN" sz="2800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0680" y="652145"/>
            <a:ext cx="8350885" cy="404241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【例3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1】</a:t>
            </a:r>
            <a:r>
              <a:rPr lang="zh-CN" sz="2800" b="1" dirty="0" smtClean="0">
                <a:cs typeface="微软雅黑" panose="020B0503020204020204" pitchFamily="34" charset="-122"/>
                <a:sym typeface="+mn-ea"/>
              </a:rPr>
              <a:t>找零问题：已知票额</a:t>
            </a:r>
            <a:r>
              <a:rPr lang="en-US" altLang="zh-CN" sz="2800" b="1" dirty="0" smtClean="0">
                <a:cs typeface="微软雅黑" panose="020B0503020204020204" pitchFamily="34" charset="-122"/>
                <a:sym typeface="+mn-ea"/>
              </a:rPr>
              <a:t>100</a:t>
            </a:r>
            <a:r>
              <a:rPr lang="zh-CN" altLang="en-US" sz="2800" b="1" dirty="0" smtClean="0">
                <a:cs typeface="微软雅黑" panose="020B0503020204020204" pitchFamily="34" charset="-122"/>
                <a:sym typeface="+mn-ea"/>
              </a:rPr>
              <a:t>元，</a:t>
            </a:r>
            <a:r>
              <a:rPr lang="zh-CN" sz="2800" b="1" dirty="0" smtClean="0">
                <a:cs typeface="微软雅黑" panose="020B0503020204020204" pitchFamily="34" charset="-122"/>
                <a:sym typeface="+mn-ea"/>
              </a:rPr>
              <a:t>根据输入的商品价格，计算并输出</a:t>
            </a:r>
            <a:r>
              <a:rPr lang="zh-CN" altLang="en-US" sz="2800" b="1" dirty="0" smtClean="0">
                <a:cs typeface="微软雅黑" panose="020B0503020204020204" pitchFamily="34" charset="-122"/>
                <a:sym typeface="+mn-ea"/>
              </a:rPr>
              <a:t>找零。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举例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/>
        </p:nvSpPr>
        <p:spPr>
          <a:xfrm>
            <a:off x="827405" y="1988820"/>
            <a:ext cx="7700645" cy="422592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>
                <a:latin typeface="Arial" panose="020B0604020202090204" pitchFamily="34" charset="0"/>
                <a:cs typeface="Arial" panose="020B0604020202090204" pitchFamily="34" charset="0"/>
              </a:rPr>
              <a:t>int</a:t>
            </a:r>
            <a:r>
              <a:rPr lang="en-US" altLang="zh-CN" sz="2800" b="1" dirty="0">
                <a:latin typeface="Arial" panose="020B0604020202090204" pitchFamily="34" charset="0"/>
                <a:cs typeface="Arial" panose="020B0604020202090204" pitchFamily="34" charset="0"/>
              </a:rPr>
              <a:t> main()</a:t>
            </a:r>
            <a:endParaRPr lang="zh-CN" altLang="zh-CN" sz="28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anose="020B0604020202090204" pitchFamily="34" charset="0"/>
                <a:cs typeface="Arial" panose="020B0604020202090204" pitchFamily="34" charset="0"/>
              </a:rPr>
              <a:t>{</a:t>
            </a:r>
            <a:endParaRPr lang="en-US" altLang="zh-CN" sz="28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int  price</a:t>
            </a:r>
            <a:r>
              <a:rPr lang="en-US" altLang="zh-CN" sz="2800" b="1" dirty="0" err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,change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;</a:t>
            </a:r>
            <a:endParaRPr lang="zh-CN" altLang="zh-CN" sz="28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scanf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("%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d",&amp;price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);</a:t>
            </a:r>
            <a:endParaRPr lang="en-US" altLang="zh-CN" sz="28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change = 100-price;</a:t>
            </a:r>
            <a:endParaRPr lang="en-US" altLang="zh-CN" sz="28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printf("谢谢惠顾，应找您%d元",change);</a:t>
            </a:r>
            <a:endParaRPr lang="zh-CN" altLang="zh-CN" sz="28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</a:t>
            </a:r>
            <a:r>
              <a:rPr lang="en-US" altLang="zh-CN" sz="2800" b="1" dirty="0">
                <a:latin typeface="Arial" panose="020B0604020202090204" pitchFamily="34" charset="0"/>
                <a:cs typeface="Arial" panose="020B0604020202090204" pitchFamily="34" charset="0"/>
              </a:rPr>
              <a:t>    return 0;</a:t>
            </a:r>
            <a:endParaRPr lang="zh-CN" altLang="zh-CN" sz="28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zh-CN" sz="28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54" grpId="0" bldLvl="0" animBg="1" uiExpan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58838" y="981075"/>
            <a:ext cx="7172325" cy="3857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方程的根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由键盘输入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≥０，且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a≠0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491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graphicFrame>
        <p:nvGraphicFramePr>
          <p:cNvPr id="49160" name="Object 9"/>
          <p:cNvGraphicFramePr>
            <a:graphicFrameLocks noChangeAspect="1"/>
          </p:cNvGraphicFramePr>
          <p:nvPr/>
        </p:nvGraphicFramePr>
        <p:xfrm>
          <a:off x="2425700" y="1089025"/>
          <a:ext cx="2571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1" name="" r:id="rId1" imgW="1016635" imgH="203200" progId="Equation.3">
                  <p:embed/>
                </p:oleObj>
              </mc:Choice>
              <mc:Fallback>
                <p:oleObj name="" r:id="rId1" imgW="1016635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089025"/>
                        <a:ext cx="2571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graphicFrame>
        <p:nvGraphicFramePr>
          <p:cNvPr id="49162" name="Object 11"/>
          <p:cNvGraphicFramePr>
            <a:graphicFrameLocks noChangeAspect="1"/>
          </p:cNvGraphicFramePr>
          <p:nvPr/>
        </p:nvGraphicFramePr>
        <p:xfrm>
          <a:off x="2347913" y="2574925"/>
          <a:ext cx="15716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2" name="" r:id="rId3" imgW="571500" imgH="203200" progId="Equation.3">
                  <p:embed/>
                </p:oleObj>
              </mc:Choice>
              <mc:Fallback>
                <p:oleObj name="" r:id="rId3" imgW="5715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574925"/>
                        <a:ext cx="15716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3"/>
          <p:cNvGraphicFramePr>
            <a:graphicFrameLocks noChangeAspect="1"/>
          </p:cNvGraphicFramePr>
          <p:nvPr/>
        </p:nvGraphicFramePr>
        <p:xfrm>
          <a:off x="1476375" y="3644900"/>
          <a:ext cx="29146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3" name="" r:id="rId5" imgW="1308100" imgH="444500" progId="Equation.3">
                  <p:embed/>
                </p:oleObj>
              </mc:Choice>
              <mc:Fallback>
                <p:oleObj name="" r:id="rId5" imgW="13081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44900"/>
                        <a:ext cx="29146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4"/>
          <p:cNvGraphicFramePr>
            <a:graphicFrameLocks noChangeAspect="1"/>
          </p:cNvGraphicFramePr>
          <p:nvPr/>
        </p:nvGraphicFramePr>
        <p:xfrm>
          <a:off x="4733925" y="3644900"/>
          <a:ext cx="29575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4" name="" r:id="rId7" imgW="1320800" imgH="444500" progId="Equation.3">
                  <p:embed/>
                </p:oleObj>
              </mc:Choice>
              <mc:Fallback>
                <p:oleObj name="" r:id="rId7" imgW="13208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3644900"/>
                        <a:ext cx="29575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430463" y="5016500"/>
          <a:ext cx="1438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5" name="" r:id="rId9" imgW="661035" imgH="228600" progId="Equation.3">
                  <p:embed/>
                </p:oleObj>
              </mc:Choice>
              <mc:Fallback>
                <p:oleObj name="" r:id="rId9" imgW="661035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016500"/>
                        <a:ext cx="1438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4878388" y="5011738"/>
          <a:ext cx="1438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6" name="" r:id="rId11" imgW="661035" imgH="228600" progId="Equation.3">
                  <p:embed/>
                </p:oleObj>
              </mc:Choice>
              <mc:Fallback>
                <p:oleObj name="" r:id="rId11" imgW="661035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5011738"/>
                        <a:ext cx="14382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举例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809625"/>
            <a:ext cx="8858250" cy="5661025"/>
          </a:xfrm>
        </p:spPr>
        <p:txBody>
          <a:bodyPr rtlCol="0"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#include &lt;stdio.h&gt;</a:t>
            </a:r>
            <a:endParaRPr lang="zh-CN" alt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solidFill>
                  <a:srgbClr val="0000CC"/>
                </a:solidFill>
                <a:latin typeface="Times New Roman" panose="02020503050405090304" charset="0"/>
              </a:rPr>
              <a:t>#include  &lt;math.h&gt;</a:t>
            </a:r>
            <a:endParaRPr lang="en-US" sz="2800" b="1">
              <a:solidFill>
                <a:srgbClr val="0000CC"/>
              </a:solidFill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int main ( ) </a:t>
            </a:r>
            <a:endParaRPr lang="zh-CN" alt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{double a,b,c,disc,x1,x2,p,q;</a:t>
            </a:r>
            <a:endParaRPr 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</a:t>
            </a:r>
            <a:r>
              <a:rPr lang="en-US" sz="2800" b="1">
                <a:solidFill>
                  <a:srgbClr val="9E01DD"/>
                </a:solidFill>
                <a:latin typeface="Times New Roman" panose="02020503050405090304" charset="0"/>
              </a:rPr>
              <a:t>scanf</a:t>
            </a:r>
            <a:r>
              <a:rPr lang="en-US" sz="2800" b="1">
                <a:latin typeface="Times New Roman" panose="02020503050405090304" charset="0"/>
              </a:rPr>
              <a:t>("%lf%lf%lf",</a:t>
            </a:r>
            <a:r>
              <a:rPr lang="en-US" sz="2800" b="1">
                <a:solidFill>
                  <a:srgbClr val="FF0000"/>
                </a:solidFill>
                <a:latin typeface="Times New Roman" panose="02020503050405090304" charset="0"/>
              </a:rPr>
              <a:t>&amp;</a:t>
            </a:r>
            <a:r>
              <a:rPr lang="en-US" sz="2800" b="1">
                <a:latin typeface="Times New Roman" panose="02020503050405090304" charset="0"/>
              </a:rPr>
              <a:t>a,</a:t>
            </a:r>
            <a:r>
              <a:rPr lang="en-US" sz="2800" b="1">
                <a:solidFill>
                  <a:srgbClr val="FF0000"/>
                </a:solidFill>
                <a:latin typeface="Times New Roman" panose="02020503050405090304" charset="0"/>
              </a:rPr>
              <a:t>&amp;</a:t>
            </a:r>
            <a:r>
              <a:rPr lang="en-US" sz="2800" b="1">
                <a:latin typeface="Times New Roman" panose="02020503050405090304" charset="0"/>
              </a:rPr>
              <a:t>b,</a:t>
            </a:r>
            <a:r>
              <a:rPr lang="en-US" sz="2800" b="1">
                <a:solidFill>
                  <a:srgbClr val="FF0000"/>
                </a:solidFill>
                <a:latin typeface="Times New Roman" panose="02020503050405090304" charset="0"/>
              </a:rPr>
              <a:t>&amp;</a:t>
            </a:r>
            <a:r>
              <a:rPr lang="en-US" sz="2800" b="1">
                <a:latin typeface="Times New Roman" panose="02020503050405090304" charset="0"/>
              </a:rPr>
              <a:t>c);</a:t>
            </a:r>
            <a:endParaRPr 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disc=b*b-4*a*c;</a:t>
            </a:r>
            <a:endParaRPr 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p=-b/(2.0*a);</a:t>
            </a:r>
            <a:endParaRPr lang="zh-CN" alt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q=</a:t>
            </a:r>
            <a:r>
              <a:rPr lang="en-US" sz="2800" b="1">
                <a:solidFill>
                  <a:srgbClr val="0000CC"/>
                </a:solidFill>
                <a:latin typeface="Times New Roman" panose="02020503050405090304" charset="0"/>
              </a:rPr>
              <a:t>sqrt</a:t>
            </a:r>
            <a:r>
              <a:rPr lang="en-US" sz="2800" b="1">
                <a:latin typeface="Times New Roman" panose="02020503050405090304" charset="0"/>
              </a:rPr>
              <a:t>(disc)/(2.0*a);</a:t>
            </a:r>
            <a:endParaRPr lang="zh-CN" alt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x1=p+q;   x2=p-q;</a:t>
            </a:r>
            <a:endParaRPr 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</a:t>
            </a:r>
            <a:r>
              <a:rPr lang="en-US" sz="2800" b="1">
                <a:solidFill>
                  <a:srgbClr val="9E01DD"/>
                </a:solidFill>
                <a:latin typeface="Times New Roman" panose="02020503050405090304" charset="0"/>
              </a:rPr>
              <a:t>printf</a:t>
            </a:r>
            <a:r>
              <a:rPr lang="en-US" sz="2800" b="1">
                <a:latin typeface="Times New Roman" panose="02020503050405090304" charset="0"/>
              </a:rPr>
              <a:t>("x1=%7.2f\nx2=%7.2f\n",x1,x2);</a:t>
            </a:r>
            <a:endParaRPr 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  return 0;</a:t>
            </a:r>
            <a:endParaRPr lang="zh-CN" altLang="en-US" sz="2800" b="1">
              <a:latin typeface="Times New Roman" panose="0202050305040509030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503050405090304" charset="0"/>
              </a:rPr>
              <a:t>}</a:t>
            </a:r>
            <a:endParaRPr lang="en-US" sz="2800" b="1">
              <a:latin typeface="Times New Roman" panose="02020503050405090304" charset="0"/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4" name="Rectangle 4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5" name="Rectangle 5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6" name="Rectangle 7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7" name="Rectangle 9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87" name="TextBox 23"/>
          <p:cNvSpPr txBox="1">
            <a:spLocks noChangeArrowheads="1"/>
          </p:cNvSpPr>
          <p:nvPr/>
        </p:nvSpPr>
        <p:spPr bwMode="auto">
          <a:xfrm>
            <a:off x="5795963" y="2754313"/>
            <a:ext cx="271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Arial" panose="020B0604020202090204" pitchFamily="34" charset="0"/>
                <a:ea typeface="宋体" pitchFamily="2" charset="-122"/>
              </a:rPr>
              <a:t>输入</a:t>
            </a:r>
            <a:r>
              <a:rPr lang="en-US" altLang="zh-CN" sz="2800">
                <a:solidFill>
                  <a:srgbClr val="0000CC"/>
                </a:solidFill>
                <a:latin typeface="Arial" panose="020B0604020202090204" pitchFamily="34" charset="0"/>
                <a:ea typeface="宋体" pitchFamily="2" charset="-122"/>
              </a:rPr>
              <a:t>a,b,c</a:t>
            </a:r>
            <a:r>
              <a:rPr lang="zh-CN" altLang="en-US" sz="2800">
                <a:solidFill>
                  <a:srgbClr val="0000CC"/>
                </a:solidFill>
                <a:latin typeface="Arial" panose="020B0604020202090204" pitchFamily="34" charset="0"/>
                <a:ea typeface="宋体" pitchFamily="2" charset="-122"/>
              </a:rPr>
              <a:t>的值</a:t>
            </a:r>
            <a:endParaRPr lang="zh-CN" altLang="en-US" sz="2800">
              <a:solidFill>
                <a:srgbClr val="0000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90" name="矩形 21"/>
          <p:cNvSpPr>
            <a:spLocks noChangeArrowheads="1"/>
          </p:cNvSpPr>
          <p:nvPr/>
        </p:nvSpPr>
        <p:spPr bwMode="auto">
          <a:xfrm>
            <a:off x="1619250" y="2393950"/>
            <a:ext cx="1800225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pic>
        <p:nvPicPr>
          <p:cNvPr id="5429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54088"/>
            <a:ext cx="25384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圆角矩形标注 16"/>
          <p:cNvSpPr>
            <a:spLocks noChangeArrowheads="1"/>
          </p:cNvSpPr>
          <p:nvPr/>
        </p:nvSpPr>
        <p:spPr bwMode="auto">
          <a:xfrm>
            <a:off x="6300788" y="1889125"/>
            <a:ext cx="2571750" cy="928688"/>
          </a:xfrm>
          <a:prstGeom prst="wedgeRoundRectCallout">
            <a:avLst>
              <a:gd name="adj1" fmla="val -62037"/>
              <a:gd name="adj2" fmla="val -1245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自动转成实数后赋给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a,b,c</a:t>
            </a:r>
            <a:endParaRPr lang="zh-CN" altLang="en-US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pic>
        <p:nvPicPr>
          <p:cNvPr id="54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689350"/>
            <a:ext cx="25384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4" name="矩形 21"/>
          <p:cNvSpPr>
            <a:spLocks noChangeArrowheads="1"/>
          </p:cNvSpPr>
          <p:nvPr/>
        </p:nvSpPr>
        <p:spPr bwMode="auto">
          <a:xfrm>
            <a:off x="2268538" y="4626928"/>
            <a:ext cx="1008062" cy="571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95" name="圆角矩形标注 22"/>
          <p:cNvSpPr>
            <a:spLocks noChangeArrowheads="1"/>
          </p:cNvSpPr>
          <p:nvPr/>
        </p:nvSpPr>
        <p:spPr bwMode="auto">
          <a:xfrm>
            <a:off x="3276600" y="5611813"/>
            <a:ext cx="5040313" cy="642937"/>
          </a:xfrm>
          <a:prstGeom prst="wedgeRoundRectCallout">
            <a:avLst>
              <a:gd name="adj1" fmla="val -54694"/>
              <a:gd name="adj2" fmla="val -10037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输出数据占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7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列，其中小数占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列</a:t>
            </a:r>
            <a:endParaRPr lang="zh-CN" altLang="en-US" sz="24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0197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举例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autoUpdateAnimBg="0"/>
      <p:bldP spid="54290" grpId="0" animBg="1" autoUpdateAnimBg="0"/>
      <p:bldP spid="54292" grpId="0" animBg="1" autoUpdateAnimBg="0"/>
      <p:bldP spid="54294" grpId="0" bldLvl="0" animBg="1" autoUpdateAnimBg="0"/>
      <p:bldP spid="54295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2988" y="1484313"/>
            <a:ext cx="7358062" cy="1714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几乎每一个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程序都包含输入输出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输入输出是程序中最基本的操作之一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概念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341438"/>
            <a:ext cx="7929563" cy="3786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所谓输入输出是以计算机主机为主体而言的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7700" y="2997200"/>
            <a:ext cx="1512888" cy="5762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Verdana" panose="020B0804030504040204" charset="0"/>
                <a:ea typeface="宋体" pitchFamily="2" charset="-122"/>
              </a:rPr>
              <a:t>输入设备</a:t>
            </a:r>
            <a:endParaRPr kumimoji="1" lang="zh-CN" altLang="en-US" sz="2800">
              <a:solidFill>
                <a:srgbClr val="C00000"/>
              </a:solidFill>
              <a:latin typeface="Verdana" panose="020B0804030504040204" charset="0"/>
              <a:ea typeface="宋体" pitchFamily="2" charset="-122"/>
            </a:endParaRPr>
          </a:p>
        </p:txBody>
      </p:sp>
      <p:sp>
        <p:nvSpPr>
          <p:cNvPr id="52234" name="矩形 5"/>
          <p:cNvSpPr>
            <a:spLocks noChangeArrowheads="1"/>
          </p:cNvSpPr>
          <p:nvPr/>
        </p:nvSpPr>
        <p:spPr bwMode="auto">
          <a:xfrm>
            <a:off x="4211638" y="2997200"/>
            <a:ext cx="1512887" cy="5762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Verdana" panose="020B0804030504040204" charset="0"/>
                <a:ea typeface="宋体" pitchFamily="2" charset="-122"/>
              </a:rPr>
              <a:t>计算机</a:t>
            </a:r>
            <a:endParaRPr kumimoji="1" lang="zh-CN" altLang="en-US" sz="2800">
              <a:solidFill>
                <a:srgbClr val="C00000"/>
              </a:solidFill>
              <a:latin typeface="Verdana" panose="020B0804030504040204" charset="0"/>
              <a:ea typeface="宋体" pitchFamily="2" charset="-122"/>
            </a:endParaRP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7091363" y="2997200"/>
            <a:ext cx="1512887" cy="57626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Verdana" panose="020B0804030504040204" charset="0"/>
                <a:ea typeface="宋体" pitchFamily="2" charset="-122"/>
              </a:rPr>
              <a:t>输出设备</a:t>
            </a:r>
            <a:endParaRPr kumimoji="1" lang="zh-CN" altLang="en-US" sz="2800">
              <a:solidFill>
                <a:srgbClr val="C00000"/>
              </a:solidFill>
              <a:latin typeface="Verdana" panose="020B0804030504040204" charset="0"/>
              <a:ea typeface="宋体" pitchFamily="2" charset="-122"/>
            </a:endParaRPr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197100" y="3178175"/>
            <a:ext cx="2016125" cy="288925"/>
          </a:xfrm>
          <a:custGeom>
            <a:avLst/>
            <a:gdLst>
              <a:gd name="T0" fmla="*/ 141137524 w 21600"/>
              <a:gd name="T1" fmla="*/ 0 h 21600"/>
              <a:gd name="T2" fmla="*/ 0 w 21600"/>
              <a:gd name="T3" fmla="*/ 1932360 h 21600"/>
              <a:gd name="T4" fmla="*/ 141137524 w 21600"/>
              <a:gd name="T5" fmla="*/ 3864706 h 21600"/>
              <a:gd name="T6" fmla="*/ 188183334 w 21600"/>
              <a:gd name="T7" fmla="*/ 193236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5724525" y="3178175"/>
            <a:ext cx="1368425" cy="288925"/>
          </a:xfrm>
          <a:custGeom>
            <a:avLst/>
            <a:gdLst>
              <a:gd name="T0" fmla="*/ 65020397 w 21600"/>
              <a:gd name="T1" fmla="*/ 0 h 21600"/>
              <a:gd name="T2" fmla="*/ 0 w 21600"/>
              <a:gd name="T3" fmla="*/ 1932360 h 21600"/>
              <a:gd name="T4" fmla="*/ 65020397 w 21600"/>
              <a:gd name="T5" fmla="*/ 3864706 h 21600"/>
              <a:gd name="T6" fmla="*/ 86693842 w 21600"/>
              <a:gd name="T7" fmla="*/ 193236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867400" y="27225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latin typeface="Arial" panose="020B0604020202090204" pitchFamily="34" charset="0"/>
                <a:ea typeface="宋体" pitchFamily="2" charset="-122"/>
              </a:rPr>
              <a:t>输出</a:t>
            </a:r>
            <a:endParaRPr lang="zh-CN" altLang="en-US" sz="28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700338" y="27098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latin typeface="Arial" panose="020B0604020202090204" pitchFamily="34" charset="0"/>
                <a:ea typeface="宋体" pitchFamily="2" charset="-122"/>
              </a:rPr>
              <a:t>输</a:t>
            </a:r>
            <a:r>
              <a:rPr lang="en-US" altLang="zh-CN" sz="2800">
                <a:latin typeface="Arial" panose="020B0604020202090204" pitchFamily="34" charset="0"/>
                <a:ea typeface="宋体" pitchFamily="2" charset="-122"/>
              </a:rPr>
              <a:t>入</a:t>
            </a:r>
            <a:endParaRPr lang="zh-CN" altLang="en-US" sz="28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40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概念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3645535"/>
            <a:ext cx="1282065" cy="1320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zh-CN" sz="2000">
                <a:latin typeface="黑体" charset="0"/>
                <a:ea typeface="黑体" charset="0"/>
                <a:sym typeface="+mn-ea"/>
              </a:rPr>
              <a:t>键盘、磁盘、光盘、扫描仪等</a:t>
            </a:r>
            <a:endParaRPr lang="zh-CN" altLang="zh-CN" sz="2000"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7565" y="3745865"/>
            <a:ext cx="128206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zh-CN" sz="2000">
                <a:latin typeface="黑体" charset="0"/>
                <a:ea typeface="黑体" charset="0"/>
                <a:sym typeface="+mn-ea"/>
              </a:rPr>
              <a:t>显示器、打印机等</a:t>
            </a:r>
            <a:endParaRPr lang="zh-CN" altLang="zh-CN" sz="2000">
              <a:latin typeface="黑体" charset="0"/>
              <a:ea typeface="黑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9408" grpId="0" animBg="1"/>
      <p:bldP spid="59409" grpId="0" animBg="1"/>
      <p:bldP spid="59410" grpId="0"/>
      <p:bldP spid="59411" grpId="0"/>
      <p:bldP spid="2" grpId="0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8330" y="1125855"/>
            <a:ext cx="8254365" cy="421449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Ｃ语言本身不提供输入输出语句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输入和输出操作由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标准函数库的函数来实现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Arial Regular" panose="020B0604020202090204" charset="0"/>
                <a:ea typeface="黑体" charset="0"/>
                <a:cs typeface="Arial Regular" panose="020B0604020202090204" charset="0"/>
              </a:rPr>
              <a:t>printf 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 Regular" panose="020B0604020202090204" charset="0"/>
                <a:ea typeface="黑体" charset="0"/>
                <a:cs typeface="Arial Regular" panose="020B0604020202090204" charset="0"/>
              </a:rPr>
              <a:t>scanf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不是Ｃ语言的关键字，而只是库函数的名字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puts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7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概念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268413"/>
            <a:ext cx="7929563" cy="3643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在使用输入输出函数时，要在程序文件的开头用预编译指令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#include  "stdio.h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概念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605" y="765175"/>
            <a:ext cx="8820150" cy="46085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按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指定格式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向显示器输出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</a:t>
            </a:r>
            <a:r>
              <a:rPr lang="zh-CN" altLang="en-US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任意类型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的数据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一般格式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格式控制</a:t>
            </a:r>
            <a:r>
              <a:rPr lang="en-US" altLang="zh-CN" sz="28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，输出表列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int i=20; double c=35.2;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printf( 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i=%d,c=%c\n"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i,c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07990" y="1556385"/>
            <a:ext cx="3750945" cy="1363345"/>
            <a:chOff x="12848" y="2005"/>
            <a:chExt cx="5907" cy="2147"/>
          </a:xfrm>
        </p:grpSpPr>
        <p:sp>
          <p:nvSpPr>
            <p:cNvPr id="2" name="矩形 9"/>
            <p:cNvSpPr>
              <a:spLocks noChangeArrowheads="1"/>
            </p:cNvSpPr>
            <p:nvPr/>
          </p:nvSpPr>
          <p:spPr bwMode="auto">
            <a:xfrm>
              <a:off x="12848" y="3252"/>
              <a:ext cx="2266" cy="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4000" b="1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3" name="圆角矩形标注 10"/>
            <p:cNvSpPr>
              <a:spLocks noChangeArrowheads="1"/>
            </p:cNvSpPr>
            <p:nvPr/>
          </p:nvSpPr>
          <p:spPr bwMode="auto">
            <a:xfrm>
              <a:off x="13415" y="2005"/>
              <a:ext cx="5340" cy="829"/>
            </a:xfrm>
            <a:prstGeom prst="wedgeRoundRectCallout">
              <a:avLst>
                <a:gd name="adj1" fmla="val -43576"/>
                <a:gd name="adj2" fmla="val 116586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可以是常量、变量或表达式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9955" y="4063365"/>
            <a:ext cx="3326765" cy="1591945"/>
            <a:chOff x="10913" y="5854"/>
            <a:chExt cx="5239" cy="2507"/>
          </a:xfrm>
        </p:grpSpPr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10913" y="5854"/>
              <a:ext cx="602" cy="900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4000" b="1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7" name="圆角矩形标注 10"/>
            <p:cNvSpPr>
              <a:spLocks noChangeArrowheads="1"/>
            </p:cNvSpPr>
            <p:nvPr/>
          </p:nvSpPr>
          <p:spPr bwMode="auto">
            <a:xfrm>
              <a:off x="12774" y="7348"/>
              <a:ext cx="3378" cy="1013"/>
            </a:xfrm>
            <a:prstGeom prst="wedgeRoundRectCallout">
              <a:avLst>
                <a:gd name="adj1" fmla="val -84042"/>
                <a:gd name="adj2" fmla="val -103301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2800" b="1">
                  <a:latin typeface="Arial" panose="020B0604020202090204" pitchFamily="34" charset="0"/>
                  <a:ea typeface="宋体" pitchFamily="2" charset="-122"/>
                </a:rPr>
                <a:t>②</a:t>
              </a:r>
              <a:r>
                <a:rPr lang="zh-CN" altLang="en-US" sz="2800" b="1">
                  <a:solidFill>
                    <a:srgbClr val="FF0000"/>
                  </a:solidFill>
                  <a:latin typeface="Arial" panose="020B0604020202090204" pitchFamily="34" charset="0"/>
                  <a:ea typeface="宋体" pitchFamily="2" charset="-122"/>
                </a:rPr>
                <a:t>转义字符</a:t>
              </a:r>
              <a:endParaRPr lang="zh-CN" altLang="en-US" sz="28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4800" y="4076065"/>
            <a:ext cx="3864610" cy="1854835"/>
            <a:chOff x="3678" y="5881"/>
            <a:chExt cx="6086" cy="2921"/>
          </a:xfrm>
        </p:grpSpPr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7488" y="5881"/>
              <a:ext cx="584" cy="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4000" b="1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4" name="圆角矩形标注 10"/>
            <p:cNvSpPr>
              <a:spLocks noChangeArrowheads="1"/>
            </p:cNvSpPr>
            <p:nvPr/>
          </p:nvSpPr>
          <p:spPr bwMode="auto">
            <a:xfrm>
              <a:off x="3678" y="7214"/>
              <a:ext cx="3518" cy="1588"/>
            </a:xfrm>
            <a:prstGeom prst="wedgeRoundRectCallout">
              <a:avLst>
                <a:gd name="adj1" fmla="val 66588"/>
                <a:gd name="adj2" fmla="val -81496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2800" b="1">
                  <a:latin typeface="Arial" panose="020B0604020202090204" pitchFamily="34" charset="0"/>
                  <a:ea typeface="宋体" pitchFamily="2" charset="-122"/>
                </a:rPr>
                <a:t>①</a:t>
              </a:r>
              <a:r>
                <a:rPr lang="zh-CN" altLang="en-US" sz="2800" b="1">
                  <a:solidFill>
                    <a:srgbClr val="FF0000"/>
                  </a:solidFill>
                  <a:latin typeface="Arial" panose="020B0604020202090204" pitchFamily="34" charset="0"/>
                  <a:ea typeface="宋体" pitchFamily="2" charset="-122"/>
                </a:rPr>
                <a:t>普通字符</a:t>
              </a:r>
              <a:endParaRPr lang="zh-CN" altLang="en-US" sz="28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Arial" panose="020B0604020202090204" pitchFamily="34" charset="0"/>
                  <a:ea typeface="宋体" pitchFamily="2" charset="-122"/>
                </a:rPr>
                <a:t>    原样输出</a:t>
              </a:r>
              <a:endParaRPr lang="zh-CN" altLang="en-US" sz="28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8999" y="5881"/>
              <a:ext cx="765" cy="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4000" b="1"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3570" y="4063365"/>
            <a:ext cx="2328545" cy="1651000"/>
            <a:chOff x="6625" y="5853"/>
            <a:chExt cx="3667" cy="2600"/>
          </a:xfrm>
        </p:grpSpPr>
        <p:sp>
          <p:nvSpPr>
            <p:cNvPr id="16" name="圆角矩形标注 15"/>
            <p:cNvSpPr>
              <a:spLocks noChangeArrowheads="1"/>
            </p:cNvSpPr>
            <p:nvPr/>
          </p:nvSpPr>
          <p:spPr bwMode="auto">
            <a:xfrm>
              <a:off x="6802" y="7440"/>
              <a:ext cx="3490" cy="1013"/>
            </a:xfrm>
            <a:prstGeom prst="wedgeRoundRectCallout">
              <a:avLst>
                <a:gd name="adj1" fmla="val -573"/>
                <a:gd name="adj2" fmla="val -118904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r>
                <a:rPr lang="zh-CN" altLang="en-US" sz="2800" b="1">
                  <a:latin typeface="Arial" panose="020B0604020202090204" pitchFamily="34" charset="0"/>
                  <a:ea typeface="宋体" pitchFamily="2" charset="-122"/>
                </a:rPr>
                <a:t>③</a:t>
              </a:r>
              <a:r>
                <a:rPr lang="zh-CN" altLang="en-US" sz="2800" b="1">
                  <a:solidFill>
                    <a:srgbClr val="FF0000"/>
                  </a:solidFill>
                  <a:latin typeface="Arial" panose="020B0604020202090204" pitchFamily="34" charset="0"/>
                  <a:ea typeface="宋体" pitchFamily="2" charset="-122"/>
                </a:rPr>
                <a:t>格式声明</a:t>
              </a:r>
              <a:endParaRPr lang="zh-CN" altLang="en-US" sz="28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8321" y="5853"/>
              <a:ext cx="644" cy="900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4000" b="1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18" name="矩形 9"/>
            <p:cNvSpPr>
              <a:spLocks noChangeArrowheads="1"/>
            </p:cNvSpPr>
            <p:nvPr/>
          </p:nvSpPr>
          <p:spPr bwMode="auto">
            <a:xfrm>
              <a:off x="6625" y="5873"/>
              <a:ext cx="692" cy="900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13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</a:pPr>
              <a:endParaRPr lang="zh-CN" altLang="en-US" sz="4000" b="1"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sp>
        <p:nvSpPr>
          <p:cNvPr id="194565" name="Text Box 5"/>
          <p:cNvSpPr txBox="1"/>
          <p:nvPr/>
        </p:nvSpPr>
        <p:spPr>
          <a:xfrm>
            <a:off x="6787515" y="3284855"/>
            <a:ext cx="2171700" cy="976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18800">
            <a:spAutoFit/>
          </a:bodyPr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i=20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c=35.200000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4565" grpId="0" bldLvl="0" animBg="1" uiExpan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765175"/>
            <a:ext cx="8820150" cy="46085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按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指定格式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向显示器输出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</a:t>
            </a:r>
            <a:r>
              <a:rPr lang="zh-CN" altLang="en-US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任意类型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ea typeface="微软雅黑" panose="020B0503020204020204" pitchFamily="34" charset="-122"/>
              </a:rPr>
              <a:t>的数据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一般格式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格式控制</a:t>
            </a:r>
            <a:r>
              <a:rPr lang="en-US" altLang="zh-CN" sz="28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，输出表列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1187450" y="3140710"/>
            <a:ext cx="7591425" cy="62611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3200" b="1">
                <a:latin typeface="隶书" panose="02010509060101010101" charset="-122"/>
                <a:ea typeface="隶书" panose="02010509060101010101" charset="-122"/>
              </a:rPr>
              <a:t>格式声明必须与输出对象的类型一一匹配</a:t>
            </a:r>
            <a:endParaRPr lang="zh-CN" altLang="en-US" sz="3200" b="1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9" name="图片 8" descr="31393938393834313b31393939353234343bd7a2d2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7035" y="3083560"/>
            <a:ext cx="683260" cy="683260"/>
          </a:xfrm>
          <a:prstGeom prst="rect">
            <a:avLst/>
          </a:prstGeom>
        </p:spPr>
      </p:pic>
      <p:sp>
        <p:nvSpPr>
          <p:cNvPr id="183300" name="Text Box 4"/>
          <p:cNvSpPr txBox="1"/>
          <p:nvPr/>
        </p:nvSpPr>
        <p:spPr>
          <a:xfrm>
            <a:off x="2771775" y="4004945"/>
            <a:ext cx="3001645" cy="21228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81320" dir="2319588" algn="ctr" rotWithShape="0">
              <a:schemeClr val="bg2"/>
            </a:outerShdw>
          </a:effectLst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		%d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		%f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	%lf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		%c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ldLvl="0" animBg="1"/>
      <p:bldP spid="183300" grpId="0" bldLvl="0" animBg="1" uiExpan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2430" y="693420"/>
            <a:ext cx="8357870" cy="133413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格式控制：用来指定输出数据的输出格式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zh-CN" sz="2800" b="1" dirty="0">
                <a:latin typeface="Lucida Sans" panose="020B0602030504020204" pitchFamily="34" charset="0"/>
                <a:ea typeface="黑体" panose="02010609060101010101" charset="-122"/>
                <a:sym typeface="+mn-ea"/>
              </a:rPr>
              <a:t>形式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</a:t>
            </a:r>
            <a:r>
              <a:rPr lang="zh-CN" altLang="zh-CN" sz="2800" b="1" dirty="0">
                <a:latin typeface="Lucida Sans" panose="020B0602030504020204" pitchFamily="34" charset="0"/>
                <a:sym typeface="+mn-ea"/>
              </a:rPr>
              <a:t>  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%</a:t>
            </a:r>
            <a:r>
              <a:rPr lang="zh-CN" altLang="zh-CN" sz="2800" dirty="0">
                <a:latin typeface="Lucida Sans" panose="020B0602030504020204" pitchFamily="34" charset="0"/>
                <a:sym typeface="+mn-ea"/>
              </a:rPr>
              <a:t>[</a:t>
            </a:r>
            <a:r>
              <a:rPr lang="zh-CN" altLang="zh-CN" sz="2800" b="1" dirty="0">
                <a:latin typeface="Lucida Sans" panose="020B0602030504020204" pitchFamily="34" charset="0"/>
                <a:sym typeface="+mn-ea"/>
              </a:rPr>
              <a:t> </a:t>
            </a:r>
            <a:r>
              <a:rPr lang="zh-CN" altLang="zh-CN" sz="2800" b="1" dirty="0">
                <a:latin typeface="Lucida Sans" panose="020B0602030504020204" pitchFamily="34" charset="0"/>
                <a:ea typeface="黑体" panose="02010609060101010101" charset="-122"/>
                <a:sym typeface="+mn-ea"/>
              </a:rPr>
              <a:t>修饰符</a:t>
            </a:r>
            <a:r>
              <a:rPr lang="zh-CN" altLang="zh-CN" sz="2800" b="1" dirty="0">
                <a:latin typeface="Lucida Sans" panose="020B0602030504020204" pitchFamily="34" charset="0"/>
                <a:sym typeface="+mn-ea"/>
              </a:rPr>
              <a:t> </a:t>
            </a:r>
            <a:r>
              <a:rPr lang="zh-CN" altLang="zh-CN" sz="2800" dirty="0">
                <a:latin typeface="Lucida Sans" panose="020B0602030504020204" pitchFamily="34" charset="0"/>
                <a:sym typeface="+mn-ea"/>
              </a:rPr>
              <a:t>]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  <a:hlinkClick r:id="" action="ppaction://noaction"/>
              </a:rPr>
              <a:t>格式字符</a:t>
            </a:r>
            <a:r>
              <a:rPr lang="zh-CN" altLang="zh-CN" sz="2800" dirty="0">
                <a:latin typeface="黑体" panose="02010609060101010101" charset="-122"/>
                <a:ea typeface="黑体" panose="02010609060101010101" charset="-122"/>
                <a:sym typeface="+mn-ea"/>
                <a:hlinkClick r:id="" action="ppaction://noaction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9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graphicFrame>
        <p:nvGraphicFramePr>
          <p:cNvPr id="176132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0738" y="2132648"/>
          <a:ext cx="7772400" cy="4114801"/>
        </p:xfrm>
        <a:graphic>
          <a:graphicData uri="http://schemas.openxmlformats.org/drawingml/2006/table">
            <a:tbl>
              <a:tblPr/>
              <a:tblGrid>
                <a:gridCol w="1666875"/>
                <a:gridCol w="6105525"/>
              </a:tblGrid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修饰符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意          义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E5"/>
                    </a:solidFill>
                  </a:tcPr>
                </a:tc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itchFamily="2" charset="-122"/>
                        </a:rPr>
                        <a:t>l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Dotum" pitchFamily="34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用于长整型和双精度实型数据，可加在格式字符 d、o、x、u、f 前面。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charset="0"/>
                          <a:ea typeface="宋体" pitchFamily="2" charset="-122"/>
                        </a:rPr>
                        <a:t>m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charset="0"/>
                          <a:ea typeface="黑体" panose="02010609060101010101" charset="-122"/>
                        </a:rPr>
                        <a:t>(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正整数）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effectLst/>
                          <a:ea typeface="黑体" panose="02010609060101010101" charset="-122"/>
                          <a:sym typeface="+mn-ea"/>
                        </a:rPr>
                        <a:t>数据显示区域的</a:t>
                      </a:r>
                      <a:r>
                        <a:rPr lang="zh-CN" altLang="zh-CN" sz="2000" b="1" smtClean="0">
                          <a:ln>
                            <a:noFill/>
                          </a:ln>
                          <a:effectLst/>
                          <a:ea typeface="黑体" panose="02010609060101010101" charset="-122"/>
                          <a:sym typeface="+mn-ea"/>
                        </a:rPr>
                        <a:t>最小</a:t>
                      </a:r>
                      <a:r>
                        <a:rPr lang="zh-CN" altLang="zh-CN" sz="2000" b="1" smtClean="0">
                          <a:ln>
                            <a:noFill/>
                          </a:ln>
                          <a:effectLst/>
                          <a:ea typeface="黑体" panose="02010609060101010101" charset="-122"/>
                          <a:sym typeface="+mn-ea"/>
                        </a:rPr>
                        <a:t>宽度。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n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charset="0"/>
                          <a:ea typeface="黑体" panose="02010609060101010101" charset="-122"/>
                        </a:rPr>
                        <a:t>(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正整数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charset="0"/>
                          <a:ea typeface="黑体" panose="02010609060101010101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对于实数，表示输出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n位小数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；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对于字符串，表示截取的字符个数。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itchFamily="2" charset="-122"/>
                        </a:rPr>
                        <a:t>-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Dotum" pitchFamily="34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effectLst/>
                          <a:ea typeface="黑体" panose="02010609060101010101" charset="-122"/>
                          <a:sym typeface="+mn-ea"/>
                        </a:rPr>
                        <a:t>输出数据在显示区域内</a:t>
                      </a: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ea typeface="黑体" panose="02010609060101010101" charset="-122"/>
                          <a:sym typeface="+mn-ea"/>
                        </a:rPr>
                        <a:t>左对齐</a:t>
                      </a:r>
                      <a:r>
                        <a:rPr lang="zh-CN" altLang="zh-CN" sz="2000" b="1" smtClean="0">
                          <a:ln>
                            <a:noFill/>
                          </a:ln>
                          <a:effectLst/>
                          <a:ea typeface="黑体" panose="02010609060101010101" charset="-122"/>
                          <a:sym typeface="+mn-ea"/>
                        </a:rPr>
                        <a:t>，在右边填空格。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D9D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当整数以八进制或十六进制形式输出时，输出前缀。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可加在格式字符o、x前面。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D9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08000" y="1558290"/>
            <a:ext cx="86360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</a:rPr>
              <a:t>实型常量：</a:t>
            </a:r>
            <a:endParaRPr lang="zh-CN" altLang="en-US" sz="2800">
              <a:solidFill>
                <a:srgbClr val="000066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十进制小数：由数字、数符和小数点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构成</a:t>
            </a:r>
            <a:endParaRPr lang="zh-CN" altLang="en-US" sz="28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			如 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123.456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.123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123.0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0.0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123.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等</a:t>
            </a: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指数形式：尾数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+E|e+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指数</a:t>
            </a: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			</a:t>
            </a: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注意：</a:t>
            </a:r>
            <a:r>
              <a:rPr lang="en-US" altLang="zh-CN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字母前必须有数字，且指数必须是整数</a:t>
            </a:r>
            <a:endParaRPr lang="zh-CN" altLang="en-US" sz="280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如：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e3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2.1e3.5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.e3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为不合法。</a:t>
            </a:r>
            <a:endParaRPr lang="zh-CN" altLang="en-US" sz="28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 flipV="1">
            <a:off x="4716463" y="1775460"/>
            <a:ext cx="1295400" cy="1008063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 flipH="1" flipV="1">
            <a:off x="8316913" y="1775460"/>
            <a:ext cx="52387" cy="1079500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433388" y="3807143"/>
            <a:ext cx="7927975" cy="4762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>
            <a:spAutoFit/>
          </a:bodyPr>
          <a:p>
            <a:pPr eaLnBrk="0" hangingPunct="0">
              <a:spcBef>
                <a:spcPct val="20000"/>
              </a:spcBef>
              <a:spcAft>
                <a:spcPct val="30000"/>
              </a:spcAft>
            </a:pPr>
            <a:r>
              <a:rPr lang="zh-CN" altLang="zh-CN" sz="2800" b="1" dirty="0">
                <a:solidFill>
                  <a:schemeClr val="bg2"/>
                </a:solidFill>
                <a:latin typeface="Lucida Console" panose="020B0609040504020204" pitchFamily="49" charset="0"/>
                <a:ea typeface="黑体" panose="02010609060101010101" charset="-122"/>
              </a:rPr>
              <a:t>         </a:t>
            </a:r>
            <a:r>
              <a:rPr lang="en-US" altLang="zh-CN" sz="2800" b="1" dirty="0">
                <a:solidFill>
                  <a:schemeClr val="bg2"/>
                </a:solidFill>
                <a:latin typeface="Lucida Console" panose="020B0609040504020204" pitchFamily="49" charset="0"/>
                <a:ea typeface="黑体" panose="02010609060101010101" charset="-122"/>
              </a:rPr>
              <a:t>	   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rPr>
              <a:t>0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rPr>
              <a:t>91×10</a:t>
            </a:r>
            <a:r>
              <a:rPr lang="zh-CN" altLang="zh-CN" sz="2800" b="1" baseline="300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rPr>
              <a:t>-3  </a:t>
            </a:r>
            <a:r>
              <a:rPr lang="zh-CN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rPr>
              <a:t>→ </a:t>
            </a:r>
            <a:r>
              <a:rPr lang="zh-CN" altLang="zh-CN" sz="2800" b="1" u="sng" dirty="0">
                <a:solidFill>
                  <a:srgbClr val="D0009A"/>
                </a:solidFill>
                <a:latin typeface="Tahoma" panose="020B0604030504040204" pitchFamily="34" charset="0"/>
                <a:ea typeface="黑体" panose="02010609060101010101" charset="-122"/>
              </a:rPr>
              <a:t>0</a:t>
            </a:r>
            <a:r>
              <a:rPr lang="zh-CN" altLang="zh-CN" sz="2800" b="1" u="sng" dirty="0">
                <a:solidFill>
                  <a:srgbClr val="D0009A"/>
                </a:solidFill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800" b="1" u="sng" dirty="0">
                <a:solidFill>
                  <a:srgbClr val="D0009A"/>
                </a:solidFill>
                <a:latin typeface="Tahoma" panose="020B0604030504040204" pitchFamily="34" charset="0"/>
                <a:ea typeface="黑体" panose="02010609060101010101" charset="-122"/>
              </a:rPr>
              <a:t>91</a:t>
            </a:r>
            <a:r>
              <a:rPr lang="zh-CN" altLang="zh-CN" sz="2800" b="1" u="sng" dirty="0">
                <a:solidFill>
                  <a:srgbClr val="002BB4"/>
                </a:solidFill>
                <a:latin typeface="Tahoma" panose="020B0604030504040204" pitchFamily="34" charset="0"/>
                <a:ea typeface="黑体" panose="02010609060101010101" charset="-122"/>
              </a:rPr>
              <a:t>E-03</a:t>
            </a:r>
            <a:endParaRPr lang="zh-CN" altLang="zh-CN" dirty="0">
              <a:latin typeface="Tahoma" panose="020B0604030504040204" pitchFamily="34" charset="0"/>
              <a:ea typeface="宋体" pitchFamily="2" charset="-122"/>
            </a:endParaRPr>
          </a:p>
        </p:txBody>
      </p:sp>
      <p:grpSp>
        <p:nvGrpSpPr>
          <p:cNvPr id="75781" name="Group 5"/>
          <p:cNvGrpSpPr/>
          <p:nvPr/>
        </p:nvGrpSpPr>
        <p:grpSpPr>
          <a:xfrm>
            <a:off x="4789488" y="4194493"/>
            <a:ext cx="533400" cy="382587"/>
            <a:chOff x="0" y="0"/>
            <a:chExt cx="336" cy="241"/>
          </a:xfrm>
        </p:grpSpPr>
        <p:sp>
          <p:nvSpPr>
            <p:cNvPr id="72717" name="Line 6"/>
            <p:cNvSpPr/>
            <p:nvPr/>
          </p:nvSpPr>
          <p:spPr>
            <a:xfrm flipV="1">
              <a:off x="336" y="0"/>
              <a:ext cx="0" cy="240"/>
            </a:xfrm>
            <a:prstGeom prst="line">
              <a:avLst/>
            </a:prstGeom>
            <a:ln w="22225" cap="flat" cmpd="sng">
              <a:solidFill>
                <a:srgbClr val="D0009A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72718" name="Line 7"/>
            <p:cNvSpPr/>
            <p:nvPr/>
          </p:nvSpPr>
          <p:spPr>
            <a:xfrm flipH="1">
              <a:off x="0" y="241"/>
              <a:ext cx="336" cy="0"/>
            </a:xfrm>
            <a:prstGeom prst="line">
              <a:avLst/>
            </a:prstGeom>
            <a:ln w="22225" cap="flat" cmpd="sng">
              <a:solidFill>
                <a:srgbClr val="D0009A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84" name="Text Box 8"/>
          <p:cNvSpPr txBox="1"/>
          <p:nvPr/>
        </p:nvSpPr>
        <p:spPr>
          <a:xfrm>
            <a:off x="3598863" y="4362768"/>
            <a:ext cx="12684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000" b="1" dirty="0">
                <a:solidFill>
                  <a:srgbClr val="D0009A"/>
                </a:solidFill>
                <a:latin typeface="楷体_GB2312" pitchFamily="1" charset="-122"/>
                <a:ea typeface="楷体_GB2312" pitchFamily="1" charset="-122"/>
              </a:rPr>
              <a:t>尾数部分</a:t>
            </a:r>
            <a:endParaRPr lang="zh-CN" altLang="zh-CN" sz="2000" b="1" dirty="0">
              <a:solidFill>
                <a:srgbClr val="D0009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75785" name="Group 9"/>
          <p:cNvGrpSpPr/>
          <p:nvPr/>
        </p:nvGrpSpPr>
        <p:grpSpPr>
          <a:xfrm>
            <a:off x="5983288" y="4196080"/>
            <a:ext cx="533400" cy="381000"/>
            <a:chOff x="0" y="0"/>
            <a:chExt cx="336" cy="240"/>
          </a:xfrm>
        </p:grpSpPr>
        <p:sp>
          <p:nvSpPr>
            <p:cNvPr id="72715" name="Line 10"/>
            <p:cNvSpPr/>
            <p:nvPr/>
          </p:nvSpPr>
          <p:spPr>
            <a:xfrm flipV="1">
              <a:off x="0" y="0"/>
              <a:ext cx="0" cy="240"/>
            </a:xfrm>
            <a:prstGeom prst="line">
              <a:avLst/>
            </a:prstGeom>
            <a:ln w="22225" cap="flat" cmpd="sng">
              <a:solidFill>
                <a:srgbClr val="002BB4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72716" name="Line 11"/>
            <p:cNvSpPr/>
            <p:nvPr/>
          </p:nvSpPr>
          <p:spPr>
            <a:xfrm flipH="1">
              <a:off x="0" y="240"/>
              <a:ext cx="336" cy="0"/>
            </a:xfrm>
            <a:prstGeom prst="line">
              <a:avLst/>
            </a:prstGeom>
            <a:ln w="22225" cap="flat" cmpd="sng">
              <a:solidFill>
                <a:srgbClr val="002BB4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5788" name="Text Box 12"/>
          <p:cNvSpPr txBox="1"/>
          <p:nvPr/>
        </p:nvSpPr>
        <p:spPr>
          <a:xfrm>
            <a:off x="6453188" y="4375468"/>
            <a:ext cx="13319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000" b="1" dirty="0">
                <a:solidFill>
                  <a:srgbClr val="002BB4"/>
                </a:solidFill>
                <a:latin typeface="楷体_GB2312" pitchFamily="1" charset="-122"/>
                <a:ea typeface="楷体_GB2312" pitchFamily="1" charset="-122"/>
              </a:rPr>
              <a:t>指数部分</a:t>
            </a:r>
            <a:endParaRPr lang="zh-CN" altLang="zh-CN" sz="2000" b="1" dirty="0">
              <a:solidFill>
                <a:srgbClr val="002BB4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680075" y="1127760"/>
            <a:ext cx="2990850" cy="71913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rgbClr val="000000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小数点不可省略</a:t>
            </a:r>
            <a:endParaRPr lang="zh-CN" altLang="en-US" sz="28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ldLvl="0" animBg="1"/>
      <p:bldP spid="12292" grpId="0" bldLvl="0" animBg="1"/>
      <p:bldP spid="12293" grpId="0" bldLvl="0" animBg="1" autoUpdateAnimBg="0"/>
      <p:bldP spid="75780" grpId="0" bldLvl="0" animBg="1"/>
      <p:bldP spid="75784" grpId="0"/>
      <p:bldP spid="7578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6329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23850" y="2348865"/>
            <a:ext cx="7924800" cy="279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342900"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float a=1.2345,b=2.4324,c;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342900"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=  a + b;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342900"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printf("a+b=%f;\n", c);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342900"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printf("a+b=%8.2f;\n", c );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342900" eaLnBrk="1" hangingPunct="1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printf("a+b=%-8.2f;\n", c );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522" t="3555" r="8747" b="11257"/>
          <a:stretch>
            <a:fillRect/>
          </a:stretch>
        </p:blipFill>
        <p:spPr>
          <a:xfrm>
            <a:off x="5796280" y="2561590"/>
            <a:ext cx="3256915" cy="1734820"/>
          </a:xfrm>
          <a:prstGeom prst="rect">
            <a:avLst/>
          </a:prstGeom>
        </p:spPr>
      </p:pic>
      <p:sp>
        <p:nvSpPr>
          <p:cNvPr id="4" name="Rectangle 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392430" y="693420"/>
            <a:ext cx="8357870" cy="133413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格式控制：用来指定输出数据的输出格式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zh-CN" sz="2800" b="1" dirty="0">
                <a:latin typeface="Lucida Sans" panose="020B0602030504020204" pitchFamily="34" charset="0"/>
                <a:ea typeface="黑体" panose="02010609060101010101" charset="-122"/>
                <a:sym typeface="+mn-ea"/>
              </a:rPr>
              <a:t>形式</a:t>
            </a:r>
            <a:r>
              <a:rPr lang="zh-CN" altLang="zh-CN" sz="2800" b="1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:</a:t>
            </a:r>
            <a:r>
              <a:rPr lang="zh-CN" altLang="zh-CN" sz="2800" b="1" dirty="0">
                <a:latin typeface="Lucida Sans" panose="020B0602030504020204" pitchFamily="34" charset="0"/>
                <a:sym typeface="+mn-ea"/>
              </a:rPr>
              <a:t>  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%</a:t>
            </a:r>
            <a:r>
              <a:rPr lang="zh-CN" altLang="zh-CN" sz="2800" dirty="0">
                <a:latin typeface="Lucida Sans" panose="020B0602030504020204" pitchFamily="34" charset="0"/>
                <a:sym typeface="+mn-ea"/>
              </a:rPr>
              <a:t>[</a:t>
            </a:r>
            <a:r>
              <a:rPr lang="zh-CN" altLang="zh-CN" sz="2800" b="1" dirty="0">
                <a:latin typeface="Lucida Sans" panose="020B0602030504020204" pitchFamily="34" charset="0"/>
                <a:sym typeface="+mn-ea"/>
              </a:rPr>
              <a:t> </a:t>
            </a:r>
            <a:r>
              <a:rPr lang="zh-CN" altLang="zh-CN" sz="2800" b="1" dirty="0">
                <a:latin typeface="Lucida Sans" panose="020B0602030504020204" pitchFamily="34" charset="0"/>
                <a:ea typeface="黑体" panose="02010609060101010101" charset="-122"/>
                <a:sym typeface="+mn-ea"/>
              </a:rPr>
              <a:t>修饰符</a:t>
            </a:r>
            <a:r>
              <a:rPr lang="zh-CN" altLang="zh-CN" sz="2800" b="1" dirty="0">
                <a:latin typeface="Lucida Sans" panose="020B0602030504020204" pitchFamily="34" charset="0"/>
                <a:sym typeface="+mn-ea"/>
              </a:rPr>
              <a:t> </a:t>
            </a:r>
            <a:r>
              <a:rPr lang="zh-CN" altLang="zh-CN" sz="2800" dirty="0">
                <a:latin typeface="Lucida Sans" panose="020B0602030504020204" pitchFamily="34" charset="0"/>
                <a:sym typeface="+mn-ea"/>
              </a:rPr>
              <a:t>]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  <a:hlinkClick r:id="" action="ppaction://noaction"/>
              </a:rPr>
              <a:t>格式字符</a:t>
            </a:r>
            <a:r>
              <a:rPr lang="zh-CN" altLang="zh-CN" sz="2800" dirty="0">
                <a:latin typeface="黑体" panose="02010609060101010101" charset="-122"/>
                <a:ea typeface="黑体" panose="02010609060101010101" charset="-122"/>
                <a:sym typeface="+mn-ea"/>
                <a:hlinkClick r:id="" action="ppaction://noaction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1)</a:t>
            </a:r>
            <a:r>
              <a:rPr lang="zh-CN" altLang="zh-CN" sz="2800" dirty="0">
                <a:solidFill>
                  <a:schemeClr val="tx1"/>
                </a:solidFill>
                <a:latin typeface="Arial" panose="020B0604020202090204" pitchFamily="34" charset="0"/>
              </a:rPr>
              <a:t>d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3059" name="Rectangle 3"/>
          <p:cNvSpPr>
            <a:spLocks noGrp="1"/>
          </p:cNvSpPr>
          <p:nvPr/>
        </p:nvSpPr>
        <p:spPr>
          <a:xfrm>
            <a:off x="759460" y="2239010"/>
            <a:ext cx="8206105" cy="42138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71780" indent="-271780" eaLnBrk="1" hangingPunct="1">
              <a:lnSpc>
                <a:spcPct val="95000"/>
              </a:lnSpc>
            </a:pPr>
            <a:r>
              <a:rPr lang="zh-CN" altLang="zh-CN" sz="2400" b="1" dirty="0">
                <a:latin typeface="黑体" panose="02010609060101010101" charset="-122"/>
              </a:rPr>
              <a:t>作用</a:t>
            </a:r>
            <a:r>
              <a:rPr lang="zh-CN" altLang="zh-CN" sz="2400" b="1" dirty="0">
                <a:latin typeface="Times New Roman" panose="02020503050405090304" charset="0"/>
              </a:rPr>
              <a:t>:  </a:t>
            </a:r>
            <a:r>
              <a:rPr lang="zh-CN" altLang="zh-CN" sz="2400" b="1" dirty="0">
                <a:latin typeface="黑体" panose="02010609060101010101" charset="-122"/>
              </a:rPr>
              <a:t>输出一个带符号的</a:t>
            </a:r>
            <a:r>
              <a:rPr lang="zh-CN" altLang="zh-CN" sz="2400" b="1" dirty="0">
                <a:latin typeface="Times New Roman" panose="02020503050405090304" charset="0"/>
              </a:rPr>
              <a:t>十进制</a:t>
            </a:r>
            <a:r>
              <a:rPr lang="zh-CN" altLang="zh-CN" sz="2400" b="1" dirty="0">
                <a:latin typeface="黑体" panose="02010609060101010101" charset="-122"/>
              </a:rPr>
              <a:t>整数</a:t>
            </a:r>
            <a:r>
              <a:rPr lang="zh-CN" altLang="zh-CN" sz="2400" b="1" dirty="0">
                <a:ea typeface="楷体_GB2312" pitchFamily="1" charset="-122"/>
              </a:rPr>
              <a:t>（正数不输出符号）</a:t>
            </a:r>
            <a:endParaRPr lang="zh-CN" altLang="zh-CN" sz="2400" b="1" dirty="0">
              <a:latin typeface="黑体" panose="02010609060101010101" charset="-122"/>
              <a:ea typeface="楷体_GB2312" pitchFamily="1" charset="-122"/>
            </a:endParaRPr>
          </a:p>
          <a:p>
            <a:pPr marL="271780" indent="-271780" eaLnBrk="1" hangingPunct="1">
              <a:lnSpc>
                <a:spcPct val="95000"/>
              </a:lnSpc>
              <a:spcBef>
                <a:spcPct val="80000"/>
              </a:spcBef>
            </a:pPr>
            <a:r>
              <a:rPr lang="zh-CN" altLang="zh-CN" sz="2400" b="1" dirty="0">
                <a:latin typeface="黑体" panose="02010609060101010101" charset="-122"/>
              </a:rPr>
              <a:t>格式</a:t>
            </a:r>
            <a:r>
              <a:rPr lang="zh-CN" altLang="zh-CN" sz="2400" b="1" dirty="0">
                <a:latin typeface="Times New Roman" panose="02020503050405090304" charset="0"/>
              </a:rPr>
              <a:t>:</a:t>
            </a:r>
            <a:r>
              <a:rPr lang="zh-CN" altLang="zh-CN" sz="2400" b="1" dirty="0">
                <a:solidFill>
                  <a:srgbClr val="FF3300"/>
                </a:solidFill>
                <a:latin typeface="宋体" pitchFamily="2" charset="-122"/>
              </a:rPr>
              <a:t>      </a:t>
            </a:r>
            <a:r>
              <a:rPr lang="zh-CN" altLang="zh-CN" sz="1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宋体" pitchFamily="2" charset="-122"/>
              </a:rPr>
              <a:t>①  </a:t>
            </a:r>
            <a:r>
              <a:rPr lang="zh-CN" altLang="zh-CN" sz="2400" b="1" dirty="0">
                <a:solidFill>
                  <a:srgbClr val="FF0000"/>
                </a:solidFill>
              </a:rPr>
              <a:t>%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d</a:t>
            </a:r>
            <a:r>
              <a:rPr lang="zh-CN" altLang="zh-CN" sz="2400" b="1" dirty="0">
                <a:solidFill>
                  <a:srgbClr val="FF0000"/>
                </a:solidFill>
              </a:rPr>
              <a:t> 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271780" indent="-271780" eaLnBrk="1" hangingPunct="1">
              <a:lnSpc>
                <a:spcPct val="95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宋体" pitchFamily="2" charset="-122"/>
              </a:rPr>
              <a:t>         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     </a:t>
            </a:r>
            <a:r>
              <a:rPr lang="zh-CN" altLang="zh-CN" sz="2400" b="1" dirty="0">
                <a:solidFill>
                  <a:srgbClr val="FF0000"/>
                </a:solidFill>
                <a:latin typeface="宋体" pitchFamily="2" charset="-122"/>
              </a:rPr>
              <a:t>②  </a:t>
            </a:r>
            <a:r>
              <a:rPr lang="zh-CN" altLang="zh-CN" sz="2400" b="1" dirty="0">
                <a:solidFill>
                  <a:srgbClr val="FF0000"/>
                </a:solidFill>
              </a:rPr>
              <a:t>%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md</a:t>
            </a:r>
            <a:endParaRPr lang="zh-CN" altLang="zh-CN" sz="2400" b="1" dirty="0">
              <a:solidFill>
                <a:srgbClr val="FF0000"/>
              </a:solidFill>
              <a:latin typeface="Arial" panose="020B0604020202090204" pitchFamily="34" charset="0"/>
            </a:endParaRPr>
          </a:p>
          <a:p>
            <a:pPr marL="271780" indent="-271780" eaLnBrk="1" hangingPunct="1">
              <a:lnSpc>
                <a:spcPct val="95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</a:rPr>
              <a:t>③  %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90204" pitchFamily="34" charset="0"/>
              </a:rPr>
              <a:t>ld</a:t>
            </a:r>
            <a:endParaRPr lang="zh-CN" altLang="zh-CN" sz="2400" b="1" dirty="0">
              <a:solidFill>
                <a:srgbClr val="FF0000"/>
              </a:solidFill>
              <a:latin typeface="Arial" panose="020B0604020202090204" pitchFamily="34" charset="0"/>
            </a:endParaRPr>
          </a:p>
          <a:p>
            <a:pPr marL="271780" indent="-271780" eaLnBrk="1" hangingPunct="1">
              <a:lnSpc>
                <a:spcPct val="95000"/>
              </a:lnSpc>
              <a:spcBef>
                <a:spcPct val="8000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黑体" panose="02010609060101010101" charset="-122"/>
              </a:rPr>
              <a:t>  </a:t>
            </a:r>
            <a:r>
              <a:rPr lang="zh-CN" altLang="zh-CN" sz="2400" b="1" dirty="0">
                <a:latin typeface="黑体" panose="02010609060101010101" charset="-122"/>
              </a:rPr>
              <a:t>其中</a:t>
            </a:r>
            <a:r>
              <a:rPr lang="zh-CN" altLang="zh-CN" sz="2400" b="1" dirty="0">
                <a:latin typeface="Times New Roman" panose="02020503050405090304" charset="0"/>
              </a:rPr>
              <a:t>:     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/>
              <a:t>d</a:t>
            </a:r>
            <a:r>
              <a:rPr lang="zh-CN" altLang="zh-CN" sz="2400" b="1" dirty="0">
                <a:latin typeface="Times New Roman" panose="02020503050405090304" charset="0"/>
              </a:rPr>
              <a:t>—</a:t>
            </a:r>
            <a:r>
              <a:rPr lang="zh-CN" altLang="zh-CN" sz="2400" b="1" dirty="0"/>
              <a:t>按整型数据的实际长度输出</a:t>
            </a:r>
            <a:r>
              <a:rPr lang="zh-CN" altLang="zh-CN" sz="2400" b="1" dirty="0">
                <a:latin typeface="Times New Roman" panose="02020503050405090304" charset="0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271780" indent="-271780"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                   </a:t>
            </a:r>
            <a:r>
              <a:rPr lang="zh-CN" altLang="zh-CN" sz="2400" b="1" dirty="0"/>
              <a:t>m</a:t>
            </a:r>
            <a:r>
              <a:rPr lang="zh-CN" altLang="zh-CN" sz="2400" b="1" dirty="0">
                <a:latin typeface="Times New Roman" panose="02020503050405090304" charset="0"/>
              </a:rPr>
              <a:t>—</a:t>
            </a:r>
            <a:r>
              <a:rPr lang="zh-CN" altLang="zh-CN" sz="2400" b="1" dirty="0">
                <a:latin typeface="黑体" panose="02010609060101010101" charset="-122"/>
              </a:rPr>
              <a:t>字段宽度</a:t>
            </a:r>
            <a:r>
              <a:rPr lang="zh-CN" altLang="zh-CN" sz="2400" b="1" dirty="0">
                <a:latin typeface="Times New Roman" panose="02020503050405090304" charset="0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271780" indent="-271780"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                  </a:t>
            </a:r>
            <a:r>
              <a:rPr lang="zh-CN" altLang="zh-CN" sz="2400" b="1" dirty="0">
                <a:latin typeface="Arial" panose="020B0604020202090204" pitchFamily="34" charset="0"/>
              </a:rPr>
              <a:t>%ld</a:t>
            </a:r>
            <a:r>
              <a:rPr lang="zh-CN" altLang="zh-CN" sz="2400" b="1" dirty="0">
                <a:latin typeface="Times New Roman" panose="02020503050405090304" charset="0"/>
              </a:rPr>
              <a:t>—</a:t>
            </a:r>
            <a:r>
              <a:rPr lang="zh-CN" altLang="zh-CN" sz="2400" b="1" dirty="0">
                <a:latin typeface="黑体" panose="02010609060101010101" charset="-122"/>
              </a:rPr>
              <a:t>输出长整型</a:t>
            </a:r>
            <a:r>
              <a:rPr lang="zh-CN" altLang="zh-CN" sz="2400" b="1" dirty="0"/>
              <a:t>数据</a:t>
            </a:r>
            <a:endParaRPr lang="zh-CN" altLang="zh-CN" sz="2400" b="1" dirty="0"/>
          </a:p>
          <a:p>
            <a:pPr marL="271780" indent="-271780"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zh-CN" altLang="zh-CN" sz="2400" b="1" dirty="0">
                <a:latin typeface="Arial" panose="020B0604020202090204" pitchFamily="34" charset="0"/>
              </a:rPr>
              <a:t>              </a:t>
            </a:r>
            <a:r>
              <a:rPr lang="zh-CN" altLang="zh-CN" sz="2000" b="1" dirty="0">
                <a:latin typeface="Arial" panose="020B0604020202090204" pitchFamily="34" charset="0"/>
              </a:rPr>
              <a:t>   </a:t>
            </a:r>
            <a:r>
              <a:rPr lang="zh-CN" altLang="zh-CN" sz="2400" b="1" dirty="0">
                <a:latin typeface="Arial" panose="020B0604020202090204" pitchFamily="34" charset="0"/>
              </a:rPr>
              <a:t>%hd</a:t>
            </a:r>
            <a:r>
              <a:rPr lang="zh-CN" altLang="zh-CN" sz="2400" b="1" dirty="0">
                <a:latin typeface="Times New Roman" panose="02020503050405090304" charset="0"/>
              </a:rPr>
              <a:t>—</a:t>
            </a:r>
            <a:r>
              <a:rPr lang="zh-CN" altLang="zh-CN" sz="2400" b="1" dirty="0">
                <a:latin typeface="黑体" panose="02010609060101010101" charset="-122"/>
              </a:rPr>
              <a:t>输出短整型</a:t>
            </a:r>
            <a:r>
              <a:rPr lang="zh-CN" altLang="zh-CN" sz="2400" b="1" dirty="0"/>
              <a:t>数据</a:t>
            </a:r>
            <a:endParaRPr lang="zh-CN" altLang="zh-CN" sz="2400" b="1" dirty="0"/>
          </a:p>
        </p:txBody>
      </p:sp>
      <p:sp>
        <p:nvSpPr>
          <p:cNvPr id="173060" name="Rectangle 4"/>
          <p:cNvSpPr/>
          <p:nvPr/>
        </p:nvSpPr>
        <p:spPr>
          <a:xfrm>
            <a:off x="2051685" y="2781300"/>
            <a:ext cx="2224405" cy="1368425"/>
          </a:xfrm>
          <a:prstGeom prst="rect">
            <a:avLst/>
          </a:prstGeom>
          <a:noFill/>
          <a:ln w="38100" cap="flat" cmpd="sng">
            <a:solidFill>
              <a:srgbClr val="CC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3059" name="Rectangle 3"/>
          <p:cNvSpPr>
            <a:spLocks noGrp="1"/>
          </p:cNvSpPr>
          <p:nvPr/>
        </p:nvSpPr>
        <p:spPr>
          <a:xfrm>
            <a:off x="759460" y="2239010"/>
            <a:ext cx="8206105" cy="42138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71780" indent="-271780" eaLnBrk="1" hangingPunct="1">
              <a:lnSpc>
                <a:spcPct val="95000"/>
              </a:lnSpc>
            </a:pPr>
            <a:r>
              <a:rPr lang="zh-CN" altLang="zh-CN" sz="2400" b="1" dirty="0">
                <a:latin typeface="黑体" panose="02010609060101010101" charset="-122"/>
              </a:rPr>
              <a:t>作用</a:t>
            </a:r>
            <a:r>
              <a:rPr lang="zh-CN" altLang="zh-CN" sz="2400" b="1" dirty="0">
                <a:latin typeface="Times New Roman" panose="02020503050405090304" charset="0"/>
              </a:rPr>
              <a:t>:  </a:t>
            </a:r>
            <a:r>
              <a:rPr lang="zh-CN" altLang="zh-CN" sz="2400" b="1" dirty="0">
                <a:latin typeface="黑体" panose="02010609060101010101" charset="-122"/>
              </a:rPr>
              <a:t>输出一个字符</a:t>
            </a:r>
            <a:endParaRPr lang="zh-CN" altLang="zh-CN" sz="2400" b="1" dirty="0">
              <a:latin typeface="黑体" panose="02010609060101010101" charset="-122"/>
              <a:ea typeface="楷体_GB2312" pitchFamily="1" charset="-122"/>
            </a:endParaRPr>
          </a:p>
          <a:p>
            <a:pPr marL="265430" indent="-265430" eaLnBrk="1" hangingPunct="1">
              <a:lnSpc>
                <a:spcPct val="110000"/>
              </a:lnSpc>
              <a:spcBef>
                <a:spcPct val="60000"/>
              </a:spcBef>
              <a:buSzPct val="50000"/>
            </a:pPr>
            <a:r>
              <a:rPr lang="zh-CN" altLang="zh-CN" sz="2400" b="1" dirty="0">
                <a:latin typeface="黑体" panose="02010609060101010101" charset="-122"/>
              </a:rPr>
              <a:t>例</a:t>
            </a:r>
            <a:r>
              <a:rPr lang="zh-CN" altLang="zh-CN" sz="2400" b="1" dirty="0">
                <a:latin typeface="Times New Roman" panose="02020503050405090304" charset="0"/>
              </a:rPr>
              <a:t>:</a:t>
            </a:r>
            <a:r>
              <a:rPr lang="zh-CN" altLang="zh-CN" sz="2400" b="1" dirty="0">
                <a:solidFill>
                  <a:srgbClr val="FF3300"/>
                </a:solidFill>
                <a:latin typeface="宋体" pitchFamily="2" charset="-122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 </a:t>
            </a:r>
            <a:r>
              <a:rPr lang="zh-CN" altLang="zh-CN" sz="2400" dirty="0">
                <a:solidFill>
                  <a:schemeClr val="hlink"/>
                </a:solidFill>
                <a:latin typeface="Arial" panose="020B0604020202090204" pitchFamily="34" charset="0"/>
                <a:sym typeface="+mn-ea"/>
              </a:rPr>
              <a:t>char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 </a:t>
            </a:r>
            <a:r>
              <a:rPr lang="zh-CN" altLang="zh-CN" sz="2400" dirty="0"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ch</a:t>
            </a:r>
            <a:r>
              <a:rPr lang="zh-CN" altLang="zh-CN" sz="2400" dirty="0">
                <a:sym typeface="+mn-ea"/>
              </a:rPr>
              <a:t>=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'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a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'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265430" indent="-265430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dirty="0">
                <a:sym typeface="+mn-ea"/>
              </a:rPr>
              <a:t>        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int</a:t>
            </a:r>
            <a:r>
              <a:rPr lang="zh-CN" altLang="zh-CN" sz="2400" dirty="0">
                <a:sym typeface="+mn-ea"/>
              </a:rPr>
              <a:t>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a</a:t>
            </a:r>
            <a:r>
              <a:rPr lang="zh-CN" altLang="zh-CN" sz="2400" dirty="0">
                <a:sym typeface="+mn-ea"/>
              </a:rPr>
              <a:t>=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65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265430" indent="-265430" eaLnBrk="1" hangingPunct="1">
              <a:lnSpc>
                <a:spcPct val="115000"/>
              </a:lnSpc>
              <a:spcBef>
                <a:spcPct val="30000"/>
              </a:spcBef>
              <a:buNone/>
            </a:pPr>
            <a:r>
              <a:rPr lang="zh-CN" altLang="zh-CN" sz="2400" dirty="0">
                <a:sym typeface="+mn-ea"/>
              </a:rPr>
              <a:t>        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printf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("</a:t>
            </a:r>
            <a:r>
              <a:rPr lang="zh-CN" altLang="zh-CN" sz="2400" dirty="0">
                <a:ea typeface="文鼎书宋简" charset="-122"/>
                <a:sym typeface="+mn-ea"/>
              </a:rPr>
              <a:t>%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c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ea typeface="文鼎书宋简" charset="-122"/>
                <a:sym typeface="+mn-ea"/>
              </a:rPr>
              <a:t>%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d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ea typeface="文鼎书宋简" charset="-122"/>
                <a:sym typeface="+mn-ea"/>
              </a:rPr>
              <a:t>%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3c</a:t>
            </a:r>
            <a:r>
              <a:rPr lang="zh-CN" altLang="zh-CN" sz="2400" dirty="0">
                <a:ea typeface="文鼎书宋简" charset="-122"/>
                <a:sym typeface="+mn-ea"/>
              </a:rPr>
              <a:t>\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n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"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ea typeface="文鼎书宋简" charset="-122"/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ch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ch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ch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);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265430" indent="-265430" eaLnBrk="1" hangingPunct="1">
              <a:lnSpc>
                <a:spcPct val="115000"/>
              </a:lnSpc>
              <a:spcBef>
                <a:spcPct val="30000"/>
              </a:spcBef>
              <a:buNone/>
            </a:pPr>
            <a:r>
              <a:rPr lang="zh-CN" altLang="zh-CN" sz="2400" dirty="0">
                <a:ea typeface="文鼎书宋简" charset="-122"/>
                <a:sym typeface="+mn-ea"/>
              </a:rPr>
              <a:t>        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printf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("</a:t>
            </a:r>
            <a:r>
              <a:rPr lang="zh-CN" altLang="zh-CN" sz="2400" dirty="0">
                <a:ea typeface="文鼎书宋简" charset="-122"/>
                <a:sym typeface="+mn-ea"/>
              </a:rPr>
              <a:t>%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c</a:t>
            </a:r>
            <a:r>
              <a:rPr lang="zh-CN" altLang="zh-CN" sz="2400" dirty="0">
                <a:solidFill>
                  <a:srgbClr val="000099"/>
                </a:solidFill>
                <a:ea typeface="文鼎书宋简" charset="-122"/>
                <a:sym typeface="+mn-ea"/>
              </a:rPr>
              <a:t>\</a:t>
            </a:r>
            <a:r>
              <a:rPr lang="zh-CN" altLang="zh-CN" sz="2400" dirty="0">
                <a:solidFill>
                  <a:srgbClr val="000099"/>
                </a:solidFill>
                <a:latin typeface="Arial" panose="020B0604020202090204" pitchFamily="34" charset="0"/>
                <a:sym typeface="+mn-ea"/>
              </a:rPr>
              <a:t>t</a:t>
            </a:r>
            <a:r>
              <a:rPr lang="zh-CN" altLang="zh-CN" sz="2400" dirty="0">
                <a:solidFill>
                  <a:srgbClr val="000099"/>
                </a:solidFill>
                <a:ea typeface="文鼎书宋简" charset="-122"/>
                <a:sym typeface="+mn-ea"/>
              </a:rPr>
              <a:t>\</a:t>
            </a:r>
            <a:r>
              <a:rPr lang="zh-CN" altLang="zh-CN" sz="2400" dirty="0">
                <a:solidFill>
                  <a:srgbClr val="000099"/>
                </a:solidFill>
                <a:latin typeface="Arial" panose="020B0604020202090204" pitchFamily="34" charset="0"/>
                <a:sym typeface="+mn-ea"/>
              </a:rPr>
              <a:t>b</a:t>
            </a:r>
            <a:r>
              <a:rPr lang="zh-CN" altLang="zh-CN" sz="2400" dirty="0">
                <a:ea typeface="文鼎书宋简" charset="-122"/>
                <a:sym typeface="+mn-ea"/>
              </a:rPr>
              <a:t>%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3d</a:t>
            </a:r>
            <a:r>
              <a:rPr lang="zh-CN" altLang="zh-CN" sz="2400" dirty="0">
                <a:ea typeface="文鼎书宋简" charset="-122"/>
                <a:sym typeface="+mn-ea"/>
              </a:rPr>
              <a:t>\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n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"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ea typeface="文鼎书宋简" charset="-122"/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a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,</a:t>
            </a:r>
            <a:r>
              <a:rPr lang="zh-CN" altLang="zh-CN" sz="2400" dirty="0">
                <a:ea typeface="文鼎书宋简" charset="-122"/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a</a:t>
            </a:r>
            <a:r>
              <a:rPr lang="zh-CN" altLang="zh-CN" sz="2400" dirty="0">
                <a:latin typeface="Times New Roman" panose="02020503050405090304" charset="0"/>
                <a:ea typeface="文鼎书宋简" charset="-122"/>
                <a:sym typeface="+mn-ea"/>
              </a:rPr>
              <a:t>);</a:t>
            </a:r>
            <a:r>
              <a:rPr lang="zh-CN" altLang="zh-CN" sz="2400" b="1" dirty="0">
                <a:solidFill>
                  <a:srgbClr val="FF3300"/>
                </a:solidFill>
                <a:latin typeface="宋体" pitchFamily="2" charset="-122"/>
              </a:rPr>
              <a:t> </a:t>
            </a:r>
            <a:endParaRPr lang="zh-CN" altLang="zh-CN" sz="2400" b="1" dirty="0">
              <a:solidFill>
                <a:srgbClr val="FF3300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zh-CN" sz="2400" dirty="0">
                <a:latin typeface="黑体" panose="02010609060101010101" charset="-122"/>
                <a:sym typeface="+mn-ea"/>
              </a:rPr>
              <a:t>一个整数,如果在0~127之间,也可用字符形式输出,系统会将该整数转换成对应的ASCII码字符。</a:t>
            </a:r>
            <a:r>
              <a:rPr lang="zh-CN" altLang="zh-CN" sz="2400" b="1" dirty="0">
                <a:latin typeface="黑体" panose="02010609060101010101" charset="-122"/>
              </a:rPr>
              <a:t>   </a:t>
            </a:r>
            <a:r>
              <a:rPr lang="zh-CN" altLang="zh-CN" sz="1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endParaRPr lang="zh-CN" altLang="zh-CN" sz="2400" b="1" dirty="0"/>
          </a:p>
        </p:txBody>
      </p:sp>
      <p:sp>
        <p:nvSpPr>
          <p:cNvPr id="181252" name="Text Box 4"/>
          <p:cNvSpPr txBox="1"/>
          <p:nvPr/>
        </p:nvSpPr>
        <p:spPr>
          <a:xfrm>
            <a:off x="5003800" y="2239010"/>
            <a:ext cx="2849245" cy="11988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/>
            </a:outerShdw>
          </a:effectLst>
        </p:spPr>
        <p:txBody>
          <a:bodyPr wrap="square" rIns="0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6600"/>
                </a:solidFill>
                <a:latin typeface="楷体_GB2312" pitchFamily="1" charset="-122"/>
                <a:ea typeface="楷体_GB2312" pitchFamily="1" charset="-122"/>
              </a:rPr>
              <a:t>输出结果:</a:t>
            </a:r>
            <a:endParaRPr lang="zh-CN" altLang="zh-CN" sz="2400" b="1" dirty="0">
              <a:solidFill>
                <a:srgbClr val="FF66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0" hangingPunct="0"/>
            <a:r>
              <a:rPr lang="zh-CN" altLang="zh-CN" sz="2400" b="1" dirty="0">
                <a:latin typeface="Courier New" panose="02070409020205090404" pitchFamily="49" charset="0"/>
                <a:ea typeface="黑体" panose="02010609060101010101" charset="-122"/>
              </a:rPr>
              <a:t>   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a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400" b="1" dirty="0">
                <a:latin typeface="Courier New" panose="02070409020205090404" pitchFamily="49" charset="0"/>
                <a:ea typeface="黑体" panose="02010609060101010101" charset="-122"/>
              </a:rPr>
              <a:t>97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400" b="1" baseline="-25000" dirty="0">
                <a:latin typeface="Courier New" panose="02070409020205090404" pitchFamily="49" charset="0"/>
                <a:ea typeface="黑体" panose="02010609060101010101" charset="-122"/>
              </a:rPr>
              <a:t>︺︺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a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 eaLnBrk="0" hangingPunct="0"/>
            <a:r>
              <a:rPr lang="zh-CN" altLang="zh-CN" sz="2400" b="1" dirty="0">
                <a:latin typeface="Courier New" panose="02070409020205090404" pitchFamily="49" charset="0"/>
                <a:ea typeface="黑体" panose="02010609060101010101" charset="-122"/>
              </a:rPr>
              <a:t>   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A</a:t>
            </a:r>
            <a:r>
              <a:rPr lang="zh-CN" altLang="zh-CN" sz="2400" b="1" baseline="-25000" dirty="0">
                <a:latin typeface="Courier New" panose="02070409020205090404" pitchFamily="49" charset="0"/>
                <a:ea typeface="黑体" panose="02010609060101010101" charset="-122"/>
              </a:rPr>
              <a:t>︺</a:t>
            </a:r>
            <a:r>
              <a:rPr lang="zh-CN" altLang="zh-CN" sz="2400" b="1" dirty="0">
                <a:latin typeface="Courier New" panose="02070409020205090404" pitchFamily="49" charset="0"/>
                <a:ea typeface="黑体" panose="02010609060101010101" charset="-122"/>
              </a:rPr>
              <a:t>65</a:t>
            </a:r>
            <a:endParaRPr lang="zh-CN" altLang="zh-CN" sz="2400" b="1" dirty="0">
              <a:latin typeface="Courier New" panose="02070409020205090404" pitchFamily="49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charRg st="6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3059" name="Rectangle 3"/>
          <p:cNvSpPr>
            <a:spLocks noGrp="1"/>
          </p:cNvSpPr>
          <p:nvPr/>
        </p:nvSpPr>
        <p:spPr>
          <a:xfrm>
            <a:off x="759460" y="2239010"/>
            <a:ext cx="8206105" cy="42138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71780" indent="-271780" eaLnBrk="1" hangingPunct="1">
              <a:lnSpc>
                <a:spcPct val="95000"/>
              </a:lnSpc>
            </a:pPr>
            <a:r>
              <a:rPr lang="zh-CN" altLang="zh-CN" sz="2400" b="1" dirty="0">
                <a:latin typeface="黑体" panose="02010609060101010101" charset="-122"/>
              </a:rPr>
              <a:t>作用</a:t>
            </a:r>
            <a:r>
              <a:rPr lang="zh-CN" altLang="zh-CN" sz="2400" b="1" dirty="0">
                <a:latin typeface="Times New Roman" panose="02020503050405090304" charset="0"/>
              </a:rPr>
              <a:t>:  </a:t>
            </a:r>
            <a:r>
              <a:rPr lang="zh-CN" altLang="zh-CN" sz="2400" b="1" dirty="0">
                <a:latin typeface="黑体" panose="02010609060101010101" charset="-122"/>
              </a:rPr>
              <a:t>输出一个字符串</a:t>
            </a:r>
            <a:endParaRPr lang="zh-CN" altLang="zh-CN" sz="2400" b="1" dirty="0">
              <a:latin typeface="黑体" panose="02010609060101010101" charset="-122"/>
              <a:ea typeface="楷体_GB2312" pitchFamily="1" charset="-122"/>
            </a:endParaRPr>
          </a:p>
          <a:p>
            <a:pPr marL="186055" marR="0" lvl="0" indent="-18605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格式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   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①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%s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 </a:t>
            </a: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+mn-ea"/>
            </a:endParaRPr>
          </a:p>
          <a:p>
            <a:pPr marL="473075" marR="0" lvl="1" indent="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rgbClr val="009900"/>
              </a:buClr>
              <a:buSzPct val="90000"/>
              <a:buFontTx/>
              <a:buNone/>
              <a:defRPr/>
            </a:pP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②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%ms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</a:t>
            </a: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473075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Tx/>
              <a:buNone/>
              <a:defRPr/>
            </a:pP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          ③  %m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ns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</a:t>
            </a: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86055" marR="0" lvl="0" indent="-186055" algn="l" defTabSz="914400" rtl="0" eaLnBrk="1" fontAlgn="base" latinLnBrk="0" hangingPunct="1">
              <a:lnSpc>
                <a:spcPct val="150000"/>
              </a:lnSpc>
              <a:spcBef>
                <a:spcPct val="55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其中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   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m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/>
                <a:sym typeface="+mn-ea"/>
              </a:rPr>
              <a:t>—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输出的字符串占m列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sym typeface="+mn-ea"/>
              </a:rPr>
              <a:t>;</a:t>
            </a:r>
            <a:endParaRPr kumimoji="0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charset="0"/>
              <a:ea typeface="+mn-ea"/>
              <a:cs typeface="+mn-cs"/>
            </a:endParaRPr>
          </a:p>
          <a:p>
            <a:pPr marL="186055" marR="0" lvl="0" indent="-18605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                n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/>
                <a:sym typeface="+mn-ea"/>
              </a:rPr>
              <a:t>—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输出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字符串中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左端n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个字符</a:t>
            </a:r>
            <a:endParaRPr lang="zh-CN" altLang="zh-CN" sz="2400" b="1" dirty="0"/>
          </a:p>
        </p:txBody>
      </p:sp>
      <p:sp>
        <p:nvSpPr>
          <p:cNvPr id="173060" name="Rectangle 4"/>
          <p:cNvSpPr/>
          <p:nvPr/>
        </p:nvSpPr>
        <p:spPr>
          <a:xfrm>
            <a:off x="2124075" y="2852420"/>
            <a:ext cx="2224405" cy="1368425"/>
          </a:xfrm>
          <a:prstGeom prst="rect">
            <a:avLst/>
          </a:prstGeom>
          <a:noFill/>
          <a:ln w="38100" cap="flat" cmpd="sng">
            <a:solidFill>
              <a:srgbClr val="CC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7154" name="Rectangle 2"/>
          <p:cNvSpPr>
            <a:spLocks noGrp="1"/>
          </p:cNvSpPr>
          <p:nvPr/>
        </p:nvSpPr>
        <p:spPr>
          <a:xfrm>
            <a:off x="587375" y="2310765"/>
            <a:ext cx="8341360" cy="38207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>
                <a:latin typeface="宋体" charset="0"/>
                <a:ea typeface="宋体" charset="0"/>
                <a:cs typeface="宋体" charset="0"/>
              </a:rPr>
              <a:t>   </a:t>
            </a:r>
            <a:r>
              <a:rPr lang="zh-CN" altLang="zh-CN" sz="2400" b="1" dirty="0"/>
              <a:t>int main( )</a:t>
            </a:r>
            <a:endParaRPr lang="zh-CN" altLang="zh-CN" sz="2400" b="1" dirty="0"/>
          </a:p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{ printf("</a:t>
            </a:r>
            <a:r>
              <a:rPr lang="zh-CN" altLang="zh-CN" sz="2400" dirty="0"/>
              <a:t>\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b="1" dirty="0"/>
              <a:t>%s</a:t>
            </a:r>
            <a:r>
              <a:rPr lang="zh-CN" altLang="zh-CN" sz="2400" dirty="0"/>
              <a:t>\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'</a:t>
            </a:r>
            <a:r>
              <a:rPr lang="zh-CN" altLang="zh-CN" sz="2400" dirty="0"/>
              <a:t>\</a:t>
            </a:r>
            <a:r>
              <a:rPr lang="zh-CN" altLang="zh-CN" sz="2400" b="1" dirty="0"/>
              <a:t>n",  "computer");</a:t>
            </a:r>
            <a:endParaRPr lang="zh-CN" altLang="zh-CN" sz="2400" b="1" dirty="0"/>
          </a:p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  printf("computer</a:t>
            </a:r>
            <a:r>
              <a:rPr lang="zh-CN" altLang="zh-CN" sz="2400" dirty="0"/>
              <a:t>\</a:t>
            </a:r>
            <a:r>
              <a:rPr lang="zh-CN" altLang="zh-CN" sz="2400" b="1" dirty="0"/>
              <a:t>n");</a:t>
            </a:r>
            <a:endParaRPr lang="zh-CN" altLang="zh-CN" sz="2400" b="1" dirty="0"/>
          </a:p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  printf("%3s</a:t>
            </a:r>
            <a:r>
              <a:rPr lang="zh-CN" altLang="zh-CN" sz="2400" dirty="0"/>
              <a:t>\</a:t>
            </a:r>
            <a:r>
              <a:rPr lang="zh-CN" altLang="zh-CN" sz="2400" b="1" dirty="0"/>
              <a:t>n%-5.3s,%8.2s</a:t>
            </a:r>
            <a:r>
              <a:rPr lang="zh-CN" altLang="zh-CN" sz="2400" dirty="0"/>
              <a:t>\</a:t>
            </a:r>
            <a:r>
              <a:rPr lang="zh-CN" altLang="zh-CN" sz="2400" b="1" dirty="0"/>
              <a:t>n",</a:t>
            </a:r>
            <a:endParaRPr lang="zh-CN" altLang="zh-CN" sz="2400" b="1" dirty="0"/>
          </a:p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              "computer", "computer", "computer" );</a:t>
            </a:r>
            <a:endParaRPr lang="zh-CN" altLang="zh-CN" sz="2400" b="1" dirty="0"/>
          </a:p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	  return 0;</a:t>
            </a:r>
            <a:endParaRPr lang="zh-CN" altLang="zh-CN" sz="2400" b="1" dirty="0"/>
          </a:p>
          <a:p>
            <a:pPr marL="265430" indent="-265430" algn="l" eaLnBrk="1" hangingPunct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}</a:t>
            </a:r>
            <a:endParaRPr lang="zh-CN" altLang="zh-CN" sz="2400" b="1" dirty="0"/>
          </a:p>
        </p:txBody>
      </p:sp>
      <p:sp>
        <p:nvSpPr>
          <p:cNvPr id="183300" name="Text Box 4"/>
          <p:cNvSpPr txBox="1"/>
          <p:nvPr/>
        </p:nvSpPr>
        <p:spPr>
          <a:xfrm>
            <a:off x="5568950" y="692785"/>
            <a:ext cx="3395980" cy="2011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81320" dir="2319588" algn="ctr" rotWithShape="0">
              <a:schemeClr val="bg2"/>
            </a:outerShdw>
          </a:effectLst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zh-CN" sz="2400" b="1" dirty="0">
                <a:solidFill>
                  <a:srgbClr val="FF6600"/>
                </a:solidFill>
                <a:latin typeface="楷体_GB2312" pitchFamily="1" charset="-122"/>
                <a:ea typeface="楷体_GB2312" pitchFamily="1" charset="-122"/>
              </a:rPr>
              <a:t>输出结果:</a:t>
            </a:r>
            <a:endParaRPr lang="zh-CN" altLang="zh-CN" sz="2400" b="1" dirty="0">
              <a:solidFill>
                <a:srgbClr val="FF66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'computer'  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computer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computer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com</a:t>
            </a:r>
            <a:r>
              <a:rPr lang="zh-CN" altLang="zh-CN" sz="2400" baseline="-25000" dirty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︺︺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sz="2400" baseline="-25000" dirty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︺︺︺︺︺︺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co</a:t>
            </a:r>
            <a:endParaRPr lang="zh-CN" altLang="zh-CN" sz="2400" b="1" dirty="0">
              <a:latin typeface="Courier New" panose="02070409020205090404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3059" name="Rectangle 3"/>
          <p:cNvSpPr>
            <a:spLocks noGrp="1"/>
          </p:cNvSpPr>
          <p:nvPr/>
        </p:nvSpPr>
        <p:spPr>
          <a:xfrm>
            <a:off x="759460" y="2239010"/>
            <a:ext cx="8206105" cy="42138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71780" indent="-271780" eaLnBrk="1" hangingPunct="1">
              <a:lnSpc>
                <a:spcPct val="95000"/>
              </a:lnSpc>
            </a:pPr>
            <a:r>
              <a:rPr lang="zh-CN" altLang="zh-CN" sz="2400" b="1" dirty="0">
                <a:latin typeface="黑体" panose="02010609060101010101" charset="-122"/>
              </a:rPr>
              <a:t>作用</a:t>
            </a:r>
            <a:r>
              <a:rPr lang="zh-CN" altLang="zh-CN" sz="2400" b="1" dirty="0">
                <a:latin typeface="Times New Roman" panose="02020503050405090304" charset="0"/>
              </a:rPr>
              <a:t>: 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以小数形式输出单、双精度实数</a:t>
            </a:r>
            <a:r>
              <a:rPr lang="zh-CN" altLang="zh-CN" sz="2400" dirty="0">
                <a:sym typeface="+mn-ea"/>
              </a:rPr>
              <a:t>。</a:t>
            </a:r>
            <a:endParaRPr lang="zh-CN" altLang="zh-CN" sz="2400" b="1" dirty="0">
              <a:latin typeface="黑体" panose="02010609060101010101" charset="-122"/>
              <a:ea typeface="楷体_GB2312" pitchFamily="1" charset="-122"/>
            </a:endParaRPr>
          </a:p>
          <a:p>
            <a:pPr marL="186055" marR="0" lvl="0" indent="-18605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格式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   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①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%</a:t>
            </a:r>
            <a:r>
              <a:rPr lang="en-US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f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 </a:t>
            </a: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+mn-ea"/>
            </a:endParaRPr>
          </a:p>
          <a:p>
            <a:pPr marL="473075" marR="0" lvl="1" indent="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rgbClr val="009900"/>
              </a:buClr>
              <a:buSzPct val="90000"/>
              <a:buFontTx/>
              <a:buNone/>
              <a:defRPr/>
            </a:pP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         </a:t>
            </a:r>
            <a:r>
              <a:rPr lang="en-US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②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%m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n</a:t>
            </a:r>
            <a:r>
              <a:rPr lang="en-US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f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</a:t>
            </a:r>
            <a:endParaRPr lang="zh-CN" altLang="zh-CN" sz="2400" kern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  <a:p>
            <a:pPr marL="473075" marR="0" lvl="1" indent="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rgbClr val="009900"/>
              </a:buClr>
              <a:buSzPct val="90000"/>
              <a:buFontTx/>
              <a:buNone/>
              <a:defRPr/>
            </a:pP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86055" indent="-186055" eaLnBrk="1" hangingPunct="1">
              <a:lnSpc>
                <a:spcPct val="115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zh-CN" sz="2400" dirty="0">
                <a:latin typeface="黑体" panose="02010609060101010101" charset="-122"/>
                <a:sym typeface="+mn-ea"/>
              </a:rPr>
              <a:t> 其中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%f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—</a:t>
            </a:r>
            <a:r>
              <a:rPr lang="zh-CN" altLang="zh-CN" sz="2400" dirty="0">
                <a:sym typeface="+mn-ea"/>
              </a:rPr>
              <a:t>整数部分全部输出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 隐含</a:t>
            </a:r>
            <a:r>
              <a:rPr lang="zh-CN" altLang="zh-CN" sz="2400" dirty="0">
                <a:sym typeface="+mn-ea"/>
              </a:rPr>
              <a:t>输出6位小数。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186055" indent="-186055" eaLnBrk="1" hangingPunct="1">
              <a:lnSpc>
                <a:spcPct val="11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zh-CN" sz="2400" dirty="0">
                <a:latin typeface="黑体" panose="02010609060101010101" charset="-122"/>
                <a:sym typeface="+mn-ea"/>
              </a:rPr>
              <a:t>       </a:t>
            </a:r>
            <a:r>
              <a:rPr lang="zh-CN" altLang="zh-CN" sz="2400" dirty="0">
                <a:sym typeface="+mn-ea"/>
              </a:rPr>
              <a:t>m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—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字段宽度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(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整数、小数位数、数符、小数点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)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186055" indent="-186055" eaLnBrk="1" hangingPunct="1">
              <a:lnSpc>
                <a:spcPct val="115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zh-CN" sz="2400" dirty="0">
                <a:latin typeface="黑体" panose="02010609060101010101" charset="-122"/>
                <a:sym typeface="+mn-ea"/>
              </a:rPr>
              <a:t>       </a:t>
            </a:r>
            <a:r>
              <a:rPr lang="zh-CN" altLang="zh-CN" sz="2400" dirty="0">
                <a:sym typeface="+mn-ea"/>
              </a:rPr>
              <a:t>n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—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小数位数的个数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如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 </a:t>
            </a:r>
            <a:r>
              <a:rPr lang="zh-CN" altLang="zh-CN" sz="2400" dirty="0">
                <a:sym typeface="+mn-ea"/>
              </a:rPr>
              <a:t>%12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dirty="0">
                <a:sym typeface="+mn-ea"/>
              </a:rPr>
              <a:t>4f</a:t>
            </a:r>
            <a:endParaRPr lang="zh-CN" altLang="zh-CN" sz="2400" b="1" dirty="0"/>
          </a:p>
        </p:txBody>
      </p:sp>
      <p:sp>
        <p:nvSpPr>
          <p:cNvPr id="173060" name="Rectangle 4"/>
          <p:cNvSpPr/>
          <p:nvPr/>
        </p:nvSpPr>
        <p:spPr>
          <a:xfrm>
            <a:off x="1980565" y="2780665"/>
            <a:ext cx="2224405" cy="1037590"/>
          </a:xfrm>
          <a:prstGeom prst="rect">
            <a:avLst/>
          </a:prstGeom>
          <a:noFill/>
          <a:ln w="38100" cap="flat" cmpd="sng">
            <a:solidFill>
              <a:srgbClr val="CC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9203" name="Rectangle 3"/>
          <p:cNvSpPr>
            <a:spLocks noGrp="1"/>
          </p:cNvSpPr>
          <p:nvPr/>
        </p:nvSpPr>
        <p:spPr>
          <a:xfrm>
            <a:off x="1017270" y="2155825"/>
            <a:ext cx="6989445" cy="415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 dirty="0"/>
              <a:t>   </a:t>
            </a:r>
            <a:r>
              <a:rPr lang="en-US" altLang="zh-CN" sz="2400" b="1" dirty="0"/>
              <a:t>int</a:t>
            </a:r>
            <a:r>
              <a:rPr lang="zh-CN" altLang="zh-CN" b="1" dirty="0"/>
              <a:t> </a:t>
            </a:r>
            <a:r>
              <a:rPr lang="zh-CN" altLang="zh-CN" sz="2400" b="1" dirty="0"/>
              <a:t>main</a:t>
            </a:r>
            <a:r>
              <a:rPr lang="zh-CN" altLang="zh-CN" sz="2400" b="1" dirty="0">
                <a:latin typeface="Times New Roman" panose="02020503050405090304" charset="0"/>
              </a:rPr>
              <a:t>( )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zh-CN" sz="2400" b="1" dirty="0"/>
              <a:t>   { float  x=123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456</a:t>
            </a:r>
            <a:r>
              <a:rPr lang="zh-CN" altLang="zh-CN" sz="2400" b="1" dirty="0">
                <a:latin typeface="Times New Roman" panose="02020503050405090304" charset="0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zh-CN" sz="2400" b="1" dirty="0"/>
              <a:t>      double  y=321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654321</a:t>
            </a:r>
            <a:r>
              <a:rPr lang="zh-CN" altLang="zh-CN" sz="2400" b="1" dirty="0">
                <a:latin typeface="Times New Roman" panose="02020503050405090304" charset="0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zh-CN" sz="2400" b="1" dirty="0"/>
              <a:t>      printf</a:t>
            </a:r>
            <a:r>
              <a:rPr lang="zh-CN" altLang="zh-CN" sz="2400" b="1" dirty="0">
                <a:latin typeface="Times New Roman" panose="02020503050405090304" charset="0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/>
              <a:t>f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>
                <a:solidFill>
                  <a:schemeClr val="hlink"/>
                </a:solidFill>
              </a:rPr>
              <a:t>-</a:t>
            </a:r>
            <a:r>
              <a:rPr lang="zh-CN" altLang="zh-CN" sz="2400" b="1" dirty="0"/>
              <a:t>7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2f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/>
              <a:t>10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4f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Times New Roman" panose="02020503050405090304" charset="0"/>
              </a:rPr>
              <a:t>"</a:t>
            </a:r>
            <a:r>
              <a:rPr lang="zh-CN" altLang="zh-CN" sz="2400" b="1" dirty="0">
                <a:latin typeface="Times New Roman" panose="02020503050405090304" charset="0"/>
              </a:rPr>
              <a:t>, </a:t>
            </a:r>
            <a:r>
              <a:rPr lang="zh-CN" altLang="zh-CN" sz="2400" b="1" dirty="0"/>
              <a:t>x 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x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 x</a:t>
            </a:r>
            <a:r>
              <a:rPr lang="zh-CN" altLang="zh-CN" sz="2400" b="1" dirty="0">
                <a:latin typeface="Times New Roman" panose="02020503050405090304" charset="0"/>
              </a:rPr>
              <a:t>) 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zh-CN" sz="2400" b="1" dirty="0"/>
              <a:t>      printf</a:t>
            </a:r>
            <a:r>
              <a:rPr lang="zh-CN" altLang="zh-CN" sz="2400" b="1" dirty="0">
                <a:latin typeface="Times New Roman" panose="02020503050405090304" charset="0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/>
              <a:t>5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3f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>
                <a:solidFill>
                  <a:schemeClr val="hlink"/>
                </a:solidFill>
                <a:latin typeface="Times New Roman" panose="02020503050405090304" charset="0"/>
              </a:rPr>
              <a:t>.</a:t>
            </a:r>
            <a:r>
              <a:rPr lang="zh-CN" altLang="zh-CN" sz="2400" b="1" dirty="0">
                <a:solidFill>
                  <a:schemeClr val="hlink"/>
                </a:solidFill>
              </a:rPr>
              <a:t>0f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Times New Roman" panose="02020503050405090304" charset="0"/>
              </a:rPr>
              <a:t>"</a:t>
            </a:r>
            <a:r>
              <a:rPr lang="zh-CN" altLang="zh-CN" sz="2400" b="1" dirty="0">
                <a:latin typeface="Times New Roman" panose="02020503050405090304" charset="0"/>
              </a:rPr>
              <a:t>, </a:t>
            </a:r>
            <a:r>
              <a:rPr lang="zh-CN" altLang="zh-CN" sz="2400" b="1" dirty="0"/>
              <a:t>y</a:t>
            </a:r>
            <a:r>
              <a:rPr lang="zh-CN" altLang="zh-CN" sz="2400" b="1" dirty="0">
                <a:latin typeface="Times New Roman" panose="02020503050405090304" charset="0"/>
              </a:rPr>
              <a:t> ,</a:t>
            </a:r>
            <a:r>
              <a:rPr lang="zh-CN" altLang="zh-CN" sz="2400" b="1" dirty="0"/>
              <a:t> y</a:t>
            </a:r>
            <a:r>
              <a:rPr lang="zh-CN" altLang="zh-CN" sz="2400" b="1" dirty="0">
                <a:latin typeface="Times New Roman" panose="02020503050405090304" charset="0"/>
              </a:rPr>
              <a:t>);  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latin typeface="Times New Roman" panose="02020503050405090304" charset="0"/>
              </a:rPr>
              <a:t>	return 0;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120000"/>
              </a:lnSpc>
              <a:spcBef>
                <a:spcPct val="55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   </a:t>
            </a:r>
            <a:r>
              <a:rPr lang="zh-CN" altLang="zh-CN" sz="2400" b="1" dirty="0"/>
              <a:t>}</a:t>
            </a:r>
            <a:endParaRPr lang="zh-CN" altLang="zh-CN" sz="24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400" b="1" dirty="0">
              <a:latin typeface="Times New Roman" panose="02020503050405090304" charset="0"/>
            </a:endParaRPr>
          </a:p>
        </p:txBody>
      </p:sp>
      <p:sp>
        <p:nvSpPr>
          <p:cNvPr id="185348" name="Text Box 4"/>
          <p:cNvSpPr txBox="1"/>
          <p:nvPr/>
        </p:nvSpPr>
        <p:spPr>
          <a:xfrm>
            <a:off x="4248150" y="706120"/>
            <a:ext cx="4895850" cy="170561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81320" dir="2319588" algn="ctr" rotWithShape="0">
              <a:schemeClr val="bg2"/>
            </a:outerShdw>
          </a:effectLst>
        </p:spPr>
        <p:txBody>
          <a:bodyPr wrap="square">
            <a:noAutofit/>
          </a:bodyPr>
          <a:p>
            <a:pPr marL="342900" lvl="0" indent="-342900" algn="l" eaLnBrk="1" hangingPunct="1">
              <a:lnSpc>
                <a:spcPct val="90000"/>
              </a:lnSpc>
              <a:spcBef>
                <a:spcPct val="30000"/>
              </a:spcBef>
              <a:buClr>
                <a:srgbClr val="008000"/>
              </a:buClr>
              <a:buSzPct val="4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输出结果:  </a:t>
            </a:r>
            <a:endParaRPr lang="zh-CN" altLang="zh-CN" sz="2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30000"/>
              </a:spcBef>
              <a:buClr>
                <a:srgbClr val="008000"/>
              </a:buClr>
              <a:buSzPct val="4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123.456001,123.4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6</a:t>
            </a:r>
            <a:r>
              <a:rPr lang="zh-CN" altLang="zh-CN" sz="2400" baseline="-25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︺</a:t>
            </a:r>
            <a:r>
              <a:rPr lang="zh-CN" altLang="zh-CN" sz="2400" dirty="0">
                <a:latin typeface="+mn-lt"/>
                <a:ea typeface="+mn-ea"/>
                <a:sym typeface="+mn-ea"/>
              </a:rPr>
              <a:t>,</a:t>
            </a:r>
            <a:r>
              <a:rPr lang="zh-CN" altLang="zh-CN" sz="2400" baseline="-25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︺︺</a:t>
            </a: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123.456</a:t>
            </a:r>
            <a:r>
              <a:rPr lang="zh-CN" altLang="zh-CN" sz="24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0</a:t>
            </a:r>
            <a:endParaRPr lang="zh-CN" altLang="zh-CN" sz="24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30000"/>
              </a:spcBef>
              <a:buClr>
                <a:srgbClr val="008000"/>
              </a:buClr>
              <a:buSzPct val="4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321.654</a:t>
            </a:r>
            <a:endParaRPr lang="zh-CN" altLang="zh-CN" sz="2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30000"/>
              </a:spcBef>
              <a:buClr>
                <a:srgbClr val="008000"/>
              </a:buClr>
              <a:buSzPct val="45000"/>
              <a:buFont typeface="Wingdings" panose="05000000000000000000" pitchFamily="2" charset="2"/>
            </a:pP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322</a:t>
            </a:r>
            <a:endParaRPr lang="zh-CN" altLang="zh-CN" sz="2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e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3059" name="Rectangle 3"/>
          <p:cNvSpPr>
            <a:spLocks noGrp="1"/>
          </p:cNvSpPr>
          <p:nvPr/>
        </p:nvSpPr>
        <p:spPr>
          <a:xfrm>
            <a:off x="758825" y="2080895"/>
            <a:ext cx="8206105" cy="42138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71780" indent="-271780" eaLnBrk="1" hangingPunct="1">
              <a:lnSpc>
                <a:spcPct val="125000"/>
              </a:lnSpc>
            </a:pPr>
            <a:r>
              <a:rPr lang="zh-CN" altLang="zh-CN" sz="2400" b="1" dirty="0">
                <a:latin typeface="黑体" panose="02010609060101010101" charset="-122"/>
              </a:rPr>
              <a:t>作用</a:t>
            </a:r>
            <a:r>
              <a:rPr lang="zh-CN" altLang="zh-CN" sz="2400" b="1" dirty="0">
                <a:latin typeface="Times New Roman" panose="02020503050405090304" charset="0"/>
              </a:rPr>
              <a:t>:  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以</a:t>
            </a:r>
            <a:r>
              <a:rPr lang="zh-CN" altLang="zh-CN" sz="2400" dirty="0">
                <a:solidFill>
                  <a:schemeClr val="hlink"/>
                </a:solidFill>
                <a:latin typeface="黑体" panose="02010609060101010101" charset="-122"/>
                <a:sym typeface="+mn-ea"/>
              </a:rPr>
              <a:t>标准化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的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指数形式输出实数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(小数点前必须有而且只能有一位为非0数字)</a:t>
            </a:r>
            <a:r>
              <a:rPr lang="zh-CN" altLang="zh-CN" sz="2400" dirty="0">
                <a:sym typeface="+mn-ea"/>
              </a:rPr>
              <a:t>。</a:t>
            </a:r>
            <a:endParaRPr lang="zh-CN" altLang="zh-CN" sz="2400" b="1" dirty="0">
              <a:latin typeface="黑体" panose="02010609060101010101" charset="-122"/>
              <a:ea typeface="楷体_GB2312" pitchFamily="1" charset="-122"/>
            </a:endParaRPr>
          </a:p>
          <a:p>
            <a:pPr marL="186055" marR="0" lvl="0" indent="-18605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格式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kern="0" noProof="0" smtClean="0">
                <a:ln>
                  <a:noFill/>
                </a:ln>
                <a:effectLst/>
                <a:uLnTx/>
                <a:uFillTx/>
                <a:latin typeface="黑体" panose="02010609060101010101" charset="-122"/>
                <a:sym typeface="+mn-ea"/>
              </a:rPr>
              <a:t>     </a:t>
            </a:r>
            <a:endParaRPr kumimoji="0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+mn-ea"/>
              <a:cs typeface="+mn-cs"/>
            </a:endParaRPr>
          </a:p>
          <a:p>
            <a:pPr marL="473075" marR="0" lvl="1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9900"/>
              </a:buClr>
              <a:buSzPct val="90000"/>
              <a:buFontTx/>
              <a:buNone/>
              <a:defRPr/>
            </a:pPr>
            <a:r>
              <a:rPr lang="zh-CN" altLang="zh-CN" sz="2400" kern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     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 </a:t>
            </a:r>
            <a:r>
              <a:rPr lang="en-US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          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①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%</a:t>
            </a:r>
            <a:r>
              <a:rPr lang="en-US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e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 </a:t>
            </a: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+mn-ea"/>
            </a:endParaRPr>
          </a:p>
          <a:p>
            <a:pPr marL="473075" marR="0" lvl="1" indent="0" algn="l" defTabSz="914400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rgbClr val="009900"/>
              </a:buClr>
              <a:buSzPct val="90000"/>
              <a:buFontTx/>
              <a:buNone/>
              <a:defRPr/>
            </a:pP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              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sym typeface="+mn-ea"/>
              </a:rPr>
              <a:t>②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 %m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n</a:t>
            </a:r>
            <a:r>
              <a:rPr lang="en-US" sz="24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e</a:t>
            </a:r>
            <a:endParaRPr kumimoji="0" lang="zh-CN" altLang="zh-CN" sz="24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1780" indent="-271780" eaLnBrk="1" hangingPunct="1">
              <a:lnSpc>
                <a:spcPct val="135000"/>
              </a:lnSpc>
              <a:spcBef>
                <a:spcPct val="70000"/>
              </a:spcBef>
            </a:pPr>
            <a:r>
              <a:rPr lang="zh-CN" altLang="zh-CN" sz="2400" dirty="0">
                <a:latin typeface="黑体" panose="02010609060101010101" charset="-122"/>
                <a:sym typeface="+mn-ea"/>
              </a:rPr>
              <a:t> 其中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: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%</a:t>
            </a:r>
            <a:r>
              <a:rPr lang="zh-CN" altLang="zh-CN" sz="2400" dirty="0">
                <a:sym typeface="+mn-ea"/>
              </a:rPr>
              <a:t>e</a:t>
            </a:r>
            <a:r>
              <a:rPr lang="zh-CN" altLang="zh-CN" sz="2400" dirty="0">
                <a:solidFill>
                  <a:schemeClr val="hlink"/>
                </a:solidFill>
                <a:sym typeface="+mn-ea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—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默认输出6位小数</a:t>
            </a:r>
            <a:endParaRPr lang="zh-CN" altLang="zh-CN" sz="2400" b="1" dirty="0">
              <a:solidFill>
                <a:schemeClr val="hlink"/>
              </a:solidFill>
              <a:latin typeface="黑体" panose="02010609060101010101" charset="-122"/>
            </a:endParaRPr>
          </a:p>
          <a:p>
            <a:pPr marL="271780" indent="-271780" eaLnBrk="1" hangingPunct="1">
              <a:lnSpc>
                <a:spcPct val="125000"/>
              </a:lnSpc>
              <a:buSzPct val="85000"/>
              <a:buFontTx/>
              <a:buNone/>
            </a:pPr>
            <a:r>
              <a:rPr lang="zh-CN" altLang="zh-CN" sz="2400" dirty="0">
                <a:sym typeface="+mn-ea"/>
              </a:rPr>
              <a:t>                   m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—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字段宽度(指数部分占5列)</a:t>
            </a:r>
            <a:endParaRPr lang="zh-CN" altLang="zh-CN" sz="2400" b="1" dirty="0">
              <a:latin typeface="黑体" panose="02010609060101010101" charset="-122"/>
            </a:endParaRPr>
          </a:p>
          <a:p>
            <a:pPr marL="271780" indent="-271780"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zh-CN" sz="2400" dirty="0">
                <a:latin typeface="黑体" panose="02010609060101010101" charset="-122"/>
                <a:sym typeface="+mn-ea"/>
              </a:rPr>
              <a:t>         </a:t>
            </a:r>
            <a:r>
              <a:rPr lang="zh-CN" altLang="zh-CN" sz="2400" dirty="0">
                <a:sym typeface="+mn-ea"/>
              </a:rPr>
              <a:t>n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—</a:t>
            </a:r>
            <a:r>
              <a:rPr lang="zh-CN" altLang="zh-CN" sz="2400" dirty="0">
                <a:latin typeface="黑体" panose="02010609060101010101" charset="-122"/>
                <a:sym typeface="+mn-ea"/>
              </a:rPr>
              <a:t>小数部分的位数</a:t>
            </a:r>
            <a:endParaRPr lang="zh-CN" altLang="zh-CN" sz="2400" b="1" dirty="0">
              <a:latin typeface="黑体" panose="02010609060101010101" charset="-122"/>
            </a:endParaRPr>
          </a:p>
          <a:p>
            <a:pPr marL="186055" indent="-186055" eaLnBrk="1" hangingPunct="1">
              <a:lnSpc>
                <a:spcPct val="115000"/>
              </a:lnSpc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400" b="1" dirty="0"/>
          </a:p>
        </p:txBody>
      </p:sp>
      <p:sp>
        <p:nvSpPr>
          <p:cNvPr id="173060" name="Rectangle 4"/>
          <p:cNvSpPr/>
          <p:nvPr/>
        </p:nvSpPr>
        <p:spPr>
          <a:xfrm>
            <a:off x="2194560" y="3424555"/>
            <a:ext cx="2224405" cy="1037590"/>
          </a:xfrm>
          <a:prstGeom prst="rect">
            <a:avLst/>
          </a:prstGeom>
          <a:noFill/>
          <a:ln w="38100" cap="flat" cmpd="sng">
            <a:solidFill>
              <a:srgbClr val="CC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3065" y="777875"/>
            <a:ext cx="8357870" cy="9201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常用格式字符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——printf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输出函数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73058" name="Rectangle 2"/>
          <p:cNvSpPr>
            <a:spLocks noGrp="1"/>
          </p:cNvSpPr>
          <p:nvPr/>
        </p:nvSpPr>
        <p:spPr>
          <a:xfrm>
            <a:off x="801688" y="1431608"/>
            <a:ext cx="5638800" cy="696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zh-CN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e </a:t>
            </a:r>
            <a:r>
              <a:rPr lang="zh-CN" altLang="zh-CN" sz="2800" dirty="0">
                <a:solidFill>
                  <a:schemeClr val="tx1"/>
                </a:solidFill>
                <a:ea typeface="黑体" panose="02010609060101010101" charset="-122"/>
              </a:rPr>
              <a:t>格式符</a:t>
            </a:r>
            <a:endParaRPr lang="zh-CN" altLang="zh-CN" sz="280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79203" name="Rectangle 3"/>
          <p:cNvSpPr>
            <a:spLocks noGrp="1"/>
          </p:cNvSpPr>
          <p:nvPr/>
        </p:nvSpPr>
        <p:spPr>
          <a:xfrm>
            <a:off x="1017270" y="2306320"/>
            <a:ext cx="6989445" cy="40024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dirty="0">
                <a:sym typeface="+mn-ea"/>
              </a:rPr>
              <a:t>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#include&lt;stdio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h&gt; </a:t>
            </a:r>
            <a:endParaRPr lang="zh-CN" altLang="zh-CN" sz="2400" b="1" dirty="0">
              <a:latin typeface="Arial" panose="020B060402020209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zh-CN" sz="2400" dirty="0">
                <a:sym typeface="+mn-ea"/>
              </a:rPr>
              <a:t>  </a:t>
            </a:r>
            <a:r>
              <a:rPr lang="en-US" altLang="zh-CN" sz="2400" dirty="0">
                <a:latin typeface="Arial" panose="020B0604020202090204" pitchFamily="34" charset="0"/>
                <a:sym typeface="+mn-ea"/>
              </a:rPr>
              <a:t>int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  main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( )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zh-CN" altLang="zh-CN" sz="2400" dirty="0">
                <a:sym typeface="+mn-ea"/>
              </a:rPr>
              <a:t>  {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float  f</a:t>
            </a:r>
            <a:r>
              <a:rPr lang="zh-CN" altLang="zh-CN" sz="2400" dirty="0">
                <a:sym typeface="+mn-ea"/>
              </a:rPr>
              <a:t>=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123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456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zh-CN" altLang="zh-CN" sz="2400" dirty="0">
                <a:sym typeface="+mn-ea"/>
              </a:rPr>
              <a:t>    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printf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("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%e</a:t>
            </a:r>
            <a:r>
              <a:rPr lang="zh-CN" altLang="zh-CN" sz="2400" dirty="0">
                <a:sym typeface="+mn-ea"/>
              </a:rPr>
              <a:t>\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n%</a:t>
            </a:r>
            <a:r>
              <a:rPr lang="zh-CN" altLang="zh-CN" sz="2400" dirty="0">
                <a:solidFill>
                  <a:schemeClr val="hlink"/>
                </a:solidFill>
                <a:sym typeface="+mn-ea"/>
              </a:rPr>
              <a:t>-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10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.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2e</a:t>
            </a:r>
            <a:r>
              <a:rPr lang="zh-CN" altLang="zh-CN" sz="2400" dirty="0">
                <a:sym typeface="+mn-ea"/>
              </a:rPr>
              <a:t>\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n%10</a:t>
            </a:r>
            <a:r>
              <a:rPr lang="zh-CN" altLang="zh-CN" sz="2400" dirty="0">
                <a:solidFill>
                  <a:schemeClr val="hlink"/>
                </a:solidFill>
                <a:sym typeface="+mn-ea"/>
              </a:rPr>
              <a:t>E</a:t>
            </a:r>
            <a:r>
              <a:rPr lang="zh-CN" altLang="zh-CN" sz="2400" dirty="0">
                <a:sym typeface="+mn-ea"/>
              </a:rPr>
              <a:t>\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n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dirty="0">
                <a:sym typeface="+mn-ea"/>
              </a:rPr>
              <a:t>f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dirty="0">
                <a:sym typeface="+mn-ea"/>
              </a:rPr>
              <a:t>f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400" dirty="0">
                <a:sym typeface="+mn-ea"/>
              </a:rPr>
              <a:t>f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);</a:t>
            </a:r>
            <a:endParaRPr lang="zh-CN" altLang="zh-CN" sz="2400" dirty="0">
              <a:latin typeface="Times New Roman" panose="02020503050405090304" charset="0"/>
              <a:sym typeface="+mn-ea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sz="2400" dirty="0">
                <a:latin typeface="Times New Roman" panose="02020503050405090304" charset="0"/>
                <a:sym typeface="+mn-ea"/>
              </a:rPr>
              <a:t>	return 0;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None/>
            </a:pPr>
            <a:r>
              <a:rPr lang="zh-CN" altLang="zh-CN" sz="2400" dirty="0">
                <a:sym typeface="+mn-ea"/>
              </a:rPr>
              <a:t>   }</a:t>
            </a:r>
            <a:endParaRPr lang="zh-CN" altLang="zh-CN" sz="24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400" b="1" dirty="0">
              <a:latin typeface="Times New Roman" panose="02020503050405090304" charset="0"/>
            </a:endParaRPr>
          </a:p>
        </p:txBody>
      </p:sp>
      <p:sp>
        <p:nvSpPr>
          <p:cNvPr id="185348" name="Text Box 4"/>
          <p:cNvSpPr txBox="1"/>
          <p:nvPr/>
        </p:nvSpPr>
        <p:spPr>
          <a:xfrm>
            <a:off x="5663565" y="902335"/>
            <a:ext cx="2976245" cy="186118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81320" dir="2319588" algn="ctr" rotWithShape="0">
              <a:schemeClr val="bg2"/>
            </a:outerShdw>
          </a:effectLst>
        </p:spPr>
        <p:txBody>
          <a:bodyPr wrap="square">
            <a:spAutoFit/>
          </a:bodyPr>
          <a:p>
            <a:pPr eaLnBrk="0" hangingPunct="0">
              <a:lnSpc>
                <a:spcPct val="105000"/>
              </a:lnSpc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+mn-ea"/>
              </a:rPr>
              <a:t>输出结果:</a:t>
            </a:r>
            <a:r>
              <a:rPr lang="zh-CN" altLang="zh-CN" sz="2400" dirty="0">
                <a:solidFill>
                  <a:schemeClr val="folHlink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endParaRPr lang="zh-CN" altLang="zh-CN" sz="2400" dirty="0">
              <a:solidFill>
                <a:schemeClr val="folHlink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5000"/>
              </a:lnSpc>
            </a:pP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1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.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234560e+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00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2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 eaLnBrk="0" hangingPunct="0">
              <a:lnSpc>
                <a:spcPct val="105000"/>
              </a:lnSpc>
              <a:spcBef>
                <a:spcPct val="30000"/>
              </a:spcBef>
            </a:pP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1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.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23e+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00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2</a:t>
            </a:r>
            <a:r>
              <a:rPr lang="zh-CN" altLang="zh-CN" sz="2400" baseline="-25000" dirty="0">
                <a:solidFill>
                  <a:srgbClr val="EC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︺</a:t>
            </a:r>
            <a:endParaRPr lang="zh-CN" altLang="zh-CN" sz="2400" b="1" baseline="-25000" dirty="0">
              <a:solidFill>
                <a:srgbClr val="EC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eaLnBrk="0" hangingPunct="0">
              <a:lnSpc>
                <a:spcPct val="105000"/>
              </a:lnSpc>
              <a:spcBef>
                <a:spcPct val="30000"/>
              </a:spcBef>
            </a:pP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1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.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234560</a:t>
            </a:r>
            <a:r>
              <a:rPr lang="zh-CN" altLang="zh-CN" sz="24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E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+</a:t>
            </a:r>
            <a:r>
              <a:rPr lang="zh-CN" altLang="zh-CN" sz="2400" dirty="0">
                <a:ea typeface="黑体" panose="02010609060101010101" charset="-122"/>
                <a:sym typeface="+mn-ea"/>
              </a:rPr>
              <a:t>00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2             </a:t>
            </a:r>
            <a:endParaRPr lang="zh-CN" altLang="zh-CN" sz="24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380" y="871855"/>
            <a:ext cx="8230235" cy="435737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功能：按指定格式，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从终端（键盘）上把数据输入到指定的</a:t>
            </a: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函数的一般形式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（格式控制，地址表列）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10" name="矩形 9"/>
          <p:cNvSpPr>
            <a:spLocks noChangeArrowheads="1"/>
          </p:cNvSpPr>
          <p:nvPr/>
        </p:nvSpPr>
        <p:spPr bwMode="auto">
          <a:xfrm>
            <a:off x="2627313" y="2816225"/>
            <a:ext cx="1574800" cy="4429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6811" name="圆角矩形标注 10"/>
          <p:cNvSpPr>
            <a:spLocks noChangeArrowheads="1"/>
          </p:cNvSpPr>
          <p:nvPr/>
        </p:nvSpPr>
        <p:spPr bwMode="auto">
          <a:xfrm>
            <a:off x="468313" y="3752850"/>
            <a:ext cx="3095625" cy="1800225"/>
          </a:xfrm>
          <a:prstGeom prst="wedgeRoundRectCallout">
            <a:avLst>
              <a:gd name="adj1" fmla="val 42411"/>
              <a:gd name="adj2" fmla="val -8092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effectLst/>
                <a:latin typeface="黑体" charset="0"/>
                <a:ea typeface="黑体" charset="0"/>
                <a:cs typeface="黑体" charset="0"/>
              </a:rPr>
              <a:t>类似</a:t>
            </a:r>
            <a:r>
              <a:rPr lang="en-US" altLang="zh-CN" sz="2400">
                <a:effectLst/>
                <a:latin typeface="黑体" charset="0"/>
                <a:ea typeface="黑体" charset="0"/>
                <a:cs typeface="黑体" charset="0"/>
              </a:rPr>
              <a:t>printf</a:t>
            </a:r>
            <a:r>
              <a:rPr lang="zh-CN" altLang="en-US" sz="2400">
                <a:effectLst/>
                <a:latin typeface="黑体" charset="0"/>
                <a:ea typeface="黑体" charset="0"/>
                <a:cs typeface="黑体" charset="0"/>
              </a:rPr>
              <a:t>函数</a:t>
            </a:r>
            <a:endParaRPr lang="zh-CN" altLang="en-US" sz="2400">
              <a:effectLst/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effectLst/>
                <a:latin typeface="黑体" charset="0"/>
                <a:ea typeface="黑体" charset="0"/>
                <a:cs typeface="黑体" charset="0"/>
              </a:rPr>
              <a:t>无转义字符</a:t>
            </a:r>
            <a:endParaRPr lang="zh-CN" altLang="en-US" sz="2400">
              <a:solidFill>
                <a:srgbClr val="FF0000"/>
              </a:solidFill>
              <a:effectLst/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effectLst/>
                <a:latin typeface="黑体" charset="0"/>
                <a:ea typeface="黑体" charset="0"/>
                <a:cs typeface="黑体" charset="0"/>
              </a:rPr>
              <a:t>不能指定输入小数点的位数</a:t>
            </a:r>
            <a:endParaRPr lang="zh-CN" altLang="en-US" sz="2400">
              <a:solidFill>
                <a:srgbClr val="FF0000"/>
              </a:solidFill>
              <a:effectLst/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6814" name="矩形 9"/>
          <p:cNvSpPr>
            <a:spLocks noChangeArrowheads="1"/>
          </p:cNvSpPr>
          <p:nvPr/>
        </p:nvSpPr>
        <p:spPr bwMode="auto">
          <a:xfrm>
            <a:off x="4490403" y="2816225"/>
            <a:ext cx="1449387" cy="4683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6815" name="圆角矩形标注 10"/>
          <p:cNvSpPr>
            <a:spLocks noChangeArrowheads="1"/>
          </p:cNvSpPr>
          <p:nvPr/>
        </p:nvSpPr>
        <p:spPr bwMode="auto">
          <a:xfrm>
            <a:off x="5226050" y="4011613"/>
            <a:ext cx="3024188" cy="1214437"/>
          </a:xfrm>
          <a:prstGeom prst="wedgeRoundRectCallout">
            <a:avLst>
              <a:gd name="adj1" fmla="val -56116"/>
              <a:gd name="adj2" fmla="val -11487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变量的地址 </a:t>
            </a:r>
            <a:r>
              <a:rPr lang="en-US" altLang="zh-CN" sz="24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&amp;</a:t>
            </a:r>
            <a:endParaRPr lang="en-US" altLang="zh-CN" sz="2400">
              <a:solidFill>
                <a:srgbClr val="FF0000"/>
              </a:solidFill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字符串的首地址</a:t>
            </a:r>
            <a:endParaRPr lang="zh-CN" altLang="en-US" sz="2400">
              <a:solidFill>
                <a:schemeClr val="tx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——scanf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输入函数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/>
        </p:nvSpPr>
        <p:spPr>
          <a:xfrm>
            <a:off x="3707765" y="5445125"/>
            <a:ext cx="4054475" cy="952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scanf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("%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d",&amp;price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);</a:t>
            </a:r>
            <a:endParaRPr lang="en-US" altLang="zh-CN" sz="28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 autoUpdateAnimBg="0"/>
      <p:bldP spid="76811" grpId="0" animBg="1" autoUpdateAnimBg="0"/>
      <p:bldP spid="76814" grpId="0" bldLvl="0" animBg="1" autoUpdateAnimBg="0"/>
      <p:bldP spid="76815" grpId="0" bldLvl="0" animBg="1" autoUpdateAnimBg="0"/>
      <p:bldP spid="10" grpId="0"/>
      <p:bldP spid="2355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4975" y="1351280"/>
            <a:ext cx="8709025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1500" indent="-1143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</a:rPr>
              <a:t>字符常量：</a:t>
            </a:r>
            <a:endParaRPr lang="en-US" altLang="zh-CN" sz="280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普通字符：</a:t>
            </a: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以单引号</a:t>
            </a: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包围的</a:t>
            </a:r>
            <a:r>
              <a:rPr lang="zh-CN" altLang="en-US" sz="2800" u="sng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单个字符</a:t>
            </a:r>
            <a:r>
              <a:rPr lang="zh-CN" altLang="en-US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，如</a:t>
            </a:r>
            <a:r>
              <a:rPr lang="en-US" altLang="zh-CN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'</a:t>
            </a:r>
            <a:r>
              <a:rPr lang="en-US" altLang="zh-CN" sz="2800">
                <a:solidFill>
                  <a:srgbClr val="000000"/>
                </a:solidFill>
                <a:latin typeface="Times New Roman" panose="02020503050405090304" charset="0"/>
                <a:ea typeface="宋体" pitchFamily="2" charset="-122"/>
              </a:rPr>
              <a:t>?</a:t>
            </a:r>
            <a:r>
              <a:rPr lang="en-US" altLang="zh-CN" sz="2800">
                <a:solidFill>
                  <a:srgbClr val="FF0000"/>
                </a:solidFill>
                <a:latin typeface="Times New Roman" panose="02020503050405090304" charset="0"/>
                <a:ea typeface="宋体" pitchFamily="2" charset="-122"/>
              </a:rPr>
              <a:t>'</a:t>
            </a:r>
            <a:endParaRPr lang="en-US" altLang="zh-CN" sz="2800">
              <a:solidFill>
                <a:srgbClr val="FF0000"/>
              </a:solidFill>
              <a:latin typeface="Times New Roman" panose="02020503050405090304" charset="0"/>
              <a:ea typeface="宋体" pitchFamily="2" charset="-122"/>
            </a:endParaRPr>
          </a:p>
          <a:p>
            <a:pPr lvl="4" eaLnBrk="1" hangingPunct="1">
              <a:lnSpc>
                <a:spcPct val="14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存储字符的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码值，与整型相通</a:t>
            </a:r>
            <a:endParaRPr lang="zh-CN" altLang="en-US" sz="28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4" eaLnBrk="1" hangingPunct="1">
              <a:lnSpc>
                <a:spcPct val="14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zh-CN" sz="2400" dirty="0">
                <a:latin typeface="Times New Roman" panose="02020503050405090304" charset="0"/>
                <a:sym typeface="+mn-ea"/>
              </a:rPr>
              <a:t>'</a:t>
            </a:r>
            <a:r>
              <a:rPr lang="zh-CN" altLang="zh-CN" sz="2400" dirty="0">
                <a:sym typeface="+mn-ea"/>
              </a:rPr>
              <a:t> a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'</a:t>
            </a:r>
            <a:r>
              <a:rPr lang="zh-CN" altLang="zh-CN" sz="2400" dirty="0">
                <a:sym typeface="+mn-ea"/>
              </a:rPr>
              <a:t>－3 2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; </a:t>
            </a:r>
            <a:r>
              <a:rPr lang="zh-CN" altLang="zh-CN" sz="2400" dirty="0">
                <a:sym typeface="+mn-ea"/>
              </a:rPr>
              <a:t>     // 执行结果97- 32 = 65</a:t>
            </a:r>
            <a:endParaRPr lang="zh-CN" altLang="zh-CN" sz="2400" dirty="0">
              <a:sym typeface="+mn-ea"/>
            </a:endParaRPr>
          </a:p>
          <a:p>
            <a:pPr lvl="4" eaLnBrk="1" hangingPunct="1">
              <a:lnSpc>
                <a:spcPct val="14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zh-CN" sz="2400" dirty="0">
                <a:latin typeface="Times New Roman" panose="02020503050405090304" charset="0"/>
                <a:sym typeface="+mn-ea"/>
              </a:rPr>
              <a:t>'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 9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'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－9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；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        </a:t>
            </a:r>
            <a:r>
              <a:rPr lang="zh-CN" altLang="zh-CN" sz="2400" dirty="0">
                <a:sym typeface="+mn-ea"/>
              </a:rPr>
              <a:t>// </a:t>
            </a:r>
            <a:r>
              <a:rPr lang="zh-CN" altLang="zh-CN" sz="2400" dirty="0">
                <a:latin typeface="Arial" panose="020B0604020202090204" pitchFamily="34" charset="0"/>
                <a:sym typeface="+mn-ea"/>
              </a:rPr>
              <a:t>执行结果 57- 9 = 48</a:t>
            </a:r>
            <a:endParaRPr lang="en-US" altLang="zh-CN" sz="2400">
              <a:solidFill>
                <a:srgbClr val="000000"/>
              </a:solidFill>
              <a:latin typeface="Times New Roman" panose="02020503050405090304" charset="0"/>
              <a:ea typeface="宋体" pitchFamily="2" charset="-122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6084888" y="88096"/>
            <a:ext cx="30591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 dirty="0" smtClean="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常量和变量</a:t>
            </a:r>
            <a:endParaRPr lang="zh-CN" altLang="en-US" sz="2500" dirty="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" y="548640"/>
            <a:ext cx="8728710" cy="8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1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.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常量：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在程序运行过程中其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值不能被改变的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8115" y="4004945"/>
            <a:ext cx="1965325" cy="58166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800" b="1" dirty="0" err="1">
              <a:solidFill>
                <a:srgbClr val="7030A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7015" y="915035"/>
            <a:ext cx="8072120" cy="249809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函数时应注意的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3-9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9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——scanf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输入函数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88419" name="Rectangle 3"/>
          <p:cNvSpPr>
            <a:spLocks noGrp="1"/>
          </p:cNvSpPr>
          <p:nvPr/>
        </p:nvSpPr>
        <p:spPr>
          <a:xfrm>
            <a:off x="435610" y="1741170"/>
            <a:ext cx="8528685" cy="35102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1)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输入多个数据时，采用的分隔符应与格式控制中的分隔符一致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。格式控制中无普通字符时</a:t>
            </a: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,   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输入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数值型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数据可用空格、</a:t>
            </a:r>
            <a:r>
              <a:rPr lang="zh-CN" altLang="zh-CN" sz="2400" b="1" dirty="0">
                <a:latin typeface="Arial" panose="020B0604020202090204" pitchFamily="34" charset="0"/>
                <a:sym typeface="Wingdings 2" panose="05020102010507070707" pitchFamily="18" charset="2"/>
              </a:rPr>
              <a:t>Tab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键、回车键作分隔符。</a:t>
            </a:r>
            <a:endParaRPr lang="zh-CN" altLang="zh-CN" sz="2400" b="1" dirty="0">
              <a:latin typeface="黑体" panose="02010609060101010101" charset="-122"/>
              <a:sym typeface="Wingdings 2" panose="05020102010507070707" pitchFamily="18" charset="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latin typeface="黑体" panose="02010609060101010101" charset="-122"/>
              </a:rPr>
              <a:t>  例</a:t>
            </a:r>
            <a:r>
              <a:rPr lang="zh-CN" altLang="zh-CN" sz="2400" b="1" dirty="0">
                <a:latin typeface="Times New Roman" panose="02020503050405090304" charset="0"/>
              </a:rPr>
              <a:t>:</a:t>
            </a:r>
            <a:endParaRPr lang="zh-CN" altLang="zh-CN" sz="2400" b="1" dirty="0">
              <a:latin typeface="Times New Roman" panose="02020503050405090304" charset="0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        int a, b ;  float  f, e ;</a:t>
            </a:r>
            <a:endParaRPr lang="zh-CN" altLang="zh-CN" sz="2400" b="1" dirty="0">
              <a:latin typeface="Tahoma" panose="020B0604030504040204" pitchFamily="34" charset="0"/>
              <a:ea typeface="宋体" pitchFamily="2" charset="-122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  <a:sym typeface="+mn-ea"/>
              </a:rPr>
              <a:t>        scanf("%f, %f", &amp;f,&amp;e);</a:t>
            </a:r>
            <a:endParaRPr lang="zh-CN" altLang="zh-CN" sz="2400" dirty="0">
              <a:latin typeface="Tahoma" panose="020B0604030504040204" pitchFamily="34" charset="0"/>
              <a:ea typeface="宋体" pitchFamily="2" charset="-122"/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sym typeface="+mn-ea"/>
              </a:rPr>
              <a:t>        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scanf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("</a:t>
            </a:r>
            <a:r>
              <a:rPr lang="zh-CN" altLang="zh-CN" sz="2400" dirty="0">
                <a:solidFill>
                  <a:srgbClr val="CC0000"/>
                </a:solidFill>
                <a:latin typeface="Tahoma" panose="020B0604030504040204" pitchFamily="34" charset="0"/>
                <a:sym typeface="+mn-ea"/>
              </a:rPr>
              <a:t>a=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%d</a:t>
            </a:r>
            <a:r>
              <a:rPr lang="zh-CN" altLang="zh-CN" sz="2400" dirty="0">
                <a:solidFill>
                  <a:srgbClr val="CC0000"/>
                </a:solidFill>
                <a:latin typeface="Times New Roman" panose="02020503050405090304" charset="0"/>
                <a:sym typeface="+mn-ea"/>
              </a:rPr>
              <a:t>,</a:t>
            </a:r>
            <a:r>
              <a:rPr lang="zh-CN" altLang="zh-CN" sz="2400" dirty="0">
                <a:solidFill>
                  <a:srgbClr val="CC0000"/>
                </a:solidFill>
                <a:latin typeface="Tahoma" panose="020B0604030504040204" pitchFamily="34" charset="0"/>
                <a:sym typeface="+mn-ea"/>
              </a:rPr>
              <a:t>b=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%d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 &amp;a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,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&amp;b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);</a:t>
            </a:r>
            <a:endParaRPr lang="zh-CN" altLang="zh-CN" sz="24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4564" name="Text Box 4"/>
          <p:cNvSpPr txBox="1"/>
          <p:nvPr/>
        </p:nvSpPr>
        <p:spPr>
          <a:xfrm>
            <a:off x="6508115" y="4082415"/>
            <a:ext cx="2414905" cy="2122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23</a:t>
            </a:r>
            <a:r>
              <a:rPr lang="zh-CN" altLang="zh-CN" sz="2400" baseline="-250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︺</a:t>
            </a:r>
            <a:r>
              <a:rPr lang="zh-CN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456↙</a:t>
            </a:r>
            <a:endParaRPr lang="zh-CN" altLang="zh-CN" sz="2400" dirty="0">
              <a:solidFill>
                <a:srgbClr val="7030A0"/>
              </a:solidFill>
              <a:latin typeface="Tahoma" panose="020B0604030504040204" pitchFamily="34" charset="0"/>
              <a:ea typeface="黑体" panose="02010609060101010101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23</a:t>
            </a:r>
            <a:r>
              <a:rPr lang="zh-CN" altLang="zh-CN" sz="2400" dirty="0">
                <a:solidFill>
                  <a:srgbClr val="7030A0"/>
                </a:solidFill>
                <a:latin typeface="Times New Roman" panose="02020503050405090304" charset="0"/>
                <a:ea typeface="黑体" panose="02010609060101010101" charset="-122"/>
                <a:sym typeface="+mn-ea"/>
              </a:rPr>
              <a:t>(</a:t>
            </a:r>
            <a:r>
              <a:rPr lang="zh-CN" altLang="zh-CN" sz="2400" dirty="0">
                <a:solidFill>
                  <a:srgbClr val="7030A0"/>
                </a:solidFill>
                <a:latin typeface="Courier New" panose="02070409020205090404" pitchFamily="49" charset="0"/>
                <a:sym typeface="Wingdings 2" panose="05020102010507070707" pitchFamily="18" charset="2"/>
              </a:rPr>
              <a:t>Tab</a:t>
            </a:r>
            <a:r>
              <a:rPr lang="zh-CN" altLang="zh-CN" sz="2400" dirty="0">
                <a:solidFill>
                  <a:srgbClr val="7030A0"/>
                </a:solidFill>
                <a:latin typeface="Times New Roman" panose="02020503050405090304" charset="0"/>
                <a:sym typeface="Wingdings 2" panose="05020102010507070707" pitchFamily="18" charset="2"/>
              </a:rPr>
              <a:t>)</a:t>
            </a:r>
            <a:r>
              <a:rPr lang="zh-CN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456↙</a:t>
            </a:r>
            <a:endParaRPr lang="zh-CN" altLang="zh-CN" sz="2400" b="1" dirty="0">
              <a:solidFill>
                <a:srgbClr val="7030A0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2400" b="1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</a:rPr>
              <a:t>23 ↙ </a:t>
            </a:r>
            <a:endParaRPr lang="zh-CN" altLang="zh-CN" sz="2400" b="1" dirty="0">
              <a:solidFill>
                <a:srgbClr val="7030A0"/>
              </a:solidFill>
              <a:latin typeface="Tahoma" panose="020B060403050404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zh-CN" sz="2400" b="1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charset="-122"/>
              </a:rPr>
              <a:t>456 ↙ </a:t>
            </a:r>
            <a:endParaRPr lang="zh-CN" altLang="zh-CN" sz="2400" b="1" dirty="0">
              <a:solidFill>
                <a:srgbClr val="7030A0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194565" name="Text Box 5"/>
          <p:cNvSpPr txBox="1"/>
          <p:nvPr/>
        </p:nvSpPr>
        <p:spPr>
          <a:xfrm>
            <a:off x="5598795" y="2853690"/>
            <a:ext cx="3545205" cy="11239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tIns="118800">
            <a:spAutoFit/>
          </a:bodyPr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zh-CN" sz="2400" dirty="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charset="-122"/>
                <a:sym typeface="+mn-ea"/>
              </a:rPr>
              <a:t>输入：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23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67</a:t>
            </a:r>
            <a:r>
              <a:rPr lang="zh-CN" altLang="zh-CN" sz="2400" b="1" dirty="0">
                <a:solidFill>
                  <a:srgbClr val="CC0000"/>
                </a:solidFill>
                <a:latin typeface="Times New Roman" panose="02020503050405090304" charset="0"/>
                <a:ea typeface="黑体" panose="02010609060101010101" charset="-122"/>
              </a:rPr>
              <a:t>,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612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.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9↙</a:t>
            </a:r>
            <a:endParaRPr lang="zh-CN" altLang="zh-CN" sz="2400" b="1" dirty="0">
              <a:latin typeface="Tahoma" panose="020B0604030504040204" pitchFamily="34" charset="0"/>
              <a:ea typeface="黑体" panose="02010609060101010101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	</a:t>
            </a:r>
            <a:r>
              <a:rPr lang="zh-CN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a=</a:t>
            </a:r>
            <a:r>
              <a:rPr lang="en-US" altLang="zh-CN" sz="2400" b="1" dirty="0">
                <a:latin typeface="Tahoma" panose="020B0604030504040204" pitchFamily="34" charset="0"/>
              </a:rPr>
              <a:t>23</a:t>
            </a:r>
            <a:r>
              <a:rPr lang="zh-CN" altLang="zh-CN" sz="2400" b="1" dirty="0">
                <a:solidFill>
                  <a:srgbClr val="CC0000"/>
                </a:solidFill>
                <a:latin typeface="Times New Roman" panose="02020503050405090304" charset="0"/>
              </a:rPr>
              <a:t>,</a:t>
            </a:r>
            <a:r>
              <a:rPr lang="zh-CN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b=</a:t>
            </a:r>
            <a:r>
              <a:rPr lang="en-US" altLang="zh-CN" sz="2400" b="1" dirty="0">
                <a:latin typeface="Tahoma" panose="020B0604030504040204" pitchFamily="34" charset="0"/>
              </a:rPr>
              <a:t>456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↙</a:t>
            </a:r>
            <a:endParaRPr lang="zh-CN" altLang="zh-CN" sz="2400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88422" name="Rectangle 6"/>
          <p:cNvSpPr/>
          <p:nvPr/>
        </p:nvSpPr>
        <p:spPr>
          <a:xfrm>
            <a:off x="1115695" y="5013960"/>
            <a:ext cx="57969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zh-CN" sz="2400" dirty="0">
                <a:solidFill>
                  <a:srgbClr val="7030A0"/>
                </a:solidFill>
                <a:latin typeface="Tahoma" panose="020B0604030504040204" pitchFamily="34" charset="0"/>
                <a:sym typeface="+mn-ea"/>
              </a:rPr>
              <a:t>scanf("%d%d", &amp;a,&amp;b); </a:t>
            </a:r>
            <a:endParaRPr lang="zh-CN" altLang="zh-CN" sz="2400" dirty="0">
              <a:solidFill>
                <a:srgbClr val="7030A0"/>
              </a:solidFill>
              <a:latin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5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5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64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uiExpand="1" build="p"/>
      <p:bldP spid="194565" grpId="0" animBg="1" uiExpand="1" build="p"/>
      <p:bldP spid="2" grpId="0" bldLvl="0" animBg="1"/>
      <p:bldP spid="18842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7015" y="915035"/>
            <a:ext cx="8072120" cy="8178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函数时应注意的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3-9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3499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——scanf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输入函数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188419" name="Rectangle 3"/>
          <p:cNvSpPr>
            <a:spLocks noGrp="1"/>
          </p:cNvSpPr>
          <p:nvPr/>
        </p:nvSpPr>
        <p:spPr>
          <a:xfrm>
            <a:off x="435610" y="1741170"/>
            <a:ext cx="8528685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1)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输入多个数据时，采用的分隔符应与格式控制中的分隔符一致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。格式控制中无普通字符时</a:t>
            </a: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,   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输入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数值型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数据可用空格、</a:t>
            </a:r>
            <a:r>
              <a:rPr lang="zh-CN" altLang="zh-CN" sz="2400" b="1" dirty="0">
                <a:latin typeface="Arial" panose="020B0604020202090204" pitchFamily="34" charset="0"/>
                <a:sym typeface="Wingdings 2" panose="05020102010507070707" pitchFamily="18" charset="2"/>
              </a:rPr>
              <a:t>Tab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键、回车键作分隔符。输入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字符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型</a:t>
            </a:r>
            <a:r>
              <a:rPr lang="zh-CN" altLang="zh-CN" sz="2400" dirty="0">
                <a:latin typeface="黑体" panose="02010609060101010101" charset="-122"/>
                <a:sym typeface="Wingdings 2" panose="05020102010507070707" pitchFamily="18" charset="2"/>
              </a:rPr>
              <a:t>数据，不可随意添加分隔符</a:t>
            </a:r>
            <a:endParaRPr lang="zh-CN" altLang="zh-CN" sz="2400" b="1" dirty="0">
              <a:latin typeface="黑体" panose="02010609060101010101" charset="-122"/>
              <a:sym typeface="Wingdings 2" panose="05020102010507070707" pitchFamily="18" charset="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latin typeface="黑体" panose="02010609060101010101" charset="-122"/>
              </a:rPr>
              <a:t>  例</a:t>
            </a:r>
            <a:r>
              <a:rPr lang="zh-CN" altLang="zh-CN" sz="2400" b="1" dirty="0">
                <a:latin typeface="Times New Roman" panose="02020503050405090304" charset="0"/>
              </a:rPr>
              <a:t>:</a:t>
            </a:r>
            <a:r>
              <a:rPr lang="en-US" altLang="zh-CN" sz="2800" b="1" dirty="0">
                <a:latin typeface="Times New Roman" panose="02020503050405090304" charset="0"/>
              </a:rPr>
              <a:t>  </a:t>
            </a:r>
            <a:r>
              <a:rPr lang="zh-CN" altLang="zh-CN" sz="2800" dirty="0">
                <a:sym typeface="+mn-ea"/>
              </a:rPr>
              <a:t>scanf</a:t>
            </a:r>
            <a:r>
              <a:rPr lang="zh-CN" altLang="zh-CN" sz="2800" dirty="0">
                <a:latin typeface="Times New Roman" panose="02020503050405090304" charset="0"/>
                <a:sym typeface="+mn-ea"/>
              </a:rPr>
              <a:t>("</a:t>
            </a:r>
            <a:r>
              <a:rPr lang="zh-CN" altLang="zh-CN" sz="2800" dirty="0">
                <a:sym typeface="+mn-ea"/>
              </a:rPr>
              <a:t>%c%c%c</a:t>
            </a:r>
            <a:r>
              <a:rPr lang="zh-CN" altLang="zh-CN" sz="2800" dirty="0">
                <a:latin typeface="Times New Roman" panose="02020503050405090304" charset="0"/>
                <a:sym typeface="+mn-ea"/>
              </a:rPr>
              <a:t>"</a:t>
            </a:r>
            <a:r>
              <a:rPr lang="zh-CN" altLang="zh-CN" sz="2800" dirty="0">
                <a:latin typeface="Times New Roman" panose="02020503050405090304" charset="0"/>
                <a:sym typeface="+mn-ea"/>
              </a:rPr>
              <a:t>,</a:t>
            </a:r>
            <a:r>
              <a:rPr lang="zh-CN" altLang="zh-CN" sz="2800" dirty="0">
                <a:sym typeface="+mn-ea"/>
              </a:rPr>
              <a:t> &amp;a</a:t>
            </a:r>
            <a:r>
              <a:rPr lang="zh-CN" altLang="zh-CN" sz="2800" dirty="0">
                <a:latin typeface="Times New Roman" panose="02020503050405090304" charset="0"/>
                <a:sym typeface="+mn-ea"/>
              </a:rPr>
              <a:t>,</a:t>
            </a:r>
            <a:r>
              <a:rPr lang="zh-CN" altLang="zh-CN" sz="2800" dirty="0">
                <a:sym typeface="+mn-ea"/>
              </a:rPr>
              <a:t> &amp;b</a:t>
            </a:r>
            <a:r>
              <a:rPr lang="zh-CN" altLang="zh-CN" sz="2800" dirty="0">
                <a:latin typeface="Times New Roman" panose="02020503050405090304" charset="0"/>
                <a:sym typeface="+mn-ea"/>
              </a:rPr>
              <a:t>, </a:t>
            </a:r>
            <a:r>
              <a:rPr lang="zh-CN" altLang="zh-CN" sz="2800" dirty="0">
                <a:sym typeface="+mn-ea"/>
              </a:rPr>
              <a:t>&amp;c</a:t>
            </a:r>
            <a:r>
              <a:rPr lang="zh-CN" altLang="zh-CN" sz="2800" dirty="0">
                <a:latin typeface="Times New Roman" panose="02020503050405090304" charset="0"/>
                <a:sym typeface="+mn-ea"/>
              </a:rPr>
              <a:t>);</a:t>
            </a:r>
            <a:r>
              <a:rPr lang="zh-CN" altLang="zh-CN" sz="2800" dirty="0">
                <a:sym typeface="Wingdings 2" panose="05020102010507070707" pitchFamily="18" charset="2"/>
              </a:rPr>
              <a:t> </a:t>
            </a:r>
            <a:r>
              <a:rPr lang="zh-CN" altLang="zh-CN" sz="2800" b="1" dirty="0">
                <a:latin typeface="Tahoma" panose="020B0604030504040204" pitchFamily="34" charset="0"/>
                <a:ea typeface="宋体" pitchFamily="2" charset="-122"/>
              </a:rPr>
              <a:t>   </a:t>
            </a:r>
            <a:endParaRPr lang="zh-CN" altLang="zh-CN" sz="2800" b="1" dirty="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4364990"/>
            <a:ext cx="8388985" cy="1492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35000"/>
              </a:spcBef>
              <a:buNone/>
            </a:pPr>
            <a:r>
              <a:rPr lang="zh-CN" altLang="zh-CN" sz="2400" dirty="0">
                <a:sym typeface="Wingdings 2" panose="05020102010507070707" pitchFamily="18" charset="2"/>
              </a:rPr>
              <a:t>若输入</a:t>
            </a:r>
            <a:r>
              <a:rPr lang="zh-CN" altLang="zh-CN" sz="2400" dirty="0">
                <a:solidFill>
                  <a:srgbClr val="002BB4"/>
                </a:solidFill>
                <a:sym typeface="Wingdings 2" panose="05020102010507070707" pitchFamily="18" charset="2"/>
              </a:rPr>
              <a:t>ABC</a:t>
            </a:r>
            <a:r>
              <a:rPr lang="zh-CN" altLang="zh-CN" sz="2400" dirty="0">
                <a:sym typeface="Wingdings 2" panose="05020102010507070707" pitchFamily="18" charset="2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↙</a:t>
            </a:r>
            <a:r>
              <a:rPr lang="zh-CN" altLang="zh-CN" sz="2400" dirty="0">
                <a:sym typeface="Wingdings 3" panose="05040102010807070707" pitchFamily="18" charset="2"/>
              </a:rPr>
              <a:t>      </a:t>
            </a:r>
            <a:r>
              <a:rPr lang="zh-CN" altLang="zh-CN" sz="2400" dirty="0">
                <a:sym typeface="Wingdings 2" panose="05020102010507070707" pitchFamily="18" charset="2"/>
              </a:rPr>
              <a:t>则 a=A，b=B，c=C</a:t>
            </a:r>
            <a:endParaRPr lang="zh-CN" altLang="zh-CN" sz="2400" b="1" dirty="0">
              <a:sym typeface="Wingdings 2" panose="050201020105070707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zh-CN" sz="2400" dirty="0">
                <a:sym typeface="Wingdings 2" panose="05020102010507070707" pitchFamily="18" charset="2"/>
              </a:rPr>
              <a:t>若输入</a:t>
            </a:r>
            <a:r>
              <a:rPr lang="zh-CN" altLang="zh-CN" sz="2400" dirty="0">
                <a:solidFill>
                  <a:srgbClr val="002BB4"/>
                </a:solidFill>
                <a:sym typeface="Wingdings 2" panose="05020102010507070707" pitchFamily="18" charset="2"/>
              </a:rPr>
              <a:t>A</a:t>
            </a:r>
            <a:r>
              <a:rPr lang="zh-CN" altLang="zh-CN" sz="2400" baseline="-25000" dirty="0">
                <a:sym typeface="+mn-ea"/>
              </a:rPr>
              <a:t>︺</a:t>
            </a:r>
            <a:r>
              <a:rPr lang="zh-CN" altLang="zh-CN" sz="2400" dirty="0">
                <a:solidFill>
                  <a:srgbClr val="002BB4"/>
                </a:solidFill>
                <a:sym typeface="Wingdings 2" panose="05020102010507070707" pitchFamily="18" charset="2"/>
              </a:rPr>
              <a:t>B</a:t>
            </a:r>
            <a:r>
              <a:rPr lang="zh-CN" altLang="zh-CN" sz="2400" baseline="-25000" dirty="0">
                <a:sym typeface="+mn-ea"/>
              </a:rPr>
              <a:t>︺</a:t>
            </a:r>
            <a:r>
              <a:rPr lang="zh-CN" altLang="zh-CN" sz="2400" dirty="0">
                <a:solidFill>
                  <a:srgbClr val="002BB4"/>
                </a:solidFill>
                <a:sym typeface="Wingdings 2" panose="05020102010507070707" pitchFamily="18" charset="2"/>
              </a:rPr>
              <a:t>C</a:t>
            </a:r>
            <a:r>
              <a:rPr lang="zh-CN" altLang="zh-CN" sz="2400" dirty="0">
                <a:sym typeface="Wingdings 2" panose="05020102010507070707" pitchFamily="18" charset="2"/>
              </a:rPr>
              <a:t> 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↙</a:t>
            </a:r>
            <a:r>
              <a:rPr lang="zh-CN" altLang="zh-CN" sz="2400" dirty="0">
                <a:sym typeface="Wingdings 2" panose="05020102010507070707" pitchFamily="18" charset="2"/>
              </a:rPr>
              <a:t> 则 a=A</a:t>
            </a:r>
            <a:r>
              <a:rPr lang="zh-CN" altLang="zh-CN" sz="2400" dirty="0">
                <a:latin typeface="Times New Roman" panose="02020503050405090304" charset="0"/>
                <a:sym typeface="Wingdings 2" panose="05020102010507070707" pitchFamily="18" charset="2"/>
              </a:rPr>
              <a:t>,    </a:t>
            </a:r>
            <a:r>
              <a:rPr lang="zh-CN" altLang="zh-CN" sz="2400" dirty="0">
                <a:sym typeface="Wingdings 2" panose="05020102010507070707" pitchFamily="18" charset="2"/>
              </a:rPr>
              <a:t>b=</a:t>
            </a:r>
            <a:r>
              <a:rPr lang="zh-CN" altLang="zh-CN" sz="2400" baseline="-25000" dirty="0">
                <a:sym typeface="+mn-ea"/>
              </a:rPr>
              <a:t>︺</a:t>
            </a:r>
            <a:r>
              <a:rPr lang="zh-CN" altLang="zh-CN" sz="2400" dirty="0">
                <a:sym typeface="Wingdings 2" panose="05020102010507070707" pitchFamily="18" charset="2"/>
              </a:rPr>
              <a:t>，c=B</a:t>
            </a:r>
            <a:endParaRPr lang="zh-CN" altLang="zh-CN" sz="2400" b="1" dirty="0">
              <a:sym typeface="Wingdings 2" panose="050201020105070707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zh-CN" sz="2400" dirty="0">
                <a:sym typeface="Wingdings 2" panose="05020102010507070707" pitchFamily="18" charset="2"/>
              </a:rPr>
              <a:t>若输入</a:t>
            </a:r>
            <a:r>
              <a:rPr lang="zh-CN" altLang="zh-CN" sz="2400" dirty="0">
                <a:solidFill>
                  <a:srgbClr val="002BB4"/>
                </a:solidFill>
                <a:sym typeface="Wingdings 2" panose="05020102010507070707" pitchFamily="18" charset="2"/>
              </a:rPr>
              <a:t>A</a:t>
            </a:r>
            <a:r>
              <a:rPr lang="zh-CN" altLang="zh-CN" sz="2400" dirty="0">
                <a:solidFill>
                  <a:srgbClr val="002BB4"/>
                </a:solidFill>
                <a:latin typeface="Times New Roman" panose="02020503050405090304" charset="0"/>
                <a:sym typeface="+mn-ea"/>
              </a:rPr>
              <a:t>↙</a:t>
            </a:r>
            <a:r>
              <a:rPr lang="zh-CN" altLang="zh-CN" sz="2400" dirty="0">
                <a:solidFill>
                  <a:srgbClr val="002BB4"/>
                </a:solidFill>
                <a:sym typeface="Wingdings 2" panose="05020102010507070707" pitchFamily="18" charset="2"/>
              </a:rPr>
              <a:t>B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↙</a:t>
            </a:r>
            <a:r>
              <a:rPr lang="zh-CN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zh-CN" altLang="zh-CN" sz="2400" dirty="0">
                <a:sym typeface="Wingdings 2" panose="05020102010507070707" pitchFamily="18" charset="2"/>
              </a:rPr>
              <a:t>则 C未输入结果已出，且a=A</a:t>
            </a:r>
            <a:r>
              <a:rPr lang="zh-CN" altLang="zh-CN" sz="2400" dirty="0">
                <a:latin typeface="Times New Roman" panose="02020503050405090304" charset="0"/>
                <a:sym typeface="Wingdings 2" panose="05020102010507070707" pitchFamily="18" charset="2"/>
              </a:rPr>
              <a:t>,</a:t>
            </a:r>
            <a:r>
              <a:rPr lang="zh-CN" altLang="zh-CN" sz="2400" dirty="0">
                <a:sym typeface="Wingdings 2" panose="05020102010507070707" pitchFamily="18" charset="2"/>
              </a:rPr>
              <a:t>   b=</a:t>
            </a:r>
            <a:r>
              <a:rPr lang="zh-CN" altLang="zh-CN" sz="2400" dirty="0">
                <a:latin typeface="Times New Roman" panose="02020503050405090304" charset="0"/>
                <a:sym typeface="+mn-ea"/>
              </a:rPr>
              <a:t>↙</a:t>
            </a:r>
            <a:r>
              <a:rPr lang="zh-CN" altLang="zh-CN" sz="2400" dirty="0">
                <a:latin typeface="Times New Roman" panose="02020503050405090304" charset="0"/>
                <a:sym typeface="Wingdings 2" panose="05020102010507070707" pitchFamily="18" charset="2"/>
              </a:rPr>
              <a:t>, </a:t>
            </a:r>
            <a:r>
              <a:rPr lang="zh-CN" altLang="zh-CN" sz="2400" dirty="0">
                <a:sym typeface="Wingdings 2" panose="05020102010507070707" pitchFamily="18" charset="2"/>
              </a:rPr>
              <a:t>c=B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23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——scanf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输入函数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6698" y="914718"/>
            <a:ext cx="8072437" cy="4929187"/>
          </a:xfrm>
        </p:spPr>
        <p:txBody>
          <a:bodyPr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函数时应注意的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3-9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87" name="Text Box 3"/>
          <p:cNvSpPr txBox="1"/>
          <p:nvPr/>
        </p:nvSpPr>
        <p:spPr>
          <a:xfrm>
            <a:off x="530225" y="1613218"/>
            <a:ext cx="8412163" cy="2176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35000"/>
              </a:spcBef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2)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 输入数据时不可规定精度</a:t>
            </a:r>
            <a:r>
              <a:rPr lang="zh-CN" altLang="zh-CN" sz="2400" b="1" dirty="0">
                <a:latin typeface="Times New Roman" panose="02020503050405090304" charset="0"/>
                <a:ea typeface="仿宋_GB2312" pitchFamily="1" charset="-122"/>
              </a:rPr>
              <a:t>,</a:t>
            </a:r>
            <a:r>
              <a:rPr lang="zh-CN" altLang="zh-CN" sz="2400" b="1" dirty="0">
                <a:latin typeface="Arial" panose="020B0604020202090204" pitchFamily="34" charset="0"/>
                <a:ea typeface="仿宋_GB2312" pitchFamily="1" charset="-122"/>
              </a:rPr>
              <a:t>  </a:t>
            </a:r>
            <a:r>
              <a:rPr lang="zh-CN" altLang="zh-CN" sz="2400" b="1" dirty="0">
                <a:latin typeface="Courier New" panose="02070409020205090404" pitchFamily="49" charset="0"/>
                <a:ea typeface="黑体" panose="02010609060101010101" charset="-122"/>
              </a:rPr>
              <a:t>但可指定宽度。</a:t>
            </a:r>
            <a:endParaRPr lang="zh-CN" altLang="zh-CN" sz="2400" b="1" dirty="0">
              <a:latin typeface="Arial" panose="020B0604020202090204" pitchFamily="34" charset="0"/>
              <a:ea typeface="黑体" panose="02010609060101010101" charset="-122"/>
            </a:endParaRPr>
          </a:p>
          <a:p>
            <a:pPr marL="457200" indent="-457200">
              <a:lnSpc>
                <a:spcPct val="115000"/>
              </a:lnSpc>
              <a:spcBef>
                <a:spcPct val="40000"/>
              </a:spcBef>
            </a:pP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  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: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    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 scanf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("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%7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.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2</a:t>
            </a:r>
            <a:r>
              <a:rPr lang="zh-CN" altLang="zh-CN" sz="2400" b="1" dirty="0">
                <a:latin typeface="Arial" panose="020B0604020202090204" pitchFamily="34" charset="0"/>
                <a:ea typeface="宋体" pitchFamily="2" charset="-122"/>
              </a:rPr>
              <a:t>f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</a:rPr>
              <a:t>&amp;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a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) ;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  </a:t>
            </a:r>
            <a:endParaRPr lang="zh-CN" altLang="zh-CN" sz="2400" b="1" dirty="0">
              <a:latin typeface="Courier New" panose="02070409020205090404" pitchFamily="49" charset="0"/>
              <a:ea typeface="黑体" panose="02010609060101010101" charset="-122"/>
            </a:endParaRPr>
          </a:p>
          <a:p>
            <a:pPr marL="457200" indent="-457200">
              <a:lnSpc>
                <a:spcPct val="115000"/>
              </a:lnSpc>
              <a:spcBef>
                <a:spcPct val="45000"/>
              </a:spcBef>
              <a:buClr>
                <a:srgbClr val="009900"/>
              </a:buClr>
              <a:buFont typeface="Wingdings" panose="05000000000000000000" pitchFamily="2" charset="2"/>
            </a:pPr>
            <a:r>
              <a:rPr lang="zh-CN" altLang="zh-CN" sz="2400" dirty="0">
                <a:latin typeface="Courier New" panose="02070409020205090404" pitchFamily="49" charset="0"/>
                <a:ea typeface="宋体" pitchFamily="2" charset="-122"/>
              </a:rPr>
              <a:t> </a:t>
            </a:r>
            <a:r>
              <a:rPr lang="zh-CN" altLang="zh-CN" sz="2400" b="1" dirty="0">
                <a:latin typeface="Courier New" panose="02070409020205090404" pitchFamily="49" charset="0"/>
                <a:ea typeface="宋体" pitchFamily="2" charset="-122"/>
              </a:rPr>
              <a:t>     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scanf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("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%3d%2d%3c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"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,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 </a:t>
            </a: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</a:rPr>
              <a:t>&amp;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a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, </a:t>
            </a: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</a:rPr>
              <a:t>&amp;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b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, </a:t>
            </a:r>
            <a:r>
              <a:rPr lang="zh-CN" altLang="zh-CN" sz="2400" dirty="0">
                <a:latin typeface="Tahoma" panose="020B0604030504040204" pitchFamily="34" charset="0"/>
                <a:ea typeface="宋体" pitchFamily="2" charset="-122"/>
              </a:rPr>
              <a:t>&amp;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</a:rPr>
              <a:t>ch</a:t>
            </a:r>
            <a:r>
              <a:rPr lang="zh-CN" altLang="zh-CN" sz="2400" b="1" dirty="0">
                <a:latin typeface="Times New Roman" panose="02020503050405090304" charset="0"/>
                <a:ea typeface="宋体" pitchFamily="2" charset="-122"/>
              </a:rPr>
              <a:t>) ;</a:t>
            </a: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Wingdings 2" panose="05020102010507070707" pitchFamily="18" charset="2"/>
              </a:rPr>
              <a:t> </a:t>
            </a:r>
            <a:endParaRPr lang="zh-CN" altLang="zh-CN" sz="2400" b="1" dirty="0">
              <a:latin typeface="Tahoma" panose="020B0604030504040204" pitchFamily="34" charset="0"/>
              <a:ea typeface="宋体" pitchFamily="2" charset="-122"/>
              <a:sym typeface="Wingdings 2" panose="05020102010507070707" pitchFamily="18" charset="2"/>
            </a:endParaRPr>
          </a:p>
          <a:p>
            <a:pPr marL="457200" indent="-457200">
              <a:lnSpc>
                <a:spcPct val="115000"/>
              </a:lnSpc>
              <a:spcBef>
                <a:spcPct val="35000"/>
              </a:spcBef>
              <a:buClr>
                <a:srgbClr val="009900"/>
              </a:buClr>
              <a:buFont typeface="Wingdings" panose="05000000000000000000" pitchFamily="2" charset="2"/>
            </a:pPr>
            <a:r>
              <a:rPr lang="zh-CN" altLang="zh-CN" sz="2400" b="1" dirty="0">
                <a:latin typeface="Tahoma" panose="020B0604030504040204" pitchFamily="34" charset="0"/>
                <a:ea typeface="宋体" pitchFamily="2" charset="-122"/>
                <a:sym typeface="Wingdings 2" panose="05020102010507070707" pitchFamily="18" charset="2"/>
              </a:rPr>
              <a:t>   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输入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: </a:t>
            </a:r>
            <a:r>
              <a:rPr lang="zh-CN" altLang="zh-CN" sz="2400" b="1" u="sng" dirty="0">
                <a:solidFill>
                  <a:srgbClr val="FF0000"/>
                </a:solidFill>
                <a:latin typeface="Arial" panose="020B0604020202090204" pitchFamily="34" charset="0"/>
                <a:ea typeface="黑体" panose="02010609060101010101" charset="-122"/>
              </a:rPr>
              <a:t>123</a:t>
            </a:r>
            <a:r>
              <a:rPr lang="zh-CN" altLang="zh-CN" sz="2400" b="1" u="sng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</a:rPr>
              <a:t>46</a:t>
            </a:r>
            <a:r>
              <a:rPr lang="zh-CN" altLang="zh-CN" sz="2400" b="1" u="sng" dirty="0">
                <a:solidFill>
                  <a:srgbClr val="FF0000"/>
                </a:solidFill>
                <a:latin typeface="Arial" panose="020B0604020202090204" pitchFamily="34" charset="0"/>
                <a:ea typeface="黑体" panose="02010609060101010101" charset="-122"/>
              </a:rPr>
              <a:t>a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90204" pitchFamily="34" charset="0"/>
                <a:ea typeface="黑体" panose="02010609060101010101" charset="-122"/>
              </a:rPr>
              <a:t>bc</a:t>
            </a:r>
            <a:r>
              <a:rPr lang="zh-CN" altLang="zh-CN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Tahoma" panose="020B0604030504040204" pitchFamily="34" charset="0"/>
                <a:ea typeface="黑体" panose="02010609060101010101" charset="-122"/>
              </a:rPr>
              <a:t>↙</a:t>
            </a:r>
            <a:r>
              <a:rPr lang="zh-CN" altLang="zh-CN" sz="2400" dirty="0">
                <a:latin typeface="Courier New" panose="02070409020205090404" pitchFamily="49" charset="0"/>
                <a:ea typeface="宋体" pitchFamily="2" charset="-122"/>
              </a:rPr>
              <a:t> </a:t>
            </a:r>
            <a:endParaRPr lang="zh-CN" altLang="zh-CN" sz="2400" dirty="0">
              <a:latin typeface="Courier New" panose="02070409020205090404" pitchFamily="49" charset="0"/>
              <a:ea typeface="宋体" pitchFamily="2" charset="-122"/>
            </a:endParaRPr>
          </a:p>
        </p:txBody>
      </p:sp>
      <p:sp>
        <p:nvSpPr>
          <p:cNvPr id="195588" name="Text Box 4"/>
          <p:cNvSpPr txBox="1"/>
          <p:nvPr/>
        </p:nvSpPr>
        <p:spPr>
          <a:xfrm>
            <a:off x="1789113" y="3634105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CC00FF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endParaRPr lang="zh-CN" altLang="zh-CN" sz="2400" b="1" dirty="0">
              <a:solidFill>
                <a:srgbClr val="CC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5589" name="Text Box 5"/>
          <p:cNvSpPr txBox="1"/>
          <p:nvPr/>
        </p:nvSpPr>
        <p:spPr>
          <a:xfrm>
            <a:off x="2159000" y="3643630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CC00FF"/>
                </a:solidFill>
                <a:latin typeface="Tahoma" panose="020B0604030504040204" pitchFamily="34" charset="0"/>
                <a:ea typeface="宋体" pitchFamily="2" charset="-122"/>
              </a:rPr>
              <a:t>b</a:t>
            </a:r>
            <a:endParaRPr lang="zh-CN" altLang="zh-CN" sz="2400" b="1" dirty="0">
              <a:solidFill>
                <a:srgbClr val="CC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5590" name="Text Box 6"/>
          <p:cNvSpPr txBox="1"/>
          <p:nvPr/>
        </p:nvSpPr>
        <p:spPr>
          <a:xfrm>
            <a:off x="2447925" y="3622993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CC00FF"/>
                </a:solidFill>
                <a:latin typeface="Tahoma" panose="020B0604030504040204" pitchFamily="34" charset="0"/>
                <a:ea typeface="宋体" pitchFamily="2" charset="-122"/>
              </a:rPr>
              <a:t>ch</a:t>
            </a:r>
            <a:endParaRPr lang="zh-CN" altLang="zh-CN" sz="2400" b="1" dirty="0">
              <a:solidFill>
                <a:srgbClr val="CC00FF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5591" name="Text Box 7"/>
          <p:cNvSpPr txBox="1"/>
          <p:nvPr/>
        </p:nvSpPr>
        <p:spPr>
          <a:xfrm>
            <a:off x="7558723" y="2673668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√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5592" name="Text Box 8"/>
          <p:cNvSpPr txBox="1"/>
          <p:nvPr/>
        </p:nvSpPr>
        <p:spPr>
          <a:xfrm>
            <a:off x="5326698" y="2168843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×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5593" name="Rectangle 9"/>
          <p:cNvSpPr>
            <a:spLocks noGrp="1"/>
          </p:cNvSpPr>
          <p:nvPr/>
        </p:nvSpPr>
        <p:spPr>
          <a:xfrm>
            <a:off x="539433" y="4077335"/>
            <a:ext cx="8474075" cy="22939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87350" indent="-387350" eaLnBrk="1" hangingPunct="1">
              <a:buNone/>
            </a:pP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3)</a:t>
            </a:r>
            <a:r>
              <a:rPr lang="zh-CN" altLang="zh-CN" sz="2400" b="1" dirty="0">
                <a:sym typeface="Wingdings 2" panose="05020102010507070707" pitchFamily="18" charset="2"/>
              </a:rPr>
              <a:t> 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输入格式符带有*</a:t>
            </a:r>
            <a:r>
              <a:rPr lang="zh-CN" altLang="zh-CN" sz="2400" b="1" dirty="0">
                <a:sym typeface="Wingdings 2" panose="05020102010507070707" pitchFamily="18" charset="2"/>
              </a:rPr>
              <a:t>，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表示该数据不赋值。</a:t>
            </a:r>
            <a:endParaRPr lang="zh-CN" altLang="zh-CN" sz="2400" b="1" dirty="0">
              <a:latin typeface="黑体" panose="02010609060101010101" charset="-122"/>
              <a:sym typeface="Wingdings 2" panose="05020102010507070707" pitchFamily="18" charset="2"/>
            </a:endParaRPr>
          </a:p>
          <a:p>
            <a:pPr marL="387350" indent="-387350" eaLnBrk="1" hangingPunct="1">
              <a:lnSpc>
                <a:spcPct val="115000"/>
              </a:lnSpc>
              <a:spcBef>
                <a:spcPct val="40000"/>
              </a:spcBef>
              <a:buNone/>
            </a:pPr>
            <a:r>
              <a:rPr lang="zh-CN" altLang="zh-CN" sz="2400" dirty="0">
                <a:sym typeface="Monotype Sorts" charset="2"/>
              </a:rPr>
              <a:t>    </a:t>
            </a:r>
            <a:r>
              <a:rPr lang="zh-CN" altLang="zh-CN" sz="2400" b="1" dirty="0">
                <a:latin typeface="黑体" panose="02010609060101010101" charset="-122"/>
                <a:sym typeface="Monotype Sorts" charset="2"/>
              </a:rPr>
              <a:t>例</a:t>
            </a:r>
            <a:r>
              <a:rPr lang="zh-CN" altLang="zh-CN" sz="2400" b="1" dirty="0">
                <a:latin typeface="Times New Roman" panose="02020503050405090304" charset="0"/>
                <a:sym typeface="Monotype Sorts" charset="2"/>
              </a:rPr>
              <a:t>:</a:t>
            </a:r>
            <a:r>
              <a:rPr lang="zh-CN" altLang="zh-CN" sz="2400" b="1" dirty="0">
                <a:sym typeface="Monotype Sorts" charset="2"/>
              </a:rPr>
              <a:t>     </a:t>
            </a:r>
            <a:r>
              <a:rPr lang="zh-CN" altLang="zh-CN" sz="2400" b="1" dirty="0"/>
              <a:t>scanf</a:t>
            </a:r>
            <a:r>
              <a:rPr lang="zh-CN" altLang="zh-CN" sz="2400" b="1" dirty="0">
                <a:latin typeface="Times New Roman" panose="02020503050405090304" charset="0"/>
              </a:rPr>
              <a:t>(</a:t>
            </a:r>
            <a:r>
              <a:rPr lang="zh-CN" altLang="zh-CN" sz="2400" b="1" dirty="0"/>
              <a:t>"</a:t>
            </a:r>
            <a:r>
              <a:rPr lang="zh-CN" altLang="zh-CN" sz="2400" b="1" dirty="0"/>
              <a:t>%d%</a:t>
            </a:r>
            <a:r>
              <a:rPr lang="zh-CN" altLang="zh-CN" sz="2400" b="1" dirty="0">
                <a:solidFill>
                  <a:schemeClr val="hlink"/>
                </a:solidFill>
                <a:latin typeface="黑体" panose="02010609060101010101" charset="-122"/>
              </a:rPr>
              <a:t>*</a:t>
            </a:r>
            <a:r>
              <a:rPr lang="zh-CN" altLang="zh-CN" sz="2400" b="1" dirty="0"/>
              <a:t>d%d </a:t>
            </a:r>
            <a:r>
              <a:rPr lang="zh-CN" altLang="zh-CN" sz="2400" b="1" dirty="0">
                <a:latin typeface="Times New Roman" panose="02020503050405090304" charset="0"/>
              </a:rPr>
              <a:t>"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dirty="0"/>
              <a:t>&amp;</a:t>
            </a:r>
            <a:r>
              <a:rPr lang="zh-CN" altLang="zh-CN" sz="2400" b="1" dirty="0"/>
              <a:t>a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dirty="0"/>
              <a:t>&amp;</a:t>
            </a:r>
            <a:r>
              <a:rPr lang="zh-CN" altLang="zh-CN" sz="2400" b="1" dirty="0"/>
              <a:t>c</a:t>
            </a:r>
            <a:r>
              <a:rPr lang="zh-CN" altLang="zh-CN" sz="2400" b="1" dirty="0">
                <a:latin typeface="Times New Roman" panose="02020503050405090304" charset="0"/>
              </a:rPr>
              <a:t>) ;</a:t>
            </a:r>
            <a:r>
              <a:rPr lang="zh-CN" altLang="zh-CN" sz="2400" b="1" dirty="0">
                <a:sym typeface="Wingdings 2" panose="05020102010507070707" pitchFamily="18" charset="2"/>
              </a:rPr>
              <a:t> </a:t>
            </a:r>
            <a:endParaRPr lang="zh-CN" altLang="zh-CN" sz="2400" b="1" dirty="0">
              <a:sym typeface="Wingdings 2" panose="05020102010507070707" pitchFamily="18" charset="2"/>
            </a:endParaRPr>
          </a:p>
          <a:p>
            <a:pPr marL="387350" indent="-387350" eaLnBrk="1" hangingPunct="1">
              <a:lnSpc>
                <a:spcPct val="115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sym typeface="Wingdings 2" panose="05020102010507070707" pitchFamily="18" charset="2"/>
              </a:rPr>
              <a:t>    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输入</a:t>
            </a:r>
            <a:r>
              <a:rPr lang="zh-CN" altLang="zh-CN" sz="2400" b="1" dirty="0">
                <a:latin typeface="Times New Roman" panose="02020503050405090304" charset="0"/>
                <a:sym typeface="Monotype Sorts" charset="2"/>
              </a:rPr>
              <a:t>:</a:t>
            </a:r>
            <a:r>
              <a:rPr lang="zh-CN" altLang="zh-CN" sz="2400" b="1" dirty="0">
                <a:sym typeface="Wingdings 2" panose="05020102010507070707" pitchFamily="18" charset="2"/>
              </a:rPr>
              <a:t> 12</a:t>
            </a:r>
            <a:r>
              <a:rPr lang="zh-CN" altLang="zh-CN" sz="2400" b="1" baseline="-25000" dirty="0"/>
              <a:t>︺</a:t>
            </a:r>
            <a:r>
              <a:rPr lang="zh-CN" altLang="zh-CN" sz="2400" b="1" dirty="0">
                <a:sym typeface="Wingdings 2" panose="05020102010507070707" pitchFamily="18" charset="2"/>
              </a:rPr>
              <a:t>34</a:t>
            </a:r>
            <a:r>
              <a:rPr lang="zh-CN" altLang="zh-CN" sz="2400" b="1" baseline="-25000" dirty="0"/>
              <a:t>︺</a:t>
            </a:r>
            <a:r>
              <a:rPr lang="zh-CN" altLang="zh-CN" sz="2400" b="1" dirty="0">
                <a:sym typeface="Wingdings 2" panose="05020102010507070707" pitchFamily="18" charset="2"/>
              </a:rPr>
              <a:t>567 </a:t>
            </a:r>
            <a:r>
              <a:rPr lang="zh-CN" altLang="zh-CN" sz="2400" b="1" dirty="0"/>
              <a:t>↙ </a:t>
            </a:r>
            <a:r>
              <a:rPr lang="zh-CN" altLang="zh-CN" sz="2400" b="1" dirty="0">
                <a:sym typeface="Wingdings 3" panose="05040102010807070707" pitchFamily="18" charset="2"/>
              </a:rPr>
              <a:t>    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则</a:t>
            </a:r>
            <a:r>
              <a:rPr lang="zh-CN" altLang="zh-CN" sz="2400" b="1" dirty="0">
                <a:sym typeface="Wingdings 2" panose="05020102010507070707" pitchFamily="18" charset="2"/>
              </a:rPr>
              <a:t>  a=12</a:t>
            </a: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,</a:t>
            </a:r>
            <a:r>
              <a:rPr lang="zh-CN" altLang="zh-CN" sz="2400" b="1" dirty="0">
                <a:sym typeface="Wingdings 2" panose="05020102010507070707" pitchFamily="18" charset="2"/>
              </a:rPr>
              <a:t> c=567</a:t>
            </a:r>
            <a:r>
              <a:rPr lang="zh-CN" altLang="zh-CN" sz="2400" b="1" dirty="0">
                <a:latin typeface="Times New Roman" panose="02020503050405090304" charset="0"/>
                <a:sym typeface="Wingdings 2" panose="05020102010507070707" pitchFamily="18" charset="2"/>
              </a:rPr>
              <a:t>,</a:t>
            </a:r>
            <a:r>
              <a:rPr lang="zh-CN" altLang="zh-CN" sz="2400" b="1" dirty="0">
                <a:sym typeface="Wingdings 2" panose="05020102010507070707" pitchFamily="18" charset="2"/>
              </a:rPr>
              <a:t> 34 </a:t>
            </a:r>
            <a:r>
              <a:rPr lang="zh-CN" altLang="zh-CN" sz="2400" b="1" dirty="0">
                <a:latin typeface="黑体" panose="02010609060101010101" charset="-122"/>
              </a:rPr>
              <a:t>被跳过</a:t>
            </a:r>
            <a:r>
              <a:rPr lang="zh-CN" altLang="zh-CN" sz="2400" b="1" dirty="0">
                <a:latin typeface="黑体" panose="02010609060101010101" charset="-122"/>
                <a:sym typeface="Wingdings 2" panose="05020102010507070707" pitchFamily="18" charset="2"/>
              </a:rPr>
              <a:t>。</a:t>
            </a:r>
            <a:endParaRPr lang="zh-CN" altLang="zh-CN" sz="2400" b="1" dirty="0">
              <a:latin typeface="黑体" panose="02010609060101010101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charRg st="2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charRg st="6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charRg st="10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55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charRg st="2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charRg st="6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  <p:bldP spid="195588" grpId="0" build="p"/>
      <p:bldP spid="195589" grpId="0" build="p"/>
      <p:bldP spid="195590" grpId="0" build="p"/>
      <p:bldP spid="195591" grpId="0"/>
      <p:bldP spid="195592" grpId="0" advAuto="1000" build="p"/>
      <p:bldP spid="19559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4523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——scanf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输入函数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7015" y="915035"/>
            <a:ext cx="8072120" cy="1503680"/>
          </a:xfrm>
        </p:spPr>
        <p:txBody>
          <a:bodyPr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函数时应注意的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3-9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87" name="Text Box 3"/>
          <p:cNvSpPr txBox="1"/>
          <p:nvPr/>
        </p:nvSpPr>
        <p:spPr>
          <a:xfrm>
            <a:off x="530225" y="1613218"/>
            <a:ext cx="8412163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ct val="60000"/>
              </a:spcBef>
              <a:buClr>
                <a:srgbClr val="009900"/>
              </a:buClr>
              <a:buFont typeface="Wingdings" panose="05000000000000000000" pitchFamily="2" charset="2"/>
            </a:pP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+mn-ea"/>
              </a:rPr>
              <a:t>4)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无符号数可用 </a:t>
            </a:r>
            <a:r>
              <a:rPr lang="zh-CN" altLang="zh-CN" sz="2400" dirty="0">
                <a:latin typeface="Tahoma" panose="020B0604030504040204" pitchFamily="34" charset="0"/>
                <a:ea typeface="黑体" panose="02010609060101010101" charset="-122"/>
                <a:sym typeface="+mn-ea"/>
              </a:rPr>
              <a:t>%d、%o、%x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 格式输入。</a:t>
            </a:r>
            <a:endParaRPr lang="zh-CN" altLang="zh-CN" sz="2400" dirty="0">
              <a:latin typeface="Courier New" panose="02070409020205090404" pitchFamily="49" charset="0"/>
              <a:ea typeface="宋体" pitchFamily="2" charset="-122"/>
            </a:endParaRPr>
          </a:p>
        </p:txBody>
      </p:sp>
      <p:sp>
        <p:nvSpPr>
          <p:cNvPr id="195593" name="Rectangle 9"/>
          <p:cNvSpPr>
            <a:spLocks noGrp="1"/>
          </p:cNvSpPr>
          <p:nvPr/>
        </p:nvSpPr>
        <p:spPr>
          <a:xfrm>
            <a:off x="530225" y="2350770"/>
            <a:ext cx="8474075" cy="26816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>
                <a:latin typeface="Times New Roman" panose="02020503050405090304" charset="0"/>
                <a:ea typeface="宋体" pitchFamily="2" charset="-122"/>
                <a:sym typeface="Wingdings 2" panose="05020102010507070707" pitchFamily="18" charset="2"/>
              </a:rPr>
              <a:t>5</a:t>
            </a:r>
            <a:r>
              <a:rPr lang="zh-CN" altLang="zh-CN" sz="2400" dirty="0">
                <a:latin typeface="Times New Roman" panose="02020503050405090304" charset="0"/>
                <a:ea typeface="宋体" pitchFamily="2" charset="-122"/>
                <a:sym typeface="Wingdings 2" panose="05020102010507070707" pitchFamily="18" charset="2"/>
              </a:rPr>
              <a:t>)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Wingdings 2" panose="05020102010507070707" pitchFamily="18" charset="2"/>
              </a:rPr>
              <a:t>在下列情况下可认为数据输入结束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Wingdings 2" panose="05020102010507070707" pitchFamily="18" charset="2"/>
              </a:rPr>
              <a:t>: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  <a:sym typeface="Wingdings 2" panose="05020102010507070707" pitchFamily="18" charset="2"/>
            </a:endParaRPr>
          </a:p>
          <a:p>
            <a:pPr marL="2046605" lvl="4" indent="-342900" eaLnBrk="1" hangingPunct="1">
              <a:lnSpc>
                <a:spcPct val="200000"/>
              </a:lnSpc>
              <a:buClr>
                <a:srgbClr val="008000"/>
              </a:buClr>
              <a:buSzPct val="85000"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Wingdings 2" panose="05020102010507070707" pitchFamily="18" charset="2"/>
              </a:rPr>
              <a:t>遇空格、回车、</a:t>
            </a:r>
            <a:r>
              <a:rPr lang="zh-CN" altLang="zh-CN" sz="2400" dirty="0">
                <a:latin typeface="Arial" panose="020B0604020202090204" pitchFamily="34" charset="0"/>
                <a:ea typeface="黑体" panose="02010609060101010101" charset="-122"/>
                <a:sym typeface="Wingdings 2" panose="05020102010507070707" pitchFamily="18" charset="2"/>
              </a:rPr>
              <a:t>Tab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Wingdings 2" panose="05020102010507070707" pitchFamily="18" charset="2"/>
              </a:rPr>
              <a:t>键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Wingdings 2" panose="05020102010507070707" pitchFamily="18" charset="2"/>
              </a:rPr>
              <a:t>;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  <a:sym typeface="Wingdings 2" panose="05020102010507070707" pitchFamily="18" charset="2"/>
            </a:endParaRPr>
          </a:p>
          <a:p>
            <a:pPr marL="2046605" lvl="4" indent="-342900" eaLnBrk="1" hangingPunct="1">
              <a:lnSpc>
                <a:spcPct val="105000"/>
              </a:lnSpc>
              <a:buClr>
                <a:srgbClr val="008000"/>
              </a:buClr>
              <a:buSzPct val="85000"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Wingdings 2" panose="05020102010507070707" pitchFamily="18" charset="2"/>
              </a:rPr>
              <a:t>遇宽度结束</a:t>
            </a:r>
            <a:r>
              <a:rPr lang="zh-CN" altLang="zh-CN" sz="2400" dirty="0">
                <a:latin typeface="Times New Roman" panose="02020503050405090304" charset="0"/>
                <a:ea typeface="黑体" panose="02010609060101010101" charset="-122"/>
                <a:sym typeface="Wingdings 2" panose="05020102010507070707" pitchFamily="18" charset="2"/>
              </a:rPr>
              <a:t>;</a:t>
            </a:r>
            <a:endParaRPr lang="zh-CN" altLang="zh-CN" sz="2400" b="1" dirty="0">
              <a:latin typeface="Times New Roman" panose="02020503050405090304" charset="0"/>
              <a:ea typeface="黑体" panose="02010609060101010101" charset="-122"/>
              <a:sym typeface="Wingdings 2" panose="05020102010507070707" pitchFamily="18" charset="2"/>
            </a:endParaRPr>
          </a:p>
          <a:p>
            <a:pPr marL="2046605" lvl="4" indent="-342900" eaLnBrk="1" hangingPunct="1">
              <a:lnSpc>
                <a:spcPct val="105000"/>
              </a:lnSpc>
              <a:buClr>
                <a:srgbClr val="008000"/>
              </a:buClr>
              <a:buSzPct val="85000"/>
            </a:pP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Wingdings 2" panose="05020102010507070707" pitchFamily="18" charset="2"/>
              </a:rPr>
              <a:t>非法输入。</a:t>
            </a:r>
            <a:endParaRPr lang="zh-CN" altLang="zh-CN" sz="2400" b="1" dirty="0">
              <a:latin typeface="黑体" panose="02010609060101010101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5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908050"/>
            <a:ext cx="8072437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函数输出一个字符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功能：从计算机向显示器输出</a:t>
            </a:r>
            <a:r>
              <a:rPr lang="zh-CN" altLang="en-US" sz="2800" b="1">
                <a:solidFill>
                  <a:srgbClr val="FF0000"/>
                </a:solidFill>
                <a:latin typeface="黑体" charset="0"/>
                <a:ea typeface="黑体" charset="0"/>
              </a:rPr>
              <a:t>一个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字符 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putchar(c)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55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3979" name="AutoShape 11"/>
          <p:cNvSpPr/>
          <p:nvPr/>
        </p:nvSpPr>
        <p:spPr bwMode="auto">
          <a:xfrm>
            <a:off x="5887085" y="2681923"/>
            <a:ext cx="1368425" cy="936625"/>
          </a:xfrm>
          <a:prstGeom prst="borderCallout2">
            <a:avLst>
              <a:gd name="adj1" fmla="val 12204"/>
              <a:gd name="adj2" fmla="val -5569"/>
              <a:gd name="adj3" fmla="val 10610"/>
              <a:gd name="adj4" fmla="val -4501"/>
              <a:gd name="adj5" fmla="val 20305"/>
              <a:gd name="adj6" fmla="val -1254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 字符</a:t>
            </a:r>
            <a:endParaRPr lang="zh-CN" altLang="en-US" sz="2400">
              <a:solidFill>
                <a:srgbClr val="0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rPr>
              <a:t> 整型</a:t>
            </a:r>
            <a:endParaRPr lang="zh-CN" altLang="en-US" sz="2400">
              <a:solidFill>
                <a:srgbClr val="0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3980" name="Rectangle 7"/>
          <p:cNvSpPr>
            <a:spLocks noChangeArrowheads="1"/>
          </p:cNvSpPr>
          <p:nvPr/>
        </p:nvSpPr>
        <p:spPr bwMode="auto">
          <a:xfrm>
            <a:off x="1293813" y="3580448"/>
            <a:ext cx="79644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0"/>
              <a:t>putchar</a:t>
            </a:r>
            <a:r>
              <a:rPr lang="zh-CN" altLang="en-US" sz="2800" b="0"/>
              <a:t>（</a:t>
            </a:r>
            <a:r>
              <a:rPr lang="en-US" altLang="zh-CN" sz="2800" b="0"/>
              <a:t>'</a:t>
            </a:r>
            <a:r>
              <a:rPr lang="en-US" altLang="zh-CN" sz="2800" b="0"/>
              <a:t>A'</a:t>
            </a:r>
            <a:r>
              <a:rPr lang="zh-CN" altLang="en-US" sz="2800" b="0"/>
              <a:t>）</a:t>
            </a:r>
            <a:endParaRPr lang="en-US" altLang="zh-CN" sz="2800" b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0"/>
              <a:t>putchar</a:t>
            </a:r>
            <a:r>
              <a:rPr lang="zh-CN" altLang="en-US" sz="2800" b="0"/>
              <a:t>（</a:t>
            </a:r>
            <a:r>
              <a:rPr lang="en-US" altLang="zh-CN" sz="2800" b="0"/>
              <a:t>65</a:t>
            </a:r>
            <a:r>
              <a:rPr lang="zh-CN" altLang="en-US" sz="2800" b="0"/>
              <a:t>）</a:t>
            </a:r>
            <a:r>
              <a:rPr lang="en-US" altLang="zh-CN" sz="2800" b="0"/>
              <a:t>        (</a:t>
            </a:r>
            <a:r>
              <a:rPr lang="zh-CN" altLang="en-US" sz="2800" b="0"/>
              <a:t>输出字符Ａ</a:t>
            </a:r>
            <a:r>
              <a:rPr lang="en-US" altLang="zh-CN" sz="2800" b="0"/>
              <a:t>)</a:t>
            </a:r>
            <a:endParaRPr lang="zh-CN" altLang="en-US" sz="2800" b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0"/>
              <a:t>putchar</a:t>
            </a:r>
            <a:r>
              <a:rPr lang="zh-CN" altLang="en-US" sz="2800" b="0"/>
              <a:t>（</a:t>
            </a:r>
            <a:r>
              <a:rPr lang="en-US" altLang="zh-CN" sz="2800" b="0"/>
              <a:t>'</a:t>
            </a:r>
            <a:r>
              <a:rPr lang="en-US" altLang="zh-CN" sz="2800" b="0"/>
              <a:t>\101'</a:t>
            </a:r>
            <a:r>
              <a:rPr lang="zh-CN" altLang="en-US" sz="2800" b="0"/>
              <a:t>）</a:t>
            </a:r>
            <a:r>
              <a:rPr lang="en-US" altLang="zh-CN" sz="2800" b="0"/>
              <a:t> </a:t>
            </a:r>
            <a:endParaRPr lang="en-US" altLang="zh-CN" sz="2800" b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0"/>
              <a:t>putchar</a:t>
            </a:r>
            <a:r>
              <a:rPr lang="zh-CN" altLang="en-US" sz="2800" b="0"/>
              <a:t>（</a:t>
            </a:r>
            <a:r>
              <a:rPr lang="en-US" altLang="zh-CN" sz="2800" b="0"/>
              <a:t>'</a:t>
            </a:r>
            <a:r>
              <a:rPr lang="en-US" altLang="zh-CN" sz="2800" b="0"/>
              <a:t>\''</a:t>
            </a:r>
            <a:r>
              <a:rPr lang="zh-CN" altLang="en-US" sz="2800" b="0"/>
              <a:t>）</a:t>
            </a:r>
            <a:r>
              <a:rPr lang="en-US" altLang="zh-CN" sz="2800" b="0"/>
              <a:t>        (</a:t>
            </a:r>
            <a:r>
              <a:rPr lang="zh-CN" altLang="en-US" sz="2800" b="0"/>
              <a:t>输出单撇号字符</a:t>
            </a:r>
            <a:r>
              <a:rPr lang="en-US" altLang="zh-CN" sz="2800" b="0"/>
              <a:t>'</a:t>
            </a:r>
            <a:r>
              <a:rPr lang="en-US" altLang="zh-CN" sz="2800" b="0"/>
              <a:t>)</a:t>
            </a:r>
            <a:endParaRPr lang="zh-CN" altLang="en-US" sz="2800" b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字符数据的输入输出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9" grpId="0" bldLvl="0" animBg="1" autoUpdateAnimBg="0"/>
      <p:bldP spid="83980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341438"/>
            <a:ext cx="7715250" cy="30718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函数输入一个字符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向计算机输入</a:t>
            </a:r>
            <a:r>
              <a:rPr lang="en-US" altLang="zh-CN" sz="2800" b="1" dirty="0" err="1">
                <a:solidFill>
                  <a:srgbClr val="FF0000"/>
                </a:solidFill>
                <a:latin typeface="黑体" charset="0"/>
                <a:ea typeface="黑体" charset="0"/>
              </a:rPr>
              <a:t>一个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9" name="Rectangle 2"/>
          <p:cNvSpPr>
            <a:spLocks noChangeArrowheads="1"/>
          </p:cNvSpPr>
          <p:nvPr/>
        </p:nvSpPr>
        <p:spPr bwMode="auto">
          <a:xfrm>
            <a:off x="5003800" y="87313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——</a:t>
            </a:r>
            <a:r>
              <a:rPr lang="zh-CN" altLang="en-US" sz="2500">
                <a:solidFill>
                  <a:srgbClr val="800000"/>
                </a:solidFill>
                <a:latin typeface="Arial" panose="020B0604020202090204" pitchFamily="34" charset="0"/>
                <a:ea typeface="黑体" panose="02010609060101010101" charset="-122"/>
              </a:rPr>
              <a:t>字符数据的输入输出</a:t>
            </a:r>
            <a:endParaRPr lang="zh-CN" altLang="en-US" sz="2500">
              <a:solidFill>
                <a:srgbClr val="800000"/>
              </a:solidFill>
              <a:latin typeface="Arial" panose="020B060402020209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3"/>
          <p:cNvSpPr>
            <a:spLocks noGrp="1" noChangeArrowheads="1"/>
          </p:cNvSpPr>
          <p:nvPr/>
        </p:nvSpPr>
        <p:spPr>
          <a:xfrm>
            <a:off x="1618615" y="2132330"/>
            <a:ext cx="6872605" cy="42773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 err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</a:t>
            </a: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main()</a:t>
            </a:r>
            <a:endParaRPr lang="zh-CN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{</a:t>
            </a:r>
            <a:endParaRPr lang="en-US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int  price</a:t>
            </a:r>
            <a:r>
              <a:rPr lang="en-US" altLang="zh-CN" sz="2600" b="1" dirty="0" err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,change</a:t>
            </a: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;</a:t>
            </a:r>
            <a:endParaRPr lang="zh-CN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 eaLnBrk="1" fontAlgn="auto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scanf("%d",&amp;price);</a:t>
            </a:r>
            <a:endParaRPr lang="en-US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change = 100-price;</a:t>
            </a:r>
            <a:endParaRPr lang="en-US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1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	   printf(</a:t>
            </a: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"</a:t>
            </a: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找零 %d</a:t>
            </a: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"</a:t>
            </a: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,change);</a:t>
            </a:r>
            <a:endParaRPr lang="zh-CN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return 0;</a:t>
            </a:r>
            <a:endParaRPr lang="zh-CN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}</a:t>
            </a:r>
            <a:endParaRPr lang="en-US" altLang="zh-CN" sz="2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360" y="831850"/>
            <a:ext cx="8578850" cy="1272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buFont typeface="Wingdings" panose="05000000000000000000" charset="0"/>
            </a:pPr>
            <a:r>
              <a:rPr lang="zh-CN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按照解决问题的顺序依次写出相应的语句，计算机将自上而下依次执行。 </a:t>
            </a:r>
            <a:endParaRPr lang="zh-CN" sz="32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5327015" cy="565785"/>
          </a:xfrm>
          <a:solidFill>
            <a:schemeClr val="bg1"/>
          </a:solidFill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p>
            <a:pPr marL="469900" lvl="0" indent="-469900" algn="l" fontAlgn="base">
              <a:lnSpc>
                <a:spcPts val="3700"/>
              </a:lnSpc>
              <a:buClr>
                <a:schemeClr val="accent2"/>
              </a:buClr>
              <a:buSzTx/>
              <a:buFont typeface="Arial" panose="020B0604020202090204" pitchFamily="34" charset="0"/>
            </a:pPr>
            <a:r>
              <a:rPr lang="zh-CN" altLang="en-US" sz="4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顺序结构程序设计</a:t>
            </a:r>
            <a:endParaRPr lang="zh-CN" altLang="en-US" sz="40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4395" y="3141980"/>
            <a:ext cx="6146800" cy="100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变量定义赋初值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4395" y="5085715"/>
            <a:ext cx="614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18615" y="2133600"/>
            <a:ext cx="6872605" cy="4277360"/>
            <a:chOff x="7491" y="3639"/>
            <a:chExt cx="10823" cy="6736"/>
          </a:xfrm>
        </p:grpSpPr>
        <p:sp>
          <p:nvSpPr>
            <p:cNvPr id="23554" name="Rectangle 3"/>
            <p:cNvSpPr>
              <a:spLocks noGrp="1" noChangeArrowheads="1"/>
            </p:cNvSpPr>
            <p:nvPr/>
          </p:nvSpPr>
          <p:spPr>
            <a:xfrm>
              <a:off x="7491" y="3639"/>
              <a:ext cx="10823" cy="673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365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565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6765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lnSpc>
                  <a:spcPct val="17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 err="1">
                  <a:latin typeface="Arial" panose="020B0604020202090204" pitchFamily="34" charset="0"/>
                  <a:cs typeface="Arial" panose="020B0604020202090204" pitchFamily="34" charset="0"/>
                </a:rPr>
                <a:t>int</a:t>
              </a:r>
              <a:r>
                <a:rPr lang="en-US" altLang="zh-CN" sz="2600" b="1" dirty="0">
                  <a:latin typeface="Arial" panose="020B0604020202090204" pitchFamily="34" charset="0"/>
                  <a:cs typeface="Arial" panose="020B0604020202090204" pitchFamily="34" charset="0"/>
                </a:rPr>
                <a:t> main()</a:t>
              </a:r>
              <a:endParaRPr lang="zh-CN" altLang="zh-CN" sz="26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eaLnBrk="1" fontAlgn="auto" hangingPunct="1">
                <a:lnSpc>
                  <a:spcPct val="9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latin typeface="Arial" panose="020B0604020202090204" pitchFamily="34" charset="0"/>
                  <a:cs typeface="Arial" panose="020B0604020202090204" pitchFamily="34" charset="0"/>
                </a:rPr>
                <a:t>{</a:t>
              </a:r>
              <a:endParaRPr lang="en-US" altLang="zh-CN" sz="26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eaLnBrk="1" fontAlgn="auto" hangingPunct="1">
                <a:lnSpc>
                  <a:spcPct val="12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solidFill>
                    <a:schemeClr val="tx2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	  </a:t>
              </a: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int  price</a:t>
              </a:r>
              <a:r>
                <a:rPr lang="en-US" altLang="zh-CN" sz="2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,change</a:t>
              </a: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;</a:t>
              </a:r>
              <a:endParaRPr lang="en-US" altLang="zh-CN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algn="l" eaLnBrk="1" fontAlgn="auto" hangingPunct="1">
                <a:lnSpc>
                  <a:spcPct val="120000"/>
                </a:lnSpc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      scanf("%d",&amp;price);</a:t>
              </a:r>
              <a:endParaRPr lang="en-US" altLang="zh-CN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eaLnBrk="1" fontAlgn="auto" hangingPunct="1">
                <a:lnSpc>
                  <a:spcPct val="20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	  </a:t>
              </a:r>
              <a:r>
                <a:rPr lang="en-US" altLang="zh-CN" sz="2600" b="1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change = 100-price;</a:t>
              </a:r>
              <a:endParaRPr lang="en-US" altLang="zh-CN" sz="26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eaLnBrk="1" fontAlgn="auto" hangingPunct="1">
                <a:lnSpc>
                  <a:spcPct val="18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	   printf(</a:t>
              </a: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  <a:sym typeface="+mn-ea"/>
                </a:rPr>
                <a:t>"</a:t>
              </a: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找零 %d</a:t>
              </a: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  <a:sym typeface="+mn-ea"/>
                </a:rPr>
                <a:t>"</a:t>
              </a: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,change);</a:t>
              </a:r>
              <a:endParaRPr lang="zh-CN" altLang="zh-CN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eaLnBrk="1" fontAlgn="auto" hangingPunct="1">
                <a:lnSpc>
                  <a:spcPct val="8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      return 0;</a:t>
              </a:r>
              <a:endParaRPr lang="zh-CN" altLang="zh-CN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 eaLnBrk="1" fontAlgn="auto" hangingPunct="1">
                <a:lnSpc>
                  <a:spcPct val="90000"/>
                </a:lnSpc>
                <a:spcAft>
                  <a:spcPts val="0"/>
                </a:spcAft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latin typeface="Arial" panose="020B0604020202090204" pitchFamily="34" charset="0"/>
                  <a:cs typeface="Arial" panose="020B0604020202090204" pitchFamily="34" charset="0"/>
                </a:rPr>
                <a:t>}</a:t>
              </a:r>
              <a:endParaRPr lang="en-US" altLang="zh-CN" sz="26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102" y="5261"/>
              <a:ext cx="3958" cy="1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r"/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变量定义赋初值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67" y="8322"/>
              <a:ext cx="2893" cy="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r"/>
              <a:r>
                <a:rPr lang="zh-CN" altLang="en-US" sz="24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结果输出</a:t>
              </a:r>
              <a:endPara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144395" y="4221480"/>
            <a:ext cx="6146800" cy="802005"/>
          </a:xfrm>
          <a:prstGeom prst="rect">
            <a:avLst/>
          </a:prstGeom>
          <a:noFill/>
          <a:ln w="38100"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r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4485" y="908685"/>
            <a:ext cx="8500110" cy="537464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由服务器的程序自动判断正确与否，判断过程如下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服务器对提交的代码保存、编译、运行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判断程序返回是否为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需要有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reurn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设数据作为程序输入，将程序输出与预先设定的输出逐个字符比较，一致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则正确，否则错误。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输入输出格式要严格按照题目中给出的格式书写，不能添加任何用户友好性的输出提示。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8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>
          <a:xfrm>
            <a:off x="971550" y="260350"/>
            <a:ext cx="5327015" cy="565785"/>
          </a:xfrm>
          <a:solidFill>
            <a:schemeClr val="bg1"/>
          </a:solidFill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itchFamily="2" charset="-122"/>
              </a:defRPr>
            </a:lvl9pPr>
          </a:lstStyle>
          <a:p>
            <a:pPr marL="469900" lvl="0" indent="-469900" algn="l">
              <a:lnSpc>
                <a:spcPts val="3700"/>
              </a:lnSpc>
              <a:buClr>
                <a:schemeClr val="accent2"/>
              </a:buClr>
              <a:buSzTx/>
              <a:buFont typeface="Arial" panose="020B0604020202090204" pitchFamily="34" charset="0"/>
            </a:pPr>
            <a:r>
              <a:rPr lang="zh-CN" altLang="en-US" sz="4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PTA</a:t>
            </a:r>
            <a:r>
              <a:rPr lang="zh-CN" altLang="en-US" sz="4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编程题注意事项</a:t>
            </a:r>
            <a:endParaRPr lang="zh-CN" altLang="en-US" sz="4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8820" y="692785"/>
            <a:ext cx="8425180" cy="59766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3-10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逆序输出一个结尾不为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位正整数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输入格式</a:t>
            </a:r>
            <a:endParaRPr lang="en-US" altLang="zh-CN" sz="2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一个结尾不为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位正整数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输出按位逆序的数。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endParaRPr lang="en-US" altLang="zh-CN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6568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3059832" y="1412776"/>
            <a:ext cx="5832648" cy="64807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2800" b="0" dirty="0" smtClean="0">
                <a:latin typeface="Arial" panose="020B0604020202090204" pitchFamily="34" charset="0"/>
                <a:ea typeface="宋体" pitchFamily="2" charset="-122"/>
              </a:rPr>
              <a:t>？结尾可以为</a:t>
            </a:r>
            <a:r>
              <a:rPr lang="en-US" altLang="zh-CN" sz="2800" b="0" dirty="0" smtClean="0">
                <a:latin typeface="Arial" panose="020B0604020202090204" pitchFamily="34" charset="0"/>
                <a:ea typeface="宋体" pitchFamily="2" charset="-122"/>
              </a:rPr>
              <a:t>0</a:t>
            </a:r>
            <a:r>
              <a:rPr lang="zh-CN" altLang="en-US" sz="2800" b="0" dirty="0" smtClean="0">
                <a:latin typeface="Arial" panose="020B0604020202090204" pitchFamily="34" charset="0"/>
                <a:ea typeface="宋体" pitchFamily="2" charset="-122"/>
              </a:rPr>
              <a:t>，如输入</a:t>
            </a:r>
            <a:r>
              <a:rPr lang="en-US" altLang="zh-CN" sz="2800" b="0" dirty="0" smtClean="0">
                <a:latin typeface="Arial" panose="020B0604020202090204" pitchFamily="34" charset="0"/>
                <a:ea typeface="宋体" pitchFamily="2" charset="-122"/>
              </a:rPr>
              <a:t>700</a:t>
            </a:r>
            <a:r>
              <a:rPr lang="zh-CN" altLang="en-US" sz="2800" b="0" dirty="0" smtClean="0">
                <a:latin typeface="Arial" panose="020B0604020202090204" pitchFamily="34" charset="0"/>
                <a:ea typeface="宋体" pitchFamily="2" charset="-122"/>
              </a:rPr>
              <a:t>结果为</a:t>
            </a:r>
            <a:r>
              <a:rPr lang="en-US" altLang="zh-CN" sz="2800" b="0" dirty="0" smtClean="0">
                <a:latin typeface="Arial" panose="020B0604020202090204" pitchFamily="34" charset="0"/>
                <a:ea typeface="宋体" pitchFamily="2" charset="-122"/>
              </a:rPr>
              <a:t>7</a:t>
            </a:r>
            <a:endParaRPr lang="zh-CN" altLang="en-US" sz="2800" b="0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/>
          </p:cNvSpPr>
          <p:nvPr>
            <p:ph type="title"/>
          </p:nvPr>
        </p:nvSpPr>
        <p:spPr>
          <a:xfrm>
            <a:off x="3884613" y="163513"/>
            <a:ext cx="1828800" cy="7239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习题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>
          <a:xfrm>
            <a:off x="539750" y="1196340"/>
            <a:ext cx="8305800" cy="45847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55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1.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下面四个选项中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均是合法整型常量的选项是(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  )。</a:t>
            </a:r>
            <a:endParaRPr lang="zh-CN" altLang="zh-CN" sz="2400" b="1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</a:rPr>
              <a:t>   A)</a:t>
            </a:r>
            <a:r>
              <a:rPr lang="zh-CN" altLang="zh-CN" sz="2400" b="1" dirty="0"/>
              <a:t>160         </a:t>
            </a:r>
            <a:r>
              <a:rPr lang="zh-CN" altLang="zh-CN" sz="2400" b="1" dirty="0">
                <a:latin typeface="Times New Roman" panose="02020503050405090304" charset="0"/>
              </a:rPr>
              <a:t>B)</a:t>
            </a:r>
            <a:r>
              <a:rPr lang="zh-CN" altLang="zh-CN" sz="2400" b="1" dirty="0"/>
              <a:t>-0xcdf     </a:t>
            </a:r>
            <a:r>
              <a:rPr lang="zh-CN" altLang="zh-CN" sz="2400" b="1" dirty="0">
                <a:latin typeface="Times New Roman" panose="02020503050405090304" charset="0"/>
              </a:rPr>
              <a:t>C)</a:t>
            </a:r>
            <a:r>
              <a:rPr lang="zh-CN" altLang="zh-CN" sz="2400" b="1" dirty="0"/>
              <a:t> -01             </a:t>
            </a:r>
            <a:r>
              <a:rPr lang="zh-CN" altLang="zh-CN" sz="2400" b="1" dirty="0">
                <a:latin typeface="Times New Roman" panose="02020503050405090304" charset="0"/>
              </a:rPr>
              <a:t>D)</a:t>
            </a:r>
            <a:r>
              <a:rPr lang="zh-CN" altLang="zh-CN" sz="2400" b="1" dirty="0"/>
              <a:t>-0x48a 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-0xffff        </a:t>
            </a:r>
            <a:r>
              <a:rPr lang="zh-CN" altLang="zh-CN" sz="1600" b="1" dirty="0"/>
              <a:t> </a:t>
            </a:r>
            <a:r>
              <a:rPr lang="zh-CN" altLang="zh-CN" sz="2400" b="1" dirty="0"/>
              <a:t>01a             986</a:t>
            </a:r>
            <a:r>
              <a:rPr lang="zh-CN" altLang="zh-CN" sz="2400" b="1" dirty="0">
                <a:latin typeface="Times New Roman" panose="02020503050405090304" charset="0"/>
              </a:rPr>
              <a:t>,</a:t>
            </a:r>
            <a:r>
              <a:rPr lang="zh-CN" altLang="zh-CN" sz="2400" b="1" dirty="0"/>
              <a:t>012       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2e5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011            0xe             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0668              0x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None/>
            </a:pP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2.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下面四个选项中</a:t>
            </a:r>
            <a:r>
              <a:rPr lang="zh-CN" altLang="zh-CN" sz="2400" b="1" dirty="0">
                <a:latin typeface="Times New Roman" panose="02020503050405090304" charset="0"/>
                <a:ea typeface="黑体" panose="02010609060101010101" charset="-122"/>
              </a:rPr>
              <a:t>,  </a:t>
            </a:r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均是不合法浮点数的选项是(   )</a:t>
            </a:r>
            <a:r>
              <a:rPr lang="zh-CN" altLang="zh-CN" sz="2400" b="1" dirty="0"/>
              <a:t>。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zh-CN" sz="2400" b="1" dirty="0"/>
              <a:t>    </a:t>
            </a:r>
            <a:r>
              <a:rPr lang="zh-CN" altLang="zh-CN" sz="2400" b="1" dirty="0">
                <a:latin typeface="Times New Roman" panose="02020503050405090304" charset="0"/>
              </a:rPr>
              <a:t>A)</a:t>
            </a:r>
            <a:r>
              <a:rPr lang="zh-CN" altLang="zh-CN" sz="2400" b="1" dirty="0"/>
              <a:t>  160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       </a:t>
            </a:r>
            <a:r>
              <a:rPr lang="zh-CN" altLang="zh-CN" sz="2400" b="1" dirty="0">
                <a:latin typeface="Times New Roman" panose="02020503050405090304" charset="0"/>
              </a:rPr>
              <a:t>B)</a:t>
            </a:r>
            <a:r>
              <a:rPr lang="zh-CN" altLang="zh-CN" sz="2400" b="1" dirty="0"/>
              <a:t> 123       </a:t>
            </a:r>
            <a:r>
              <a:rPr lang="zh-CN" altLang="zh-CN" sz="2400" b="1" dirty="0">
                <a:latin typeface="Times New Roman" panose="02020503050405090304" charset="0"/>
              </a:rPr>
              <a:t>C)</a:t>
            </a:r>
            <a:r>
              <a:rPr lang="zh-CN" altLang="zh-CN" sz="2400" b="1" dirty="0"/>
              <a:t> -018       </a:t>
            </a:r>
            <a:r>
              <a:rPr lang="zh-CN" altLang="zh-CN" sz="2400" b="1" dirty="0">
                <a:latin typeface="Times New Roman" panose="02020503050405090304" charset="0"/>
              </a:rPr>
              <a:t>D)</a:t>
            </a:r>
            <a:r>
              <a:rPr lang="zh-CN" altLang="zh-CN" sz="2400" b="1" dirty="0"/>
              <a:t> -e3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  0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12           2e4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2         123e4         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234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  e3              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e5             0</a:t>
            </a:r>
            <a:r>
              <a:rPr lang="zh-CN" altLang="zh-CN" sz="2400" b="1" dirty="0">
                <a:latin typeface="Times New Roman" panose="02020503050405090304" charset="0"/>
              </a:rPr>
              <a:t>.</a:t>
            </a:r>
            <a:r>
              <a:rPr lang="zh-CN" altLang="zh-CN" sz="2400" b="1" dirty="0"/>
              <a:t>0             1e3</a:t>
            </a:r>
            <a:endParaRPr lang="zh-CN" altLang="zh-CN" sz="2400" b="1" dirty="0"/>
          </a:p>
        </p:txBody>
      </p:sp>
      <p:sp>
        <p:nvSpPr>
          <p:cNvPr id="154628" name="Rectangle 4"/>
          <p:cNvSpPr/>
          <p:nvPr/>
        </p:nvSpPr>
        <p:spPr>
          <a:xfrm>
            <a:off x="7080250" y="1271270"/>
            <a:ext cx="3921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4629" name="Rectangle 5"/>
          <p:cNvSpPr/>
          <p:nvPr/>
        </p:nvSpPr>
        <p:spPr>
          <a:xfrm>
            <a:off x="7140575" y="3425508"/>
            <a:ext cx="3921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B</a:t>
            </a:r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build="p"/>
      <p:bldP spid="154629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UNIT_TABLE_BEAUTIFY" val="smartTable{f203b0ab-517d-43e3-9ca7-31ad521aaac2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commondata" val="eyJoZGlkIjoiMmUwZjUwZTYyYTBmMGNhMTA5MDYzMGIxZjE5ODc3NzQ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PLACING_PICTURE_USER_VIEWPORT" val="{&quot;height&quot;:6485,&quot;width&quot;:15045}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FF0000"/>
          </a:solidFill>
        </a:ln>
      </a:spPr>
      <a:bodyPr vert="horz" lIns="91440" tIns="45720" rIns="91440" bIns="45720" rtlCol="0">
        <a:noAutofit/>
      </a:bodyPr>
      <a:lstStyle>
        <a:defPPr eaLnBrk="1" fontAlgn="auto" hangingPunct="1">
          <a:lnSpc>
            <a:spcPct val="100000"/>
          </a:lnSpc>
          <a:spcAft>
            <a:spcPts val="0"/>
          </a:spcAft>
          <a:buFont typeface="Wingdings" panose="05000000000000000000" pitchFamily="2" charset="2"/>
          <a:buNone/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16912</Words>
  <Application>WPS 演示</Application>
  <PresentationFormat>全屏显示(4:3)</PresentationFormat>
  <Paragraphs>1605</Paragraphs>
  <Slides>107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107</vt:i4>
      </vt:variant>
    </vt:vector>
  </HeadingPairs>
  <TitlesOfParts>
    <vt:vector size="165" baseType="lpstr">
      <vt:lpstr>Arial</vt:lpstr>
      <vt:lpstr>宋体</vt:lpstr>
      <vt:lpstr>Wingdings</vt:lpstr>
      <vt:lpstr>汉仪书宋二KW</vt:lpstr>
      <vt:lpstr>Verdana</vt:lpstr>
      <vt:lpstr>微软雅黑</vt:lpstr>
      <vt:lpstr>汉仪旗黑</vt:lpstr>
      <vt:lpstr>Calibri Light</vt:lpstr>
      <vt:lpstr>Tahoma</vt:lpstr>
      <vt:lpstr>Calibri</vt:lpstr>
      <vt:lpstr>Helvetica Neue</vt:lpstr>
      <vt:lpstr>Wingdings</vt:lpstr>
      <vt:lpstr>黑体</vt:lpstr>
      <vt:lpstr>黑体</vt:lpstr>
      <vt:lpstr>Times New Roman</vt:lpstr>
      <vt:lpstr>Lucida Console</vt:lpstr>
      <vt:lpstr>楷体_GB2312</vt:lpstr>
      <vt:lpstr>宋体</vt:lpstr>
      <vt:lpstr>Arial Unicode MS</vt:lpstr>
      <vt:lpstr>汉仪中黑KW</vt:lpstr>
      <vt:lpstr>苹方-简</vt:lpstr>
      <vt:lpstr>汉仪楷体简</vt:lpstr>
      <vt:lpstr>Courier New</vt:lpstr>
      <vt:lpstr>Wingdings 3</vt:lpstr>
      <vt:lpstr>华文仿宋</vt:lpstr>
      <vt:lpstr>微软雅黑</vt:lpstr>
      <vt:lpstr>仿宋_GB2312</vt:lpstr>
      <vt:lpstr>方正仿宋_GBK</vt:lpstr>
      <vt:lpstr>文鼎书宋简</vt:lpstr>
      <vt:lpstr>Arial Regular</vt:lpstr>
      <vt:lpstr>隶书</vt:lpstr>
      <vt:lpstr>Lucida Sans</vt:lpstr>
      <vt:lpstr>Dotum</vt:lpstr>
      <vt:lpstr>Times New Roman</vt:lpstr>
      <vt:lpstr>Wingdings 2</vt:lpstr>
      <vt:lpstr>Symbol</vt:lpstr>
      <vt:lpstr>仿宋_GB2312</vt:lpstr>
      <vt:lpstr>Monotype Sorts</vt:lpstr>
      <vt:lpstr>宋体-简</vt:lpstr>
      <vt:lpstr>Apple SD Gothic Neo</vt:lpstr>
      <vt:lpstr>Kingsoft Sign</vt:lpstr>
      <vt:lpstr>Thonburi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Excel.Sheet.8</vt:lpstr>
      <vt:lpstr>Equation.3</vt:lpstr>
      <vt:lpstr>Excel.Sheet.8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顺序结构程序设计</vt:lpstr>
      <vt:lpstr>PowerPoint 演示文稿</vt:lpstr>
      <vt:lpstr>PowerPoint 演示文稿</vt:lpstr>
      <vt:lpstr>习题</vt:lpstr>
      <vt:lpstr>习题</vt:lpstr>
      <vt:lpstr>        习题</vt:lpstr>
      <vt:lpstr>9. C语言中, char型数据在内存中以(    )形式存储      A）原码      B）补码     C）ASCⅡ码       D）反码</vt:lpstr>
      <vt:lpstr>习题</vt:lpstr>
      <vt:lpstr>习题</vt:lpstr>
      <vt:lpstr>13. 若 x 为 float 型变量，则以下语句的输出为（      ）</vt:lpstr>
      <vt:lpstr>14. 已知字母a的ASCⅡ十进制代码为97，则执行下列语句后的输出为（      ）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月</cp:lastModifiedBy>
  <cp:revision>1079</cp:revision>
  <dcterms:created xsi:type="dcterms:W3CDTF">2024-10-08T09:45:38Z</dcterms:created>
  <dcterms:modified xsi:type="dcterms:W3CDTF">2024-10-08T09:45:38Z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EE22C755BF794278A4328CCDC2BBE2F8</vt:lpwstr>
  </property>
</Properties>
</file>