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14" r:id="rId3"/>
    <p:sldId id="311" r:id="rId4"/>
    <p:sldId id="312" r:id="rId5"/>
    <p:sldId id="433" r:id="rId6"/>
    <p:sldId id="450" r:id="rId7"/>
    <p:sldId id="315" r:id="rId8"/>
    <p:sldId id="316" r:id="rId9"/>
    <p:sldId id="415" r:id="rId11"/>
    <p:sldId id="434" r:id="rId12"/>
    <p:sldId id="546" r:id="rId13"/>
    <p:sldId id="713" r:id="rId14"/>
    <p:sldId id="419" r:id="rId15"/>
    <p:sldId id="421" r:id="rId16"/>
    <p:sldId id="451" r:id="rId17"/>
    <p:sldId id="425" r:id="rId18"/>
    <p:sldId id="423" r:id="rId19"/>
    <p:sldId id="426" r:id="rId20"/>
    <p:sldId id="502" r:id="rId21"/>
    <p:sldId id="503" r:id="rId22"/>
    <p:sldId id="428" r:id="rId23"/>
    <p:sldId id="504" r:id="rId24"/>
    <p:sldId id="314" r:id="rId25"/>
    <p:sldId id="339" r:id="rId26"/>
    <p:sldId id="606" r:id="rId27"/>
    <p:sldId id="658" r:id="rId28"/>
    <p:sldId id="608" r:id="rId29"/>
    <p:sldId id="324" r:id="rId30"/>
    <p:sldId id="330" r:id="rId31"/>
    <p:sldId id="437" r:id="rId32"/>
    <p:sldId id="607" r:id="rId33"/>
    <p:sldId id="444" r:id="rId34"/>
    <p:sldId id="436" r:id="rId35"/>
    <p:sldId id="340" r:id="rId36"/>
    <p:sldId id="659" r:id="rId37"/>
    <p:sldId id="660" r:id="rId38"/>
    <p:sldId id="506" r:id="rId39"/>
    <p:sldId id="446" r:id="rId40"/>
    <p:sldId id="609" r:id="rId41"/>
    <p:sldId id="610" r:id="rId42"/>
    <p:sldId id="714" r:id="rId43"/>
    <p:sldId id="441" r:id="rId44"/>
    <p:sldId id="357" r:id="rId45"/>
    <p:sldId id="359" r:id="rId46"/>
    <p:sldId id="362" r:id="rId47"/>
    <p:sldId id="449" r:id="rId48"/>
    <p:sldId id="547" r:id="rId49"/>
    <p:sldId id="372" r:id="rId50"/>
    <p:sldId id="782" r:id="rId51"/>
    <p:sldId id="376" r:id="rId52"/>
    <p:sldId id="612" r:id="rId53"/>
    <p:sldId id="439" r:id="rId54"/>
    <p:sldId id="431" r:id="rId55"/>
    <p:sldId id="432" r:id="rId56"/>
    <p:sldId id="379" r:id="rId57"/>
    <p:sldId id="613" r:id="rId58"/>
    <p:sldId id="614" r:id="rId59"/>
    <p:sldId id="615" r:id="rId60"/>
    <p:sldId id="616" r:id="rId61"/>
    <p:sldId id="382" r:id="rId62"/>
    <p:sldId id="384" r:id="rId63"/>
    <p:sldId id="617" r:id="rId64"/>
    <p:sldId id="448" r:id="rId65"/>
    <p:sldId id="390" r:id="rId66"/>
    <p:sldId id="394" r:id="rId67"/>
    <p:sldId id="396" r:id="rId68"/>
    <p:sldId id="410" r:id="rId69"/>
    <p:sldId id="413" r:id="rId70"/>
    <p:sldId id="403" r:id="rId71"/>
    <p:sldId id="404" r:id="rId72"/>
    <p:sldId id="406" r:id="rId73"/>
    <p:sldId id="407" r:id="rId74"/>
    <p:sldId id="548" r:id="rId75"/>
    <p:sldId id="549" r:id="rId76"/>
    <p:sldId id="550" r:id="rId77"/>
    <p:sldId id="551" r:id="rId78"/>
    <p:sldId id="552" r:id="rId79"/>
    <p:sldId id="553" r:id="rId80"/>
    <p:sldId id="554" r:id="rId81"/>
    <p:sldId id="555" r:id="rId82"/>
    <p:sldId id="556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Verdana" panose="020B080403050404020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00FFFF"/>
    <a:srgbClr val="FEEF00"/>
    <a:srgbClr val="00FF00"/>
    <a:srgbClr val="9D138D"/>
    <a:srgbClr val="0000CC"/>
    <a:srgbClr val="FF99CC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94785" autoAdjust="0"/>
  </p:normalViewPr>
  <p:slideViewPr>
    <p:cSldViewPr showGuides="1">
      <p:cViewPr varScale="1">
        <p:scale>
          <a:sx n="84" d="100"/>
          <a:sy n="84" d="100"/>
        </p:scale>
        <p:origin x="-1086" y="-60"/>
      </p:cViewPr>
      <p:guideLst>
        <p:guide orient="horz" pos="2258"/>
        <p:guide pos="2880"/>
      </p:guideLst>
    </p:cSldViewPr>
  </p:slideViewPr>
  <p:outlineViewPr>
    <p:cViewPr>
      <p:scale>
        <a:sx n="33" d="100"/>
        <a:sy n="33" d="100"/>
      </p:scale>
      <p:origin x="0" y="-3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48193E-3C30-C14C-9532-E441F943C1EF}" type="datetimeFigureOut">
              <a:rPr lang="zh-CN" altLang="en-US"/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9CBCBE-9602-334C-A823-1CF3BD51027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fld id="{4BF21031-480D-FD49-A1FB-F15C3C92CEF7}" type="slidenum">
              <a:rPr lang="zh-CN" altLang="en-US" sz="1200" b="0">
                <a:latin typeface="Arial" panose="020B0604020202090204" pitchFamily="34" charset="0"/>
              </a:rPr>
            </a:fld>
            <a:endParaRPr lang="en-US" altLang="zh-CN" sz="1200" b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语句的执行取决于条件判断，</a:t>
            </a:r>
            <a:r>
              <a:rPr lang="en-US" altLang="zh-CN"/>
              <a:t>if</a:t>
            </a:r>
            <a:r>
              <a:rPr lang="zh-CN" altLang="en-US"/>
              <a:t>语句嵌套的条件选择需要分析</a:t>
            </a:r>
            <a:r>
              <a:rPr lang="en-US" altLang="zh-CN"/>
              <a:t>else</a:t>
            </a:r>
            <a:r>
              <a:rPr lang="zh-CN" altLang="en-US"/>
              <a:t>与哪个</a:t>
            </a:r>
            <a:r>
              <a:rPr lang="en-US" altLang="zh-CN"/>
              <a:t>if</a:t>
            </a:r>
            <a:r>
              <a:rPr lang="zh-CN" altLang="en-US"/>
              <a:t>进行配对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语句的执行取决于条件判断，</a:t>
            </a:r>
            <a:r>
              <a:rPr lang="en-US" altLang="zh-CN"/>
              <a:t>if</a:t>
            </a:r>
            <a:r>
              <a:rPr lang="zh-CN" altLang="en-US"/>
              <a:t>语句嵌套的条件选择需要分析</a:t>
            </a:r>
            <a:r>
              <a:rPr lang="en-US" altLang="zh-CN"/>
              <a:t>else</a:t>
            </a:r>
            <a:r>
              <a:rPr lang="zh-CN" altLang="en-US"/>
              <a:t>与哪个</a:t>
            </a:r>
            <a:r>
              <a:rPr lang="en-US" altLang="zh-CN"/>
              <a:t>if</a:t>
            </a:r>
            <a:r>
              <a:rPr lang="zh-CN" altLang="en-US"/>
              <a:t>进行配对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语句的执行取决于条件判断，</a:t>
            </a:r>
            <a:r>
              <a:rPr lang="en-US" altLang="zh-CN"/>
              <a:t>if</a:t>
            </a:r>
            <a:r>
              <a:rPr lang="zh-CN" altLang="en-US"/>
              <a:t>语句嵌套的条件选择需要分析</a:t>
            </a:r>
            <a:r>
              <a:rPr lang="en-US" altLang="zh-CN"/>
              <a:t>else</a:t>
            </a:r>
            <a:r>
              <a:rPr lang="zh-CN" altLang="en-US"/>
              <a:t>与哪个</a:t>
            </a:r>
            <a:r>
              <a:rPr lang="en-US" altLang="zh-CN"/>
              <a:t>if</a:t>
            </a:r>
            <a:r>
              <a:rPr lang="zh-CN" altLang="en-US"/>
              <a:t>进行配对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fld id="{B224ED1F-1BA2-A24B-9D61-98307E61BE86}" type="slidenum">
              <a:rPr lang="zh-CN" altLang="en-US" sz="1200" b="0">
                <a:latin typeface="Arial" panose="020B0604020202090204" pitchFamily="34" charset="0"/>
              </a:rPr>
            </a:fld>
            <a:endParaRPr lang="en-US" altLang="zh-CN" sz="1200" b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43E68-9991-ED4B-B10A-C96918C1332F}" type="datetime1">
              <a:rPr lang="zh-CN" altLang="en-US"/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68BCD-45BC-1B4A-B08C-262025E594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BD83-8702-0F46-8E20-B051502E083D}" type="datetime1">
              <a:rPr lang="zh-CN" altLang="en-US"/>
            </a:fld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81247-808B-5D43-B931-B859C2F927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选择结构和条件判断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1F7EF-6867-4842-8E0D-742492277EB1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选择结构的实现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027A-7C71-F64E-9011-4A10A96C09F7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7EB4-8F85-1043-8433-F896622B2A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选择结构综合举例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rId2" action="ppaction://hlinksldjump"/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0D879-70AB-B142-B268-9DB882CC0F2E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F1287C-052E-F443-B6EB-121E9424185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 txBox="1">
            <a:spLocks noChangeArrowheads="1"/>
          </p:cNvSpPr>
          <p:nvPr userDrawn="1"/>
        </p:nvSpPr>
        <p:spPr bwMode="auto">
          <a:xfrm>
            <a:off x="1042988" y="31750"/>
            <a:ext cx="44005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kumimoji="1"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数据的输入输出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 descr="Untitled.pn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84" y="6183321"/>
            <a:ext cx="695316" cy="6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 descr="Untitled2.png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94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F20DF-0927-A240-A73A-2F3BD75AADD8}" type="datetime1">
              <a:rPr lang="zh-CN" altLang="en-US"/>
            </a:fld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EB17-33E8-2740-AF91-55CCEB6A1D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03988"/>
            <a:ext cx="9144000" cy="354012"/>
          </a:xfrm>
          <a:prstGeom prst="rect">
            <a:avLst/>
          </a:prstGeom>
          <a:solidFill>
            <a:srgbClr val="BA0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7" name="文本框 12"/>
          <p:cNvSpPr txBox="1">
            <a:spLocks noChangeArrowheads="1"/>
          </p:cNvSpPr>
          <p:nvPr userDrawn="1"/>
        </p:nvSpPr>
        <p:spPr bwMode="auto">
          <a:xfrm>
            <a:off x="5148263" y="6503988"/>
            <a:ext cx="324008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chemeClr val="bg1"/>
                </a:solidFill>
              </a:rPr>
              <a:t>C</a:t>
            </a:r>
            <a:r>
              <a:rPr lang="zh-CN" altLang="en-US" sz="1200">
                <a:solidFill>
                  <a:schemeClr val="bg1"/>
                </a:solidFill>
              </a:rPr>
              <a:t>语言程序设计 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zh-CN" altLang="en-US" sz="1200">
                <a:solidFill>
                  <a:schemeClr val="bg1"/>
                </a:solidFill>
              </a:rPr>
              <a:t>计数学院 林秋月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1316038"/>
            <a:ext cx="78867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0" y="536575"/>
            <a:ext cx="9144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22238"/>
            <a:ext cx="549275" cy="411162"/>
          </a:xfrm>
          <a:prstGeom prst="rect">
            <a:avLst/>
          </a:prstGeom>
          <a:solidFill>
            <a:srgbClr val="BA0D09"/>
          </a:solidFill>
          <a:ln>
            <a:solidFill>
              <a:srgbClr val="BA0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9763" y="122238"/>
            <a:ext cx="150812" cy="4111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8363" y="122238"/>
            <a:ext cx="53975" cy="4111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3838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95180AB-FE36-E34A-AB11-2A7F32C6467B}" type="datetime1">
              <a:rPr lang="zh-CN" altLang="en-US"/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43888" y="6508750"/>
            <a:ext cx="69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9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B956D7-E789-CF40-9327-1D00BE777D37}" type="slidenum">
              <a:rPr lang="en-US" altLang="zh-CN"/>
            </a:fld>
            <a:r>
              <a:rPr lang="en-US" altLang="zh-CN" dirty="0"/>
              <a:t>/50</a:t>
            </a:r>
            <a:endParaRPr lang="zh-CN" altLang="en-US" dirty="0"/>
          </a:p>
        </p:txBody>
      </p:sp>
      <p:sp>
        <p:nvSpPr>
          <p:cNvPr id="13" name="灯片编号占位符 5"/>
          <p:cNvSpPr txBox="1"/>
          <p:nvPr userDrawn="1"/>
        </p:nvSpPr>
        <p:spPr>
          <a:xfrm>
            <a:off x="3275892" y="6503989"/>
            <a:ext cx="1296108" cy="354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9pPr>
          </a:lstStyle>
          <a:p>
            <a:pPr algn="l"/>
            <a:fld id="{5EC82932-3671-4E3E-9F10-87CEB810067F}" type="slidenum">
              <a:rPr lang="zh-CN" altLang="en-US" smtClean="0"/>
            </a:fld>
            <a:r>
              <a:rPr lang="en-US" altLang="zh-CN" dirty="0" smtClean="0">
                <a:latin typeface="微软雅黑" panose="020B0503020204020204" pitchFamily="34" charset="-122"/>
                <a:ea typeface="宋体" pitchFamily="2" charset="-122"/>
              </a:rPr>
              <a:t>/80</a:t>
            </a:r>
            <a:endParaRPr lang="en-US" altLang="en-US" dirty="0">
              <a:latin typeface="微软雅黑" panose="020B0503020204020204" pitchFamily="34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slide" Target="slide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49.xml"/><Relationship Id="rId8" Type="http://schemas.openxmlformats.org/officeDocument/2006/relationships/slide" Target="slide47.xml"/><Relationship Id="rId7" Type="http://schemas.openxmlformats.org/officeDocument/2006/relationships/slide" Target="slide45.xml"/><Relationship Id="rId6" Type="http://schemas.openxmlformats.org/officeDocument/2006/relationships/slide" Target="slide42.xml"/><Relationship Id="rId5" Type="http://schemas.openxmlformats.org/officeDocument/2006/relationships/slide" Target="slide37.xml"/><Relationship Id="rId4" Type="http://schemas.openxmlformats.org/officeDocument/2006/relationships/slide" Target="slide23.xml"/><Relationship Id="rId3" Type="http://schemas.openxmlformats.org/officeDocument/2006/relationships/slide" Target="slide27.xml"/><Relationship Id="rId2" Type="http://schemas.openxmlformats.org/officeDocument/2006/relationships/slide" Target="slide22.xml"/><Relationship Id="rId11" Type="http://schemas.openxmlformats.org/officeDocument/2006/relationships/slideLayout" Target="../slideLayouts/slideLayout2.xml"/><Relationship Id="rId10" Type="http://schemas.openxmlformats.org/officeDocument/2006/relationships/slide" Target="slide63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" Target="slide49.xml"/><Relationship Id="rId1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hyperlink" Target="&#35838;&#20869;&#20363;&#39064;/chapter4_1_timedifferent2.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&#35838;&#20869;&#20363;&#39064;\chapter4_2_change.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&#35838;&#20869;&#20363;&#39064;/chapter4_4_max.c" TargetMode="External"/><Relationship Id="rId1" Type="http://schemas.openxmlformats.org/officeDocument/2006/relationships/hyperlink" Target="&#35838;&#20869;&#20363;&#39064;\chapter4_2_change.c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l4_1.exe" TargetMode="External"/><Relationship Id="rId1" Type="http://schemas.openxmlformats.org/officeDocument/2006/relationships/hyperlink" Target="&#35838;&#20869;&#20363;&#39064;/chapter4_4_max.c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hyperlink" Target="&#35838;&#20869;&#20363;&#39064;/chapter4_5_if_else_match.c" TargetMode="Externa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hyperlink" Target="&#35838;&#20869;&#20363;&#39064;/chapter4_5_if_else_match.c" TargetMode="Externa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hyperlink" Target="&#35838;&#20869;&#20363;&#39064;/chapter3_5_timedifferent.c" TargetMode="Externa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8.xml"/><Relationship Id="rId4" Type="http://schemas.openxmlformats.org/officeDocument/2006/relationships/hyperlink" Target="&#35838;&#20869;&#20363;&#39064;/chapter4_5_if_else_match.c" TargetMode="Externa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hyperlink" Target="file:///D:\0.&#25480;&#35838;&#35838;&#31243;\2.&#39640;&#32423;&#35821;&#35328;&#31243;&#24207;&#35774;&#35745;\&#35838;&#20214;(ppt)\&#35838;&#20869;&#20363;&#39064;\chapter4_6_sign1.c" TargetMode="External"/><Relationship Id="rId4" Type="http://schemas.openxmlformats.org/officeDocument/2006/relationships/hyperlink" Target="file:///D:\0.&#25480;&#35838;&#35838;&#31243;\2.&#39640;&#32423;&#35821;&#35328;&#31243;&#24207;&#35774;&#35745;\&#35838;&#20214;(ppt)\&#35838;&#20869;&#20363;&#39064;\chapter4_6_sign2.c" TargetMode="External"/><Relationship Id="rId3" Type="http://schemas.openxmlformats.org/officeDocument/2006/relationships/hyperlink" Target="file:///D:\0.&#25480;&#35838;&#35838;&#31243;\2.&#39640;&#32423;&#35821;&#35328;&#31243;&#24207;&#35774;&#35745;\&#35838;&#20214;(ppt)\&#35838;&#20869;&#20363;&#39064;\chapter4_6_sign.c" TargetMode="Externa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&#35838;&#20869;&#20363;&#39064;/chapter4_7_gradeswitch.c" TargetMode="External"/><Relationship Id="rId1" Type="http://schemas.openxmlformats.org/officeDocument/2006/relationships/hyperlink" Target="&#35838;&#20869;&#20363;&#39064;/chapter4_7_gradeif.c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hyperlink" Target="&#35838;&#20869;&#20363;&#39064;/chapter4_1_timedifferent2.c" TargetMode="Externa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hyperlink" Target="&#35838;&#20869;&#20363;&#39064;/chapter4_7_gradeswitch.c" TargetMode="External"/><Relationship Id="rId1" Type="http://schemas.openxmlformats.org/officeDocument/2006/relationships/hyperlink" Target="&#35838;&#20869;&#20363;&#39064;/chapter4_7_gradeif.c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&#35838;&#20869;&#20363;&#39064;/chapter4_8_gradeswitch.c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3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oleObject" Target="../embeddings/oleObject8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9500"/>
            <a:ext cx="9144000" cy="2951163"/>
          </a:xfrm>
          <a:prstGeom prst="rect">
            <a:avLst/>
          </a:prstGeom>
          <a:gradFill flip="none" rotWithShape="1">
            <a:gsLst>
              <a:gs pos="0">
                <a:srgbClr val="BA0D09">
                  <a:shade val="30000"/>
                  <a:satMod val="115000"/>
                </a:srgbClr>
              </a:gs>
              <a:gs pos="50000">
                <a:srgbClr val="BA0D09">
                  <a:shade val="67500"/>
                  <a:satMod val="115000"/>
                </a:srgbClr>
              </a:gs>
              <a:gs pos="100000">
                <a:srgbClr val="BA0D0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97288"/>
            <a:ext cx="4905375" cy="17478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8" name="WordArt 2"/>
          <p:cNvSpPr>
            <a:spLocks noChangeArrowheads="1" noChangeShapeType="1"/>
          </p:cNvSpPr>
          <p:nvPr/>
        </p:nvSpPr>
        <p:spPr bwMode="auto">
          <a:xfrm>
            <a:off x="2339752" y="2636912"/>
            <a:ext cx="6552728" cy="93876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138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选择程序设计</a:t>
            </a:r>
            <a:endParaRPr lang="zh-CN" altLang="en-US" sz="5400" dirty="0">
              <a:ln w="0"/>
              <a:solidFill>
                <a:schemeClr val="bg1">
                  <a:lumMod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250190" y="51435"/>
            <a:ext cx="4818063" cy="609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【例】读程序</a:t>
            </a:r>
            <a:endParaRPr lang="zh-CN" altLang="zh-CN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569913" y="999173"/>
            <a:ext cx="8369300" cy="465613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#include&lt;stdio.h&gt;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int  main( )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{   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int a, b, c;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a=b=c=10;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a=b==c;</a:t>
            </a:r>
            <a:endParaRPr lang="zh-CN" altLang="zh-CN" sz="28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printf ("%d , %d , %d \n", a , b, c );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a= b&gt;c++;</a:t>
            </a:r>
            <a:endParaRPr lang="zh-CN" altLang="zh-CN" sz="28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printf ( "%d , %d , %d \n", a , b, c );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return 0; 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 }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</p:txBody>
      </p:sp>
      <p:sp>
        <p:nvSpPr>
          <p:cNvPr id="126980" name="Text Box 4"/>
          <p:cNvSpPr txBox="1"/>
          <p:nvPr/>
        </p:nvSpPr>
        <p:spPr>
          <a:xfrm>
            <a:off x="6567488" y="908368"/>
            <a:ext cx="2019300" cy="113728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4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rIns="0" anchor="t"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80000"/>
                </a:solidFill>
                <a:latin typeface="微软雅黑" charset="0"/>
                <a:ea typeface="微软雅黑" charset="0"/>
                <a:cs typeface="微软雅黑" charset="0"/>
              </a:rPr>
              <a:t>输出结果:</a:t>
            </a:r>
            <a:endParaRPr lang="zh-CN" altLang="zh-CN" b="1" dirty="0">
              <a:solidFill>
                <a:srgbClr val="C8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/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    1 ,</a:t>
            </a:r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 10 ,</a:t>
            </a:r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 10</a:t>
            </a:r>
            <a:endParaRPr lang="zh-CN" altLang="zh-CN" sz="2000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    0 </a:t>
            </a:r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en-US" altLang="zh-CN" sz="2000" b="1" dirty="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0 ,</a:t>
            </a:r>
            <a:r>
              <a:rPr lang="zh-CN" altLang="zh-CN" sz="2000" b="1" dirty="0">
                <a:latin typeface="微软雅黑" charset="0"/>
                <a:ea typeface="微软雅黑" charset="0"/>
                <a:cs typeface="微软雅黑" charset="0"/>
              </a:rPr>
              <a:t> 11</a:t>
            </a:r>
            <a:endParaRPr lang="zh-CN" altLang="zh-CN" sz="20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9306"/>
            <a:ext cx="8136904" cy="496855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语言识别</a:t>
            </a:r>
            <a:r>
              <a:rPr lang="zh-CN" altLang="en-US" sz="2800" b="1" u="sng" dirty="0">
                <a:solidFill>
                  <a:srgbClr val="9D13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表达式是否成立的方法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是：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所有值为“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表达式都表示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不成立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”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所有值为“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非零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”的表达式都表示“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成立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”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4800" y="863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 typeface="Calibri Light" panose="020F0302020204030204" pitchFamily="34" charset="0"/>
              <a:buAutoNum type="arabicPeriod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关系运算符和关系表达式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60065" y="4004945"/>
            <a:ext cx="3876675" cy="1866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   int a=3,b=2,c=1;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   if(    a&gt;b        )  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     	b=10;   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8605" y="4577080"/>
            <a:ext cx="95313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a-3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2095" y="4591050"/>
            <a:ext cx="148844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a&gt;b&gt;c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3935" y="4580890"/>
            <a:ext cx="257619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条件</a:t>
            </a:r>
            <a:r>
              <a:rPr lang="zh-CN" altLang="en-US" sz="2800" b="1">
                <a:solidFill>
                  <a:srgbClr val="FF0000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不成立！</a:t>
            </a:r>
            <a:endParaRPr lang="zh-CN" altLang="en-US" sz="2800" b="1">
              <a:solidFill>
                <a:srgbClr val="FF0000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9306"/>
            <a:ext cx="8136904" cy="496855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使用要点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应避免对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实数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作相等或不等的判断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  <a:sym typeface="Symbol" pitchFamily="18" charset="2"/>
            </a:endParaRPr>
          </a:p>
          <a:p>
            <a:pPr marL="342900" lvl="1" indent="457200" eaLnBrk="1" hangingPunct="1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1.0/3.0*3.0==1.0    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结果为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0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注意区分“</a:t>
            </a:r>
            <a:r>
              <a:rPr lang="en-US" altLang="zh-CN" sz="28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=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”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与“</a:t>
            </a:r>
            <a:r>
              <a:rPr lang="en-US" altLang="zh-CN" sz="2800">
                <a:solidFill>
                  <a:srgbClr val="0000FF"/>
                </a:solidFill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==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  <a:sym typeface="Symbol" pitchFamily="18" charset="2"/>
              </a:rPr>
              <a:t>”</a:t>
            </a:r>
            <a:endParaRPr lang="en-US" altLang="zh-CN" sz="2800">
              <a:latin typeface="微软雅黑" charset="0"/>
              <a:ea typeface="微软雅黑" charset="0"/>
              <a:cs typeface="微软雅黑" charset="0"/>
              <a:sym typeface="Symbol" pitchFamily="18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4800" y="863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 typeface="Calibri Light" panose="020F0302020204030204" pitchFamily="34" charset="0"/>
              <a:buAutoNum type="arabicPeriod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关系运算符和关系表达式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771775" y="4076700"/>
            <a:ext cx="5504815" cy="23120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l" eaLnBrk="0" hangingPunct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int a=0,b=1;</a:t>
            </a:r>
            <a:endParaRPr lang="en-US" altLang="zh-CN">
              <a:latin typeface="微软雅黑" charset="0"/>
              <a:ea typeface="微软雅黑" charset="0"/>
              <a:sym typeface="Symbol" pitchFamily="18" charset="2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if(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sym typeface="Symbol" pitchFamily="18" charset="2"/>
              </a:rPr>
              <a:t>a=b</a:t>
            </a: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)   </a:t>
            </a:r>
            <a:endParaRPr lang="en-US" altLang="zh-CN">
              <a:latin typeface="微软雅黑" charset="0"/>
              <a:ea typeface="微软雅黑" charset="0"/>
              <a:sym typeface="Symbol" pitchFamily="18" charset="2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      printf("a  equal  to  b");</a:t>
            </a:r>
            <a:endParaRPr lang="en-US" altLang="zh-CN">
              <a:latin typeface="微软雅黑" charset="0"/>
              <a:ea typeface="微软雅黑" charset="0"/>
              <a:sym typeface="Symbol" pitchFamily="18" charset="2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else</a:t>
            </a:r>
            <a:endParaRPr lang="en-US" altLang="zh-CN">
              <a:latin typeface="微软雅黑" charset="0"/>
              <a:ea typeface="微软雅黑" charset="0"/>
              <a:sym typeface="Symbol" pitchFamily="18" charset="2"/>
            </a:endParaRPr>
          </a:p>
          <a:p>
            <a:pPr algn="l" eaLnBrk="0" hangingPunct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Symbol" pitchFamily="18" charset="2"/>
              </a:rPr>
              <a:t>      printf("a  not  equal  to  b");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7888" y="1665288"/>
            <a:ext cx="7786687" cy="42481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作用：表示若干条件的组合条件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种逻辑运算符：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逻辑与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  ||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逻辑或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  !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逻辑非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5425" y="3500755"/>
            <a:ext cx="66198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判断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</a:rPr>
              <a:t>年龄</a:t>
            </a:r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13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</a:rPr>
              <a:t>至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17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</a:rPr>
              <a:t>岁</a:t>
            </a:r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之间？</a:t>
            </a:r>
            <a:endParaRPr lang="en-US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age&gt;=13 &amp;&amp; age&lt;=17</a:t>
            </a:r>
            <a:endParaRPr lang="en-US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判断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</a:rPr>
              <a:t>年龄小于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</a:rPr>
              <a:t>或大于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65</a:t>
            </a:r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en-US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age&lt;12 || age&gt;65</a:t>
            </a:r>
            <a:endParaRPr lang="en-US" altLang="zh-CN" b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6325" y="3573145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/>
                </a:solidFill>
                <a:latin typeface="微软雅黑" charset="0"/>
                <a:ea typeface="微软雅黑" charset="0"/>
                <a:cs typeface="Arial Black" panose="020B0A04020102020204" charset="0"/>
                <a:sym typeface="+mn-ea"/>
              </a:rPr>
              <a:t>17&gt;=age&gt;=13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Black" panose="020B0A04020102020204" charset="0"/>
              <a:sym typeface="+mn-ea"/>
            </a:endParaRPr>
          </a:p>
        </p:txBody>
      </p: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 flipH="1">
            <a:off x="6287770" y="3825240"/>
            <a:ext cx="2663825" cy="1778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H="1">
            <a:off x="6287770" y="3877310"/>
            <a:ext cx="2663825" cy="1778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7888" y="1665288"/>
            <a:ext cx="7786687" cy="42481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作用：表示若干条件的组合条件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种逻辑运算符：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70000"/>
              </a:lnSpc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逻辑与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  ||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逻辑或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  !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逻辑非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与其他运算符的优先次序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pic>
        <p:nvPicPr>
          <p:cNvPr id="1946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193665" y="3815080"/>
            <a:ext cx="3879215" cy="2712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8001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      !                 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（高）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算术运算符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关系运算符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  	   &amp;&amp; 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	   ||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赋值运算符           （低）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 flipH="1" flipV="1">
            <a:off x="6130925" y="5201920"/>
            <a:ext cx="2357438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82955" y="1628775"/>
            <a:ext cx="8107045" cy="291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表达式：</a:t>
            </a:r>
            <a:r>
              <a:rPr lang="zh-CN" altLang="zh-CN" dirty="0">
                <a:latin typeface="微软雅黑" charset="0"/>
                <a:ea typeface="微软雅黑" charset="0"/>
                <a:cs typeface="微软雅黑" charset="0"/>
              </a:rPr>
              <a:t>用逻辑运算符将关系表达式或其他逻辑量连接起来的式子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逻辑表达式的值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逻辑值（即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0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注意：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语言</a:t>
            </a:r>
            <a:r>
              <a:rPr lang="zh-CN" altLang="zh-CN" dirty="0">
                <a:solidFill>
                  <a:srgbClr val="9D13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将一个非零的数值认作为“真”</a:t>
            </a:r>
            <a:endParaRPr lang="zh-CN" altLang="zh-CN" dirty="0">
              <a:solidFill>
                <a:srgbClr val="9D13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85813" y="1700213"/>
            <a:ext cx="43576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charset="0"/>
                <a:ea typeface="微软雅黑" charset="0"/>
              </a:rPr>
              <a:t>逻辑运算的真值表</a:t>
            </a:r>
            <a:endParaRPr lang="zh-CN" altLang="zh-CN">
              <a:solidFill>
                <a:srgbClr val="9D138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30117" name="Rectangle 69"/>
          <p:cNvSpPr/>
          <p:nvPr/>
        </p:nvSpPr>
        <p:spPr>
          <a:xfrm>
            <a:off x="4284345" y="5156835"/>
            <a:ext cx="29578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/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特点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全真为真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其余为假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0118" name="Rectangle 70"/>
          <p:cNvSpPr/>
          <p:nvPr/>
        </p:nvSpPr>
        <p:spPr>
          <a:xfrm>
            <a:off x="5892800" y="5156835"/>
            <a:ext cx="29146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全假为假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algn="r"/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其余为真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34821" name="表格 34820"/>
          <p:cNvGraphicFramePr/>
          <p:nvPr>
            <p:custDataLst>
              <p:tags r:id="rId1"/>
            </p:custDataLst>
          </p:nvPr>
        </p:nvGraphicFramePr>
        <p:xfrm>
          <a:off x="1187450" y="2564130"/>
          <a:ext cx="7620000" cy="2438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!a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a&amp;&amp;</a:t>
                      </a: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微软雅黑" charset="0"/>
                          <a:ea typeface="微软雅黑" charset="0"/>
                        </a:rPr>
                        <a:t>a||b</a:t>
                      </a:r>
                      <a:endParaRPr lang="en-US" altLang="zh-CN" sz="2400" b="1" dirty="0">
                        <a:solidFill>
                          <a:srgbClr val="FFFFFF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非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非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</a:tr>
              <a:tr h="41211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非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</a:tr>
              <a:tr h="4241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非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BCB"/>
                    </a:solidFill>
                  </a:tcPr>
                </a:tc>
              </a:tr>
              <a:tr h="4876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80403050404020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2400" b="1" dirty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1920" marR="121920" marT="60960" marB="609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1773238"/>
            <a:ext cx="7643813" cy="345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(1) 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a=4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，则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!a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的值为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26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(2) 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a=4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b=5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，则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	a &amp;&amp; b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的值为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6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						a||b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的值为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6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charset="0"/>
                <a:ea typeface="微软雅黑" charset="0"/>
                <a:cs typeface="微软雅黑" charset="0"/>
                <a:sym typeface="+mn-ea"/>
              </a:rPr>
              <a:t>						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!a||b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的值为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6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(3) 4 &amp;&amp; 0 || 2 </a:t>
            </a:r>
            <a:r>
              <a:rPr lang="zh-CN" altLang="zh-CN" sz="2600">
                <a:latin typeface="微软雅黑" charset="0"/>
                <a:ea typeface="微软雅黑" charset="0"/>
                <a:cs typeface="微软雅黑" charset="0"/>
              </a:rPr>
              <a:t>的值为</a:t>
            </a:r>
            <a:r>
              <a:rPr lang="en-US" altLang="zh-CN" sz="2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60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7555" y="1635760"/>
            <a:ext cx="7396480" cy="6718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8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将下面的条件用C语言的逻辑表达式表示</a:t>
            </a:r>
            <a:endParaRPr lang="zh-CN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812800" y="2684780"/>
            <a:ext cx="8081645" cy="3619500"/>
          </a:xfrm>
        </p:spPr>
        <p:txBody>
          <a:bodyPr vert="horz" wrap="square" lIns="91440" tIns="45720" rIns="91440" bIns="45720" anchor="t"/>
          <a:p>
            <a:pPr marL="186055" indent="-186055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【例】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1≤x≤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10且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x≠7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186055" indent="-186055" eaLnBrk="1" hangingPunct="1">
              <a:lnSpc>
                <a:spcPct val="120000"/>
              </a:lnSpc>
              <a:spcBef>
                <a:spcPct val="45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=1 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&amp;&amp; 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=10 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&amp;&amp; 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x!=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endParaRPr lang="zh-CN" altLang="zh-CN" sz="2400" b="1" dirty="0">
              <a:solidFill>
                <a:srgbClr val="0000B4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86055" indent="-186055" eaLnBrk="1" hangingPunct="1">
              <a:lnSpc>
                <a:spcPct val="110000"/>
              </a:lnSpc>
              <a:spcBef>
                <a:spcPct val="80000"/>
              </a:spcBef>
              <a:buClr>
                <a:srgbClr val="008000"/>
              </a:buClr>
              <a:buSzPct val="45000"/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【例】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y能被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4整除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, 但不能被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100整除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或y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能被400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整除。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186055" indent="-186055" eaLnBrk="1" hangingPunct="1">
              <a:lnSpc>
                <a:spcPct val="120000"/>
              </a:lnSpc>
              <a:spcBef>
                <a:spcPct val="70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y%4==0 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y%100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!=0</a:t>
            </a:r>
            <a:r>
              <a:rPr lang="zh-CN" altLang="zh-CN" sz="2400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||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y%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400==</a:t>
            </a:r>
            <a:r>
              <a:rPr lang="zh-CN" altLang="zh-CN" sz="2400" b="1" dirty="0">
                <a:solidFill>
                  <a:srgbClr val="0000B4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zh-CN" altLang="zh-CN" sz="2400" b="1" dirty="0">
              <a:solidFill>
                <a:srgbClr val="0000B4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7555" y="1635760"/>
            <a:ext cx="7396480" cy="6718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80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计算下面表达式的值</a:t>
            </a:r>
            <a:endParaRPr lang="zh-CN" altLang="zh-CN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6979" name="Rectangle 3"/>
          <p:cNvSpPr>
            <a:spLocks noGrp="1"/>
          </p:cNvSpPr>
          <p:nvPr>
            <p:ph idx="1"/>
          </p:nvPr>
        </p:nvSpPr>
        <p:spPr>
          <a:xfrm>
            <a:off x="757555" y="2554605"/>
            <a:ext cx="7919085" cy="29527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4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【例】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若 a=2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, b=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'a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',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c=5,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f=3.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 c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8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&lt;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4-!0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 f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a-b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 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!( b-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'a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' 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 </a:t>
            </a:r>
            <a:r>
              <a:rPr lang="zh-CN" altLang="zh-CN" sz="2400" b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a=7</a:t>
            </a:r>
            <a:r>
              <a:rPr lang="zh-CN" altLang="zh-CN" sz="2400" b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zh-CN" sz="2400" b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b=-1</a:t>
            </a:r>
            <a:r>
              <a:rPr lang="zh-CN" altLang="zh-CN" sz="2400" b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6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3124" name="Text Box 4"/>
          <p:cNvSpPr txBox="1"/>
          <p:nvPr/>
        </p:nvSpPr>
        <p:spPr>
          <a:xfrm>
            <a:off x="5498465" y="307594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25" name="Text Box 5"/>
          <p:cNvSpPr txBox="1"/>
          <p:nvPr/>
        </p:nvSpPr>
        <p:spPr>
          <a:xfrm>
            <a:off x="5495290" y="3597275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1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26" name="Text Box 6"/>
          <p:cNvSpPr txBox="1"/>
          <p:nvPr/>
        </p:nvSpPr>
        <p:spPr>
          <a:xfrm>
            <a:off x="5507990" y="411861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1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3127" name="Text Box 7"/>
          <p:cNvSpPr txBox="1"/>
          <p:nvPr/>
        </p:nvSpPr>
        <p:spPr>
          <a:xfrm>
            <a:off x="5511165" y="4639945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/>
      <p:bldP spid="133125" grpId="0" build="p"/>
      <p:bldP spid="133126" grpId="0" build="p"/>
      <p:bldP spid="1331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764704"/>
            <a:ext cx="7246938" cy="49688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选择结构和条件判断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选择结构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的实现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if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语句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语句一般形式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语句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的嵌套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条件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运算符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逗号运算符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4.2.5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if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语句常见错误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4.2.6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switch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语句实现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选择结构综合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04913" y="30163"/>
            <a:ext cx="2808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54483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kumimoji="0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kumimoji="0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628775"/>
            <a:ext cx="7942263" cy="2292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逻辑表达式计算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部分计算</a:t>
            </a:r>
            <a:endParaRPr lang="en-US" altLang="zh-CN" sz="2400" dirty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8003" name="Rectangle 3"/>
          <p:cNvSpPr>
            <a:spLocks noGrp="1"/>
          </p:cNvSpPr>
          <p:nvPr/>
        </p:nvSpPr>
        <p:spPr>
          <a:xfrm>
            <a:off x="949960" y="2521585"/>
            <a:ext cx="8267700" cy="31197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spcAft>
                <a:spcPct val="20000"/>
              </a:spcAft>
              <a:buClr>
                <a:srgbClr val="009900"/>
              </a:buClr>
              <a:buSzPct val="85000"/>
              <a:buFont typeface="Wingdings" panose="05000000000000000000" charset="0"/>
              <a:buChar char=""/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逻辑与：</a:t>
            </a:r>
            <a:r>
              <a:rPr lang="zh-CN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(表达式1) &amp;&amp; (表达式2) &amp;&amp; … </a:t>
            </a:r>
            <a:endParaRPr lang="zh-CN" altLang="zh-CN" sz="28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eaLnBrk="1" hangingPunct="1">
              <a:lnSpc>
                <a:spcPct val="110000"/>
              </a:lnSpc>
              <a:spcBef>
                <a:spcPct val="60000"/>
              </a:spcBef>
              <a:buClr>
                <a:srgbClr val="009900"/>
              </a:buClr>
              <a:buSzPct val="85000"/>
              <a:buFontTx/>
              <a:buNone/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10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只有表达式1的值为“</a:t>
            </a:r>
            <a:r>
              <a:rPr lang="zh-CN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真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”时才求表达式2的值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110000"/>
              </a:lnSpc>
              <a:spcBef>
                <a:spcPct val="55000"/>
              </a:spcBef>
              <a:buClr>
                <a:schemeClr val="bg2"/>
              </a:buClr>
              <a:buSzPct val="9000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1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34148" name="Group 4"/>
          <p:cNvGrpSpPr/>
          <p:nvPr/>
        </p:nvGrpSpPr>
        <p:grpSpPr>
          <a:xfrm>
            <a:off x="2737485" y="5412105"/>
            <a:ext cx="381000" cy="228600"/>
            <a:chOff x="0" y="0"/>
            <a:chExt cx="240" cy="144"/>
          </a:xfrm>
        </p:grpSpPr>
        <p:sp>
          <p:nvSpPr>
            <p:cNvPr id="128008" name="Line 5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09" name="Line 6"/>
            <p:cNvSpPr/>
            <p:nvPr/>
          </p:nvSpPr>
          <p:spPr>
            <a:xfrm flipH="1">
              <a:off x="0" y="144"/>
              <a:ext cx="2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34151" name="Text Box 7"/>
          <p:cNvSpPr txBox="1"/>
          <p:nvPr/>
        </p:nvSpPr>
        <p:spPr>
          <a:xfrm>
            <a:off x="920750" y="4105910"/>
            <a:ext cx="8122285" cy="1254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【例】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x=y=-1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zh-CN" altLang="zh-CN" sz="10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000" b="1" dirty="0">
                <a:latin typeface="微软雅黑" charset="0"/>
                <a:ea typeface="微软雅黑" charset="0"/>
                <a:cs typeface="微软雅黑" charset="0"/>
              </a:rPr>
              <a:t>       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++x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&amp;&amp;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++y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;       </a:t>
            </a:r>
            <a:r>
              <a:rPr lang="zh-CN" altLang="zh-CN" sz="2800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zh-CN" sz="28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*</a:t>
            </a:r>
            <a:r>
              <a:rPr lang="zh-CN" altLang="zh-CN" sz="28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  x=?     y=?    *</a:t>
            </a:r>
            <a:r>
              <a:rPr lang="zh-CN" altLang="zh-CN" sz="2800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endParaRPr lang="zh-CN" altLang="zh-CN" sz="2800" dirty="0">
              <a:solidFill>
                <a:srgbClr val="00009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4152" name="Text Box 8"/>
          <p:cNvSpPr txBox="1"/>
          <p:nvPr/>
        </p:nvSpPr>
        <p:spPr>
          <a:xfrm>
            <a:off x="5934075" y="4852035"/>
            <a:ext cx="396875" cy="5187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4153" name="Text Box 9"/>
          <p:cNvSpPr txBox="1"/>
          <p:nvPr/>
        </p:nvSpPr>
        <p:spPr>
          <a:xfrm>
            <a:off x="7077075" y="4848860"/>
            <a:ext cx="73215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-1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uiExpand="1"/>
      <p:bldP spid="134152" grpId="0" bldLvl="0" animBg="1"/>
      <p:bldP spid="13415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628775"/>
            <a:ext cx="7942263" cy="2292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</a:rPr>
              <a:t>逻辑表达式计算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部分计算</a:t>
            </a:r>
            <a:endParaRPr lang="en-US" altLang="zh-CN" sz="2400" dirty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23850" y="836613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marL="838200" indent="-8382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kumimoji="0" lang="zh-CN" altLang="zh-CN" sz="3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逻辑运算符和逻辑表达式</a:t>
            </a:r>
            <a:endParaRPr kumimoji="0" lang="zh-CN" altLang="zh-CN" sz="36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9027" name="Rectangle 3"/>
          <p:cNvSpPr>
            <a:spLocks noGrp="1"/>
          </p:cNvSpPr>
          <p:nvPr/>
        </p:nvSpPr>
        <p:spPr>
          <a:xfrm>
            <a:off x="1043940" y="2498090"/>
            <a:ext cx="7562850" cy="39160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30000"/>
              </a:spcBef>
              <a:buClr>
                <a:srgbClr val="009900"/>
              </a:buClr>
              <a:buSzPct val="85000"/>
              <a:buFont typeface="Wingdings" panose="05000000000000000000" charset="0"/>
              <a:buChar char=""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逻辑或：(表达式1) </a:t>
            </a:r>
            <a:r>
              <a:rPr lang="zh-CN" altLang="zh-CN" sz="2800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||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(表达式2) </a:t>
            </a:r>
            <a:r>
              <a:rPr lang="zh-CN" altLang="zh-CN" sz="2800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||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…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100000"/>
              </a:lnSpc>
              <a:spcBef>
                <a:spcPct val="50000"/>
              </a:spcBef>
              <a:buClr>
                <a:srgbClr val="009900"/>
              </a:buClr>
              <a:buSzPct val="85000"/>
              <a:buFontTx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 只有表达式1为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假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时才判断表达式2的值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100000"/>
              </a:lnSpc>
              <a:spcBef>
                <a:spcPct val="60000"/>
              </a:spcBef>
              <a:buClr>
                <a:srgbClr val="009900"/>
              </a:buClr>
              <a:buSzPct val="85000"/>
              <a:buFontTx/>
              <a:buNone/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【例】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{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int  num=3;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100000"/>
              </a:lnSpc>
              <a:buClr>
                <a:schemeClr val="bg2"/>
              </a:buClr>
              <a:buSzPct val="8000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||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(num=0);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bg2"/>
              </a:buClr>
              <a:buSzPct val="8000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printf("num=%d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n", num);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65430" indent="-265430" algn="just" eaLnBrk="1" hangingPunct="1">
              <a:lnSpc>
                <a:spcPct val="70000"/>
              </a:lnSpc>
              <a:spcBef>
                <a:spcPct val="50000"/>
              </a:spcBef>
              <a:buClr>
                <a:schemeClr val="bg2"/>
              </a:buClr>
              <a:buSzPct val="8000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	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35172" name="Group 4"/>
          <p:cNvGrpSpPr/>
          <p:nvPr/>
        </p:nvGrpSpPr>
        <p:grpSpPr>
          <a:xfrm>
            <a:off x="3347720" y="4814570"/>
            <a:ext cx="381000" cy="228600"/>
            <a:chOff x="0" y="0"/>
            <a:chExt cx="240" cy="144"/>
          </a:xfrm>
        </p:grpSpPr>
        <p:sp>
          <p:nvSpPr>
            <p:cNvPr id="129031" name="Line 5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9032" name="Line 6"/>
            <p:cNvSpPr/>
            <p:nvPr/>
          </p:nvSpPr>
          <p:spPr>
            <a:xfrm flipH="1">
              <a:off x="0" y="144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35175" name="Text Box 7"/>
          <p:cNvSpPr txBox="1"/>
          <p:nvPr/>
        </p:nvSpPr>
        <p:spPr>
          <a:xfrm>
            <a:off x="6175375" y="4076700"/>
            <a:ext cx="2741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</a:rPr>
              <a:t>输出: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800" b="1" dirty="0">
                <a:solidFill>
                  <a:srgbClr val="2F2FBD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8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num</a:t>
            </a:r>
            <a:r>
              <a:rPr lang="zh-CN" altLang="zh-CN" sz="28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=3</a:t>
            </a:r>
            <a:endParaRPr lang="zh-CN" altLang="zh-CN" sz="2800" b="1" dirty="0">
              <a:solidFill>
                <a:srgbClr val="00009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7838" y="836613"/>
            <a:ext cx="8215312" cy="46434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语言有两种选择语句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514350" eaLnBrk="1" hangingPunct="1">
              <a:lnSpc>
                <a:spcPct val="130000"/>
              </a:lnSpc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if-else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语句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用来判定所给定的条件是否满足，并根据判定的结果决定执行给出的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操作之一。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514350" eaLnBrk="1" hangingPunct="1">
              <a:lnSpc>
                <a:spcPct val="130000"/>
              </a:lnSpc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switch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语句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用来实现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，解决“多路选择”的问题。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62013"/>
            <a:ext cx="8286750" cy="54467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单分支结构</a:t>
            </a:r>
            <a:endParaRPr lang="zh-CN" altLang="en-US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08899" name="Rectangle 3"/>
          <p:cNvSpPr>
            <a:spLocks noGrp="1"/>
          </p:cNvSpPr>
          <p:nvPr/>
        </p:nvSpPr>
        <p:spPr>
          <a:xfrm>
            <a:off x="671195" y="1494790"/>
            <a:ext cx="8169910" cy="47612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charset="0"/>
              <a:buChar char="Ø"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格式: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5868035" y="2362200"/>
            <a:ext cx="2670810" cy="2170430"/>
            <a:chOff x="0" y="0"/>
            <a:chExt cx="1813" cy="1248"/>
          </a:xfrm>
        </p:grpSpPr>
        <p:sp>
          <p:nvSpPr>
            <p:cNvPr id="4" name="Line 5"/>
            <p:cNvSpPr/>
            <p:nvPr/>
          </p:nvSpPr>
          <p:spPr>
            <a:xfrm>
              <a:off x="432" y="91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" name="Group 6"/>
            <p:cNvGrpSpPr/>
            <p:nvPr/>
          </p:nvGrpSpPr>
          <p:grpSpPr>
            <a:xfrm>
              <a:off x="0" y="0"/>
              <a:ext cx="1813" cy="1248"/>
              <a:chOff x="0" y="0"/>
              <a:chExt cx="1813" cy="1248"/>
            </a:xfrm>
          </p:grpSpPr>
          <p:sp>
            <p:nvSpPr>
              <p:cNvPr id="6" name="Line 7"/>
              <p:cNvSpPr/>
              <p:nvPr/>
            </p:nvSpPr>
            <p:spPr>
              <a:xfrm flipH="1">
                <a:off x="432" y="43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" name="Line 8"/>
              <p:cNvSpPr/>
              <p:nvPr/>
            </p:nvSpPr>
            <p:spPr>
              <a:xfrm>
                <a:off x="1584" y="43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8" name="Group 9"/>
              <p:cNvGrpSpPr/>
              <p:nvPr/>
            </p:nvGrpSpPr>
            <p:grpSpPr>
              <a:xfrm>
                <a:off x="0" y="0"/>
                <a:ext cx="1813" cy="1248"/>
                <a:chOff x="0" y="0"/>
                <a:chExt cx="1813" cy="1248"/>
              </a:xfrm>
            </p:grpSpPr>
            <p:sp>
              <p:nvSpPr>
                <p:cNvPr id="9" name="AutoShape 10"/>
                <p:cNvSpPr/>
                <p:nvPr/>
              </p:nvSpPr>
              <p:spPr>
                <a:xfrm>
                  <a:off x="672" y="288"/>
                  <a:ext cx="912" cy="288"/>
                </a:xfrm>
                <a:prstGeom prst="flowChartDecision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</a:extLst>
              </p:spPr>
              <p:txBody>
                <a:bodyPr wrap="none" anchor="ctr"/>
                <a:p>
                  <a:pPr algn="ctr" eaLnBrk="0" hangingPunct="0"/>
                  <a:r>
                    <a:rPr lang="zh-CN" altLang="zh-CN" sz="2000" b="1" dirty="0">
                      <a:latin typeface="微软雅黑" charset="0"/>
                      <a:ea typeface="微软雅黑" charset="0"/>
                    </a:rPr>
                    <a:t>条件</a:t>
                  </a:r>
                  <a:endParaRPr lang="zh-CN" altLang="zh-CN" sz="2000" b="1" dirty="0">
                    <a:latin typeface="微软雅黑" charset="0"/>
                    <a:ea typeface="微软雅黑" charset="0"/>
                  </a:endParaRPr>
                </a:p>
              </p:txBody>
            </p:sp>
            <p:grpSp>
              <p:nvGrpSpPr>
                <p:cNvPr id="10" name="Group 11"/>
                <p:cNvGrpSpPr/>
                <p:nvPr/>
              </p:nvGrpSpPr>
              <p:grpSpPr>
                <a:xfrm>
                  <a:off x="0" y="0"/>
                  <a:ext cx="1813" cy="1248"/>
                  <a:chOff x="0" y="0"/>
                  <a:chExt cx="1813" cy="1248"/>
                </a:xfrm>
              </p:grpSpPr>
              <p:sp>
                <p:nvSpPr>
                  <p:cNvPr id="11" name="Line 12"/>
                  <p:cNvSpPr/>
                  <p:nvPr/>
                </p:nvSpPr>
                <p:spPr>
                  <a:xfrm>
                    <a:off x="1104" y="0"/>
                    <a:ext cx="0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2" name="Line 13"/>
                  <p:cNvSpPr/>
                  <p:nvPr/>
                </p:nvSpPr>
                <p:spPr>
                  <a:xfrm>
                    <a:off x="432" y="432"/>
                    <a:ext cx="0" cy="14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" name="Text Box 14"/>
                  <p:cNvSpPr txBox="1"/>
                  <p:nvPr/>
                </p:nvSpPr>
                <p:spPr>
                  <a:xfrm>
                    <a:off x="567" y="170"/>
                    <a:ext cx="301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0" hangingPunct="0"/>
                    <a:r>
                      <a:rPr lang="zh-CN" altLang="zh-CN" b="1" dirty="0">
                        <a:latin typeface="微软雅黑" charset="0"/>
                        <a:ea typeface="微软雅黑" charset="0"/>
                      </a:rPr>
                      <a:t>T</a:t>
                    </a:r>
                    <a:endParaRPr lang="zh-CN" altLang="zh-CN" b="1" dirty="0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14" name="Rectangle 15"/>
                  <p:cNvSpPr/>
                  <p:nvPr/>
                </p:nvSpPr>
                <p:spPr>
                  <a:xfrm>
                    <a:off x="0" y="576"/>
                    <a:ext cx="816" cy="336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>
                            <a:alpha val="50195"/>
                          </a:schemeClr>
                        </a:solidFill>
                      </a14:hiddenFill>
                    </a:ext>
                  </a:extLst>
                </p:spPr>
                <p:txBody>
                  <a:bodyPr wrap="none" anchor="ctr"/>
                  <a:p>
                    <a:pPr algn="ctr" eaLnBrk="0" hangingPunct="0"/>
                    <a:r>
                      <a:rPr lang="zh-CN" altLang="zh-CN" sz="2000" b="1" dirty="0">
                        <a:latin typeface="微软雅黑" charset="0"/>
                        <a:ea typeface="微软雅黑" charset="0"/>
                        <a:cs typeface="微软雅黑" charset="0"/>
                      </a:rPr>
                      <a:t>语句1</a:t>
                    </a:r>
                    <a:endParaRPr lang="zh-CN" altLang="zh-CN" sz="2000" b="1" dirty="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  <p:sp>
                <p:nvSpPr>
                  <p:cNvPr id="15" name="Line 16"/>
                  <p:cNvSpPr/>
                  <p:nvPr/>
                </p:nvSpPr>
                <p:spPr>
                  <a:xfrm>
                    <a:off x="1776" y="432"/>
                    <a:ext cx="0" cy="62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6" name="Text Box 17"/>
                  <p:cNvSpPr txBox="1"/>
                  <p:nvPr/>
                </p:nvSpPr>
                <p:spPr>
                  <a:xfrm>
                    <a:off x="1526" y="170"/>
                    <a:ext cx="287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0" hangingPunct="0"/>
                    <a:r>
                      <a:rPr lang="zh-CN" altLang="zh-CN" b="1" dirty="0">
                        <a:latin typeface="微软雅黑" charset="0"/>
                        <a:ea typeface="微软雅黑" charset="0"/>
                      </a:rPr>
                      <a:t>F</a:t>
                    </a:r>
                    <a:endParaRPr lang="zh-CN" altLang="zh-CN" b="1" dirty="0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17" name="Line 18"/>
                  <p:cNvSpPr/>
                  <p:nvPr/>
                </p:nvSpPr>
                <p:spPr>
                  <a:xfrm>
                    <a:off x="432" y="1056"/>
                    <a:ext cx="13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" name="Line 19"/>
                  <p:cNvSpPr/>
                  <p:nvPr/>
                </p:nvSpPr>
                <p:spPr>
                  <a:xfrm>
                    <a:off x="1104" y="1056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</p:grpSp>
        </p:grpSp>
      </p:grpSp>
      <p:sp>
        <p:nvSpPr>
          <p:cNvPr id="19" name="矩形 7"/>
          <p:cNvSpPr/>
          <p:nvPr/>
        </p:nvSpPr>
        <p:spPr>
          <a:xfrm>
            <a:off x="1403350" y="2205355"/>
            <a:ext cx="2972435" cy="1753235"/>
          </a:xfrm>
          <a:prstGeom prst="rect">
            <a:avLst/>
          </a:prstGeom>
          <a:solidFill>
            <a:srgbClr val="FFFF66"/>
          </a:solidFill>
          <a:ln w="28575" cap="flat" cmpd="sng">
            <a:solidFill>
              <a:srgbClr val="5D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  	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kumimoji="0" lang="en-US" altLang="x-none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Rectangle 3"/>
          <p:cNvSpPr>
            <a:spLocks noGrp="1"/>
          </p:cNvSpPr>
          <p:nvPr/>
        </p:nvSpPr>
        <p:spPr>
          <a:xfrm>
            <a:off x="593090" y="3933825"/>
            <a:ext cx="8248015" cy="25107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Sz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说明：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若条件成立, 执行语句1; 否则什么都不做;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满足条件只能执行紧跟的</a:t>
            </a:r>
            <a:r>
              <a:rPr lang="zh-CN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一条语句</a:t>
            </a: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，如果需要执行多条语句，应使用复合语句。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Rectangle 3"/>
          <p:cNvSpPr>
            <a:spLocks noGrp="1"/>
          </p:cNvSpPr>
          <p:nvPr/>
        </p:nvSpPr>
        <p:spPr>
          <a:xfrm>
            <a:off x="4142740" y="692785"/>
            <a:ext cx="4975860" cy="16713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buSzTx/>
              <a:buFont typeface="Wingdings" panose="05000000000000000000" charset="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【例】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if 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(x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100)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 eaLnBrk="1" hangingPunct="1">
              <a:buSzTx/>
              <a:buFont typeface="Wingdings" panose="05000000000000000000" charset="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          x=x+5;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      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("%d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",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x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just" eaLnBrk="1" hangingPunct="1">
              <a:buNone/>
            </a:pP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62330"/>
            <a:ext cx="4543425" cy="440499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单分支结构</a:t>
            </a:r>
            <a:endParaRPr lang="zh-CN" altLang="en-US" sz="28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 Box 20"/>
          <p:cNvSpPr txBox="1"/>
          <p:nvPr/>
        </p:nvSpPr>
        <p:spPr>
          <a:xfrm>
            <a:off x="5205095" y="2636520"/>
            <a:ext cx="3771900" cy="2675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hangingPunct="1">
              <a:lnSpc>
                <a:spcPct val="120000"/>
              </a:lnSpc>
            </a:pP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if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  (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x&gt;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100)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 </a:t>
            </a:r>
            <a:endParaRPr lang="zh-CN" altLang="zh-CN" dirty="0">
              <a:latin typeface="微软雅黑" charset="0"/>
              <a:ea typeface="微软雅黑" charset="0"/>
              <a:sym typeface="+mn-ea"/>
            </a:endParaRPr>
          </a:p>
          <a:p>
            <a:pPr marL="0" algn="l" eaLnBrk="1" hangingPunct="1">
              <a:lnSpc>
                <a:spcPct val="120000"/>
              </a:lnSpc>
              <a:buClrTx/>
              <a:buSzTx/>
              <a:buFontTx/>
            </a:pP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{</a:t>
            </a:r>
            <a:endParaRPr lang="zh-CN" altLang="zh-CN" dirty="0">
              <a:latin typeface="微软雅黑" charset="0"/>
              <a:ea typeface="微软雅黑" charset="0"/>
              <a:sym typeface="+mn-ea"/>
            </a:endParaRPr>
          </a:p>
          <a:p>
            <a:pPr marL="0" algn="l" eaLnBrk="1" hangingPunct="1">
              <a:lnSpc>
                <a:spcPct val="120000"/>
              </a:lnSpc>
              <a:buClrTx/>
              <a:buSzTx/>
              <a:buFontTx/>
            </a:pP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  x=x+5;</a:t>
            </a:r>
            <a:endParaRPr lang="zh-CN" altLang="zh-CN" b="1" dirty="0">
              <a:latin typeface="微软雅黑" charset="0"/>
              <a:ea typeface="微软雅黑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    printf("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%d\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n", 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x 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);</a:t>
            </a:r>
            <a:endParaRPr lang="zh-CN" altLang="zh-CN" dirty="0">
              <a:latin typeface="微软雅黑" charset="0"/>
              <a:ea typeface="微软雅黑" charset="0"/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微软雅黑" charset="0"/>
                <a:ea typeface="微软雅黑" charset="0"/>
              </a:rPr>
              <a:t>}</a:t>
            </a:r>
            <a:endParaRPr lang="en-US" altLang="zh-CN" b="1" dirty="0">
              <a:latin typeface="微软雅黑" charset="0"/>
              <a:ea typeface="微软雅黑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671195" y="1494790"/>
            <a:ext cx="8169910" cy="9436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charset="0"/>
              <a:buChar char="Ø"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格式: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7"/>
          <p:cNvSpPr/>
          <p:nvPr/>
        </p:nvSpPr>
        <p:spPr>
          <a:xfrm>
            <a:off x="1403350" y="2205355"/>
            <a:ext cx="2972435" cy="2584450"/>
          </a:xfrm>
          <a:prstGeom prst="rect">
            <a:avLst/>
          </a:prstGeom>
          <a:solidFill>
            <a:srgbClr val="FFFF66"/>
          </a:solidFill>
          <a:ln w="28575" cap="flat" cmpd="sng">
            <a:solidFill>
              <a:srgbClr val="5D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  	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语句块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kumimoji="0" lang="en-US" altLang="x-none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142740" y="692785"/>
            <a:ext cx="4975860" cy="16713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buSzTx/>
              <a:buFont typeface="Wingdings" panose="05000000000000000000" charset="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【例】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if 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(x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100)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 eaLnBrk="1" hangingPunct="1">
              <a:buSzTx/>
              <a:buFont typeface="Wingdings" panose="05000000000000000000" charset="0"/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          x=x+5;</a:t>
            </a:r>
            <a:endParaRPr lang="en-US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          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("%d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\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",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x 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just" eaLnBrk="1" hangingPunct="1">
              <a:buNone/>
            </a:pP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57188" y="892592"/>
            <a:ext cx="878681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计算时间差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  <a:endParaRPr kumimoji="0"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2800" b="0" dirty="0" smtClean="0"/>
              <a:t>输入两个时间，每个时间分别输入小时和 分钟的值，然后输出两个时间之间的差， 也以几小时几分表示 </a:t>
            </a:r>
            <a:endParaRPr kumimoji="0" lang="zh-CN" altLang="en-US" sz="2800" b="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916" r="3015" b="38867"/>
          <a:stretch>
            <a:fillRect/>
          </a:stretch>
        </p:blipFill>
        <p:spPr>
          <a:xfrm>
            <a:off x="1405890" y="2751192"/>
            <a:ext cx="6948170" cy="734958"/>
          </a:xfrm>
          <a:prstGeom prst="rect">
            <a:avLst/>
          </a:prstGeom>
        </p:spPr>
      </p:pic>
      <p:grpSp>
        <p:nvGrpSpPr>
          <p:cNvPr id="11" name="组 8"/>
          <p:cNvGrpSpPr/>
          <p:nvPr/>
        </p:nvGrpSpPr>
        <p:grpSpPr>
          <a:xfrm rot="0">
            <a:off x="1475740" y="3644900"/>
            <a:ext cx="7210425" cy="2736215"/>
            <a:chOff x="1979295" y="3843680"/>
            <a:chExt cx="7210423" cy="289615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rcRect r="2123"/>
            <a:stretch>
              <a:fillRect/>
            </a:stretch>
          </p:blipFill>
          <p:spPr>
            <a:xfrm>
              <a:off x="1979295" y="3843680"/>
              <a:ext cx="7016333" cy="289615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143999" y="4521710"/>
              <a:ext cx="45719" cy="5969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215" y="764540"/>
            <a:ext cx="8621395" cy="135699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4-2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  <a:hlinkClick r:id="rId1" action="ppaction://hlinkfile"/>
              </a:rPr>
              <a:t>找零问题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：从键盘输入票面值和商品价格，计算并输出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找零。</a:t>
            </a: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9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899795" y="1988820"/>
            <a:ext cx="7700645" cy="462089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int main()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{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	  int price,bill,change;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	  scanf("%d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  <a:sym typeface="+mn-ea"/>
              </a:rPr>
              <a:t>%d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",&amp;price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  <a:sym typeface="+mn-ea"/>
              </a:rPr>
              <a:t>,&amp;bill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);	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  if(bill&gt;=price) 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  {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	change=bill-price;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	printf("找您%d元\n",change);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  }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	  return 0;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}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uiExpan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柱形 6"/>
          <p:cNvSpPr>
            <a:spLocks noChangeArrowheads="1"/>
          </p:cNvSpPr>
          <p:nvPr/>
        </p:nvSpPr>
        <p:spPr bwMode="auto">
          <a:xfrm>
            <a:off x="58912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>
            <a:solidFill>
              <a:srgbClr val="00B050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★</a:t>
            </a:r>
            <a:endParaRPr lang="en-US" altLang="zh-CN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675" name="圆柱形 6"/>
          <p:cNvSpPr>
            <a:spLocks noChangeArrowheads="1"/>
          </p:cNvSpPr>
          <p:nvPr/>
        </p:nvSpPr>
        <p:spPr bwMode="auto">
          <a:xfrm>
            <a:off x="5892800" y="420846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>
            <a:solidFill>
              <a:srgbClr val="00B050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0">
                <a:solidFill>
                  <a:srgbClr val="FF0000"/>
                </a:solidFill>
                <a:latin typeface="微软雅黑" charset="0"/>
                <a:ea typeface="微软雅黑" charset="0"/>
              </a:rPr>
              <a:t>★</a:t>
            </a:r>
            <a:endParaRPr lang="en-US" altLang="zh-CN" sz="4000" b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198563"/>
            <a:ext cx="8135937" cy="38671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4.2 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输入两个实数，按数值由小到大的顺序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排序并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输出。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当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a&gt;b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时，交换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zh-CN" altLang="zh-CN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4284663" y="115888"/>
            <a:ext cx="36718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语句实例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圆柱形 7"/>
          <p:cNvSpPr>
            <a:spLocks noChangeArrowheads="1"/>
          </p:cNvSpPr>
          <p:nvPr/>
        </p:nvSpPr>
        <p:spPr bwMode="auto">
          <a:xfrm>
            <a:off x="753427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>
            <a:solidFill>
              <a:srgbClr val="0000CC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</a:rPr>
              <a:t>●</a:t>
            </a:r>
            <a:endParaRPr lang="en-US" altLang="zh-CN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682" name="TextBox 8"/>
          <p:cNvSpPr txBox="1">
            <a:spLocks noChangeArrowheads="1"/>
          </p:cNvSpPr>
          <p:nvPr/>
        </p:nvSpPr>
        <p:spPr bwMode="auto">
          <a:xfrm>
            <a:off x="5391150" y="4357688"/>
            <a:ext cx="42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683" name="TextBox 9"/>
          <p:cNvSpPr txBox="1">
            <a:spLocks noChangeArrowheads="1"/>
          </p:cNvSpPr>
          <p:nvPr/>
        </p:nvSpPr>
        <p:spPr bwMode="auto">
          <a:xfrm>
            <a:off x="8177213" y="4357688"/>
            <a:ext cx="42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684" name="TextBox 10"/>
          <p:cNvSpPr txBox="1">
            <a:spLocks noChangeArrowheads="1"/>
          </p:cNvSpPr>
          <p:nvPr/>
        </p:nvSpPr>
        <p:spPr bwMode="auto">
          <a:xfrm>
            <a:off x="3676650" y="435768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互换前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8464" name="Group 32"/>
          <p:cNvGrpSpPr/>
          <p:nvPr/>
        </p:nvGrpSpPr>
        <p:grpSpPr bwMode="auto">
          <a:xfrm>
            <a:off x="3605213" y="5265738"/>
            <a:ext cx="5214937" cy="1020762"/>
            <a:chOff x="2271" y="3317"/>
            <a:chExt cx="3285" cy="643"/>
          </a:xfrm>
        </p:grpSpPr>
        <p:sp>
          <p:nvSpPr>
            <p:cNvPr id="28695" name="圆柱形 11"/>
            <p:cNvSpPr>
              <a:spLocks noChangeArrowheads="1"/>
            </p:cNvSpPr>
            <p:nvPr/>
          </p:nvSpPr>
          <p:spPr bwMode="auto">
            <a:xfrm>
              <a:off x="3711" y="3375"/>
              <a:ext cx="360" cy="585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>
              <a:solidFill>
                <a:srgbClr val="00B050"/>
              </a:solidFill>
              <a:miter lim="800000"/>
            </a:ln>
          </p:spPr>
          <p:txBody>
            <a:bodyPr wrap="none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00CC"/>
                  </a:solidFill>
                  <a:latin typeface="微软雅黑" charset="0"/>
                  <a:ea typeface="微软雅黑" charset="0"/>
                </a:rPr>
                <a:t>●</a:t>
              </a:r>
              <a:endParaRPr lang="en-US" altLang="zh-CN">
                <a:solidFill>
                  <a:srgbClr val="0000CC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696" name="圆柱形 12"/>
            <p:cNvSpPr>
              <a:spLocks noChangeArrowheads="1"/>
            </p:cNvSpPr>
            <p:nvPr/>
          </p:nvSpPr>
          <p:spPr bwMode="auto">
            <a:xfrm>
              <a:off x="4746" y="3375"/>
              <a:ext cx="360" cy="585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>
              <a:solidFill>
                <a:srgbClr val="0000CC"/>
              </a:solidFill>
              <a:miter lim="800000"/>
            </a:ln>
          </p:spPr>
          <p:txBody>
            <a:bodyPr wrap="none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★</a:t>
              </a:r>
              <a:endPara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697" name="TextBox 13"/>
            <p:cNvSpPr txBox="1">
              <a:spLocks noChangeArrowheads="1"/>
            </p:cNvSpPr>
            <p:nvPr/>
          </p:nvSpPr>
          <p:spPr bwMode="auto">
            <a:xfrm>
              <a:off x="3396" y="3465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B050"/>
                  </a:solidFill>
                  <a:latin typeface="微软雅黑" charset="0"/>
                  <a:ea typeface="微软雅黑" charset="0"/>
                </a:rPr>
                <a:t>a</a:t>
              </a:r>
              <a:endParaRPr lang="en-US" altLang="zh-CN">
                <a:solidFill>
                  <a:srgbClr val="00B05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698" name="TextBox 14"/>
            <p:cNvSpPr txBox="1">
              <a:spLocks noChangeArrowheads="1"/>
            </p:cNvSpPr>
            <p:nvPr/>
          </p:nvSpPr>
          <p:spPr bwMode="auto">
            <a:xfrm>
              <a:off x="5151" y="3465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CC"/>
                  </a:solidFill>
                  <a:latin typeface="微软雅黑" charset="0"/>
                  <a:ea typeface="微软雅黑" charset="0"/>
                </a:rPr>
                <a:t>b</a:t>
              </a:r>
              <a:endParaRPr lang="en-US" altLang="zh-CN">
                <a:solidFill>
                  <a:srgbClr val="0000CC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699" name="TextBox 15"/>
            <p:cNvSpPr txBox="1">
              <a:spLocks noChangeArrowheads="1"/>
            </p:cNvSpPr>
            <p:nvPr/>
          </p:nvSpPr>
          <p:spPr bwMode="auto">
            <a:xfrm>
              <a:off x="2316" y="3465"/>
              <a:ext cx="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互换后</a:t>
              </a:r>
              <a:endPara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700" name="直接连接符 17"/>
            <p:cNvCxnSpPr>
              <a:cxnSpLocks noChangeShapeType="1"/>
            </p:cNvCxnSpPr>
            <p:nvPr/>
          </p:nvCxnSpPr>
          <p:spPr bwMode="auto">
            <a:xfrm>
              <a:off x="2271" y="3317"/>
              <a:ext cx="328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圆柱形 19"/>
          <p:cNvSpPr>
            <a:spLocks noChangeArrowheads="1"/>
          </p:cNvSpPr>
          <p:nvPr/>
        </p:nvSpPr>
        <p:spPr bwMode="auto">
          <a:xfrm>
            <a:off x="6656388" y="2636838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56325" y="277971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微软雅黑" charset="0"/>
                <a:ea typeface="微软雅黑" charset="0"/>
              </a:rPr>
              <a:t>t</a:t>
            </a:r>
            <a:endParaRPr lang="en-US" altLang="zh-CN" sz="3200" b="0">
              <a:latin typeface="微软雅黑" charset="0"/>
              <a:ea typeface="微软雅黑" charset="0"/>
            </a:endParaRPr>
          </a:p>
        </p:txBody>
      </p:sp>
      <p:sp>
        <p:nvSpPr>
          <p:cNvPr id="24" name="上箭头 23"/>
          <p:cNvSpPr>
            <a:spLocks noChangeArrowheads="1"/>
          </p:cNvSpPr>
          <p:nvPr/>
        </p:nvSpPr>
        <p:spPr bwMode="auto">
          <a:xfrm rot="2133267">
            <a:off x="6470650" y="3459163"/>
            <a:ext cx="357188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13525" y="2754313"/>
            <a:ext cx="64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0">
                <a:solidFill>
                  <a:srgbClr val="FF0000"/>
                </a:solidFill>
                <a:latin typeface="微软雅黑" charset="0"/>
                <a:ea typeface="微软雅黑" charset="0"/>
              </a:rPr>
              <a:t>★</a:t>
            </a:r>
            <a:endParaRPr lang="en-US" altLang="zh-CN" sz="4000" b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上箭头 23"/>
          <p:cNvSpPr>
            <a:spLocks noChangeArrowheads="1"/>
          </p:cNvSpPr>
          <p:nvPr/>
        </p:nvSpPr>
        <p:spPr bwMode="auto">
          <a:xfrm rot="-5400000">
            <a:off x="6802438" y="4238625"/>
            <a:ext cx="357187" cy="785813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</p:spPr>
        <p:txBody>
          <a:bodyPr vert="eaVert"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57888" y="4359275"/>
            <a:ext cx="428625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0">
                <a:solidFill>
                  <a:srgbClr val="0000CC"/>
                </a:solidFill>
                <a:latin typeface="微软雅黑" charset="0"/>
                <a:ea typeface="微软雅黑" charset="0"/>
              </a:rPr>
              <a:t>●</a:t>
            </a:r>
            <a:endParaRPr lang="en-US" altLang="zh-CN" sz="4000" b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上箭头 23"/>
          <p:cNvSpPr>
            <a:spLocks noChangeArrowheads="1"/>
          </p:cNvSpPr>
          <p:nvPr/>
        </p:nvSpPr>
        <p:spPr bwMode="auto">
          <a:xfrm rot="8527934">
            <a:off x="7232650" y="3455988"/>
            <a:ext cx="357188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</a:ln>
        </p:spPr>
        <p:txBody>
          <a:bodyPr rot="10800000"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8693" name="圆柱形 16"/>
          <p:cNvSpPr>
            <a:spLocks noChangeArrowheads="1"/>
          </p:cNvSpPr>
          <p:nvPr/>
        </p:nvSpPr>
        <p:spPr bwMode="auto">
          <a:xfrm>
            <a:off x="75295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>
            <a:solidFill>
              <a:srgbClr val="0000CC"/>
            </a:solidFill>
            <a:miter lim="800000"/>
          </a:ln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0">
                <a:solidFill>
                  <a:srgbClr val="0000CC"/>
                </a:solidFill>
                <a:latin typeface="微软雅黑" charset="0"/>
                <a:ea typeface="微软雅黑" charset="0"/>
              </a:rPr>
              <a:t>●</a:t>
            </a:r>
            <a:endParaRPr lang="en-US" altLang="zh-CN" sz="4000" b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575550" y="4413250"/>
            <a:ext cx="500063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0">
                <a:solidFill>
                  <a:srgbClr val="FF0000"/>
                </a:solidFill>
                <a:latin typeface="微软雅黑" charset="0"/>
                <a:ea typeface="微软雅黑" charset="0"/>
              </a:rPr>
              <a:t>★</a:t>
            </a:r>
            <a:endParaRPr lang="en-US" altLang="zh-CN" sz="4000" b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703" grpId="0"/>
      <p:bldP spid="8" grpId="0" animBg="1"/>
      <p:bldP spid="20" grpId="0" animBg="1"/>
      <p:bldP spid="21" grpId="0"/>
      <p:bldP spid="24" grpId="0" animBg="1"/>
      <p:bldP spid="25" grpId="0"/>
      <p:bldP spid="3" grpId="0" animBg="1"/>
      <p:bldP spid="15" grpId="0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936625"/>
            <a:ext cx="7000875" cy="56610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微软雅黑" charset="0"/>
                <a:ea typeface="微软雅黑" charset="0"/>
              </a:rPr>
              <a:t>int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 main()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{  float </a:t>
            </a:r>
            <a:r>
              <a:rPr lang="en-US" altLang="zh-CN" sz="2800" dirty="0" err="1">
                <a:latin typeface="微软雅黑" charset="0"/>
                <a:ea typeface="微软雅黑" charset="0"/>
              </a:rPr>
              <a:t>a,b,t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</a:t>
            </a:r>
            <a:r>
              <a:rPr lang="en-US" altLang="zh-CN" sz="2800" dirty="0" err="1">
                <a:latin typeface="微软雅黑" charset="0"/>
                <a:ea typeface="微软雅黑" charset="0"/>
              </a:rPr>
              <a:t>scanf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("%</a:t>
            </a:r>
            <a:r>
              <a:rPr lang="en-US" altLang="zh-CN" sz="2800" dirty="0" err="1">
                <a:latin typeface="微软雅黑" charset="0"/>
                <a:ea typeface="微软雅黑" charset="0"/>
              </a:rPr>
              <a:t>f,%f",&amp;a,&amp;b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);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if(a&gt;b)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 { 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 </a:t>
            </a:r>
            <a:r>
              <a:rPr lang="en-US" altLang="zh-CN" sz="2800" dirty="0" smtClean="0">
                <a:latin typeface="微软雅黑" charset="0"/>
                <a:ea typeface="微软雅黑" charset="0"/>
              </a:rPr>
              <a:t>t=a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     a=b;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     b=t;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  }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</a:t>
            </a:r>
            <a:r>
              <a:rPr lang="en-US" altLang="zh-CN" sz="2800" dirty="0" err="1">
                <a:latin typeface="微软雅黑" charset="0"/>
                <a:ea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("%5.2f,%5.2f\n",</a:t>
            </a:r>
            <a:r>
              <a:rPr lang="en-US" altLang="zh-CN" sz="2800" dirty="0" err="1">
                <a:latin typeface="微软雅黑" charset="0"/>
                <a:ea typeface="微软雅黑" charset="0"/>
              </a:rPr>
              <a:t>a,b</a:t>
            </a:r>
            <a:r>
              <a:rPr lang="en-US" altLang="zh-CN" sz="2800" dirty="0">
                <a:latin typeface="微软雅黑" charset="0"/>
                <a:ea typeface="微软雅黑" charset="0"/>
              </a:rPr>
              <a:t>);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   return 0;</a:t>
            </a:r>
            <a:endParaRPr lang="zh-CN" altLang="zh-CN" sz="2800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charset="0"/>
                <a:ea typeface="微软雅黑" charset="0"/>
              </a:rPr>
              <a:t>}</a:t>
            </a:r>
            <a:endParaRPr lang="en-US" altLang="zh-CN" sz="2800" dirty="0">
              <a:latin typeface="微软雅黑" charset="0"/>
              <a:ea typeface="微软雅黑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37200" y="2849563"/>
            <a:ext cx="3571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的值互换</a:t>
            </a:r>
            <a:endParaRPr lang="zh-CN" altLang="en-US" sz="3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47495" y="2852738"/>
            <a:ext cx="1357313" cy="1428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4797425"/>
            <a:ext cx="24241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11563" y="2849563"/>
            <a:ext cx="2071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如果</a:t>
            </a:r>
            <a:r>
              <a:rPr lang="en-US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a&gt;b</a:t>
            </a:r>
            <a:endParaRPr lang="zh-CN" altLang="en-US" sz="3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1089025" y="2281238"/>
            <a:ext cx="2214563" cy="2571750"/>
          </a:xfrm>
          <a:prstGeom prst="rect">
            <a:avLst/>
          </a:prstGeom>
          <a:noFill/>
          <a:ln w="635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3630613" y="3835400"/>
            <a:ext cx="5143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选择结构，用</a:t>
            </a:r>
            <a:r>
              <a:rPr lang="en-US" altLang="zh-CN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en-US" sz="320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语句实现的</a:t>
            </a:r>
            <a:endParaRPr lang="zh-CN" altLang="en-US" sz="3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4284663" y="115888"/>
            <a:ext cx="36718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/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语句实例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bldLvl="0" animBg="1"/>
      <p:bldP spid="11" grpId="0"/>
      <p:bldP spid="11" grpId="1"/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/>
          </p:cNvSpPr>
          <p:nvPr/>
        </p:nvSpPr>
        <p:spPr>
          <a:xfrm>
            <a:off x="848360" y="1582420"/>
            <a:ext cx="7964170" cy="4915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SzTx/>
              <a:buFont typeface="Wingdings" panose="05000000000000000000" charset="0"/>
              <a:buChar char="Ø"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格式: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indent="-27178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indent="-27178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indent="-27178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indent="-27178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62330"/>
            <a:ext cx="8286750" cy="81407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双分支结构：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if 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... 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en-US" altLang="zh-CN" sz="2800" b="1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语句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5376863" y="1498312"/>
            <a:ext cx="3671887" cy="2665412"/>
            <a:chOff x="3285" y="816"/>
            <a:chExt cx="2304" cy="1728"/>
          </a:xfrm>
        </p:grpSpPr>
        <p:sp>
          <p:nvSpPr>
            <p:cNvPr id="4" name="Rectangle 19"/>
            <p:cNvSpPr>
              <a:spLocks noChangeArrowheads="1"/>
            </p:cNvSpPr>
            <p:nvPr/>
          </p:nvSpPr>
          <p:spPr bwMode="auto">
            <a:xfrm>
              <a:off x="3285" y="816"/>
              <a:ext cx="2304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3333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  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 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r>
                <a:rPr lang="zh-CN" altLang="en-US" sz="2400" b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       </a:t>
              </a:r>
              <a:endParaRPr lang="zh-CN" altLang="en-US" sz="2400" b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969" y="1152"/>
              <a:ext cx="864" cy="432"/>
            </a:xfrm>
            <a:prstGeom prst="flowChartDecision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AutoShape 21"/>
            <p:cNvSpPr>
              <a:spLocks noChangeArrowheads="1"/>
            </p:cNvSpPr>
            <p:nvPr/>
          </p:nvSpPr>
          <p:spPr bwMode="auto">
            <a:xfrm>
              <a:off x="3393" y="1632"/>
              <a:ext cx="721" cy="288"/>
            </a:xfrm>
            <a:prstGeom prst="flowChartProcess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4736" y="1632"/>
              <a:ext cx="721" cy="288"/>
            </a:xfrm>
            <a:prstGeom prst="flowChartProcess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3729" y="1344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5121" y="1344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729" y="1344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4833" y="1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729" y="19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121" y="19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729" y="2208"/>
              <a:ext cx="13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401" y="2208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4401" y="864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4161" y="1200"/>
              <a:ext cx="50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条件</a:t>
              </a:r>
              <a:endParaRPr lang="zh-CN" altLang="en-US" sz="240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3373" y="1632"/>
              <a:ext cx="64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 语句</a:t>
              </a:r>
              <a:r>
                <a:rPr lang="en-US" altLang="zh-CN" sz="24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4689" y="1632"/>
              <a:ext cx="64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 语句</a:t>
              </a:r>
              <a:r>
                <a:rPr lang="en-US" altLang="zh-CN" sz="24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3762" y="1104"/>
              <a:ext cx="2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T</a:t>
              </a:r>
              <a:endParaRPr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4914" y="1104"/>
              <a:ext cx="24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F</a:t>
              </a:r>
              <a:endParaRPr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6151" name="矩形 7"/>
          <p:cNvSpPr/>
          <p:nvPr/>
        </p:nvSpPr>
        <p:spPr>
          <a:xfrm>
            <a:off x="2267585" y="1701165"/>
            <a:ext cx="2977515" cy="2527935"/>
          </a:xfrm>
          <a:prstGeom prst="rect">
            <a:avLst/>
          </a:prstGeom>
          <a:solidFill>
            <a:srgbClr val="FFFF66"/>
          </a:solidFill>
          <a:ln w="28575" cap="flat" cmpd="sng">
            <a:solidFill>
              <a:srgbClr val="5D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kumimoji="0" lang="en-US" altLang="zh-CN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  	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else</a:t>
            </a:r>
            <a:endParaRPr kumimoji="0" lang="en-US" altLang="x-none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Rectangle 3"/>
          <p:cNvSpPr>
            <a:spLocks noGrp="1"/>
          </p:cNvSpPr>
          <p:nvPr/>
        </p:nvSpPr>
        <p:spPr>
          <a:xfrm>
            <a:off x="338455" y="4003675"/>
            <a:ext cx="8627745" cy="2341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Sz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说明：</a:t>
            </a:r>
            <a:endParaRPr lang="zh-CN" altLang="en-US" sz="36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若条件成立, 执行语句1; 否则</a:t>
            </a: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执行语句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else子句是if语句的一部分，不能作为语句单独使用，</a:t>
            </a:r>
            <a:r>
              <a:rPr lang="zh-CN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必须与if配对使用。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51815" y="814070"/>
            <a:ext cx="833056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在现实生活</a:t>
            </a: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，需要进行判断和选择的情况是很多的</a:t>
            </a:r>
            <a:endParaRPr lang="zh-CN" altLang="zh-CN" sz="3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"/>
            </a:pPr>
            <a:r>
              <a:rPr lang="zh-CN" altLang="zh-CN" b="0">
                <a:latin typeface="黑体" charset="0"/>
                <a:ea typeface="黑体" charset="0"/>
                <a:cs typeface="黑体" charset="0"/>
                <a:sym typeface="+mn-ea"/>
              </a:rPr>
              <a:t>如果你在家，我去拜访你</a:t>
            </a:r>
            <a:endParaRPr lang="zh-CN" altLang="en-US" b="0">
              <a:latin typeface="黑体" charset="0"/>
              <a:ea typeface="黑体" charset="0"/>
              <a:cs typeface="黑体" charset="0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"/>
            </a:pPr>
            <a:r>
              <a:rPr lang="zh-CN" altLang="zh-CN" b="0">
                <a:latin typeface="黑体" charset="0"/>
                <a:ea typeface="黑体" charset="0"/>
                <a:cs typeface="黑体" charset="0"/>
                <a:sym typeface="+mn-ea"/>
              </a:rPr>
              <a:t>如果遇到红灯，要停车等待</a:t>
            </a:r>
            <a:endParaRPr lang="zh-CN" altLang="en-US" b="0">
              <a:latin typeface="黑体" charset="0"/>
              <a:ea typeface="黑体" charset="0"/>
              <a:cs typeface="黑体" charset="0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"/>
            </a:pPr>
            <a:r>
              <a:rPr lang="zh-CN" altLang="zh-CN" b="0">
                <a:latin typeface="黑体" charset="0"/>
                <a:ea typeface="黑体" charset="0"/>
                <a:cs typeface="黑体" charset="0"/>
                <a:sym typeface="+mn-ea"/>
              </a:rPr>
              <a:t>周末我们去郊游</a:t>
            </a:r>
            <a:endParaRPr lang="zh-CN" altLang="en-US" b="0">
              <a:latin typeface="黑体" charset="0"/>
              <a:ea typeface="黑体" charset="0"/>
              <a:cs typeface="黑体" charset="0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"/>
            </a:pPr>
            <a:r>
              <a:rPr lang="en-US" altLang="zh-CN" b="0">
                <a:latin typeface="黑体" charset="0"/>
                <a:ea typeface="黑体" charset="0"/>
                <a:cs typeface="黑体" charset="0"/>
                <a:sym typeface="+mn-ea"/>
              </a:rPr>
              <a:t>70</a:t>
            </a:r>
            <a:r>
              <a:rPr lang="zh-CN" altLang="zh-CN" b="0">
                <a:latin typeface="黑体" charset="0"/>
                <a:ea typeface="黑体" charset="0"/>
                <a:cs typeface="黑体" charset="0"/>
                <a:sym typeface="+mn-ea"/>
              </a:rPr>
              <a:t>岁以上的老年人，入公园免票</a:t>
            </a:r>
            <a:endParaRPr lang="en-US" altLang="zh-CN" b="0">
              <a:latin typeface="黑体" charset="0"/>
              <a:ea typeface="黑体" charset="0"/>
              <a:cs typeface="黑体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处理这些问题，关键在于进行</a:t>
            </a:r>
            <a:r>
              <a:rPr lang="zh-CN" altLang="en-US" sz="320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条件判断</a:t>
            </a: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根据给定的条件，选择一种操作执行。</a:t>
            </a:r>
            <a:endParaRPr lang="en-US" altLang="zh-CN" sz="3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154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615" y="621665"/>
            <a:ext cx="8686800" cy="157353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</a:rPr>
              <a:t>4-3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  <a:hlinkClick r:id="rId1" action="ppaction://hlinkfile"/>
              </a:rPr>
              <a:t>找零计算器</a:t>
            </a:r>
            <a:r>
              <a:rPr 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：从键盘输入票面值和商品价格，计算并输出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找零。当票面值不足时提示无法支付。</a:t>
            </a: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buNone/>
            </a:pP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899795" y="1917065"/>
            <a:ext cx="7700645" cy="462089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int main()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{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  if(bill&gt;=price) 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  {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	change=bill-price;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		printf("找您%d元\n",change);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  }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 	  return 0;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 }</a:t>
            </a:r>
            <a:endParaRPr lang="en-US" altLang="zh-CN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4460" y="4869815"/>
            <a:ext cx="7045325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FF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endParaRPr lang="en-US" altLang="zh-CN" sz="2800" b="1">
              <a:solidFill>
                <a:srgbClr val="00FF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FF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	   printf("您的钱不足，无法支付！\n"); </a:t>
            </a:r>
            <a:endParaRPr lang="en-US" altLang="zh-CN" sz="2800" b="1">
              <a:solidFill>
                <a:srgbClr val="00FF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860925" y="1917065"/>
            <a:ext cx="4102735" cy="758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zh-CN" altLang="en-US" sz="2800" b="0" dirty="0" smtClean="0">
                <a:latin typeface="微软雅黑" charset="0"/>
                <a:ea typeface="微软雅黑" charset="0"/>
                <a:cs typeface="微软雅黑" charset="0"/>
              </a:rPr>
              <a:t>练习 </a:t>
            </a:r>
            <a:r>
              <a:rPr kumimoji="0" lang="zh-CN" altLang="en-US" sz="2800" b="0" dirty="0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求两个数的最大值</a:t>
            </a:r>
            <a:endParaRPr kumimoji="0" lang="en-US" altLang="zh-CN" sz="2800" b="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 uiExpan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860925" y="118110"/>
            <a:ext cx="367188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83235" y="836930"/>
            <a:ext cx="567309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4-4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求三个数的最大值</a:t>
            </a:r>
            <a:endParaRPr lang="zh-CN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7091" name="Text Box 3"/>
          <p:cNvSpPr txBox="1"/>
          <p:nvPr/>
        </p:nvSpPr>
        <p:spPr>
          <a:xfrm>
            <a:off x="1547495" y="1557020"/>
            <a:ext cx="3813175" cy="4049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90000"/>
              </a:lnSpc>
              <a:spcBef>
                <a:spcPct val="25000"/>
              </a:spcBef>
            </a:pP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{ 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25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if (</a:t>
            </a: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a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&gt;</a:t>
            </a: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b</a:t>
            </a:r>
            <a:r>
              <a:rPr lang="zh-CN" altLang="zh-CN" dirty="0">
                <a:latin typeface="微软雅黑" charset="0"/>
                <a:ea typeface="微软雅黑" charset="0"/>
                <a:sym typeface="+mn-ea"/>
              </a:rPr>
              <a:t>)</a:t>
            </a:r>
            <a:endParaRPr lang="zh-CN" altLang="zh-CN" dirty="0">
              <a:latin typeface="微软雅黑" charset="0"/>
              <a:ea typeface="微软雅黑" charset="0"/>
              <a:sym typeface="+mn-ea"/>
            </a:endParaRPr>
          </a:p>
          <a:p>
            <a:pPr eaLnBrk="0" hangingPunct="0">
              <a:lnSpc>
                <a:spcPct val="90000"/>
              </a:lnSpc>
              <a:spcBef>
                <a:spcPct val="25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     max</a:t>
            </a: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=a ;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else </a:t>
            </a:r>
            <a:endParaRPr lang="en-US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	     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max</a:t>
            </a: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=b;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if (c</a:t>
            </a:r>
            <a:r>
              <a:rPr lang="zh-CN" altLang="zh-CN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&gt;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max</a:t>
            </a: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) 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	     </a:t>
            </a:r>
            <a:r>
              <a:rPr lang="en-US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max</a:t>
            </a: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=c;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zh-CN" altLang="zh-CN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} </a:t>
            </a:r>
            <a:endParaRPr lang="zh-CN" altLang="zh-CN" b="1" dirty="0">
              <a:solidFill>
                <a:schemeClr val="tx1"/>
              </a:solidFill>
              <a:latin typeface="微软雅黑" charset="0"/>
              <a:ea typeface="微软雅黑" charset="0"/>
              <a:hlinkClick r:id="rId2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62330"/>
            <a:ext cx="8286750" cy="6292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3.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多分支结构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	if ... else </a:t>
            </a:r>
            <a:r>
              <a:rPr lang="en-US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if  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语句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4019" name="Rectangle 3"/>
          <p:cNvSpPr>
            <a:spLocks noGrp="1"/>
          </p:cNvSpPr>
          <p:nvPr/>
        </p:nvSpPr>
        <p:spPr>
          <a:xfrm>
            <a:off x="683895" y="1556703"/>
            <a:ext cx="7783513" cy="47196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l" eaLnBrk="1" hangingPunct="1">
              <a:buSzTx/>
              <a:buFont typeface="Wingdings" panose="05000000000000000000" charset="0"/>
              <a:buChar char="Ø"/>
            </a:pP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格式: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151" name="矩形 7"/>
          <p:cNvSpPr/>
          <p:nvPr/>
        </p:nvSpPr>
        <p:spPr>
          <a:xfrm>
            <a:off x="324485" y="2061210"/>
            <a:ext cx="4467860" cy="4310380"/>
          </a:xfrm>
          <a:prstGeom prst="rect">
            <a:avLst/>
          </a:prstGeom>
          <a:solidFill>
            <a:srgbClr val="FFFF66"/>
          </a:solidFill>
          <a:ln w="28575" cap="flat" cmpd="sng">
            <a:solidFill>
              <a:srgbClr val="5D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x-none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kumimoji="0" lang="zh-CN" altLang="en-US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kumimoji="0" lang="en-US" altLang="zh-CN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kumimoji="0" lang="en-US" altLang="zh-CN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kumimoji="0" lang="zh-CN" altLang="en-US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kumimoji="0" lang="en-US" altLang="zh-CN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else </a:t>
            </a: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x-none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条件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2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altLang="en-US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语句</a:t>
            </a: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endParaRPr lang="en-US" altLang="zh-CN" b="1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	┇</a:t>
            </a:r>
            <a:endParaRPr kumimoji="0" lang="en-US" altLang="zh-CN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else </a:t>
            </a:r>
            <a:r>
              <a:rPr lang="zh-CN" altLang="en-US" b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x-none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条件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i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altLang="en-US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语句</a:t>
            </a: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i</a:t>
            </a:r>
            <a:endParaRPr lang="en-US" altLang="zh-CN" b="1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	┇</a:t>
            </a:r>
            <a:endParaRPr kumimoji="0" lang="en-US" altLang="zh-CN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else </a:t>
            </a:r>
            <a:r>
              <a:rPr lang="zh-CN" altLang="en-US" b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x-none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条件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n 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altLang="en-US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语句</a:t>
            </a:r>
            <a:r>
              <a:rPr lang="en-US" altLang="zh-CN" b="1">
                <a:ln>
                  <a:noFill/>
                </a:ln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n</a:t>
            </a:r>
            <a:endParaRPr lang="en-US" altLang="zh-CN" b="1">
              <a:ln>
                <a:noFill/>
              </a:ln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else </a:t>
            </a:r>
            <a:r>
              <a:rPr kumimoji="0" lang="zh-CN" altLang="en-US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语句</a:t>
            </a:r>
            <a:r>
              <a: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n+1</a:t>
            </a:r>
            <a:endParaRPr kumimoji="0" lang="en-US" altLang="zh-CN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34995" y="1700530"/>
            <a:ext cx="5972810" cy="4800600"/>
            <a:chOff x="4936" y="2323"/>
            <a:chExt cx="9406" cy="756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4936" y="2323"/>
              <a:ext cx="9407" cy="756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>
                <a:latin typeface="微软雅黑" charset="0"/>
                <a:ea typeface="微软雅黑" charset="0"/>
              </a:endParaRPr>
            </a:p>
          </p:txBody>
        </p:sp>
        <p:grpSp>
          <p:nvGrpSpPr>
            <p:cNvPr id="20485" name="Group 4"/>
            <p:cNvGrpSpPr/>
            <p:nvPr/>
          </p:nvGrpSpPr>
          <p:grpSpPr bwMode="auto">
            <a:xfrm>
              <a:off x="5046" y="2452"/>
              <a:ext cx="9095" cy="7380"/>
              <a:chOff x="0" y="0"/>
              <a:chExt cx="3638" cy="2952"/>
            </a:xfrm>
          </p:grpSpPr>
          <p:grpSp>
            <p:nvGrpSpPr>
              <p:cNvPr id="20486" name="Group 5"/>
              <p:cNvGrpSpPr/>
              <p:nvPr/>
            </p:nvGrpSpPr>
            <p:grpSpPr bwMode="auto">
              <a:xfrm>
                <a:off x="0" y="0"/>
                <a:ext cx="3638" cy="2721"/>
                <a:chOff x="0" y="0"/>
                <a:chExt cx="3638" cy="2721"/>
              </a:xfrm>
            </p:grpSpPr>
            <p:sp>
              <p:nvSpPr>
                <p:cNvPr id="2048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62" y="181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488" name="Rectangle 7"/>
                <p:cNvSpPr>
                  <a:spLocks noChangeArrowheads="1"/>
                </p:cNvSpPr>
                <p:nvPr/>
              </p:nvSpPr>
              <p:spPr bwMode="auto">
                <a:xfrm>
                  <a:off x="182" y="2268"/>
                  <a:ext cx="544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1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0489" name="Line 8"/>
                <p:cNvSpPr>
                  <a:spLocks noChangeShapeType="1"/>
                </p:cNvSpPr>
                <p:nvPr/>
              </p:nvSpPr>
              <p:spPr bwMode="auto">
                <a:xfrm>
                  <a:off x="454" y="249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0" name="Line 9"/>
                <p:cNvSpPr>
                  <a:spLocks noChangeShapeType="1"/>
                </p:cNvSpPr>
                <p:nvPr/>
              </p:nvSpPr>
              <p:spPr bwMode="auto">
                <a:xfrm>
                  <a:off x="878" y="475"/>
                  <a:ext cx="260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1" name="Line 10"/>
                <p:cNvSpPr>
                  <a:spLocks noChangeShapeType="1"/>
                </p:cNvSpPr>
                <p:nvPr/>
              </p:nvSpPr>
              <p:spPr bwMode="auto">
                <a:xfrm>
                  <a:off x="454" y="680"/>
                  <a:ext cx="0" cy="1588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2" name="Line 11"/>
                <p:cNvSpPr>
                  <a:spLocks noChangeShapeType="1"/>
                </p:cNvSpPr>
                <p:nvPr/>
              </p:nvSpPr>
              <p:spPr bwMode="auto">
                <a:xfrm>
                  <a:off x="1134" y="475"/>
                  <a:ext cx="0" cy="27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3" name="Line 12"/>
                <p:cNvSpPr>
                  <a:spLocks noChangeShapeType="1"/>
                </p:cNvSpPr>
                <p:nvPr/>
              </p:nvSpPr>
              <p:spPr bwMode="auto">
                <a:xfrm>
                  <a:off x="2527" y="2041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07" y="1134"/>
                  <a:ext cx="21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grpSp>
              <p:nvGrpSpPr>
                <p:cNvPr id="20495" name="Group 14"/>
                <p:cNvGrpSpPr/>
                <p:nvPr/>
              </p:nvGrpSpPr>
              <p:grpSpPr bwMode="auto">
                <a:xfrm>
                  <a:off x="0" y="272"/>
                  <a:ext cx="875" cy="402"/>
                  <a:chOff x="0" y="0"/>
                  <a:chExt cx="875" cy="402"/>
                </a:xfrm>
              </p:grpSpPr>
              <p:sp>
                <p:nvSpPr>
                  <p:cNvPr id="20496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75" cy="402"/>
                  </a:xfrm>
                  <a:prstGeom prst="diamond">
                    <a:avLst/>
                  </a:prstGeom>
                  <a:solidFill>
                    <a:srgbClr val="00FFFF"/>
                  </a:solidFill>
                  <a:ln w="6350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/>
                  <a:lstStyle/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endParaRPr lang="zh-CN" altLang="en-US" sz="900" b="1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2049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4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1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  <p:sp>
                <p:nvSpPr>
                  <p:cNvPr id="2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3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1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</p:grpSp>
            <p:grpSp>
              <p:nvGrpSpPr>
                <p:cNvPr id="20498" name="Group 17"/>
                <p:cNvGrpSpPr/>
                <p:nvPr/>
              </p:nvGrpSpPr>
              <p:grpSpPr bwMode="auto">
                <a:xfrm>
                  <a:off x="697" y="726"/>
                  <a:ext cx="875" cy="402"/>
                  <a:chOff x="0" y="0"/>
                  <a:chExt cx="875" cy="402"/>
                </a:xfrm>
              </p:grpSpPr>
              <p:sp>
                <p:nvSpPr>
                  <p:cNvPr id="20499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75" cy="402"/>
                  </a:xfrm>
                  <a:prstGeom prst="diamond">
                    <a:avLst/>
                  </a:prstGeom>
                  <a:solidFill>
                    <a:srgbClr val="00FFFF"/>
                  </a:solidFill>
                  <a:ln w="6350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/>
                  <a:lstStyle/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endParaRPr lang="zh-CN" altLang="en-US" sz="900" b="1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2050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4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2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  <p:sp>
                <p:nvSpPr>
                  <p:cNvPr id="24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3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2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</p:grpSp>
            <p:sp>
              <p:nvSpPr>
                <p:cNvPr id="20501" name="Line 20"/>
                <p:cNvSpPr>
                  <a:spLocks noChangeShapeType="1"/>
                </p:cNvSpPr>
                <p:nvPr/>
              </p:nvSpPr>
              <p:spPr bwMode="auto">
                <a:xfrm>
                  <a:off x="1587" y="928"/>
                  <a:ext cx="260" cy="0"/>
                </a:xfrm>
                <a:prstGeom prst="line">
                  <a:avLst/>
                </a:prstGeom>
                <a:noFill/>
                <a:ln w="38100" cap="rnd">
                  <a:solidFill>
                    <a:schemeClr val="hlink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 lvl="0" algn="l">
                    <a:buClrTx/>
                    <a:buSzTx/>
                  </a:pPr>
                  <a:endParaRPr lang="zh-CN" altLang="en-US" sz="1800">
                    <a:sym typeface="+mn-ea"/>
                  </a:endParaRPr>
                </a:p>
              </p:txBody>
            </p:sp>
            <p:sp>
              <p:nvSpPr>
                <p:cNvPr id="20502" name="Line 21"/>
                <p:cNvSpPr>
                  <a:spLocks noChangeShapeType="1"/>
                </p:cNvSpPr>
                <p:nvPr/>
              </p:nvSpPr>
              <p:spPr bwMode="auto">
                <a:xfrm>
                  <a:off x="1843" y="928"/>
                  <a:ext cx="0" cy="27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03" name="Group 22"/>
                <p:cNvGrpSpPr/>
                <p:nvPr/>
              </p:nvGrpSpPr>
              <p:grpSpPr bwMode="auto">
                <a:xfrm>
                  <a:off x="1406" y="1179"/>
                  <a:ext cx="875" cy="402"/>
                  <a:chOff x="0" y="0"/>
                  <a:chExt cx="875" cy="402"/>
                </a:xfrm>
              </p:grpSpPr>
              <p:sp>
                <p:nvSpPr>
                  <p:cNvPr id="20504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75" cy="402"/>
                  </a:xfrm>
                  <a:prstGeom prst="diamond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/>
                  <a:lstStyle/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endParaRPr lang="zh-CN" altLang="en-US" sz="900" b="1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2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" y="89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i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</p:grpSp>
            <p:sp>
              <p:nvSpPr>
                <p:cNvPr id="20506" name="Line 25"/>
                <p:cNvSpPr>
                  <a:spLocks noChangeShapeType="1"/>
                </p:cNvSpPr>
                <p:nvPr/>
              </p:nvSpPr>
              <p:spPr bwMode="auto">
                <a:xfrm>
                  <a:off x="2268" y="1382"/>
                  <a:ext cx="260" cy="0"/>
                </a:xfrm>
                <a:prstGeom prst="line">
                  <a:avLst/>
                </a:prstGeom>
                <a:noFill/>
                <a:ln w="38100" cap="rnd">
                  <a:solidFill>
                    <a:schemeClr val="hlink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Line 26"/>
                <p:cNvSpPr>
                  <a:spLocks noChangeShapeType="1"/>
                </p:cNvSpPr>
                <p:nvPr/>
              </p:nvSpPr>
              <p:spPr bwMode="auto">
                <a:xfrm>
                  <a:off x="2524" y="1382"/>
                  <a:ext cx="0" cy="27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08" name="Group 27"/>
                <p:cNvGrpSpPr/>
                <p:nvPr/>
              </p:nvGrpSpPr>
              <p:grpSpPr bwMode="auto">
                <a:xfrm>
                  <a:off x="2087" y="1633"/>
                  <a:ext cx="875" cy="402"/>
                  <a:chOff x="0" y="0"/>
                  <a:chExt cx="875" cy="402"/>
                </a:xfrm>
              </p:grpSpPr>
              <p:sp>
                <p:nvSpPr>
                  <p:cNvPr id="20509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75" cy="402"/>
                  </a:xfrm>
                  <a:prstGeom prst="diamond">
                    <a:avLst/>
                  </a:prstGeom>
                  <a:solidFill>
                    <a:srgbClr val="00FFFF"/>
                  </a:solidFill>
                  <a:ln w="6350">
                    <a:solidFill>
                      <a:schemeClr val="tx1"/>
                    </a:solidFill>
                    <a:miter lim="800000"/>
                  </a:ln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p:spPr>
                <p:txBody>
                  <a:bodyPr/>
                  <a:lstStyle/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endParaRPr lang="zh-CN" altLang="en-US" sz="900" b="1">
                      <a:latin typeface="微软雅黑" charset="0"/>
                      <a:ea typeface="微软雅黑" charset="0"/>
                    </a:endParaRPr>
                  </a:p>
                </p:txBody>
              </p:sp>
              <p:sp>
                <p:nvSpPr>
                  <p:cNvPr id="2051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4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n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  <p:sp>
                <p:nvSpPr>
                  <p:cNvPr id="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" y="83"/>
                    <a:ext cx="614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120000"/>
                      <a:buFont typeface="Wingdings" panose="05000000000000000000" pitchFamily="2" charset="2"/>
                      <a:defRPr sz="2800" b="1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隶书" panose="02010509060101010101" pitchFamily="49" charset="-122"/>
                      </a:defRPr>
                    </a:lvl9pPr>
                  </a:lstStyle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</a:pPr>
                    <a:r>
                      <a:rPr lang="zh-CN" alt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条件</a:t>
                    </a:r>
                    <a:r>
                      <a:rPr lang="en-US" sz="2000">
                        <a:latin typeface="微软雅黑" charset="0"/>
                        <a:ea typeface="微软雅黑" charset="0"/>
                        <a:cs typeface="微软雅黑" charset="0"/>
                      </a:rPr>
                      <a:t>n</a:t>
                    </a:r>
                    <a:endParaRPr lang="en-US" sz="2000">
                      <a:latin typeface="微软雅黑" charset="0"/>
                      <a:ea typeface="微软雅黑" charset="0"/>
                      <a:cs typeface="微软雅黑" charset="0"/>
                    </a:endParaRPr>
                  </a:p>
                </p:txBody>
              </p:sp>
            </p:grpSp>
            <p:sp>
              <p:nvSpPr>
                <p:cNvPr id="20511" name="Line 30"/>
                <p:cNvSpPr>
                  <a:spLocks noChangeShapeType="1"/>
                </p:cNvSpPr>
                <p:nvPr/>
              </p:nvSpPr>
              <p:spPr bwMode="auto">
                <a:xfrm>
                  <a:off x="2956" y="1836"/>
                  <a:ext cx="260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2" name="Rectangle 31"/>
                <p:cNvSpPr>
                  <a:spLocks noChangeArrowheads="1"/>
                </p:cNvSpPr>
                <p:nvPr/>
              </p:nvSpPr>
              <p:spPr bwMode="auto">
                <a:xfrm>
                  <a:off x="2896" y="2268"/>
                  <a:ext cx="742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n+1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0513" name="Rectangle 32"/>
                <p:cNvSpPr>
                  <a:spLocks noChangeArrowheads="1"/>
                </p:cNvSpPr>
                <p:nvPr/>
              </p:nvSpPr>
              <p:spPr bwMode="auto">
                <a:xfrm>
                  <a:off x="2268" y="2268"/>
                  <a:ext cx="544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0514" name="Line 33"/>
                <p:cNvSpPr>
                  <a:spLocks noChangeShapeType="1"/>
                </p:cNvSpPr>
                <p:nvPr/>
              </p:nvSpPr>
              <p:spPr bwMode="auto">
                <a:xfrm>
                  <a:off x="1852" y="1587"/>
                  <a:ext cx="0" cy="6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5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8" y="2268"/>
                  <a:ext cx="544" cy="228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altLang="zh-CN" sz="2000" b="1">
                      <a:latin typeface="微软雅黑" charset="0"/>
                      <a:ea typeface="微软雅黑" charset="0"/>
                      <a:cs typeface="微软雅黑" charset="0"/>
                    </a:rPr>
                    <a:t> 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i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0516" name="Line 35"/>
                <p:cNvSpPr>
                  <a:spLocks noChangeShapeType="1"/>
                </p:cNvSpPr>
                <p:nvPr/>
              </p:nvSpPr>
              <p:spPr bwMode="auto">
                <a:xfrm>
                  <a:off x="1134" y="1134"/>
                  <a:ext cx="0" cy="113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7" name="Rectangle 36"/>
                <p:cNvSpPr>
                  <a:spLocks noChangeArrowheads="1"/>
                </p:cNvSpPr>
                <p:nvPr/>
              </p:nvSpPr>
              <p:spPr bwMode="auto">
                <a:xfrm>
                  <a:off x="862" y="2268"/>
                  <a:ext cx="544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2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051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27" y="680"/>
                  <a:ext cx="227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1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33" y="1587"/>
                  <a:ext cx="210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68" y="1996"/>
                  <a:ext cx="210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21" name="Line 40"/>
                <p:cNvSpPr>
                  <a:spLocks noChangeShapeType="1"/>
                </p:cNvSpPr>
                <p:nvPr/>
              </p:nvSpPr>
              <p:spPr bwMode="auto">
                <a:xfrm>
                  <a:off x="3221" y="183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88" y="590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2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223" y="1043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48" y="1497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525" name="Line 44"/>
                <p:cNvSpPr>
                  <a:spLocks noChangeShapeType="1"/>
                </p:cNvSpPr>
                <p:nvPr/>
              </p:nvSpPr>
              <p:spPr bwMode="auto">
                <a:xfrm>
                  <a:off x="1134" y="249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6" name="Line 45"/>
                <p:cNvSpPr>
                  <a:spLocks noChangeShapeType="1"/>
                </p:cNvSpPr>
                <p:nvPr/>
              </p:nvSpPr>
              <p:spPr bwMode="auto">
                <a:xfrm>
                  <a:off x="1860" y="249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7" name="Line 46"/>
                <p:cNvSpPr>
                  <a:spLocks noChangeShapeType="1"/>
                </p:cNvSpPr>
                <p:nvPr/>
              </p:nvSpPr>
              <p:spPr bwMode="auto">
                <a:xfrm>
                  <a:off x="2540" y="249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8" name="Line 47"/>
                <p:cNvSpPr>
                  <a:spLocks noChangeShapeType="1"/>
                </p:cNvSpPr>
                <p:nvPr/>
              </p:nvSpPr>
              <p:spPr bwMode="auto">
                <a:xfrm>
                  <a:off x="3221" y="249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9" name="Line 48"/>
                <p:cNvSpPr>
                  <a:spLocks noChangeShapeType="1"/>
                </p:cNvSpPr>
                <p:nvPr/>
              </p:nvSpPr>
              <p:spPr bwMode="auto">
                <a:xfrm>
                  <a:off x="454" y="2721"/>
                  <a:ext cx="2767" cy="0"/>
                </a:xfrm>
                <a:prstGeom prst="line">
                  <a:avLst/>
                </a:prstGeom>
                <a:noFill/>
                <a:ln w="38100" cap="sq">
                  <a:solidFill>
                    <a:schemeClr val="hlink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30" name="Line 49"/>
                <p:cNvSpPr>
                  <a:spLocks noChangeShapeType="1"/>
                </p:cNvSpPr>
                <p:nvPr/>
              </p:nvSpPr>
              <p:spPr bwMode="auto">
                <a:xfrm>
                  <a:off x="2148" y="2359"/>
                  <a:ext cx="136" cy="0"/>
                </a:xfrm>
                <a:prstGeom prst="line">
                  <a:avLst/>
                </a:prstGeom>
                <a:noFill/>
                <a:ln w="38100" cap="rnd">
                  <a:solidFill>
                    <a:schemeClr val="hlink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1" name="Line 50"/>
                <p:cNvSpPr>
                  <a:spLocks noChangeShapeType="1"/>
                </p:cNvSpPr>
                <p:nvPr/>
              </p:nvSpPr>
              <p:spPr bwMode="auto">
                <a:xfrm>
                  <a:off x="432" y="0"/>
                  <a:ext cx="0" cy="27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62" y="180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07" y="1133"/>
                  <a:ext cx="210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2896" y="2267"/>
                  <a:ext cx="742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n+1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2268" y="2267"/>
                  <a:ext cx="544" cy="228"/>
                </a:xfrm>
                <a:prstGeom prst="rect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lIns="0" tIns="0" rIns="0" bIns="0"/>
                <a:lstStyle/>
                <a:p>
                  <a:pPr algn="ctr"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语句</a:t>
                  </a:r>
                  <a:r>
                    <a:rPr lang="en-US" sz="2000" b="1">
                      <a:latin typeface="微软雅黑" charset="0"/>
                      <a:ea typeface="微软雅黑" charset="0"/>
                      <a:cs typeface="微软雅黑" charset="0"/>
                    </a:rPr>
                    <a:t>n</a:t>
                  </a:r>
                  <a:endParaRPr lang="en-US" sz="2000" b="1"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27" y="679"/>
                  <a:ext cx="227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33" y="1586"/>
                  <a:ext cx="210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68" y="1995"/>
                  <a:ext cx="210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真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88" y="589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223" y="1042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3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48" y="1496"/>
                  <a:ext cx="22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20000"/>
                    <a:buFont typeface="Wingdings" panose="05000000000000000000" pitchFamily="2" charset="2"/>
                    <a:defRPr sz="2800" b="1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隶书" panose="02010509060101010101" pitchFamily="49" charset="-122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</a:pPr>
                  <a:r>
                    <a:rPr lang="zh-CN" altLang="en-US" sz="2400">
                      <a:latin typeface="微软雅黑" charset="0"/>
                      <a:ea typeface="微软雅黑" charset="0"/>
                    </a:rPr>
                    <a:t>假</a:t>
                  </a:r>
                  <a:endParaRPr lang="zh-CN" altLang="en-US" sz="2400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20532" name="Line 51"/>
              <p:cNvSpPr>
                <a:spLocks noChangeShapeType="1"/>
              </p:cNvSpPr>
              <p:nvPr/>
            </p:nvSpPr>
            <p:spPr bwMode="auto">
              <a:xfrm>
                <a:off x="1860" y="2726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1179513"/>
            <a:ext cx="7929563" cy="2714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if(score&gt;= 90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) 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grade 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=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'A'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else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if(score&gt;= 80)  grade = 'B'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else if(score&gt;= 70)  grade = 'C'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else if(score&gt;= 60)  grade = 'D'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else grade = 'E'   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4860925" y="118110"/>
            <a:ext cx="367188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923928" y="4365104"/>
            <a:ext cx="3960812" cy="1752600"/>
            <a:chOff x="3202573" y="3367484"/>
            <a:chExt cx="3960996" cy="1751886"/>
          </a:xfrm>
        </p:grpSpPr>
        <p:sp>
          <p:nvSpPr>
            <p:cNvPr id="2" name="圆角矩形标注 1"/>
            <p:cNvSpPr/>
            <p:nvPr/>
          </p:nvSpPr>
          <p:spPr bwMode="auto">
            <a:xfrm>
              <a:off x="4067800" y="4325943"/>
              <a:ext cx="3095769" cy="793427"/>
            </a:xfrm>
            <a:prstGeom prst="wedgeRoundRectCallout">
              <a:avLst>
                <a:gd name="adj1" fmla="val -57852"/>
                <a:gd name="adj2" fmla="val -114604"/>
                <a:gd name="adj3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36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分号不能丢</a:t>
              </a:r>
              <a:r>
                <a:rPr lang="en-US" altLang="zh-CN" sz="36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!!</a:t>
              </a:r>
              <a:endParaRPr lang="zh-CN" altLang="en-US" sz="3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202573" y="3367484"/>
              <a:ext cx="473097" cy="46494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1179830"/>
            <a:ext cx="7929880" cy="44888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if(score&gt;= 90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) 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grade 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=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'A'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if(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80&lt;=score &amp;&amp;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score&lt;90</a:t>
            </a: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)  grade ='B'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if(70&lt;=score &amp;&amp; score&lt;80 )  grade ='C'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en-US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if(60&lt;=score &amp;&amp; score&lt;70 )  grade ='D'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if(score&lt;60 )  grade = 'E'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4860925" y="118110"/>
            <a:ext cx="367188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1179830"/>
            <a:ext cx="7929880" cy="44888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if(score&gt;= 60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)  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		if(score &gt;=90) grade 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= 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'A'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</a:rPr>
              <a:t>      else if(</a:t>
            </a: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score &gt;=80</a:t>
            </a:r>
            <a:r>
              <a:rPr lang="en-US" altLang="zh-CN" sz="2800" b="1" dirty="0" smtClean="0">
                <a:latin typeface="微软雅黑" charset="0"/>
                <a:ea typeface="微软雅黑" charset="0"/>
              </a:rPr>
              <a:t>)  grade = 'B'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      else if(score &gt;=70)  grade = 'C'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      else  grade = 'B'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charset="0"/>
                <a:ea typeface="微软雅黑" charset="0"/>
                <a:sym typeface="+mn-ea"/>
              </a:rPr>
              <a:t>else  grade = 'E'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;</a:t>
            </a:r>
            <a:endParaRPr lang="zh-CN" altLang="zh-CN" sz="2800" b="1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4860925" y="118110"/>
            <a:ext cx="367188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语句一般形式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7090" name="Rectangle 2"/>
          <p:cNvSpPr>
            <a:spLocks noGrp="1"/>
          </p:cNvSpPr>
          <p:nvPr/>
        </p:nvSpPr>
        <p:spPr>
          <a:xfrm>
            <a:off x="467995" y="835025"/>
            <a:ext cx="70104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zh-CN" sz="32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三种格式的说明：</a:t>
            </a:r>
            <a:endParaRPr lang="zh-CN" altLang="zh-CN" sz="32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629285" y="1633855"/>
            <a:ext cx="8051165" cy="30384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5000"/>
              </a:lnSpc>
              <a:buFont typeface="Wingdings" panose="05000000000000000000" charset="0"/>
              <a:buChar char=""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的条件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一般为逻辑表达式或关系表达式, 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也可以是任意的数值类型。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4955" indent="-274955" eaLnBrk="1" hangingPunct="1">
              <a:lnSpc>
                <a:spcPct val="135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如:     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①  if（3 ） printf（"</a:t>
            </a:r>
            <a:r>
              <a:rPr lang="en-US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O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K"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 ) ;</a:t>
            </a:r>
            <a:b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en-US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②  if（'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a'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）printf（"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%d"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, 'a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' </a:t>
            </a:r>
            <a:r>
              <a:rPr lang="zh-CN" altLang="zh-CN" sz="2400" b="1" dirty="0">
                <a:solidFill>
                  <a:srgbClr val="000099"/>
                </a:solidFill>
                <a:latin typeface="微软雅黑" charset="0"/>
                <a:ea typeface="微软雅黑" charset="0"/>
                <a:cs typeface="微软雅黑" charset="0"/>
              </a:rPr>
              <a:t>) ;</a:t>
            </a:r>
            <a:endParaRPr lang="zh-CN" altLang="zh-CN" sz="2400" b="1" dirty="0">
              <a:solidFill>
                <a:srgbClr val="000099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74955" indent="-274955" algn="just" eaLnBrk="1" hangingPunct="1">
              <a:buNone/>
            </a:pPr>
            <a:endParaRPr lang="zh-CN" altLang="zh-CN" sz="2400" b="1" dirty="0">
              <a:solidFill>
                <a:srgbClr val="00009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4260" name="Rectangle 4"/>
          <p:cNvSpPr/>
          <p:nvPr/>
        </p:nvSpPr>
        <p:spPr>
          <a:xfrm>
            <a:off x="629285" y="3971290"/>
            <a:ext cx="8164830" cy="21513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lvl="0" algn="l" defTabSz="685800" eaLnBrk="1" hangingPunct="1">
              <a:lnSpc>
                <a:spcPct val="115000"/>
              </a:lnSpc>
              <a:spcBef>
                <a:spcPts val="750"/>
              </a:spcBef>
              <a:buClrTx/>
              <a:buSzTx/>
              <a:buFont typeface="Wingdings" panose="05000000000000000000" charset="0"/>
              <a:buChar char=""/>
            </a:pPr>
            <a:r>
              <a:rPr kumimoji="0" lang="zh-CN" altLang="zh-CN" sz="2400" dirty="0">
                <a:latin typeface="微软雅黑" charset="0"/>
                <a:ea typeface="微软雅黑" charset="0"/>
                <a:cs typeface="微软雅黑" charset="0"/>
              </a:rPr>
              <a:t>else子句不能脱离if子句而存在, 下面写法是错误的。</a:t>
            </a:r>
            <a:endParaRPr kumimoji="0"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74955" lvl="0" indent="-274955" algn="just" eaLnBrk="1" hangingPunct="1">
              <a:spcBef>
                <a:spcPct val="40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if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&gt;=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74955" lvl="0" indent="-274955" algn="just" eaLnBrk="1" hangingPunct="1">
              <a:lnSpc>
                <a:spcPct val="110000"/>
              </a:lnSpc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else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  <a:p>
            <a:pPr marL="274955" lvl="0" indent="-274955" algn="just" eaLnBrk="1" hangingPunct="1">
              <a:spcBef>
                <a:spcPct val="1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                   x=-x 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;</a:t>
            </a:r>
            <a:endParaRPr lang="zh-CN" altLang="zh-CN" sz="24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4261" name="Text Box 5"/>
          <p:cNvSpPr txBox="1"/>
          <p:nvPr/>
        </p:nvSpPr>
        <p:spPr>
          <a:xfrm>
            <a:off x="3178810" y="4485640"/>
            <a:ext cx="586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;</a:t>
            </a:r>
            <a:endParaRPr lang="zh-CN" altLang="zh-CN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7094" name="AutoShape 6">
            <a:hlinkClick r:id="" action="ppaction://noaction"/>
          </p:cNvPr>
          <p:cNvSpPr/>
          <p:nvPr/>
        </p:nvSpPr>
        <p:spPr>
          <a:xfrm>
            <a:off x="8314690" y="7046595"/>
            <a:ext cx="296863" cy="219075"/>
          </a:xfrm>
          <a:prstGeom prst="actionButtonBackPrevious">
            <a:avLst/>
          </a:prstGeom>
          <a:noFill/>
          <a:ln w="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4643755" y="4581525"/>
            <a:ext cx="2190115" cy="16630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274955" lvl="0" indent="-274955" algn="just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</a:rPr>
              <a:t>if </a:t>
            </a:r>
            <a:r>
              <a:rPr lang="zh-CN" altLang="zh-CN" sz="2400" dirty="0">
                <a:latin typeface="微软雅黑" charset="0"/>
                <a:ea typeface="微软雅黑" charset="0"/>
              </a:rPr>
              <a:t>(</a:t>
            </a:r>
            <a:r>
              <a:rPr lang="zh-CN" altLang="zh-CN" sz="2400" b="1" dirty="0">
                <a:latin typeface="微软雅黑" charset="0"/>
                <a:ea typeface="微软雅黑" charset="0"/>
              </a:rPr>
              <a:t>x</a:t>
            </a:r>
            <a:r>
              <a:rPr lang="zh-CN" altLang="zh-CN" sz="2400" dirty="0">
                <a:latin typeface="微软雅黑" charset="0"/>
                <a:ea typeface="微软雅黑" charset="0"/>
              </a:rPr>
              <a:t>&gt;=</a:t>
            </a:r>
            <a:r>
              <a:rPr lang="zh-CN" altLang="zh-CN" sz="2400" b="1" dirty="0">
                <a:latin typeface="微软雅黑" charset="0"/>
                <a:ea typeface="微软雅黑" charset="0"/>
              </a:rPr>
              <a:t>0</a:t>
            </a:r>
            <a:r>
              <a:rPr lang="zh-CN" altLang="zh-CN" sz="2400" dirty="0">
                <a:latin typeface="微软雅黑" charset="0"/>
                <a:ea typeface="微软雅黑" charset="0"/>
              </a:rPr>
              <a:t>)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  ;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274955" lvl="0" indent="-274955" algn="just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2400" dirty="0">
                <a:latin typeface="微软雅黑" charset="0"/>
                <a:ea typeface="微软雅黑" charset="0"/>
              </a:rPr>
              <a:t>	 x++;</a:t>
            </a:r>
            <a:endParaRPr lang="zh-CN" altLang="zh-CN" sz="2400" dirty="0">
              <a:latin typeface="微软雅黑" charset="0"/>
              <a:ea typeface="微软雅黑" charset="0"/>
            </a:endParaRPr>
          </a:p>
          <a:p>
            <a:pPr marL="274955" lvl="0" indent="-274955" algn="just" eaLnBrk="1" hangingPunct="1">
              <a:lnSpc>
                <a:spcPct val="80000"/>
              </a:lnSpc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</a:rPr>
              <a:t>else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marL="274955" lvl="0" indent="-274955" algn="just" eaLnBrk="1" hangingPunct="1">
              <a:lnSpc>
                <a:spcPct val="80000"/>
              </a:lnSpc>
              <a:spcBef>
                <a:spcPct val="15000"/>
              </a:spcBef>
              <a:buNone/>
            </a:pPr>
            <a:r>
              <a:rPr lang="zh-CN" altLang="zh-CN" sz="2400" b="1" dirty="0">
                <a:latin typeface="微软雅黑" charset="0"/>
                <a:ea typeface="微软雅黑" charset="0"/>
              </a:rPr>
              <a:t>     x=-x </a:t>
            </a:r>
            <a:r>
              <a:rPr lang="zh-CN" altLang="zh-CN" sz="2400" b="1" dirty="0">
                <a:latin typeface="微软雅黑" charset="0"/>
                <a:ea typeface="微软雅黑" charset="0"/>
              </a:rPr>
              <a:t>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</p:txBody>
      </p: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 flipH="1" flipV="1">
            <a:off x="6026785" y="4775835"/>
            <a:ext cx="300355" cy="1905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flipH="1">
            <a:off x="6026785" y="4825365"/>
            <a:ext cx="300355" cy="254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426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4525" y="692696"/>
            <a:ext cx="8288338" cy="4857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语句中又包含一个或多个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一般形式：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946" name="组合 4945"/>
          <p:cNvGrpSpPr/>
          <p:nvPr/>
        </p:nvGrpSpPr>
        <p:grpSpPr>
          <a:xfrm>
            <a:off x="4932363" y="4071938"/>
            <a:ext cx="4068763" cy="1938338"/>
            <a:chOff x="3155" y="94"/>
            <a:chExt cx="2563" cy="1221"/>
          </a:xfrm>
        </p:grpSpPr>
        <p:sp>
          <p:nvSpPr>
            <p:cNvPr id="4947" name="Text Box 4"/>
            <p:cNvSpPr/>
            <p:nvPr>
              <p:custDataLst>
                <p:tags r:id="rId1"/>
              </p:custDataLst>
            </p:nvPr>
          </p:nvSpPr>
          <p:spPr>
            <a:xfrm>
              <a:off x="3155" y="94"/>
              <a:ext cx="1954" cy="1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1)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2)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else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else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if(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3)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else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48" name="Text Box 5"/>
            <p:cNvSpPr/>
            <p:nvPr>
              <p:custDataLst>
                <p:tags r:id="rId2"/>
              </p:custDataLst>
            </p:nvPr>
          </p:nvSpPr>
          <p:spPr>
            <a:xfrm>
              <a:off x="5184" y="379"/>
              <a:ext cx="5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内嵌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49" name="Text Box 6"/>
            <p:cNvSpPr/>
            <p:nvPr>
              <p:custDataLst>
                <p:tags r:id="rId3"/>
              </p:custDataLst>
            </p:nvPr>
          </p:nvSpPr>
          <p:spPr>
            <a:xfrm>
              <a:off x="5184" y="976"/>
              <a:ext cx="5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内嵌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50" name="AutoShape 7"/>
            <p:cNvSpPr/>
            <p:nvPr>
              <p:custDataLst>
                <p:tags r:id="rId4"/>
              </p:custDataLst>
            </p:nvPr>
          </p:nvSpPr>
          <p:spPr>
            <a:xfrm>
              <a:off x="5078" y="380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  <p:sp>
          <p:nvSpPr>
            <p:cNvPr id="4951" name="AutoShape 8"/>
            <p:cNvSpPr/>
            <p:nvPr>
              <p:custDataLst>
                <p:tags r:id="rId5"/>
              </p:custDataLst>
            </p:nvPr>
          </p:nvSpPr>
          <p:spPr>
            <a:xfrm>
              <a:off x="5112" y="955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4952" name="组合 4951"/>
          <p:cNvGrpSpPr/>
          <p:nvPr/>
        </p:nvGrpSpPr>
        <p:grpSpPr>
          <a:xfrm>
            <a:off x="979488" y="2159001"/>
            <a:ext cx="3265487" cy="1630363"/>
            <a:chOff x="857" y="1780"/>
            <a:chExt cx="2057" cy="1027"/>
          </a:xfrm>
        </p:grpSpPr>
        <p:sp>
          <p:nvSpPr>
            <p:cNvPr id="4953" name="Text Box 10"/>
            <p:cNvSpPr/>
            <p:nvPr>
              <p:custDataLst>
                <p:tags r:id="rId6"/>
              </p:custDataLst>
            </p:nvPr>
          </p:nvSpPr>
          <p:spPr>
            <a:xfrm>
              <a:off x="857" y="1780"/>
              <a:ext cx="1533" cy="10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1)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2)   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else   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54" name="Text Box 11"/>
            <p:cNvSpPr/>
            <p:nvPr>
              <p:custDataLst>
                <p:tags r:id="rId7"/>
              </p:custDataLst>
            </p:nvPr>
          </p:nvSpPr>
          <p:spPr>
            <a:xfrm>
              <a:off x="2380" y="2255"/>
              <a:ext cx="5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内嵌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55" name="AutoShape 12"/>
            <p:cNvSpPr/>
            <p:nvPr>
              <p:custDataLst>
                <p:tags r:id="rId8"/>
              </p:custDataLst>
            </p:nvPr>
          </p:nvSpPr>
          <p:spPr>
            <a:xfrm>
              <a:off x="2261" y="2028"/>
              <a:ext cx="47" cy="768"/>
            </a:xfrm>
            <a:prstGeom prst="rightBracket">
              <a:avLst>
                <a:gd name="adj" fmla="val 136094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4956" name="组合 4955"/>
          <p:cNvGrpSpPr/>
          <p:nvPr/>
        </p:nvGrpSpPr>
        <p:grpSpPr>
          <a:xfrm>
            <a:off x="4932363" y="1990726"/>
            <a:ext cx="3316288" cy="1938338"/>
            <a:chOff x="3287" y="2014"/>
            <a:chExt cx="2089" cy="1221"/>
          </a:xfrm>
        </p:grpSpPr>
        <p:sp>
          <p:nvSpPr>
            <p:cNvPr id="4957" name="Text Box 14"/>
            <p:cNvSpPr/>
            <p:nvPr>
              <p:custDataLst>
                <p:tags r:id="rId9"/>
              </p:custDataLst>
            </p:nvPr>
          </p:nvSpPr>
          <p:spPr>
            <a:xfrm>
              <a:off x="3287" y="2014"/>
              <a:ext cx="1533" cy="1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1)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2)   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else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58" name="Text Box 15"/>
            <p:cNvSpPr/>
            <p:nvPr>
              <p:custDataLst>
                <p:tags r:id="rId10"/>
              </p:custDataLst>
            </p:nvPr>
          </p:nvSpPr>
          <p:spPr>
            <a:xfrm>
              <a:off x="4842" y="2292"/>
              <a:ext cx="5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内嵌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59" name="AutoShape 16"/>
            <p:cNvSpPr/>
            <p:nvPr>
              <p:custDataLst>
                <p:tags r:id="rId11"/>
              </p:custDataLst>
            </p:nvPr>
          </p:nvSpPr>
          <p:spPr>
            <a:xfrm>
              <a:off x="4761" y="2294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4960" name="组合 4959"/>
          <p:cNvGrpSpPr/>
          <p:nvPr/>
        </p:nvGrpSpPr>
        <p:grpSpPr>
          <a:xfrm>
            <a:off x="973138" y="4097338"/>
            <a:ext cx="3249612" cy="2244725"/>
            <a:chOff x="1283" y="2906"/>
            <a:chExt cx="2047" cy="1414"/>
          </a:xfrm>
        </p:grpSpPr>
        <p:sp>
          <p:nvSpPr>
            <p:cNvPr id="4961" name="Text Box 18"/>
            <p:cNvSpPr/>
            <p:nvPr>
              <p:custDataLst>
                <p:tags r:id="rId12"/>
              </p:custDataLst>
            </p:nvPr>
          </p:nvSpPr>
          <p:spPr>
            <a:xfrm>
              <a:off x="1283" y="2906"/>
              <a:ext cx="1533" cy="1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 (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1)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else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if(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表达式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3)    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else   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           </a:t>
              </a:r>
              <a:r>
                <a:rPr lang="zh-CN" altLang="en-US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altLang="zh-CN" sz="20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62" name="Text Box 19"/>
            <p:cNvSpPr/>
            <p:nvPr>
              <p:custDataLst>
                <p:tags r:id="rId13"/>
              </p:custDataLst>
            </p:nvPr>
          </p:nvSpPr>
          <p:spPr>
            <a:xfrm>
              <a:off x="2796" y="3796"/>
              <a:ext cx="5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zh-CN" altLang="en-US" sz="2000">
                  <a:latin typeface="微软雅黑" charset="0"/>
                  <a:ea typeface="微软雅黑" charset="0"/>
                  <a:cs typeface="微软雅黑" charset="0"/>
                </a:rPr>
                <a:t>内嵌</a:t>
              </a:r>
              <a:r>
                <a:rPr lang="en-US" altLang="zh-CN" sz="2000">
                  <a:latin typeface="微软雅黑" charset="0"/>
                  <a:ea typeface="微软雅黑" charset="0"/>
                  <a:cs typeface="微软雅黑" charset="0"/>
                </a:rPr>
                <a:t>if</a:t>
              </a:r>
              <a:endParaRPr lang="en-US" altLang="zh-CN" sz="20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63" name="AutoShape 20"/>
            <p:cNvSpPr/>
            <p:nvPr>
              <p:custDataLst>
                <p:tags r:id="rId14"/>
              </p:custDataLst>
            </p:nvPr>
          </p:nvSpPr>
          <p:spPr>
            <a:xfrm>
              <a:off x="2697" y="3586"/>
              <a:ext cx="47" cy="734"/>
            </a:xfrm>
            <a:prstGeom prst="rightBracket">
              <a:avLst>
                <a:gd name="adj" fmla="val 130141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000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12" dur="500" fill="hold"/>
                                        <p:tgtEl>
                                          <p:spTgt spid="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17" dur="500" fill="hold"/>
                                        <p:tgtEl>
                                          <p:spTgt spid="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22" dur="500" fill="hold"/>
                                        <p:tgtEl>
                                          <p:spTgt spid="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27" dur="500" fill="hold"/>
                                        <p:tgtEl>
                                          <p:spTgt spid="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/>
        </p:nvSpPr>
        <p:spPr>
          <a:xfrm>
            <a:off x="468154" y="694690"/>
            <a:ext cx="8394859" cy="15701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SzTx/>
              <a:buNone/>
            </a:pPr>
            <a:r>
              <a:rPr lang="zh-CN" altLang="zh-CN" sz="27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else与if的配对关系：</a:t>
            </a:r>
            <a:endParaRPr lang="zh-CN" altLang="en-US" sz="27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总是与它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上面</a:t>
            </a:r>
            <a:r>
              <a:rPr lang="zh-CN" altLang="zh-CN" sz="2400" b="1" dirty="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最近的</a:t>
            </a:r>
            <a:r>
              <a:rPr lang="zh-CN" altLang="zh-CN" sz="2400" b="1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未配对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配对</a:t>
            </a:r>
            <a:endParaRPr lang="zh-CN" altLang="zh-CN" sz="2400" b="1" dirty="0" smtClean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lvl="1" indent="0" algn="l" eaLnBrk="1" hangingPunct="1">
              <a:spcBef>
                <a:spcPct val="50000"/>
              </a:spcBef>
              <a:buSzTx/>
              <a:buNone/>
            </a:pPr>
            <a:endParaRPr lang="zh-CN" altLang="en-US" sz="24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19880" y="2354580"/>
            <a:ext cx="40976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【例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4-5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】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3" action="ppaction://hlinkfile"/>
              </a:rPr>
              <a:t>if-else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3" action="ppaction://hlinkfile"/>
              </a:rPr>
              <a:t>配对</a:t>
            </a:r>
            <a:endParaRPr lang="zh-CN" altLang="en-US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  <a:hlinkClick r:id="rId3" action="ppaction://hlinkfile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605655" y="2804795"/>
            <a:ext cx="4317365" cy="3192780"/>
          </a:xfrm>
          <a:prstGeom prst="rect">
            <a:avLst/>
          </a:prstGeom>
          <a:ln w="28575">
            <a:solidFill>
              <a:srgbClr val="68A5A2"/>
            </a:solidFill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latin typeface="微软雅黑" charset="0"/>
                <a:ea typeface="微软雅黑" charset="0"/>
                <a:cs typeface="微软雅黑" charset="0"/>
              </a:rPr>
              <a:t>int a=7,b=6;</a:t>
            </a:r>
            <a:endParaRPr lang="is-IS" altLang="zh-CN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if ( a == 6 )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if ( b == 7 ) 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	printf("A");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else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printf("B");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则程序的输出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zh-CN" altLang="en-US" sz="2400" b="1" u="sng" dirty="0" smtClean="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1508" y="3262154"/>
            <a:ext cx="3439001" cy="22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240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605655" y="2804795"/>
            <a:ext cx="4317365" cy="3192780"/>
          </a:xfrm>
          <a:prstGeom prst="rect">
            <a:avLst/>
          </a:prstGeom>
          <a:ln w="28575">
            <a:solidFill>
              <a:srgbClr val="68A5A2"/>
            </a:solidFill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latin typeface="微软雅黑" charset="0"/>
                <a:ea typeface="微软雅黑" charset="0"/>
                <a:cs typeface="微软雅黑" charset="0"/>
              </a:rPr>
              <a:t>int a=7,b=6;</a:t>
            </a:r>
            <a:endParaRPr lang="is-IS" altLang="zh-CN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if ( a == 6 )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则程序的输出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zh-CN" altLang="en-US" sz="2400" b="1" u="sng" dirty="0" smtClean="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467519" y="692785"/>
            <a:ext cx="8394859" cy="15701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SzTx/>
              <a:buNone/>
            </a:pPr>
            <a:r>
              <a:rPr lang="zh-CN" altLang="zh-CN" sz="27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else与if的配对关系</a:t>
            </a:r>
            <a:r>
              <a:rPr lang="zh-CN" altLang="en-US" sz="27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sz="27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总是与它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上面</a:t>
            </a:r>
            <a:r>
              <a:rPr lang="zh-CN" altLang="zh-CN" sz="2400" b="1" dirty="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最近的</a:t>
            </a:r>
            <a:r>
              <a:rPr lang="zh-CN" altLang="zh-CN" sz="2400" b="1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未配对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配对</a:t>
            </a:r>
            <a:endParaRPr lang="zh-CN" altLang="zh-CN" sz="2400" b="1" dirty="0" smtClean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algn="l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可以添加</a:t>
            </a:r>
            <a:r>
              <a:rPr lang="en-US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{}</a:t>
            </a:r>
            <a:r>
              <a:rPr lang="en-US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改变它们的配对关系</a:t>
            </a:r>
            <a:endParaRPr lang="zh-CN" altLang="en-US" sz="24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7853" y="5511483"/>
            <a:ext cx="110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无输出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31508" y="3262154"/>
            <a:ext cx="3439001" cy="22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240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190" y="3789045"/>
            <a:ext cx="3489325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is-IS" altLang="zh-CN" sz="2400" b="1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  <a:sym typeface="+mn-ea"/>
              </a:rPr>
              <a:t>if ( b == 7 ) </a:t>
            </a:r>
            <a:endParaRPr lang="is-IS" altLang="zh-CN" sz="2400" b="1" dirty="0" smtClean="0">
              <a:solidFill>
                <a:srgbClr val="00B050"/>
              </a:solidFill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is-IS" altLang="zh-CN" sz="2400" b="1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  <a:sym typeface="+mn-ea"/>
              </a:rPr>
              <a:t>printf("A");</a:t>
            </a:r>
            <a:endParaRPr lang="is-IS" altLang="zh-CN" sz="2400" b="1" dirty="0" smtClean="0">
              <a:solidFill>
                <a:srgbClr val="00B050"/>
              </a:solidFill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ClrTx/>
              <a:buSzTx/>
            </a:pPr>
            <a:r>
              <a:rPr lang="is-IS" altLang="zh-CN" sz="2400" b="1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  <a:sym typeface="+mn-ea"/>
              </a:rPr>
              <a:t>else</a:t>
            </a:r>
            <a:endParaRPr lang="is-IS" altLang="zh-CN" sz="2400" b="1" dirty="0" smtClean="0">
              <a:solidFill>
                <a:srgbClr val="00B050"/>
              </a:solidFill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lvl="1" algn="l">
              <a:lnSpc>
                <a:spcPct val="110000"/>
              </a:lnSpc>
              <a:buClrTx/>
              <a:buSzTx/>
            </a:pPr>
            <a:r>
              <a:rPr lang="is-IS" altLang="zh-CN" sz="2400" b="1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  <a:sym typeface="+mn-ea"/>
              </a:rPr>
              <a:t>printf("B");</a:t>
            </a:r>
            <a:endParaRPr lang="is-IS" altLang="zh-CN" sz="2400" b="1" dirty="0" smtClean="0">
              <a:solidFill>
                <a:srgbClr val="00B050"/>
              </a:solidFill>
              <a:latin typeface="微软雅黑" charset="0"/>
              <a:ea typeface="微软雅黑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19880" y="2354580"/>
            <a:ext cx="40976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【例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4-5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】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3" action="ppaction://hlinkfile"/>
              </a:rPr>
              <a:t>if-else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3" action="ppaction://hlinkfile"/>
              </a:rPr>
              <a:t>配对</a:t>
            </a:r>
            <a:endParaRPr lang="zh-CN" altLang="en-US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  <a:hlinkClick r:id="rId3" action="ppaction://hlinkfil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8" grpId="0" uiExpand="1" build="p"/>
      <p:bldP spid="3" grpId="0"/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57188" y="892592"/>
            <a:ext cx="878681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计算时间差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顺序结构实现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2800" b="0" dirty="0" smtClean="0">
                <a:sym typeface="+mn-ea"/>
              </a:rPr>
              <a:t>输入两个时间，每个时间分别输入小时和 分钟的值，然后输出两个时间之间的差， 也以几小时几分表示 </a:t>
            </a:r>
            <a:endParaRPr kumimoji="0" lang="zh-CN" altLang="en-US" sz="2800" b="0" dirty="0" smtClean="0"/>
          </a:p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endParaRPr kumimoji="0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98" y="3689598"/>
            <a:ext cx="6696744" cy="20290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8077" r="3015" b="38867"/>
          <a:stretch>
            <a:fillRect/>
          </a:stretch>
        </p:blipFill>
        <p:spPr>
          <a:xfrm>
            <a:off x="1097915" y="2780402"/>
            <a:ext cx="6948170" cy="7495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99835" y="3716655"/>
            <a:ext cx="2749550" cy="1306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hour1-hour2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minute1-minute2</a:t>
            </a:r>
            <a:endParaRPr kumimoji="1" lang="en-US" altLang="zh-CN" sz="2400" dirty="0" smtClean="0">
              <a:solidFill>
                <a:schemeClr val="tx1"/>
              </a:solidFill>
            </a:endParaRPr>
          </a:p>
          <a:p>
            <a:r>
              <a:rPr kumimoji="1" lang="zh-CN" altLang="en-US" sz="2400" dirty="0" smtClean="0">
                <a:solidFill>
                  <a:srgbClr val="C00000"/>
                </a:solidFill>
              </a:rPr>
              <a:t>分钟借位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/>
        </p:nvSpPr>
        <p:spPr>
          <a:xfrm>
            <a:off x="467519" y="692785"/>
            <a:ext cx="8394859" cy="157019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SzTx/>
              <a:buNone/>
            </a:pPr>
            <a:r>
              <a:rPr lang="zh-CN" altLang="zh-CN" sz="27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else与if的配对关系</a:t>
            </a:r>
            <a:r>
              <a:rPr lang="zh-CN" altLang="en-US" sz="27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 sz="27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l" eaLnBrk="1" hangingPunct="1">
              <a:spcBef>
                <a:spcPct val="50000"/>
              </a:spcBef>
              <a:buSzTx/>
            </a:pP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总是与它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上面</a:t>
            </a:r>
            <a:r>
              <a:rPr lang="zh-CN" altLang="zh-CN" sz="2400" b="1" dirty="0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最近的</a:t>
            </a:r>
            <a:r>
              <a:rPr lang="zh-CN" altLang="zh-CN" sz="2400" b="1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未配对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en-US" altLang="zh-CN" sz="2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配对</a:t>
            </a:r>
            <a:endParaRPr lang="zh-CN" altLang="zh-CN" sz="2400" b="1" dirty="0" smtClean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algn="l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可以添加</a:t>
            </a:r>
            <a:r>
              <a:rPr lang="en-US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{}</a:t>
            </a:r>
            <a:r>
              <a:rPr lang="en-US" altLang="zh-CN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改变它们的配对关系</a:t>
            </a:r>
            <a:endParaRPr lang="zh-CN" altLang="en-US" sz="24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31508" y="3262154"/>
            <a:ext cx="3439001" cy="22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{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if (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}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40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240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056279" y="5876925"/>
            <a:ext cx="916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B</a:t>
            </a:r>
            <a:endParaRPr lang="en-US" altLang="zh-CN" sz="24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7826" y="3572510"/>
            <a:ext cx="1504474" cy="149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</a:rPr>
              <a:t>{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panose="020B0503020204020204" pitchFamily="34" charset="-122"/>
              </a:rPr>
              <a:t>                   </a:t>
            </a:r>
            <a:endParaRPr lang="zh-CN" altLang="zh-CN" sz="2400" dirty="0"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panose="020B0503020204020204" pitchFamily="34" charset="-122"/>
              </a:rPr>
              <a:t>       </a:t>
            </a:r>
            <a:endParaRPr lang="zh-CN" altLang="zh-CN" sz="2400" dirty="0"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  <a:p>
            <a:pPr lvl="1">
              <a:lnSpc>
                <a:spcPct val="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panose="020B0503020204020204" pitchFamily="34" charset="-122"/>
              </a:rPr>
              <a:t>}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panose="020B0503020204020204" pitchFamily="34" charset="-122"/>
              </a:rPr>
              <a:t>              </a:t>
            </a:r>
            <a:endParaRPr lang="en-US" altLang="zh-CN" sz="2400" dirty="0">
              <a:solidFill>
                <a:srgbClr val="00B050"/>
              </a:solidFill>
              <a:latin typeface="微软雅黑" charset="0"/>
              <a:ea typeface="微软雅黑" charset="0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119880" y="2354580"/>
            <a:ext cx="40976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【例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4-5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】</a:t>
            </a:r>
            <a:r>
              <a:rPr lang="en-US" altLang="zh-CN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4" action="ppaction://hlinkfile"/>
              </a:rPr>
              <a:t>if-else</a:t>
            </a:r>
            <a:r>
              <a:rPr lang="zh-CN" altLang="en-US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  <a:hlinkClick r:id="rId4" action="ppaction://hlinkfile"/>
              </a:rPr>
              <a:t>配对</a:t>
            </a:r>
            <a:endParaRPr lang="zh-CN" altLang="en-US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  <a:hlinkClick r:id="rId4" action="ppaction://hlinkfile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4605655" y="2804795"/>
            <a:ext cx="4317365" cy="3596640"/>
          </a:xfrm>
          <a:prstGeom prst="rect">
            <a:avLst/>
          </a:prstGeom>
          <a:ln w="28575">
            <a:solidFill>
              <a:srgbClr val="68A5A2"/>
            </a:solidFill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333333"/>
                </a:solidFill>
                <a:latin typeface="微软雅黑" charset="0"/>
                <a:ea typeface="微软雅黑" charset="0"/>
                <a:cs typeface="微软雅黑" charset="0"/>
              </a:rPr>
              <a:t>int a=7,b=6;</a:t>
            </a:r>
            <a:endParaRPr lang="is-IS" altLang="zh-CN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if ( a == 6 )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1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if ( b == 7 ) 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	printf("A");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7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else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10000"/>
              </a:lnSpc>
            </a:pPr>
            <a:r>
              <a:rPr lang="is-IS" altLang="zh-CN" sz="2400" b="1" dirty="0" smtClean="0">
                <a:latin typeface="微软雅黑" charset="0"/>
                <a:ea typeface="微软雅黑" charset="0"/>
                <a:cs typeface="微软雅黑" charset="0"/>
              </a:rPr>
              <a:t>printf("B");</a:t>
            </a:r>
            <a:endParaRPr lang="is-IS" altLang="zh-CN" sz="24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cs typeface="微软雅黑" charset="0"/>
              </a:rPr>
              <a:t>则程序的输出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zh-CN" altLang="en-US" sz="2400" b="1" u="sng" dirty="0" smtClean="0">
                <a:latin typeface="微软雅黑" charset="0"/>
                <a:ea typeface="微软雅黑" charset="0"/>
                <a:cs typeface="微软雅黑" charset="0"/>
              </a:rPr>
              <a:t>               </a:t>
            </a:r>
            <a:r>
              <a:rPr lang="zh-CN" altLang="en-US" sz="2400" b="1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400" b="1" dirty="0" smtClean="0">
              <a:solidFill>
                <a:srgbClr val="333333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uiExpand="1"/>
      <p:bldP spid="1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445" y="1196975"/>
            <a:ext cx="8881110" cy="184023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【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4-6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设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有函数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编写程序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输入一个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输出相应的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值。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graphicFrame>
        <p:nvGraphicFramePr>
          <p:cNvPr id="38919" name="Object 1"/>
          <p:cNvGraphicFramePr>
            <a:graphicFrameLocks noChangeAspect="1"/>
          </p:cNvGraphicFramePr>
          <p:nvPr/>
        </p:nvGraphicFramePr>
        <p:xfrm>
          <a:off x="3419475" y="620395"/>
          <a:ext cx="2500313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公式" r:id="rId1" imgW="1078865" imgH="711200" progId="Equation.3">
                  <p:embed/>
                </p:oleObj>
              </mc:Choice>
              <mc:Fallback>
                <p:oleObj name="公式" r:id="rId1" imgW="1078865" imgH="711200" progId="Equation.3">
                  <p:embed/>
                  <p:pic>
                    <p:nvPicPr>
                      <p:cNvPr id="0" name="图片 56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20395"/>
                        <a:ext cx="2500313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if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语句的嵌套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36855" y="2997200"/>
            <a:ext cx="2760345" cy="31864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if(x&lt;0)    y = -1;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if(x==0)  y = 0;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if(x&gt;0)    y = 1;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eaLnBrk="1" hangingPunct="1"/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矩形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3255010" y="2997200"/>
            <a:ext cx="2714625" cy="31864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no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if(x&lt;0)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</a:t>
            </a: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y = -1;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else if(x==0 )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y = 0;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else  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y = 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矩形 4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6227445" y="2997200"/>
            <a:ext cx="2714625" cy="31864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no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 (x&gt;=0)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{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    if (x&gt;0) y=1;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    else   y=0;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}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2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else   y=-1;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bldLvl="0" animBg="1"/>
      <p:bldP spid="3" grpId="0" bldLvl="0" animBg="1"/>
      <p:bldP spid="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041400"/>
            <a:ext cx="7715250" cy="42862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有一种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语句，当被判别的表达式的值为“真”或“假” 时，都向同一个变量赋值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，此时可以用条件运算符表示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latin typeface="微软雅黑" charset="0"/>
                <a:ea typeface="微软雅黑" charset="0"/>
                <a:cs typeface="微软雅黑" charset="0"/>
              </a:rPr>
              <a:t>如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求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b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的最大值</a:t>
            </a:r>
            <a:r>
              <a:rPr lang="zh-CN" altLang="zh-CN" sz="2800" dirty="0" smtClean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if 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(a&gt;b)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     max=a;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else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     max=b;</a:t>
            </a:r>
            <a:endParaRPr lang="en-US" altLang="zh-CN" sz="2800" dirty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3409633"/>
            <a:ext cx="385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max = (a &gt; b) </a:t>
            </a:r>
            <a:r>
              <a:rPr lang="en-US" altLang="zh-CN" dirty="0">
                <a:solidFill>
                  <a:srgbClr val="9D138D"/>
                </a:solidFill>
                <a:latin typeface="微软雅黑" charset="0"/>
                <a:ea typeface="微软雅黑" charset="0"/>
              </a:rPr>
              <a:t>?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 a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rgbClr val="9D138D"/>
                </a:solidFill>
                <a:latin typeface="微软雅黑" charset="0"/>
                <a:ea typeface="微软雅黑" charset="0"/>
              </a:rPr>
              <a:t>: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 b;</a:t>
            </a:r>
            <a:endParaRPr lang="zh-CN" altLang="en-US" dirty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47664" y="3498540"/>
            <a:ext cx="2714625" cy="2447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349173" y="3266758"/>
            <a:ext cx="357187" cy="7858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7930198" y="3266758"/>
            <a:ext cx="357187" cy="785812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44640" y="2695575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条件运算符</a:t>
            </a:r>
            <a:endParaRPr lang="zh-CN" altLang="zh-CN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00" y="116671"/>
            <a:ext cx="4571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条件</a:t>
            </a:r>
            <a:r>
              <a:rPr kumimoji="0" lang="zh-CN" altLang="en-US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运算符和逗号运算符</a:t>
            </a:r>
            <a:endParaRPr kumimoji="0" lang="zh-CN" altLang="en-US" sz="2500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4890839" y="4297699"/>
            <a:ext cx="3857625" cy="13849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max = </a:t>
            </a:r>
            <a:r>
              <a:rPr lang="en-US" altLang="zh-CN" dirty="0" smtClean="0">
                <a:solidFill>
                  <a:srgbClr val="0000CC"/>
                </a:solidFill>
                <a:latin typeface="微软雅黑" charset="0"/>
                <a:ea typeface="微软雅黑" charset="0"/>
              </a:rPr>
              <a:t>a</a:t>
            </a:r>
            <a:endParaRPr lang="en-US" altLang="zh-CN" dirty="0" smtClean="0">
              <a:solidFill>
                <a:srgbClr val="0000CC"/>
              </a:solidFill>
              <a:latin typeface="微软雅黑" charset="0"/>
              <a:ea typeface="微软雅黑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00CC"/>
                </a:solidFill>
                <a:latin typeface="微软雅黑" charset="0"/>
                <a:ea typeface="微软雅黑" charset="0"/>
              </a:rPr>
              <a:t>if(a &lt; 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b) </a:t>
            </a:r>
            <a:endParaRPr lang="en-US" altLang="zh-CN" dirty="0" smtClean="0">
              <a:solidFill>
                <a:srgbClr val="9D138D"/>
              </a:solidFill>
              <a:latin typeface="微软雅黑" charset="0"/>
              <a:ea typeface="微软雅黑" charset="0"/>
            </a:endParaRPr>
          </a:p>
          <a:p>
            <a:pPr eaLnBrk="1" hangingPunct="1"/>
            <a:r>
              <a:rPr lang="zh-CN" altLang="en-US" dirty="0">
                <a:solidFill>
                  <a:srgbClr val="9D138D"/>
                </a:solidFill>
                <a:latin typeface="微软雅黑" charset="0"/>
                <a:ea typeface="微软雅黑" charset="0"/>
              </a:rPr>
              <a:t>  </a:t>
            </a:r>
            <a:r>
              <a:rPr lang="zh-CN" altLang="en-US" dirty="0" smtClean="0">
                <a:solidFill>
                  <a:srgbClr val="9D138D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max</a:t>
            </a:r>
            <a:r>
              <a:rPr lang="zh-CN" altLang="en-US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=</a:t>
            </a:r>
            <a:r>
              <a:rPr lang="zh-CN" altLang="en-US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微软雅黑" charset="0"/>
                <a:ea typeface="微软雅黑" charset="0"/>
              </a:rPr>
              <a:t>b</a:t>
            </a:r>
            <a:r>
              <a:rPr lang="en-US" altLang="zh-CN" dirty="0">
                <a:solidFill>
                  <a:srgbClr val="0000CC"/>
                </a:solidFill>
                <a:latin typeface="微软雅黑" charset="0"/>
                <a:ea typeface="微软雅黑" charset="0"/>
              </a:rPr>
              <a:t>;</a:t>
            </a:r>
            <a:endParaRPr lang="zh-CN" altLang="en-US" dirty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bldLvl="0" animBg="1"/>
      <p:bldP spid="10" grpId="0" bldLvl="0" animBg="1"/>
      <p:bldP spid="11" grpId="0"/>
      <p:bldP spid="14" grpId="0"/>
      <p:bldP spid="1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754380"/>
            <a:ext cx="7715250" cy="55784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条件运算符：</a:t>
            </a:r>
            <a:r>
              <a:rPr lang="en-US" altLang="zh-CN" sz="32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?  :</a:t>
            </a:r>
            <a:endParaRPr lang="zh-CN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algn="l" eaLnBrk="1" hangingPunct="1">
              <a:lnSpc>
                <a:spcPct val="140000"/>
              </a:lnSpc>
              <a:buClrTx/>
              <a:buSzTx/>
              <a:buNone/>
            </a:pP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三目运算符、右结合、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13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级</a:t>
            </a:r>
            <a:endParaRPr lang="zh-CN" altLang="zh-CN" sz="280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条件表达式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40000"/>
              </a:lnSpc>
              <a:buNone/>
            </a:pP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表达式１</a:t>
            </a:r>
            <a:r>
              <a:rPr lang="zh-CN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表达式２</a:t>
            </a:r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表达式３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求解表达式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成立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（非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 ）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则求解表达式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，此时表达式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的值就作为整个</a:t>
            </a:r>
            <a:r>
              <a:rPr lang="zh-CN" altLang="zh-CN" sz="2800" b="1">
                <a:latin typeface="微软雅黑" charset="0"/>
                <a:ea typeface="微软雅黑" charset="0"/>
                <a:cs typeface="微软雅黑" charset="0"/>
              </a:rPr>
              <a:t>条件表达式的值</a:t>
            </a:r>
            <a:endParaRPr lang="en-US" altLang="zh-CN" sz="280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若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不成立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），则求解表达式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，表达式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的值就是整个</a:t>
            </a:r>
            <a:r>
              <a:rPr lang="zh-CN" altLang="zh-CN" sz="2800" b="1">
                <a:latin typeface="微软雅黑" charset="0"/>
                <a:ea typeface="微软雅黑" charset="0"/>
                <a:cs typeface="微软雅黑" charset="0"/>
              </a:rPr>
              <a:t>条件表达式的值</a:t>
            </a:r>
            <a:endParaRPr lang="zh-CN" altLang="zh-CN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4572000" y="116671"/>
            <a:ext cx="4572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条件运算符和逗号</a:t>
            </a:r>
            <a:r>
              <a:rPr kumimoji="0" lang="zh-CN" altLang="en-US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运算符</a:t>
            </a:r>
            <a:endParaRPr kumimoji="0" lang="zh-CN" altLang="en-US" sz="2500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4250"/>
            <a:ext cx="8539162" cy="2857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4.4 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输入一个字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母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将其转换成大写字母并输出</a:t>
            </a:r>
            <a:r>
              <a:rPr lang="zh-CN" altLang="zh-CN" sz="280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zh-CN" sz="2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71550" y="1900238"/>
            <a:ext cx="81915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int main()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  char ch;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  ch=getchar();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  ch=(ch&gt;='A' &amp;&amp; ch&lt;='Z‘)?(ch+32):ch;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  putchar(ch);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  return 0;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zh-CN" b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4572000" y="116671"/>
            <a:ext cx="4572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条件运算符和逗号</a:t>
            </a:r>
            <a:r>
              <a:rPr kumimoji="0" lang="zh-CN" altLang="en-US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运算符</a:t>
            </a:r>
            <a:endParaRPr kumimoji="0" lang="zh-CN" altLang="en-US" sz="2500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821690"/>
            <a:ext cx="7715250" cy="55784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逗号</a:t>
            </a:r>
            <a:r>
              <a:rPr lang="zh-CN" altLang="zh-CN" sz="32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运算符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lang="zh-CN" altLang="zh-CN" sz="32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, </a:t>
            </a:r>
            <a:r>
              <a:rPr lang="zh-CN" altLang="zh-CN" sz="32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endParaRPr lang="zh-CN" altLang="zh-CN" sz="32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优先级</a:t>
            </a:r>
            <a:r>
              <a:rPr lang="zh-CN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15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级  最低，</a:t>
            </a:r>
            <a:r>
              <a:rPr lang="zh-CN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左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结合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charset="0"/>
                <a:ea typeface="微软雅黑" charset="0"/>
                <a:cs typeface="微软雅黑" charset="0"/>
              </a:rPr>
              <a:t>逗号</a:t>
            </a:r>
            <a:r>
              <a:rPr lang="zh-CN" altLang="zh-CN" sz="3200" dirty="0" smtClean="0">
                <a:latin typeface="微软雅黑" charset="0"/>
                <a:ea typeface="微软雅黑" charset="0"/>
                <a:cs typeface="微软雅黑" charset="0"/>
              </a:rPr>
              <a:t>表达式</a:t>
            </a:r>
            <a:r>
              <a:rPr lang="zh-CN" altLang="en-US" sz="32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zh-CN" sz="3200" dirty="0">
              <a:latin typeface="微软雅黑" charset="0"/>
              <a:ea typeface="微软雅黑" charset="0"/>
              <a:cs typeface="微软雅黑" charset="0"/>
            </a:endParaRPr>
          </a:p>
          <a:p>
            <a:pPr marL="342900" lvl="1" indent="0" eaLnBrk="1" hangingPunct="1">
              <a:lnSpc>
                <a:spcPct val="140000"/>
              </a:lnSpc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&lt;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表达式1&gt; 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, &lt;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表达式2&gt; 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, … , &lt;</a:t>
            </a: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表达式n&gt; </a:t>
            </a:r>
            <a:endParaRPr lang="zh-CN" altLang="en-US" sz="28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依次求解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个表达式，并以表达式</a:t>
            </a:r>
            <a:r>
              <a:rPr lang="en-US" altLang="zh-CN" sz="2800" dirty="0" smtClean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的值作为整个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</a:rPr>
              <a:t>表达式的结果</a:t>
            </a:r>
            <a:r>
              <a:rPr lang="zh-CN" altLang="en-US" sz="2800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sz="28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500" dirty="0" smtClean="0">
                <a:latin typeface="微软雅黑" charset="0"/>
                <a:ea typeface="微软雅黑" charset="0"/>
                <a:cs typeface="微软雅黑" charset="0"/>
              </a:rPr>
              <a:t>a=4+5,6+8</a:t>
            </a:r>
            <a:endParaRPr lang="en-US" altLang="zh-CN" sz="25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500" dirty="0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2500" dirty="0" smtClean="0">
                <a:latin typeface="微软雅黑" charset="0"/>
                <a:ea typeface="微软雅黑" charset="0"/>
                <a:cs typeface="微软雅黑" charset="0"/>
              </a:rPr>
              <a:t>=(4+5,6+8)</a:t>
            </a:r>
            <a:endParaRPr lang="en-US" altLang="zh-CN" sz="25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40000"/>
              </a:lnSpc>
            </a:pP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4572000" y="116671"/>
            <a:ext cx="4572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</a:t>
            </a:r>
            <a:r>
              <a:rPr kumimoji="0" lang="zh-CN" altLang="en-US" sz="2500" dirty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条件运算符和逗号</a:t>
            </a:r>
            <a:r>
              <a:rPr kumimoji="0" lang="zh-CN" altLang="en-US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运算符</a:t>
            </a:r>
            <a:endParaRPr kumimoji="0" lang="zh-CN" altLang="en-US" sz="2500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0532" name="Text Box 4"/>
          <p:cNvSpPr txBox="1"/>
          <p:nvPr/>
        </p:nvSpPr>
        <p:spPr>
          <a:xfrm>
            <a:off x="4572000" y="4897120"/>
            <a:ext cx="4050030" cy="558800"/>
          </a:xfrm>
          <a:prstGeom prst="rect">
            <a:avLst/>
          </a:prstGeom>
          <a:solidFill>
            <a:srgbClr val="0000FF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square" bIns="82800" anchor="t">
            <a:spAutoFit/>
          </a:bodyPr>
          <a:p>
            <a:pPr>
              <a:spcBef>
                <a:spcPct val="50000"/>
              </a:spcBef>
              <a:spcAft>
                <a:spcPts val="2490"/>
              </a:spcAft>
            </a:pPr>
            <a:r>
              <a:rPr lang="en-US" altLang="zh-CN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a=9,</a:t>
            </a:r>
            <a:r>
              <a:rPr lang="zh-CN" altLang="en-US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表达式的值</a:t>
            </a:r>
            <a:r>
              <a:rPr lang="en-US" altLang="zh-CN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14</a:t>
            </a:r>
            <a:endParaRPr lang="en-US" altLang="zh-CN" b="1" dirty="0">
              <a:solidFill>
                <a:srgbClr val="FFFF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4572000" y="5550535"/>
            <a:ext cx="4050030" cy="558800"/>
          </a:xfrm>
          <a:prstGeom prst="rect">
            <a:avLst/>
          </a:prstGeom>
          <a:solidFill>
            <a:srgbClr val="0000FF"/>
          </a:solidFill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square" bIns="82800" anchor="t">
            <a:spAutoFit/>
          </a:bodyPr>
          <a:p>
            <a:pPr>
              <a:spcBef>
                <a:spcPct val="50000"/>
              </a:spcBef>
              <a:spcAft>
                <a:spcPts val="2490"/>
              </a:spcAft>
            </a:pPr>
            <a:r>
              <a:rPr lang="en-US" altLang="zh-CN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a=14,</a:t>
            </a:r>
            <a:r>
              <a:rPr lang="zh-CN" altLang="en-US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表达式的值</a:t>
            </a:r>
            <a:r>
              <a:rPr lang="en-US" altLang="zh-CN" b="1" dirty="0">
                <a:solidFill>
                  <a:srgbClr val="FFFF00"/>
                </a:solidFill>
                <a:latin typeface="微软雅黑" charset="0"/>
                <a:ea typeface="微软雅黑" charset="0"/>
                <a:cs typeface="微软雅黑" charset="0"/>
              </a:rPr>
              <a:t>14</a:t>
            </a:r>
            <a:endParaRPr lang="en-US" altLang="zh-CN" b="1" dirty="0">
              <a:solidFill>
                <a:srgbClr val="FFFF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ldLvl="0" animBg="1"/>
      <p:bldP spid="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801688" y="63500"/>
            <a:ext cx="7620000" cy="6985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32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【例】</a:t>
            </a:r>
            <a:endParaRPr lang="zh-CN" altLang="zh-CN" sz="32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809625" y="1276350"/>
            <a:ext cx="8140700" cy="4524375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40000"/>
              </a:spcBef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1) 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(a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=3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*5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*4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),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+5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spcBef>
                <a:spcPct val="70000"/>
              </a:spcBef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2)   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=5,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*=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a+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5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20000"/>
              </a:lnSpc>
              <a:spcBef>
                <a:spcPct val="55000"/>
              </a:spcBef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3)  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int 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b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     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a=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2,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b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=5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a++,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b++,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a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+b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4)   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int  x=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10,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 y=3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z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800" b="1" dirty="0">
                <a:latin typeface="微软雅黑" charset="0"/>
                <a:ea typeface="微软雅黑" charset="0"/>
              </a:rPr>
              <a:t>      printf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("%d</a:t>
            </a:r>
            <a:r>
              <a:rPr lang="zh-CN" altLang="zh-CN" sz="2800" dirty="0">
                <a:latin typeface="微软雅黑" charset="0"/>
                <a:ea typeface="微软雅黑" charset="0"/>
              </a:rPr>
              <a:t>\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n"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z=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(x%y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, x</a:t>
            </a:r>
            <a:r>
              <a:rPr lang="zh-CN" altLang="zh-CN" sz="2800" dirty="0">
                <a:latin typeface="微软雅黑" charset="0"/>
                <a:ea typeface="微软雅黑" charset="0"/>
              </a:rPr>
              <a:t>/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y</a:t>
            </a:r>
            <a:r>
              <a:rPr lang="zh-CN" altLang="zh-CN" sz="2800" b="1" dirty="0">
                <a:latin typeface="微软雅黑" charset="0"/>
                <a:ea typeface="微软雅黑" charset="0"/>
              </a:rPr>
              <a:t>));</a:t>
            </a:r>
            <a:endParaRPr lang="zh-CN" altLang="zh-CN" sz="2800" b="1" dirty="0">
              <a:latin typeface="微软雅黑" charset="0"/>
              <a:ea typeface="微软雅黑" charset="0"/>
            </a:endParaRPr>
          </a:p>
          <a:p>
            <a:pPr eaLnBrk="1" hangingPunct="1">
              <a:buNone/>
            </a:pPr>
            <a:endParaRPr lang="zh-CN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151556" name="Text Box 4"/>
          <p:cNvSpPr txBox="1"/>
          <p:nvPr/>
        </p:nvSpPr>
        <p:spPr>
          <a:xfrm>
            <a:off x="7129463" y="126365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20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1557" name="Text Box 5"/>
          <p:cNvSpPr txBox="1"/>
          <p:nvPr/>
        </p:nvSpPr>
        <p:spPr>
          <a:xfrm>
            <a:off x="7142163" y="20208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30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1558" name="Text Box 6"/>
          <p:cNvSpPr txBox="1"/>
          <p:nvPr/>
        </p:nvSpPr>
        <p:spPr>
          <a:xfrm>
            <a:off x="7202488" y="322262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9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1559" name="Text Box 7"/>
          <p:cNvSpPr txBox="1"/>
          <p:nvPr/>
        </p:nvSpPr>
        <p:spPr>
          <a:xfrm>
            <a:off x="7236460" y="436467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3</a:t>
            </a:r>
            <a:endParaRPr lang="zh-CN" altLang="zh-CN" sz="28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155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15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uild="p"/>
      <p:bldP spid="151557" grpId="0" build="p"/>
      <p:bldP spid="151558" grpId="0" build="p"/>
      <p:bldP spid="1515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-353377"/>
            <a:ext cx="309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——if</a:t>
            </a:r>
            <a:r>
              <a:rPr kumimoji="0" lang="zh-CN" altLang="en-US" sz="2500" dirty="0" smtClean="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语句常见错误</a:t>
            </a:r>
            <a:endParaRPr kumimoji="0" lang="zh-CN" altLang="en-US" sz="2500" dirty="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908685"/>
            <a:ext cx="7346950" cy="5263515"/>
          </a:xfrm>
        </p:spPr>
        <p:txBody>
          <a:bodyPr>
            <a:normAutofit lnSpcReduction="10000"/>
          </a:bodyPr>
          <a:p>
            <a:pPr marL="457200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忘记大括号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{ }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if()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后面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多了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分号  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;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错误使用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==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=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的错误配对</a:t>
            </a:r>
            <a:endParaRPr lang="zh-CN" altLang="en-US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建议书写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if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之后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加上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{ } </a:t>
            </a:r>
            <a:r>
              <a:rPr lang="zh-CN" altLang="en-US" sz="28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形成语句块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endParaRPr lang="zh-CN" altLang="en-US" sz="2800" b="1" dirty="0">
              <a:latin typeface="微软雅黑" charset="0"/>
              <a:ea typeface="微软雅黑" charset="0"/>
              <a:cs typeface="微软雅黑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大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括号内的语句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缩进书写（</a:t>
            </a:r>
            <a:r>
              <a:rPr lang="en-US" altLang="zh-CN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tab</a:t>
            </a: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键）</a:t>
            </a:r>
            <a:endParaRPr lang="en-US" altLang="zh-CN" sz="2800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2" indent="-457200">
              <a:lnSpc>
                <a:spcPct val="140000"/>
              </a:lnSpc>
              <a:spcBef>
                <a:spcPct val="20000"/>
              </a:spcBef>
              <a:buFont typeface="Wingdings" panose="05000000000000000000" charset="0"/>
              <a:buChar char="n"/>
            </a:pPr>
            <a:r>
              <a:rPr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在程序中使用注释语句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083935" y="836295"/>
            <a:ext cx="2714625" cy="31864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no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if(x&lt;0)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</a:t>
            </a: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y = -1;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else if( x==0 )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y = 0;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else    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  <a:p>
            <a:pPr lvl="0" algn="l">
              <a:lnSpc>
                <a:spcPct val="11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	y = 1;</a:t>
            </a:r>
            <a:endParaRPr lang="en-US" altLang="zh-CN"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60285" y="1808480"/>
            <a:ext cx="965200" cy="521970"/>
          </a:xfrm>
          <a:prstGeom prst="rect">
            <a:avLst/>
          </a:prstGeom>
          <a:solidFill>
            <a:srgbClr val="F7F7F8"/>
          </a:solidFill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微软雅黑" charset="0"/>
                <a:ea typeface="微软雅黑" charset="0"/>
                <a:cs typeface="Arial" panose="020B0604020202090204" pitchFamily="34" charset="0"/>
                <a:sym typeface="+mn-ea"/>
              </a:rPr>
              <a:t>x=0</a:t>
            </a:r>
            <a:endParaRPr lang="en-US" altLang="zh-CN" sz="2800" b="1">
              <a:solidFill>
                <a:srgbClr val="FF0000"/>
              </a:solidFill>
              <a:latin typeface="微软雅黑" charset="0"/>
              <a:ea typeface="微软雅黑" charset="0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bldLvl="0" animBg="1"/>
      <p:bldP spid="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895" y="764540"/>
            <a:ext cx="8281035" cy="429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no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Clr>
                <a:schemeClr val="accent1"/>
              </a:buClr>
              <a:buFont typeface="Wingdings" panose="05000000000000000000" charset="0"/>
              <a:buChar char="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switch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语句用来实现多分支选择结构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charset="0"/>
              <a:buChar char=""/>
            </a:pP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学生成绩分类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85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分以上为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’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A’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等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70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～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84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分为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’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B’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等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60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～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69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分为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’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C’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等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914400" lvl="2" indent="0" eaLnBrk="1" hangingPunct="1">
              <a:lnSpc>
                <a:spcPct val="120000"/>
              </a:lnSpc>
              <a:buClr>
                <a:schemeClr val="accent1"/>
              </a:buClr>
              <a:buNone/>
            </a:pP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……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charset="0"/>
              <a:buChar char=""/>
            </a:pP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人口统计分类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    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按年龄分为老、中、青、少、儿童</a:t>
            </a:r>
            <a:endParaRPr kumimoji="0" lang="zh-CN" altLang="zh-CN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307" y="698337"/>
            <a:ext cx="8280920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</a:rPr>
              <a:t>4-7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lang="zh-CN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从键盘输入一个字符代表成绩等级，输出对应的百分制成绩。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if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实现 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switch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实现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350" y="2420620"/>
            <a:ext cx="3512820" cy="267652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68A5A2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85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~100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Times New Roman" panose="02020503050405090304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68A5A2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B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：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70~84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Times New Roman" panose="02020503050405090304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68A5A2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C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：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60~69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Times New Roman" panose="02020503050405090304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68A5A2"/>
                </a:solidFill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	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D</a:t>
            </a:r>
            <a:r>
              <a:rPr lang="zh-CN" altLang="en-US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：</a:t>
            </a:r>
            <a:r>
              <a:rPr lang="en-US" sz="2800" b="1" dirty="0">
                <a:latin typeface="微软雅黑" charset="0"/>
                <a:ea typeface="微软雅黑" charset="0"/>
                <a:cs typeface="微软雅黑" charset="0"/>
                <a:sym typeface="Times New Roman" panose="02020503050405090304"/>
              </a:rPr>
              <a:t>&lt;60</a:t>
            </a:r>
            <a:endParaRPr 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Times New Roman" panose="0202050305040509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57188" y="892592"/>
            <a:ext cx="878681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【例</a:t>
            </a: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计算时间差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（借助条件，解决分钟</a:t>
            </a:r>
            <a:r>
              <a:rPr kumimoji="0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借位）</a:t>
            </a:r>
            <a:endParaRPr kumimoji="0"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kumimoji="0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2800" b="0" dirty="0" smtClean="0"/>
              <a:t>输入两个时间，每个时间分别输入小时和 分钟的值，然后输出两个时间之间的差， 也以几小时几分表示 </a:t>
            </a:r>
            <a:endParaRPr kumimoji="0" lang="zh-CN" altLang="en-US" sz="2800" b="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916" r="3015" b="38867"/>
          <a:stretch>
            <a:fillRect/>
          </a:stretch>
        </p:blipFill>
        <p:spPr>
          <a:xfrm>
            <a:off x="971550" y="2720712"/>
            <a:ext cx="6948170" cy="7349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42670" y="3615690"/>
            <a:ext cx="7210423" cy="2736215"/>
            <a:chOff x="3117" y="5742"/>
            <a:chExt cx="11355" cy="4309"/>
          </a:xfrm>
        </p:grpSpPr>
        <p:grpSp>
          <p:nvGrpSpPr>
            <p:cNvPr id="9" name="组 8"/>
            <p:cNvGrpSpPr/>
            <p:nvPr/>
          </p:nvGrpSpPr>
          <p:grpSpPr>
            <a:xfrm>
              <a:off x="3117" y="5742"/>
              <a:ext cx="11355" cy="4309"/>
              <a:chOff x="1979295" y="3843680"/>
              <a:chExt cx="7210423" cy="2896158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rcRect r="2123"/>
              <a:stretch>
                <a:fillRect/>
              </a:stretch>
            </p:blipFill>
            <p:spPr>
              <a:xfrm>
                <a:off x="1979295" y="3843680"/>
                <a:ext cx="7016333" cy="2896158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143999" y="4521710"/>
                <a:ext cx="45719" cy="596900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3206" y="6806"/>
              <a:ext cx="10980" cy="2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2400" dirty="0" smtClean="0">
                  <a:solidFill>
                    <a:schemeClr val="tx1"/>
                  </a:solidFill>
                </a:rPr>
                <a:t>若</a:t>
              </a:r>
              <a:r>
                <a:rPr kumimoji="1" lang="en-US" altLang="zh-CN" sz="2400" dirty="0" smtClean="0">
                  <a:solidFill>
                    <a:schemeClr val="tx1"/>
                  </a:solidFill>
                </a:rPr>
                <a:t>( im</a:t>
              </a:r>
              <a:r>
                <a:rPr kumimoji="1" lang="zh-CN" altLang="en-US" sz="2400" dirty="0" smtClean="0">
                  <a:solidFill>
                    <a:schemeClr val="tx1"/>
                  </a:solidFill>
                </a:rPr>
                <a:t>为负</a:t>
              </a:r>
              <a:r>
                <a:rPr kumimoji="1" lang="en-US" altLang="zh-CN" sz="2400" dirty="0" smtClean="0">
                  <a:solidFill>
                    <a:schemeClr val="tx1"/>
                  </a:solidFill>
                </a:rPr>
                <a:t> ){</a:t>
              </a:r>
              <a:endParaRPr kumimoji="1"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	im= im+60</a:t>
              </a:r>
              <a:endParaRPr lang="en-US" altLang="zh-CN" sz="2400" dirty="0" smtClean="0">
                <a:solidFill>
                  <a:schemeClr val="tx1"/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</a:rPr>
                <a:t>	ih = in-1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kumimoji="1" lang="en-US" altLang="zh-CN" sz="2400" dirty="0" smtClean="0">
                  <a:solidFill>
                    <a:schemeClr val="tx1"/>
                  </a:solidFill>
                </a:rPr>
                <a:t>}</a:t>
              </a:r>
              <a:endParaRPr kumimoji="1"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391025" y="4293870"/>
            <a:ext cx="3816985" cy="14725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zh-CN" altLang="en-US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若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(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条件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){</a:t>
            </a:r>
            <a:endParaRPr kumimoji="1" lang="en-US" altLang="zh-CN" sz="2400" b="0" dirty="0" smtClean="0">
              <a:solidFill>
                <a:schemeClr val="tx1"/>
              </a:solidFill>
              <a:latin typeface="黑体" charset="0"/>
              <a:ea typeface="黑体" charset="0"/>
              <a:cs typeface="黑体" charset="0"/>
            </a:endParaRPr>
          </a:p>
          <a:p>
            <a:r>
              <a:rPr kumimoji="1" lang="en-US" altLang="zh-CN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    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条件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成立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执行的操作</a:t>
            </a:r>
            <a:endParaRPr kumimoji="1" lang="en-US" altLang="zh-CN" sz="2400" b="0" dirty="0" smtClean="0">
              <a:solidFill>
                <a:schemeClr val="tx1"/>
              </a:solidFill>
              <a:latin typeface="黑体" charset="0"/>
              <a:ea typeface="黑体" charset="0"/>
              <a:cs typeface="黑体" charset="0"/>
            </a:endParaRPr>
          </a:p>
          <a:p>
            <a:r>
              <a:rPr kumimoji="1" lang="en-US" altLang="zh-CN" sz="2400" b="0" dirty="0" smtClean="0">
                <a:solidFill>
                  <a:schemeClr val="tx1"/>
                </a:solidFill>
                <a:latin typeface="黑体" charset="0"/>
                <a:ea typeface="黑体" charset="0"/>
                <a:cs typeface="黑体" charset="0"/>
              </a:rPr>
              <a:t>}</a:t>
            </a:r>
            <a:endParaRPr kumimoji="1" lang="en-US" altLang="zh-CN" sz="2400" b="0" dirty="0" smtClean="0">
              <a:solidFill>
                <a:schemeClr val="tx1"/>
              </a:solidFill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7510" y="847090"/>
            <a:ext cx="85807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</a:rPr>
              <a:t>4-7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】成绩等级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转换（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if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实现 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kumimoji="0" lang="en-US" altLang="zh-CN" dirty="0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switch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  <a:hlinkClick r:id="rId2" action="ppaction://hlinkfile"/>
              </a:rPr>
              <a:t>实现</a:t>
            </a:r>
            <a:r>
              <a:rPr kumimoji="0" lang="zh-CN" altLang="en-US" dirty="0" smtClean="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kumimoji="0" lang="zh-CN" altLang="en-US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" y="1443355"/>
            <a:ext cx="5169535" cy="51308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857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if(</a:t>
            </a:r>
            <a:r>
              <a:rPr kumimoji="0" lang="en-US" altLang="zh-CN" sz="2665" dirty="0" err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grade</a:t>
            </a:r>
            <a:r>
              <a:rPr kumimoji="0" lang="en-US" altLang="zh-CN" sz="2665" dirty="0" err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==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'A'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	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printf("85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～100\n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");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else if(</a:t>
            </a:r>
            <a:r>
              <a:rPr kumimoji="0" lang="en-US" altLang="zh-CN" sz="2665" dirty="0" err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grade</a:t>
            </a:r>
            <a:r>
              <a:rPr kumimoji="0" lang="en-US" altLang="zh-CN" sz="2665" dirty="0" err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==</a:t>
            </a: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'B'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 	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printf("70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～84\n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");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else if(</a:t>
            </a:r>
            <a:r>
              <a:rPr kumimoji="0" lang="en-US" altLang="zh-CN" sz="2665" dirty="0" err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grade</a:t>
            </a:r>
            <a:r>
              <a:rPr kumimoji="0" lang="en-US" altLang="zh-CN" sz="2665" dirty="0" err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==</a:t>
            </a: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'C'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	printf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("60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～69\n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");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else if(</a:t>
            </a:r>
            <a:r>
              <a:rPr kumimoji="0" lang="en-US" altLang="zh-CN" sz="2665" dirty="0" err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grade</a:t>
            </a:r>
            <a:r>
              <a:rPr kumimoji="0" lang="en-US" altLang="zh-CN" sz="2665" dirty="0" err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==</a:t>
            </a: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'D'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)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	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printf("&lt;60\n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");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else</a:t>
            </a:r>
            <a:endParaRPr kumimoji="0" lang="en-US" altLang="zh-CN" sz="2665" dirty="0" err="1">
              <a:solidFill>
                <a:srgbClr val="7030A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	printf("enter data e</a:t>
            </a:r>
            <a:r>
              <a:rPr kumimoji="0" lang="en-US" altLang="zh-CN" sz="2665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rror!\n"</a:t>
            </a:r>
            <a:r>
              <a:rPr kumimoji="0" lang="en-US" altLang="zh-CN" sz="2665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);</a:t>
            </a:r>
            <a:endParaRPr kumimoji="0" lang="en-US" altLang="zh-CN" sz="2665" dirty="0" err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8" name="Rectangle 3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060065" y="2637155"/>
            <a:ext cx="5988685" cy="412369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anose="05000000000000000000" pitchFamily="2" charset="2"/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switch(</a:t>
            </a:r>
            <a:r>
              <a:rPr lang="en-US" altLang="zh-CN" sz="2665" b="1" dirty="0" err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grade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lang="en-US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b="1" dirty="0" smtClean="0">
                <a:latin typeface="微软雅黑" charset="0"/>
                <a:ea typeface="微软雅黑" charset="0"/>
                <a:cs typeface="微软雅黑" charset="0"/>
              </a:rPr>
              <a:t>case </a:t>
            </a:r>
            <a:r>
              <a:rPr kumimoji="0" lang="en-US" altLang="zh-CN" sz="2665" b="1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'A'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("85</a:t>
            </a: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100\n");break;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    case </a:t>
            </a:r>
            <a:r>
              <a:rPr kumimoji="0" lang="en-US" altLang="zh-CN" sz="2665" b="1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'B'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("70</a:t>
            </a: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84\n");break;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    case </a:t>
            </a:r>
            <a:r>
              <a:rPr kumimoji="0" lang="en-US" altLang="zh-CN" sz="2665" b="1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'C'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("60</a:t>
            </a:r>
            <a:r>
              <a:rPr lang="zh-CN" altLang="zh-CN" b="1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69\n");break;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    case </a:t>
            </a:r>
            <a:r>
              <a:rPr kumimoji="0" lang="en-US" altLang="zh-CN" sz="2665" b="1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'D'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("&lt;60\n");break;    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	 </a:t>
            </a:r>
            <a:r>
              <a:rPr kumimoji="0" lang="en-US" altLang="zh-CN" sz="2665" b="1" dirty="0" err="1">
                <a:solidFill>
                  <a:srgbClr val="7030A0"/>
                </a:solidFill>
                <a:latin typeface="微软雅黑" charset="0"/>
                <a:ea typeface="微软雅黑" charset="0"/>
                <a:cs typeface="微软雅黑" charset="0"/>
              </a:rPr>
              <a:t>default: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("enter data error!\n");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zh-CN" b="1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790575"/>
            <a:ext cx="8643938" cy="5732463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int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main()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{ char grade;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c",&amp;grade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("Your score:");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{  case 'A':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("85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100\n");break;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case 'B':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("70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84\n");break;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case 'C':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("60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69\n");break;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case 'D':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("&lt;60\n");break;  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	   default:  </a:t>
            </a:r>
            <a:r>
              <a:rPr lang="en-US" altLang="zh-CN" sz="24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("enter data error!\n");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}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14500"/>
            <a:ext cx="3841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27350" y="2682875"/>
            <a:ext cx="1214438" cy="428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27350" y="2636838"/>
            <a:ext cx="1500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zh-CN" altLang="en-US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892175" y="3636963"/>
            <a:ext cx="511968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143125"/>
            <a:ext cx="3857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826000" y="3184525"/>
            <a:ext cx="3600450" cy="1685925"/>
            <a:chOff x="4826119" y="3185239"/>
            <a:chExt cx="3600956" cy="1685583"/>
          </a:xfrm>
        </p:grpSpPr>
        <p:sp>
          <p:nvSpPr>
            <p:cNvPr id="18" name="圆角矩形标注 17"/>
            <p:cNvSpPr/>
            <p:nvPr/>
          </p:nvSpPr>
          <p:spPr bwMode="auto">
            <a:xfrm>
              <a:off x="6156631" y="4077233"/>
              <a:ext cx="2270444" cy="793589"/>
            </a:xfrm>
            <a:prstGeom prst="wedgeRoundRectCallout">
              <a:avLst>
                <a:gd name="adj1" fmla="val -57852"/>
                <a:gd name="adj2" fmla="val -114604"/>
                <a:gd name="adj3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3600" b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不能少</a:t>
              </a:r>
              <a:r>
                <a:rPr lang="en-US" altLang="zh-CN" sz="3600" b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!!</a:t>
              </a:r>
              <a:endParaRPr lang="zh-CN" altLang="en-US" sz="3600" b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826119" y="3185239"/>
              <a:ext cx="1186030" cy="46504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390525" y="790575"/>
            <a:ext cx="8643938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int main()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{ char grade;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scanf("%c",&amp;grade);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printf("Your score:");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{ case 'A': printf("85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100\n");break;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'B': printf("70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84\n");break;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'C': printf("60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69\n");break;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'D': printf("&lt;60\n");break;    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	  default:  printf("enter data error!\n");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}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13163" y="2713038"/>
            <a:ext cx="1214437" cy="428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892175" y="4581525"/>
            <a:ext cx="50482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08400" y="2693988"/>
            <a:ext cx="1500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endParaRPr lang="zh-CN" altLang="en-US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628775"/>
            <a:ext cx="37861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2024063"/>
            <a:ext cx="37147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 txBox="1">
            <a:spLocks noChangeArrowheads="1"/>
          </p:cNvSpPr>
          <p:nvPr/>
        </p:nvSpPr>
        <p:spPr bwMode="auto">
          <a:xfrm>
            <a:off x="390525" y="790575"/>
            <a:ext cx="8643938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int main()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{ char grade;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scanf("%c",&amp;grade);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printf("Your score:");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{ case 'A': printf("85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100\n");break;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'B': printf("70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84\n");break;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'C': printf("60</a:t>
            </a:r>
            <a:r>
              <a:rPr kumimoji="0" lang="zh-CN" altLang="zh-CN" sz="2400" b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69\n");break;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  case 'D': printf("&lt;60\n");break;    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	  default:  printf("enter data error!\n");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   }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0" lang="en-US" altLang="zh-CN" sz="2400" b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kumimoji="0" lang="zh-CN" altLang="zh-CN" sz="2400" b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00375" y="2681288"/>
            <a:ext cx="1214438" cy="428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892175" y="5516563"/>
            <a:ext cx="576738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0375" y="2636838"/>
            <a:ext cx="1500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F</a:t>
            </a:r>
            <a:endParaRPr lang="zh-CN" altLang="en-US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785813"/>
            <a:ext cx="5286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143000"/>
            <a:ext cx="5286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76650" y="1055688"/>
            <a:ext cx="2000250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5069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505" y="789940"/>
            <a:ext cx="8454390" cy="508825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语句的作用是根据表达式的值，使流程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跳转到不同的语句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语句的一般形式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2" algn="l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switch（表达式）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2" algn="l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{  case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：语句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[break;]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case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2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：语句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[break;]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┇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┇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   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┇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case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常量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n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：语句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[break;]</a:t>
            </a:r>
            <a:endParaRPr lang="zh-CN" altLang="zh-CN" sz="2800" b="1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default     :  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n+1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2" algn="l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25663" y="2539365"/>
            <a:ext cx="1143000" cy="500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36010" y="2420620"/>
            <a:ext cx="4885055" cy="650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eaLnBrk="1" hangingPunct="1">
              <a:lnSpc>
                <a:spcPct val="130000"/>
              </a:lnSpc>
              <a:buFont typeface="Arial" panose="020B0604020202090204" pitchFamily="34" charset="0"/>
              <a:buChar char="•"/>
              <a:defRPr>
                <a:solidFill>
                  <a:srgbClr val="0000CC"/>
                </a:solidFill>
                <a:latin typeface="Arial" panose="020B060402020209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只能是</a:t>
            </a:r>
            <a:r>
              <a:rPr lang="zh-CN" altLang="zh-CN" dirty="0">
                <a:latin typeface="微软雅黑" charset="0"/>
                <a:ea typeface="微软雅黑" charset="0"/>
                <a:cs typeface="微软雅黑" charset="0"/>
              </a:rPr>
              <a:t>整数型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结果</a:t>
            </a:r>
            <a:r>
              <a:rPr lang="en-US" altLang="zh-CN" dirty="0" smtClean="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含</a:t>
            </a:r>
            <a:r>
              <a:rPr lang="zh-CN" altLang="zh-CN" dirty="0" smtClean="0">
                <a:latin typeface="微软雅黑" charset="0"/>
                <a:ea typeface="微软雅黑" charset="0"/>
                <a:cs typeface="微软雅黑" charset="0"/>
              </a:rPr>
              <a:t>字符型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125980" y="3129598"/>
            <a:ext cx="1143000" cy="208915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932045" y="3789045"/>
            <a:ext cx="4029710" cy="177038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CC"/>
                </a:solidFill>
                <a:latin typeface="微软雅黑" charset="0"/>
                <a:ea typeface="微软雅黑" charset="0"/>
              </a:rPr>
              <a:t>可以是常数，也可以是常数计算的表达式。</a:t>
            </a:r>
            <a:endParaRPr lang="en-US" altLang="zh-CN" dirty="0" smtClean="0">
              <a:solidFill>
                <a:srgbClr val="0000CC"/>
              </a:solidFill>
              <a:latin typeface="微软雅黑" charset="0"/>
              <a:ea typeface="微软雅黑" charset="0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CC"/>
                </a:solidFill>
                <a:latin typeface="微软雅黑" charset="0"/>
                <a:ea typeface="微软雅黑" charset="0"/>
              </a:rPr>
              <a:t>值不能相同</a:t>
            </a:r>
            <a:endParaRPr lang="zh-CN" altLang="en-US" dirty="0" smtClean="0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2" grpId="0" bldLvl="0" animBg="1"/>
      <p:bldP spid="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505" y="789940"/>
            <a:ext cx="7929245" cy="661035"/>
          </a:xfrm>
        </p:spPr>
        <p:txBody>
          <a:bodyPr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语句的</a:t>
            </a:r>
            <a:r>
              <a:rPr lang="zh-CN" altLang="zh-CN" sz="2800" b="1" dirty="0">
                <a:latin typeface="微软雅黑" charset="0"/>
                <a:ea typeface="微软雅黑" charset="0"/>
                <a:cs typeface="微软雅黑" charset="0"/>
              </a:rPr>
              <a:t>执行过程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11505" y="1484630"/>
            <a:ext cx="8394700" cy="2330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10000"/>
              </a:spcBef>
              <a:buNone/>
            </a:pPr>
            <a:r>
              <a:rPr kumimoji="0"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依次匹配表达式的值与</a:t>
            </a:r>
            <a:r>
              <a:rPr kumimoji="0"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case</a:t>
            </a:r>
            <a:r>
              <a:rPr kumimoji="0"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常量表达式值，相等时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执行该case分支的语句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及其后面全部分支语句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，或碰到</a:t>
            </a:r>
            <a:r>
              <a:rPr kumimoji="0" lang="en-US" altLang="zh-CN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break</a:t>
            </a:r>
            <a:r>
              <a:rPr kumimoji="0" lang="zh-CN" altLang="en-US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语句为止</a:t>
            </a:r>
            <a:r>
              <a:rPr kumimoji="0"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若所有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case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中的常量值都不能与之匹配，则执行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default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后的语句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n+1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1340" y="3933190"/>
            <a:ext cx="4634865" cy="2676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switch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（表达式）</a:t>
            </a:r>
            <a:endParaRPr lang="zh-CN" altLang="zh-CN" sz="20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{     case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常量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：语句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 [break;]</a:t>
            </a:r>
            <a:endParaRPr lang="zh-CN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case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常量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：语句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[break;]</a:t>
            </a:r>
            <a:endParaRPr lang="zh-CN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┇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┇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┇</a:t>
            </a:r>
            <a:endParaRPr lang="zh-CN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case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常量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：语句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[break;]</a:t>
            </a:r>
            <a:endParaRPr lang="zh-CN" altLang="zh-CN" sz="2000" b="1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default:  </a:t>
            </a:r>
            <a:r>
              <a:rPr lang="zh-CN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语句</a:t>
            </a: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n+1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marL="0" lvl="1" algn="l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}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933450"/>
            <a:ext cx="7929562" cy="50879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带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语句的流程图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0725" name="Group 4"/>
          <p:cNvGrpSpPr/>
          <p:nvPr/>
        </p:nvGrpSpPr>
        <p:grpSpPr bwMode="auto">
          <a:xfrm>
            <a:off x="395923" y="1643698"/>
            <a:ext cx="8424863" cy="4567238"/>
            <a:chOff x="0" y="-263"/>
            <a:chExt cx="5307" cy="2877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2041" y="0"/>
              <a:ext cx="952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</a:rPr>
                <a:t>表达式</a:t>
              </a:r>
              <a:endParaRPr lang="zh-CN" altLang="en-US" sz="2400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0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1088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2177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0" name="Rectangle 9"/>
            <p:cNvSpPr>
              <a:spLocks noChangeArrowheads="1"/>
            </p:cNvSpPr>
            <p:nvPr/>
          </p:nvSpPr>
          <p:spPr bwMode="auto">
            <a:xfrm>
              <a:off x="3311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n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4494" y="998"/>
              <a:ext cx="813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n+1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>
              <a:off x="2540" y="318"/>
              <a:ext cx="0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2585" y="681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H="1">
              <a:off x="1451" y="318"/>
              <a:ext cx="907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1769" y="681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 flipH="1">
              <a:off x="317" y="318"/>
              <a:ext cx="1724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90" y="635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2676" y="318"/>
              <a:ext cx="998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2948" y="998"/>
              <a:ext cx="49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charset="0"/>
                </a:rPr>
                <a:t>……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endParaRPr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auto">
            <a:xfrm>
              <a:off x="4581" y="681"/>
              <a:ext cx="6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其它</a:t>
              </a:r>
              <a:endParaRPr lang="zh-CN" alt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3039" y="318"/>
              <a:ext cx="1860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Text Box 21"/>
            <p:cNvSpPr txBox="1">
              <a:spLocks noChangeArrowheads="1"/>
            </p:cNvSpPr>
            <p:nvPr/>
          </p:nvSpPr>
          <p:spPr bwMode="auto">
            <a:xfrm>
              <a:off x="3492" y="681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n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743" name="Oval 22"/>
            <p:cNvSpPr>
              <a:spLocks noChangeArrowheads="1"/>
            </p:cNvSpPr>
            <p:nvPr/>
          </p:nvSpPr>
          <p:spPr bwMode="auto">
            <a:xfrm>
              <a:off x="2404" y="1951"/>
              <a:ext cx="256" cy="256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>
              <a:off x="2540" y="1316"/>
              <a:ext cx="0" cy="6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>
              <a:off x="2540" y="2223"/>
              <a:ext cx="0" cy="3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5"/>
            <p:cNvSpPr>
              <a:spLocks noChangeShapeType="1"/>
            </p:cNvSpPr>
            <p:nvPr/>
          </p:nvSpPr>
          <p:spPr bwMode="auto">
            <a:xfrm>
              <a:off x="1451" y="1316"/>
              <a:ext cx="998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6"/>
            <p:cNvSpPr>
              <a:spLocks noChangeShapeType="1"/>
            </p:cNvSpPr>
            <p:nvPr/>
          </p:nvSpPr>
          <p:spPr bwMode="auto">
            <a:xfrm>
              <a:off x="317" y="1316"/>
              <a:ext cx="2087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7"/>
            <p:cNvSpPr>
              <a:spLocks noChangeShapeType="1"/>
            </p:cNvSpPr>
            <p:nvPr/>
          </p:nvSpPr>
          <p:spPr bwMode="auto">
            <a:xfrm flipH="1">
              <a:off x="2630" y="1316"/>
              <a:ext cx="1044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28"/>
            <p:cNvSpPr>
              <a:spLocks noChangeShapeType="1"/>
            </p:cNvSpPr>
            <p:nvPr/>
          </p:nvSpPr>
          <p:spPr bwMode="auto">
            <a:xfrm flipH="1">
              <a:off x="2630" y="1316"/>
              <a:ext cx="2359" cy="8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11"/>
            <p:cNvSpPr>
              <a:spLocks noChangeShapeType="1"/>
            </p:cNvSpPr>
            <p:nvPr/>
          </p:nvSpPr>
          <p:spPr bwMode="auto">
            <a:xfrm>
              <a:off x="2540" y="-263"/>
              <a:ext cx="0" cy="2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5963" y="933450"/>
            <a:ext cx="7929562" cy="50879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不带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switch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语句的流程图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9701" name="Group 4"/>
          <p:cNvGrpSpPr/>
          <p:nvPr/>
        </p:nvGrpSpPr>
        <p:grpSpPr bwMode="auto">
          <a:xfrm>
            <a:off x="538798" y="2132966"/>
            <a:ext cx="8423275" cy="3165474"/>
            <a:chOff x="0" y="-287"/>
            <a:chExt cx="5306" cy="1994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2041" y="0"/>
              <a:ext cx="952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</a:rPr>
                <a:t>表达式</a:t>
              </a:r>
              <a:endParaRPr lang="zh-CN" altLang="en-US" sz="2400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0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1088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2177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3311" y="998"/>
              <a:ext cx="680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n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4522" y="998"/>
              <a:ext cx="784" cy="317"/>
            </a:xfrm>
            <a:prstGeom prst="rect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zh-CN" altLang="en-US" sz="2400" b="1">
                  <a:latin typeface="微软雅黑" charset="0"/>
                  <a:ea typeface="微软雅黑" charset="0"/>
                  <a:cs typeface="微软雅黑" charset="0"/>
                </a:rPr>
                <a:t>语句</a:t>
              </a:r>
              <a:r>
                <a:rPr lang="en-US" sz="2400" b="1">
                  <a:latin typeface="微软雅黑" charset="0"/>
                  <a:ea typeface="微软雅黑" charset="0"/>
                  <a:cs typeface="微软雅黑" charset="0"/>
                </a:rPr>
                <a:t>n+1</a:t>
              </a:r>
              <a:endParaRPr lang="en-US" sz="2400" b="1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2540" y="317"/>
              <a:ext cx="0" cy="68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2449" y="665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 flipH="1">
              <a:off x="1451" y="318"/>
              <a:ext cx="907" cy="68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1564" y="665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317" y="318"/>
              <a:ext cx="1724" cy="68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407" y="665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>
              <a:off x="2676" y="318"/>
              <a:ext cx="998" cy="68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3220" y="680"/>
              <a:ext cx="31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charset="0"/>
                </a:rPr>
                <a:t>…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endParaRP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4581" y="681"/>
              <a:ext cx="6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其它</a:t>
              </a:r>
              <a:endParaRPr lang="zh-CN" alt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>
              <a:off x="3039" y="318"/>
              <a:ext cx="1860" cy="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21"/>
            <p:cNvSpPr txBox="1">
              <a:spLocks noChangeArrowheads="1"/>
            </p:cNvSpPr>
            <p:nvPr/>
          </p:nvSpPr>
          <p:spPr bwMode="auto">
            <a:xfrm>
              <a:off x="3492" y="681"/>
              <a:ext cx="68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Times New Roman" panose="0202050305040509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=</a:t>
              </a:r>
              <a:r>
                <a:rPr lang="zh-CN" altLang="en-US" sz="2400">
                  <a:latin typeface="微软雅黑" charset="0"/>
                  <a:ea typeface="微软雅黑" charset="0"/>
                  <a:cs typeface="微软雅黑" charset="0"/>
                </a:rPr>
                <a:t>常量</a:t>
              </a:r>
              <a:r>
                <a:rPr lang="en-US" sz="2400">
                  <a:latin typeface="微软雅黑" charset="0"/>
                  <a:ea typeface="微软雅黑" charset="0"/>
                  <a:cs typeface="微软雅黑" charset="0"/>
                </a:rPr>
                <a:t>n</a:t>
              </a:r>
              <a:endParaRPr lang="en-US" sz="2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680" y="1180"/>
              <a:ext cx="408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>
              <a:off x="4989" y="1316"/>
              <a:ext cx="0" cy="3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>
              <a:off x="1769" y="1180"/>
              <a:ext cx="408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 flipV="1">
              <a:off x="3991" y="1179"/>
              <a:ext cx="522" cy="1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2857" y="1179"/>
              <a:ext cx="454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11"/>
            <p:cNvSpPr>
              <a:spLocks noChangeShapeType="1"/>
            </p:cNvSpPr>
            <p:nvPr/>
          </p:nvSpPr>
          <p:spPr bwMode="auto">
            <a:xfrm>
              <a:off x="2539" y="-287"/>
              <a:ext cx="1" cy="31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6280" y="933450"/>
            <a:ext cx="7906385" cy="508825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可以根据实际需要，选择每个分支是否使用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语句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可以实现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多个</a:t>
            </a:r>
            <a:r>
              <a:rPr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case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可以共用一组执行语句。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8141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8" y="980123"/>
            <a:ext cx="8643937" cy="5661025"/>
          </a:xfrm>
        </p:spPr>
        <p:txBody>
          <a:bodyPr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c",&amp;grade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{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 case 'A':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("85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100\n");break;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'B':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("70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84\n");break;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'C':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("60</a:t>
            </a:r>
            <a:r>
              <a:rPr lang="zh-CN" altLang="zh-CN" sz="2800" dirty="0">
                <a:latin typeface="微软雅黑" charset="0"/>
                <a:ea typeface="微软雅黑" charset="0"/>
                <a:cs typeface="微软雅黑" charset="0"/>
              </a:rPr>
              <a:t>～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69\n");break;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'D':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("&lt;60\n");break; 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 default: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("enter data error!\n");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}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 flipV="1">
            <a:off x="5376545" y="3073718"/>
            <a:ext cx="1285875" cy="206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 flipV="1">
            <a:off x="5218748" y="3578543"/>
            <a:ext cx="1285875" cy="206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flipV="1">
            <a:off x="5159375" y="4010025"/>
            <a:ext cx="1285875" cy="20638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4730750" y="4510088"/>
            <a:ext cx="1285875" cy="2063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127750" y="601980"/>
            <a:ext cx="2998470" cy="31515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输入：</a:t>
            </a:r>
            <a:r>
              <a:rPr lang="en-US" sz="2400" dirty="0" smtClean="0">
                <a:solidFill>
                  <a:srgbClr val="0033C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B</a:t>
            </a:r>
            <a:endParaRPr lang="en-US" sz="2400" dirty="0" smtClean="0">
              <a:solidFill>
                <a:srgbClr val="0033C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输出：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70~84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60~69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&lt;60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enter data error!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798" y="1196975"/>
            <a:ext cx="7964487" cy="3443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求方程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的根。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为键盘输入的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若存在实根，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计算并输出方程的两个实根，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输出“方程无实根”的信息。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graphicFrame>
        <p:nvGraphicFramePr>
          <p:cNvPr id="11268" name="Object 1"/>
          <p:cNvGraphicFramePr>
            <a:graphicFrameLocks noChangeAspect="1"/>
          </p:cNvGraphicFramePr>
          <p:nvPr/>
        </p:nvGraphicFramePr>
        <p:xfrm>
          <a:off x="3245485" y="1196975"/>
          <a:ext cx="26431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公式" r:id="rId1" imgW="1016635" imgH="203200" progId="Equation.3">
                  <p:embed/>
                </p:oleObj>
              </mc:Choice>
              <mc:Fallback>
                <p:oleObj name="公式" r:id="rId1" imgW="1016635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485" y="1196975"/>
                        <a:ext cx="26431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/>
        </p:nvSpPr>
        <p:spPr>
          <a:xfrm>
            <a:off x="323850" y="1242695"/>
            <a:ext cx="8643620" cy="437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c",&amp;grade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{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case 'A':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\n")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;break;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'B':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\n");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'C':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\n");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'D':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不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\n");break; 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default: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("enter data error!\n");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}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 flipV="1">
            <a:off x="2411730" y="2881630"/>
            <a:ext cx="3744595" cy="7048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 flipV="1">
            <a:off x="2412365" y="3385185"/>
            <a:ext cx="3888105" cy="190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/>
        </p:nvSpPr>
        <p:spPr>
          <a:xfrm>
            <a:off x="323850" y="1242695"/>
            <a:ext cx="8643620" cy="437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scanf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("%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c",&amp;grade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switch(grade)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{</a:t>
            </a:r>
            <a:endParaRPr lang="en-US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case 'A':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'B':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'C':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\n");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break;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  case 'D':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不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及格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\n");break; 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	  default:  </a:t>
            </a:r>
            <a:r>
              <a:rPr lang="en-US" altLang="zh-CN" sz="2800" dirty="0" err="1">
                <a:latin typeface="微软雅黑" charset="0"/>
                <a:ea typeface="微软雅黑" charset="0"/>
                <a:cs typeface="微软雅黑" charset="0"/>
              </a:rPr>
              <a:t>printf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("enter data error!\n");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   }   </a:t>
            </a:r>
            <a:endParaRPr lang="zh-CN" altLang="zh-CN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796280" y="1412875"/>
            <a:ext cx="2963545" cy="10871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输入：</a:t>
            </a:r>
            <a:r>
              <a:rPr lang="en-US" sz="2400" dirty="0" smtClean="0">
                <a:solidFill>
                  <a:srgbClr val="0033CC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A</a:t>
            </a:r>
            <a:endParaRPr lang="en-US" sz="2400" dirty="0" smtClean="0">
              <a:solidFill>
                <a:srgbClr val="0033CC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输出：及格</a:t>
            </a:r>
            <a:endParaRPr lang="en-US" sz="2400" dirty="0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4860925" y="115888"/>
            <a:ext cx="36718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en-US" altLang="zh-CN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—— switch</a:t>
            </a:r>
            <a:r>
              <a:rPr kumimoji="0" lang="zh-CN" altLang="en-US" sz="2500">
                <a:solidFill>
                  <a:srgbClr val="800000"/>
                </a:solidFill>
                <a:latin typeface="微软雅黑" charset="0"/>
                <a:ea typeface="微软雅黑" charset="0"/>
                <a:cs typeface="微软雅黑" charset="0"/>
              </a:rPr>
              <a:t>语句实现</a:t>
            </a:r>
            <a:endParaRPr kumimoji="0" lang="zh-CN" altLang="en-US" sz="2500">
              <a:solidFill>
                <a:srgbClr val="8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39552" y="893282"/>
            <a:ext cx="583264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r>
              <a:rPr kumimoji="0" lang="zh-CN" altLang="en-US" sz="2500" dirty="0" smtClean="0">
                <a:latin typeface="微软雅黑" charset="0"/>
                <a:ea typeface="微软雅黑" charset="0"/>
                <a:cs typeface="微软雅黑" charset="0"/>
              </a:rPr>
              <a:t>【例</a:t>
            </a:r>
            <a:r>
              <a:rPr kumimoji="0" lang="en-US" altLang="zh-CN" sz="2500" dirty="0" smtClean="0">
                <a:latin typeface="微软雅黑" charset="0"/>
                <a:ea typeface="微软雅黑" charset="0"/>
                <a:cs typeface="微软雅黑" charset="0"/>
              </a:rPr>
              <a:t>4-8</a:t>
            </a:r>
            <a:r>
              <a:rPr kumimoji="0" lang="zh-CN" altLang="en-US" sz="2500" dirty="0" smtClean="0">
                <a:latin typeface="微软雅黑" charset="0"/>
                <a:ea typeface="微软雅黑" charset="0"/>
                <a:cs typeface="微软雅黑" charset="0"/>
              </a:rPr>
              <a:t>】</a:t>
            </a:r>
            <a:r>
              <a:rPr kumimoji="0" lang="zh-CN" altLang="en-US" sz="25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百分制成绩</a:t>
            </a:r>
            <a:r>
              <a:rPr kumimoji="0" lang="en-US" altLang="zh-CN" sz="25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score</a:t>
            </a:r>
            <a:r>
              <a:rPr kumimoji="0" lang="zh-CN" altLang="en-US" sz="2500" dirty="0" smtClean="0">
                <a:latin typeface="微软雅黑" charset="0"/>
                <a:ea typeface="微软雅黑" charset="0"/>
                <a:cs typeface="微软雅黑" charset="0"/>
                <a:hlinkClick r:id="rId1" action="ppaction://hlinkfile"/>
              </a:rPr>
              <a:t>转成五分制</a:t>
            </a:r>
            <a:endParaRPr kumimoji="0" lang="zh-CN" altLang="en-US" sz="25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8152"/>
            <a:ext cx="6958813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87" y="746323"/>
            <a:ext cx="4184674" cy="606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6425" y="1171575"/>
            <a:ext cx="7929563" cy="3286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4.8 </a:t>
            </a: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写一程序，判断某一年是否闰年。</a:t>
            </a:r>
            <a:endParaRPr lang="zh-CN" altLang="zh-CN" sz="3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83978" name="Rectangle 3"/>
          <p:cNvSpPr>
            <a:spLocks noChangeArrowheads="1"/>
          </p:cNvSpPr>
          <p:nvPr/>
        </p:nvSpPr>
        <p:spPr bwMode="auto">
          <a:xfrm>
            <a:off x="513080" y="2042795"/>
            <a:ext cx="8265795" cy="402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charset="0"/>
              <a:buChar char=""/>
            </a:pP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闰年的条件是符合下面二者之一：</a:t>
            </a:r>
            <a:endParaRPr lang="zh-CN" altLang="en-US" b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①能被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整除，但不能被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100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整除，如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2008</a:t>
            </a:r>
            <a:endParaRPr lang="en-US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None/>
            </a:pP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②能被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400</a:t>
            </a:r>
            <a:r>
              <a:rPr lang="zh-CN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整除，如</a:t>
            </a:r>
            <a:r>
              <a:rPr lang="en-US" altLang="zh-CN" b="0">
                <a:latin typeface="微软雅黑" charset="0"/>
                <a:ea typeface="微软雅黑" charset="0"/>
                <a:cs typeface="微软雅黑" charset="0"/>
                <a:sym typeface="+mn-ea"/>
              </a:rPr>
              <a:t>2000</a:t>
            </a:r>
            <a:endParaRPr lang="en-US" altLang="zh-CN" b="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charset="0"/>
              <a:buChar char=""/>
            </a:pPr>
            <a:r>
              <a:rPr lang="en-US" altLang="zh-CN" sz="2400" b="0">
                <a:latin typeface="微软雅黑" charset="0"/>
                <a:ea typeface="微软雅黑" charset="0"/>
                <a:cs typeface="微软雅黑" charset="0"/>
                <a:sym typeface="+mn-ea"/>
              </a:rPr>
              <a:t>(year%4==0 &amp;&amp; year%100!=0) || year%400==0</a:t>
            </a:r>
            <a:endParaRPr lang="en-US" altLang="zh-CN"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charset="0"/>
              <a:buChar char=""/>
            </a:pPr>
            <a:r>
              <a:rPr lang="zh-CN" altLang="zh-CN" sz="2400" b="0">
                <a:latin typeface="微软雅黑" charset="0"/>
                <a:ea typeface="微软雅黑" charset="0"/>
                <a:cs typeface="微软雅黑" charset="0"/>
                <a:sym typeface="+mn-ea"/>
              </a:rPr>
              <a:t>如果表达式值为</a:t>
            </a:r>
            <a:r>
              <a:rPr lang="en-US" altLang="zh-CN" sz="2400" b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zh-CN" sz="2400" b="0">
                <a:latin typeface="微软雅黑" charset="0"/>
                <a:ea typeface="微软雅黑" charset="0"/>
                <a:cs typeface="微软雅黑" charset="0"/>
                <a:sym typeface="+mn-ea"/>
              </a:rPr>
              <a:t>，则闰年；否则为非闰年</a:t>
            </a:r>
            <a:endParaRPr lang="zh-CN" altLang="zh-CN" sz="2400" b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8748712" cy="64531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 smtClean="0">
                <a:latin typeface="微软雅黑" charset="0"/>
                <a:ea typeface="微软雅黑" charset="0"/>
              </a:rPr>
              <a:t>int</a:t>
            </a:r>
            <a:r>
              <a:rPr lang="en-US" altLang="zh-CN" sz="2400" b="1" dirty="0" smtClean="0">
                <a:latin typeface="微软雅黑" charset="0"/>
                <a:ea typeface="微软雅黑" charset="0"/>
              </a:rPr>
              <a:t> 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main()	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{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  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int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 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year,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charset="0"/>
                <a:ea typeface="微软雅黑" charset="0"/>
              </a:rPr>
              <a:t>leap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  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scanf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("%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d",&amp;year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);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微软雅黑" charset="0"/>
                <a:ea typeface="微软雅黑" charset="0"/>
              </a:rPr>
              <a:t>  if((year%4==0 &amp;&amp; year%100!=0) </a:t>
            </a:r>
            <a:endParaRPr lang="en-US" altLang="zh-CN" sz="2400" b="1" dirty="0">
              <a:solidFill>
                <a:schemeClr val="folHlink"/>
              </a:solidFill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微软雅黑" charset="0"/>
                <a:ea typeface="微软雅黑" charset="0"/>
              </a:rPr>
              <a:t>                         || (year%400==0))</a:t>
            </a:r>
            <a:endParaRPr lang="zh-CN" altLang="zh-CN" sz="2400" b="1" dirty="0">
              <a:solidFill>
                <a:schemeClr val="folHlink"/>
              </a:solidFill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微软雅黑" charset="0"/>
                <a:ea typeface="微软雅黑" charset="0"/>
              </a:rPr>
              <a:t>        leap=1;</a:t>
            </a:r>
            <a:endParaRPr lang="zh-CN" altLang="zh-CN" sz="2400" b="1" dirty="0">
              <a:solidFill>
                <a:schemeClr val="folHlink"/>
              </a:solidFill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微软雅黑" charset="0"/>
                <a:ea typeface="微软雅黑" charset="0"/>
              </a:rPr>
              <a:t>  else  </a:t>
            </a:r>
            <a:endParaRPr lang="en-US" altLang="zh-CN" sz="2400" b="1" dirty="0">
              <a:solidFill>
                <a:schemeClr val="folHlink"/>
              </a:solidFill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微软雅黑" charset="0"/>
                <a:ea typeface="微软雅黑" charset="0"/>
              </a:rPr>
              <a:t>        leap=0;</a:t>
            </a:r>
            <a:endParaRPr lang="zh-CN" altLang="zh-CN" sz="2400" b="1" dirty="0">
              <a:solidFill>
                <a:schemeClr val="folHlink"/>
              </a:solidFill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  if (</a:t>
            </a:r>
            <a:r>
              <a:rPr lang="en-US" altLang="zh-CN" sz="2400" b="1" dirty="0">
                <a:solidFill>
                  <a:srgbClr val="00B050"/>
                </a:solidFill>
                <a:latin typeface="微软雅黑" charset="0"/>
                <a:ea typeface="微软雅黑" charset="0"/>
              </a:rPr>
              <a:t>leap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)     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printf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("%d is a leap year.\ ",year);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  else  </a:t>
            </a:r>
            <a:r>
              <a:rPr lang="en-US" altLang="zh-CN" sz="2400" b="1" dirty="0" err="1">
                <a:latin typeface="微软雅黑" charset="0"/>
                <a:ea typeface="微软雅黑" charset="0"/>
              </a:rPr>
              <a:t>printf</a:t>
            </a:r>
            <a:r>
              <a:rPr lang="en-US" altLang="zh-CN" sz="2400" b="1" dirty="0">
                <a:latin typeface="微软雅黑" charset="0"/>
                <a:ea typeface="微软雅黑" charset="0"/>
              </a:rPr>
              <a:t>("%d is not a leap year.\ ",year);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  return 0;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  <a:p>
            <a:pPr eaLnBrk="1" fontAlgn="auto" hangingPunct="1">
              <a:lnSpc>
                <a:spcPts val="29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charset="0"/>
                <a:ea typeface="微软雅黑" charset="0"/>
              </a:rPr>
              <a:t>}</a:t>
            </a:r>
            <a:endParaRPr lang="zh-CN" altLang="zh-CN" sz="2400" b="1" dirty="0">
              <a:latin typeface="微软雅黑" charset="0"/>
              <a:ea typeface="微软雅黑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23850" y="5300663"/>
            <a:ext cx="1643063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81413" y="4300538"/>
            <a:ext cx="42148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if (leap!=0)</a:t>
            </a:r>
            <a:r>
              <a:rPr lang="zh-CN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含义相同</a:t>
            </a:r>
            <a:endParaRPr lang="zh-CN" altLang="zh-CN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95605" y="2637155"/>
            <a:ext cx="6624320" cy="22383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2234" name="Rectangle 2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7" name="Rectangle 2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8" name="Rectangle 2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39" name="Rectangle 4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52240" name="Rectangle 6"/>
          <p:cNvSpPr>
            <a:spLocks noChangeArrowheads="1"/>
          </p:cNvSpPr>
          <p:nvPr/>
        </p:nvSpPr>
        <p:spPr bwMode="auto">
          <a:xfrm>
            <a:off x="0" y="-458788"/>
            <a:ext cx="18415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>
              <a:latin typeface="微软雅黑" charset="0"/>
              <a:ea typeface="微软雅黑" charset="0"/>
            </a:endParaRP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385762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9050"/>
            <a:ext cx="5070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814207" y="913655"/>
            <a:ext cx="5328592" cy="144016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常用于天数计算，如给定一个日期，计算该日期是该年的第几天</a:t>
            </a:r>
            <a:endParaRPr lang="zh-CN" altLang="en-US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8078" grpId="0" bldLvl="0" animBg="1"/>
      <p:bldP spid="2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969963"/>
            <a:ext cx="7929562" cy="785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例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4.9 </a:t>
            </a: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求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                            </a:t>
            </a:r>
            <a:r>
              <a:rPr lang="zh-CN" altLang="zh-CN" sz="3200">
                <a:latin typeface="微软雅黑" charset="0"/>
                <a:ea typeface="微软雅黑" charset="0"/>
                <a:cs typeface="微软雅黑" charset="0"/>
              </a:rPr>
              <a:t>方程的解。</a:t>
            </a:r>
            <a:endParaRPr lang="zh-CN" altLang="zh-CN" sz="3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graphicFrame>
        <p:nvGraphicFramePr>
          <p:cNvPr id="53256" name="Object 1"/>
          <p:cNvGraphicFramePr>
            <a:graphicFrameLocks noChangeAspect="1"/>
          </p:cNvGraphicFramePr>
          <p:nvPr/>
        </p:nvGraphicFramePr>
        <p:xfrm>
          <a:off x="2195513" y="841375"/>
          <a:ext cx="3276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7" name="公式" r:id="rId1" imgW="1016000" imgH="203200" progId="Equation.3">
                  <p:embed/>
                </p:oleObj>
              </mc:Choice>
              <mc:Fallback>
                <p:oleObj name="公式" r:id="rId1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841375"/>
                        <a:ext cx="3276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900113" y="1755775"/>
            <a:ext cx="7929562" cy="4514850"/>
            <a:chOff x="571472" y="1714488"/>
            <a:chExt cx="7929618" cy="4857784"/>
          </a:xfrm>
        </p:grpSpPr>
        <p:sp>
          <p:nvSpPr>
            <p:cNvPr id="53262" name="Rectangle 3"/>
            <p:cNvSpPr txBox="1">
              <a:spLocks noChangeArrowheads="1"/>
            </p:cNvSpPr>
            <p:nvPr/>
          </p:nvSpPr>
          <p:spPr bwMode="auto">
            <a:xfrm>
              <a:off x="571472" y="1714488"/>
              <a:ext cx="7929618" cy="485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</a:pP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①</a:t>
              </a: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ａ＝０，不是二次方程</a:t>
              </a:r>
              <a:endParaRPr lang="en-US" altLang="zh-CN" sz="3200">
                <a:latin typeface="微软雅黑" charset="0"/>
                <a:ea typeface="微软雅黑" charset="0"/>
                <a:cs typeface="微软雅黑" charset="0"/>
              </a:endParaRPr>
            </a:p>
            <a:p>
              <a:pPr lvl="1" eaLnBrk="1" hangingPunct="1">
                <a:lnSpc>
                  <a:spcPct val="120000"/>
                </a:lnSpc>
              </a:pP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② </a:t>
              </a: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                  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，有两个相等实根</a:t>
              </a:r>
              <a:endParaRPr lang="zh-CN" altLang="zh-CN" sz="32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  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③</a:t>
              </a: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                   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，有两个不等实根。</a:t>
              </a:r>
              <a:endParaRPr lang="zh-CN" altLang="zh-CN" sz="32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  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④</a:t>
              </a: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                     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，有两个共轭复根。</a:t>
              </a:r>
              <a:endParaRPr lang="en-US" altLang="zh-CN" sz="3200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          </a:t>
              </a:r>
              <a:r>
                <a:rPr lang="zh-CN" altLang="zh-CN">
                  <a:latin typeface="微软雅黑" charset="0"/>
                  <a:ea typeface="微软雅黑" charset="0"/>
                  <a:cs typeface="微软雅黑" charset="0"/>
                </a:rPr>
                <a:t>应当以</a:t>
              </a: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 p+qi </a:t>
              </a:r>
              <a:r>
                <a:rPr lang="zh-CN" altLang="zh-CN">
                  <a:latin typeface="微软雅黑" charset="0"/>
                  <a:ea typeface="微软雅黑" charset="0"/>
                  <a:cs typeface="微软雅黑" charset="0"/>
                </a:rPr>
                <a:t>和</a:t>
              </a: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 p-qi </a:t>
              </a:r>
              <a:r>
                <a:rPr lang="zh-CN" altLang="zh-CN">
                  <a:latin typeface="微软雅黑" charset="0"/>
                  <a:ea typeface="微软雅黑" charset="0"/>
                  <a:cs typeface="微软雅黑" charset="0"/>
                </a:rPr>
                <a:t>的形式输出复根</a:t>
              </a:r>
              <a:endParaRPr lang="en-US" altLang="zh-CN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          </a:t>
              </a:r>
              <a:r>
                <a:rPr lang="zh-CN" altLang="zh-CN">
                  <a:latin typeface="微软雅黑" charset="0"/>
                  <a:ea typeface="微软雅黑" charset="0"/>
                  <a:cs typeface="微软雅黑" charset="0"/>
                </a:rPr>
                <a:t>其中，</a:t>
              </a: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p=-b/2a</a:t>
              </a:r>
              <a:r>
                <a:rPr lang="zh-CN" altLang="zh-CN">
                  <a:latin typeface="微软雅黑" charset="0"/>
                  <a:ea typeface="微软雅黑" charset="0"/>
                  <a:cs typeface="微软雅黑" charset="0"/>
                </a:rPr>
                <a:t>，</a:t>
              </a:r>
              <a:r>
                <a:rPr lang="en-US" altLang="zh-CN">
                  <a:latin typeface="微软雅黑" charset="0"/>
                  <a:ea typeface="微软雅黑" charset="0"/>
                  <a:cs typeface="微软雅黑" charset="0"/>
                </a:rPr>
                <a:t>q=(                 )/2a</a:t>
              </a:r>
              <a:endParaRPr lang="zh-CN" altLang="zh-CN">
                <a:latin typeface="微软雅黑" charset="0"/>
                <a:ea typeface="微软雅黑" charset="0"/>
                <a:cs typeface="微软雅黑" charset="0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3200">
                  <a:latin typeface="微软雅黑" charset="0"/>
                  <a:ea typeface="微软雅黑" charset="0"/>
                  <a:cs typeface="微软雅黑" charset="0"/>
                </a:rPr>
                <a:t>参见教材</a:t>
              </a:r>
              <a:r>
                <a:rPr lang="zh-CN" altLang="zh-CN" sz="3200">
                  <a:latin typeface="微软雅黑" charset="0"/>
                  <a:ea typeface="微软雅黑" charset="0"/>
                  <a:cs typeface="微软雅黑" charset="0"/>
                </a:rPr>
                <a:t>图</a:t>
              </a:r>
              <a:r>
                <a:rPr lang="en-US" altLang="zh-CN" sz="3200">
                  <a:latin typeface="微软雅黑" charset="0"/>
                  <a:ea typeface="微软雅黑" charset="0"/>
                  <a:cs typeface="微软雅黑" charset="0"/>
                </a:rPr>
                <a:t>4.14</a:t>
              </a:r>
              <a:endParaRPr lang="zh-CN" altLang="zh-CN" sz="32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aphicFrame>
          <p:nvGraphicFramePr>
            <p:cNvPr id="53263" name="Object 3"/>
            <p:cNvGraphicFramePr>
              <a:graphicFrameLocks noChangeAspect="1"/>
            </p:cNvGraphicFramePr>
            <p:nvPr/>
          </p:nvGraphicFramePr>
          <p:xfrm>
            <a:off x="1866903" y="2435294"/>
            <a:ext cx="2143140" cy="54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88" name="公式" r:id="rId3" imgW="786765" imgH="203200" progId="Equation.3">
                    <p:embed/>
                  </p:oleObj>
                </mc:Choice>
                <mc:Fallback>
                  <p:oleObj name="公式" r:id="rId3" imgW="786765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903" y="2435294"/>
                          <a:ext cx="2143140" cy="542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5"/>
            <p:cNvGraphicFramePr>
              <a:graphicFrameLocks noChangeAspect="1"/>
            </p:cNvGraphicFramePr>
            <p:nvPr/>
          </p:nvGraphicFramePr>
          <p:xfrm>
            <a:off x="1867403" y="2996085"/>
            <a:ext cx="225880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89" name="公式" r:id="rId5" imgW="786765" imgH="203200" progId="Equation.3">
                    <p:embed/>
                  </p:oleObj>
                </mc:Choice>
                <mc:Fallback>
                  <p:oleObj name="公式" r:id="rId5" imgW="786765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403" y="2996085"/>
                          <a:ext cx="2258801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5" name="Object 7"/>
            <p:cNvGraphicFramePr>
              <a:graphicFrameLocks noChangeAspect="1"/>
            </p:cNvGraphicFramePr>
            <p:nvPr/>
          </p:nvGraphicFramePr>
          <p:xfrm>
            <a:off x="1866425" y="3653426"/>
            <a:ext cx="2204373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90" name="公式" r:id="rId7" imgW="774065" imgH="203200" progId="Equation.3">
                    <p:embed/>
                  </p:oleObj>
                </mc:Choice>
                <mc:Fallback>
                  <p:oleObj name="公式" r:id="rId7" imgW="774065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425" y="3653426"/>
                          <a:ext cx="2204373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9"/>
            <p:cNvGraphicFramePr>
              <a:graphicFrameLocks noChangeAspect="1"/>
            </p:cNvGraphicFramePr>
            <p:nvPr/>
          </p:nvGraphicFramePr>
          <p:xfrm>
            <a:off x="5323533" y="4754999"/>
            <a:ext cx="1714512" cy="642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91" name="公式" r:id="rId9" imgW="685800" imgH="254000" progId="Equation.3">
                    <p:embed/>
                  </p:oleObj>
                </mc:Choice>
                <mc:Fallback>
                  <p:oleObj name="公式" r:id="rId9" imgW="6858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3533" y="4754999"/>
                          <a:ext cx="1714512" cy="642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e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8964613" cy="59690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60350" y="115888"/>
          <a:ext cx="8208963" cy="674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name="位图图像" r:id="rId1" imgW="5381625" imgH="4686300" progId="Paint.Picture">
                  <p:embed/>
                </p:oleObj>
              </mc:Choice>
              <mc:Fallback>
                <p:oleObj name="位图图像" r:id="rId1" imgW="5381625" imgH="4686300" progId="Paint.Picture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15888"/>
                        <a:ext cx="8208963" cy="674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44850" y="2424113"/>
            <a:ext cx="5000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先算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disc</a:t>
            </a:r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，以减少重复计算</a:t>
            </a:r>
            <a:endParaRPr lang="zh-CN" altLang="en-US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15042" name="Picture 2" descr="pic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86313"/>
            <a:ext cx="84216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6" name="Picture 2" descr="pic4-9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572000"/>
            <a:ext cx="760253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52963"/>
            <a:ext cx="8459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 bwMode="auto">
          <a:xfrm>
            <a:off x="865188" y="1206500"/>
            <a:ext cx="7196137" cy="869950"/>
            <a:chOff x="4826119" y="2813594"/>
            <a:chExt cx="7197034" cy="869949"/>
          </a:xfrm>
        </p:grpSpPr>
        <p:sp>
          <p:nvSpPr>
            <p:cNvPr id="10" name="圆角矩形标注 9"/>
            <p:cNvSpPr/>
            <p:nvPr/>
          </p:nvSpPr>
          <p:spPr bwMode="auto">
            <a:xfrm>
              <a:off x="8238081" y="2813594"/>
              <a:ext cx="3785072" cy="869949"/>
            </a:xfrm>
            <a:prstGeom prst="wedgeRoundRectCallout">
              <a:avLst>
                <a:gd name="adj1" fmla="val -89387"/>
                <a:gd name="adj2" fmla="val 13576"/>
                <a:gd name="adj3" fmla="val 16667"/>
              </a:avLst>
            </a:prstGeom>
            <a:blipFill>
              <a:blip r:embed="rId6"/>
              <a:tile tx="0" ty="0" sx="100000" sy="100000" flip="none" algn="tl"/>
            </a:blipFill>
            <a:ln w="38100"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实型不能用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if (a==0)!!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26119" y="3185069"/>
              <a:ext cx="1856018" cy="46513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836613"/>
            <a:ext cx="8215313" cy="5472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4.10  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运输公司对用户计算运输费用。路程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(s km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）越远，每吨·千米运费越低。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标准如下： 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 &lt; 250           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没有折扣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250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 &lt; 500                 2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％折扣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500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 &lt; 1000               5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％折扣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1000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 &lt; 2000              8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％折扣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2000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 &lt; 3000              10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％折扣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3000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                           15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％折扣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6425" y="1052513"/>
            <a:ext cx="7929563" cy="3357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设每吨每千米货物的基本运费为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，货物重为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，距离为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，折扣为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总运费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的计算公式为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f=p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(1-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86125" y="477520"/>
            <a:ext cx="2428240" cy="1999615"/>
            <a:chOff x="5175" y="752"/>
            <a:chExt cx="3824" cy="3149"/>
          </a:xfrm>
        </p:grpSpPr>
        <p:sp>
          <p:nvSpPr>
            <p:cNvPr id="7" name="平行四边形 6"/>
            <p:cNvSpPr>
              <a:spLocks noChangeArrowheads="1"/>
            </p:cNvSpPr>
            <p:nvPr/>
          </p:nvSpPr>
          <p:spPr bwMode="auto">
            <a:xfrm>
              <a:off x="5175" y="1540"/>
              <a:ext cx="3825" cy="787"/>
            </a:xfrm>
            <a:prstGeom prst="parallelogram">
              <a:avLst>
                <a:gd name="adj" fmla="val 25005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Arial" panose="020B0604020202090204" pitchFamily="34" charset="0"/>
                </a:rPr>
                <a:t>输入</a:t>
              </a:r>
              <a:r>
                <a:rPr lang="en-US" altLang="zh-CN">
                  <a:latin typeface="Arial" panose="020B0604020202090204" pitchFamily="34" charset="0"/>
                </a:rPr>
                <a:t>a,b,c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  <p:cxnSp>
          <p:nvCxnSpPr>
            <p:cNvPr id="9" name="直接箭头连接符 8"/>
            <p:cNvCxnSpPr>
              <a:cxnSpLocks noChangeShapeType="1"/>
            </p:cNvCxnSpPr>
            <p:nvPr/>
          </p:nvCxnSpPr>
          <p:spPr bwMode="auto">
            <a:xfrm rot="5400000">
              <a:off x="6695" y="1145"/>
              <a:ext cx="788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6695" y="2720"/>
              <a:ext cx="788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流程图: 过程 10"/>
            <p:cNvSpPr>
              <a:spLocks noChangeArrowheads="1"/>
            </p:cNvSpPr>
            <p:nvPr/>
          </p:nvSpPr>
          <p:spPr bwMode="auto">
            <a:xfrm>
              <a:off x="5440" y="3115"/>
              <a:ext cx="3263" cy="787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Arial" panose="020B0604020202090204" pitchFamily="34" charset="0"/>
                </a:rPr>
                <a:t>计算</a:t>
              </a:r>
              <a:r>
                <a:rPr lang="en-US" altLang="zh-CN">
                  <a:latin typeface="Arial" panose="020B0604020202090204" pitchFamily="34" charset="0"/>
                </a:rPr>
                <a:t>disc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705" y="2477770"/>
            <a:ext cx="7138035" cy="3938905"/>
            <a:chOff x="1483" y="3902"/>
            <a:chExt cx="11241" cy="6203"/>
          </a:xfrm>
        </p:grpSpPr>
        <p:cxnSp>
          <p:nvCxnSpPr>
            <p:cNvPr id="12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6695" y="4295"/>
              <a:ext cx="788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流程图: 决策 12"/>
            <p:cNvSpPr>
              <a:spLocks noChangeArrowheads="1"/>
            </p:cNvSpPr>
            <p:nvPr/>
          </p:nvSpPr>
          <p:spPr bwMode="auto">
            <a:xfrm>
              <a:off x="4970" y="4670"/>
              <a:ext cx="4275" cy="135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90204" pitchFamily="34" charset="0"/>
                </a:rPr>
                <a:t>disc&lt;0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  <p:cxnSp>
          <p:nvCxnSpPr>
            <p:cNvPr id="14" name="直接箭头连接符 13"/>
            <p:cNvCxnSpPr>
              <a:cxnSpLocks noChangeShapeType="1"/>
            </p:cNvCxnSpPr>
            <p:nvPr/>
          </p:nvCxnSpPr>
          <p:spPr bwMode="auto">
            <a:xfrm rot="5400000">
              <a:off x="2962" y="5725"/>
              <a:ext cx="788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流程图: 过程 14"/>
            <p:cNvSpPr>
              <a:spLocks noChangeArrowheads="1"/>
            </p:cNvSpPr>
            <p:nvPr/>
          </p:nvSpPr>
          <p:spPr bwMode="auto">
            <a:xfrm>
              <a:off x="1708" y="6120"/>
              <a:ext cx="3262" cy="787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Arial" panose="020B0604020202090204" pitchFamily="34" charset="0"/>
                </a:rPr>
                <a:t>计算</a:t>
              </a:r>
              <a:r>
                <a:rPr lang="en-US" altLang="zh-CN">
                  <a:latin typeface="Arial" panose="020B0604020202090204" pitchFamily="34" charset="0"/>
                </a:rPr>
                <a:t>x</a:t>
              </a:r>
              <a:r>
                <a:rPr lang="en-US" altLang="zh-CN" baseline="-25000">
                  <a:latin typeface="Arial" panose="020B0604020202090204" pitchFamily="34" charset="0"/>
                </a:rPr>
                <a:t>1</a:t>
              </a:r>
              <a:r>
                <a:rPr lang="en-US" altLang="zh-CN">
                  <a:latin typeface="Arial" panose="020B0604020202090204" pitchFamily="34" charset="0"/>
                </a:rPr>
                <a:t>,x</a:t>
              </a:r>
              <a:r>
                <a:rPr lang="en-US" altLang="zh-CN" baseline="-25000">
                  <a:latin typeface="Arial" panose="020B0604020202090204" pitchFamily="34" charset="0"/>
                </a:rPr>
                <a:t>2</a:t>
              </a:r>
              <a:endParaRPr lang="zh-CN" altLang="en-US" baseline="-25000">
                <a:latin typeface="Arial" panose="020B0604020202090204" pitchFamily="34" charset="0"/>
              </a:endParaRPr>
            </a:p>
          </p:txBody>
        </p:sp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>
              <a:off x="8900" y="6090"/>
              <a:ext cx="3825" cy="787"/>
            </a:xfrm>
            <a:prstGeom prst="parallelogram">
              <a:avLst>
                <a:gd name="adj" fmla="val 25005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Arial" panose="020B0604020202090204" pitchFamily="34" charset="0"/>
                </a:rPr>
                <a:t>输出无实根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  <p:cxnSp>
          <p:nvCxnSpPr>
            <p:cNvPr id="17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10393" y="5757"/>
              <a:ext cx="787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平行四边形 17"/>
            <p:cNvSpPr>
              <a:spLocks noChangeArrowheads="1"/>
            </p:cNvSpPr>
            <p:nvPr/>
          </p:nvSpPr>
          <p:spPr bwMode="auto">
            <a:xfrm>
              <a:off x="1483" y="7695"/>
              <a:ext cx="3825" cy="900"/>
            </a:xfrm>
            <a:prstGeom prst="parallelogram">
              <a:avLst>
                <a:gd name="adj" fmla="val 25008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Arial" panose="020B0604020202090204" pitchFamily="34" charset="0"/>
                </a:rPr>
                <a:t>输出</a:t>
              </a:r>
              <a:r>
                <a:rPr lang="en-US" altLang="zh-CN">
                  <a:latin typeface="Arial" panose="020B0604020202090204" pitchFamily="34" charset="0"/>
                </a:rPr>
                <a:t>x</a:t>
              </a:r>
              <a:r>
                <a:rPr lang="en-US" altLang="zh-CN" baseline="-25000">
                  <a:latin typeface="Arial" panose="020B0604020202090204" pitchFamily="34" charset="0"/>
                </a:rPr>
                <a:t>1</a:t>
              </a:r>
              <a:r>
                <a:rPr lang="en-US" altLang="zh-CN">
                  <a:latin typeface="Arial" panose="020B0604020202090204" pitchFamily="34" charset="0"/>
                </a:rPr>
                <a:t>,x</a:t>
              </a:r>
              <a:r>
                <a:rPr lang="en-US" altLang="zh-CN" baseline="-25000">
                  <a:latin typeface="Arial" panose="020B0604020202090204" pitchFamily="34" charset="0"/>
                </a:rPr>
                <a:t>2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  <p:cxnSp>
          <p:nvCxnSpPr>
            <p:cNvPr id="19" name="直接箭头连接符 18"/>
            <p:cNvCxnSpPr>
              <a:cxnSpLocks noChangeShapeType="1"/>
            </p:cNvCxnSpPr>
            <p:nvPr/>
          </p:nvCxnSpPr>
          <p:spPr bwMode="auto">
            <a:xfrm rot="5400000">
              <a:off x="3002" y="7300"/>
              <a:ext cx="788" cy="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3375" y="5332"/>
              <a:ext cx="15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22"/>
            <p:cNvCxnSpPr>
              <a:cxnSpLocks noChangeShapeType="1"/>
            </p:cNvCxnSpPr>
            <p:nvPr/>
          </p:nvCxnSpPr>
          <p:spPr bwMode="auto">
            <a:xfrm>
              <a:off x="9225" y="5365"/>
              <a:ext cx="15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23"/>
            <p:cNvCxnSpPr>
              <a:cxnSpLocks noChangeShapeType="1"/>
            </p:cNvCxnSpPr>
            <p:nvPr/>
          </p:nvCxnSpPr>
          <p:spPr bwMode="auto">
            <a:xfrm>
              <a:off x="3375" y="9302"/>
              <a:ext cx="7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6840" y="9710"/>
              <a:ext cx="788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8"/>
            <p:cNvCxnSpPr>
              <a:cxnSpLocks noChangeShapeType="1"/>
            </p:cNvCxnSpPr>
            <p:nvPr/>
          </p:nvCxnSpPr>
          <p:spPr bwMode="auto">
            <a:xfrm rot="16200000" flipV="1">
              <a:off x="9611" y="8143"/>
              <a:ext cx="2362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41"/>
            <p:cNvCxnSpPr>
              <a:cxnSpLocks noChangeShapeType="1"/>
            </p:cNvCxnSpPr>
            <p:nvPr/>
          </p:nvCxnSpPr>
          <p:spPr bwMode="auto">
            <a:xfrm rot="16200000" flipV="1">
              <a:off x="3045" y="8957"/>
              <a:ext cx="675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938" y="4577"/>
              <a:ext cx="787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panose="020B0604020202090204" pitchFamily="34" charset="0"/>
                </a:rPr>
                <a:t>假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9450" y="4465"/>
              <a:ext cx="788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Arial" panose="020B0604020202090204" pitchFamily="34" charset="0"/>
                </a:rPr>
                <a:t>真</a:t>
              </a:r>
              <a:endParaRPr lang="zh-CN" altLang="en-US"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692150"/>
            <a:ext cx="8207375" cy="54292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int c,s;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float p,w,d,f;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printf("please enter price,weight,discount:");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scanf("%f,%f,%d",&amp;p,&amp;w,&amp;s);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if(s&gt;=3000)  c=12;            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else         c=s/250;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00625" y="4857750"/>
            <a:ext cx="4000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</a:rPr>
              <a:t>输入单价、重量、距离</a:t>
            </a:r>
            <a:endParaRPr lang="zh-CN" altLang="zh-CN">
              <a:solidFill>
                <a:srgbClr val="0000CC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6705" y="786130"/>
            <a:ext cx="8475980" cy="607187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switch(c)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{  case 0:  d=0; break;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1: d=2; break;       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2: case 3:   d=5; break;        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4: case 5: case 6: case 7: d=8; break;        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8: case 9: case 10: case 11:  d=10; break;     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case 12:  d=15; break;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f = p * w * s * (1 - d / 100);                  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printf("freight=%10.2f\n",f); 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return 0;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3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4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4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4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Arial" panose="020B060402020209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9001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2"/>
          <p:cNvSpPr>
            <a:spLocks noGrp="1"/>
          </p:cNvSpPr>
          <p:nvPr>
            <p:ph type="title"/>
          </p:nvPr>
        </p:nvSpPr>
        <p:spPr>
          <a:xfrm>
            <a:off x="3187700" y="17463"/>
            <a:ext cx="3581400" cy="75247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3600" b="1" dirty="0">
                <a:latin typeface="楷体_GB2312" pitchFamily="1" charset="-122"/>
              </a:rPr>
              <a:t>习题</a:t>
            </a:r>
            <a:endParaRPr lang="zh-CN" altLang="zh-CN" sz="3600" b="1" dirty="0">
              <a:latin typeface="楷体_GB2312" pitchFamily="1" charset="-122"/>
            </a:endParaRPr>
          </a:p>
        </p:txBody>
      </p:sp>
      <p:sp>
        <p:nvSpPr>
          <p:cNvPr id="139266" name="Rectangle 3"/>
          <p:cNvSpPr>
            <a:spLocks noGrp="1"/>
          </p:cNvSpPr>
          <p:nvPr>
            <p:ph idx="1"/>
          </p:nvPr>
        </p:nvSpPr>
        <p:spPr>
          <a:xfrm>
            <a:off x="606425" y="1252538"/>
            <a:ext cx="8443913" cy="46863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1. C语言中，逻辑“真”等价于 </a:t>
            </a:r>
            <a:r>
              <a:rPr lang="zh-CN" altLang="zh-CN" sz="2400" b="1" u="sng" dirty="0">
                <a:latin typeface="Times New Roman" panose="02020503050405090304" pitchFamily="18" charset="0"/>
              </a:rPr>
              <a:t>     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 。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      a) 大于0的数             b) 大于0的整数 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      c) 非0的数                 d) 非0的整数 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70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2. C语言中规定,</a:t>
            </a:r>
            <a:r>
              <a:rPr lang="zh-CN" altLang="zh-CN" sz="2400" b="1" dirty="0"/>
              <a:t>else</a:t>
            </a:r>
            <a:r>
              <a:rPr lang="zh-CN" altLang="zh-CN" sz="2400" b="1" dirty="0">
                <a:latin typeface="Times New Roman" panose="02020503050405090304" pitchFamily="18" charset="0"/>
              </a:rPr>
              <a:t>总是与</a:t>
            </a:r>
            <a:r>
              <a:rPr lang="zh-CN" altLang="zh-CN" sz="2400" b="1" u="sng" dirty="0">
                <a:latin typeface="Times New Roman" panose="02020503050405090304" pitchFamily="18" charset="0"/>
              </a:rPr>
              <a:t> 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的 if 组成配对关系。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     a) 缩进距离相等        b)  前面一行上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     c) 同一行上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     d) 在它前面距离最近且未与其它else配对</a:t>
            </a:r>
            <a:endParaRPr lang="zh-CN" altLang="zh-CN" sz="2400" b="1" dirty="0">
              <a:latin typeface="Times New Roman" panose="02020503050405090304" pitchFamily="18" charset="0"/>
            </a:endParaRPr>
          </a:p>
        </p:txBody>
      </p:sp>
      <p:sp>
        <p:nvSpPr>
          <p:cNvPr id="240644" name="Text Box 4"/>
          <p:cNvSpPr txBox="1"/>
          <p:nvPr/>
        </p:nvSpPr>
        <p:spPr>
          <a:xfrm>
            <a:off x="5061585" y="1216025"/>
            <a:ext cx="5969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C</a:t>
            </a:r>
            <a:endParaRPr lang="zh-CN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  <p:sp>
        <p:nvSpPr>
          <p:cNvPr id="240645" name="Text Box 5"/>
          <p:cNvSpPr txBox="1"/>
          <p:nvPr/>
        </p:nvSpPr>
        <p:spPr>
          <a:xfrm>
            <a:off x="4343400" y="3016250"/>
            <a:ext cx="4476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D</a:t>
            </a:r>
            <a:endParaRPr lang="zh-CN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build="p"/>
      <p:bldP spid="24064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2"/>
          <p:cNvSpPr>
            <a:spLocks noGrp="1"/>
          </p:cNvSpPr>
          <p:nvPr>
            <p:ph type="title"/>
          </p:nvPr>
        </p:nvSpPr>
        <p:spPr>
          <a:xfrm>
            <a:off x="595313" y="627063"/>
            <a:ext cx="5202237" cy="67945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3.  以下程序输出结果是</a:t>
            </a:r>
            <a:r>
              <a:rPr lang="zh-CN" altLang="zh-CN" sz="2800" b="1" u="sng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    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: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  <p:sp>
        <p:nvSpPr>
          <p:cNvPr id="140290" name="Rectangle 3"/>
          <p:cNvSpPr>
            <a:spLocks noGrp="1"/>
          </p:cNvSpPr>
          <p:nvPr>
            <p:ph idx="1"/>
          </p:nvPr>
        </p:nvSpPr>
        <p:spPr>
          <a:xfrm>
            <a:off x="595630" y="1585595"/>
            <a:ext cx="8274050" cy="4223385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zh-CN" sz="2400" b="1" dirty="0"/>
              <a:t>     #</a:t>
            </a:r>
            <a:r>
              <a:rPr lang="zh-CN" altLang="zh-CN" sz="2400" b="1" dirty="0">
                <a:latin typeface="Arial" panose="020B0604020202090204" pitchFamily="34" charset="0"/>
              </a:rPr>
              <a:t>include</a:t>
            </a:r>
            <a:r>
              <a:rPr lang="zh-CN" altLang="zh-CN" sz="2400" b="1" dirty="0"/>
              <a:t>  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s</a:t>
            </a:r>
            <a:r>
              <a:rPr lang="zh-CN" altLang="zh-CN" sz="2400" b="1" dirty="0">
                <a:latin typeface="Arial" panose="020B0604020202090204" pitchFamily="34" charset="0"/>
              </a:rPr>
              <a:t>tdio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Times New Roman" panose="02020503050405090304" pitchFamily="18" charset="0"/>
              </a:rPr>
              <a:t>.</a:t>
            </a:r>
            <a:r>
              <a:rPr lang="zh-CN" altLang="zh-CN" sz="2400" b="1" dirty="0">
                <a:latin typeface="Arial" panose="020B0604020202090204" pitchFamily="34" charset="0"/>
              </a:rPr>
              <a:t>h</a:t>
            </a:r>
            <a:r>
              <a:rPr lang="zh-CN" altLang="zh-CN" sz="2400" dirty="0"/>
              <a:t>&gt;</a:t>
            </a:r>
            <a:r>
              <a:rPr lang="zh-CN" altLang="zh-CN" sz="2400" b="1" dirty="0"/>
              <a:t> </a:t>
            </a:r>
            <a:endParaRPr lang="zh-CN" altLang="zh-CN" sz="2400" b="1" dirty="0"/>
          </a:p>
          <a:p>
            <a:pPr algn="just" eaLnBrk="1" hangingPunct="1">
              <a:buNone/>
            </a:pPr>
            <a:r>
              <a:rPr lang="zh-CN" altLang="zh-CN" sz="2400" b="1" dirty="0"/>
              <a:t>     </a:t>
            </a:r>
            <a:r>
              <a:rPr lang="en-US" altLang="zh-CN" sz="2400" b="1" dirty="0">
                <a:latin typeface="Arial" panose="020B0604020202090204" pitchFamily="34" charset="0"/>
              </a:rPr>
              <a:t>int</a:t>
            </a:r>
            <a:r>
              <a:rPr lang="zh-CN" altLang="zh-CN" sz="2400" b="1" dirty="0">
                <a:latin typeface="Arial" panose="020B0604020202090204" pitchFamily="34" charset="0"/>
              </a:rPr>
              <a:t>  main</a:t>
            </a:r>
            <a:r>
              <a:rPr lang="zh-CN" altLang="zh-CN" sz="2400" b="1" dirty="0">
                <a:latin typeface="Times New Roman" panose="02020503050405090304" pitchFamily="18" charset="0"/>
              </a:rPr>
              <a:t>( 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{ </a:t>
            </a:r>
            <a:r>
              <a:rPr lang="zh-CN" altLang="zh-CN" sz="2400" b="1" dirty="0">
                <a:latin typeface="Arial" panose="020B0604020202090204" pitchFamily="34" charset="0"/>
              </a:rPr>
              <a:t>int</a:t>
            </a:r>
            <a:r>
              <a:rPr lang="zh-CN" altLang="zh-CN" sz="2400" b="1" dirty="0"/>
              <a:t>  </a:t>
            </a:r>
            <a:r>
              <a:rPr lang="zh-CN" altLang="zh-CN" sz="2400" b="1" dirty="0">
                <a:latin typeface="Arial" panose="020B0604020202090204" pitchFamily="34" charset="0"/>
              </a:rPr>
              <a:t>a=-1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b</a:t>
            </a:r>
            <a:r>
              <a:rPr lang="zh-CN" altLang="zh-CN" sz="2400" b="1" dirty="0"/>
              <a:t>=4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k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   </a:t>
            </a:r>
            <a:r>
              <a:rPr lang="zh-CN" altLang="zh-CN" sz="2400" b="1" dirty="0">
                <a:latin typeface="Arial" panose="020B0604020202090204" pitchFamily="34" charset="0"/>
              </a:rPr>
              <a:t>k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++</a:t>
            </a:r>
            <a:r>
              <a:rPr lang="zh-CN" altLang="zh-CN" sz="2400" b="1" dirty="0">
                <a:latin typeface="Arial" panose="020B0604020202090204" pitchFamily="34" charset="0"/>
              </a:rPr>
              <a:t>a</a:t>
            </a:r>
            <a:r>
              <a:rPr lang="zh-CN" altLang="zh-CN" sz="2400" dirty="0"/>
              <a:t>&lt;</a:t>
            </a:r>
            <a:r>
              <a:rPr lang="zh-CN" altLang="zh-CN" sz="2400" b="1" dirty="0">
                <a:latin typeface="Arial" panose="020B0604020202090204" pitchFamily="34" charset="0"/>
              </a:rPr>
              <a:t>0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r>
              <a:rPr lang="zh-CN" altLang="zh-CN" sz="2400" b="1" dirty="0"/>
              <a:t> </a:t>
            </a:r>
            <a:r>
              <a:rPr lang="zh-CN" altLang="zh-CN" sz="2400" dirty="0"/>
              <a:t>&amp;&amp;</a:t>
            </a:r>
            <a:r>
              <a:rPr lang="zh-CN" altLang="zh-CN" sz="2400" b="1" dirty="0"/>
              <a:t> !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>
                <a:latin typeface="Arial" panose="020B0604020202090204" pitchFamily="34" charset="0"/>
              </a:rPr>
              <a:t>b</a:t>
            </a:r>
            <a:r>
              <a:rPr lang="zh-CN" altLang="zh-CN" sz="2400" b="1" dirty="0"/>
              <a:t>--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=</a:t>
            </a:r>
            <a:r>
              <a:rPr lang="zh-CN" altLang="zh-CN" sz="2400" b="1" dirty="0">
                <a:latin typeface="Arial" panose="020B0604020202090204" pitchFamily="34" charset="0"/>
              </a:rPr>
              <a:t>0</a:t>
            </a:r>
            <a:r>
              <a:rPr lang="zh-CN" altLang="zh-CN" sz="2400" b="1" dirty="0">
                <a:latin typeface="Times New Roman" panose="02020503050405090304" pitchFamily="18" charset="0"/>
              </a:rPr>
              <a:t>);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zh-CN" sz="2400" b="1" dirty="0"/>
              <a:t>       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>
                <a:latin typeface="Times New Roman" panose="02020503050405090304" pitchFamily="18" charset="0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%d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%d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%d</a:t>
            </a:r>
            <a:r>
              <a:rPr lang="zh-CN" altLang="zh-CN" sz="2400" dirty="0"/>
              <a:t>\</a:t>
            </a:r>
            <a:r>
              <a:rPr lang="zh-CN" altLang="zh-CN" sz="2400" b="1" dirty="0">
                <a:latin typeface="Arial" panose="020B0604020202090204" pitchFamily="34" charset="0"/>
              </a:rPr>
              <a:t>n</a:t>
            </a:r>
            <a:r>
              <a:rPr lang="zh-CN" altLang="zh-CN" sz="2400" b="1" dirty="0">
                <a:latin typeface="Times New Roman" panose="02020503050405090304" pitchFamily="18" charset="0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k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a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b</a:t>
            </a:r>
            <a:r>
              <a:rPr lang="zh-CN" altLang="zh-CN" sz="2400" b="1" dirty="0">
                <a:latin typeface="Times New Roman" panose="02020503050405090304" pitchFamily="18" charset="0"/>
              </a:rPr>
              <a:t>);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</a:rPr>
              <a:t>		  </a:t>
            </a:r>
            <a:r>
              <a:rPr lang="en-US" altLang="zh-CN" sz="2400" b="1" dirty="0">
                <a:latin typeface="Arial" panose="020B0604020202090204" pitchFamily="34" charset="0"/>
                <a:sym typeface="+mn-ea"/>
              </a:rPr>
              <a:t>return 0</a:t>
            </a:r>
            <a:r>
              <a:rPr lang="zh-CN" altLang="en-US" sz="2400" b="1" dirty="0">
                <a:latin typeface="Arial" panose="020B0604020202090204" pitchFamily="34" charset="0"/>
                <a:sym typeface="+mn-ea"/>
              </a:rPr>
              <a:t>；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altLang="zh-CN" sz="2400" b="1" dirty="0"/>
              <a:t>     } </a:t>
            </a:r>
            <a:endParaRPr lang="zh-CN" altLang="zh-CN" sz="2400" b="1" dirty="0"/>
          </a:p>
          <a:p>
            <a:pPr algn="just" eaLnBrk="1" hangingPunct="1">
              <a:spcBef>
                <a:spcPct val="45000"/>
              </a:spcBef>
              <a:buNone/>
            </a:pPr>
            <a:r>
              <a:rPr lang="zh-CN" altLang="zh-CN" sz="2400" b="1" dirty="0"/>
              <a:t>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a)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1 0 4</a:t>
            </a:r>
            <a:r>
              <a:rPr lang="zh-CN" altLang="zh-CN" sz="2400" b="1" dirty="0"/>
              <a:t> 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b)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1 0 3</a:t>
            </a:r>
            <a:r>
              <a:rPr lang="zh-CN" altLang="zh-CN" sz="2400" b="1" dirty="0"/>
              <a:t> 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c)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0 0 3</a:t>
            </a:r>
            <a:r>
              <a:rPr lang="zh-CN" altLang="zh-CN" sz="2400" b="1" dirty="0"/>
              <a:t>       </a:t>
            </a:r>
            <a:r>
              <a:rPr lang="zh-CN" altLang="zh-CN" sz="2400" b="1" dirty="0">
                <a:latin typeface="Times New Roman" panose="02020503050405090304" pitchFamily="18" charset="0"/>
              </a:rPr>
              <a:t>d)</a:t>
            </a:r>
            <a:r>
              <a:rPr lang="zh-CN" altLang="zh-CN" sz="2400" b="1" dirty="0"/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0 0 4</a:t>
            </a:r>
            <a:endParaRPr lang="zh-CN" altLang="zh-CN" sz="2400" b="1" dirty="0">
              <a:latin typeface="Arial" panose="020B0604020202090204" pitchFamily="34" charset="0"/>
            </a:endParaRPr>
          </a:p>
        </p:txBody>
      </p:sp>
      <p:sp>
        <p:nvSpPr>
          <p:cNvPr id="240645" name="Text Box 5"/>
          <p:cNvSpPr txBox="1"/>
          <p:nvPr>
            <p:custDataLst>
              <p:tags r:id="rId1"/>
            </p:custDataLst>
          </p:nvPr>
        </p:nvSpPr>
        <p:spPr>
          <a:xfrm>
            <a:off x="4572000" y="764540"/>
            <a:ext cx="4476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D</a:t>
            </a:r>
            <a:endParaRPr lang="zh-CN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2"/>
          <p:cNvSpPr>
            <a:spLocks noGrp="1"/>
          </p:cNvSpPr>
          <p:nvPr>
            <p:ph type="title"/>
          </p:nvPr>
        </p:nvSpPr>
        <p:spPr>
          <a:xfrm>
            <a:off x="458153" y="666750"/>
            <a:ext cx="8389937" cy="1031875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115000"/>
              </a:lnSpc>
            </a:pP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.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两次运行下面程序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,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如果从键盘上分别输入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6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和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5,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 则输出结果是</a:t>
            </a:r>
            <a:r>
              <a:rPr lang="zh-CN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  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: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  <p:sp>
        <p:nvSpPr>
          <p:cNvPr id="141314" name="Rectangle 3"/>
          <p:cNvSpPr>
            <a:spLocks noGrp="1"/>
          </p:cNvSpPr>
          <p:nvPr>
            <p:ph idx="1"/>
          </p:nvPr>
        </p:nvSpPr>
        <p:spPr>
          <a:xfrm>
            <a:off x="280988" y="1780858"/>
            <a:ext cx="8159750" cy="4724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5000"/>
              </a:spcBef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   </a:t>
            </a:r>
            <a:r>
              <a:rPr lang="en-US" altLang="zh-CN" sz="2400" b="1" dirty="0">
                <a:latin typeface="Arial" panose="020B0604020202090204" pitchFamily="34" charset="0"/>
              </a:rPr>
              <a:t>int</a:t>
            </a:r>
            <a:r>
              <a:rPr lang="zh-CN" altLang="zh-CN" sz="2400" b="1" dirty="0">
                <a:latin typeface="Arial" panose="020B0604020202090204" pitchFamily="34" charset="0"/>
              </a:rPr>
              <a:t>  main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( )</a:t>
            </a:r>
            <a:endParaRPr lang="zh-CN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  <a:p>
            <a:pPr eaLnBrk="1" hangingPunct="1"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  {</a:t>
            </a:r>
            <a:endParaRPr lang="zh-CN" altLang="zh-CN" sz="2400" b="1" dirty="0">
              <a:ea typeface="黑体" panose="02010609060101010101" charset="-122"/>
            </a:endParaRPr>
          </a:p>
          <a:p>
            <a:pPr marL="628650" lvl="1" indent="457200" eaLnBrk="1" hangingPunct="1">
              <a:buNone/>
            </a:pP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int  m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;</a:t>
            </a:r>
            <a:endParaRPr lang="zh-CN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  <a:p>
            <a:pPr eaLnBrk="1" hangingPunct="1">
              <a:spcBef>
                <a:spcPct val="25000"/>
              </a:spcBef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     </a:t>
            </a:r>
            <a:r>
              <a:rPr lang="zh-CN" altLang="zh-CN" sz="2400" b="1" dirty="0">
                <a:latin typeface="Arial" panose="020B0604020202090204" pitchFamily="34" charset="0"/>
              </a:rPr>
              <a:t>scanf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%d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, </a:t>
            </a:r>
            <a:r>
              <a:rPr lang="zh-CN" altLang="zh-CN" sz="2400" dirty="0">
                <a:ea typeface="黑体" panose="02010609060101010101" charset="-122"/>
              </a:rPr>
              <a:t>&amp;</a:t>
            </a:r>
            <a:r>
              <a:rPr lang="zh-CN" altLang="zh-CN" sz="2400" b="1" dirty="0">
                <a:latin typeface="Arial" panose="020B0604020202090204" pitchFamily="34" charset="0"/>
              </a:rPr>
              <a:t>m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) ;</a:t>
            </a:r>
            <a:endParaRPr lang="zh-CN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zh-CN" sz="2400" b="1" dirty="0">
                <a:ea typeface="黑体" panose="02010609060101010101" charset="-122"/>
              </a:rPr>
              <a:t>　         </a:t>
            </a:r>
            <a:r>
              <a:rPr lang="zh-CN" altLang="zh-CN" sz="2400" b="1" dirty="0">
                <a:latin typeface="Arial" panose="020B0604020202090204" pitchFamily="34" charset="0"/>
              </a:rPr>
              <a:t>if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(</a:t>
            </a:r>
            <a:r>
              <a:rPr lang="zh-CN" altLang="zh-CN" sz="2400" b="1" dirty="0">
                <a:latin typeface="Arial" panose="020B0604020202090204" pitchFamily="34" charset="0"/>
              </a:rPr>
              <a:t>m</a:t>
            </a:r>
            <a:r>
              <a:rPr lang="zh-CN" altLang="zh-CN" sz="2400" b="1" dirty="0">
                <a:ea typeface="黑体" panose="02010609060101010101" charset="-122"/>
              </a:rPr>
              <a:t>++</a:t>
            </a:r>
            <a:r>
              <a:rPr lang="zh-CN" altLang="zh-CN" sz="2400" dirty="0">
                <a:ea typeface="黑体" panose="02010609060101010101" charset="-122"/>
              </a:rPr>
              <a:t>&gt;</a:t>
            </a:r>
            <a:r>
              <a:rPr lang="zh-CN" altLang="zh-CN" sz="2400" b="1" dirty="0">
                <a:latin typeface="Arial" panose="020B0604020202090204" pitchFamily="34" charset="0"/>
              </a:rPr>
              <a:t>5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)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printf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</a:rPr>
              <a:t>%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d</a:t>
            </a:r>
            <a:r>
              <a:rPr lang="zh-CN" altLang="zh-CN" sz="2400" dirty="0">
                <a:ea typeface="黑体" panose="02010609060101010101" charset="-122"/>
              </a:rPr>
              <a:t>\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n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,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</a:rPr>
              <a:t>m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);</a:t>
            </a:r>
            <a:endParaRPr lang="zh-CN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zh-CN" sz="2400" b="1" dirty="0">
                <a:ea typeface="黑体" panose="02010609060101010101" charset="-122"/>
              </a:rPr>
              <a:t>　         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else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printf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("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%d</a:t>
            </a:r>
            <a:r>
              <a:rPr lang="zh-CN" altLang="zh-CN" sz="2400" dirty="0">
                <a:ea typeface="黑体" panose="02010609060101010101" charset="-122"/>
              </a:rPr>
              <a:t>\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n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,</a:t>
            </a:r>
            <a:r>
              <a:rPr lang="zh-CN" altLang="zh-CN" sz="2400" b="1" dirty="0">
                <a:ea typeface="黑体" panose="02010609060101010101" charset="-122"/>
              </a:rPr>
              <a:t> </a:t>
            </a:r>
            <a:r>
              <a:rPr lang="zh-CN" altLang="zh-CN" sz="2400" b="1" dirty="0">
                <a:latin typeface="Arial" panose="020B0604020202090204" pitchFamily="34" charset="0"/>
                <a:ea typeface="黑体" panose="02010609060101010101" charset="-122"/>
              </a:rPr>
              <a:t>m</a:t>
            </a:r>
            <a:r>
              <a:rPr lang="zh-CN" altLang="zh-CN" sz="2400" b="1" dirty="0">
                <a:ea typeface="黑体" panose="02010609060101010101" charset="-122"/>
              </a:rPr>
              <a:t>--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)</a:t>
            </a:r>
            <a:r>
              <a:rPr lang="en-US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;</a:t>
            </a:r>
            <a:endParaRPr lang="en-US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None/>
            </a:pPr>
            <a:r>
              <a:rPr lang="zh-CN" altLang="zh-CN" sz="2400" b="1" dirty="0">
                <a:ea typeface="黑体" panose="02010609060101010101" charset="-122"/>
              </a:rPr>
              <a:t>		</a:t>
            </a:r>
            <a:r>
              <a:rPr lang="en-US" altLang="zh-CN" sz="2400" b="1" dirty="0">
                <a:ea typeface="黑体" panose="02010609060101010101" charset="-122"/>
              </a:rPr>
              <a:t>     </a:t>
            </a:r>
            <a:r>
              <a:rPr lang="zh-CN" altLang="zh-CN" sz="2400" b="1" dirty="0">
                <a:ea typeface="黑体" panose="02010609060101010101" charset="-122"/>
              </a:rPr>
              <a:t>return 0 ; </a:t>
            </a:r>
            <a:endParaRPr lang="zh-CN" altLang="zh-CN" sz="2400" b="1" dirty="0">
              <a:ea typeface="黑体" panose="02010609060101010101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   }</a:t>
            </a:r>
            <a:endParaRPr lang="zh-CN" altLang="zh-CN" sz="2400" b="1" dirty="0">
              <a:ea typeface="黑体" panose="02010609060101010101" charset="-122"/>
            </a:endParaRPr>
          </a:p>
          <a:p>
            <a:pPr algn="just" eaLnBrk="1" hangingPunct="1">
              <a:spcBef>
                <a:spcPct val="45000"/>
              </a:spcBef>
              <a:buNone/>
            </a:pPr>
            <a:r>
              <a:rPr lang="zh-CN" altLang="zh-CN" sz="2400" b="1" dirty="0">
                <a:ea typeface="黑体" panose="02010609060101010101" charset="-122"/>
              </a:rPr>
              <a:t>        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A) </a:t>
            </a:r>
            <a:r>
              <a:rPr lang="zh-CN" altLang="zh-CN" sz="2400" b="1" dirty="0">
                <a:ea typeface="黑体" panose="02010609060101010101" charset="-122"/>
              </a:rPr>
              <a:t>7和6     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B) </a:t>
            </a:r>
            <a:r>
              <a:rPr lang="zh-CN" altLang="zh-CN" sz="2400" b="1" dirty="0">
                <a:ea typeface="黑体" panose="02010609060101010101" charset="-122"/>
              </a:rPr>
              <a:t>6和4    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C) </a:t>
            </a:r>
            <a:r>
              <a:rPr lang="zh-CN" altLang="zh-CN" sz="2400" b="1" dirty="0">
                <a:ea typeface="黑体" panose="02010609060101010101" charset="-122"/>
              </a:rPr>
              <a:t>7和5      </a:t>
            </a:r>
            <a:r>
              <a:rPr lang="zh-CN" altLang="zh-CN" sz="2400" b="1" dirty="0">
                <a:latin typeface="Times New Roman" panose="02020503050405090304" pitchFamily="18" charset="0"/>
                <a:ea typeface="黑体" panose="02010609060101010101" charset="-122"/>
              </a:rPr>
              <a:t>D)</a:t>
            </a:r>
            <a:r>
              <a:rPr lang="zh-CN" altLang="zh-CN" sz="2400" b="1" dirty="0">
                <a:ea typeface="黑体" panose="02010609060101010101" charset="-122"/>
              </a:rPr>
              <a:t>6和5</a:t>
            </a:r>
            <a:endParaRPr lang="zh-CN" altLang="zh-CN" sz="2400" b="1" dirty="0">
              <a:ea typeface="黑体" panose="02010609060101010101" charset="-122"/>
            </a:endParaRPr>
          </a:p>
        </p:txBody>
      </p:sp>
      <p:sp>
        <p:nvSpPr>
          <p:cNvPr id="240645" name="Text Box 5"/>
          <p:cNvSpPr txBox="1"/>
          <p:nvPr>
            <p:custDataLst>
              <p:tags r:id="rId1"/>
            </p:custDataLst>
          </p:nvPr>
        </p:nvSpPr>
        <p:spPr>
          <a:xfrm>
            <a:off x="2987675" y="1176655"/>
            <a:ext cx="4476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A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2"/>
          <p:cNvSpPr>
            <a:spLocks noGrp="1"/>
          </p:cNvSpPr>
          <p:nvPr>
            <p:ph type="title"/>
          </p:nvPr>
        </p:nvSpPr>
        <p:spPr>
          <a:xfrm>
            <a:off x="549275" y="588010"/>
            <a:ext cx="8293735" cy="62674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5.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阅读程序，写出下列程序执行后的结果</a:t>
            </a:r>
            <a:r>
              <a:rPr lang="zh-CN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          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。</a:t>
            </a:r>
            <a:endParaRPr lang="zh-CN" altLang="zh-CN" sz="2800" b="1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42338" name="Rectangle 3"/>
          <p:cNvSpPr>
            <a:spLocks noGrp="1"/>
          </p:cNvSpPr>
          <p:nvPr>
            <p:ph idx="1"/>
          </p:nvPr>
        </p:nvSpPr>
        <p:spPr>
          <a:xfrm>
            <a:off x="654050" y="1297940"/>
            <a:ext cx="8270875" cy="5248275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</a:t>
            </a:r>
            <a:r>
              <a:rPr lang="zh-CN" altLang="zh-CN" sz="2400" b="1" dirty="0">
                <a:latin typeface="Arial" panose="020B0604020202090204" pitchFamily="34" charset="0"/>
              </a:rPr>
              <a:t>    </a:t>
            </a:r>
            <a:r>
              <a:rPr lang="zh-CN" altLang="zh-CN" sz="2400" b="1" dirty="0"/>
              <a:t>int  a=-1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b=3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c=3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s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w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t 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zh-CN" sz="2400" b="1" dirty="0">
                <a:latin typeface="Times New Roman" panose="02020503050405090304" pitchFamily="18" charset="0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</a:rPr>
              <a:t>      </a:t>
            </a:r>
            <a:r>
              <a:rPr lang="zh-CN" altLang="zh-CN" sz="2400" b="1" dirty="0"/>
              <a:t>s=w=t=0 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c</a:t>
            </a:r>
            <a:r>
              <a:rPr lang="zh-CN" altLang="zh-CN" sz="2400" dirty="0"/>
              <a:t>&gt;</a:t>
            </a:r>
            <a:r>
              <a:rPr lang="zh-CN" altLang="zh-CN" sz="2400" b="1" dirty="0"/>
              <a:t>0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   s=a+b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 a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=0 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   {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b</a:t>
            </a:r>
            <a:r>
              <a:rPr lang="zh-CN" altLang="zh-CN" sz="2400" dirty="0"/>
              <a:t>&gt;</a:t>
            </a:r>
            <a:r>
              <a:rPr lang="zh-CN" altLang="zh-CN" sz="2400" b="1" dirty="0"/>
              <a:t>0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 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c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=0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r>
              <a:rPr lang="zh-CN" altLang="zh-CN" sz="2400" b="1" dirty="0"/>
              <a:t> w=a-b</a:t>
            </a:r>
            <a:r>
              <a:rPr lang="zh-CN" altLang="zh-CN" sz="2400" b="1" dirty="0">
                <a:latin typeface="Times New Roman" panose="02020503050405090304" pitchFamily="18" charset="0"/>
              </a:rPr>
              <a:t>; </a:t>
            </a:r>
            <a:r>
              <a:rPr lang="zh-CN" altLang="zh-CN" sz="2400" b="1" dirty="0"/>
              <a:t>}</a:t>
            </a:r>
            <a:endParaRPr lang="zh-CN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else</a:t>
            </a:r>
            <a:endParaRPr lang="zh-CN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      if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c</a:t>
            </a:r>
            <a:r>
              <a:rPr lang="zh-CN" altLang="zh-CN" sz="2400" dirty="0"/>
              <a:t>&gt;</a:t>
            </a:r>
            <a:r>
              <a:rPr lang="zh-CN" altLang="zh-CN" sz="2400" b="1" dirty="0"/>
              <a:t>0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r>
              <a:rPr lang="zh-CN" altLang="zh-CN" sz="2400" b="1" dirty="0"/>
              <a:t> w=a-b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      else      t=c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   printf</a:t>
            </a:r>
            <a:r>
              <a:rPr lang="zh-CN" altLang="zh-CN" sz="2400" b="1" dirty="0">
                <a:latin typeface="Times New Roman" panose="02020503050405090304" pitchFamily="18" charset="0"/>
              </a:rPr>
              <a:t>("</a:t>
            </a:r>
            <a:r>
              <a:rPr lang="zh-CN" altLang="zh-CN" sz="2400" b="1" dirty="0"/>
              <a:t>%d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%d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%d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pitchFamily="18" charset="0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s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w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t </a:t>
            </a:r>
            <a:r>
              <a:rPr lang="zh-CN" altLang="zh-CN" sz="2400" b="1" dirty="0">
                <a:latin typeface="Times New Roman" panose="02020503050405090304" pitchFamily="18" charset="0"/>
              </a:rPr>
              <a:t>);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  </a:t>
            </a:r>
            <a:endParaRPr lang="zh-CN" altLang="zh-CN" sz="2400" b="1" dirty="0"/>
          </a:p>
        </p:txBody>
      </p:sp>
      <p:sp>
        <p:nvSpPr>
          <p:cNvPr id="243716" name="Rectangle 4"/>
          <p:cNvSpPr/>
          <p:nvPr/>
        </p:nvSpPr>
        <p:spPr>
          <a:xfrm>
            <a:off x="5943600" y="4406265"/>
            <a:ext cx="955675" cy="420688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zh-CN" b="1" dirty="0">
              <a:solidFill>
                <a:schemeClr val="hlink"/>
              </a:solidFill>
              <a:latin typeface="Tahoma" panose="020B0604030504040204" pitchFamily="34" charset="0"/>
              <a:ea typeface="黑体" panose="02010609060101010101" charset="-122"/>
            </a:endParaRPr>
          </a:p>
        </p:txBody>
      </p:sp>
      <p:sp>
        <p:nvSpPr>
          <p:cNvPr id="243717" name="Text Box 5"/>
          <p:cNvSpPr txBox="1"/>
          <p:nvPr/>
        </p:nvSpPr>
        <p:spPr>
          <a:xfrm>
            <a:off x="7186295" y="620395"/>
            <a:ext cx="1362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0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0</a:t>
            </a:r>
            <a:endParaRPr lang="zh-CN" altLang="zh-CN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bldLvl="0" animBg="1"/>
      <p:bldP spid="243717" grpId="0" animBg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2"/>
          <p:cNvSpPr>
            <a:spLocks noGrp="1"/>
          </p:cNvSpPr>
          <p:nvPr>
            <p:ph type="title"/>
          </p:nvPr>
        </p:nvSpPr>
        <p:spPr>
          <a:xfrm>
            <a:off x="519113" y="535940"/>
            <a:ext cx="7010400" cy="687388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100000"/>
              </a:lnSpc>
            </a:pP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6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. 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写出下列程序执行后的结果</a:t>
            </a:r>
            <a:r>
              <a:rPr lang="zh-CN" altLang="zh-CN" sz="2800" b="1" u="sng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3362" name="Rectangle 3"/>
          <p:cNvSpPr>
            <a:spLocks noGrp="1"/>
          </p:cNvSpPr>
          <p:nvPr>
            <p:ph idx="1"/>
          </p:nvPr>
        </p:nvSpPr>
        <p:spPr>
          <a:xfrm>
            <a:off x="784225" y="1367790"/>
            <a:ext cx="8305800" cy="5156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		 </a:t>
            </a:r>
            <a:r>
              <a:rPr lang="zh-CN" altLang="zh-CN" sz="2400" b="1" dirty="0"/>
              <a:t>int  a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b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c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d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x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a=c=x=0</a:t>
            </a:r>
            <a:r>
              <a:rPr lang="zh-CN" altLang="zh-CN" sz="2400" b="1" dirty="0">
                <a:latin typeface="Times New Roman" panose="02020503050405090304" pitchFamily="18" charset="0"/>
              </a:rPr>
              <a:t>; </a:t>
            </a:r>
            <a:r>
              <a:rPr lang="zh-CN" altLang="zh-CN" sz="2400" b="1" dirty="0"/>
              <a:t>  b=1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 d=20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a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</a:t>
            </a:r>
            <a:r>
              <a:rPr lang="en-US" altLang="zh-CN" sz="2400" b="1" dirty="0"/>
              <a:t>	</a:t>
            </a:r>
            <a:r>
              <a:rPr lang="zh-CN" altLang="zh-CN" sz="2400" b="1" dirty="0"/>
              <a:t>d=d-10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else</a:t>
            </a:r>
            <a:endParaRPr lang="zh-CN" altLang="zh-CN" sz="2400" b="1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   </a:t>
            </a:r>
            <a:r>
              <a:rPr lang="en-US" altLang="zh-CN" sz="2400" b="1" dirty="0"/>
              <a:t>	</a:t>
            </a:r>
            <a:r>
              <a:rPr lang="zh-CN" altLang="zh-CN" sz="2400" b="1" dirty="0"/>
              <a:t>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!b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      </a:t>
            </a:r>
            <a:r>
              <a:rPr lang="en-US" altLang="zh-CN" sz="2400" b="1" dirty="0"/>
              <a:t>     </a:t>
            </a:r>
            <a:r>
              <a:rPr lang="zh-CN" altLang="zh-CN" sz="2400" b="1" dirty="0"/>
              <a:t>if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!c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         </a:t>
            </a:r>
            <a:r>
              <a:rPr lang="en-US" altLang="zh-CN" sz="2400" b="1" dirty="0"/>
              <a:t>	  </a:t>
            </a:r>
            <a:r>
              <a:rPr lang="zh-CN" altLang="zh-CN" sz="2400" b="1" dirty="0"/>
              <a:t>x=15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           else</a:t>
            </a:r>
            <a:endParaRPr lang="zh-CN" altLang="zh-CN" sz="2400" b="1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         </a:t>
            </a:r>
            <a:r>
              <a:rPr lang="en-US" altLang="zh-CN" sz="2400" b="1" dirty="0"/>
              <a:t>	  </a:t>
            </a:r>
            <a:r>
              <a:rPr lang="zh-CN" altLang="zh-CN" sz="2400" b="1" dirty="0"/>
              <a:t>x=25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     printf</a:t>
            </a:r>
            <a:r>
              <a:rPr lang="zh-CN" altLang="zh-CN" sz="2400" b="1" dirty="0">
                <a:latin typeface="Times New Roman" panose="02020503050405090304" pitchFamily="18" charset="0"/>
              </a:rPr>
              <a:t>("</a:t>
            </a:r>
            <a:r>
              <a:rPr lang="zh-CN" altLang="zh-CN" sz="2400" b="1" dirty="0"/>
              <a:t>%d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%d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pitchFamily="18" charset="0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d</a:t>
            </a:r>
            <a:r>
              <a:rPr lang="zh-CN" altLang="zh-CN" sz="2400" b="1" dirty="0">
                <a:latin typeface="Times New Roman" panose="02020503050405090304" pitchFamily="18" charset="0"/>
              </a:rPr>
              <a:t>, </a:t>
            </a:r>
            <a:r>
              <a:rPr lang="zh-CN" altLang="zh-CN" sz="2400" b="1" dirty="0"/>
              <a:t>x</a:t>
            </a:r>
            <a:r>
              <a:rPr lang="zh-CN" altLang="zh-CN" sz="2400" b="1" dirty="0">
                <a:latin typeface="Times New Roman" panose="02020503050405090304" pitchFamily="18" charset="0"/>
              </a:rPr>
              <a:t>);</a:t>
            </a:r>
            <a:r>
              <a:rPr lang="zh-CN" altLang="zh-CN" sz="2400" b="1" dirty="0"/>
              <a:t>  </a:t>
            </a:r>
            <a:endParaRPr lang="zh-CN" altLang="zh-CN" sz="2400" b="1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None/>
            </a:pPr>
            <a:endParaRPr lang="zh-CN" altLang="zh-CN" sz="2400" b="1" dirty="0"/>
          </a:p>
        </p:txBody>
      </p:sp>
      <p:sp>
        <p:nvSpPr>
          <p:cNvPr id="244740" name="Text Box 4"/>
          <p:cNvSpPr txBox="1"/>
          <p:nvPr/>
        </p:nvSpPr>
        <p:spPr>
          <a:xfrm>
            <a:off x="5435918" y="620395"/>
            <a:ext cx="17033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 20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,</a:t>
            </a:r>
            <a:r>
              <a:rPr lang="zh-CN" altLang="zh-CN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  <a:sym typeface="+mn-ea"/>
              </a:rPr>
              <a:t>0</a:t>
            </a:r>
            <a:endParaRPr lang="zh-CN" altLang="zh-CN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Rectangle 2"/>
          <p:cNvSpPr>
            <a:spLocks noGrp="1"/>
          </p:cNvSpPr>
          <p:nvPr>
            <p:ph type="title"/>
          </p:nvPr>
        </p:nvSpPr>
        <p:spPr>
          <a:xfrm>
            <a:off x="685800" y="492443"/>
            <a:ext cx="7086600" cy="63341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rgbClr val="333300"/>
                </a:solidFill>
                <a:latin typeface="宋体" pitchFamily="2" charset="-122"/>
              </a:rPr>
              <a:t>7</a:t>
            </a:r>
            <a:r>
              <a:rPr lang="zh-CN" altLang="zh-CN" sz="2800" b="1" dirty="0">
                <a:solidFill>
                  <a:srgbClr val="333300"/>
                </a:solidFill>
                <a:latin typeface="Times New Roman" panose="02020503050405090304" pitchFamily="18" charset="0"/>
              </a:rPr>
              <a:t>.</a:t>
            </a:r>
            <a:r>
              <a:rPr lang="zh-CN" altLang="zh-CN" sz="2800" b="1" dirty="0">
                <a:solidFill>
                  <a:schemeClr val="tx1"/>
                </a:solidFill>
                <a:ea typeface="黑体" panose="02010609060101010101" charset="-122"/>
              </a:rPr>
              <a:t>有如下程序段，则输出结果是</a:t>
            </a:r>
            <a:r>
              <a:rPr lang="zh-CN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   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:</a:t>
            </a:r>
            <a:endParaRPr lang="zh-CN" altLang="zh-CN" sz="2800" b="1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144386" name="Rectangle 3"/>
          <p:cNvSpPr>
            <a:spLocks noGrp="1"/>
          </p:cNvSpPr>
          <p:nvPr>
            <p:ph idx="1"/>
          </p:nvPr>
        </p:nvSpPr>
        <p:spPr>
          <a:xfrm>
            <a:off x="973138" y="1125538"/>
            <a:ext cx="7035800" cy="4891087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b="1" dirty="0"/>
              <a:t>    </a:t>
            </a:r>
            <a:r>
              <a:rPr lang="en-US" altLang="zh-CN" b="1" dirty="0"/>
              <a:t>  </a:t>
            </a:r>
            <a:r>
              <a:rPr lang="zh-CN" altLang="zh-CN" sz="2400" b="1" dirty="0"/>
              <a:t>int  k=5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m=1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zh-CN" altLang="zh-CN" sz="2400" b="1" dirty="0"/>
              <a:t>     </a:t>
            </a:r>
            <a:r>
              <a:rPr lang="zh-CN" altLang="zh-CN" sz="2400" b="1" dirty="0">
                <a:solidFill>
                  <a:schemeClr val="hlink"/>
                </a:solidFill>
              </a:rPr>
              <a:t>switch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(</a:t>
            </a:r>
            <a:r>
              <a:rPr lang="zh-CN" altLang="zh-CN" sz="2400" b="1" dirty="0">
                <a:solidFill>
                  <a:schemeClr val="hlink"/>
                </a:solidFill>
              </a:rPr>
              <a:t>k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zh-CN" altLang="zh-CN" sz="2400" b="1" dirty="0"/>
              <a:t>     {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case  1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 m++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zh-CN" altLang="zh-CN" sz="2400" b="1" dirty="0"/>
              <a:t>       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case  5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 m</a:t>
            </a:r>
            <a:r>
              <a:rPr lang="zh-CN" altLang="zh-CN" sz="2400" b="1" dirty="0">
                <a:latin typeface="黑体" panose="02010609060101010101" charset="-122"/>
              </a:rPr>
              <a:t>*</a:t>
            </a:r>
            <a:r>
              <a:rPr lang="zh-CN" altLang="zh-CN" sz="2400" b="1" dirty="0"/>
              <a:t>=3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zh-CN" altLang="zh-CN" sz="2400" b="1" dirty="0"/>
              <a:t>       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case  9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 m+=4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  break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zh-CN" altLang="zh-CN" sz="2400" b="1" dirty="0"/>
              <a:t>      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 case  11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m+=1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  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default 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m+=3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 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</a:t>
            </a:r>
            <a:r>
              <a:rPr lang="en-US" altLang="zh-CN" sz="2400" b="1" dirty="0"/>
              <a:t>     </a:t>
            </a:r>
            <a:r>
              <a:rPr lang="zh-CN" altLang="zh-CN" sz="2400" b="1" dirty="0"/>
              <a:t>}</a:t>
            </a:r>
            <a:endParaRPr lang="zh-CN" altLang="zh-CN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sz="2400" b="1" dirty="0"/>
              <a:t>      printf</a:t>
            </a:r>
            <a:r>
              <a:rPr lang="zh-CN" altLang="zh-CN" sz="2400" b="1" dirty="0">
                <a:latin typeface="Times New Roman" panose="02020503050405090304" pitchFamily="18" charset="0"/>
              </a:rPr>
              <a:t>("</a:t>
            </a:r>
            <a:r>
              <a:rPr lang="zh-CN" altLang="zh-CN" sz="2400" b="1" dirty="0"/>
              <a:t>%d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pitchFamily="18" charset="0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m</a:t>
            </a:r>
            <a:r>
              <a:rPr lang="zh-CN" altLang="zh-CN" sz="2400" b="1" dirty="0">
                <a:latin typeface="Times New Roman" panose="02020503050405090304" pitchFamily="18" charset="0"/>
              </a:rPr>
              <a:t>);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5000"/>
              </a:spcBef>
              <a:buNone/>
            </a:pPr>
            <a:r>
              <a:rPr lang="zh-CN" altLang="zh-CN" sz="2400" b="1" dirty="0"/>
              <a:t>      A）10       B）7       C）3        D）11   </a:t>
            </a:r>
            <a:endParaRPr lang="zh-CN" altLang="zh-CN" sz="2400" b="1" dirty="0"/>
          </a:p>
        </p:txBody>
      </p:sp>
      <p:sp>
        <p:nvSpPr>
          <p:cNvPr id="240645" name="Text Box 5"/>
          <p:cNvSpPr txBox="1"/>
          <p:nvPr>
            <p:custDataLst>
              <p:tags r:id="rId1"/>
            </p:custDataLst>
          </p:nvPr>
        </p:nvSpPr>
        <p:spPr>
          <a:xfrm>
            <a:off x="5939790" y="548640"/>
            <a:ext cx="4476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Rectangle 2"/>
          <p:cNvSpPr>
            <a:spLocks noGrp="1"/>
          </p:cNvSpPr>
          <p:nvPr>
            <p:ph type="title"/>
          </p:nvPr>
        </p:nvSpPr>
        <p:spPr>
          <a:xfrm>
            <a:off x="710565" y="601663"/>
            <a:ext cx="7793038" cy="60007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</a:rPr>
              <a:t>8. 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以下程序段的运行结果是</a:t>
            </a:r>
            <a:r>
              <a:rPr lang="en-US" altLang="zh-CN" sz="2800" b="1" u="sng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  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2800" b="1" u="sng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5410" name="Rectangle 3"/>
          <p:cNvSpPr/>
          <p:nvPr/>
        </p:nvSpPr>
        <p:spPr>
          <a:xfrm>
            <a:off x="1025525" y="1431925"/>
            <a:ext cx="7162800" cy="35134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int  x=1, y=0;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switch(x)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{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case 1: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  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switch (y)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{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case 0: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printf("*1*");  break;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 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	   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case 1: printf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("*2*");  break;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457200"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  case 2: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printf("*3*");  break;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}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6788" name="Rectangle 4"/>
          <p:cNvSpPr/>
          <p:nvPr/>
        </p:nvSpPr>
        <p:spPr>
          <a:xfrm>
            <a:off x="5136515" y="644525"/>
            <a:ext cx="14398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*1**3*</a:t>
            </a:r>
            <a:endParaRPr lang="zh-CN" altLang="zh-CN" sz="28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Rectangle 2"/>
          <p:cNvSpPr>
            <a:spLocks noGrp="1"/>
          </p:cNvSpPr>
          <p:nvPr>
            <p:ph type="title"/>
          </p:nvPr>
        </p:nvSpPr>
        <p:spPr>
          <a:xfrm>
            <a:off x="541655" y="623253"/>
            <a:ext cx="7793038" cy="63658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9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. 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写出下面程序输出结果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charset="-122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ea typeface="黑体" panose="02010609060101010101" charset="-122"/>
              </a:rPr>
              <a:t>     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503050405090304" pitchFamily="18" charset="0"/>
                <a:ea typeface="黑体" panose="02010609060101010101" charset="-122"/>
              </a:rPr>
              <a:t>.</a:t>
            </a:r>
            <a:endParaRPr lang="zh-CN" altLang="zh-CN" sz="2800" b="1" dirty="0">
              <a:solidFill>
                <a:schemeClr val="tx1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  <p:sp>
        <p:nvSpPr>
          <p:cNvPr id="146434" name="Rectangle 3"/>
          <p:cNvSpPr>
            <a:spLocks noGrp="1"/>
          </p:cNvSpPr>
          <p:nvPr>
            <p:ph idx="1"/>
          </p:nvPr>
        </p:nvSpPr>
        <p:spPr>
          <a:xfrm>
            <a:off x="725805" y="1377315"/>
            <a:ext cx="8239125" cy="512381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dirty="0"/>
              <a:t> </a:t>
            </a:r>
            <a:r>
              <a:rPr lang="zh-CN" altLang="zh-CN" sz="2400" b="1" dirty="0"/>
              <a:t>  int  a=13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b=21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m=0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switch</a:t>
            </a:r>
            <a:r>
              <a:rPr lang="zh-CN" altLang="zh-CN" sz="2400" b="1" dirty="0">
                <a:latin typeface="Times New Roman" panose="02020503050405090304" pitchFamily="18" charset="0"/>
              </a:rPr>
              <a:t>( </a:t>
            </a:r>
            <a:r>
              <a:rPr lang="zh-CN" altLang="zh-CN" sz="2400" b="1" dirty="0"/>
              <a:t>a%3 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{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case 0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m</a:t>
            </a:r>
            <a:r>
              <a:rPr lang="zh-CN" altLang="zh-CN" sz="2400" b="1" dirty="0">
                <a:latin typeface="Arial" panose="020B0604020202090204" pitchFamily="34" charset="0"/>
              </a:rPr>
              <a:t>++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break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   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case 1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m</a:t>
            </a:r>
            <a:r>
              <a:rPr lang="zh-CN" altLang="zh-CN" sz="2400" b="1" dirty="0">
                <a:latin typeface="Arial" panose="020B0604020202090204" pitchFamily="34" charset="0"/>
              </a:rPr>
              <a:t>++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             switch</a:t>
            </a:r>
            <a:r>
              <a:rPr lang="zh-CN" altLang="zh-CN" sz="2400" b="1" dirty="0">
                <a:latin typeface="Times New Roman" panose="02020503050405090304" pitchFamily="18" charset="0"/>
              </a:rPr>
              <a:t>( </a:t>
            </a:r>
            <a:r>
              <a:rPr lang="zh-CN" altLang="zh-CN" sz="2400" b="1" dirty="0"/>
              <a:t>b%2 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             {</a:t>
            </a:r>
            <a:endParaRPr lang="zh-CN" altLang="zh-CN" sz="2400" b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dirty="0"/>
              <a:t>				</a:t>
            </a:r>
            <a:r>
              <a:rPr lang="zh-CN" altLang="zh-CN" sz="2400" b="1" dirty="0"/>
              <a:t>default</a:t>
            </a:r>
            <a:r>
              <a:rPr lang="zh-CN" altLang="zh-CN" sz="2400" b="1" dirty="0">
                <a:latin typeface="Times New Roman" panose="02020503050405090304" pitchFamily="18" charset="0"/>
              </a:rPr>
              <a:t>:  </a:t>
            </a:r>
            <a:r>
              <a:rPr lang="zh-CN" altLang="zh-CN" sz="2400" b="1" dirty="0"/>
              <a:t>m</a:t>
            </a:r>
            <a:r>
              <a:rPr lang="zh-CN" altLang="zh-CN" sz="2400" b="1" dirty="0">
                <a:latin typeface="Arial" panose="020B0604020202090204" pitchFamily="34" charset="0"/>
              </a:rPr>
              <a:t>++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</a:t>
            </a:r>
            <a:endParaRPr lang="zh-CN" altLang="zh-CN" sz="2400" b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                </a:t>
            </a:r>
            <a:r>
              <a:rPr lang="en-US" altLang="zh-CN" sz="2400" b="1" dirty="0"/>
              <a:t>	</a:t>
            </a:r>
            <a:r>
              <a:rPr lang="zh-CN" altLang="zh-CN" sz="2400" b="1" dirty="0"/>
              <a:t>case 0</a:t>
            </a:r>
            <a:r>
              <a:rPr lang="zh-CN" altLang="zh-CN" sz="2400" b="1" dirty="0">
                <a:latin typeface="Times New Roman" panose="02020503050405090304" pitchFamily="18" charset="0"/>
              </a:rPr>
              <a:t>:</a:t>
            </a:r>
            <a:r>
              <a:rPr lang="zh-CN" altLang="zh-CN" sz="2400" b="1" dirty="0"/>
              <a:t>  m</a:t>
            </a:r>
            <a:r>
              <a:rPr lang="zh-CN" altLang="zh-CN" sz="2400" b="1" dirty="0">
                <a:latin typeface="Arial" panose="020B0604020202090204" pitchFamily="34" charset="0"/>
              </a:rPr>
              <a:t>++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break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 </a:t>
            </a:r>
            <a:endParaRPr lang="zh-CN" altLang="zh-CN" sz="2400" b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dirty="0"/>
              <a:t>			  </a:t>
            </a:r>
            <a:r>
              <a:rPr lang="zh-CN" altLang="zh-CN" sz="2400" b="1" dirty="0"/>
              <a:t>}</a:t>
            </a:r>
            <a:endParaRPr lang="zh-CN" altLang="zh-CN" sz="2400" b="1" dirty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zh-CN" sz="2400" b="1" dirty="0"/>
              <a:t>   }</a:t>
            </a:r>
            <a:endParaRPr lang="zh-CN" altLang="zh-CN" sz="2400" b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zh-CN" altLang="zh-CN" sz="2400" b="1" dirty="0"/>
              <a:t>   printf</a:t>
            </a:r>
            <a:r>
              <a:rPr lang="zh-CN" altLang="zh-CN" sz="2400" b="1" dirty="0">
                <a:latin typeface="Times New Roman" panose="02020503050405090304" pitchFamily="18" charset="0"/>
              </a:rPr>
              <a:t>("</a:t>
            </a:r>
            <a:r>
              <a:rPr lang="zh-CN" altLang="zh-CN" sz="2400" b="1" dirty="0"/>
              <a:t>%d</a:t>
            </a:r>
            <a:r>
              <a:rPr lang="zh-CN" altLang="zh-CN" sz="2400" dirty="0"/>
              <a:t>\</a:t>
            </a:r>
            <a:r>
              <a:rPr lang="zh-CN" altLang="zh-CN" sz="2400" b="1" dirty="0"/>
              <a:t>n</a:t>
            </a:r>
            <a:r>
              <a:rPr lang="zh-CN" altLang="zh-CN" sz="2400" b="1" dirty="0">
                <a:latin typeface="Times New Roman" panose="02020503050405090304" pitchFamily="18" charset="0"/>
              </a:rPr>
              <a:t>"</a:t>
            </a:r>
            <a:r>
              <a:rPr lang="zh-CN" altLang="zh-CN" sz="2400" b="1" dirty="0">
                <a:latin typeface="Times New Roman" panose="02020503050405090304" pitchFamily="18" charset="0"/>
              </a:rPr>
              <a:t>,</a:t>
            </a:r>
            <a:r>
              <a:rPr lang="zh-CN" altLang="zh-CN" sz="2400" b="1" dirty="0"/>
              <a:t>  m</a:t>
            </a:r>
            <a:r>
              <a:rPr lang="zh-CN" altLang="zh-CN" sz="2400" b="1" dirty="0">
                <a:latin typeface="Times New Roman" panose="02020503050405090304" pitchFamily="18" charset="0"/>
              </a:rPr>
              <a:t>) 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zh-CN" sz="2400" dirty="0"/>
          </a:p>
        </p:txBody>
      </p:sp>
      <p:sp>
        <p:nvSpPr>
          <p:cNvPr id="247813" name="Text Box 5"/>
          <p:cNvSpPr txBox="1"/>
          <p:nvPr/>
        </p:nvSpPr>
        <p:spPr>
          <a:xfrm>
            <a:off x="4883468" y="73120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3</a:t>
            </a:r>
            <a:endParaRPr lang="zh-CN" altLang="zh-CN" sz="28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63600"/>
            <a:ext cx="8001000" cy="641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838200" indent="-838200" eaLnBrk="1" hangingPunct="1">
              <a:buFont typeface="Calibri Light" panose="020F0302020204030204" pitchFamily="34" charset="0"/>
              <a:buAutoNum type="arabicPeriod"/>
            </a:pPr>
            <a:r>
              <a:rPr lang="zh-CN" altLang="zh-CN" sz="3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关系运算符和关系表达式</a:t>
            </a:r>
            <a:endParaRPr lang="zh-CN" altLang="zh-CN" sz="36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60400" y="1522095"/>
            <a:ext cx="8201660" cy="450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charset="0"/>
                <a:ea typeface="微软雅黑" charset="0"/>
                <a:cs typeface="微软雅黑" charset="0"/>
              </a:rPr>
              <a:t>作用：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比较</a:t>
            </a:r>
            <a:r>
              <a:rPr lang="zh-CN" altLang="zh-CN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两个表达式（数值类型）</a:t>
            </a: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大小关系</a:t>
            </a:r>
            <a:endParaRPr lang="zh-CN" altLang="zh-CN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charset="0"/>
                <a:ea typeface="微软雅黑" charset="0"/>
                <a:cs typeface="微软雅黑" charset="0"/>
              </a:rPr>
              <a:t>６</a:t>
            </a:r>
            <a:r>
              <a:rPr lang="zh-CN" altLang="zh-CN" dirty="0">
                <a:latin typeface="微软雅黑" charset="0"/>
                <a:ea typeface="微软雅黑" charset="0"/>
                <a:cs typeface="微软雅黑" charset="0"/>
              </a:rPr>
              <a:t>种关系运算符：</a:t>
            </a:r>
            <a:endParaRPr lang="zh-CN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① ＜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 (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小于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)        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② ＜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= (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小于或等于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)   </a:t>
            </a:r>
            <a:endParaRPr lang="zh-CN" altLang="zh-CN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③ ＞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 (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大于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)        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④ ＞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= (</a:t>
            </a:r>
            <a:r>
              <a:rPr lang="zh-CN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大于或等于</a:t>
            </a:r>
            <a:r>
              <a:rPr lang="en-US" altLang="zh-CN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b="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b="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b="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500" dirty="0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zh-CN" altLang="zh-CN" sz="500" dirty="0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⑤</a:t>
            </a:r>
            <a:r>
              <a:rPr lang="en-US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== (</a:t>
            </a:r>
            <a:r>
              <a:rPr lang="zh-CN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等于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)       </a:t>
            </a:r>
            <a:r>
              <a:rPr lang="zh-CN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⑥</a:t>
            </a:r>
            <a:r>
              <a:rPr lang="en-US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 !=   (</a:t>
            </a:r>
            <a:r>
              <a:rPr lang="zh-CN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不等于</a:t>
            </a:r>
            <a:r>
              <a:rPr lang="en-US" altLang="zh-CN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b="0" dirty="0">
                <a:solidFill>
                  <a:srgbClr val="9D138D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b="0" dirty="0">
              <a:solidFill>
                <a:srgbClr val="9D138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33625" y="3823097"/>
            <a:ext cx="30718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优先级相同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 (</a:t>
            </a:r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高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69963" y="2707402"/>
            <a:ext cx="7000875" cy="1214438"/>
          </a:xfrm>
          <a:prstGeom prst="rect">
            <a:avLst/>
          </a:prstGeom>
          <a:noFill/>
          <a:ln w="22225" algn="ctr">
            <a:solidFill>
              <a:schemeClr val="accent2">
                <a:lumMod val="60000"/>
                <a:lumOff val="4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41400" y="4641295"/>
            <a:ext cx="7000875" cy="642937"/>
          </a:xfrm>
          <a:prstGeom prst="rect">
            <a:avLst/>
          </a:prstGeom>
          <a:noFill/>
          <a:ln w="22225" algn="ctr">
            <a:solidFill>
              <a:schemeClr val="accent2">
                <a:lumMod val="60000"/>
                <a:lumOff val="4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>
              <a:defRPr/>
            </a:pPr>
            <a:r>
              <a:rPr lang="en-US" altLang="zh-CN" dirty="0">
                <a:latin typeface="微软雅黑" charset="0"/>
                <a:ea typeface="微软雅黑" charset="0"/>
              </a:rPr>
              <a:t>    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33625" y="5140722"/>
            <a:ext cx="30718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优先级相同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 (</a:t>
            </a:r>
            <a:r>
              <a:rPr lang="zh-CN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低</a:t>
            </a:r>
            <a:r>
              <a:rPr lang="en-US" altLang="zh-CN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>
              <a:solidFill>
                <a:srgbClr val="0000CC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9" grpId="0" bldLvl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2"/>
          <p:cNvSpPr>
            <a:spLocks noGrp="1"/>
          </p:cNvSpPr>
          <p:nvPr>
            <p:ph type="title"/>
          </p:nvPr>
        </p:nvSpPr>
        <p:spPr>
          <a:xfrm>
            <a:off x="228600" y="772795"/>
            <a:ext cx="8680450" cy="1002030"/>
          </a:xfrm>
        </p:spPr>
        <p:txBody>
          <a:bodyPr vert="horz" wrap="none" lIns="91440" tIns="45720" rIns="91440" bIns="45720" anchor="b"/>
          <a:p>
            <a:pPr algn="l" eaLnBrk="1" hangingPunct="1">
              <a:lnSpc>
                <a:spcPct val="13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.若a=1,b=3,c=5,d=4,执行下面程序后,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x的值为</a:t>
            </a:r>
            <a:r>
              <a:rPr lang="en-US" altLang="zh-CN" sz="2800" b="1" u="sng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</a:t>
            </a:r>
            <a:r>
              <a:rPr lang="zh-CN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b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zh-CN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A）1    B）2     C）3    D）6</a:t>
            </a:r>
            <a:endParaRPr lang="zh-CN" altLang="zh-CN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7458" name="Rectangle 3"/>
          <p:cNvSpPr>
            <a:spLocks noGrp="1"/>
          </p:cNvSpPr>
          <p:nvPr>
            <p:ph idx="1"/>
          </p:nvPr>
        </p:nvSpPr>
        <p:spPr>
          <a:xfrm>
            <a:off x="395288" y="1987233"/>
            <a:ext cx="8610600" cy="4673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zh-CN" sz="2800" b="1" dirty="0"/>
              <a:t>　　             </a:t>
            </a:r>
            <a:r>
              <a:rPr lang="zh-CN" altLang="zh-CN" sz="2400" b="1" dirty="0"/>
              <a:t>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a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b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c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d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r>
              <a:rPr lang="zh-CN" altLang="zh-CN" sz="2400" b="1" dirty="0"/>
              <a:t> x=1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else</a:t>
            </a:r>
            <a:endParaRPr lang="zh-CN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               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a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c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if </a:t>
            </a:r>
            <a:r>
              <a:rPr lang="zh-CN" altLang="zh-CN" sz="2400" b="1" dirty="0">
                <a:latin typeface="Times New Roman" panose="02020503050405090304" pitchFamily="18" charset="0"/>
              </a:rPr>
              <a:t>(</a:t>
            </a:r>
            <a:r>
              <a:rPr lang="zh-CN" altLang="zh-CN" sz="2400" b="1" dirty="0"/>
              <a:t>b</a:t>
            </a:r>
            <a:r>
              <a:rPr lang="zh-CN" altLang="zh-CN" sz="2400" dirty="0"/>
              <a:t>&lt;</a:t>
            </a:r>
            <a:r>
              <a:rPr lang="zh-CN" altLang="zh-CN" sz="2400" b="1" dirty="0"/>
              <a:t>d</a:t>
            </a:r>
            <a:r>
              <a:rPr lang="zh-CN" altLang="zh-CN" sz="2400" b="1" dirty="0">
                <a:latin typeface="Times New Roman" panose="02020503050405090304" pitchFamily="18" charset="0"/>
              </a:rPr>
              <a:t>)</a:t>
            </a:r>
            <a:r>
              <a:rPr lang="zh-CN" altLang="zh-CN" sz="2400" b="1" dirty="0"/>
              <a:t> x=2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else x=3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r>
              <a:rPr lang="zh-CN" altLang="zh-CN" sz="2400" b="1" dirty="0"/>
              <a:t>　　</a:t>
            </a:r>
            <a:endParaRPr lang="zh-CN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else x=6</a:t>
            </a:r>
            <a:r>
              <a:rPr lang="zh-CN" altLang="zh-CN" sz="2400" b="1" dirty="0">
                <a:latin typeface="Times New Roman" panose="02020503050405090304" pitchFamily="18" charset="0"/>
              </a:rPr>
              <a:t>;</a:t>
            </a:r>
            <a:endParaRPr lang="zh-CN" altLang="zh-CN" sz="24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zh-CN" sz="2400" b="1" dirty="0"/>
              <a:t>　　                 else x=7</a:t>
            </a:r>
            <a:r>
              <a:rPr lang="zh-CN" altLang="zh-CN" sz="2400" b="1" dirty="0">
                <a:latin typeface="Times New Roman" panose="02020503050405090304" pitchFamily="18" charset="0"/>
              </a:rPr>
              <a:t>; </a:t>
            </a:r>
            <a:endParaRPr lang="zh-CN" altLang="zh-CN" sz="2400" b="1" dirty="0"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  <p:sp>
        <p:nvSpPr>
          <p:cNvPr id="248837" name="AutoShape 5"/>
          <p:cNvSpPr/>
          <p:nvPr/>
        </p:nvSpPr>
        <p:spPr>
          <a:xfrm>
            <a:off x="2478088" y="2788920"/>
            <a:ext cx="76200" cy="609600"/>
          </a:xfrm>
          <a:prstGeom prst="leftBracket">
            <a:avLst>
              <a:gd name="adj" fmla="val 66666"/>
            </a:avLst>
          </a:prstGeom>
          <a:noFill/>
          <a:ln w="222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  <a:ea typeface="Dotum" pitchFamily="34" charset="-127"/>
            </a:endParaRPr>
          </a:p>
        </p:txBody>
      </p:sp>
      <p:sp>
        <p:nvSpPr>
          <p:cNvPr id="248838" name="AutoShape 6"/>
          <p:cNvSpPr/>
          <p:nvPr/>
        </p:nvSpPr>
        <p:spPr>
          <a:xfrm>
            <a:off x="2551113" y="4301808"/>
            <a:ext cx="76200" cy="609600"/>
          </a:xfrm>
          <a:prstGeom prst="leftBracket">
            <a:avLst>
              <a:gd name="adj" fmla="val 66666"/>
            </a:avLst>
          </a:prstGeom>
          <a:noFill/>
          <a:ln w="222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  <a:ea typeface="Dotum" pitchFamily="34" charset="-127"/>
            </a:endParaRPr>
          </a:p>
        </p:txBody>
      </p:sp>
      <p:sp>
        <p:nvSpPr>
          <p:cNvPr id="248839" name="AutoShape 7"/>
          <p:cNvSpPr/>
          <p:nvPr/>
        </p:nvSpPr>
        <p:spPr>
          <a:xfrm>
            <a:off x="2335213" y="3796983"/>
            <a:ext cx="76200" cy="1600200"/>
          </a:xfrm>
          <a:prstGeom prst="leftBracket">
            <a:avLst>
              <a:gd name="adj" fmla="val 175000"/>
            </a:avLst>
          </a:prstGeom>
          <a:noFill/>
          <a:ln w="222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  <a:ea typeface="Dotum" pitchFamily="34" charset="-127"/>
            </a:endParaRPr>
          </a:p>
        </p:txBody>
      </p:sp>
      <p:sp>
        <p:nvSpPr>
          <p:cNvPr id="248840" name="AutoShape 8"/>
          <p:cNvSpPr/>
          <p:nvPr/>
        </p:nvSpPr>
        <p:spPr>
          <a:xfrm>
            <a:off x="2117725" y="2212658"/>
            <a:ext cx="120650" cy="3733800"/>
          </a:xfrm>
          <a:prstGeom prst="leftBracket">
            <a:avLst>
              <a:gd name="adj" fmla="val 257894"/>
            </a:avLst>
          </a:prstGeom>
          <a:noFill/>
          <a:ln w="222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ahoma" panose="020B0604030504040204" pitchFamily="34" charset="0"/>
              <a:ea typeface="Dotum" pitchFamily="34" charset="-127"/>
            </a:endParaRPr>
          </a:p>
        </p:txBody>
      </p:sp>
      <p:sp>
        <p:nvSpPr>
          <p:cNvPr id="240645" name="Text Box 5"/>
          <p:cNvSpPr txBox="1"/>
          <p:nvPr>
            <p:custDataLst>
              <p:tags r:id="rId1"/>
            </p:custDataLst>
          </p:nvPr>
        </p:nvSpPr>
        <p:spPr>
          <a:xfrm>
            <a:off x="8244205" y="620395"/>
            <a:ext cx="4476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  <a:ea typeface="黑体" panose="02010609060101010101" charset="-122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50305040509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bldLvl="0" animBg="1"/>
      <p:bldP spid="248838" grpId="0" bldLvl="0" animBg="1"/>
      <p:bldP spid="248839" grpId="0" bldLvl="0" animBg="1"/>
      <p:bldP spid="248840" grpId="0" bldLvl="0" animBg="1"/>
      <p:bldP spid="2406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63600"/>
            <a:ext cx="8001000" cy="641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838200" indent="-838200" eaLnBrk="1" hangingPunct="1">
              <a:buFont typeface="Calibri Light" panose="020F0302020204030204" pitchFamily="34" charset="0"/>
              <a:buAutoNum type="arabicPeriod"/>
            </a:pPr>
            <a:r>
              <a:rPr lang="zh-CN" altLang="zh-CN" sz="3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关系运算符和关系表达式</a:t>
            </a:r>
            <a:endParaRPr lang="zh-CN" altLang="zh-CN" sz="36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0">
              <a:latin typeface="微软雅黑" charset="0"/>
              <a:ea typeface="微软雅黑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4185" y="1665605"/>
            <a:ext cx="8504555" cy="450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charset="0"/>
                <a:ea typeface="微软雅黑" charset="0"/>
                <a:cs typeface="微软雅黑" charset="0"/>
                <a:sym typeface="+mn-ea"/>
              </a:rPr>
              <a:t>关系</a:t>
            </a:r>
            <a:r>
              <a:rPr lang="zh-CN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表达式的值是一个逻辑值，即</a:t>
            </a:r>
            <a:r>
              <a:rPr lang="zh-CN" altLang="zh-CN" u="sng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“真”</a:t>
            </a:r>
            <a:r>
              <a:rPr lang="zh-CN" altLang="zh-CN" u="sng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或</a:t>
            </a:r>
            <a:r>
              <a:rPr lang="zh-CN" altLang="zh-CN" u="sng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“假</a:t>
            </a:r>
            <a:r>
              <a:rPr lang="zh-CN" altLang="zh-CN" u="sng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3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3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3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3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0"/>
                <a:ea typeface="微软雅黑" charset="0"/>
                <a:cs typeface="微软雅黑" charset="0"/>
              </a:rPr>
              <a:t>与其他运算符的优先顺序</a:t>
            </a:r>
            <a:endParaRPr lang="en-US" altLang="zh-CN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2" name="组合 15"/>
          <p:cNvGrpSpPr/>
          <p:nvPr/>
        </p:nvGrpSpPr>
        <p:grpSpPr bwMode="auto">
          <a:xfrm>
            <a:off x="5501248" y="4436710"/>
            <a:ext cx="3643312" cy="1603375"/>
            <a:chOff x="1785918" y="2785264"/>
            <a:chExt cx="3643338" cy="1601676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1785918" y="2785264"/>
              <a:ext cx="3643338" cy="51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算术运算符      </a:t>
              </a:r>
              <a:r>
                <a:rPr lang="en-US" altLang="zh-CN" dirty="0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(</a:t>
              </a:r>
              <a:r>
                <a:rPr lang="zh-CN" altLang="en-US" dirty="0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高</a:t>
              </a:r>
              <a:r>
                <a:rPr lang="en-US" altLang="zh-CN" dirty="0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)</a:t>
              </a:r>
              <a:endParaRPr lang="zh-CN" altLang="en-US" dirty="0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1785918" y="3867823"/>
              <a:ext cx="3643338" cy="51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赋值运算符      </a:t>
              </a:r>
              <a:r>
                <a:rPr lang="en-US" altLang="zh-CN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(</a:t>
              </a:r>
              <a:r>
                <a:rPr lang="zh-CN" altLang="en-US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低</a:t>
              </a:r>
              <a:r>
                <a:rPr lang="en-US" altLang="zh-CN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)</a:t>
              </a:r>
              <a:endParaRPr lang="zh-CN" altLang="en-US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1785918" y="3291755"/>
              <a:ext cx="2143140" cy="51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Verdana" panose="020B080403050404020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CC"/>
                  </a:solidFill>
                  <a:latin typeface="微软雅黑" charset="0"/>
                  <a:ea typeface="微软雅黑" charset="0"/>
                  <a:cs typeface="微软雅黑" charset="0"/>
                </a:rPr>
                <a:t>关系运算符 </a:t>
              </a:r>
              <a:endParaRPr lang="zh-CN" altLang="en-US">
                <a:solidFill>
                  <a:srgbClr val="0000CC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6" name="直接箭头连接符 14"/>
            <p:cNvCxnSpPr>
              <a:cxnSpLocks noChangeShapeType="1"/>
            </p:cNvCxnSpPr>
            <p:nvPr/>
          </p:nvCxnSpPr>
          <p:spPr bwMode="auto">
            <a:xfrm flipV="1">
              <a:off x="3929853" y="2859432"/>
              <a:ext cx="0" cy="144044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4933" name="Rectangle 5"/>
          <p:cNvSpPr/>
          <p:nvPr/>
        </p:nvSpPr>
        <p:spPr>
          <a:xfrm>
            <a:off x="1331595" y="2356485"/>
            <a:ext cx="6558915" cy="1960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【例】 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4&lt;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lvl="0" indent="-271780"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     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  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(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2&gt;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4)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=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=(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6&gt;</a:t>
            </a: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6)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lvl="0" indent="-271780"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         (a=4)&gt;=(b=6)</a:t>
            </a:r>
            <a:endParaRPr lang="zh-CN" altLang="zh-CN" sz="2400" dirty="0">
              <a:latin typeface="微软雅黑" charset="0"/>
              <a:ea typeface="微软雅黑" charset="0"/>
              <a:cs typeface="微软雅黑" charset="0"/>
            </a:endParaRPr>
          </a:p>
          <a:p>
            <a:pPr marL="271780" lvl="0" indent="-271780"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lang="zh-CN" altLang="zh-CN" sz="2400" dirty="0">
                <a:latin typeface="微软雅黑" charset="0"/>
                <a:ea typeface="微软雅黑" charset="0"/>
                <a:cs typeface="微软雅黑" charset="0"/>
              </a:rPr>
              <a:t>            5&gt;</a:t>
            </a:r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4+5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4934" name="Text Box 6"/>
          <p:cNvSpPr txBox="1"/>
          <p:nvPr/>
        </p:nvSpPr>
        <p:spPr>
          <a:xfrm>
            <a:off x="6311583" y="2816860"/>
            <a:ext cx="5334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4935" name="Text Box 7"/>
          <p:cNvSpPr txBox="1"/>
          <p:nvPr/>
        </p:nvSpPr>
        <p:spPr>
          <a:xfrm>
            <a:off x="6302375" y="3303270"/>
            <a:ext cx="57594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4936" name="Text Box 8"/>
          <p:cNvSpPr txBox="1"/>
          <p:nvPr/>
        </p:nvSpPr>
        <p:spPr>
          <a:xfrm>
            <a:off x="6302375" y="3789680"/>
            <a:ext cx="56261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0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4937" name="Text Box 9"/>
          <p:cNvSpPr txBox="1"/>
          <p:nvPr/>
        </p:nvSpPr>
        <p:spPr>
          <a:xfrm>
            <a:off x="5406390" y="2330450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zh-CN" altLang="zh-CN" sz="2400" b="1" dirty="0">
                <a:latin typeface="微软雅黑" charset="0"/>
                <a:ea typeface="微软雅黑" charset="0"/>
                <a:cs typeface="微软雅黑" charset="0"/>
              </a:rPr>
              <a:t>:  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zh-CN" altLang="zh-CN" sz="24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3609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75297" y="19050"/>
            <a:ext cx="3995737" cy="1485900"/>
          </a:xfrm>
          <a:prstGeom prst="cloudCallout">
            <a:avLst>
              <a:gd name="adj1" fmla="val 12541"/>
              <a:gd name="adj2" fmla="val 79877"/>
            </a:avLst>
          </a:prstGeom>
          <a:solidFill>
            <a:srgbClr val="FF99CC"/>
          </a:solidFill>
          <a:ln w="12700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Verdana" panose="020B080403050404020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0"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kumimoji="0" lang="zh-CN" alt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语言中没有专用的逻辑值，</a:t>
            </a:r>
            <a:r>
              <a:rPr kumimoji="0"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代表真，</a:t>
            </a:r>
            <a:r>
              <a:rPr kumimoji="0" lang="en-US" altLang="zh-CN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kumimoji="0" lang="zh-CN" alt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代表假</a:t>
            </a:r>
            <a:endParaRPr kumimoji="0" lang="zh-CN" altLang="en-US" sz="2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9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9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9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9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9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bldLvl="0" animBg="1"/>
      <p:bldP spid="124934" grpId="0" uiExpand="1" build="p"/>
      <p:bldP spid="124935" grpId="0" uiExpand="1" build="p"/>
      <p:bldP spid="124936" grpId="0" uiExpand="1" build="p"/>
      <p:bldP spid="124937" grpId="0" build="p"/>
      <p:bldP spid="153609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fb39fa53-0044-40b4-a5bf-329b74a94339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14380</Words>
  <Application>WPS 表格</Application>
  <PresentationFormat>全屏显示(4:3)</PresentationFormat>
  <Paragraphs>1331</Paragraphs>
  <Slides>80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80</vt:i4>
      </vt:variant>
    </vt:vector>
  </HeadingPairs>
  <TitlesOfParts>
    <vt:vector size="118" baseType="lpstr">
      <vt:lpstr>Arial</vt:lpstr>
      <vt:lpstr>宋体</vt:lpstr>
      <vt:lpstr>Wingdings</vt:lpstr>
      <vt:lpstr>Verdana</vt:lpstr>
      <vt:lpstr>汉仪书宋二KW</vt:lpstr>
      <vt:lpstr>微软雅黑</vt:lpstr>
      <vt:lpstr>汉仪旗黑</vt:lpstr>
      <vt:lpstr>Calibri Light</vt:lpstr>
      <vt:lpstr>Calibri</vt:lpstr>
      <vt:lpstr>Helvetica Neue</vt:lpstr>
      <vt:lpstr>Wingdings</vt:lpstr>
      <vt:lpstr>黑体</vt:lpstr>
      <vt:lpstr>微软雅黑</vt:lpstr>
      <vt:lpstr>宋体</vt:lpstr>
      <vt:lpstr>Arial Unicode MS</vt:lpstr>
      <vt:lpstr>汉仪中黑KW</vt:lpstr>
      <vt:lpstr>Symbol</vt:lpstr>
      <vt:lpstr>Arial Black</vt:lpstr>
      <vt:lpstr>Tahoma</vt:lpstr>
      <vt:lpstr>Times New Roman</vt:lpstr>
      <vt:lpstr>隶书</vt:lpstr>
      <vt:lpstr>楷体_GB2312</vt:lpstr>
      <vt:lpstr>Times New Roman</vt:lpstr>
      <vt:lpstr>汉仪楷体简</vt:lpstr>
      <vt:lpstr>黑体</vt:lpstr>
      <vt:lpstr>Dotum</vt:lpstr>
      <vt:lpstr>Kingsoft Sign</vt:lpstr>
      <vt:lpstr>宋体-简</vt:lpstr>
      <vt:lpstr>Apple SD Gothic Neo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关系运算符和关系表达式</vt:lpstr>
      <vt:lpstr>关系运算符和关系表达式</vt:lpstr>
      <vt:lpstr>【例】读程序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3.  以下程序输出结果是           :</vt:lpstr>
      <vt:lpstr>4. 两次运行下面程序, 如果从键盘上分别输入6和5, 则输出结果是          :</vt:lpstr>
      <vt:lpstr>5. 阅读程序，写出下列程序执行后的结果            。</vt:lpstr>
      <vt:lpstr>6. 写出下列程序执行后的结果         。</vt:lpstr>
      <vt:lpstr>7.有如下程序段，则输出结果是           :</vt:lpstr>
      <vt:lpstr>8. 以下程序段的运行结果是          。</vt:lpstr>
      <vt:lpstr>9. 写出下面程序输出结果            .</vt:lpstr>
      <vt:lpstr>10.若a=1,b=3,c=5,d=4,执行下面程序后,x的值为    :       A）1    B）2     C）3    D）6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shirley</dc:creator>
  <cp:lastModifiedBy>月</cp:lastModifiedBy>
  <cp:revision>1848</cp:revision>
  <dcterms:created xsi:type="dcterms:W3CDTF">2024-10-18T02:43:44Z</dcterms:created>
  <dcterms:modified xsi:type="dcterms:W3CDTF">2024-10-18T02:43:44Z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8A987B845D394DF8A6299365B813891F</vt:lpwstr>
  </property>
</Properties>
</file>