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51" r:id="rId3"/>
    <p:sldId id="409" r:id="rId4"/>
    <p:sldId id="410" r:id="rId5"/>
    <p:sldId id="465" r:id="rId6"/>
    <p:sldId id="462" r:id="rId7"/>
    <p:sldId id="317" r:id="rId8"/>
    <p:sldId id="320" r:id="rId9"/>
    <p:sldId id="403" r:id="rId10"/>
    <p:sldId id="322" r:id="rId11"/>
    <p:sldId id="411" r:id="rId12"/>
    <p:sldId id="323" r:id="rId13"/>
    <p:sldId id="466" r:id="rId14"/>
    <p:sldId id="326" r:id="rId15"/>
    <p:sldId id="327" r:id="rId16"/>
    <p:sldId id="328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329" r:id="rId25"/>
    <p:sldId id="330" r:id="rId26"/>
    <p:sldId id="331" r:id="rId28"/>
    <p:sldId id="332" r:id="rId29"/>
    <p:sldId id="333" r:id="rId30"/>
    <p:sldId id="334" r:id="rId31"/>
    <p:sldId id="335" r:id="rId32"/>
    <p:sldId id="336" r:id="rId33"/>
    <p:sldId id="437" r:id="rId34"/>
    <p:sldId id="543" r:id="rId35"/>
    <p:sldId id="446" r:id="rId36"/>
    <p:sldId id="452" r:id="rId37"/>
    <p:sldId id="438" r:id="rId38"/>
    <p:sldId id="453" r:id="rId39"/>
    <p:sldId id="420" r:id="rId40"/>
    <p:sldId id="458" r:id="rId41"/>
    <p:sldId id="450" r:id="rId42"/>
    <p:sldId id="463" r:id="rId43"/>
    <p:sldId id="339" r:id="rId44"/>
    <p:sldId id="340" r:id="rId45"/>
    <p:sldId id="405" r:id="rId46"/>
    <p:sldId id="342" r:id="rId47"/>
    <p:sldId id="343" r:id="rId48"/>
    <p:sldId id="344" r:id="rId49"/>
    <p:sldId id="345" r:id="rId50"/>
    <p:sldId id="347" r:id="rId51"/>
    <p:sldId id="348" r:id="rId52"/>
    <p:sldId id="349" r:id="rId53"/>
    <p:sldId id="351" r:id="rId54"/>
    <p:sldId id="352" r:id="rId55"/>
    <p:sldId id="441" r:id="rId56"/>
    <p:sldId id="459" r:id="rId57"/>
    <p:sldId id="442" r:id="rId58"/>
    <p:sldId id="460" r:id="rId59"/>
    <p:sldId id="461" r:id="rId60"/>
    <p:sldId id="464" r:id="rId61"/>
    <p:sldId id="474" r:id="rId62"/>
    <p:sldId id="422" r:id="rId63"/>
    <p:sldId id="364" r:id="rId64"/>
    <p:sldId id="365" r:id="rId65"/>
    <p:sldId id="366" r:id="rId66"/>
    <p:sldId id="369" r:id="rId67"/>
    <p:sldId id="370" r:id="rId68"/>
    <p:sldId id="423" r:id="rId69"/>
    <p:sldId id="424" r:id="rId70"/>
    <p:sldId id="425" r:id="rId71"/>
    <p:sldId id="447" r:id="rId72"/>
    <p:sldId id="373" r:id="rId73"/>
    <p:sldId id="448" r:id="rId74"/>
    <p:sldId id="427" r:id="rId75"/>
    <p:sldId id="428" r:id="rId76"/>
    <p:sldId id="449" r:id="rId77"/>
    <p:sldId id="429" r:id="rId78"/>
    <p:sldId id="391" r:id="rId79"/>
    <p:sldId id="394" r:id="rId80"/>
    <p:sldId id="395" r:id="rId81"/>
    <p:sldId id="396" r:id="rId82"/>
    <p:sldId id="397" r:id="rId83"/>
    <p:sldId id="398" r:id="rId84"/>
    <p:sldId id="401" r:id="rId8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90204" pitchFamily="34" charset="0"/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90204" pitchFamily="34" charset="0"/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90204" pitchFamily="34" charset="0"/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90204" pitchFamily="34" charset="0"/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  <a:srgbClr val="0000CC"/>
    <a:srgbClr val="9D138D"/>
    <a:srgbClr val="FFFFCC"/>
    <a:srgbClr val="E1FFE1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28" autoAdjust="0"/>
  </p:normalViewPr>
  <p:slideViewPr>
    <p:cSldViewPr showGuides="1">
      <p:cViewPr varScale="1">
        <p:scale>
          <a:sx n="84" d="100"/>
          <a:sy n="84" d="100"/>
        </p:scale>
        <p:origin x="-1158" y="-90"/>
      </p:cViewPr>
      <p:guideLst>
        <p:guide orient="horz" pos="2114"/>
        <p:guide pos="2837"/>
      </p:guideLst>
    </p:cSldViewPr>
  </p:slideViewPr>
  <p:outlineViewPr>
    <p:cViewPr>
      <p:scale>
        <a:sx n="33" d="100"/>
        <a:sy n="33" d="100"/>
      </p:scale>
      <p:origin x="0" y="-55938"/>
    </p:cViewPr>
  </p:outlin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886509D4-A1FF-4D7C-B492-4C4959E399D3}" type="datetimeFigureOut">
              <a:rPr lang="zh-CN" altLang="en-US"/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Rot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1614C756-4282-4F3E-939D-24805E5444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5365D5-C430-4F60-B68C-F10CF46A63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5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40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58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25CD-6448-45C1-B096-7AB788FFEA51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7610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数组的含义及存储特点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03E9-3477-4E6E-BEE5-8831EE4B7B5F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一维数组的定义和使用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0B2B-D5CD-4016-84B4-B36F47252645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二维数组的定义和使用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DF90D-6BE6-4EFF-8095-D9CF32E139A9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字符数组的定义和使用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DF90D-6BE6-4EFF-8095-D9CF32E139A9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03988"/>
            <a:ext cx="9144000" cy="354012"/>
          </a:xfrm>
          <a:prstGeom prst="rect">
            <a:avLst/>
          </a:prstGeom>
          <a:solidFill>
            <a:srgbClr val="BA0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027" name="文本框 12"/>
          <p:cNvSpPr txBox="1">
            <a:spLocks noChangeArrowheads="1"/>
          </p:cNvSpPr>
          <p:nvPr userDrawn="1"/>
        </p:nvSpPr>
        <p:spPr bwMode="auto">
          <a:xfrm>
            <a:off x="5148263" y="6503988"/>
            <a:ext cx="324008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200" b="1">
                <a:solidFill>
                  <a:schemeClr val="bg1"/>
                </a:solidFill>
                <a:latin typeface="Verdana" panose="020B0804030504040204" pitchFamily="34" charset="0"/>
              </a:rPr>
              <a:t>C</a:t>
            </a:r>
            <a:r>
              <a:rPr lang="zh-CN" altLang="en-US" sz="1200" b="1">
                <a:solidFill>
                  <a:schemeClr val="bg1"/>
                </a:solidFill>
              </a:rPr>
              <a:t>语言程序设计 </a:t>
            </a:r>
            <a:r>
              <a:rPr lang="en-US" altLang="zh-CN" sz="1200" b="1">
                <a:solidFill>
                  <a:schemeClr val="bg1"/>
                </a:solidFill>
                <a:latin typeface="Verdana" panose="020B0804030504040204" pitchFamily="34" charset="0"/>
              </a:rPr>
              <a:t> </a:t>
            </a:r>
            <a:r>
              <a:rPr lang="zh-CN" altLang="en-US" sz="1200" b="1">
                <a:solidFill>
                  <a:schemeClr val="bg1"/>
                </a:solidFill>
                <a:latin typeface="Verdana" panose="020B0804030504040204" pitchFamily="34" charset="0"/>
              </a:rPr>
              <a:t>计数</a:t>
            </a:r>
            <a:r>
              <a:rPr lang="zh-CN" altLang="en-US" sz="1200" b="1">
                <a:solidFill>
                  <a:schemeClr val="bg1"/>
                </a:solidFill>
              </a:rPr>
              <a:t>学院 林秋月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9763" y="1316038"/>
            <a:ext cx="78867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536575"/>
            <a:ext cx="9144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22238"/>
            <a:ext cx="549275" cy="411162"/>
          </a:xfrm>
          <a:prstGeom prst="rect">
            <a:avLst/>
          </a:prstGeom>
          <a:solidFill>
            <a:srgbClr val="BA0D09"/>
          </a:solidFill>
          <a:ln>
            <a:solidFill>
              <a:srgbClr val="BA0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0" name="矩形 9"/>
          <p:cNvSpPr/>
          <p:nvPr userDrawn="1"/>
        </p:nvSpPr>
        <p:spPr>
          <a:xfrm>
            <a:off x="639763" y="122238"/>
            <a:ext cx="150812" cy="411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 userDrawn="1"/>
        </p:nvSpPr>
        <p:spPr>
          <a:xfrm>
            <a:off x="868363" y="122238"/>
            <a:ext cx="53975" cy="411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3838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 noProof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E660FD2-D0C5-4CFB-A864-9E43BC3DE549}" type="datetime1">
              <a:rPr lang="zh-CN" altLang="en-US"/>
            </a:fld>
            <a:endParaRPr lang="en-US" altLang="zh-CN" dirty="0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3275892" y="6503989"/>
            <a:ext cx="1296108" cy="354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fld id="{5EC82932-3671-4E3E-9F10-87CEB810067F}" type="slidenum">
              <a:rPr lang="zh-CN" altLang="en-US" smtClean="0"/>
            </a:fld>
            <a:r>
              <a:rPr lang="en-US" altLang="zh-CN" dirty="0" smtClean="0">
                <a:latin typeface="微软雅黑" panose="020B0503020204020204" pitchFamily="34" charset="-122"/>
                <a:ea typeface="宋体" pitchFamily="2" charset="-122"/>
              </a:rPr>
              <a:t>/</a:t>
            </a:r>
            <a:r>
              <a:rPr lang="en-US" altLang="en-US" dirty="0" smtClean="0">
                <a:latin typeface="微软雅黑" panose="020B0503020204020204" pitchFamily="34" charset="-122"/>
                <a:ea typeface="宋体" pitchFamily="2" charset="-122"/>
              </a:rPr>
              <a:t>81</a:t>
            </a:r>
            <a:endParaRPr lang="en-US" altLang="en-US" dirty="0">
              <a:latin typeface="微软雅黑" panose="020B0503020204020204" pitchFamily="34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hyperlink" Target="&#35838;&#20869;&#20363;&#39064;/chapter6_1_average.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&#35838;&#20869;&#20363;&#39064;/chapter6_2_count.c" TargetMode="External"/><Relationship Id="rId1" Type="http://schemas.openxmlformats.org/officeDocument/2006/relationships/hyperlink" Target="&#35838;&#20869;&#20363;&#39064;/chapter6_1_average.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3_Fibonacci.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4_Sequential_Search.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5_Binary_Search.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6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58.xml"/><Relationship Id="rId3" Type="http://schemas.openxmlformats.org/officeDocument/2006/relationships/slide" Target="slide40.xml"/><Relationship Id="rId2" Type="http://schemas.openxmlformats.org/officeDocument/2006/relationships/slide" Target="slide5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6_Bubble_Sort.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0869;&#20363;&#39064;/chapter6_1_average.c" TargetMode="External"/><Relationship Id="rId1" Type="http://schemas.openxmlformats.org/officeDocument/2006/relationships/hyperlink" Target="&#35838;&#20869;&#20363;&#39064;/chapter5_3_average.c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&#35838;&#20869;&#20363;&#39064;/chapter6_7_min.c" TargetMode="External"/><Relationship Id="rId1" Type="http://schemas.openxmlformats.org/officeDocument/2006/relationships/hyperlink" Target="&#35838;&#20869;&#20363;&#39064;/chapter6_7_Select_Sort.c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8_Insert_Sort.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6_9_reverse.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" Target="slide47.xml"/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14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&#35838;&#20869;&#20363;&#39064;/chapter6_10_sum.c" TargetMode="External"/><Relationship Id="rId1" Type="http://schemas.openxmlformats.org/officeDocument/2006/relationships/slide" Target="slide7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slide" Target="slide76.xml"/><Relationship Id="rId4" Type="http://schemas.openxmlformats.org/officeDocument/2006/relationships/slide" Target="slide65.xml"/><Relationship Id="rId3" Type="http://schemas.openxmlformats.org/officeDocument/2006/relationships/slide" Target="slide63.xml"/><Relationship Id="rId2" Type="http://schemas.openxmlformats.org/officeDocument/2006/relationships/slide" Target="slide60.xml"/><Relationship Id="rId1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&#35838;&#20869;&#20363;&#39064;/chapter6_11_strcopy.c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&#35838;&#20869;&#20363;&#39064;/chapter6_12_strcat.c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&#35838;&#20869;&#20363;&#39064;/chapter6_13_strcompare.c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30425"/>
            <a:ext cx="9144000" cy="2951163"/>
          </a:xfrm>
          <a:prstGeom prst="rect">
            <a:avLst/>
          </a:prstGeom>
          <a:gradFill flip="none" rotWithShape="1">
            <a:gsLst>
              <a:gs pos="0">
                <a:srgbClr val="BA0D09">
                  <a:shade val="30000"/>
                  <a:satMod val="115000"/>
                </a:srgbClr>
              </a:gs>
              <a:gs pos="50000">
                <a:srgbClr val="BA0D09">
                  <a:shade val="67500"/>
                  <a:satMod val="115000"/>
                </a:srgbClr>
              </a:gs>
              <a:gs pos="100000">
                <a:srgbClr val="BA0D0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>
              <a:solidFill>
                <a:srgbClr val="FFFFFF"/>
              </a:solidFill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75158"/>
            <a:ext cx="1530229" cy="2883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WordArt 2"/>
          <p:cNvSpPr>
            <a:spLocks noChangeArrowheads="1" noChangeShapeType="1"/>
          </p:cNvSpPr>
          <p:nvPr/>
        </p:nvSpPr>
        <p:spPr bwMode="auto">
          <a:xfrm>
            <a:off x="501754" y="2318160"/>
            <a:ext cx="8640960" cy="10081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138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5400" noProof="1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5400" noProof="1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5400" noProof="1">
              <a:ln w="0"/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764778"/>
            <a:ext cx="8105775" cy="428625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数组元素引用要点：</a:t>
            </a:r>
            <a:endParaRPr lang="zh-CN" altLang="en-US" sz="2800" b="1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数组与其他变量一样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必须先定义后使用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只能逐个引用数组元素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不能一次引用整个数组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下标可以是整型常量或整型表达式</a:t>
            </a:r>
            <a:endParaRPr lang="zh-CN" altLang="en-US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  	如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:a[1]=a[2*3]+3;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下标的有效范围为：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0 ~ N-1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常见错误</a:t>
            </a:r>
            <a:endParaRPr lang="en-US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循环条件写成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&lt;=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数组长度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离开循环后，继续使用 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值做数组元素下标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11863" y="142875"/>
            <a:ext cx="2454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11863" y="145098"/>
            <a:ext cx="245427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836784"/>
            <a:ext cx="8072437" cy="187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6-1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算平均数并统计大于平均值的个数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输入一系列整数，以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结束。计算这些数的平均值。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并统计大于平均值的个数。</a:t>
            </a:r>
            <a:endParaRPr lang="en-US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495425"/>
            <a:ext cx="7593965" cy="5043805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11863" y="145098"/>
            <a:ext cx="245427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836784"/>
            <a:ext cx="8072437" cy="187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6-1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算平均数并统计大于平均值的个数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输入一系列整数，以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结束。计算这些数的平均值。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并统计大于平均值的个数。</a:t>
            </a:r>
            <a:endParaRPr lang="en-US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55576" y="2852952"/>
            <a:ext cx="7920660" cy="35606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6-2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统计个数</a:t>
            </a:r>
            <a:endParaRPr lang="en-US" altLang="zh-CN" sz="2800" b="1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输入数量不确定的值在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0~9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之间的整数，以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-1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结束。统计每种数字出现的次数。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输入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3 2 4 3 2 4 4 8 9 0 8 -1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1 0 2 2 3 0 0 0 2 1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0103" y="692506"/>
            <a:ext cx="8143875" cy="5328444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数组的初始化</a:t>
            </a:r>
            <a:endParaRPr lang="en-US" altLang="zh-CN" sz="2800" b="1" dirty="0"/>
          </a:p>
          <a:p>
            <a:pPr lvl="1">
              <a:lnSpc>
                <a:spcPct val="130000"/>
              </a:lnSpc>
            </a:pPr>
            <a:r>
              <a:rPr lang="zh-CN" altLang="en-US" sz="2800" dirty="0"/>
              <a:t>在定义数组的同时，给各数组元素赋值</a:t>
            </a:r>
            <a:endParaRPr lang="zh-CN" altLang="en-US" sz="2800" dirty="0"/>
          </a:p>
          <a:p>
            <a:pPr marL="342900" lvl="1" indent="0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		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类型符  数组名[表达式]＝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b="1" dirty="0">
                <a:sym typeface="+mn-ea"/>
              </a:rPr>
              <a:t>初值表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}</a:t>
            </a:r>
            <a:r>
              <a:rPr lang="zh-CN" altLang="zh-CN" sz="2800" b="1" dirty="0">
                <a:latin typeface="Times New Roman" panose="02020503050405090304" pitchFamily="18" charset="0"/>
                <a:sym typeface="+mn-ea"/>
              </a:rPr>
              <a:t>;</a:t>
            </a:r>
            <a:endParaRPr lang="zh-CN" altLang="en-US" sz="2800" dirty="0"/>
          </a:p>
          <a:p>
            <a:pPr lvl="1">
              <a:lnSpc>
                <a:spcPct val="130000"/>
              </a:lnSpc>
            </a:pPr>
            <a:r>
              <a:rPr lang="zh-CN" altLang="en-US" sz="2800" dirty="0"/>
              <a:t>全部元素赋值，长度可省</a:t>
            </a:r>
            <a:endParaRPr lang="zh-CN" altLang="en-US" sz="2800" dirty="0"/>
          </a:p>
          <a:p>
            <a:pPr lvl="2" indent="4572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a[]={0,1,2,3,4,5,6,7,8,9};</a:t>
            </a:r>
            <a:endParaRPr lang="en-US" altLang="zh-CN" sz="2400" b="1" dirty="0"/>
          </a:p>
          <a:p>
            <a:pPr lvl="1">
              <a:lnSpc>
                <a:spcPct val="130000"/>
              </a:lnSpc>
            </a:pPr>
            <a:r>
              <a:rPr lang="zh-CN" altLang="en-US" sz="2800" dirty="0"/>
              <a:t>部分元素赋值，缺省为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pPr lvl="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a[10]={0,1,2,3,4}; </a:t>
            </a:r>
            <a:r>
              <a:rPr lang="zh-CN" altLang="en-US" sz="2400" dirty="0">
                <a:solidFill>
                  <a:srgbClr val="FF0000"/>
                </a:solidFill>
              </a:rPr>
              <a:t>相当于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    </a:t>
            </a:r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a[10]={0,1,2,3,4,0,0,0,0,0};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赋初值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数组除了初始化，不能整体赋值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685800" lvl="4" indent="0">
              <a:lnSpc>
                <a:spcPct val="130000"/>
              </a:lnSpc>
              <a:spcBef>
                <a:spcPts val="750"/>
              </a:spcBef>
              <a:buNone/>
            </a:pPr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=0;i&lt;</a:t>
            </a:r>
            <a:r>
              <a:rPr lang="en-US" altLang="zh-CN" sz="2400" b="1" dirty="0" err="1" smtClean="0"/>
              <a:t>N;i</a:t>
            </a:r>
            <a:r>
              <a:rPr lang="en-US" altLang="zh-CN" sz="2400" b="1" dirty="0" smtClean="0"/>
              <a:t>++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]=0;</a:t>
            </a:r>
            <a:endParaRPr lang="en-US" altLang="zh-CN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24096" y="143659"/>
            <a:ext cx="324026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r>
              <a:rPr lang="en-US" altLang="zh-CN" sz="25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5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赋初值和初始化 </a:t>
            </a:r>
            <a:endParaRPr lang="zh-CN" altLang="en-US" sz="25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540" y="1701165"/>
            <a:ext cx="8498840" cy="41529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【例</a:t>
            </a:r>
            <a:r>
              <a:rPr lang="en-US" altLang="zh-CN" sz="3200" dirty="0" smtClean="0"/>
              <a:t>6-3</a:t>
            </a:r>
            <a:r>
              <a:rPr lang="zh-CN" altLang="en-US" sz="3200" dirty="0" smtClean="0"/>
              <a:t>】</a:t>
            </a:r>
            <a:r>
              <a:rPr lang="zh-CN" altLang="en-US" sz="3200" dirty="0" smtClean="0">
                <a:hlinkClick r:id="rId1" action="ppaction://hlinkfile"/>
              </a:rPr>
              <a:t>用数组处理求</a:t>
            </a:r>
            <a:r>
              <a:rPr lang="en-US" altLang="zh-CN" sz="3200" dirty="0" smtClean="0">
                <a:hlinkClick r:id="rId1" action="ppaction://hlinkfile"/>
              </a:rPr>
              <a:t>Fibonacci</a:t>
            </a:r>
            <a:r>
              <a:rPr lang="zh-CN" altLang="en-US" sz="3200" dirty="0" smtClean="0">
                <a:hlinkClick r:id="rId1" action="ppaction://hlinkfile"/>
              </a:rPr>
              <a:t>数列问题</a:t>
            </a:r>
            <a:endParaRPr lang="zh-CN" altLang="en-US" sz="3200" dirty="0" smtClean="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8438"/>
            <a:ext cx="7143750" cy="64547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#include &lt;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stdio.h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&gt;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#define N 20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main()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{ 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; 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 f[N]={1,1};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                               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for(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=2;i&lt;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N;i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++)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    f[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]=f[i-2]+f[i-1]; 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for(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=0;i&lt;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N;i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++)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{   if(i%5==0)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printf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("\n"); 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   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printf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("%12d",f[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]);                          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}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printf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("\n");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return 0;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}</a:t>
            </a:r>
            <a:endParaRPr lang="zh-CN" altLang="en-US" sz="2800" dirty="0" smtClean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013132"/>
            <a:ext cx="8620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17550" y="1730375"/>
            <a:ext cx="8064500" cy="2735263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6-4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查找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顺序查找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微软雅黑" charset="0"/>
                <a:ea typeface="微软雅黑" charset="0"/>
                <a:cs typeface="微软雅黑" charset="0"/>
              </a:rPr>
              <a:t>       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在一组无序且不重复的数据中查找一个数，若有则显示该数所在位置，否则输出提示“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Not Exist!”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19138" y="3284538"/>
            <a:ext cx="4105275" cy="935037"/>
          </a:xfrm>
          <a:prstGeom prst="rect">
            <a:avLst/>
          </a:prstGeom>
          <a:solidFill>
            <a:srgbClr val="FFFFFF"/>
          </a:solidFill>
          <a:ln w="28575" cap="sq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476250"/>
            <a:ext cx="8208962" cy="609282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#define N 15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{ 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 a[N]={21, 13, 52, 0, -25, 6, 18, 1, 36, 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			    2, -20, 17, 9, 33, 8};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, x;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scanf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("%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d",&amp;x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);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for(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=0;i&lt;</a:t>
            </a:r>
            <a:r>
              <a:rPr lang="en-US" altLang="zh-CN" sz="2400" dirty="0" err="1" smtClean="0">
                <a:solidFill>
                  <a:srgbClr val="FF33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;i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++)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      if(a[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]==x)  break;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if(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&lt;</a:t>
            </a:r>
            <a:r>
              <a:rPr lang="en-US" altLang="zh-CN" sz="2400" dirty="0" smtClean="0">
                <a:solidFill>
                  <a:srgbClr val="FF33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)  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  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printf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(</a:t>
            </a:r>
            <a:r>
              <a:rPr lang="fr-FR" altLang="en-US" sz="2400" dirty="0" smtClean="0">
                <a:latin typeface="微软雅黑" charset="0"/>
                <a:ea typeface="微软雅黑" charset="0"/>
              </a:rPr>
              <a:t>"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%4d is at %4d.\n</a:t>
            </a:r>
            <a:r>
              <a:rPr lang="fr-FR" altLang="en-US" sz="2400" dirty="0" smtClean="0">
                <a:latin typeface="微软雅黑" charset="0"/>
                <a:ea typeface="微软雅黑" charset="0"/>
              </a:rPr>
              <a:t>"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, x,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);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else 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      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printf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("Not exist!\n"); 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} 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103688" y="2428875"/>
            <a:ext cx="4608512" cy="566738"/>
          </a:xfrm>
          <a:prstGeom prst="rect">
            <a:avLst/>
          </a:prstGeom>
          <a:solidFill>
            <a:srgbClr val="FFFFFF"/>
          </a:solidFill>
          <a:ln w="28575" cap="sq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>
                <a:latin typeface="微软雅黑" charset="0"/>
                <a:ea typeface="微软雅黑" charset="0"/>
              </a:rPr>
              <a:t>for(i=0;i&lt;N</a:t>
            </a:r>
            <a:r>
              <a:rPr lang="en-US" altLang="en-US" sz="2800" b="1">
                <a:solidFill>
                  <a:srgbClr val="FF3300"/>
                </a:solidFill>
                <a:latin typeface="微软雅黑" charset="0"/>
                <a:ea typeface="微软雅黑" charset="0"/>
              </a:rPr>
              <a:t>&amp;&amp;a[i]!=x;</a:t>
            </a:r>
            <a:r>
              <a:rPr lang="en-US" altLang="en-US" sz="2800" b="1">
                <a:latin typeface="微软雅黑" charset="0"/>
                <a:ea typeface="微软雅黑" charset="0"/>
              </a:rPr>
              <a:t>i++)</a:t>
            </a:r>
            <a:r>
              <a:rPr lang="en-US" altLang="en-US" sz="2800" b="1">
                <a:solidFill>
                  <a:srgbClr val="FF3300"/>
                </a:solidFill>
                <a:latin typeface="微软雅黑" charset="0"/>
                <a:ea typeface="微软雅黑" charset="0"/>
              </a:rPr>
              <a:t>;</a:t>
            </a:r>
            <a:endParaRPr lang="en-US" altLang="en-US" sz="2800" b="1">
              <a:solidFill>
                <a:srgbClr val="FF33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20404316">
            <a:off x="2267946" y="2297204"/>
            <a:ext cx="4608512" cy="1482601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28575" cap="sq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flag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的使用</a:t>
            </a:r>
            <a:endParaRPr lang="en-US" altLang="en-US" sz="2800" b="1" dirty="0">
              <a:solidFill>
                <a:srgbClr val="FF33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8" grpId="0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62013" y="1811338"/>
            <a:ext cx="7772400" cy="4103687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【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6-5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查找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折半查找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在一组按升序排列且不重复的数据中查找一个数，若有则显示该数所在位置，否则输出提示“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Not Exist!”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44550" y="3578225"/>
            <a:ext cx="282575" cy="976313"/>
            <a:chOff x="0" y="0"/>
            <a:chExt cx="178" cy="615"/>
          </a:xfrm>
        </p:grpSpPr>
        <p:sp>
          <p:nvSpPr>
            <p:cNvPr id="39938" name="Text Box 3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i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39" name="Line 4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3743325" y="3546475"/>
            <a:ext cx="736600" cy="976313"/>
            <a:chOff x="0" y="0"/>
            <a:chExt cx="464" cy="615"/>
          </a:xfrm>
        </p:grpSpPr>
        <p:sp>
          <p:nvSpPr>
            <p:cNvPr id="39941" name="Text Box 6"/>
            <p:cNvSpPr txBox="1">
              <a:spLocks noChangeArrowheads="1"/>
            </p:cNvSpPr>
            <p:nvPr/>
          </p:nvSpPr>
          <p:spPr bwMode="auto">
            <a:xfrm>
              <a:off x="0" y="288"/>
              <a:ext cx="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mid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42" name="Line 7"/>
            <p:cNvSpPr>
              <a:spLocks noChangeShapeType="1"/>
            </p:cNvSpPr>
            <p:nvPr/>
          </p:nvSpPr>
          <p:spPr bwMode="auto">
            <a:xfrm>
              <a:off x="192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8224838" y="3578225"/>
            <a:ext cx="282575" cy="976313"/>
            <a:chOff x="0" y="0"/>
            <a:chExt cx="178" cy="615"/>
          </a:xfrm>
        </p:grpSpPr>
        <p:sp>
          <p:nvSpPr>
            <p:cNvPr id="39944" name="Text Box 9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j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/>
          <p:nvPr/>
        </p:nvGrpSpPr>
        <p:grpSpPr bwMode="auto">
          <a:xfrm>
            <a:off x="539750" y="2420938"/>
            <a:ext cx="8229600" cy="3603625"/>
            <a:chOff x="0" y="0"/>
            <a:chExt cx="5184" cy="2270"/>
          </a:xfrm>
        </p:grpSpPr>
        <p:sp>
          <p:nvSpPr>
            <p:cNvPr id="39947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184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r>
                <a:rPr lang="zh-CN" altLang="en-US" sz="2800" b="1">
                  <a:solidFill>
                    <a:schemeClr val="tx2"/>
                  </a:solidFill>
                  <a:latin typeface="Verdana" panose="020B0804030504040204" pitchFamily="34" charset="0"/>
                </a:rPr>
                <a:t>   </a:t>
              </a:r>
              <a:r>
                <a:rPr lang="en-US" altLang="zh-CN" sz="2800" b="1">
                  <a:solidFill>
                    <a:schemeClr val="tx2"/>
                  </a:solidFill>
                  <a:latin typeface="Verdana" panose="020B0804030504040204" pitchFamily="34" charset="0"/>
                </a:rPr>
                <a:t>1   5    6    8    16   18   20  24   26   34</a:t>
              </a:r>
              <a:endParaRPr lang="en-US" altLang="zh-CN" sz="2800" b="1">
                <a:solidFill>
                  <a:schemeClr val="tx2"/>
                </a:solidFill>
                <a:latin typeface="Verdana" panose="020B0804030504040204" pitchFamily="34" charset="0"/>
              </a:endParaRPr>
            </a:p>
          </p:txBody>
        </p:sp>
        <p:sp>
          <p:nvSpPr>
            <p:cNvPr id="39948" name="Text Box 13"/>
            <p:cNvSpPr txBox="1">
              <a:spLocks noChangeArrowheads="1"/>
            </p:cNvSpPr>
            <p:nvPr/>
          </p:nvSpPr>
          <p:spPr bwMode="auto">
            <a:xfrm>
              <a:off x="256" y="0"/>
              <a:ext cx="4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0        1          2	     3           4           5            6           7</a:t>
              </a:r>
              <a:r>
                <a:rPr lang="en-US" altLang="zh-CN" sz="1600"/>
                <a:t>             </a:t>
              </a:r>
              <a:r>
                <a:rPr lang="en-US" altLang="zh-CN" sz="1800"/>
                <a:t>8           9</a:t>
              </a:r>
              <a:endParaRPr lang="en-US" altLang="zh-CN" sz="1800"/>
            </a:p>
          </p:txBody>
        </p:sp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249" y="1425"/>
              <a:ext cx="96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i="1">
                  <a:latin typeface="Verdana" panose="020B0804030504040204" pitchFamily="34" charset="0"/>
                </a:rPr>
                <a:t>key = 8</a:t>
              </a:r>
              <a:endParaRPr lang="en-US" altLang="zh-CN" sz="2400" b="1" i="1">
                <a:latin typeface="Verdana" panose="020B0804030504040204" pitchFamily="34" charset="0"/>
              </a:endParaRPr>
            </a:p>
          </p:txBody>
        </p:sp>
        <p:sp>
          <p:nvSpPr>
            <p:cNvPr id="39950" name="Text Box 15"/>
            <p:cNvSpPr txBox="1">
              <a:spLocks noChangeArrowheads="1"/>
            </p:cNvSpPr>
            <p:nvPr/>
          </p:nvSpPr>
          <p:spPr bwMode="auto">
            <a:xfrm>
              <a:off x="214" y="1905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anose="02020503050405090304" pitchFamily="18" charset="0"/>
                </a:rPr>
                <a:t>key = </a:t>
              </a:r>
              <a:r>
                <a:rPr lang="en-US" altLang="zh-CN" sz="3200" b="1">
                  <a:latin typeface="Times New Roman" panose="02020503050405090304" pitchFamily="18" charset="0"/>
                </a:rPr>
                <a:t>10</a:t>
              </a:r>
              <a:endParaRPr lang="en-US" altLang="zh-CN" sz="3200" b="1">
                <a:latin typeface="Times New Roman" panose="02020503050405090304" pitchFamily="18" charset="0"/>
              </a:endParaRPr>
            </a:p>
          </p:txBody>
        </p:sp>
      </p:grp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754438" y="4554538"/>
            <a:ext cx="202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503050405090304" pitchFamily="18" charset="0"/>
              </a:rPr>
              <a:t>a</a:t>
            </a:r>
            <a:r>
              <a:rPr lang="en-US" altLang="zh-CN" sz="2800" b="1">
                <a:latin typeface="Times New Roman" panose="02020503050405090304" pitchFamily="18" charset="0"/>
              </a:rPr>
              <a:t>[</a:t>
            </a:r>
            <a:r>
              <a:rPr lang="en-US" altLang="zh-CN" sz="2800" b="1" i="1">
                <a:latin typeface="Times New Roman" panose="02020503050405090304" pitchFamily="18" charset="0"/>
              </a:rPr>
              <a:t>mid</a:t>
            </a:r>
            <a:r>
              <a:rPr lang="en-US" altLang="zh-CN" sz="2800" b="1">
                <a:latin typeface="Times New Roman" panose="02020503050405090304" pitchFamily="18" charset="0"/>
              </a:rPr>
              <a:t>] </a:t>
            </a:r>
            <a:r>
              <a:rPr lang="en-US" altLang="zh-CN" sz="2800" b="1" i="1">
                <a:latin typeface="Times New Roman" panose="02020503050405090304" pitchFamily="18" charset="0"/>
              </a:rPr>
              <a:t>&gt; key</a:t>
            </a:r>
            <a:endParaRPr lang="en-US" altLang="zh-CN" sz="2800" b="1" i="1">
              <a:latin typeface="Times New Roman" panose="02020503050405090304" pitchFamily="18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269038" y="4554538"/>
            <a:ext cx="193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503050405090304" pitchFamily="18" charset="0"/>
              </a:rPr>
              <a:t>a</a:t>
            </a:r>
            <a:r>
              <a:rPr lang="en-US" altLang="zh-CN" sz="2800" b="1">
                <a:latin typeface="Times New Roman" panose="02020503050405090304" pitchFamily="18" charset="0"/>
              </a:rPr>
              <a:t>[</a:t>
            </a:r>
            <a:r>
              <a:rPr lang="en-US" altLang="zh-CN" sz="2800" b="1" i="1">
                <a:latin typeface="Times New Roman" panose="02020503050405090304" pitchFamily="18" charset="0"/>
              </a:rPr>
              <a:t>mid</a:t>
            </a:r>
            <a:r>
              <a:rPr lang="en-US" altLang="zh-CN" sz="2800" b="1">
                <a:latin typeface="Times New Roman" panose="02020503050405090304" pitchFamily="18" charset="0"/>
              </a:rPr>
              <a:t>] </a:t>
            </a:r>
            <a:r>
              <a:rPr lang="en-US" altLang="zh-CN" sz="2800" b="1" i="1">
                <a:latin typeface="Times New Roman" panose="02020503050405090304" pitchFamily="18" charset="0"/>
              </a:rPr>
              <a:t>&lt;key</a:t>
            </a:r>
            <a:endParaRPr lang="en-US" altLang="zh-CN" sz="2800" b="1" i="1">
              <a:latin typeface="Times New Roman" panose="02020503050405090304" pitchFamily="18" charset="0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694113" y="53546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503050405090304" pitchFamily="18" charset="0"/>
              </a:rPr>
              <a:t>a</a:t>
            </a:r>
            <a:r>
              <a:rPr lang="en-US" altLang="zh-CN" sz="2800" b="1">
                <a:latin typeface="Times New Roman" panose="02020503050405090304" pitchFamily="18" charset="0"/>
              </a:rPr>
              <a:t>[</a:t>
            </a:r>
            <a:r>
              <a:rPr lang="en-US" altLang="zh-CN" sz="2800" b="1" i="1">
                <a:latin typeface="Times New Roman" panose="02020503050405090304" pitchFamily="18" charset="0"/>
              </a:rPr>
              <a:t>mid</a:t>
            </a:r>
            <a:r>
              <a:rPr lang="en-US" altLang="zh-CN" sz="2800" b="1">
                <a:latin typeface="Times New Roman" panose="02020503050405090304" pitchFamily="18" charset="0"/>
              </a:rPr>
              <a:t>] </a:t>
            </a:r>
            <a:r>
              <a:rPr lang="en-US" altLang="zh-CN" sz="2800" b="1" i="1">
                <a:latin typeface="Times New Roman" panose="02020503050405090304" pitchFamily="18" charset="0"/>
              </a:rPr>
              <a:t>==key</a:t>
            </a:r>
            <a:endParaRPr lang="en-US" altLang="zh-CN" sz="2800" b="1" i="1">
              <a:latin typeface="Times New Roman" panose="02020503050405090304" pitchFamily="18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202363" y="5346700"/>
            <a:ext cx="27368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503050405090304" pitchFamily="18" charset="0"/>
              </a:rPr>
              <a:t>输出位置：</a:t>
            </a:r>
            <a:r>
              <a:rPr lang="en-US" altLang="zh-CN" sz="2400" b="1" i="1">
                <a:latin typeface="Times New Roman" panose="02020503050405090304" pitchFamily="18" charset="0"/>
              </a:rPr>
              <a:t>mid</a:t>
            </a:r>
            <a:endParaRPr lang="en-US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746500" y="5346700"/>
            <a:ext cx="2630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503050405090304" pitchFamily="18" charset="0"/>
              </a:rPr>
              <a:t>i&gt;j	</a:t>
            </a:r>
            <a:r>
              <a:rPr lang="zh-CN" altLang="en-US" sz="2400" b="1">
                <a:latin typeface="Times New Roman" panose="02020503050405090304" pitchFamily="18" charset="0"/>
              </a:rPr>
              <a:t>输出没找到</a:t>
            </a:r>
            <a:endParaRPr lang="zh-CN" altLang="en-US" sz="2400" b="1">
              <a:latin typeface="Times New Roman" panose="02020503050405090304" pitchFamily="18" charset="0"/>
            </a:endParaRP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844550" y="3578225"/>
            <a:ext cx="282575" cy="976313"/>
            <a:chOff x="0" y="0"/>
            <a:chExt cx="178" cy="615"/>
          </a:xfrm>
        </p:grpSpPr>
        <p:sp>
          <p:nvSpPr>
            <p:cNvPr id="39957" name="Text Box 25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i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3743325" y="3546475"/>
            <a:ext cx="736600" cy="976313"/>
            <a:chOff x="0" y="0"/>
            <a:chExt cx="464" cy="615"/>
          </a:xfrm>
        </p:grpSpPr>
        <p:sp>
          <p:nvSpPr>
            <p:cNvPr id="39960" name="Text Box 28"/>
            <p:cNvSpPr txBox="1">
              <a:spLocks noChangeArrowheads="1"/>
            </p:cNvSpPr>
            <p:nvPr/>
          </p:nvSpPr>
          <p:spPr bwMode="auto">
            <a:xfrm>
              <a:off x="0" y="288"/>
              <a:ext cx="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mid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61" name="Line 29"/>
            <p:cNvSpPr>
              <a:spLocks noChangeShapeType="1"/>
            </p:cNvSpPr>
            <p:nvPr/>
          </p:nvSpPr>
          <p:spPr bwMode="auto">
            <a:xfrm>
              <a:off x="192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/>
          <p:nvPr/>
        </p:nvGrpSpPr>
        <p:grpSpPr bwMode="auto">
          <a:xfrm>
            <a:off x="8224838" y="3578225"/>
            <a:ext cx="282575" cy="976313"/>
            <a:chOff x="0" y="0"/>
            <a:chExt cx="178" cy="615"/>
          </a:xfrm>
        </p:grpSpPr>
        <p:sp>
          <p:nvSpPr>
            <p:cNvPr id="39963" name="Text Box 31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j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39964" name="Line 32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/>
          <p:nvPr/>
        </p:nvGrpSpPr>
        <p:grpSpPr bwMode="auto">
          <a:xfrm>
            <a:off x="539750" y="2420938"/>
            <a:ext cx="8229600" cy="3603625"/>
            <a:chOff x="0" y="0"/>
            <a:chExt cx="5184" cy="2270"/>
          </a:xfrm>
        </p:grpSpPr>
        <p:sp>
          <p:nvSpPr>
            <p:cNvPr id="39966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5184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r>
                <a:rPr lang="zh-CN" altLang="en-US" sz="2800" b="1">
                  <a:solidFill>
                    <a:schemeClr val="tx2"/>
                  </a:solidFill>
                  <a:latin typeface="Verdana" panose="020B0804030504040204" pitchFamily="34" charset="0"/>
                </a:rPr>
                <a:t>   </a:t>
              </a:r>
              <a:r>
                <a:rPr lang="en-US" altLang="zh-CN" sz="2800" b="1">
                  <a:solidFill>
                    <a:schemeClr val="tx2"/>
                  </a:solidFill>
                  <a:latin typeface="Verdana" panose="020B0804030504040204" pitchFamily="34" charset="0"/>
                </a:rPr>
                <a:t>1   5    6    8    16   18   20  24   26   34</a:t>
              </a:r>
              <a:endParaRPr lang="en-US" altLang="zh-CN" sz="2800" b="1">
                <a:solidFill>
                  <a:schemeClr val="tx2"/>
                </a:solidFill>
                <a:latin typeface="Verdana" panose="020B0804030504040204" pitchFamily="34" charset="0"/>
              </a:endParaRPr>
            </a:p>
          </p:txBody>
        </p:sp>
        <p:sp>
          <p:nvSpPr>
            <p:cNvPr id="39967" name="Text Box 35"/>
            <p:cNvSpPr txBox="1">
              <a:spLocks noChangeArrowheads="1"/>
            </p:cNvSpPr>
            <p:nvPr/>
          </p:nvSpPr>
          <p:spPr bwMode="auto">
            <a:xfrm>
              <a:off x="256" y="0"/>
              <a:ext cx="4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0        1          2	     3           4           5            6           7</a:t>
              </a:r>
              <a:r>
                <a:rPr lang="en-US" altLang="zh-CN" sz="1600"/>
                <a:t>             </a:t>
              </a:r>
              <a:r>
                <a:rPr lang="en-US" altLang="zh-CN" sz="1800"/>
                <a:t>8           9</a:t>
              </a:r>
              <a:endParaRPr lang="en-US" altLang="zh-CN" sz="1800"/>
            </a:p>
          </p:txBody>
        </p:sp>
        <p:sp>
          <p:nvSpPr>
            <p:cNvPr id="39968" name="Rectangle 36"/>
            <p:cNvSpPr>
              <a:spLocks noChangeArrowheads="1"/>
            </p:cNvSpPr>
            <p:nvPr/>
          </p:nvSpPr>
          <p:spPr bwMode="auto">
            <a:xfrm>
              <a:off x="249" y="1425"/>
              <a:ext cx="96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i="1">
                  <a:latin typeface="Verdana" panose="020B0804030504040204" pitchFamily="34" charset="0"/>
                </a:rPr>
                <a:t>key = 8</a:t>
              </a:r>
              <a:endParaRPr lang="en-US" altLang="zh-CN" sz="2400" b="1" i="1">
                <a:latin typeface="Verdana" panose="020B0804030504040204" pitchFamily="34" charset="0"/>
              </a:endParaRPr>
            </a:p>
          </p:txBody>
        </p:sp>
        <p:sp>
          <p:nvSpPr>
            <p:cNvPr id="39969" name="Text Box 37"/>
            <p:cNvSpPr txBox="1">
              <a:spLocks noChangeArrowheads="1"/>
            </p:cNvSpPr>
            <p:nvPr/>
          </p:nvSpPr>
          <p:spPr bwMode="auto">
            <a:xfrm>
              <a:off x="214" y="1905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anose="02020503050405090304" pitchFamily="18" charset="0"/>
                </a:rPr>
                <a:t>key = </a:t>
              </a:r>
              <a:r>
                <a:rPr lang="en-US" altLang="zh-CN" sz="3200" b="1">
                  <a:latin typeface="Times New Roman" panose="02020503050405090304" pitchFamily="18" charset="0"/>
                </a:rPr>
                <a:t>10</a:t>
              </a:r>
              <a:endParaRPr lang="en-US" altLang="zh-CN" sz="3200" b="1">
                <a:latin typeface="Times New Roman" panose="02020503050405090304" pitchFamily="18" charset="0"/>
              </a:endParaRPr>
            </a:p>
          </p:txBody>
        </p:sp>
      </p:grpSp>
      <p:sp>
        <p:nvSpPr>
          <p:cNvPr id="29734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323850" y="1341438"/>
            <a:ext cx="8001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3600" b="1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804030504040204" pitchFamily="34" charset="0"/>
              </a:rPr>
              <a:t>折半查找过程</a:t>
            </a:r>
            <a:endParaRPr lang="zh-CN" altLang="en-US" sz="3600" b="1" noProof="1">
              <a:solidFill>
                <a:srgbClr val="9D13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804030504040204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16185E-6 L -0.55937 -0.00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16185E-6 L 0.16111 -0.002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5607E-7 L -0.18073 0.002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11 -0.00208 L 0.24775 -0.00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3 0.00254 L -0.09409 0.0025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5 -0.00208 L 0.33438 -0.002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16185E-6 L -0.55937 -0.00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1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16185E-6 L 0.16111 -0.00208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5607E-7 L -0.18073 0.0025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11 -0.00208 L 0.24775 -0.0020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3 0.00254 L -0.09409 0.0025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5 -0.00208 L 0.33438 -0.0020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/>
      <p:bldP spid="29713" grpId="0"/>
      <p:bldP spid="29713" grpId="1"/>
      <p:bldP spid="29713" grpId="2"/>
      <p:bldP spid="29714" grpId="0"/>
      <p:bldP spid="29714" grpId="1"/>
      <p:bldP spid="29715" grpId="0"/>
      <p:bldP spid="297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54483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32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kumimoji="0" lang="zh-CN" altLang="en-US" sz="3200" noProof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285875" y="1052513"/>
            <a:ext cx="785812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数组的含义及存储特点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一维数组的定义和使用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二维数组的定义和使用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字符数组的定义和使用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4213" y="1116013"/>
            <a:ext cx="8153400" cy="5256212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int a[N]={7, 9, 12, 18, 21, 25, 33, 39, 45, 60};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int x,left=0, mid, right=N-1;        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scanf(</a:t>
            </a:r>
            <a:r>
              <a:rPr lang="fr-FR" altLang="en-US" sz="280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%d</a:t>
            </a:r>
            <a:r>
              <a:rPr lang="fr-FR" altLang="en-US" sz="280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, &amp;x); 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if(x&lt;a[left] || x&gt;a[right])  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	printf(</a:t>
            </a:r>
            <a:r>
              <a:rPr lang="fr-FR" altLang="en-US" sz="280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Not exist!\n</a:t>
            </a:r>
            <a:r>
              <a:rPr lang="fr-FR" altLang="en-US" sz="280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); 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else   /*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位于查找区间则开始查找 *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533525" y="1385888"/>
            <a:ext cx="5041900" cy="5041900"/>
          </a:xfrm>
          <a:prstGeom prst="rect">
            <a:avLst/>
          </a:prstGeom>
          <a:solidFill>
            <a:srgbClr val="FFFFFF"/>
          </a:solidFill>
          <a:ln w="28575" cap="sq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450" y="1052513"/>
            <a:ext cx="7772400" cy="55181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{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while( left&lt;=right)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{   mid=(left+right)/2;         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if( a[mid]==x)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break;                  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else if(a[mid]&lt;x)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left=mid+1;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else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right=mid-1;</a:t>
            </a:r>
            <a:endParaRPr lang="en-US" altLang="zh-CN" sz="28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}</a:t>
            </a:r>
            <a:endParaRPr lang="en-US" altLang="zh-CN" sz="2800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68313" y="693738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503050405090304" pitchFamily="18" charset="0"/>
                <a:ea typeface="隶书" panose="02010509060101010101" pitchFamily="49" charset="-122"/>
              </a:rPr>
              <a:t>接上页</a:t>
            </a:r>
            <a:endParaRPr lang="zh-CN" altLang="en-US" sz="2400" b="1"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4213" y="1484313"/>
            <a:ext cx="8305800" cy="3843337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if(left&lt;=right)</a:t>
            </a:r>
            <a:endParaRPr lang="en-US" altLang="zh-CN" sz="280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	printf(</a:t>
            </a:r>
            <a:r>
              <a:rPr lang="fr-FR" altLang="en-US" sz="2800" smtClean="0"/>
              <a:t>"</a:t>
            </a:r>
            <a:r>
              <a:rPr lang="en-US" altLang="zh-CN" sz="2800" smtClean="0"/>
              <a:t>%4d is at %4d.\n</a:t>
            </a:r>
            <a:r>
              <a:rPr lang="fr-FR" altLang="en-US" sz="2800" smtClean="0"/>
              <a:t>"</a:t>
            </a:r>
            <a:r>
              <a:rPr lang="en-US" altLang="zh-CN" sz="2800" smtClean="0"/>
              <a:t>, x, mid);      </a:t>
            </a:r>
            <a:endParaRPr lang="en-US" altLang="zh-CN" sz="280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else</a:t>
            </a:r>
            <a:endParaRPr lang="en-US" altLang="zh-CN" sz="280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	printf(</a:t>
            </a:r>
            <a:r>
              <a:rPr lang="fr-FR" altLang="en-US" sz="2800" smtClean="0"/>
              <a:t>"</a:t>
            </a:r>
            <a:r>
              <a:rPr lang="en-US" altLang="zh-CN" sz="2800" smtClean="0"/>
              <a:t>Not exist!\n</a:t>
            </a:r>
            <a:r>
              <a:rPr lang="fr-FR" altLang="en-US" sz="2800" smtClean="0"/>
              <a:t>"</a:t>
            </a:r>
            <a:r>
              <a:rPr lang="en-US" altLang="zh-CN" sz="2800" smtClean="0"/>
              <a:t>);</a:t>
            </a:r>
            <a:endParaRPr lang="en-US" altLang="zh-CN" sz="280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return 0; </a:t>
            </a:r>
            <a:endParaRPr lang="en-US" altLang="zh-CN" sz="280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  <a:endParaRPr lang="en-US" altLang="zh-CN" sz="2800" smtClean="0"/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539750" y="836613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503050405090304" pitchFamily="18" charset="0"/>
                <a:ea typeface="隶书" panose="02010509060101010101" pitchFamily="49" charset="-122"/>
              </a:rPr>
              <a:t>接上页</a:t>
            </a:r>
            <a:endParaRPr lang="zh-CN" altLang="en-US" sz="2400" b="1"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214438"/>
            <a:ext cx="8143875" cy="4535487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6-6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排序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冒泡排序 </a:t>
            </a:r>
            <a:endParaRPr lang="zh-CN" altLang="en-US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算法：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从第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个元素开始，不断比较相邻的两个数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逆序交换两个数。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一趟排序后，最大值（或最小值）元素落到最后面，已有序</a:t>
            </a:r>
            <a:endParaRPr lang="zh-CN" altLang="en-US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个数共需执行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N-1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趟排序</a:t>
            </a:r>
            <a:endParaRPr lang="zh-CN" altLang="en-US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1075" y="1711325"/>
            <a:ext cx="714375" cy="4143375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3200" b="1" smtClean="0">
                <a:solidFill>
                  <a:srgbClr val="9D138D"/>
                </a:solidFill>
                <a:latin typeface="Verdana" panose="020B0804030504040204" pitchFamily="34" charset="0"/>
                <a:ea typeface="宋体" pitchFamily="2" charset="-122"/>
              </a:rPr>
              <a:t>9</a:t>
            </a:r>
            <a:endParaRPr lang="en-US" altLang="zh-CN" sz="3200" b="1" smtClean="0">
              <a:solidFill>
                <a:srgbClr val="9D138D"/>
              </a:solidFill>
              <a:latin typeface="Verdana" panose="020B0804030504040204" pitchFamily="34" charset="0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Verdana" panose="020B0804030504040204" pitchFamily="34" charset="0"/>
                <a:ea typeface="宋体" pitchFamily="2" charset="-122"/>
              </a:rPr>
              <a:t>8</a:t>
            </a:r>
            <a:endParaRPr lang="en-US" altLang="zh-CN" sz="3200" b="1" smtClean="0">
              <a:latin typeface="Verdana" panose="020B0804030504040204" pitchFamily="34" charset="0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Verdana" panose="020B0804030504040204" pitchFamily="34" charset="0"/>
                <a:ea typeface="宋体" pitchFamily="2" charset="-122"/>
              </a:rPr>
              <a:t>5</a:t>
            </a:r>
            <a:endParaRPr lang="en-US" altLang="zh-CN" sz="3200" b="1" smtClean="0">
              <a:latin typeface="Verdana" panose="020B0804030504040204" pitchFamily="34" charset="0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Verdana" panose="020B0804030504040204" pitchFamily="34" charset="0"/>
                <a:ea typeface="宋体" pitchFamily="2" charset="-122"/>
              </a:rPr>
              <a:t>4</a:t>
            </a:r>
            <a:endParaRPr lang="en-US" altLang="zh-CN" sz="3200" b="1" smtClean="0">
              <a:latin typeface="Verdana" panose="020B0804030504040204" pitchFamily="34" charset="0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Verdana" panose="020B0804030504040204" pitchFamily="34" charset="0"/>
                <a:ea typeface="宋体" pitchFamily="2" charset="-122"/>
              </a:rPr>
              <a:t>2</a:t>
            </a:r>
            <a:endParaRPr lang="en-US" altLang="zh-CN" sz="3200" b="1" smtClean="0">
              <a:latin typeface="Verdana" panose="020B0804030504040204" pitchFamily="34" charset="0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Verdana" panose="020B0804030504040204" pitchFamily="34" charset="0"/>
                <a:ea typeface="宋体" pitchFamily="2" charset="-122"/>
              </a:rPr>
              <a:t>0</a:t>
            </a:r>
            <a:endParaRPr lang="zh-CN" altLang="en-US" sz="3200" b="1" smtClean="0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19459" name="流程图: 过程 2"/>
          <p:cNvSpPr>
            <a:spLocks noChangeArrowheads="1"/>
          </p:cNvSpPr>
          <p:nvPr/>
        </p:nvSpPr>
        <p:spPr bwMode="auto">
          <a:xfrm>
            <a:off x="2214563" y="171132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0" name="任意多边形 4"/>
          <p:cNvSpPr>
            <a:spLocks noChangeArrowheads="1"/>
          </p:cNvSpPr>
          <p:nvPr/>
        </p:nvSpPr>
        <p:spPr bwMode="auto">
          <a:xfrm>
            <a:off x="2660650" y="2024063"/>
            <a:ext cx="220663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3357563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8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zh-CN" altLang="en-US" sz="3200" b="1">
              <a:latin typeface="Verdana" panose="020B0804030504040204" pitchFamily="34" charset="0"/>
            </a:endParaRPr>
          </a:p>
        </p:txBody>
      </p:sp>
      <p:sp>
        <p:nvSpPr>
          <p:cNvPr id="19462" name="流程图: 过程 6"/>
          <p:cNvSpPr>
            <a:spLocks noChangeArrowheads="1"/>
          </p:cNvSpPr>
          <p:nvPr/>
        </p:nvSpPr>
        <p:spPr bwMode="auto">
          <a:xfrm>
            <a:off x="3286125" y="249713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任意多边形 7"/>
          <p:cNvSpPr>
            <a:spLocks noChangeArrowheads="1"/>
          </p:cNvSpPr>
          <p:nvPr/>
        </p:nvSpPr>
        <p:spPr bwMode="auto">
          <a:xfrm>
            <a:off x="3732213" y="2809875"/>
            <a:ext cx="220662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Rectangle 3"/>
          <p:cNvSpPr txBox="1">
            <a:spLocks noChangeArrowheads="1"/>
          </p:cNvSpPr>
          <p:nvPr/>
        </p:nvSpPr>
        <p:spPr bwMode="auto">
          <a:xfrm>
            <a:off x="4357688" y="171450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8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zh-CN" altLang="en-US" sz="3200" b="1">
              <a:latin typeface="Verdana" panose="020B0804030504040204" pitchFamily="34" charset="0"/>
            </a:endParaRPr>
          </a:p>
        </p:txBody>
      </p:sp>
      <p:sp>
        <p:nvSpPr>
          <p:cNvPr id="19465" name="流程图: 过程 9"/>
          <p:cNvSpPr>
            <a:spLocks noChangeArrowheads="1"/>
          </p:cNvSpPr>
          <p:nvPr/>
        </p:nvSpPr>
        <p:spPr bwMode="auto">
          <a:xfrm>
            <a:off x="4286250" y="314007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任意多边形 10"/>
          <p:cNvSpPr>
            <a:spLocks noChangeArrowheads="1"/>
          </p:cNvSpPr>
          <p:nvPr/>
        </p:nvSpPr>
        <p:spPr bwMode="auto">
          <a:xfrm>
            <a:off x="4732338" y="3452813"/>
            <a:ext cx="220662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Rectangle 3"/>
          <p:cNvSpPr txBox="1">
            <a:spLocks noChangeArrowheads="1"/>
          </p:cNvSpPr>
          <p:nvPr/>
        </p:nvSpPr>
        <p:spPr bwMode="auto">
          <a:xfrm>
            <a:off x="5286375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8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zh-CN" altLang="en-US" sz="3200" b="1">
              <a:latin typeface="Verdana" panose="020B0804030504040204" pitchFamily="34" charset="0"/>
            </a:endParaRPr>
          </a:p>
        </p:txBody>
      </p:sp>
      <p:sp>
        <p:nvSpPr>
          <p:cNvPr id="19468" name="流程图: 过程 12"/>
          <p:cNvSpPr>
            <a:spLocks noChangeArrowheads="1"/>
          </p:cNvSpPr>
          <p:nvPr/>
        </p:nvSpPr>
        <p:spPr bwMode="auto">
          <a:xfrm>
            <a:off x="5214938" y="3854450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任意多边形 13"/>
          <p:cNvSpPr>
            <a:spLocks noChangeArrowheads="1"/>
          </p:cNvSpPr>
          <p:nvPr/>
        </p:nvSpPr>
        <p:spPr bwMode="auto">
          <a:xfrm>
            <a:off x="5661025" y="4167188"/>
            <a:ext cx="220663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Rectangle 3"/>
          <p:cNvSpPr txBox="1">
            <a:spLocks noChangeArrowheads="1"/>
          </p:cNvSpPr>
          <p:nvPr/>
        </p:nvSpPr>
        <p:spPr bwMode="auto">
          <a:xfrm>
            <a:off x="6357938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8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zh-CN" altLang="en-US" sz="3200" b="1">
              <a:latin typeface="Verdana" panose="020B0804030504040204" pitchFamily="34" charset="0"/>
            </a:endParaRPr>
          </a:p>
        </p:txBody>
      </p:sp>
      <p:sp>
        <p:nvSpPr>
          <p:cNvPr id="19471" name="流程图: 过程 15"/>
          <p:cNvSpPr>
            <a:spLocks noChangeArrowheads="1"/>
          </p:cNvSpPr>
          <p:nvPr/>
        </p:nvSpPr>
        <p:spPr bwMode="auto">
          <a:xfrm>
            <a:off x="6286500" y="449738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2" name="任意多边形 16"/>
          <p:cNvSpPr>
            <a:spLocks noChangeArrowheads="1"/>
          </p:cNvSpPr>
          <p:nvPr/>
        </p:nvSpPr>
        <p:spPr bwMode="auto">
          <a:xfrm>
            <a:off x="6732588" y="4810125"/>
            <a:ext cx="220662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Rectangle 3"/>
          <p:cNvSpPr txBox="1">
            <a:spLocks noChangeArrowheads="1"/>
          </p:cNvSpPr>
          <p:nvPr/>
        </p:nvSpPr>
        <p:spPr bwMode="auto">
          <a:xfrm>
            <a:off x="7429500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8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19474" name="流程图: 过程 18"/>
          <p:cNvSpPr>
            <a:spLocks noChangeArrowheads="1"/>
          </p:cNvSpPr>
          <p:nvPr/>
        </p:nvSpPr>
        <p:spPr bwMode="auto">
          <a:xfrm>
            <a:off x="7358063" y="5140325"/>
            <a:ext cx="571500" cy="642938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5" name="圆角矩形标注 20"/>
          <p:cNvSpPr>
            <a:spLocks noChangeArrowheads="1"/>
          </p:cNvSpPr>
          <p:nvPr/>
        </p:nvSpPr>
        <p:spPr bwMode="auto">
          <a:xfrm>
            <a:off x="3929063" y="6000750"/>
            <a:ext cx="4286250" cy="571500"/>
          </a:xfrm>
          <a:prstGeom prst="wedgeRoundRectCallout">
            <a:avLst>
              <a:gd name="adj1" fmla="val 30185"/>
              <a:gd name="adj2" fmla="val -9824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大数沉淀，小数起泡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3572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135731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a[0]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a[1]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a[2]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a[3]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a[4]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a[5]</a:t>
            </a:r>
            <a:endParaRPr lang="en-US" altLang="zh-CN" sz="3200" b="1">
              <a:latin typeface="Verdana" panose="020B0804030504040204" pitchFamily="34" charset="0"/>
            </a:endParaRPr>
          </a:p>
        </p:txBody>
      </p:sp>
      <p:sp>
        <p:nvSpPr>
          <p:cNvPr id="19477" name="TextBox 22"/>
          <p:cNvSpPr txBox="1">
            <a:spLocks noChangeArrowheads="1"/>
          </p:cNvSpPr>
          <p:nvPr/>
        </p:nvSpPr>
        <p:spPr bwMode="auto">
          <a:xfrm>
            <a:off x="2071688" y="71438"/>
            <a:ext cx="593153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zh-CN" sz="3200" b="1"/>
              <a:t>;i++)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t=a[j];a[j]=a[j+1];a[j+1]=t; }</a:t>
            </a:r>
            <a:endParaRPr lang="zh-CN" altLang="en-US" sz="32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1" grpId="0"/>
      <p:bldP spid="19462" grpId="0" animBg="1"/>
      <p:bldP spid="19463" grpId="0" animBg="1"/>
      <p:bldP spid="19464" grpId="0"/>
      <p:bldP spid="19465" grpId="0" animBg="1"/>
      <p:bldP spid="19466" grpId="0" animBg="1"/>
      <p:bldP spid="19467" grpId="0"/>
      <p:bldP spid="19468" grpId="0" animBg="1"/>
      <p:bldP spid="19469" grpId="0" animBg="1"/>
      <p:bldP spid="19470" grpId="0"/>
      <p:bldP spid="19471" grpId="0" animBg="1"/>
      <p:bldP spid="19472" grpId="0" animBg="1"/>
      <p:bldP spid="19473" grpId="0"/>
      <p:bldP spid="19474" grpId="0" animBg="1"/>
      <p:bldP spid="19475" grpId="0" animBg="1"/>
      <p:bldP spid="1947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TextBox 39"/>
          <p:cNvSpPr txBox="1">
            <a:spLocks noChangeArrowheads="1"/>
          </p:cNvSpPr>
          <p:nvPr/>
        </p:nvSpPr>
        <p:spPr bwMode="auto">
          <a:xfrm>
            <a:off x="2071688" y="215900"/>
            <a:ext cx="593153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t=a[j];a[j]=a[j+1];a[j+1]=t; }</a:t>
            </a:r>
            <a:endParaRPr lang="zh-CN" altLang="en-US" sz="3200" b="1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928938" y="199707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cxnSp>
        <p:nvCxnSpPr>
          <p:cNvPr id="20483" name="直接连接符 22"/>
          <p:cNvCxnSpPr>
            <a:cxnSpLocks noChangeShapeType="1"/>
          </p:cNvCxnSpPr>
          <p:nvPr/>
        </p:nvCxnSpPr>
        <p:spPr bwMode="auto">
          <a:xfrm>
            <a:off x="2357438" y="5429250"/>
            <a:ext cx="5786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3857625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0485" name="流程图: 过程 24"/>
          <p:cNvSpPr>
            <a:spLocks noChangeArrowheads="1"/>
          </p:cNvSpPr>
          <p:nvPr/>
        </p:nvSpPr>
        <p:spPr bwMode="auto">
          <a:xfrm>
            <a:off x="2928938" y="199707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任意多边形 25"/>
          <p:cNvSpPr>
            <a:spLocks noChangeArrowheads="1"/>
          </p:cNvSpPr>
          <p:nvPr/>
        </p:nvSpPr>
        <p:spPr bwMode="auto">
          <a:xfrm>
            <a:off x="3375025" y="2309813"/>
            <a:ext cx="220663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7" name="流程图: 过程 26"/>
          <p:cNvSpPr>
            <a:spLocks noChangeArrowheads="1"/>
          </p:cNvSpPr>
          <p:nvPr/>
        </p:nvSpPr>
        <p:spPr bwMode="auto">
          <a:xfrm>
            <a:off x="3786188" y="264318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任意多边形 27"/>
          <p:cNvSpPr>
            <a:spLocks noChangeArrowheads="1"/>
          </p:cNvSpPr>
          <p:nvPr/>
        </p:nvSpPr>
        <p:spPr bwMode="auto">
          <a:xfrm>
            <a:off x="4232275" y="2957513"/>
            <a:ext cx="220663" cy="738187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78631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0490" name="流程图: 过程 29"/>
          <p:cNvSpPr>
            <a:spLocks noChangeArrowheads="1"/>
          </p:cNvSpPr>
          <p:nvPr/>
        </p:nvSpPr>
        <p:spPr bwMode="auto">
          <a:xfrm>
            <a:off x="4714875" y="3429000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1" name="任意多边形 30"/>
          <p:cNvSpPr>
            <a:spLocks noChangeArrowheads="1"/>
          </p:cNvSpPr>
          <p:nvPr/>
        </p:nvSpPr>
        <p:spPr bwMode="auto">
          <a:xfrm>
            <a:off x="5160963" y="3743325"/>
            <a:ext cx="220662" cy="738188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2" name="Rectangle 3"/>
          <p:cNvSpPr txBox="1">
            <a:spLocks noChangeArrowheads="1"/>
          </p:cNvSpPr>
          <p:nvPr/>
        </p:nvSpPr>
        <p:spPr bwMode="auto">
          <a:xfrm>
            <a:off x="5857875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0493" name="流程图: 过程 32"/>
          <p:cNvSpPr>
            <a:spLocks noChangeArrowheads="1"/>
          </p:cNvSpPr>
          <p:nvPr/>
        </p:nvSpPr>
        <p:spPr bwMode="auto">
          <a:xfrm>
            <a:off x="5786438" y="407193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4" name="任意多边形 33"/>
          <p:cNvSpPr>
            <a:spLocks noChangeArrowheads="1"/>
          </p:cNvSpPr>
          <p:nvPr/>
        </p:nvSpPr>
        <p:spPr bwMode="auto">
          <a:xfrm>
            <a:off x="6232525" y="4386263"/>
            <a:ext cx="220663" cy="738187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5" name="Rectangle 3"/>
          <p:cNvSpPr txBox="1">
            <a:spLocks noChangeArrowheads="1"/>
          </p:cNvSpPr>
          <p:nvPr/>
        </p:nvSpPr>
        <p:spPr bwMode="auto">
          <a:xfrm>
            <a:off x="6858000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5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0496" name="流程图: 过程 35"/>
          <p:cNvSpPr>
            <a:spLocks noChangeArrowheads="1"/>
          </p:cNvSpPr>
          <p:nvPr/>
        </p:nvSpPr>
        <p:spPr bwMode="auto">
          <a:xfrm>
            <a:off x="6786563" y="4714875"/>
            <a:ext cx="571500" cy="642938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1357313" cy="414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a[0]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a[1]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a[2]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a[3]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a[4]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a[5]</a:t>
            </a:r>
            <a:endParaRPr lang="en-US" altLang="zh-CN" sz="3200" b="1">
              <a:latin typeface="Verdana" panose="020B08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bldLvl="0" animBg="1"/>
      <p:bldP spid="20484" grpId="0"/>
      <p:bldP spid="20485" grpId="0" animBg="1"/>
      <p:bldP spid="20486" grpId="0" animBg="1"/>
      <p:bldP spid="20487" grpId="0" animBg="1"/>
      <p:bldP spid="20488" grpId="0" animBg="1"/>
      <p:bldP spid="20489" grpId="0"/>
      <p:bldP spid="20490" grpId="0" animBg="1"/>
      <p:bldP spid="20491" grpId="0" animBg="1"/>
      <p:bldP spid="20492" grpId="0"/>
      <p:bldP spid="20493" grpId="0" animBg="1"/>
      <p:bldP spid="20494" grpId="0" animBg="1"/>
      <p:bldP spid="20495" grpId="0"/>
      <p:bldP spid="204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6" name="直接连接符 22"/>
          <p:cNvCxnSpPr>
            <a:cxnSpLocks noChangeShapeType="1"/>
          </p:cNvCxnSpPr>
          <p:nvPr/>
        </p:nvCxnSpPr>
        <p:spPr bwMode="auto">
          <a:xfrm>
            <a:off x="2786063" y="4714875"/>
            <a:ext cx="5143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3571875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1508" name="流程图: 过程 16"/>
          <p:cNvSpPr>
            <a:spLocks noChangeArrowheads="1"/>
          </p:cNvSpPr>
          <p:nvPr/>
        </p:nvSpPr>
        <p:spPr bwMode="auto">
          <a:xfrm>
            <a:off x="3548063" y="192563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" name="任意多边形 18"/>
          <p:cNvSpPr>
            <a:spLocks noChangeArrowheads="1"/>
          </p:cNvSpPr>
          <p:nvPr/>
        </p:nvSpPr>
        <p:spPr bwMode="auto">
          <a:xfrm>
            <a:off x="3994150" y="2238375"/>
            <a:ext cx="220663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Rectangle 3"/>
          <p:cNvSpPr txBox="1">
            <a:spLocks noChangeArrowheads="1"/>
          </p:cNvSpPr>
          <p:nvPr/>
        </p:nvSpPr>
        <p:spPr bwMode="auto">
          <a:xfrm>
            <a:off x="4572000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1511" name="流程图: 过程 20"/>
          <p:cNvSpPr>
            <a:spLocks noChangeArrowheads="1"/>
          </p:cNvSpPr>
          <p:nvPr/>
        </p:nvSpPr>
        <p:spPr bwMode="auto">
          <a:xfrm>
            <a:off x="4548188" y="2643188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任意多边形 21"/>
          <p:cNvSpPr>
            <a:spLocks noChangeArrowheads="1"/>
          </p:cNvSpPr>
          <p:nvPr/>
        </p:nvSpPr>
        <p:spPr bwMode="auto">
          <a:xfrm>
            <a:off x="4994275" y="2957513"/>
            <a:ext cx="220663" cy="738187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" name="Rectangle 3"/>
          <p:cNvSpPr txBox="1">
            <a:spLocks noChangeArrowheads="1"/>
          </p:cNvSpPr>
          <p:nvPr/>
        </p:nvSpPr>
        <p:spPr bwMode="auto">
          <a:xfrm>
            <a:off x="5643563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1514" name="流程图: 过程 37"/>
          <p:cNvSpPr>
            <a:spLocks noChangeArrowheads="1"/>
          </p:cNvSpPr>
          <p:nvPr/>
        </p:nvSpPr>
        <p:spPr bwMode="auto">
          <a:xfrm>
            <a:off x="5619750" y="328612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5" name="任意多边形 38"/>
          <p:cNvSpPr>
            <a:spLocks noChangeArrowheads="1"/>
          </p:cNvSpPr>
          <p:nvPr/>
        </p:nvSpPr>
        <p:spPr bwMode="auto">
          <a:xfrm>
            <a:off x="6065838" y="3600450"/>
            <a:ext cx="220662" cy="738188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6" name="Rectangle 3"/>
          <p:cNvSpPr txBox="1">
            <a:spLocks noChangeArrowheads="1"/>
          </p:cNvSpPr>
          <p:nvPr/>
        </p:nvSpPr>
        <p:spPr bwMode="auto">
          <a:xfrm>
            <a:off x="6667500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4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1517" name="流程图: 过程 40"/>
          <p:cNvSpPr>
            <a:spLocks noChangeArrowheads="1"/>
          </p:cNvSpPr>
          <p:nvPr/>
        </p:nvSpPr>
        <p:spPr bwMode="auto">
          <a:xfrm>
            <a:off x="6643688" y="4000500"/>
            <a:ext cx="571500" cy="571500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9" name="Rectangle 3"/>
          <p:cNvSpPr txBox="1">
            <a:spLocks noChangeArrowheads="1"/>
          </p:cNvSpPr>
          <p:nvPr/>
        </p:nvSpPr>
        <p:spPr bwMode="auto">
          <a:xfrm>
            <a:off x="1357313" y="1857375"/>
            <a:ext cx="1357312" cy="414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a[0]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a[1]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a[2]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a[3]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a[4]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a[5]</a:t>
            </a:r>
            <a:endParaRPr lang="en-US" altLang="zh-CN" sz="3200" b="1">
              <a:latin typeface="Verdana" panose="020B080403050404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1519" name="TextBox 44"/>
          <p:cNvSpPr txBox="1">
            <a:spLocks noChangeArrowheads="1"/>
          </p:cNvSpPr>
          <p:nvPr/>
        </p:nvSpPr>
        <p:spPr bwMode="auto">
          <a:xfrm>
            <a:off x="2071688" y="73025"/>
            <a:ext cx="593153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for(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=0;j&lt;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en-US" altLang="zh-CN" sz="3200" b="1" dirty="0"/>
              <a:t>;j++)                   </a:t>
            </a:r>
            <a:endParaRPr lang="en-US" altLang="zh-CN" sz="3200" b="1" dirty="0"/>
          </a:p>
          <a:p>
            <a:r>
              <a:rPr lang="en-US" altLang="zh-CN" sz="3200" b="1" dirty="0"/>
              <a:t>    if (a[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]&gt;a[j+1])     </a:t>
            </a:r>
            <a:endParaRPr lang="zh-CN" altLang="en-US" sz="3200" b="1" dirty="0"/>
          </a:p>
          <a:p>
            <a:r>
              <a:rPr lang="en-US" altLang="zh-CN" sz="3200" b="1" dirty="0"/>
              <a:t>    { t=a[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];a[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]=a[j+1];a[j+1]=t; }</a:t>
            </a:r>
            <a:endParaRPr lang="zh-CN" altLang="en-US" sz="32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/>
      <p:bldP spid="21511" grpId="0" animBg="1"/>
      <p:bldP spid="21512" grpId="0" animBg="1"/>
      <p:bldP spid="21513" grpId="0"/>
      <p:bldP spid="21514" grpId="0" animBg="1"/>
      <p:bldP spid="21515" grpId="0" animBg="1"/>
      <p:bldP spid="21516" grpId="0"/>
      <p:bldP spid="21517" grpId="0" animBg="1"/>
      <p:bldP spid="2151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直接连接符 22"/>
          <p:cNvCxnSpPr>
            <a:cxnSpLocks noChangeShapeType="1"/>
          </p:cNvCxnSpPr>
          <p:nvPr/>
        </p:nvCxnSpPr>
        <p:spPr bwMode="auto">
          <a:xfrm>
            <a:off x="3000375" y="4000500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373856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4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2532" name="流程图: 过程 13"/>
          <p:cNvSpPr>
            <a:spLocks noChangeArrowheads="1"/>
          </p:cNvSpPr>
          <p:nvPr/>
        </p:nvSpPr>
        <p:spPr bwMode="auto">
          <a:xfrm>
            <a:off x="3714750" y="199707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3" name="任意多边形 14"/>
          <p:cNvSpPr>
            <a:spLocks noChangeArrowheads="1"/>
          </p:cNvSpPr>
          <p:nvPr/>
        </p:nvSpPr>
        <p:spPr bwMode="auto">
          <a:xfrm>
            <a:off x="4160838" y="2309813"/>
            <a:ext cx="220662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Rectangle 3"/>
          <p:cNvSpPr txBox="1">
            <a:spLocks noChangeArrowheads="1"/>
          </p:cNvSpPr>
          <p:nvPr/>
        </p:nvSpPr>
        <p:spPr bwMode="auto">
          <a:xfrm>
            <a:off x="4857750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4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2535" name="流程图: 过程 17"/>
          <p:cNvSpPr>
            <a:spLocks noChangeArrowheads="1"/>
          </p:cNvSpPr>
          <p:nvPr/>
        </p:nvSpPr>
        <p:spPr bwMode="auto">
          <a:xfrm>
            <a:off x="4857750" y="2714625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6" name="任意多边形 23"/>
          <p:cNvSpPr>
            <a:spLocks noChangeArrowheads="1"/>
          </p:cNvSpPr>
          <p:nvPr/>
        </p:nvSpPr>
        <p:spPr bwMode="auto">
          <a:xfrm>
            <a:off x="5303838" y="3028950"/>
            <a:ext cx="220662" cy="738188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7" name="Rectangle 3"/>
          <p:cNvSpPr txBox="1">
            <a:spLocks noChangeArrowheads="1"/>
          </p:cNvSpPr>
          <p:nvPr/>
        </p:nvSpPr>
        <p:spPr bwMode="auto">
          <a:xfrm>
            <a:off x="592931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2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4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2538" name="流程图: 过程 25"/>
          <p:cNvSpPr>
            <a:spLocks noChangeArrowheads="1"/>
          </p:cNvSpPr>
          <p:nvPr/>
        </p:nvSpPr>
        <p:spPr bwMode="auto">
          <a:xfrm>
            <a:off x="5929313" y="3289300"/>
            <a:ext cx="571500" cy="639763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0" name="Rectangle 3"/>
          <p:cNvSpPr txBox="1">
            <a:spLocks noChangeArrowheads="1"/>
          </p:cNvSpPr>
          <p:nvPr/>
        </p:nvSpPr>
        <p:spPr bwMode="auto">
          <a:xfrm>
            <a:off x="1643063" y="2000250"/>
            <a:ext cx="1357312" cy="414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a[0]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a[1]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a[2]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a[3]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a[4]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a[5]</a:t>
            </a:r>
            <a:endParaRPr lang="en-US" altLang="zh-CN" sz="3200" b="1">
              <a:latin typeface="Verdana" panose="020B080403050404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2540" name="TextBox 29"/>
          <p:cNvSpPr txBox="1">
            <a:spLocks noChangeArrowheads="1"/>
          </p:cNvSpPr>
          <p:nvPr/>
        </p:nvSpPr>
        <p:spPr bwMode="auto">
          <a:xfrm>
            <a:off x="2071688" y="71438"/>
            <a:ext cx="593153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t=a[j];a[j]=a[j+1];a[j+1]=t; }</a:t>
            </a:r>
            <a:endParaRPr lang="zh-CN" altLang="en-US" sz="32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/>
      <p:bldP spid="22535" grpId="0" animBg="1"/>
      <p:bldP spid="22536" grpId="0" animBg="1"/>
      <p:bldP spid="22537" grpId="0"/>
      <p:bldP spid="22538" grpId="0" animBg="1"/>
      <p:bldP spid="2254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4" name="直接连接符 22"/>
          <p:cNvCxnSpPr>
            <a:cxnSpLocks noChangeShapeType="1"/>
          </p:cNvCxnSpPr>
          <p:nvPr/>
        </p:nvCxnSpPr>
        <p:spPr bwMode="auto">
          <a:xfrm>
            <a:off x="3071813" y="3500438"/>
            <a:ext cx="3786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4286250" y="2071688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2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4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3556" name="流程图: 过程 10"/>
          <p:cNvSpPr>
            <a:spLocks noChangeArrowheads="1"/>
          </p:cNvSpPr>
          <p:nvPr/>
        </p:nvSpPr>
        <p:spPr bwMode="auto">
          <a:xfrm>
            <a:off x="4262438" y="2068513"/>
            <a:ext cx="571500" cy="12858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任意多边形 11"/>
          <p:cNvSpPr>
            <a:spLocks noChangeArrowheads="1"/>
          </p:cNvSpPr>
          <p:nvPr/>
        </p:nvSpPr>
        <p:spPr bwMode="auto">
          <a:xfrm>
            <a:off x="4708525" y="2381250"/>
            <a:ext cx="220663" cy="739775"/>
          </a:xfrm>
          <a:custGeom>
            <a:avLst/>
            <a:gdLst>
              <a:gd name="T0" fmla="*/ 50104 w 221293"/>
              <a:gd name="T1" fmla="*/ 739036 h 739036"/>
              <a:gd name="T2" fmla="*/ 212942 w 221293"/>
              <a:gd name="T3" fmla="*/ 300625 h 739036"/>
              <a:gd name="T4" fmla="*/ 0 w 221293"/>
              <a:gd name="T5" fmla="*/ 0 h 739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Rectangle 3"/>
          <p:cNvSpPr txBox="1">
            <a:spLocks noChangeArrowheads="1"/>
          </p:cNvSpPr>
          <p:nvPr/>
        </p:nvSpPr>
        <p:spPr bwMode="auto">
          <a:xfrm>
            <a:off x="5453063" y="20034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0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2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4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5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8</a:t>
            </a:r>
            <a:endParaRPr lang="en-US" altLang="zh-CN" sz="3200" b="1">
              <a:solidFill>
                <a:srgbClr val="9D138D"/>
              </a:solidFill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anose="020B0804030504040204" pitchFamily="34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Verdana" panose="020B0804030504040204" pitchFamily="34" charset="0"/>
            </a:endParaRPr>
          </a:p>
        </p:txBody>
      </p:sp>
      <p:sp>
        <p:nvSpPr>
          <p:cNvPr id="23559" name="流程图: 过程 16"/>
          <p:cNvSpPr>
            <a:spLocks noChangeArrowheads="1"/>
          </p:cNvSpPr>
          <p:nvPr/>
        </p:nvSpPr>
        <p:spPr bwMode="auto">
          <a:xfrm>
            <a:off x="5429250" y="2714625"/>
            <a:ext cx="571500" cy="571500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0" name="Rectangle 3"/>
          <p:cNvSpPr txBox="1">
            <a:spLocks noChangeArrowheads="1"/>
          </p:cNvSpPr>
          <p:nvPr/>
        </p:nvSpPr>
        <p:spPr bwMode="auto">
          <a:xfrm>
            <a:off x="1643063" y="2071688"/>
            <a:ext cx="1357312" cy="414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latin typeface="Verdana" panose="020B0804030504040204" pitchFamily="34" charset="0"/>
              </a:rPr>
              <a:t>a[0]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a[1]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a[2]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a[3]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a[4]</a:t>
            </a:r>
            <a:endParaRPr lang="en-US" altLang="zh-CN" sz="3200" b="1">
              <a:latin typeface="Verdana" panose="020B080403050404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Verdana" panose="020B0804030504040204" pitchFamily="34" charset="0"/>
              </a:rPr>
              <a:t>a[5]</a:t>
            </a:r>
            <a:endParaRPr lang="en-US" altLang="zh-CN" sz="3200" b="1">
              <a:latin typeface="Verdana" panose="020B080403050404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3561" name="TextBox 21"/>
          <p:cNvSpPr txBox="1">
            <a:spLocks noChangeArrowheads="1"/>
          </p:cNvSpPr>
          <p:nvPr/>
        </p:nvSpPr>
        <p:spPr bwMode="auto">
          <a:xfrm>
            <a:off x="2071688" y="71438"/>
            <a:ext cx="593153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for(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=0;j&lt;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en-US" altLang="zh-CN" sz="3200" b="1" dirty="0"/>
              <a:t>;j++)                   </a:t>
            </a:r>
            <a:endParaRPr lang="en-US" altLang="zh-CN" sz="3200" b="1" dirty="0"/>
          </a:p>
          <a:p>
            <a:r>
              <a:rPr lang="en-US" altLang="zh-CN" sz="3200" b="1" dirty="0"/>
              <a:t>    if (a[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]&gt;a[j+1])     </a:t>
            </a:r>
            <a:endParaRPr lang="zh-CN" altLang="en-US" sz="3200" b="1" dirty="0"/>
          </a:p>
          <a:p>
            <a:r>
              <a:rPr lang="en-US" altLang="zh-CN" sz="3200" b="1" dirty="0"/>
              <a:t>    { t=a[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];a[</a:t>
            </a:r>
            <a:r>
              <a:rPr lang="en-US" altLang="zh-CN" sz="3200" b="1" dirty="0" err="1"/>
              <a:t>j</a:t>
            </a:r>
            <a:r>
              <a:rPr lang="en-US" altLang="zh-CN" sz="3200" b="1" dirty="0"/>
              <a:t>]=a[j+1];a[j+1]=t; }</a:t>
            </a:r>
            <a:endParaRPr lang="zh-CN" altLang="en-US" sz="32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/>
      <p:bldP spid="23559" grpId="0" animBg="1"/>
      <p:bldP spid="2356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500063" y="573088"/>
            <a:ext cx="3786187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517525" y="2214563"/>
            <a:ext cx="3768725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500063" y="4857750"/>
            <a:ext cx="3786187" cy="1568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214438" y="3929063"/>
            <a:ext cx="1357312" cy="7080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4929188" y="3357563"/>
            <a:ext cx="3786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for(j=0;j&lt;</a:t>
            </a:r>
            <a:r>
              <a:rPr lang="en-US" altLang="zh-CN" sz="3200" b="1">
                <a:solidFill>
                  <a:srgbClr val="FF0000"/>
                </a:solidFill>
              </a:rPr>
              <a:t>n-1-i</a:t>
            </a:r>
            <a:r>
              <a:rPr lang="en-US" altLang="zh-CN" sz="3200" b="1"/>
              <a:t>;j++)                   </a:t>
            </a:r>
            <a:endParaRPr lang="en-US" altLang="zh-CN" sz="3200" b="1"/>
          </a:p>
          <a:p>
            <a:r>
              <a:rPr lang="en-US" altLang="zh-CN" sz="3200" b="1"/>
              <a:t>    if (a[j]&gt;a[j+1])     </a:t>
            </a:r>
            <a:endParaRPr lang="zh-CN" altLang="en-US" sz="3200" b="1"/>
          </a:p>
          <a:p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4500563" y="2844800"/>
            <a:ext cx="37861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for(i=0;i&lt;</a:t>
            </a:r>
            <a:r>
              <a:rPr lang="en-US" altLang="zh-CN" sz="3200" b="1">
                <a:solidFill>
                  <a:srgbClr val="FF0000"/>
                </a:solidFill>
              </a:rPr>
              <a:t>n-1</a:t>
            </a:r>
            <a:r>
              <a:rPr lang="en-US" altLang="zh-CN" sz="3200" b="1"/>
              <a:t>;i++)</a:t>
            </a:r>
            <a:endParaRPr lang="zh-CN" altLang="en-US" sz="3200" b="1"/>
          </a:p>
        </p:txBody>
      </p:sp>
      <p:sp>
        <p:nvSpPr>
          <p:cNvPr id="24585" name="Rectangle 9" descr="90%"/>
          <p:cNvSpPr>
            <a:spLocks noChangeArrowheads="1"/>
          </p:cNvSpPr>
          <p:nvPr/>
        </p:nvSpPr>
        <p:spPr bwMode="auto">
          <a:xfrm>
            <a:off x="4572000" y="1125538"/>
            <a:ext cx="4572000" cy="1150937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>
            <a:solidFill>
              <a:srgbClr val="2BE94B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共执行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趟（即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n-1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趟）排序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第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趟排序执行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n-1-i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次比较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0" animBg="1"/>
      <p:bldP spid="24579" grpId="0" bldLvl="0" animBg="1"/>
      <p:bldP spid="24580" grpId="0" bldLvl="0" animBg="1"/>
      <p:bldP spid="24581" grpId="0" animBg="1"/>
      <p:bldP spid="24582" grpId="0"/>
      <p:bldP spid="24583" grpId="0"/>
      <p:bldP spid="245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55576" y="1124744"/>
            <a:ext cx="8072437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5-3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进阶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算平均数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输入一系列整数，以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结束。计算这些数的平均值。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并统计其中大于平均值的个数。</a:t>
            </a:r>
            <a:endParaRPr lang="en-US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371508" y="3140976"/>
            <a:ext cx="7772491" cy="2448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记录每次输入的数（多个变量，无法实现）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记录每次输入的数（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hlinkClick r:id="rId2" action="ppaction://hlinkfile"/>
              </a:rPr>
              <a:t>数组实现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914400" lvl="1" indent="-457200">
              <a:lnSpc>
                <a:spcPct val="13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输入存储数据，计算累和并记录元素个数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914400" lvl="1" indent="-457200">
              <a:lnSpc>
                <a:spcPct val="13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求平均值及大于平均值的个数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84213" y="476250"/>
            <a:ext cx="7813675" cy="63817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{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int a[N]={34,67,50,23,34};                   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	 for(i=0;i&lt;N-1;i++)</a:t>
            </a:r>
            <a:endParaRPr lang="zh-CN" altLang="en-US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		for(j=0;j&lt;N-1-i;j++) </a:t>
            </a:r>
            <a:endParaRPr lang="zh-CN" altLang="en-US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	  	 if (a[j]&gt;a[j+1]) </a:t>
            </a:r>
            <a:endParaRPr lang="zh-CN" altLang="en-US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	    	  {  t=a[j];</a:t>
            </a:r>
            <a:endParaRPr lang="en-US" altLang="zh-CN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  a[j]=a[j+1];</a:t>
            </a:r>
            <a:endParaRPr lang="en-US" altLang="zh-CN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  a[j+1]=t;</a:t>
            </a:r>
            <a:endParaRPr lang="en-US" altLang="zh-CN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		  }</a:t>
            </a:r>
            <a:endParaRPr lang="zh-CN" altLang="en-US" sz="280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for(i=0;i&lt;N;i++)  printf("%d ",a[i]);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printf("\n");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}</a:t>
            </a:r>
            <a:endParaRPr lang="en-US" altLang="zh-CN" sz="2800" smtClean="0">
              <a:latin typeface="微软雅黑" charset="0"/>
              <a:ea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649288" y="1511300"/>
            <a:ext cx="8143875" cy="43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6-7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排序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选择排序 </a:t>
            </a:r>
            <a:endParaRPr lang="en-US" altLang="zh-CN" sz="3200" b="1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算法</a:t>
            </a:r>
            <a:r>
              <a:rPr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32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找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a[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]~a[N-1]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的最小值元素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（打擂台法）</a:t>
            </a:r>
            <a:endParaRPr lang="en-US" altLang="zh-CN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将最小值元素与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a[</a:t>
            </a:r>
            <a:r>
              <a:rPr lang="en-US" altLang="zh-CN" sz="2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]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交换。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一趟排序后，最小值元素落到最前面，已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有序</a:t>
            </a:r>
            <a:endParaRPr lang="zh-CN" altLang="en-US" sz="2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共需执行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N-1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趟排序，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取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0 ~ N-2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36578" y="957228"/>
            <a:ext cx="8208912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求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个数据中的最大值（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“打擂台”法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）。</a:t>
            </a:r>
            <a:endParaRPr lang="en-US" altLang="zh-CN" sz="28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46455" lvl="1" indent="-446405" eaLnBrk="1" hangingPunct="1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设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a[0]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为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初始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最大值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，依次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a[1],…,a[N-1]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比较，若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当前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a[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]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大于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，则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改为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a[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]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N-1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次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比较后，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中存放的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就是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个数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中的最大数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46455" lvl="1" indent="-446405" eaLnBrk="1" hangingPunct="1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若要求解最大值下标，则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存储最大值的下标，即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max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赋初值为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a[max]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为最大值。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5" name="组合 1110024"/>
          <p:cNvGrpSpPr/>
          <p:nvPr/>
        </p:nvGrpSpPr>
        <p:grpSpPr bwMode="auto">
          <a:xfrm>
            <a:off x="910658" y="4845660"/>
            <a:ext cx="7632700" cy="793749"/>
            <a:chOff x="475" y="1809"/>
            <a:chExt cx="4808" cy="500"/>
          </a:xfrm>
        </p:grpSpPr>
        <p:grpSp>
          <p:nvGrpSpPr>
            <p:cNvPr id="2" name="组合 1110025"/>
            <p:cNvGrpSpPr/>
            <p:nvPr/>
          </p:nvGrpSpPr>
          <p:grpSpPr bwMode="auto">
            <a:xfrm>
              <a:off x="475" y="1809"/>
              <a:ext cx="907" cy="500"/>
              <a:chOff x="657" y="1535"/>
              <a:chExt cx="590" cy="500"/>
            </a:xfrm>
          </p:grpSpPr>
          <p:sp>
            <p:nvSpPr>
              <p:cNvPr id="16" name="矩形 1110026"/>
              <p:cNvSpPr>
                <a:spLocks noChangeArrowheads="1"/>
              </p:cNvSpPr>
              <p:nvPr/>
            </p:nvSpPr>
            <p:spPr bwMode="auto">
              <a:xfrm>
                <a:off x="748" y="1535"/>
                <a:ext cx="408" cy="1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buFont typeface="Arial" panose="020B0604020202090204" pitchFamily="34" charset="0"/>
                  <a:buNone/>
                </a:pPr>
                <a:endParaRPr lang="zh-CN" altLang="en-US" sz="2800" b="1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57" y="1706"/>
                <a:ext cx="590" cy="329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panose="020B0604020202090204" pitchFamily="34" charset="0"/>
                  <a:buNone/>
                  <a:defRPr/>
                </a:pPr>
                <a:r>
                  <a:rPr lang="zh-CN" altLang="en-US" sz="28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cs typeface="+mn-ea"/>
                  </a:rPr>
                  <a:t>擂台</a:t>
                </a:r>
                <a:endParaRPr lang="zh-CN" altLang="en-US" sz="2800" b="1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endParaRPr>
              </a:p>
            </p:txBody>
          </p:sp>
        </p:grpSp>
        <p:sp>
          <p:nvSpPr>
            <p:cNvPr id="7" name="矩形 1110028"/>
            <p:cNvSpPr>
              <a:spLocks noChangeArrowheads="1"/>
            </p:cNvSpPr>
            <p:nvPr/>
          </p:nvSpPr>
          <p:spPr bwMode="auto">
            <a:xfrm>
              <a:off x="1610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</a:rPr>
                <a:t>23</a:t>
              </a:r>
              <a:endParaRPr lang="en-US" altLang="zh-CN" sz="28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矩形 1110029"/>
            <p:cNvSpPr>
              <a:spLocks noChangeArrowheads="1"/>
            </p:cNvSpPr>
            <p:nvPr/>
          </p:nvSpPr>
          <p:spPr bwMode="auto">
            <a:xfrm>
              <a:off x="2018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56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9" name="矩形 1110030"/>
            <p:cNvSpPr>
              <a:spLocks noChangeArrowheads="1"/>
            </p:cNvSpPr>
            <p:nvPr/>
          </p:nvSpPr>
          <p:spPr bwMode="auto">
            <a:xfrm>
              <a:off x="2426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83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0" name="矩形 1110031"/>
            <p:cNvSpPr>
              <a:spLocks noChangeArrowheads="1"/>
            </p:cNvSpPr>
            <p:nvPr/>
          </p:nvSpPr>
          <p:spPr bwMode="auto">
            <a:xfrm>
              <a:off x="2834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52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1" name="矩形 1110032"/>
            <p:cNvSpPr>
              <a:spLocks noChangeArrowheads="1"/>
            </p:cNvSpPr>
            <p:nvPr/>
          </p:nvSpPr>
          <p:spPr bwMode="auto">
            <a:xfrm>
              <a:off x="3242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100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2" name="矩形 1110033"/>
            <p:cNvSpPr>
              <a:spLocks noChangeArrowheads="1"/>
            </p:cNvSpPr>
            <p:nvPr/>
          </p:nvSpPr>
          <p:spPr bwMode="auto">
            <a:xfrm>
              <a:off x="3650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88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3" name="矩形 1110034"/>
            <p:cNvSpPr>
              <a:spLocks noChangeArrowheads="1"/>
            </p:cNvSpPr>
            <p:nvPr/>
          </p:nvSpPr>
          <p:spPr bwMode="auto">
            <a:xfrm>
              <a:off x="4058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78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4" name="矩形 1110035"/>
            <p:cNvSpPr>
              <a:spLocks noChangeArrowheads="1"/>
            </p:cNvSpPr>
            <p:nvPr/>
          </p:nvSpPr>
          <p:spPr bwMode="auto">
            <a:xfrm>
              <a:off x="4467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25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  <p:sp>
          <p:nvSpPr>
            <p:cNvPr id="15" name="矩形 1110036"/>
            <p:cNvSpPr>
              <a:spLocks noChangeArrowheads="1"/>
            </p:cNvSpPr>
            <p:nvPr/>
          </p:nvSpPr>
          <p:spPr bwMode="auto">
            <a:xfrm>
              <a:off x="4875" y="1889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800" b="1">
                  <a:latin typeface="Arial Black" panose="020B0A04020102020204" pitchFamily="34" charset="0"/>
                </a:rPr>
                <a:t>34</a:t>
              </a:r>
              <a:endParaRPr lang="en-US" altLang="zh-CN" sz="2800" b="1"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36135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52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985260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83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861935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34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693035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23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343910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56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5182904" y="4996054"/>
            <a:ext cx="82036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100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929948" y="4983354"/>
            <a:ext cx="693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88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572885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78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7211060" y="4983354"/>
            <a:ext cx="693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Arial Black" panose="020B0A04020102020204" pitchFamily="34" charset="0"/>
              </a:rPr>
              <a:t>25</a:t>
            </a:r>
            <a:endParaRPr lang="en-US" altLang="zh-CN" sz="24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1476 -0.04838 -0.02934 -0.09653 -0.05538 -0.10926 C -0.08142 -0.122 -0.1191 -0.09954 -0.1566 -0.07709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0851 -0.05741 -0.01701 -0.11459 -0.05313 -0.12848 C -0.08924 -0.14237 -0.15313 -0.11297 -0.21684 -0.08357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7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C -0.00851 -0.05209 -0.01684 -0.10394 -0.06493 -0.11875 C -0.11302 -0.13357 -0.20104 -0.11112 -0.28906 -0.08843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1563 -0.05417 -0.03108 -0.10811 -0.09045 -0.122 C -0.14983 -0.13588 -0.2533 -0.10973 -0.3566 -0.08357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C -0.00955 -0.05764 -0.0191 -0.11528 -0.0915 -0.13009 C -0.16389 -0.1449 -0.29931 -0.11666 -0.43473 -0.08842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C -0.03993 -0.06297 -0.07969 -0.1257 -0.16389 -0.13797 C -0.24809 -0.15024 -0.37656 -0.11204 -0.50486 -0.0738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C -0.05486 -0.06482 -0.10972 -0.1294 -0.20486 -0.14283 C -0.3 -0.15625 -0.43559 -0.11829 -0.571 -0.08033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59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C -0.06945 -0.06737 -0.13872 -0.1345 -0.24566 -0.14769 C -0.35261 -0.16065 -0.4974 -0.11991 -0.64202 -0.07871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-0.05452 -0.06713 -0.10886 -0.13426 -0.22778 -0.14769 C -0.3467 -0.16088 -0.53004 -0.12084 -0.7132 -0.08033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60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1"/>
      <p:bldP spid="21" grpId="2"/>
      <p:bldP spid="21" grpId="3"/>
      <p:bldP spid="22" grpId="0"/>
      <p:bldP spid="22" grpId="1"/>
      <p:bldP spid="22" grpId="2"/>
      <p:bldP spid="23" grpId="0"/>
      <p:bldP spid="23" grpId="1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9"/>
          <p:cNvSpPr txBox="1">
            <a:spLocks noGrp="1" noChangeArrowheads="1"/>
          </p:cNvSpPr>
          <p:nvPr/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fld id="{1D9B9AE8-0B05-42E9-B5F5-4A2A17ED36C7}" type="slidenum">
              <a:rPr lang="en-US" altLang="zh-CN" sz="1400">
                <a:latin typeface="Verdana" panose="020B0804030504040204" pitchFamily="34" charset="0"/>
              </a:rPr>
            </a:fld>
            <a:r>
              <a:rPr lang="en-US" altLang="zh-CN" sz="1400">
                <a:latin typeface="Verdana" panose="020B0804030504040204" pitchFamily="34" charset="0"/>
              </a:rPr>
              <a:t>/210</a:t>
            </a:r>
            <a:endParaRPr lang="en-US" altLang="zh-CN" sz="1400">
              <a:latin typeface="Verdana" panose="020B0804030504040204" pitchFamily="34" charset="0"/>
            </a:endParaRPr>
          </a:p>
        </p:txBody>
      </p:sp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1357313" y="714375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/>
              <a:t>a[0]   a[1]   a[2]   a[3]   a[4]</a:t>
            </a:r>
            <a:endParaRPr lang="zh-CN" altLang="en-US" sz="3200" b="1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1357313" y="1500188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     3        6       1        9       4</a:t>
            </a:r>
            <a:endParaRPr lang="zh-CN" altLang="en-US" sz="3200" b="1"/>
          </a:p>
        </p:txBody>
      </p:sp>
      <p:sp>
        <p:nvSpPr>
          <p:cNvPr id="90117" name="椭圆 6"/>
          <p:cNvSpPr>
            <a:spLocks noChangeArrowheads="1"/>
          </p:cNvSpPr>
          <p:nvPr/>
        </p:nvSpPr>
        <p:spPr bwMode="auto">
          <a:xfrm>
            <a:off x="1928813" y="1500188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8" name="椭圆 7"/>
          <p:cNvSpPr>
            <a:spLocks noChangeArrowheads="1"/>
          </p:cNvSpPr>
          <p:nvPr/>
        </p:nvSpPr>
        <p:spPr bwMode="auto">
          <a:xfrm>
            <a:off x="4071938" y="1500188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9" name="任意多边形 8"/>
          <p:cNvSpPr>
            <a:spLocks noChangeArrowheads="1"/>
          </p:cNvSpPr>
          <p:nvPr/>
        </p:nvSpPr>
        <p:spPr bwMode="auto">
          <a:xfrm>
            <a:off x="2379663" y="1268413"/>
            <a:ext cx="1905000" cy="227012"/>
          </a:xfrm>
          <a:custGeom>
            <a:avLst/>
            <a:gdLst>
              <a:gd name="T0" fmla="*/ 0 w 1903956"/>
              <a:gd name="T1" fmla="*/ 227557 h 227557"/>
              <a:gd name="T2" fmla="*/ 1014608 w 1903956"/>
              <a:gd name="T3" fmla="*/ 2088 h 227557"/>
              <a:gd name="T4" fmla="*/ 1903956 w 1903956"/>
              <a:gd name="T5" fmla="*/ 215030 h 227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0" name="TextBox 9"/>
          <p:cNvSpPr txBox="1">
            <a:spLocks noChangeArrowheads="1"/>
          </p:cNvSpPr>
          <p:nvPr/>
        </p:nvSpPr>
        <p:spPr bwMode="auto">
          <a:xfrm>
            <a:off x="1357313" y="2357438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6       3        9       4</a:t>
            </a:r>
            <a:endParaRPr lang="zh-CN" altLang="en-US" sz="3200" b="1"/>
          </a:p>
        </p:txBody>
      </p:sp>
      <p:sp>
        <p:nvSpPr>
          <p:cNvPr id="90121" name="椭圆 12"/>
          <p:cNvSpPr>
            <a:spLocks noChangeArrowheads="1"/>
          </p:cNvSpPr>
          <p:nvPr/>
        </p:nvSpPr>
        <p:spPr bwMode="auto">
          <a:xfrm>
            <a:off x="3071813" y="2357438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2" name="椭圆 13"/>
          <p:cNvSpPr>
            <a:spLocks noChangeArrowheads="1"/>
          </p:cNvSpPr>
          <p:nvPr/>
        </p:nvSpPr>
        <p:spPr bwMode="auto">
          <a:xfrm>
            <a:off x="4071938" y="2357438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3" name="任意多边形 14"/>
          <p:cNvSpPr>
            <a:spLocks noChangeArrowheads="1"/>
          </p:cNvSpPr>
          <p:nvPr/>
        </p:nvSpPr>
        <p:spPr bwMode="auto">
          <a:xfrm>
            <a:off x="3429000" y="2125663"/>
            <a:ext cx="857250" cy="231775"/>
          </a:xfrm>
          <a:custGeom>
            <a:avLst/>
            <a:gdLst>
              <a:gd name="T0" fmla="*/ 0 w 1903956"/>
              <a:gd name="T1" fmla="*/ 227557 h 227557"/>
              <a:gd name="T2" fmla="*/ 1014608 w 1903956"/>
              <a:gd name="T3" fmla="*/ 2088 h 227557"/>
              <a:gd name="T4" fmla="*/ 1903956 w 1903956"/>
              <a:gd name="T5" fmla="*/ 215030 h 227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4" name="TextBox 15"/>
          <p:cNvSpPr txBox="1">
            <a:spLocks noChangeArrowheads="1"/>
          </p:cNvSpPr>
          <p:nvPr/>
        </p:nvSpPr>
        <p:spPr bwMode="auto">
          <a:xfrm>
            <a:off x="1357313" y="3357563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6        9       4</a:t>
            </a:r>
            <a:endParaRPr lang="zh-CN" altLang="en-US" sz="3200" b="1"/>
          </a:p>
        </p:txBody>
      </p:sp>
      <p:sp>
        <p:nvSpPr>
          <p:cNvPr id="90125" name="椭圆 16"/>
          <p:cNvSpPr>
            <a:spLocks noChangeArrowheads="1"/>
          </p:cNvSpPr>
          <p:nvPr/>
        </p:nvSpPr>
        <p:spPr bwMode="auto">
          <a:xfrm>
            <a:off x="4071938" y="3357563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6" name="椭圆 17"/>
          <p:cNvSpPr>
            <a:spLocks noChangeArrowheads="1"/>
          </p:cNvSpPr>
          <p:nvPr/>
        </p:nvSpPr>
        <p:spPr bwMode="auto">
          <a:xfrm>
            <a:off x="6215063" y="3357563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7" name="任意多边形 18"/>
          <p:cNvSpPr>
            <a:spLocks noChangeArrowheads="1"/>
          </p:cNvSpPr>
          <p:nvPr/>
        </p:nvSpPr>
        <p:spPr bwMode="auto">
          <a:xfrm>
            <a:off x="4429125" y="3125788"/>
            <a:ext cx="2071688" cy="231775"/>
          </a:xfrm>
          <a:custGeom>
            <a:avLst/>
            <a:gdLst>
              <a:gd name="T0" fmla="*/ 0 w 1903956"/>
              <a:gd name="T1" fmla="*/ 227557 h 227557"/>
              <a:gd name="T2" fmla="*/ 1014608 w 1903956"/>
              <a:gd name="T3" fmla="*/ 2088 h 227557"/>
              <a:gd name="T4" fmla="*/ 1903956 w 1903956"/>
              <a:gd name="T5" fmla="*/ 215030 h 227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8" name="TextBox 19"/>
          <p:cNvSpPr txBox="1">
            <a:spLocks noChangeArrowheads="1"/>
          </p:cNvSpPr>
          <p:nvPr/>
        </p:nvSpPr>
        <p:spPr bwMode="auto">
          <a:xfrm>
            <a:off x="1357313" y="4273550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</a:t>
            </a:r>
            <a:r>
              <a:rPr lang="en-US" altLang="zh-CN" sz="3200" b="1">
                <a:solidFill>
                  <a:srgbClr val="0000CC"/>
                </a:solidFill>
              </a:rPr>
              <a:t>4</a:t>
            </a:r>
            <a:r>
              <a:rPr lang="en-US" altLang="zh-CN" sz="3200" b="1"/>
              <a:t>        9       6</a:t>
            </a:r>
            <a:endParaRPr lang="zh-CN" altLang="en-US" sz="3200" b="1"/>
          </a:p>
        </p:txBody>
      </p:sp>
      <p:sp>
        <p:nvSpPr>
          <p:cNvPr id="90129" name="椭圆 20"/>
          <p:cNvSpPr>
            <a:spLocks noChangeArrowheads="1"/>
          </p:cNvSpPr>
          <p:nvPr/>
        </p:nvSpPr>
        <p:spPr bwMode="auto">
          <a:xfrm>
            <a:off x="5214938" y="4286250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0" name="椭圆 21"/>
          <p:cNvSpPr>
            <a:spLocks noChangeArrowheads="1"/>
          </p:cNvSpPr>
          <p:nvPr/>
        </p:nvSpPr>
        <p:spPr bwMode="auto">
          <a:xfrm>
            <a:off x="6215063" y="4286250"/>
            <a:ext cx="571500" cy="571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1" name="任意多边形 22"/>
          <p:cNvSpPr>
            <a:spLocks noChangeArrowheads="1"/>
          </p:cNvSpPr>
          <p:nvPr/>
        </p:nvSpPr>
        <p:spPr bwMode="auto">
          <a:xfrm>
            <a:off x="5572125" y="4054475"/>
            <a:ext cx="1000125" cy="303213"/>
          </a:xfrm>
          <a:custGeom>
            <a:avLst/>
            <a:gdLst>
              <a:gd name="T0" fmla="*/ 0 w 1903956"/>
              <a:gd name="T1" fmla="*/ 227557 h 227557"/>
              <a:gd name="T2" fmla="*/ 1014608 w 1903956"/>
              <a:gd name="T3" fmla="*/ 2088 h 227557"/>
              <a:gd name="T4" fmla="*/ 1903956 w 1903956"/>
              <a:gd name="T5" fmla="*/ 215030 h 227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2" name="TextBox 23"/>
          <p:cNvSpPr txBox="1">
            <a:spLocks noChangeArrowheads="1"/>
          </p:cNvSpPr>
          <p:nvPr/>
        </p:nvSpPr>
        <p:spPr bwMode="auto">
          <a:xfrm>
            <a:off x="1357313" y="5214938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CC"/>
                </a:solidFill>
              </a:rPr>
              <a:t>1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3</a:t>
            </a:r>
            <a:r>
              <a:rPr lang="en-US" altLang="zh-CN" sz="3200" b="1"/>
              <a:t>       </a:t>
            </a:r>
            <a:r>
              <a:rPr lang="en-US" altLang="zh-CN" sz="3200" b="1">
                <a:solidFill>
                  <a:srgbClr val="0000CC"/>
                </a:solidFill>
              </a:rPr>
              <a:t>4</a:t>
            </a:r>
            <a:r>
              <a:rPr lang="en-US" altLang="zh-CN" sz="3200" b="1"/>
              <a:t>        </a:t>
            </a:r>
            <a:r>
              <a:rPr lang="en-US" altLang="zh-CN" sz="3200" b="1">
                <a:solidFill>
                  <a:srgbClr val="0000CC"/>
                </a:solidFill>
              </a:rPr>
              <a:t>6</a:t>
            </a:r>
            <a:r>
              <a:rPr lang="en-US" altLang="zh-CN" sz="3200" b="1"/>
              <a:t>       9</a:t>
            </a:r>
            <a:endParaRPr lang="zh-CN" altLang="en-US" sz="3200" b="1"/>
          </a:p>
        </p:txBody>
      </p:sp>
      <p:sp>
        <p:nvSpPr>
          <p:cNvPr id="90133" name="TextBox 24"/>
          <p:cNvSpPr txBox="1">
            <a:spLocks noChangeArrowheads="1"/>
          </p:cNvSpPr>
          <p:nvPr/>
        </p:nvSpPr>
        <p:spPr bwMode="auto">
          <a:xfrm>
            <a:off x="2714625" y="5857875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9D138D"/>
                </a:solidFill>
              </a:rPr>
              <a:t>小到大排序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90134" name="直接连接符 26"/>
          <p:cNvCxnSpPr>
            <a:cxnSpLocks noChangeShapeType="1"/>
          </p:cNvCxnSpPr>
          <p:nvPr/>
        </p:nvCxnSpPr>
        <p:spPr bwMode="auto">
          <a:xfrm>
            <a:off x="2071688" y="5786438"/>
            <a:ext cx="4714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18" grpId="0" animBg="1"/>
      <p:bldP spid="90119" grpId="0" animBg="1"/>
      <p:bldP spid="90120" grpId="0"/>
      <p:bldP spid="90121" grpId="0" animBg="1"/>
      <p:bldP spid="90122" grpId="0" animBg="1"/>
      <p:bldP spid="90123" grpId="0" animBg="1"/>
      <p:bldP spid="90124" grpId="0"/>
      <p:bldP spid="90125" grpId="0" animBg="1"/>
      <p:bldP spid="90126" grpId="0" animBg="1"/>
      <p:bldP spid="90127" grpId="0" animBg="1"/>
      <p:bldP spid="90128" grpId="0"/>
      <p:bldP spid="90129" grpId="0" animBg="1"/>
      <p:bldP spid="90130" grpId="0" animBg="1"/>
      <p:bldP spid="90131" grpId="0" animBg="1"/>
      <p:bldP spid="90132" grpId="0"/>
      <p:bldP spid="901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650" y="476250"/>
            <a:ext cx="7742238" cy="63547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{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a[N]={34,67,50,23,34};                   </a:t>
            </a:r>
            <a:endParaRPr lang="zh-CN" altLang="en-US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=0;i&lt;N-1;i++)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{   min=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       </a:t>
            </a:r>
            <a:r>
              <a:rPr lang="en-US" altLang="zh-CN" sz="2800" dirty="0" smtClean="0">
                <a:solidFill>
                  <a:srgbClr val="0000CC"/>
                </a:solidFill>
              </a:rPr>
              <a:t>//</a:t>
            </a:r>
            <a:r>
              <a:rPr lang="zh-CN" altLang="en-US" sz="2800" dirty="0" smtClean="0">
                <a:solidFill>
                  <a:srgbClr val="0000CC"/>
                </a:solidFill>
              </a:rPr>
              <a:t>找</a:t>
            </a:r>
            <a:r>
              <a:rPr lang="en-US" altLang="zh-CN" sz="2800" dirty="0" smtClean="0">
                <a:solidFill>
                  <a:srgbClr val="0000CC"/>
                </a:solidFill>
              </a:rPr>
              <a:t>a[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dirty="0" smtClean="0">
                <a:solidFill>
                  <a:srgbClr val="0000CC"/>
                </a:solidFill>
              </a:rPr>
              <a:t>]~a[N-1]</a:t>
            </a:r>
            <a:r>
              <a:rPr lang="zh-CN" altLang="en-US" sz="2800" dirty="0" smtClean="0">
                <a:solidFill>
                  <a:srgbClr val="0000CC"/>
                </a:solidFill>
              </a:rPr>
              <a:t>的最小值</a:t>
            </a:r>
            <a:endParaRPr lang="zh-CN" altLang="en-US" sz="2800" dirty="0" smtClean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	for(j=i+1;j&lt;</a:t>
            </a:r>
            <a:r>
              <a:rPr lang="en-US" altLang="zh-CN" sz="2800" dirty="0" err="1" smtClean="0"/>
              <a:t>N;j</a:t>
            </a:r>
            <a:r>
              <a:rPr lang="en-US" altLang="zh-CN" sz="2800" dirty="0" smtClean="0"/>
              <a:t>++) </a:t>
            </a:r>
            <a:endParaRPr lang="zh-CN" altLang="en-US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  	   if (a[j]&lt;a[min]) 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		min=j;            </a:t>
            </a:r>
            <a:endParaRPr lang="zh-CN" altLang="en-US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  	t=a[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      </a:t>
            </a:r>
            <a:r>
              <a:rPr lang="en-US" altLang="zh-CN" sz="2800" dirty="0" smtClean="0">
                <a:solidFill>
                  <a:srgbClr val="0000CC"/>
                </a:solidFill>
              </a:rPr>
              <a:t>//</a:t>
            </a:r>
            <a:r>
              <a:rPr lang="zh-CN" altLang="en-US" sz="2800" dirty="0" smtClean="0">
                <a:solidFill>
                  <a:srgbClr val="0000CC"/>
                </a:solidFill>
              </a:rPr>
              <a:t>交换</a:t>
            </a:r>
            <a:r>
              <a:rPr lang="en-US" altLang="zh-CN" sz="2800" dirty="0" smtClean="0">
                <a:solidFill>
                  <a:srgbClr val="0000CC"/>
                </a:solidFill>
              </a:rPr>
              <a:t>a[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dirty="0" smtClean="0">
                <a:solidFill>
                  <a:srgbClr val="0000CC"/>
                </a:solidFill>
              </a:rPr>
              <a:t>]</a:t>
            </a:r>
            <a:r>
              <a:rPr lang="zh-CN" altLang="en-US" sz="2800" dirty="0" smtClean="0">
                <a:solidFill>
                  <a:srgbClr val="0000CC"/>
                </a:solidFill>
              </a:rPr>
              <a:t>和</a:t>
            </a:r>
            <a:r>
              <a:rPr lang="en-US" altLang="zh-CN" sz="2800" dirty="0" smtClean="0">
                <a:solidFill>
                  <a:srgbClr val="0000CC"/>
                </a:solidFill>
              </a:rPr>
              <a:t>a[min]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	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]=a[min];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	 	a[min]=t;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}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661988" y="1404938"/>
            <a:ext cx="81438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6-8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排序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插入排序 </a:t>
            </a:r>
            <a:endParaRPr lang="en-US" altLang="zh-CN" sz="3200" b="1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算法</a:t>
            </a:r>
            <a:r>
              <a:rPr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32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共需执行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N-1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趟排序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第</a:t>
            </a:r>
            <a:r>
              <a:rPr lang="en-US" altLang="zh-CN" sz="2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趟排序：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a[0]~a[i-1]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有序；依次比较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a[</a:t>
            </a:r>
            <a:r>
              <a:rPr lang="en-US" altLang="zh-CN" sz="2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]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a[i-1]~a[0]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的大小，不小于，插入到当前元素后面，结束；否则，当前元素后移，继续比较。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一趟排序后， 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a[0]~a[</a:t>
            </a:r>
            <a:r>
              <a:rPr lang="en-US" altLang="zh-CN" sz="2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]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有序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258888" y="908050"/>
            <a:ext cx="7239000" cy="5922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int a[N]={34,67,50,23,34};                  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for(i=1;i&lt;N;i++)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{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	 t=a[i];       </a:t>
            </a:r>
            <a:r>
              <a:rPr lang="en-US" altLang="zh-CN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暂存</a:t>
            </a:r>
            <a:r>
              <a:rPr lang="en-US" altLang="zh-CN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a[i]</a:t>
            </a:r>
            <a:r>
              <a:rPr lang="zh-CN" altLang="en-US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值</a:t>
            </a:r>
            <a:endParaRPr lang="zh-CN" altLang="en-US" sz="2800" smtClean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	 for(j=i-1;j&gt;=0&amp;&amp;a[j]&gt;t;j--)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 	       a[j+1]=a[j]; </a:t>
            </a:r>
            <a:r>
              <a:rPr lang="en-US" altLang="zh-CN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比较后移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微软雅黑" charset="0"/>
                <a:ea typeface="微软雅黑" charset="0"/>
                <a:cs typeface="微软雅黑" charset="0"/>
              </a:rPr>
              <a:t>	  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a[j+1]= t;      </a:t>
            </a:r>
            <a:r>
              <a:rPr lang="en-US" altLang="zh-CN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插入原</a:t>
            </a:r>
            <a:r>
              <a:rPr lang="en-US" altLang="zh-CN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a[i]</a:t>
            </a:r>
            <a:r>
              <a:rPr lang="zh-CN" altLang="en-US" sz="280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值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}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20065" y="1334770"/>
            <a:ext cx="8623935" cy="418528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【例</a:t>
            </a:r>
            <a:r>
              <a:rPr lang="en-US" altLang="zh-CN" sz="3200" dirty="0" smtClean="0"/>
              <a:t>6-9</a:t>
            </a:r>
            <a:r>
              <a:rPr lang="zh-CN" altLang="en-US" sz="3200" dirty="0" smtClean="0"/>
              <a:t>】</a:t>
            </a:r>
            <a:r>
              <a:rPr lang="zh-CN" altLang="en-US" sz="3200" dirty="0" smtClean="0">
                <a:hlinkClick r:id="rId1" action="ppaction://hlinkfile"/>
              </a:rPr>
              <a:t>将数组中的数据按逆序重排存储</a:t>
            </a:r>
            <a:r>
              <a:rPr lang="zh-CN" altLang="en-US" sz="3200" dirty="0" smtClean="0"/>
              <a:t>。</a:t>
            </a:r>
            <a:endParaRPr lang="zh-CN" altLang="en-US" sz="3200" dirty="0" smtClean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976313" y="3503613"/>
            <a:ext cx="282575" cy="976312"/>
            <a:chOff x="0" y="0"/>
            <a:chExt cx="178" cy="615"/>
          </a:xfrm>
        </p:grpSpPr>
        <p:sp>
          <p:nvSpPr>
            <p:cNvPr id="44035" name="Text Box 8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i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44036" name="Line 9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8224838" y="3506788"/>
            <a:ext cx="282575" cy="976312"/>
            <a:chOff x="0" y="0"/>
            <a:chExt cx="178" cy="615"/>
          </a:xfrm>
        </p:grpSpPr>
        <p:sp>
          <p:nvSpPr>
            <p:cNvPr id="44038" name="Text Box 14"/>
            <p:cNvSpPr txBox="1">
              <a:spLocks noChangeArrowheads="1"/>
            </p:cNvSpPr>
            <p:nvPr/>
          </p:nvSpPr>
          <p:spPr bwMode="auto">
            <a:xfrm>
              <a:off x="0" y="2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503050405090304" pitchFamily="18" charset="0"/>
                </a:rPr>
                <a:t>j</a:t>
              </a:r>
              <a:endParaRPr lang="en-US" altLang="zh-CN" sz="2800" b="1" i="1">
                <a:latin typeface="Times New Roman" panose="02020503050405090304" pitchFamily="18" charset="0"/>
              </a:endParaRPr>
            </a:p>
          </p:txBody>
        </p:sp>
        <p:sp>
          <p:nvSpPr>
            <p:cNvPr id="44039" name="Line 15"/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4356100" y="3576638"/>
            <a:ext cx="287338" cy="1008062"/>
          </a:xfrm>
          <a:prstGeom prst="downArrow">
            <a:avLst>
              <a:gd name="adj1" fmla="val 50000"/>
              <a:gd name="adj2" fmla="val 87691"/>
            </a:avLst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39750" y="43688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chemeClr val="tx2"/>
                </a:solidFill>
                <a:latin typeface="Verdana" panose="020B0804030504040204" pitchFamily="34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34  26  24  20   18   16    8    6     5     1</a:t>
            </a:r>
            <a:endParaRPr lang="en-US" altLang="zh-CN" sz="2800" b="1">
              <a:solidFill>
                <a:schemeClr val="tx2"/>
              </a:solidFill>
              <a:latin typeface="Verdana" panose="020B0804030504040204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19113" y="249555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chemeClr val="tx2"/>
                </a:solidFill>
                <a:latin typeface="Verdana" panose="020B0804030504040204" pitchFamily="34" charset="0"/>
              </a:rPr>
              <a:t>   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1   5    6    8    16   18   20  24   26   34</a:t>
            </a:r>
            <a:endParaRPr lang="en-US" altLang="zh-CN" sz="2800" b="1">
              <a:solidFill>
                <a:schemeClr val="tx2"/>
              </a:solidFill>
              <a:latin typeface="Verdana" panose="020B0804030504040204" pitchFamily="34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41388" y="2489200"/>
            <a:ext cx="751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0        1          2	     3           4           5            6           7</a:t>
            </a:r>
            <a:r>
              <a:rPr lang="en-US" altLang="zh-CN" sz="1600"/>
              <a:t>             </a:t>
            </a:r>
            <a:r>
              <a:rPr lang="en-US" altLang="zh-CN" sz="1800"/>
              <a:t>8           9</a:t>
            </a:r>
            <a:endParaRPr lang="en-US" altLang="zh-CN" sz="1800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539750" y="43688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chemeClr val="tx2"/>
                </a:solidFill>
                <a:latin typeface="Verdana" panose="020B080403050404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Verdana" panose="020B0804030504040204" pitchFamily="34" charset="0"/>
              </a:rPr>
              <a:t>34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  26  24  20   18   16    8    6     5     </a:t>
            </a:r>
            <a:r>
              <a:rPr lang="en-US" altLang="zh-CN" sz="2800" b="1">
                <a:solidFill>
                  <a:srgbClr val="FF0000"/>
                </a:solidFill>
                <a:latin typeface="Verdana" panose="020B0804030504040204" pitchFamily="34" charset="0"/>
              </a:rPr>
              <a:t>1</a:t>
            </a:r>
            <a:endParaRPr lang="en-US" altLang="zh-CN" sz="2800" b="1">
              <a:solidFill>
                <a:srgbClr val="FF0000"/>
              </a:solidFill>
              <a:latin typeface="Verdana" panose="020B0804030504040204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39750" y="43688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Verdana" panose="020B080403050404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Verdana" panose="020B0804030504040204" pitchFamily="34" charset="0"/>
              </a:rPr>
              <a:t>34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  </a:t>
            </a:r>
            <a:r>
              <a:rPr lang="en-US" altLang="zh-CN" sz="2800" b="1">
                <a:solidFill>
                  <a:srgbClr val="0000CC"/>
                </a:solidFill>
                <a:latin typeface="Verdana" panose="020B0804030504040204" pitchFamily="34" charset="0"/>
              </a:rPr>
              <a:t>26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  24  20   18   16    8    6     </a:t>
            </a:r>
            <a:r>
              <a:rPr lang="en-US" altLang="zh-CN" sz="2800" b="1">
                <a:solidFill>
                  <a:srgbClr val="0000CC"/>
                </a:solidFill>
                <a:latin typeface="Verdana" panose="020B0804030504040204" pitchFamily="34" charset="0"/>
              </a:rPr>
              <a:t>5</a:t>
            </a:r>
            <a:r>
              <a:rPr lang="en-US" altLang="zh-CN" sz="2800" b="1">
                <a:solidFill>
                  <a:schemeClr val="tx2"/>
                </a:solidFill>
                <a:latin typeface="Verdana" panose="020B0804030504040204" pitchFamily="34" charset="0"/>
              </a:rPr>
              <a:t>     </a:t>
            </a:r>
            <a:r>
              <a:rPr lang="en-US" altLang="zh-CN" sz="2800" b="1">
                <a:solidFill>
                  <a:srgbClr val="FF0000"/>
                </a:solidFill>
                <a:latin typeface="Verdana" panose="020B0804030504040204" pitchFamily="34" charset="0"/>
              </a:rPr>
              <a:t>1</a:t>
            </a:r>
            <a:endParaRPr lang="en-US" altLang="zh-CN" sz="2800" b="1">
              <a:solidFill>
                <a:srgbClr val="FF0000"/>
              </a:solidFill>
              <a:latin typeface="Verdana" panose="020B080403050404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ea typeface="黑体" panose="02010609060101010101" pitchFamily="49" charset="-122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7066 -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09201 -3.703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 bldLvl="0" animBg="1"/>
      <p:bldP spid="33815" grpId="0"/>
      <p:bldP spid="33816" grpId="0"/>
      <p:bldP spid="33817" grpId="0"/>
      <p:bldP spid="33821" grpId="0"/>
      <p:bldP spid="338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38200" y="981075"/>
            <a:ext cx="8305800" cy="56610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{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int a[N]={1, 2, 3, 4, 11, 12, 13};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 for(i=0,j=N-1;i&lt;j;i++,j--) 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{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	    temp=a[i]; 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a[i]=a[j];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a[j]=temp;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}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}</a:t>
            </a:r>
            <a:endParaRPr lang="en-US" altLang="zh-CN" sz="2800" smtClean="0">
              <a:latin typeface="微软雅黑" charset="0"/>
              <a:ea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3075" y="1524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7" name="Group 209"/>
          <p:cNvGraphicFramePr>
            <a:graphicFrameLocks noGrp="1"/>
          </p:cNvGraphicFramePr>
          <p:nvPr/>
        </p:nvGraphicFramePr>
        <p:xfrm>
          <a:off x="1042988" y="1774825"/>
          <a:ext cx="7743826" cy="1295400"/>
        </p:xfrm>
        <a:graphic>
          <a:graphicData uri="http://schemas.openxmlformats.org/drawingml/2006/table">
            <a:tbl>
              <a:tblPr/>
              <a:tblGrid>
                <a:gridCol w="533398"/>
                <a:gridCol w="534985"/>
                <a:gridCol w="533398"/>
                <a:gridCol w="534986"/>
                <a:gridCol w="533398"/>
                <a:gridCol w="533398"/>
                <a:gridCol w="534985"/>
                <a:gridCol w="533398"/>
                <a:gridCol w="552448"/>
                <a:gridCol w="576261"/>
                <a:gridCol w="628665"/>
                <a:gridCol w="714377"/>
                <a:gridCol w="1000129"/>
              </a:tblGrid>
              <a:tr h="7325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...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99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微软雅黑" charset="0"/>
                        </a:rPr>
                        <a:t>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99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787" marB="4578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979" name="Rectangle 171"/>
          <p:cNvSpPr>
            <a:spLocks noChangeArrowheads="1"/>
          </p:cNvSpPr>
          <p:nvPr/>
        </p:nvSpPr>
        <p:spPr bwMode="auto">
          <a:xfrm>
            <a:off x="3276600" y="1903413"/>
            <a:ext cx="382588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009" name="Rectangle 201"/>
          <p:cNvSpPr>
            <a:spLocks noChangeArrowheads="1"/>
          </p:cNvSpPr>
          <p:nvPr/>
        </p:nvSpPr>
        <p:spPr bwMode="auto">
          <a:xfrm>
            <a:off x="4284663" y="1903413"/>
            <a:ext cx="382587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010" name="Rectangle 202"/>
          <p:cNvSpPr>
            <a:spLocks noChangeArrowheads="1"/>
          </p:cNvSpPr>
          <p:nvPr/>
        </p:nvSpPr>
        <p:spPr bwMode="auto">
          <a:xfrm>
            <a:off x="5364163" y="1903413"/>
            <a:ext cx="360362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011" name="Rectangle 203"/>
          <p:cNvSpPr>
            <a:spLocks noChangeArrowheads="1"/>
          </p:cNvSpPr>
          <p:nvPr/>
        </p:nvSpPr>
        <p:spPr bwMode="auto">
          <a:xfrm>
            <a:off x="7858125" y="1903413"/>
            <a:ext cx="8572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   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015" name="Rectangle 207"/>
          <p:cNvSpPr>
            <a:spLocks noChangeArrowheads="1"/>
          </p:cNvSpPr>
          <p:nvPr/>
        </p:nvSpPr>
        <p:spPr bwMode="auto">
          <a:xfrm>
            <a:off x="5940425" y="1903413"/>
            <a:ext cx="360363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0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016" name="Rectangle 208"/>
          <p:cNvSpPr>
            <a:spLocks noChangeArrowheads="1"/>
          </p:cNvSpPr>
          <p:nvPr/>
        </p:nvSpPr>
        <p:spPr bwMode="auto">
          <a:xfrm>
            <a:off x="7143750" y="1903413"/>
            <a:ext cx="5715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0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145" name="Rectangle 210"/>
          <p:cNvSpPr>
            <a:spLocks noChangeArrowheads="1"/>
          </p:cNvSpPr>
          <p:nvPr/>
        </p:nvSpPr>
        <p:spPr bwMode="auto">
          <a:xfrm>
            <a:off x="467658" y="3432175"/>
            <a:ext cx="8459787" cy="273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为素数，则</a:t>
            </a:r>
            <a:r>
              <a:rPr lang="en-US" altLang="zh-CN" sz="3200" dirty="0">
                <a:latin typeface="微软雅黑" charset="0"/>
                <a:ea typeface="微软雅黑" charset="0"/>
                <a:cs typeface="微软雅黑" charset="0"/>
              </a:rPr>
              <a:t>2x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3x…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都是非素数</a:t>
            </a:r>
            <a:endParaRPr lang="en-US" altLang="zh-CN" sz="32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不断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用已知的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素数将该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数的倍数标志为非素数（筛选掉），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可将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对应数组元素值置为</a:t>
            </a: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4213" y="847235"/>
            <a:ext cx="7575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思考题： 筛选法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求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素数</a:t>
            </a:r>
            <a:endParaRPr lang="en-US" altLang="zh-CN" sz="32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53075" y="163566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数组应用</a:t>
            </a:r>
            <a:endParaRPr lang="zh-CN" altLang="zh-CN" sz="24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79" grpId="0" bldLvl="0" animBg="1"/>
      <p:bldP spid="120009" grpId="0" bldLvl="0" animBg="1"/>
      <p:bldP spid="120010" grpId="0" bldLvl="0" animBg="1"/>
      <p:bldP spid="120011" grpId="0" bldLvl="0" animBg="1"/>
      <p:bldP spid="120015" grpId="0" bldLvl="0" animBg="1"/>
      <p:bldP spid="120016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908050"/>
            <a:ext cx="8607425" cy="5327650"/>
          </a:xfrm>
        </p:spPr>
        <p:txBody>
          <a:bodyPr/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含义：数组是</a:t>
            </a:r>
            <a:r>
              <a:rPr lang="zh-CN" altLang="en-US" sz="280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若干</a:t>
            </a:r>
            <a:r>
              <a:rPr lang="zh-CN" altLang="en-US" sz="2800" noProof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相同数据类型</a:t>
            </a: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的变量（</a:t>
            </a:r>
            <a:r>
              <a:rPr lang="zh-CN" altLang="en-US" sz="2800" b="1" noProof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数组元素</a:t>
            </a: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）组成的</a:t>
            </a:r>
            <a:r>
              <a:rPr lang="zh-CN" altLang="en-US" sz="2800" noProof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有序</a:t>
            </a: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集合。</a:t>
            </a:r>
            <a:endParaRPr lang="zh-CN" altLang="en-US" sz="28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数组是一种容器（存放东西）</a:t>
            </a:r>
            <a:endParaRPr lang="en-US" altLang="zh-CN" sz="28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数组一旦创建，不能改变数组的大小和元素类型</a:t>
            </a:r>
            <a:endParaRPr lang="en-US" altLang="zh-CN" sz="28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数组的存储特点：在内存中占用</a:t>
            </a:r>
            <a:endParaRPr lang="zh-CN" altLang="en-US" sz="28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lnSpc>
                <a:spcPct val="13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	一片</a:t>
            </a:r>
            <a:r>
              <a:rPr lang="zh-CN" altLang="en-US" sz="2800" b="1" noProof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连续的</a:t>
            </a: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存储单元。各元素</a:t>
            </a:r>
            <a:endParaRPr lang="en-US" altLang="zh-CN" sz="28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lnSpc>
                <a:spcPct val="130000"/>
              </a:lnSpc>
              <a:buFont typeface="Arial" panose="020B0604020202090204" pitchFamily="34" charset="0"/>
              <a:buNone/>
              <a:defRPr/>
            </a:pPr>
            <a:r>
              <a:rPr lang="en-US" altLang="zh-CN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28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依次连续存放。</a:t>
            </a:r>
            <a:endParaRPr lang="en-US" sz="20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6" name="Group 11"/>
          <p:cNvGrpSpPr/>
          <p:nvPr/>
        </p:nvGrpSpPr>
        <p:grpSpPr bwMode="auto">
          <a:xfrm>
            <a:off x="6713860" y="3615252"/>
            <a:ext cx="1447800" cy="2667000"/>
            <a:chOff x="0" y="0"/>
            <a:chExt cx="988" cy="1680"/>
          </a:xfrm>
        </p:grpSpPr>
        <p:sp>
          <p:nvSpPr>
            <p:cNvPr id="102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88" cy="1680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ctr"/>
              <a:endParaRPr lang="en-US" altLang="zh-CN" sz="2400" b="1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.</a:t>
              </a:r>
              <a:endParaRPr lang="en-US" altLang="zh-CN" sz="2400" b="1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.</a:t>
              </a:r>
              <a:endParaRPr lang="en-US" altLang="zh-CN" sz="2400" b="1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.</a:t>
              </a:r>
              <a:endParaRPr lang="en-US" altLang="zh-CN" sz="2400" b="1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>
              <a:off x="0" y="280"/>
              <a:ext cx="988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0" y="568"/>
              <a:ext cx="988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0" y="856"/>
              <a:ext cx="988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16"/>
            <p:cNvSpPr>
              <a:spLocks noChangeShapeType="1"/>
            </p:cNvSpPr>
            <p:nvPr/>
          </p:nvSpPr>
          <p:spPr bwMode="auto">
            <a:xfrm>
              <a:off x="0" y="1432"/>
              <a:ext cx="988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8161660" y="3473965"/>
            <a:ext cx="8747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a[0]</a:t>
            </a: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a[1]</a:t>
            </a: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a[2]</a:t>
            </a: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a[N-1]</a:t>
            </a:r>
            <a:endParaRPr lang="en-US" altLang="zh-CN" sz="200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75" y="1052513"/>
            <a:ext cx="7858125" cy="5300662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6.3.1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hlinkClick r:id="rId1" action="ppaction://hlinksldjump"/>
              </a:rPr>
              <a:t>定义</a:t>
            </a:r>
            <a:endParaRPr lang="zh-CN" altLang="en-US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6.3.2 </a:t>
            </a:r>
            <a:r>
              <a:rPr lang="zh-CN" altLang="en-US" sz="3200" dirty="0" smtClean="0">
                <a:hlinkClick r:id="rId2" action="ppaction://hlinksldjump"/>
              </a:rPr>
              <a:t>引用</a:t>
            </a:r>
            <a:endParaRPr lang="zh-CN" altLang="en-US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6.3.3 </a:t>
            </a:r>
            <a:r>
              <a:rPr lang="zh-CN" altLang="en-US" sz="3200" dirty="0" smtClean="0">
                <a:hlinkClick r:id="rId3" action="ppaction://hlinksldjump"/>
              </a:rPr>
              <a:t>初始化</a:t>
            </a:r>
            <a:endParaRPr lang="en-US" altLang="zh-CN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/>
              <a:t>6.3.4 </a:t>
            </a:r>
            <a:r>
              <a:rPr lang="zh-CN" altLang="en-US" sz="3200" dirty="0" smtClean="0">
                <a:hlinkClick r:id="rId4" action="ppaction://hlinksldjump"/>
              </a:rPr>
              <a:t>程序举例</a:t>
            </a:r>
            <a:endParaRPr lang="en-US" altLang="en-US" sz="3200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054100"/>
            <a:ext cx="8429625" cy="4797425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一般形式：</a:t>
            </a:r>
            <a:endParaRPr lang="zh-CN" altLang="en-US" sz="28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类型符 数组名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800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表达式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][</a:t>
            </a:r>
            <a:r>
              <a:rPr lang="zh-CN" altLang="en-US" sz="2800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表达式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];</a:t>
            </a:r>
            <a:endParaRPr lang="en-US" sz="28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3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      如：</a:t>
            </a:r>
            <a:r>
              <a:rPr lang="en-US" sz="2800" b="1" noProof="1" smtClean="0">
                <a:latin typeface="微软雅黑" charset="0"/>
                <a:ea typeface="微软雅黑" charset="0"/>
                <a:cs typeface="微软雅黑" charset="0"/>
              </a:rPr>
              <a:t>int a[3][4]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sz="28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8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定义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为二维数组，可独立存放 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3*4=12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个整型数据，系统为数组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分配</a:t>
            </a:r>
            <a:r>
              <a:rPr lang="en-US" sz="2800" noProof="1" smtClean="0">
                <a:latin typeface="微软雅黑" charset="0"/>
                <a:ea typeface="微软雅黑" charset="0"/>
                <a:cs typeface="微软雅黑" charset="0"/>
              </a:rPr>
              <a:t>4*12=48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个字节的存储单元，这些存储单元是连续的，且</a:t>
            </a:r>
            <a:r>
              <a:rPr lang="zh-CN" altLang="en-US" sz="2800" noProof="1" smtClean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是一维的</a:t>
            </a:r>
            <a:r>
              <a:rPr lang="zh-CN" altLang="en-US" sz="2800" noProof="1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sz="2800" noProof="1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127500" y="3572828"/>
            <a:ext cx="317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，第二维的大小</a:t>
            </a:r>
            <a:r>
              <a:rPr lang="zh-CN" altLang="en-US" sz="2400" i="1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400" i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2902903" y="2638743"/>
            <a:ext cx="720725" cy="360362"/>
          </a:xfrm>
          <a:custGeom>
            <a:avLst/>
            <a:gdLst>
              <a:gd name="T0" fmla="*/ 21600 w 21600"/>
              <a:gd name="T1" fmla="*/ 6079 h 21600"/>
              <a:gd name="T2" fmla="*/ 13940 w 21600"/>
              <a:gd name="T3" fmla="*/ 0 h 21600"/>
              <a:gd name="T4" fmla="*/ 13940 w 21600"/>
              <a:gd name="T5" fmla="*/ 4567 h 21600"/>
              <a:gd name="T6" fmla="*/ 12427 w 21600"/>
              <a:gd name="T7" fmla="*/ 4567 h 21600"/>
              <a:gd name="T8" fmla="*/ 0 w 21600"/>
              <a:gd name="T9" fmla="*/ 12158 h 21600"/>
              <a:gd name="T10" fmla="*/ 0 w 21600"/>
              <a:gd name="T11" fmla="*/ 21600 h 21600"/>
              <a:gd name="T12" fmla="*/ 3091 w 21600"/>
              <a:gd name="T13" fmla="*/ 21600 h 21600"/>
              <a:gd name="T14" fmla="*/ 3091 w 21600"/>
              <a:gd name="T15" fmla="*/ 12158 h 21600"/>
              <a:gd name="T16" fmla="*/ 12427 w 21600"/>
              <a:gd name="T17" fmla="*/ 7591 h 21600"/>
              <a:gd name="T18" fmla="*/ 13940 w 21600"/>
              <a:gd name="T19" fmla="*/ 7591 h 21600"/>
              <a:gd name="T20" fmla="*/ 13940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3940" y="0"/>
                </a:lnTo>
                <a:lnTo>
                  <a:pt x="13940" y="4567"/>
                </a:lnTo>
                <a:lnTo>
                  <a:pt x="12427" y="4567"/>
                </a:lnTo>
                <a:cubicBezTo>
                  <a:pt x="5564" y="4567"/>
                  <a:pt x="0" y="7966"/>
                  <a:pt x="0" y="12158"/>
                </a:cubicBezTo>
                <a:lnTo>
                  <a:pt x="0" y="21600"/>
                </a:lnTo>
                <a:lnTo>
                  <a:pt x="3091" y="21600"/>
                </a:lnTo>
                <a:lnTo>
                  <a:pt x="3091" y="12158"/>
                </a:lnTo>
                <a:cubicBezTo>
                  <a:pt x="3091" y="9636"/>
                  <a:pt x="7271" y="7591"/>
                  <a:pt x="12427" y="7591"/>
                </a:cubicBezTo>
                <a:lnTo>
                  <a:pt x="13940" y="7591"/>
                </a:lnTo>
                <a:lnTo>
                  <a:pt x="13940" y="12158"/>
                </a:lnTo>
                <a:close/>
              </a:path>
            </a:pathLst>
          </a:custGeom>
          <a:solidFill>
            <a:srgbClr val="FF99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 rot="10800000" flipH="1">
            <a:off x="3411538" y="3587115"/>
            <a:ext cx="720725" cy="360363"/>
          </a:xfrm>
          <a:custGeom>
            <a:avLst/>
            <a:gdLst>
              <a:gd name="T0" fmla="*/ 21600 w 21600"/>
              <a:gd name="T1" fmla="*/ 6079 h 21600"/>
              <a:gd name="T2" fmla="*/ 13940 w 21600"/>
              <a:gd name="T3" fmla="*/ 0 h 21600"/>
              <a:gd name="T4" fmla="*/ 13940 w 21600"/>
              <a:gd name="T5" fmla="*/ 4567 h 21600"/>
              <a:gd name="T6" fmla="*/ 12427 w 21600"/>
              <a:gd name="T7" fmla="*/ 4567 h 21600"/>
              <a:gd name="T8" fmla="*/ 0 w 21600"/>
              <a:gd name="T9" fmla="*/ 12158 h 21600"/>
              <a:gd name="T10" fmla="*/ 0 w 21600"/>
              <a:gd name="T11" fmla="*/ 21600 h 21600"/>
              <a:gd name="T12" fmla="*/ 3091 w 21600"/>
              <a:gd name="T13" fmla="*/ 21600 h 21600"/>
              <a:gd name="T14" fmla="*/ 3091 w 21600"/>
              <a:gd name="T15" fmla="*/ 12158 h 21600"/>
              <a:gd name="T16" fmla="*/ 12427 w 21600"/>
              <a:gd name="T17" fmla="*/ 7591 h 21600"/>
              <a:gd name="T18" fmla="*/ 13940 w 21600"/>
              <a:gd name="T19" fmla="*/ 7591 h 21600"/>
              <a:gd name="T20" fmla="*/ 13940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3940" y="0"/>
                </a:lnTo>
                <a:lnTo>
                  <a:pt x="13940" y="4567"/>
                </a:lnTo>
                <a:lnTo>
                  <a:pt x="12427" y="4567"/>
                </a:lnTo>
                <a:cubicBezTo>
                  <a:pt x="5564" y="4567"/>
                  <a:pt x="0" y="7966"/>
                  <a:pt x="0" y="12158"/>
                </a:cubicBezTo>
                <a:lnTo>
                  <a:pt x="0" y="21600"/>
                </a:lnTo>
                <a:lnTo>
                  <a:pt x="3091" y="21600"/>
                </a:lnTo>
                <a:lnTo>
                  <a:pt x="3091" y="12158"/>
                </a:lnTo>
                <a:cubicBezTo>
                  <a:pt x="3091" y="9636"/>
                  <a:pt x="7271" y="7591"/>
                  <a:pt x="12427" y="7591"/>
                </a:cubicBezTo>
                <a:lnTo>
                  <a:pt x="13940" y="7591"/>
                </a:lnTo>
                <a:lnTo>
                  <a:pt x="13940" y="12158"/>
                </a:lnTo>
                <a:close/>
              </a:path>
            </a:pathLst>
          </a:custGeom>
          <a:solidFill>
            <a:srgbClr val="FF99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695065" y="2495868"/>
            <a:ext cx="317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，第一维的大小</a:t>
            </a:r>
            <a:r>
              <a:rPr lang="zh-CN" altLang="en-US" sz="2400" i="1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400" i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ldLvl="0" animBg="1"/>
      <p:bldP spid="35848" grpId="0" bldLvl="0" animBg="1"/>
      <p:bldP spid="3584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11188" y="1176338"/>
            <a:ext cx="8104187" cy="4535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noProof="1">
                <a:latin typeface="微软雅黑" charset="0"/>
                <a:ea typeface="微软雅黑" charset="0"/>
                <a:cs typeface="微软雅黑" charset="0"/>
              </a:rPr>
              <a:t>二维数组的每一行可看作一个一维数组</a:t>
            </a:r>
            <a:endParaRPr lang="zh-CN" altLang="en-US" sz="2800" noProof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34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2800" noProof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2800" noProof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可将a看作是一个特殊的一维数组，由</a:t>
            </a:r>
            <a:r>
              <a:rPr lang="en-US" sz="2600" noProof="1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个特殊元素组成，每个元素分别为一个大小为</a:t>
            </a:r>
            <a:r>
              <a:rPr lang="en-US" sz="2600" noProof="1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的一维数组，数组名分别为</a:t>
            </a:r>
            <a:r>
              <a:rPr lang="en-US" sz="2600" noProof="1">
                <a:latin typeface="微软雅黑" charset="0"/>
                <a:ea typeface="微软雅黑" charset="0"/>
                <a:cs typeface="微软雅黑" charset="0"/>
              </a:rPr>
              <a:t>a[0]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2600" noProof="1">
                <a:latin typeface="微软雅黑" charset="0"/>
                <a:ea typeface="微软雅黑" charset="0"/>
                <a:cs typeface="微软雅黑" charset="0"/>
              </a:rPr>
              <a:t>a[1]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sz="2600" noProof="1">
                <a:latin typeface="微软雅黑" charset="0"/>
                <a:ea typeface="微软雅黑" charset="0"/>
                <a:cs typeface="微软雅黑" charset="0"/>
              </a:rPr>
              <a:t>a[2] 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，各元素</a:t>
            </a:r>
            <a:r>
              <a:rPr lang="zh-CN" altLang="en-US" sz="2600" noProof="1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按行优先</a:t>
            </a:r>
            <a:r>
              <a:rPr lang="zh-CN" altLang="en-US" sz="2600" noProof="1">
                <a:latin typeface="微软雅黑" charset="0"/>
                <a:ea typeface="微软雅黑" charset="0"/>
                <a:cs typeface="微软雅黑" charset="0"/>
              </a:rPr>
              <a:t>存储。</a:t>
            </a:r>
            <a:endParaRPr lang="en-US" sz="2600" noProof="1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6870" name="Group 6"/>
          <p:cNvGraphicFramePr>
            <a:graphicFrameLocks noGrp="1"/>
          </p:cNvGraphicFramePr>
          <p:nvPr/>
        </p:nvGraphicFramePr>
        <p:xfrm>
          <a:off x="2122488" y="1895475"/>
          <a:ext cx="6786563" cy="1871663"/>
        </p:xfrm>
        <a:graphic>
          <a:graphicData uri="http://schemas.openxmlformats.org/drawingml/2006/table">
            <a:tbl>
              <a:tblPr/>
              <a:tblGrid>
                <a:gridCol w="1697038"/>
                <a:gridCol w="1697037"/>
                <a:gridCol w="1695450"/>
                <a:gridCol w="1697038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a[0][0]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a[0][1]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a[0][2]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a[0][3]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a[1][0]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a[1][1]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a[1][2]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a[1][3]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a[2][0]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a[2][1]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a[2][2]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804030504040204" pitchFamily="34" charset="0"/>
                          <a:ea typeface="宋体" pitchFamily="2" charset="-122"/>
                        </a:rPr>
                        <a:t>a[2][3]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3" name="TextBox 5"/>
          <p:cNvSpPr txBox="1">
            <a:spLocks noChangeArrowheads="1"/>
          </p:cNvSpPr>
          <p:nvPr/>
        </p:nvSpPr>
        <p:spPr bwMode="auto">
          <a:xfrm>
            <a:off x="1060450" y="2014538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9D138D"/>
                </a:solidFill>
              </a:rPr>
              <a:t>a[0]</a:t>
            </a:r>
            <a:endParaRPr lang="zh-CN" altLang="en-US" sz="2400" b="1">
              <a:solidFill>
                <a:srgbClr val="9D138D"/>
              </a:solidFill>
            </a:endParaRPr>
          </a:p>
        </p:txBody>
      </p:sp>
      <p:sp>
        <p:nvSpPr>
          <p:cNvPr id="36884" name="TextBox 16"/>
          <p:cNvSpPr txBox="1">
            <a:spLocks noChangeArrowheads="1"/>
          </p:cNvSpPr>
          <p:nvPr/>
        </p:nvSpPr>
        <p:spPr bwMode="auto">
          <a:xfrm>
            <a:off x="1052513" y="2576513"/>
            <a:ext cx="107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9D138D"/>
                </a:solidFill>
              </a:rPr>
              <a:t>a[1]</a:t>
            </a:r>
            <a:endParaRPr lang="zh-CN" altLang="en-US" sz="2400" b="1">
              <a:solidFill>
                <a:srgbClr val="9D138D"/>
              </a:solidFill>
            </a:endParaRPr>
          </a:p>
        </p:txBody>
      </p:sp>
      <p:sp>
        <p:nvSpPr>
          <p:cNvPr id="36885" name="TextBox 17"/>
          <p:cNvSpPr txBox="1">
            <a:spLocks noChangeArrowheads="1"/>
          </p:cNvSpPr>
          <p:nvPr/>
        </p:nvSpPr>
        <p:spPr bwMode="auto">
          <a:xfrm>
            <a:off x="1052513" y="3190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9D138D"/>
                </a:solidFill>
              </a:rPr>
              <a:t>a[2]</a:t>
            </a:r>
            <a:endParaRPr lang="zh-CN" altLang="en-US" sz="2400" b="1">
              <a:solidFill>
                <a:srgbClr val="9D138D"/>
              </a:solidFill>
            </a:endParaRPr>
          </a:p>
        </p:txBody>
      </p:sp>
      <p:cxnSp>
        <p:nvCxnSpPr>
          <p:cNvPr id="36886" name="直接连接符 18"/>
          <p:cNvCxnSpPr>
            <a:cxnSpLocks noChangeShapeType="1"/>
          </p:cNvCxnSpPr>
          <p:nvPr/>
        </p:nvCxnSpPr>
        <p:spPr bwMode="auto">
          <a:xfrm>
            <a:off x="2249488" y="2327275"/>
            <a:ext cx="6426200" cy="142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直接连接符 20"/>
          <p:cNvCxnSpPr>
            <a:cxnSpLocks noChangeShapeType="1"/>
          </p:cNvCxnSpPr>
          <p:nvPr/>
        </p:nvCxnSpPr>
        <p:spPr bwMode="auto">
          <a:xfrm>
            <a:off x="2249488" y="2976563"/>
            <a:ext cx="6426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直接连接符 21"/>
          <p:cNvCxnSpPr>
            <a:cxnSpLocks noChangeShapeType="1"/>
          </p:cNvCxnSpPr>
          <p:nvPr/>
        </p:nvCxnSpPr>
        <p:spPr bwMode="auto">
          <a:xfrm>
            <a:off x="2195513" y="3624263"/>
            <a:ext cx="648017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889" name="Group 25"/>
          <p:cNvGraphicFramePr>
            <a:graphicFrameLocks noGrp="1"/>
          </p:cNvGraphicFramePr>
          <p:nvPr/>
        </p:nvGraphicFramePr>
        <p:xfrm>
          <a:off x="1052513" y="1990725"/>
          <a:ext cx="887412" cy="1663709"/>
        </p:xfrm>
        <a:graphic>
          <a:graphicData uri="http://schemas.openxmlformats.org/drawingml/2006/table">
            <a:tbl>
              <a:tblPr/>
              <a:tblGrid>
                <a:gridCol w="887412"/>
              </a:tblGrid>
              <a:tr h="5303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2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定义</a:t>
            </a:r>
            <a:endParaRPr lang="zh-CN" altLang="en-US" sz="25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/>
      <p:bldP spid="36884" grpId="0"/>
      <p:bldP spid="368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359025" y="1190625"/>
            <a:ext cx="35845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800" b="1" noProof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值</a:t>
            </a:r>
            <a:r>
              <a:rPr lang="zh-CN" altLang="en-US" sz="2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      </a:t>
            </a:r>
            <a:r>
              <a:rPr lang="zh-CN" altLang="en-US" sz="2800" b="1" noProof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数组元素</a:t>
            </a:r>
            <a:endParaRPr lang="zh-CN" altLang="en-US" sz="2800" b="1" noProof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92625" y="1644650"/>
            <a:ext cx="14478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336699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[0][0]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336699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[0][1]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336699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[0][2]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0066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[1][0]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0066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[1][1]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0066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[1][2]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CC00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[2][0]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CC00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[2][1]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  <a:p>
            <a:pPr algn="ctr">
              <a:lnSpc>
                <a:spcPct val="135000"/>
              </a:lnSpc>
              <a:buClr>
                <a:srgbClr val="CC99FF"/>
              </a:buClr>
              <a:buFont typeface="Monotype Sorts"/>
              <a:buNone/>
            </a:pPr>
            <a:r>
              <a:rPr lang="en-US" altLang="zh-CN" sz="2600" b="1">
                <a:solidFill>
                  <a:srgbClr val="CC0000"/>
                </a:solidFill>
                <a:latin typeface="宋体" pitchFamily="2" charset="-122"/>
                <a:sym typeface="Monotype Sorts"/>
              </a:rPr>
              <a:t>a</a:t>
            </a:r>
            <a:r>
              <a:rPr lang="en-US" altLang="zh-CN" sz="2600" b="1">
                <a:solidFill>
                  <a:srgbClr val="000000"/>
                </a:solidFill>
                <a:latin typeface="宋体" pitchFamily="2" charset="-122"/>
                <a:sym typeface="Monotype Sorts"/>
              </a:rPr>
              <a:t>[2][2]</a:t>
            </a:r>
            <a:endParaRPr lang="en-US" altLang="zh-CN" sz="2600" b="1">
              <a:solidFill>
                <a:srgbClr val="000000"/>
              </a:solidFill>
              <a:latin typeface="宋体" pitchFamily="2" charset="-122"/>
              <a:sym typeface="Monotype Sorts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50825" y="677863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503050405090304" pitchFamily="18" charset="0"/>
                <a:sym typeface="Monotype Sorts"/>
              </a:rPr>
              <a:t>例如：整型数组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503050405090304" pitchFamily="18" charset="0"/>
                <a:sym typeface="Monotype Sorts"/>
              </a:rPr>
              <a:t>a[3][3]={ {1,2,3}, {4,5,6}, {7,8,9} };</a:t>
            </a:r>
            <a:endParaRPr lang="en-US" altLang="zh-CN" sz="2800" b="1">
              <a:solidFill>
                <a:srgbClr val="000000"/>
              </a:solidFill>
              <a:latin typeface="Times New Roman" panose="02020503050405090304" pitchFamily="18" charset="0"/>
              <a:sym typeface="Monotype Sorts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835150" y="1797050"/>
            <a:ext cx="1584325" cy="15875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en-US" altLang="zh-CN" sz="2800" b="1">
                <a:latin typeface="Times New Roman" panose="02020503050405090304" pitchFamily="18" charset="0"/>
                <a:sym typeface="Monotype Sorts"/>
              </a:rPr>
              <a:t>1</a:t>
            </a:r>
            <a:endParaRPr lang="en-US" altLang="zh-CN" sz="2800" b="1">
              <a:latin typeface="Times New Roman" panose="02020503050405090304" pitchFamily="18" charset="0"/>
              <a:sym typeface="Monotype Sorts"/>
            </a:endParaRPr>
          </a:p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latin typeface="Times New Roman" panose="02020503050405090304" pitchFamily="18" charset="0"/>
                <a:sym typeface="Monotype Sorts"/>
              </a:rPr>
              <a:t>2</a:t>
            </a:r>
            <a:endParaRPr lang="zh-CN" altLang="en-US" sz="2800" b="1">
              <a:latin typeface="Times New Roman" panose="02020503050405090304" pitchFamily="18" charset="0"/>
              <a:sym typeface="Monotype Sorts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latin typeface="Times New Roman" panose="02020503050405090304" pitchFamily="18" charset="0"/>
                <a:sym typeface="Monotype Sorts"/>
              </a:rPr>
              <a:t>3</a:t>
            </a:r>
            <a:endParaRPr lang="zh-CN" altLang="en-US" sz="2800" b="1">
              <a:latin typeface="Times New Roman" panose="02020503050405090304" pitchFamily="18" charset="0"/>
              <a:sym typeface="Monotype Sorts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835150" y="3429000"/>
            <a:ext cx="1584325" cy="15668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latin typeface="Times New Roman" panose="02020503050405090304" pitchFamily="18" charset="0"/>
                <a:sym typeface="Monotype Sorts"/>
              </a:rPr>
              <a:t>4</a:t>
            </a:r>
            <a:endParaRPr lang="zh-CN" altLang="en-US" sz="2800" b="1">
              <a:latin typeface="Times New Roman" panose="02020503050405090304" pitchFamily="18" charset="0"/>
              <a:sym typeface="Monotype Sorts"/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latin typeface="Times New Roman" panose="02020503050405090304" pitchFamily="18" charset="0"/>
                <a:sym typeface="Monotype Sorts"/>
              </a:rPr>
              <a:t>5</a:t>
            </a:r>
            <a:endParaRPr lang="zh-CN" altLang="en-US" sz="2800" b="1">
              <a:latin typeface="Times New Roman" panose="02020503050405090304" pitchFamily="18" charset="0"/>
              <a:sym typeface="Monotype Sorts"/>
            </a:endParaRPr>
          </a:p>
          <a:p>
            <a:pPr algn="ctr">
              <a:lnSpc>
                <a:spcPct val="115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zh-CN" altLang="en-US" sz="2800" b="1">
                <a:latin typeface="Times New Roman" panose="02020503050405090304" pitchFamily="18" charset="0"/>
                <a:sym typeface="Monotype Sorts"/>
              </a:rPr>
              <a:t>6</a:t>
            </a:r>
            <a:endParaRPr lang="en-US" altLang="zh-CN" sz="2800" b="1">
              <a:latin typeface="Times New Roman" panose="02020503050405090304" pitchFamily="18" charset="0"/>
              <a:sym typeface="Monotype Sorts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368550" y="5089525"/>
            <a:ext cx="381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503050405090304" pitchFamily="18" charset="0"/>
                <a:sym typeface="Monotype Sorts"/>
              </a:rPr>
              <a:t>789</a:t>
            </a:r>
            <a:endParaRPr lang="zh-CN" altLang="en-US" sz="2800" b="1">
              <a:solidFill>
                <a:schemeClr val="tx2"/>
              </a:solidFill>
              <a:latin typeface="Times New Roman" panose="02020503050405090304" pitchFamily="18" charset="0"/>
              <a:sym typeface="Monotype Sort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835150" y="1797050"/>
            <a:ext cx="1600200" cy="4800600"/>
            <a:chOff x="0" y="0"/>
            <a:chExt cx="1008" cy="3024"/>
          </a:xfrm>
        </p:grpSpPr>
        <p:sp>
          <p:nvSpPr>
            <p:cNvPr id="50184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008" cy="302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>
              <a:off x="0" y="1680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>
              <a:off x="0" y="2016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>
              <a:off x="0" y="134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>
              <a:off x="0" y="2352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>
              <a:off x="0" y="2688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>
              <a:off x="0" y="336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>
              <a:off x="0" y="1008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0" y="672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193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定义</a:t>
            </a:r>
            <a:endParaRPr lang="zh-CN" altLang="en-US" sz="25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3" grpId="0" animBg="1"/>
      <p:bldP spid="37894" grpId="0" animBg="1"/>
      <p:bldP spid="378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8172450" cy="518211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格式：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数组名［下标］［下标］</a:t>
            </a: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注意：下标的界限     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b[1][2]=a[2][3]/2</a:t>
            </a:r>
            <a:endParaRPr lang="en-US" altLang="zh-CN" sz="28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二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维数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组的遍历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for(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=0;i&lt;3;i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++)</a:t>
            </a:r>
            <a:endParaRPr lang="en-US" altLang="zh-CN" sz="28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for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j=0;j&lt;4;j++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a[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][j]=0;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644525" y="908790"/>
            <a:ext cx="8143875" cy="511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Verdana" panose="020B0804030504040204" pitchFamily="34" charset="0"/>
              </a:rPr>
              <a:t>分行赋值</a:t>
            </a:r>
            <a:endParaRPr lang="zh-CN" altLang="en-US" sz="3200" b="1" dirty="0">
              <a:latin typeface="Verdana" panose="020B080403050404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Verdana" panose="020B0804030504040204" pitchFamily="34" charset="0"/>
              </a:rPr>
              <a:t>int</a:t>
            </a:r>
            <a:r>
              <a:rPr lang="en-US" altLang="zh-CN" sz="2400" b="1" dirty="0">
                <a:latin typeface="Verdana" panose="020B0804030504040204" pitchFamily="34" charset="0"/>
              </a:rPr>
              <a:t> a[3][4]={{1,2,3,4},{5,6,7,8},</a:t>
            </a:r>
            <a:endParaRPr lang="en-US" altLang="zh-CN" sz="2400" b="1" dirty="0">
              <a:latin typeface="Verdana" panose="020B080403050404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Verdana" panose="020B0804030504040204" pitchFamily="34" charset="0"/>
              </a:rPr>
              <a:t>				 {9,10,11,12}};</a:t>
            </a:r>
            <a:endParaRPr lang="en-US" altLang="zh-CN" sz="2400" b="1" dirty="0">
              <a:latin typeface="Verdana" panose="020B080403050404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Verdana" panose="020B0804030504040204" pitchFamily="34" charset="0"/>
              </a:rPr>
              <a:t>去掉行界限赋值</a:t>
            </a:r>
            <a:endParaRPr lang="zh-CN" altLang="en-US" sz="3200" b="1" dirty="0">
              <a:latin typeface="Verdana" panose="020B080403050404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Verdana" panose="020B0804030504040204" pitchFamily="34" charset="0"/>
              </a:rPr>
              <a:t>int</a:t>
            </a:r>
            <a:r>
              <a:rPr lang="en-US" altLang="zh-CN" sz="2400" b="1" dirty="0">
                <a:latin typeface="Verdana" panose="020B0804030504040204" pitchFamily="34" charset="0"/>
              </a:rPr>
              <a:t> a[3][4]={1,2,3,4,5,6,7,8,9,10,11,12};</a:t>
            </a:r>
            <a:endParaRPr lang="en-US" altLang="zh-CN" sz="2400" b="1" dirty="0">
              <a:latin typeface="Verdana" panose="020B080403050404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Verdana" panose="020B0804030504040204" pitchFamily="34" charset="0"/>
              </a:rPr>
              <a:t>全部行赋值</a:t>
            </a:r>
            <a:r>
              <a:rPr lang="en-US" altLang="en-US" sz="3200" b="1" dirty="0">
                <a:latin typeface="Verdana" panose="020B0804030504040204" pitchFamily="34" charset="0"/>
              </a:rPr>
              <a:t>，</a:t>
            </a:r>
            <a:r>
              <a:rPr lang="en-US" alt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804030504040204" pitchFamily="34" charset="0"/>
              </a:rPr>
              <a:t>第一维长度可省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804030504040204" pitchFamily="34" charset="0"/>
              </a:rPr>
              <a:t>，第二维不可省</a:t>
            </a:r>
            <a:endParaRPr lang="en-US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80403050404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Verdana" panose="020B0804030504040204" pitchFamily="34" charset="0"/>
              </a:rPr>
              <a:t>int</a:t>
            </a:r>
            <a:r>
              <a:rPr lang="en-US" altLang="zh-CN" sz="2400" b="1" dirty="0">
                <a:latin typeface="Verdana" panose="020B0804030504040204" pitchFamily="34" charset="0"/>
              </a:rPr>
              <a:t> a[  ][4]={{1,2,3,4},{5,6,7,8},</a:t>
            </a:r>
            <a:endParaRPr lang="en-US" altLang="zh-CN" sz="2400" b="1" dirty="0">
              <a:latin typeface="Verdana" panose="020B080403050404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Verdana" panose="020B0804030504040204" pitchFamily="34" charset="0"/>
              </a:rPr>
              <a:t>				 </a:t>
            </a:r>
            <a:r>
              <a:rPr lang="en-US" altLang="zh-CN" sz="2400" b="1" dirty="0">
                <a:latin typeface="Verdana" panose="020B0804030504040204" pitchFamily="34" charset="0"/>
              </a:rPr>
              <a:t>{9,10,11,12}};</a:t>
            </a:r>
            <a:endParaRPr lang="en-US" altLang="zh-CN" sz="2400" b="1" dirty="0">
              <a:latin typeface="Verdana" panose="020B08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初始化</a:t>
            </a:r>
            <a:endParaRPr lang="zh-CN" altLang="en-US" sz="25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4050" y="1016000"/>
            <a:ext cx="8347075" cy="436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noProof="1" smtClean="0"/>
              <a:t>部分元素赋值，缺省为</a:t>
            </a:r>
            <a:r>
              <a:rPr lang="en-US" altLang="zh-CN" sz="3200" noProof="1" smtClean="0"/>
              <a:t>0</a:t>
            </a:r>
            <a:endParaRPr lang="en-US" altLang="zh-CN" sz="3200" noProof="1" smtClean="0"/>
          </a:p>
          <a:p>
            <a:pPr marL="800100" lvl="1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noProof="1" smtClean="0">
                <a:solidFill>
                  <a:srgbClr val="9D138D"/>
                </a:solidFill>
              </a:rPr>
              <a:t>int a[3][4]={{1},{5},{9}};</a:t>
            </a:r>
            <a:r>
              <a:rPr lang="zh-CN" altLang="en-US" sz="2800" noProof="1" smtClean="0">
                <a:solidFill>
                  <a:srgbClr val="9D138D"/>
                </a:solidFill>
              </a:rPr>
              <a:t>等价于</a:t>
            </a:r>
            <a:endParaRPr lang="en-US" sz="2800" noProof="1" smtClean="0">
              <a:solidFill>
                <a:srgbClr val="9D138D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noProof="1" smtClean="0">
                <a:solidFill>
                  <a:srgbClr val="9D138D"/>
                </a:solidFill>
              </a:rPr>
              <a:t>     int a[3][4]={{1,0,0,0},{5,0,0,0},{9,0,0,0}};</a:t>
            </a:r>
            <a:endParaRPr lang="en-US" altLang="zh-CN" sz="2800" noProof="1" smtClean="0">
              <a:solidFill>
                <a:srgbClr val="9D138D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noProof="1" smtClean="0">
                <a:solidFill>
                  <a:srgbClr val="0000CC"/>
                </a:solidFill>
              </a:rPr>
              <a:t>int a[3][4]={{1},{5,6}};</a:t>
            </a:r>
            <a:r>
              <a:rPr lang="zh-CN" altLang="en-US" sz="2800" noProof="1" smtClean="0">
                <a:solidFill>
                  <a:srgbClr val="0000CC"/>
                </a:solidFill>
              </a:rPr>
              <a:t>相当于</a:t>
            </a:r>
            <a:endParaRPr lang="en-US" sz="2800" noProof="1" smtClean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noProof="1" smtClean="0">
                <a:solidFill>
                  <a:srgbClr val="0000CC"/>
                </a:solidFill>
              </a:rPr>
              <a:t>     int a[3][4]={{1},{5,6},{0}};</a:t>
            </a:r>
            <a:endParaRPr lang="en-US" altLang="zh-CN" sz="2800" noProof="1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noProof="1" smtClean="0"/>
              <a:t>int a[][4]={{0,0,3},{ },{0,10}};</a:t>
            </a:r>
            <a:endParaRPr lang="zh-CN" altLang="en-US" sz="2800" noProof="1" smtClean="0">
              <a:solidFill>
                <a:srgbClr val="0000CC"/>
              </a:solidFill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初始化</a:t>
            </a:r>
            <a:endParaRPr lang="zh-CN" altLang="en-US" sz="25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163" y="1122363"/>
            <a:ext cx="8643937" cy="142875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6.4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将一个二维数组行和列的元素互换，存到另一个二维数组中。</a:t>
            </a:r>
            <a:endParaRPr lang="zh-CN" altLang="en-US" sz="2800" smtClean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069975" y="2960688"/>
          <a:ext cx="25987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1" name="" r:id="rId1" imgW="22250400" imgH="10972800" progId="Equation.3">
                  <p:embed/>
                </p:oleObj>
              </mc:Choice>
              <mc:Fallback>
                <p:oleObj name="" r:id="rId1" imgW="22250400" imgH="1097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960688"/>
                        <a:ext cx="25987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427663" y="2674938"/>
          <a:ext cx="19288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2" name="" r:id="rId3" imgW="16764000" imgH="17068800" progId="Equation.3">
                  <p:embed/>
                </p:oleObj>
              </mc:Choice>
              <mc:Fallback>
                <p:oleObj name="" r:id="rId3" imgW="16764000" imgH="1706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2674938"/>
                        <a:ext cx="192881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右箭头 8"/>
          <p:cNvSpPr>
            <a:spLocks noChangeArrowheads="1"/>
          </p:cNvSpPr>
          <p:nvPr/>
        </p:nvSpPr>
        <p:spPr bwMode="auto">
          <a:xfrm>
            <a:off x="3784600" y="3389313"/>
            <a:ext cx="1428750" cy="5000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>
            <a:solidFill>
              <a:srgbClr val="0000CC"/>
            </a:solidFill>
            <a:miter lim="800000"/>
          </a:ln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187450" y="4903788"/>
            <a:ext cx="43243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用嵌套的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for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循环完成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行列互换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bldLvl="0" animBg="1"/>
      <p:bldP spid="41995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908050"/>
            <a:ext cx="6670675" cy="58070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#include &lt;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stdio.h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&gt;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#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define M 2</a:t>
            </a:r>
            <a:endParaRPr lang="en-US" altLang="zh-CN" sz="280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#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define N 3</a:t>
            </a:r>
            <a:endParaRPr lang="zh-CN" altLang="en-US" sz="280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main()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{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a[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M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][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]={{1,2,3},{4,5,6}};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 b[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][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M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],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i,j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;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	  for (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=0;i&lt;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M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;i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++)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      for (j=0;j&lt;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;j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++)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			b[j][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]=a[</a:t>
            </a:r>
            <a:r>
              <a:rPr lang="en-US" altLang="zh-CN" sz="2800" dirty="0" err="1" smtClean="0">
                <a:latin typeface="微软雅黑" charset="0"/>
                <a:ea typeface="微软雅黑" charset="0"/>
              </a:rPr>
              <a:t>i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][j];     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行列互换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985000" cy="48958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for (i=0;i&lt;</a:t>
            </a: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N</a:t>
            </a:r>
            <a:r>
              <a:rPr lang="en-US" altLang="zh-CN" sz="2800" smtClean="0">
                <a:latin typeface="微软雅黑" charset="0"/>
                <a:ea typeface="微软雅黑" charset="0"/>
              </a:rPr>
              <a:t>;i++)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{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for(j=0;j&lt;</a:t>
            </a: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M</a:t>
            </a:r>
            <a:r>
              <a:rPr lang="en-US" altLang="zh-CN" sz="2800" smtClean="0">
                <a:latin typeface="微软雅黑" charset="0"/>
                <a:ea typeface="微软雅黑" charset="0"/>
              </a:rPr>
              <a:t>;j++)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  printf("%5d",b[i][j]);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printf("\n");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}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return 0;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}    </a:t>
            </a:r>
            <a:endParaRPr lang="zh-CN" altLang="en-US" sz="2800" smtClean="0">
              <a:latin typeface="微软雅黑" charset="0"/>
              <a:ea typeface="微软雅黑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行列互换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75" y="1052513"/>
            <a:ext cx="7858125" cy="5300662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6.2.1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hlinkClick r:id="rId1" action="ppaction://hlinksldjump"/>
              </a:rPr>
              <a:t>定义</a:t>
            </a:r>
            <a:endParaRPr lang="zh-CN" altLang="en-US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6.2.2 </a:t>
            </a:r>
            <a:r>
              <a:rPr lang="zh-CN" altLang="en-US" sz="3200" dirty="0" smtClean="0">
                <a:hlinkClick r:id="rId2" action="ppaction://hlinksldjump"/>
              </a:rPr>
              <a:t>引用</a:t>
            </a:r>
            <a:endParaRPr lang="zh-CN" altLang="en-US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6.2.3 </a:t>
            </a:r>
            <a:r>
              <a:rPr lang="zh-CN" altLang="en-US" sz="3200" dirty="0" smtClean="0">
                <a:hlinkClick r:id="rId3" action="ppaction://hlinksldjump"/>
              </a:rPr>
              <a:t>赋初值和初始化</a:t>
            </a:r>
            <a:endParaRPr lang="en-US" altLang="zh-CN" sz="3200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/>
              <a:t>6.2.4 </a:t>
            </a:r>
            <a:r>
              <a:rPr lang="zh-CN" altLang="en-US" sz="3200" dirty="0" smtClean="0">
                <a:hlinkClick r:id="rId4" action="ppaction://hlinksldjump"/>
              </a:rPr>
              <a:t>数组应用</a:t>
            </a:r>
            <a:endParaRPr lang="en-US" altLang="en-US" sz="3200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9238" y="1447800"/>
            <a:ext cx="8643937" cy="365125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6.5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有一个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×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的矩阵，要求编程序求出其中值最大的那个元素的值，以及其所在的行号和列号。</a:t>
            </a:r>
            <a:endParaRPr lang="en-US" altLang="en-US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432050" y="3443288"/>
            <a:ext cx="3768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微软雅黑" charset="0"/>
                <a:ea typeface="微软雅黑" charset="0"/>
                <a:cs typeface="微软雅黑" charset="0"/>
              </a:rPr>
              <a:t>采用“打擂台算法”</a:t>
            </a:r>
            <a:endParaRPr lang="zh-CN" altLang="en-US" sz="3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2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求最大值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Group 3"/>
          <p:cNvGrpSpPr/>
          <p:nvPr/>
        </p:nvGrpSpPr>
        <p:grpSpPr bwMode="auto">
          <a:xfrm>
            <a:off x="1619250" y="836613"/>
            <a:ext cx="5867400" cy="5000625"/>
            <a:chOff x="0" y="0"/>
            <a:chExt cx="3696" cy="3150"/>
          </a:xfrm>
        </p:grpSpPr>
        <p:sp>
          <p:nvSpPr>
            <p:cNvPr id="58370" name="流程图: 过程 14"/>
            <p:cNvSpPr>
              <a:spLocks noChangeArrowheads="1"/>
            </p:cNvSpPr>
            <p:nvPr/>
          </p:nvSpPr>
          <p:spPr bwMode="auto">
            <a:xfrm>
              <a:off x="0" y="405"/>
              <a:ext cx="3690" cy="2745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/>
            <a:p>
              <a:r>
                <a:rPr lang="en-US" altLang="zh-CN" sz="2800" b="1"/>
                <a:t>          for i= 0  ~ M-1</a:t>
              </a:r>
              <a:endParaRPr lang="zh-CN" altLang="en-US" sz="2800" b="1"/>
            </a:p>
          </p:txBody>
        </p:sp>
        <p:sp>
          <p:nvSpPr>
            <p:cNvPr id="58371" name="矩形 16"/>
            <p:cNvSpPr>
              <a:spLocks noChangeArrowheads="1"/>
            </p:cNvSpPr>
            <p:nvPr/>
          </p:nvSpPr>
          <p:spPr bwMode="auto">
            <a:xfrm>
              <a:off x="360" y="810"/>
              <a:ext cx="3330" cy="193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/>
            <a:p>
              <a:r>
                <a:rPr lang="en-US" altLang="zh-CN" sz="2800" b="1"/>
                <a:t>        for  j= 0  ~  N-1</a:t>
              </a:r>
              <a:endParaRPr lang="zh-CN" altLang="en-US" sz="2800" b="1" baseline="30000"/>
            </a:p>
          </p:txBody>
        </p:sp>
        <p:sp>
          <p:nvSpPr>
            <p:cNvPr id="58372" name="流程图: 过程 17"/>
            <p:cNvSpPr>
              <a:spLocks noChangeArrowheads="1"/>
            </p:cNvSpPr>
            <p:nvPr/>
          </p:nvSpPr>
          <p:spPr bwMode="auto">
            <a:xfrm>
              <a:off x="681" y="1134"/>
              <a:ext cx="3015" cy="1620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/>
            <a:p>
              <a:endParaRPr lang="en-US" altLang="zh-CN" sz="2800"/>
            </a:p>
            <a:p>
              <a:endParaRPr lang="en-US" altLang="zh-CN" sz="2800"/>
            </a:p>
            <a:p>
              <a:pPr>
                <a:lnSpc>
                  <a:spcPct val="180000"/>
                </a:lnSpc>
              </a:pPr>
              <a:r>
                <a:rPr lang="en-US" altLang="zh-CN" sz="2800" b="1"/>
                <a:t>row=i</a:t>
              </a:r>
              <a:endParaRPr lang="en-US" altLang="zh-CN" sz="2800" b="1"/>
            </a:p>
            <a:p>
              <a:pPr>
                <a:lnSpc>
                  <a:spcPct val="120000"/>
                </a:lnSpc>
              </a:pPr>
              <a:r>
                <a:rPr lang="en-US" altLang="zh-CN" sz="2800" b="1"/>
                <a:t>col=j</a:t>
              </a:r>
              <a:endParaRPr lang="zh-CN" altLang="en-US" sz="3200"/>
            </a:p>
          </p:txBody>
        </p:sp>
        <p:sp>
          <p:nvSpPr>
            <p:cNvPr id="58373" name="流程图: 过程 19"/>
            <p:cNvSpPr>
              <a:spLocks noChangeArrowheads="1"/>
            </p:cNvSpPr>
            <p:nvPr/>
          </p:nvSpPr>
          <p:spPr bwMode="auto">
            <a:xfrm>
              <a:off x="765" y="1305"/>
              <a:ext cx="450" cy="405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zh-CN" altLang="en-US" sz="3200" b="1"/>
                <a:t>真</a:t>
              </a:r>
              <a:endParaRPr lang="zh-CN" altLang="en-US" sz="3200" b="1"/>
            </a:p>
          </p:txBody>
        </p:sp>
        <p:sp>
          <p:nvSpPr>
            <p:cNvPr id="58374" name="流程图: 过程 22"/>
            <p:cNvSpPr>
              <a:spLocks noChangeArrowheads="1"/>
            </p:cNvSpPr>
            <p:nvPr/>
          </p:nvSpPr>
          <p:spPr bwMode="auto">
            <a:xfrm>
              <a:off x="0" y="0"/>
              <a:ext cx="3690" cy="405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/>
            <a:p>
              <a:r>
                <a:rPr lang="en-US" altLang="zh-CN" sz="3200" b="1"/>
                <a:t>          row = col = 0</a:t>
              </a:r>
              <a:endParaRPr lang="zh-CN" altLang="en-US" sz="3200" b="1"/>
            </a:p>
          </p:txBody>
        </p:sp>
        <p:sp>
          <p:nvSpPr>
            <p:cNvPr id="58375" name="流程图: 过程 23"/>
            <p:cNvSpPr>
              <a:spLocks noChangeArrowheads="1"/>
            </p:cNvSpPr>
            <p:nvPr/>
          </p:nvSpPr>
          <p:spPr bwMode="auto">
            <a:xfrm>
              <a:off x="0" y="2745"/>
              <a:ext cx="3690" cy="405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/>
            <a:p>
              <a:pPr algn="ctr"/>
              <a:r>
                <a:rPr lang="zh-CN" altLang="en-US" sz="3200" b="1"/>
                <a:t>输出：</a:t>
              </a:r>
              <a:r>
                <a:rPr lang="en-US" altLang="zh-CN" sz="3200" b="1"/>
                <a:t>a[row][col],row,col</a:t>
              </a:r>
              <a:endParaRPr lang="zh-CN" altLang="en-US" sz="3200" b="1"/>
            </a:p>
          </p:txBody>
        </p:sp>
        <p:cxnSp>
          <p:nvCxnSpPr>
            <p:cNvPr id="58376" name="直接连接符 18"/>
            <p:cNvCxnSpPr>
              <a:cxnSpLocks noChangeShapeType="1"/>
            </p:cNvCxnSpPr>
            <p:nvPr/>
          </p:nvCxnSpPr>
          <p:spPr bwMode="auto">
            <a:xfrm>
              <a:off x="675" y="1710"/>
              <a:ext cx="301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</p:spPr>
        </p:cxnSp>
        <p:cxnSp>
          <p:nvCxnSpPr>
            <p:cNvPr id="58377" name="直接连接符 19"/>
            <p:cNvCxnSpPr>
              <a:cxnSpLocks noChangeShapeType="1"/>
            </p:cNvCxnSpPr>
            <p:nvPr/>
          </p:nvCxnSpPr>
          <p:spPr bwMode="auto">
            <a:xfrm flipV="1">
              <a:off x="2250" y="1125"/>
              <a:ext cx="1440" cy="58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</p:spPr>
        </p:cxnSp>
        <p:cxnSp>
          <p:nvCxnSpPr>
            <p:cNvPr id="58378" name="直接连接符 22"/>
            <p:cNvCxnSpPr>
              <a:cxnSpLocks noChangeShapeType="1"/>
            </p:cNvCxnSpPr>
            <p:nvPr/>
          </p:nvCxnSpPr>
          <p:spPr bwMode="auto">
            <a:xfrm>
              <a:off x="675" y="1125"/>
              <a:ext cx="1620" cy="58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</p:spPr>
        </p:cxnSp>
        <p:sp>
          <p:nvSpPr>
            <p:cNvPr id="58379" name="流程图: 过程 19"/>
            <p:cNvSpPr>
              <a:spLocks noChangeArrowheads="1"/>
            </p:cNvSpPr>
            <p:nvPr/>
          </p:nvSpPr>
          <p:spPr bwMode="auto">
            <a:xfrm>
              <a:off x="3150" y="1305"/>
              <a:ext cx="450" cy="405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zh-CN" altLang="en-US" sz="3200" b="1"/>
                <a:t>假</a:t>
              </a:r>
              <a:endParaRPr lang="zh-CN" altLang="en-US" sz="3200" b="1"/>
            </a:p>
          </p:txBody>
        </p:sp>
        <p:cxnSp>
          <p:nvCxnSpPr>
            <p:cNvPr id="58380" name="直接连接符 28"/>
            <p:cNvCxnSpPr>
              <a:cxnSpLocks noChangeShapeType="1"/>
            </p:cNvCxnSpPr>
            <p:nvPr/>
          </p:nvCxnSpPr>
          <p:spPr bwMode="auto">
            <a:xfrm rot="5400000" flipH="1" flipV="1">
              <a:off x="1730" y="2227"/>
              <a:ext cx="10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</p:spPr>
        </p:cxnSp>
        <p:sp>
          <p:nvSpPr>
            <p:cNvPr id="58381" name="流程图: 过程 18"/>
            <p:cNvSpPr>
              <a:spLocks noChangeArrowheads="1"/>
            </p:cNvSpPr>
            <p:nvPr/>
          </p:nvSpPr>
          <p:spPr bwMode="auto">
            <a:xfrm>
              <a:off x="1270" y="1092"/>
              <a:ext cx="2178" cy="405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zh-CN" sz="3200" b="1">
                  <a:solidFill>
                    <a:srgbClr val="9D138D"/>
                  </a:solidFill>
                </a:rPr>
                <a:t>a[i][j]&gt;a[row][col]</a:t>
              </a:r>
              <a:endParaRPr lang="zh-CN" altLang="en-US" sz="3200" b="1">
                <a:solidFill>
                  <a:srgbClr val="9D138D"/>
                </a:solidFill>
              </a:endParaRPr>
            </a:p>
          </p:txBody>
        </p:sp>
      </p:grpSp>
      <p:sp>
        <p:nvSpPr>
          <p:cNvPr id="58382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ea typeface="黑体" panose="02010609060101010101" pitchFamily="49" charset="-122"/>
              </a:rPr>
              <a:t>2 </a:t>
            </a:r>
            <a:r>
              <a:rPr lang="zh-CN" altLang="en-US" sz="2500" b="1">
                <a:solidFill>
                  <a:srgbClr val="800000"/>
                </a:solidFill>
                <a:ea typeface="黑体" panose="02010609060101010101" pitchFamily="49" charset="-122"/>
              </a:rPr>
              <a:t>求最大值</a:t>
            </a:r>
            <a:endParaRPr lang="zh-CN" altLang="en-US" sz="25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7095" y="549275"/>
            <a:ext cx="8256905" cy="63087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{</a:t>
            </a:r>
            <a:r>
              <a:rPr lang="en-US" altLang="zh-CN" sz="2800" smtClean="0">
                <a:latin typeface="微软雅黑" charset="0"/>
                <a:ea typeface="微软雅黑" charset="0"/>
              </a:rPr>
              <a:t> 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int i,j,row=0,col=0;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int a[M][N]={{1,2,3,4},{9,8,7,6},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          {-10,10,-5,2}}; 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for (i=0;i&lt;M;i++)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for (j=0;j&lt;N;j++)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if (</a:t>
            </a:r>
            <a:r>
              <a:rPr lang="en-US" altLang="zh-CN" sz="2800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a[i][j]&gt;a[row][col]</a:t>
            </a:r>
            <a:r>
              <a:rPr lang="en-US" altLang="zh-CN" sz="2800" smtClean="0">
                <a:latin typeface="微软雅黑" charset="0"/>
                <a:ea typeface="微软雅黑" charset="0"/>
              </a:rPr>
              <a:t>) </a:t>
            </a:r>
            <a:endParaRPr lang="zh-CN" altLang="en-US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          {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				row=i;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				col=j; 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</a:rPr>
              <a:t>	       	}</a:t>
            </a:r>
            <a:endParaRPr lang="en-US" altLang="zh-CN" sz="2800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}</a:t>
            </a:r>
            <a:endParaRPr lang="zh-CN" altLang="en-US" sz="280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477963"/>
            <a:ext cx="21431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2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求最大值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6688" y="4075938"/>
            <a:ext cx="7707312" cy="865188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即元素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2800" baseline="-25000" dirty="0" smtClean="0">
                <a:latin typeface="微软雅黑" charset="0"/>
                <a:ea typeface="微软雅黑" charset="0"/>
                <a:cs typeface="微软雅黑" charset="0"/>
              </a:rPr>
              <a:t>00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,a</a:t>
            </a:r>
            <a:r>
              <a:rPr lang="en-US" altLang="zh-CN" sz="2800" baseline="-25000" dirty="0" smtClean="0">
                <a:latin typeface="微软雅黑" charset="0"/>
                <a:ea typeface="微软雅黑" charset="0"/>
                <a:cs typeface="微软雅黑" charset="0"/>
              </a:rPr>
              <a:t>11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,...,a</a:t>
            </a:r>
            <a:r>
              <a:rPr lang="en-US" altLang="zh-CN" sz="2800" baseline="-25000" dirty="0" smtClean="0">
                <a:latin typeface="微软雅黑" charset="0"/>
                <a:ea typeface="微软雅黑" charset="0"/>
                <a:cs typeface="微软雅黑" charset="0"/>
              </a:rPr>
              <a:t>n-1,n-1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求和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04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3974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34315" y="1268730"/>
            <a:ext cx="8090535" cy="11518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3600" noProof="1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3600" noProof="1" smtClean="0">
                <a:latin typeface="微软雅黑" charset="0"/>
                <a:ea typeface="微软雅黑" charset="0"/>
                <a:cs typeface="微软雅黑" charset="0"/>
              </a:rPr>
              <a:t>6-10</a:t>
            </a:r>
            <a:r>
              <a:rPr lang="zh-CN" altLang="en-US" sz="3600" noProof="1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3600" noProof="1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求和</a:t>
            </a:r>
            <a:endParaRPr lang="en-US" altLang="zh-CN" sz="36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3600" b="1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3600" b="1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主</a:t>
            </a:r>
            <a:r>
              <a:rPr lang="zh-CN" altLang="en-US" sz="3600" b="1" noProof="1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对角线之和</a:t>
            </a:r>
            <a:endParaRPr lang="zh-CN" altLang="en-US" sz="3600" b="1" noProof="1">
              <a:solidFill>
                <a:srgbClr val="9D13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3977" name="Rectangle 2"/>
          <p:cNvSpPr>
            <a:spLocks noChangeArrowheads="1"/>
          </p:cNvSpPr>
          <p:nvPr/>
        </p:nvSpPr>
        <p:spPr bwMode="auto">
          <a:xfrm>
            <a:off x="2874963" y="2709551"/>
            <a:ext cx="5867400" cy="10795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marL="838200" indent="-838200">
              <a:lnSpc>
                <a:spcPct val="130000"/>
              </a:lnSpc>
              <a:buFontTx/>
              <a:buNone/>
              <a:defRPr/>
            </a:pPr>
            <a:r>
              <a:rPr lang="zh-CN" altLang="en-US" sz="3200" b="1" noProof="1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	副对角线之和</a:t>
            </a:r>
            <a:br>
              <a:rPr lang="zh-CN" altLang="en-US" sz="3200" b="1" dirty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200" b="1" noProof="1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主对角线及以上元素之和</a:t>
            </a:r>
            <a:endParaRPr lang="zh-CN" altLang="en-US" sz="3200" b="1" noProof="1">
              <a:solidFill>
                <a:srgbClr val="9D13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3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求和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bldLvl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/>
          <p:cNvSpPr>
            <a:spLocks noChangeArrowheads="1"/>
          </p:cNvSpPr>
          <p:nvPr/>
        </p:nvSpPr>
        <p:spPr bwMode="auto">
          <a:xfrm>
            <a:off x="468313" y="1050925"/>
            <a:ext cx="86407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{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int a[N][N]={1,2,3,4,5,6,7,8,9,10,11};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int sum=0;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for( i=0 ; i&lt;N ; i++ )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   sum+= </a:t>
            </a:r>
            <a:r>
              <a:rPr lang="en-US" altLang="zh-CN" sz="2800" b="1">
                <a:solidFill>
                  <a:srgbClr val="FF3300"/>
                </a:solidFill>
                <a:latin typeface="微软雅黑" charset="0"/>
                <a:ea typeface="微软雅黑" charset="0"/>
              </a:rPr>
              <a:t>a[i][i]</a:t>
            </a:r>
            <a:r>
              <a:rPr lang="en-US" altLang="zh-CN" sz="2800" b="1">
                <a:latin typeface="微软雅黑" charset="0"/>
                <a:ea typeface="微软雅黑" charset="0"/>
              </a:rPr>
              <a:t>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}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68313" y="1050925"/>
            <a:ext cx="8640762" cy="482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{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int a[N][N]={1,2,3,4,5,6,7,8,9,10,11};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int sum=0;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for( i=0 ; i&lt;N ; i++ )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for( 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j=i ; j&lt;N</a:t>
            </a:r>
            <a:r>
              <a:rPr lang="en-US" altLang="zh-CN" sz="2800" b="1">
                <a:latin typeface="微软雅黑" charset="0"/>
                <a:ea typeface="微软雅黑" charset="0"/>
              </a:rPr>
              <a:t> ; j++ )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    sum+=a[ i ][ j ] 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}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5940425" y="120650"/>
            <a:ext cx="3059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3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求和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2006600"/>
            <a:ext cx="8064500" cy="1728788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	判定对称元素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2800" baseline="-25000" smtClean="0">
                <a:latin typeface="微软雅黑" charset="0"/>
                <a:ea typeface="微软雅黑" charset="0"/>
                <a:cs typeface="微软雅黑" charset="0"/>
              </a:rPr>
              <a:t>ij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,a</a:t>
            </a:r>
            <a:r>
              <a:rPr lang="en-US" altLang="zh-CN" sz="2800" baseline="-25000" smtClean="0">
                <a:latin typeface="微软雅黑" charset="0"/>
                <a:ea typeface="微软雅黑" charset="0"/>
                <a:cs typeface="微软雅黑" charset="0"/>
              </a:rPr>
              <a:t>ji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是否相等；全部相等，对称；有一个不等，不对称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5963" y="122238"/>
            <a:ext cx="3348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4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对称矩阵判定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539750" y="1052513"/>
            <a:ext cx="8424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{ int flag=1; /*flag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用以判断是否对称*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for(i=0;i&lt;N &amp;&amp; flag ;i++)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 	for(j=0;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j&lt;i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;j++) 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   		if(a[i][j] != a[j][i])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      	{  flag=0;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          	    break;  }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if(flag)  printf(</a:t>
            </a:r>
            <a:r>
              <a:rPr lang="fr-FR" altLang="zh-CN" sz="2800" b="1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yes!\n</a:t>
            </a:r>
            <a:r>
              <a:rPr lang="fr-FR" altLang="zh-CN" sz="2800" b="1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else    printf(</a:t>
            </a:r>
            <a:r>
              <a:rPr lang="fr-FR" altLang="zh-CN" sz="2800" b="1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no!\n</a:t>
            </a:r>
            <a:r>
              <a:rPr lang="fr-FR" altLang="zh-CN" sz="2800" b="1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5795963" y="115888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4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对称矩阵判定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539750" y="1052513"/>
            <a:ext cx="8424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{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	for(i=0; i&lt;N; i++)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for(j=0; </a:t>
            </a:r>
            <a:r>
              <a:rPr lang="en-US" altLang="zh-CN" sz="2800" b="1">
                <a:solidFill>
                  <a:srgbClr val="FF3300"/>
                </a:solidFill>
                <a:latin typeface="微软雅黑" charset="0"/>
                <a:ea typeface="微软雅黑" charset="0"/>
              </a:rPr>
              <a:t>j&lt;i</a:t>
            </a:r>
            <a:r>
              <a:rPr lang="en-US" altLang="zh-CN" sz="2800" b="1">
                <a:latin typeface="微软雅黑" charset="0"/>
                <a:ea typeface="微软雅黑" charset="0"/>
              </a:rPr>
              <a:t>; j++)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{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		   temp=a[i][j];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    a[i][j]=a[j][i];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       a[j][i]=temp;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	    } 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}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5963" y="122238"/>
            <a:ext cx="3348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 方阵转置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75" y="1052513"/>
            <a:ext cx="7858125" cy="5300662"/>
          </a:xfrm>
        </p:spPr>
        <p:txBody>
          <a:bodyPr/>
          <a:lstStyle/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6.4.1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1" action="ppaction://hlinksldjump"/>
              </a:rPr>
              <a:t>定义</a:t>
            </a:r>
            <a:endParaRPr lang="zh-CN" altLang="en-US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6.4.2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6.4.3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初始化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latin typeface="微软雅黑" charset="0"/>
                <a:ea typeface="微软雅黑" charset="0"/>
                <a:cs typeface="微软雅黑" charset="0"/>
              </a:rPr>
              <a:t>6.4.4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2" action="ppaction://hlinksldjump"/>
              </a:rPr>
              <a:t>字符串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6.4.5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3" action="ppaction://hlinksldjump"/>
              </a:rPr>
              <a:t>输入输出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6.4.6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4" action="ppaction://hlinksldjump"/>
              </a:rPr>
              <a:t>字符串处理函数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3200" dirty="0" smtClean="0">
                <a:latin typeface="微软雅黑" charset="0"/>
                <a:ea typeface="微软雅黑" charset="0"/>
                <a:cs typeface="微软雅黑" charset="0"/>
              </a:rPr>
              <a:t>6.4.7 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hlinkClick r:id="rId5" action="ppaction://hlinksldjump"/>
              </a:rPr>
              <a:t>程序举例</a:t>
            </a:r>
            <a:endParaRPr lang="en-US" altLang="en-US" sz="32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85875" y="981075"/>
            <a:ext cx="7358063" cy="2159000"/>
            <a:chOff x="2025" y="1544"/>
            <a:chExt cx="11588" cy="3402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6179" y="2622"/>
              <a:ext cx="7435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3200" b="1">
                  <a:latin typeface="微软雅黑" charset="0"/>
                  <a:ea typeface="微软雅黑" charset="0"/>
                </a:rPr>
                <a:t>类似其他类型数组</a:t>
              </a:r>
              <a:endParaRPr lang="zh-CN" altLang="en-US" sz="3200" b="1">
                <a:solidFill>
                  <a:srgbClr val="FF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25" y="1544"/>
              <a:ext cx="3928" cy="34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27355" y="864870"/>
            <a:ext cx="8105775" cy="443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字符数组</a:t>
            </a:r>
            <a:endParaRPr lang="en-US" altLang="zh-CN" sz="2800" b="1" dirty="0" smtClean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若有定义：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则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表示的不是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语言的字符串，因此不能用字符串的方式做计算。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字符数组定义</a:t>
            </a:r>
            <a:endParaRPr lang="zh-CN" altLang="en-US" sz="2500" b="1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091726" y="548760"/>
          <a:ext cx="180063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17"/>
                <a:gridCol w="900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[0]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[1]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[2]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[3]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o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[4]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!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[5]</a:t>
                      </a:r>
                      <a:endParaRPr lang="zh-CN" altLang="en-US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6" y="2404997"/>
            <a:ext cx="5904492" cy="5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09" y="5085138"/>
            <a:ext cx="6404419" cy="73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92210" y="541788"/>
          <a:ext cx="1800634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17"/>
                <a:gridCol w="900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[0]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[1]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[2]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[3]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o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[4]</a:t>
                      </a:r>
                      <a:endParaRPr lang="zh-CN" altLang="en-US" sz="2400" dirty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!</a:t>
                      </a:r>
                      <a:endParaRPr lang="en-US" altLang="zh-CN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 smtClean="0"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dirty="0" smtClean="0">
                          <a:latin typeface="微软雅黑" charset="0"/>
                          <a:ea typeface="微软雅黑" charset="0"/>
                        </a:rPr>
                        <a:t>[5]</a:t>
                      </a:r>
                      <a:endParaRPr lang="zh-CN" altLang="en-US" sz="24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charset="0"/>
                          <a:ea typeface="微软雅黑" charset="0"/>
                        </a:rPr>
                        <a:t>str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charset="0"/>
                          <a:ea typeface="微软雅黑" charset="0"/>
                        </a:rPr>
                        <a:t>[6]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50" y="1735138"/>
            <a:ext cx="8243888" cy="3786187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一般形式：</a:t>
            </a:r>
            <a:r>
              <a:rPr lang="en-US" altLang="zh-CN" sz="3200" noProof="1" smtClean="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类型</a:t>
            </a:r>
            <a:r>
              <a:rPr lang="en-US" altLang="zh-CN" sz="3200" noProof="1" smtClean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数组名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3200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元素个数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];</a:t>
            </a:r>
            <a:endParaRPr lang="en-US" sz="3200" noProof="1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	   如  </a:t>
            </a:r>
            <a:r>
              <a:rPr lang="en-US" sz="3200" b="1" noProof="1" smtClean="0">
                <a:latin typeface="微软雅黑" charset="0"/>
                <a:ea typeface="微软雅黑" charset="0"/>
                <a:cs typeface="微软雅黑" charset="0"/>
              </a:rPr>
              <a:t>int a[10]; </a:t>
            </a:r>
            <a:r>
              <a:rPr lang="en-US" sz="24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//</a:t>
            </a:r>
            <a:r>
              <a:rPr lang="zh-CN" altLang="en-US" sz="24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定义包含</a:t>
            </a:r>
            <a:r>
              <a:rPr lang="en-US" sz="24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24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个元素的整型数组</a:t>
            </a:r>
            <a:r>
              <a:rPr lang="en-US" sz="2400" noProof="1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sz="2400" noProof="1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sz="2400" noProof="1" smtClean="0">
                <a:latin typeface="微软雅黑" charset="0"/>
                <a:ea typeface="微软雅黑" charset="0"/>
                <a:cs typeface="微软雅黑" charset="0"/>
              </a:rPr>
              <a:t>a[</a:t>
            </a:r>
            <a:r>
              <a:rPr lang="en-US" sz="2400" noProof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sz="2400" noProof="1" smtClean="0">
                <a:latin typeface="微软雅黑" charset="0"/>
                <a:ea typeface="微软雅黑" charset="0"/>
                <a:cs typeface="微软雅黑" charset="0"/>
              </a:rPr>
              <a:t>],a[1],a[2],…,a[</a:t>
            </a:r>
            <a:r>
              <a:rPr lang="en-US" sz="2400" noProof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en-US" sz="2400" noProof="1" smtClean="0">
                <a:latin typeface="微软雅黑" charset="0"/>
                <a:ea typeface="微软雅黑" charset="0"/>
                <a:cs typeface="微软雅黑" charset="0"/>
              </a:rPr>
              <a:t>]</a:t>
            </a:r>
            <a:endParaRPr lang="zh-CN" altLang="en-US" sz="2400" noProof="1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195" name="流程图: 过程 3"/>
          <p:cNvSpPr>
            <a:spLocks noChangeArrowheads="1"/>
          </p:cNvSpPr>
          <p:nvPr/>
        </p:nvSpPr>
        <p:spPr bwMode="auto">
          <a:xfrm>
            <a:off x="2633345" y="2568575"/>
            <a:ext cx="272415" cy="7143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196" name="圆角矩形标注 4"/>
          <p:cNvSpPr>
            <a:spLocks noChangeArrowheads="1"/>
          </p:cNvSpPr>
          <p:nvPr/>
        </p:nvSpPr>
        <p:spPr bwMode="auto">
          <a:xfrm>
            <a:off x="938213" y="3860800"/>
            <a:ext cx="1928812" cy="642938"/>
          </a:xfrm>
          <a:prstGeom prst="wedgeRoundRectCallout">
            <a:avLst>
              <a:gd name="adj1" fmla="val 43745"/>
              <a:gd name="adj2" fmla="val -13987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数组名</a:t>
            </a:r>
            <a:endParaRPr lang="zh-CN" altLang="en-US" sz="32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00" name="流程图: 过程 3"/>
          <p:cNvSpPr>
            <a:spLocks noChangeArrowheads="1"/>
          </p:cNvSpPr>
          <p:nvPr/>
        </p:nvSpPr>
        <p:spPr bwMode="auto">
          <a:xfrm>
            <a:off x="3104515" y="2564130"/>
            <a:ext cx="464820" cy="7143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201" name="圆角矩形标注 4"/>
          <p:cNvSpPr>
            <a:spLocks noChangeArrowheads="1"/>
          </p:cNvSpPr>
          <p:nvPr/>
        </p:nvSpPr>
        <p:spPr bwMode="auto">
          <a:xfrm>
            <a:off x="3602038" y="3860800"/>
            <a:ext cx="2232025" cy="642938"/>
          </a:xfrm>
          <a:prstGeom prst="wedgeRoundRectCallout">
            <a:avLst>
              <a:gd name="adj1" fmla="val -62519"/>
              <a:gd name="adj2" fmla="val -14061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数组长度</a:t>
            </a:r>
            <a:endParaRPr lang="zh-CN" altLang="en-US" sz="32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02" name="流程图: 过程 5"/>
          <p:cNvSpPr>
            <a:spLocks noChangeArrowheads="1"/>
          </p:cNvSpPr>
          <p:nvPr/>
        </p:nvSpPr>
        <p:spPr bwMode="auto">
          <a:xfrm>
            <a:off x="1983105" y="2570480"/>
            <a:ext cx="555625" cy="7143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203" name="圆角矩形标注 6"/>
          <p:cNvSpPr>
            <a:spLocks noChangeArrowheads="1"/>
          </p:cNvSpPr>
          <p:nvPr/>
        </p:nvSpPr>
        <p:spPr bwMode="auto">
          <a:xfrm>
            <a:off x="4538663" y="835025"/>
            <a:ext cx="4214812" cy="642938"/>
          </a:xfrm>
          <a:prstGeom prst="wedgeRoundRectCallout">
            <a:avLst>
              <a:gd name="adj1" fmla="val -101111"/>
              <a:gd name="adj2" fmla="val 21320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每个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元素都是整型变量</a:t>
            </a:r>
            <a:endParaRPr lang="zh-CN" altLang="en-US" sz="32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8204" name="Group 12"/>
          <p:cNvGraphicFramePr>
            <a:graphicFrameLocks noGrp="1"/>
          </p:cNvGraphicFramePr>
          <p:nvPr/>
        </p:nvGraphicFramePr>
        <p:xfrm>
          <a:off x="534988" y="5300663"/>
          <a:ext cx="8429625" cy="6286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71562"/>
                <a:gridCol w="1071563"/>
                <a:gridCol w="1071562"/>
                <a:gridCol w="1071563"/>
                <a:gridCol w="928687"/>
                <a:gridCol w="1071563"/>
                <a:gridCol w="1071562"/>
                <a:gridCol w="1071563"/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a[0]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a[1]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a[2]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a[3]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cs typeface="微软雅黑" charset="0"/>
                        </a:rPr>
                        <a:t>…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804030504040204" pitchFamily="34" charset="0"/>
                        <a:ea typeface="宋体" pitchFamily="2" charset="-122"/>
                        <a:cs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a[7]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a[8]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a[9]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836" marB="45836" anchor="ctr" horzOverflow="overflow"/>
                </a:tc>
              </a:tr>
            </a:tbl>
          </a:graphicData>
        </a:graphic>
      </p:graphicFrame>
      <p:sp>
        <p:nvSpPr>
          <p:cNvPr id="8224" name="圆角矩形标注 6"/>
          <p:cNvSpPr>
            <a:spLocks noChangeArrowheads="1"/>
          </p:cNvSpPr>
          <p:nvPr/>
        </p:nvSpPr>
        <p:spPr bwMode="auto">
          <a:xfrm>
            <a:off x="3924300" y="3860800"/>
            <a:ext cx="4214813" cy="642938"/>
          </a:xfrm>
          <a:prstGeom prst="wedgeRoundRectCallout">
            <a:avLst>
              <a:gd name="adj1" fmla="val -75727"/>
              <a:gd name="adj2" fmla="val 925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微软雅黑" charset="0"/>
                <a:ea typeface="微软雅黑" charset="0"/>
              </a:rPr>
              <a:t>数组在内存中的起始地址</a:t>
            </a:r>
            <a:endParaRPr lang="zh-CN" altLang="en-US" sz="2800" b="1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11863" y="142875"/>
            <a:ext cx="2454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6" grpId="0" animBg="1"/>
      <p:bldP spid="8200" grpId="0" bldLvl="0" animBg="1"/>
      <p:bldP spid="8201" grpId="0" animBg="1"/>
      <p:bldP spid="8202" grpId="0" bldLvl="0" animBg="1"/>
      <p:bldP spid="8203" grpId="0" animBg="1"/>
      <p:bldP spid="8224" grpId="0" animBg="1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27355" y="692785"/>
            <a:ext cx="842899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lvl="1" indent="-285750" eaLnBrk="0" hangingPunct="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字符串：以</a:t>
            </a:r>
            <a:r>
              <a:rPr lang="en-US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0’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（串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结束标志）结尾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的一串字符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用于测定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字符串的实际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长度，它不属于字符串的一部分，计算字符串长度时不包含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存储长度：为实际字符个数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+1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语言中，字符串以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字符数组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的形式存在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不能用运算符对字符串做运算</a:t>
            </a:r>
            <a:endParaRPr lang="en-US" altLang="zh-CN" sz="24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字符串关心的是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串长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而非数组的长度</a:t>
            </a:r>
            <a:endParaRPr lang="en-U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以数组（遍历）或指针的形式进行访问，更多选择指针方式。</a:t>
            </a:r>
            <a:endParaRPr lang="en-US" altLang="en-US" sz="2400" b="1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82" y="1700856"/>
            <a:ext cx="6954838" cy="3141019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可写成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char 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[]={"Hello!"};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或</a:t>
            </a: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char 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[]="Hello!";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相当于</a:t>
            </a: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	char 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en-US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]="Hello!";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012120" y="2996964"/>
            <a:ext cx="3024252" cy="230695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注意不能写成</a:t>
            </a:r>
            <a:endParaRPr lang="en-US" altLang="en-US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char </a:t>
            </a: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[7];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="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Hello!";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" y="692772"/>
            <a:ext cx="8162597" cy="93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850" y="1198563"/>
            <a:ext cx="7643813" cy="45847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char c[10]="China";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c[5]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开始，元素值均为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\0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只显示</a:t>
            </a: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s",c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898525" y="3139839"/>
          <a:ext cx="7215187" cy="520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</a:tr>
            </a:tbl>
          </a:graphicData>
        </a:graphic>
      </p:graphicFrame>
      <p:sp>
        <p:nvSpPr>
          <p:cNvPr id="51229" name="流程图: 过程 6"/>
          <p:cNvSpPr>
            <a:spLocks noChangeArrowheads="1"/>
          </p:cNvSpPr>
          <p:nvPr/>
        </p:nvSpPr>
        <p:spPr bwMode="auto">
          <a:xfrm>
            <a:off x="755650" y="2996964"/>
            <a:ext cx="3286125" cy="857250"/>
          </a:xfrm>
          <a:prstGeom prst="flowChartProcess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86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8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8639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9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763" y="839788"/>
            <a:ext cx="7643812" cy="45354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strike="dblStrike" dirty="0" smtClean="0">
                <a:latin typeface="微软雅黑" charset="0"/>
                <a:ea typeface="微软雅黑" charset="0"/>
                <a:cs typeface="微软雅黑" charset="0"/>
              </a:rPr>
              <a:t>逐个字符输入输出（</a:t>
            </a:r>
            <a:r>
              <a:rPr lang="en-US" altLang="zh-CN" sz="2800" strike="dblStrike" dirty="0" smtClean="0">
                <a:latin typeface="微软雅黑" charset="0"/>
                <a:ea typeface="微软雅黑" charset="0"/>
                <a:cs typeface="微软雅黑" charset="0"/>
              </a:rPr>
              <a:t>%c</a:t>
            </a:r>
            <a:r>
              <a:rPr lang="zh-CN" altLang="en-US" sz="2800" strike="dblStrike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800" strike="dblStrike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整个字符串一次输入输出（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%s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碰到第一个结束符</a:t>
            </a:r>
            <a:r>
              <a:rPr lang="en-US" altLang="en-US" sz="2400" dirty="0" smtClean="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\0'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结束输出，输出的字符中不包括</a:t>
            </a:r>
            <a:r>
              <a:rPr lang="en-US" altLang="en-US" sz="2400" dirty="0" smtClean="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\0'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("%s",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输入： 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("%s",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).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字符串输入输出函数</a:t>
            </a:r>
            <a:endParaRPr lang="en-US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输出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puts(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输入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gets(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).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5795963" y="3081867"/>
            <a:ext cx="3077204" cy="1728144"/>
          </a:xfrm>
          <a:prstGeom prst="wedgeRoundRectCallout">
            <a:avLst>
              <a:gd name="adj1" fmla="val -84407"/>
              <a:gd name="adj2" fmla="val -9824"/>
              <a:gd name="adj3" fmla="val 16667"/>
            </a:avLst>
          </a:prstGeom>
          <a:blipFill>
            <a:blip r:embed="rId1"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18000" rIns="18000"/>
          <a:lstStyle/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b="1" dirty="0" smtClean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读入一个单词，碰到空格、</a:t>
            </a:r>
            <a:r>
              <a:rPr lang="en-US" altLang="zh-CN" sz="2400" b="1" dirty="0" smtClean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tab</a:t>
            </a:r>
            <a:r>
              <a:rPr lang="zh-CN" altLang="en-US" sz="2400" b="1" dirty="0" smtClean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键，回车键结束</a:t>
            </a:r>
            <a:endParaRPr lang="zh-CN" altLang="en-US" sz="2400" dirty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输入输出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bldLvl="0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4572000" y="1484838"/>
            <a:ext cx="4222750" cy="15297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b="1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当利用 "</a:t>
            </a:r>
            <a:r>
              <a:rPr lang="en-US" sz="2400" b="1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%s"</a:t>
            </a:r>
            <a:r>
              <a:rPr lang="zh-CN" altLang="en-US" sz="2400" b="1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格式输入多个字符串时，这些字符串</a:t>
            </a:r>
            <a:r>
              <a:rPr lang="zh-CN" altLang="en-US" sz="2400" b="1" noProof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lang="zh-CN" altLang="en-US" sz="2400" b="1" noProof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空格、</a:t>
            </a:r>
            <a:r>
              <a:rPr lang="en-US" altLang="zh-CN" sz="2400" b="1" noProof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Tab</a:t>
            </a:r>
            <a:r>
              <a:rPr lang="zh-CN" altLang="en-US" sz="2400" b="1" noProof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、回车作为</a:t>
            </a:r>
            <a:r>
              <a:rPr lang="zh-CN" altLang="en-US" sz="2400" b="1" noProof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它们的分隔符</a:t>
            </a:r>
            <a:r>
              <a:rPr lang="en-US" sz="2400" b="1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sz="2400" b="1" noProof="1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3505" y="827882"/>
            <a:ext cx="7385050" cy="2786062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char str1[5],str2[5];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("%s",str1);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s",str2);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u="sng" dirty="0" smtClean="0">
                <a:latin typeface="微软雅黑" charset="0"/>
                <a:ea typeface="微软雅黑" charset="0"/>
                <a:cs typeface="微软雅黑" charset="0"/>
              </a:rPr>
              <a:t>How are you</a:t>
            </a:r>
            <a:r>
              <a:rPr lang="zh-CN" altLang="en-US" sz="2800" u="sng" dirty="0" smtClean="0">
                <a:latin typeface="微软雅黑" charset="0"/>
                <a:ea typeface="微软雅黑" charset="0"/>
                <a:cs typeface="微软雅黑" charset="0"/>
              </a:rPr>
              <a:t>？</a:t>
            </a:r>
            <a:r>
              <a:rPr lang="en-US" altLang="en-US" sz="2800" u="sng" dirty="0" smtClean="0">
                <a:latin typeface="微软雅黑" charset="0"/>
                <a:ea typeface="微软雅黑" charset="0"/>
                <a:cs typeface="微软雅黑" charset="0"/>
              </a:rPr>
              <a:t>↙</a:t>
            </a:r>
            <a:endParaRPr lang="zh-CN" altLang="en-US" sz="28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graphicFrame>
        <p:nvGraphicFramePr>
          <p:cNvPr id="54337" name="Group 65"/>
          <p:cNvGraphicFramePr>
            <a:graphicFrameLocks noGrp="1"/>
          </p:cNvGraphicFramePr>
          <p:nvPr/>
        </p:nvGraphicFramePr>
        <p:xfrm>
          <a:off x="1819275" y="4498686"/>
          <a:ext cx="4095750" cy="520700"/>
        </p:xfrm>
        <a:graphic>
          <a:graphicData uri="http://schemas.openxmlformats.org/drawingml/2006/table">
            <a:tbl>
              <a:tblPr/>
              <a:tblGrid>
                <a:gridCol w="884237"/>
                <a:gridCol w="854075"/>
                <a:gridCol w="785813"/>
                <a:gridCol w="785812"/>
                <a:gridCol w="785813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o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w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？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291" name="TextBox 7"/>
          <p:cNvSpPr txBox="1">
            <a:spLocks noChangeArrowheads="1"/>
          </p:cNvSpPr>
          <p:nvPr/>
        </p:nvSpPr>
        <p:spPr bwMode="auto">
          <a:xfrm>
            <a:off x="819150" y="4498686"/>
            <a:ext cx="928688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  <a:cs typeface="Arial Regular" panose="020B0604020202090204" charset="0"/>
              </a:rPr>
              <a:t>str1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graphicFrame>
        <p:nvGraphicFramePr>
          <p:cNvPr id="54335" name="Group 63"/>
          <p:cNvGraphicFramePr>
            <a:graphicFrameLocks noGrp="1"/>
          </p:cNvGraphicFramePr>
          <p:nvPr/>
        </p:nvGraphicFramePr>
        <p:xfrm>
          <a:off x="1819275" y="5284498"/>
          <a:ext cx="4095750" cy="520700"/>
        </p:xfrm>
        <a:graphic>
          <a:graphicData uri="http://schemas.openxmlformats.org/drawingml/2006/table">
            <a:tbl>
              <a:tblPr/>
              <a:tblGrid>
                <a:gridCol w="881062"/>
                <a:gridCol w="857250"/>
                <a:gridCol w="785813"/>
                <a:gridCol w="785812"/>
                <a:gridCol w="785813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charset="0"/>
                          <a:ea typeface="微软雅黑" charset="0"/>
                          <a:cs typeface="Arial Regular" panose="020B0604020202090204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  <a:cs typeface="Arial Regular" panose="020B0604020202090204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？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306" name="TextBox 9"/>
          <p:cNvSpPr txBox="1">
            <a:spLocks noChangeArrowheads="1"/>
          </p:cNvSpPr>
          <p:nvPr/>
        </p:nvSpPr>
        <p:spPr bwMode="auto">
          <a:xfrm>
            <a:off x="819150" y="5284498"/>
            <a:ext cx="928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  <a:cs typeface="Arial Regular" panose="020B0604020202090204" charset="0"/>
              </a:rPr>
              <a:t>str2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  <a:cs typeface="Arial Regular" panose="020B0604020202090204" charset="0"/>
            </a:endParaRPr>
          </a:p>
        </p:txBody>
      </p:sp>
      <p:sp>
        <p:nvSpPr>
          <p:cNvPr id="70712" name="Rectangle 2"/>
          <p:cNvSpPr>
            <a:spLocks noChangeArrowheads="1"/>
          </p:cNvSpPr>
          <p:nvPr/>
        </p:nvSpPr>
        <p:spPr bwMode="auto">
          <a:xfrm>
            <a:off x="5795963" y="150813"/>
            <a:ext cx="3060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输入输出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31" grpId="0" bldLvl="0" animBg="1"/>
      <p:bldP spid="54291" grpId="0" bldLvl="0" animBg="1"/>
      <p:bldP spid="54306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6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92163" y="1330325"/>
            <a:ext cx="79914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puts(</a:t>
            </a: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功能：将一个字符串输出到显示器，输出时自动将'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\0'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转化为'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\n'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gets(</a:t>
            </a: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功能：从键盘输入一个字符串到字符数组中。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ChangeArrowheads="1"/>
          </p:cNvSpPr>
          <p:nvPr/>
        </p:nvSpPr>
        <p:spPr bwMode="auto">
          <a:xfrm>
            <a:off x="647700" y="1160463"/>
            <a:ext cx="81375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strcpy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(str1,str2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)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功能：将字符串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复制到字符数组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要点：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必须足够大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str2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可以是字符数组名或字符串常量，但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必须为字符数组名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字符数组不能使用赋值语句进行整体赋值</a:t>
            </a:r>
            <a:endParaRPr lang="en-US" altLang="en-US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ChangeArrowheads="1"/>
          </p:cNvSpPr>
          <p:nvPr/>
        </p:nvSpPr>
        <p:spPr bwMode="auto">
          <a:xfrm>
            <a:off x="503238" y="1306513"/>
            <a:ext cx="81375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</a:rPr>
              <a:t>strcpy(str1,str2)</a:t>
            </a:r>
            <a:endParaRPr lang="en-US" altLang="zh-CN" sz="32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char str1[10],str2[]="China";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strcpy(str1,str2);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	 strcpy(str1,</a:t>
            </a:r>
            <a:r>
              <a:rPr lang="en-US" altLang="zh-CN" sz="2800" b="1">
                <a:latin typeface="微软雅黑" charset="0"/>
                <a:ea typeface="微软雅黑" charset="0"/>
                <a:cs typeface="Verdana Bold" panose="020B0804030504040204" charset="0"/>
              </a:rPr>
              <a:t>"</a:t>
            </a:r>
            <a:r>
              <a:rPr lang="en-US" altLang="zh-CN" sz="2800" b="1">
                <a:latin typeface="微软雅黑" charset="0"/>
                <a:ea typeface="微软雅黑" charset="0"/>
              </a:rPr>
              <a:t>China");</a:t>
            </a:r>
            <a:endParaRPr lang="zh-CN" altLang="en-US" sz="3200" b="1">
              <a:latin typeface="微软雅黑" charset="0"/>
              <a:ea typeface="微软雅黑" charset="0"/>
            </a:endParaRPr>
          </a:p>
        </p:txBody>
      </p:sp>
      <p:sp>
        <p:nvSpPr>
          <p:cNvPr id="58374" name="TextBox 9"/>
          <p:cNvSpPr txBox="1">
            <a:spLocks noChangeArrowheads="1"/>
          </p:cNvSpPr>
          <p:nvPr/>
        </p:nvSpPr>
        <p:spPr bwMode="auto">
          <a:xfrm>
            <a:off x="511175" y="4676775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str1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58375" name="Group 7"/>
          <p:cNvGraphicFramePr>
            <a:graphicFrameLocks noGrp="1"/>
          </p:cNvGraphicFramePr>
          <p:nvPr/>
        </p:nvGraphicFramePr>
        <p:xfrm>
          <a:off x="1439863" y="4676775"/>
          <a:ext cx="7215188" cy="5222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8"/>
                <a:gridCol w="623887"/>
                <a:gridCol w="623888"/>
                <a:gridCol w="623887"/>
                <a:gridCol w="623888"/>
                <a:gridCol w="881062"/>
                <a:gridCol w="857250"/>
                <a:gridCol w="785813"/>
                <a:gridCol w="785812"/>
                <a:gridCol w="785813"/>
              </a:tblGrid>
              <a:tr h="5222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</a:tr>
            </a:tbl>
          </a:graphicData>
        </a:graphic>
      </p:graphicFrame>
      <p:sp>
        <p:nvSpPr>
          <p:cNvPr id="73755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ChangeArrowheads="1"/>
          </p:cNvSpPr>
          <p:nvPr/>
        </p:nvSpPr>
        <p:spPr bwMode="auto">
          <a:xfrm>
            <a:off x="693738" y="127000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strcpy(str1,str2)</a:t>
            </a:r>
            <a:endParaRPr lang="en-US" altLang="zh-CN" sz="32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char str1[10],str2[]="China";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  str1="China";  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错误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str1=str2;        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错误</a:t>
            </a:r>
            <a:endParaRPr lang="zh-CN" altLang="en-US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ChangeArrowheads="1"/>
          </p:cNvSpPr>
          <p:nvPr/>
        </p:nvSpPr>
        <p:spPr bwMode="auto">
          <a:xfrm>
            <a:off x="755650" y="148590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</a:rPr>
              <a:t>strcpy(str1,str2)</a:t>
            </a:r>
            <a:endParaRPr lang="en-US" altLang="zh-CN" sz="32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75778" name="TextBox 9"/>
          <p:cNvSpPr txBox="1">
            <a:spLocks noChangeArrowheads="1"/>
          </p:cNvSpPr>
          <p:nvPr/>
        </p:nvSpPr>
        <p:spPr bwMode="auto">
          <a:xfrm>
            <a:off x="714375" y="2549525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str1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58375" name="Group 7"/>
          <p:cNvGraphicFramePr>
            <a:graphicFrameLocks noGrp="1"/>
          </p:cNvGraphicFramePr>
          <p:nvPr/>
        </p:nvGraphicFramePr>
        <p:xfrm>
          <a:off x="1643063" y="2549525"/>
          <a:ext cx="7215187" cy="5222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22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</a:tr>
            </a:tbl>
          </a:graphicData>
        </a:graphic>
      </p:graphicFrame>
      <p:sp>
        <p:nvSpPr>
          <p:cNvPr id="75803" name="TextBox 9"/>
          <p:cNvSpPr txBox="1">
            <a:spLocks noChangeArrowheads="1"/>
          </p:cNvSpPr>
          <p:nvPr/>
        </p:nvSpPr>
        <p:spPr bwMode="auto">
          <a:xfrm>
            <a:off x="714375" y="3692525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str2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1643063" y="3692525"/>
          <a:ext cx="7215187" cy="5222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22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6084" marB="46084" horzOverflow="overflow"/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14500" y="2579688"/>
            <a:ext cx="428625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3" name="直接箭头连接符 12"/>
          <p:cNvCxnSpPr>
            <a:stCxn id="10" idx="0"/>
          </p:cNvCxnSpPr>
          <p:nvPr/>
        </p:nvCxnSpPr>
        <p:spPr bwMode="auto">
          <a:xfrm rot="16200000" flipV="1">
            <a:off x="1634331" y="3382169"/>
            <a:ext cx="623888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4025" y="3694113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32038" y="2578100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 bwMode="auto">
          <a:xfrm rot="16200000" flipV="1">
            <a:off x="2251869" y="3378994"/>
            <a:ext cx="623888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41563" y="369093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h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90850" y="2638425"/>
            <a:ext cx="4286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1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 bwMode="auto">
          <a:xfrm rot="16200000" flipV="1">
            <a:off x="2897982" y="3388519"/>
            <a:ext cx="623887" cy="95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000375" y="3705225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i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86163" y="2581275"/>
            <a:ext cx="4286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0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>
            <a:stCxn id="29" idx="0"/>
          </p:cNvCxnSpPr>
          <p:nvPr/>
        </p:nvCxnSpPr>
        <p:spPr bwMode="auto">
          <a:xfrm rot="16200000" flipV="1">
            <a:off x="3505994" y="3382169"/>
            <a:ext cx="623888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595688" y="3694113"/>
            <a:ext cx="442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n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17988" y="2568575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>
            <a:stCxn id="32" idx="0"/>
          </p:cNvCxnSpPr>
          <p:nvPr/>
        </p:nvCxnSpPr>
        <p:spPr bwMode="auto">
          <a:xfrm rot="16200000" flipV="1">
            <a:off x="4124325" y="3365500"/>
            <a:ext cx="623888" cy="793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27513" y="3681413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072063" y="2568575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929188" y="2568575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\0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2.77778E-6 -0.1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2.77778E-6 -0.160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2.77778E-6 -0.1604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2.77778E-6 -0.160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2.77778E-6 -0.1604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0" grpId="0"/>
      <p:bldP spid="18" grpId="0" bldLvl="0" animBg="1"/>
      <p:bldP spid="20" grpId="0"/>
      <p:bldP spid="21" grpId="0" bldLvl="0" animBg="1"/>
      <p:bldP spid="23" grpId="0"/>
      <p:bldP spid="27" grpId="0" bldLvl="0" animBg="1"/>
      <p:bldP spid="29" grpId="0"/>
      <p:bldP spid="30" grpId="0" bldLvl="0" animBg="1"/>
      <p:bldP spid="32" grpId="0"/>
      <p:bldP spid="34" grpId="0" bldLvl="0" animBg="1"/>
      <p:bldP spid="33" grpId="0" build="allAtOnce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0188" y="2957513"/>
            <a:ext cx="7643812" cy="2344737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latin typeface="微软雅黑" charset="0"/>
                <a:ea typeface="微软雅黑" charset="0"/>
                <a:cs typeface="微软雅黑" charset="0"/>
              </a:rPr>
              <a:t>int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 a[4+6];  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合法</a:t>
            </a:r>
            <a:endParaRPr lang="en-US" altLang="en-US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n=10;  </a:t>
            </a:r>
            <a:endParaRPr lang="zh-CN" altLang="en-US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a[n];</a:t>
            </a:r>
            <a:endParaRPr lang="zh-CN" altLang="en-US" sz="2800" b="1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219" name="圆角矩形标注 7"/>
          <p:cNvSpPr>
            <a:spLocks noChangeArrowheads="1"/>
          </p:cNvSpPr>
          <p:nvPr/>
        </p:nvSpPr>
        <p:spPr bwMode="auto">
          <a:xfrm>
            <a:off x="4067175" y="4438649"/>
            <a:ext cx="3171825" cy="790501"/>
          </a:xfrm>
          <a:prstGeom prst="wedgeRoundRectCallout">
            <a:avLst>
              <a:gd name="adj1" fmla="val -87861"/>
              <a:gd name="adj2" fmla="val -934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C99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之前不合法</a:t>
            </a:r>
            <a:endParaRPr lang="en-US" altLang="zh-CN" sz="32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221" name="流程图: 过程 5"/>
          <p:cNvSpPr>
            <a:spLocks noChangeArrowheads="1"/>
          </p:cNvSpPr>
          <p:nvPr/>
        </p:nvSpPr>
        <p:spPr bwMode="auto">
          <a:xfrm>
            <a:off x="5724096" y="1733550"/>
            <a:ext cx="1514904" cy="714375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225" name="圆角矩形标注 6"/>
          <p:cNvSpPr>
            <a:spLocks noChangeArrowheads="1"/>
          </p:cNvSpPr>
          <p:nvPr/>
        </p:nvSpPr>
        <p:spPr bwMode="auto">
          <a:xfrm>
            <a:off x="6319838" y="768350"/>
            <a:ext cx="2305050" cy="642938"/>
          </a:xfrm>
          <a:prstGeom prst="wedgeRoundRectCallout">
            <a:avLst>
              <a:gd name="adj1" fmla="val -46005"/>
              <a:gd name="adj2" fmla="val 10644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ctr">
              <a:defRPr/>
            </a:pPr>
            <a:r>
              <a:rPr lang="zh-CN" alt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</a:rPr>
              <a:t>常量</a:t>
            </a:r>
            <a:r>
              <a:rPr lang="zh-CN" altLang="en-US" sz="2400" b="1" noProof="1">
                <a:latin typeface="微软雅黑" charset="0"/>
                <a:ea typeface="微软雅黑" charset="0"/>
              </a:rPr>
              <a:t>表达式</a:t>
            </a:r>
            <a:endParaRPr lang="zh-CN" altLang="en-US" sz="2400" b="1" noProof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6011863" y="142875"/>
            <a:ext cx="2454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539750" y="1735138"/>
            <a:ext cx="8243888" cy="37861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一般形式：类型符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3200" noProof="1" smtClean="0">
                <a:latin typeface="微软雅黑" charset="0"/>
                <a:ea typeface="微软雅黑" charset="0"/>
                <a:cs typeface="微软雅黑" charset="0"/>
              </a:rPr>
              <a:t>数组名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3200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元素个数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];</a:t>
            </a:r>
            <a:endParaRPr lang="zh-CN" altLang="en-US" sz="2400" noProof="1" smtClean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nimBg="1"/>
      <p:bldP spid="9221" grpId="0" bldLvl="0" animBg="1"/>
      <p:bldP spid="9225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ChangeArrowheads="1"/>
          </p:cNvSpPr>
          <p:nvPr/>
        </p:nvSpPr>
        <p:spPr bwMode="auto">
          <a:xfrm>
            <a:off x="668338" y="116205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strcat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(str1,str2)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str2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拷贝到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str1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的后面，接成一个长的字符串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要点：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必须足够大足以存放两个字符串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两个字符串连接后第一个字符串后面的'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\0'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被自动取消，只保留最后的一个'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\0'.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5" name="Group 7"/>
          <p:cNvGraphicFramePr>
            <a:graphicFrameLocks noGrp="1"/>
          </p:cNvGraphicFramePr>
          <p:nvPr/>
        </p:nvGraphicFramePr>
        <p:xfrm>
          <a:off x="1214438" y="3124200"/>
          <a:ext cx="7786687" cy="520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52450"/>
                <a:gridCol w="554037"/>
                <a:gridCol w="552450"/>
                <a:gridCol w="552450"/>
                <a:gridCol w="552450"/>
                <a:gridCol w="781050"/>
                <a:gridCol w="760413"/>
                <a:gridCol w="695325"/>
                <a:gridCol w="696912"/>
                <a:gridCol w="696913"/>
                <a:gridCol w="695325"/>
                <a:gridCol w="696912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v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</a:tr>
            </a:tbl>
          </a:graphicData>
        </a:graphic>
      </p:graphicFrame>
      <p:sp>
        <p:nvSpPr>
          <p:cNvPr id="78877" name="Rectangle 3"/>
          <p:cNvSpPr>
            <a:spLocks noChangeArrowheads="1"/>
          </p:cNvSpPr>
          <p:nvPr/>
        </p:nvSpPr>
        <p:spPr bwMode="auto">
          <a:xfrm>
            <a:off x="752475" y="116205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</a:rPr>
              <a:t>strcat(str1,str2)</a:t>
            </a:r>
            <a:endParaRPr lang="en-US" altLang="zh-CN" sz="32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78878" name="TextBox 9"/>
          <p:cNvSpPr txBox="1">
            <a:spLocks noChangeArrowheads="1"/>
          </p:cNvSpPr>
          <p:nvPr/>
        </p:nvSpPr>
        <p:spPr bwMode="auto">
          <a:xfrm>
            <a:off x="285750" y="3124200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str1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879" name="TextBox 9"/>
          <p:cNvSpPr txBox="1">
            <a:spLocks noChangeArrowheads="1"/>
          </p:cNvSpPr>
          <p:nvPr/>
        </p:nvSpPr>
        <p:spPr bwMode="auto">
          <a:xfrm>
            <a:off x="285750" y="4267200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str2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1214438" y="4267200"/>
          <a:ext cx="7215187" cy="520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43375" y="3154363"/>
            <a:ext cx="468313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3" name="直接箭头连接符 12"/>
          <p:cNvCxnSpPr>
            <a:stCxn id="10" idx="0"/>
            <a:endCxn id="17" idx="2"/>
          </p:cNvCxnSpPr>
          <p:nvPr/>
        </p:nvCxnSpPr>
        <p:spPr bwMode="auto">
          <a:xfrm rot="5400000" flipH="1" flipV="1">
            <a:off x="2624137" y="2516188"/>
            <a:ext cx="646113" cy="28590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95400" y="426878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57750" y="3152775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9" name="直接箭头连接符 18"/>
          <p:cNvCxnSpPr>
            <a:stCxn id="20" idx="0"/>
            <a:endCxn id="18" idx="2"/>
          </p:cNvCxnSpPr>
          <p:nvPr/>
        </p:nvCxnSpPr>
        <p:spPr bwMode="auto">
          <a:xfrm rot="5400000" flipH="1" flipV="1">
            <a:off x="3281363" y="2474913"/>
            <a:ext cx="644525" cy="293687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12938" y="4265613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h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72125" y="3167063"/>
            <a:ext cx="428625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箭头连接符 21"/>
          <p:cNvCxnSpPr>
            <a:stCxn id="23" idx="0"/>
            <a:endCxn id="21" idx="2"/>
          </p:cNvCxnSpPr>
          <p:nvPr/>
        </p:nvCxnSpPr>
        <p:spPr bwMode="auto">
          <a:xfrm rot="5400000" flipH="1" flipV="1">
            <a:off x="3963195" y="2456656"/>
            <a:ext cx="646112" cy="300037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571750" y="42799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i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286500" y="3155950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>
            <a:stCxn id="29" idx="0"/>
            <a:endCxn id="27" idx="2"/>
          </p:cNvCxnSpPr>
          <p:nvPr/>
        </p:nvCxnSpPr>
        <p:spPr bwMode="auto">
          <a:xfrm rot="5400000" flipH="1" flipV="1">
            <a:off x="4622006" y="2389982"/>
            <a:ext cx="644525" cy="31130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167063" y="4268788"/>
            <a:ext cx="442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n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918325" y="3143250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>
            <a:stCxn id="32" idx="0"/>
            <a:endCxn id="30" idx="2"/>
          </p:cNvCxnSpPr>
          <p:nvPr/>
        </p:nvCxnSpPr>
        <p:spPr bwMode="auto">
          <a:xfrm rot="5400000" flipH="1" flipV="1">
            <a:off x="5249863" y="2373313"/>
            <a:ext cx="644525" cy="31210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798888" y="4256088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786688" y="3143250"/>
            <a:ext cx="428625" cy="468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  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72375" y="314325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\0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4067175" y="3141663"/>
            <a:ext cx="571500" cy="500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 wrap="none"/>
          <a:lstStyle/>
          <a:p>
            <a:pPr>
              <a:defRPr/>
            </a:pPr>
            <a:endParaRPr lang="zh-CN" altLang="en-US" b="1" noProof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78922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31042 -0.1606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33732 -0.1706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0" y="-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33698 -0.172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35 -0.1710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6077 -0.1692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  <p:bldP spid="20" grpId="0"/>
      <p:bldP spid="21" grpId="0" animBg="1"/>
      <p:bldP spid="23" grpId="0"/>
      <p:bldP spid="27" grpId="0" animBg="1"/>
      <p:bldP spid="29" grpId="0"/>
      <p:bldP spid="30" grpId="0" animBg="1"/>
      <p:bldP spid="32" grpId="0"/>
      <p:bldP spid="34" grpId="0" animBg="1"/>
      <p:bldP spid="33" grpId="0" build="allAtOnce"/>
      <p:bldP spid="4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ChangeArrowheads="1"/>
          </p:cNvSpPr>
          <p:nvPr/>
        </p:nvSpPr>
        <p:spPr bwMode="auto">
          <a:xfrm>
            <a:off x="503238" y="969963"/>
            <a:ext cx="8137525" cy="541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strcmp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(str1,str2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   功能：比较两个字符串的大小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.(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从第一个字符开始，逐个比较对应字符的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ASCII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，直到出现不同的字符或遇到</a:t>
            </a:r>
            <a:r>
              <a:rPr lang="en-US" altLang="en-US" sz="3200" b="1" dirty="0">
                <a:latin typeface="微软雅黑" charset="0"/>
                <a:ea typeface="微软雅黑" charset="0"/>
                <a:cs typeface="微软雅黑" charset="0"/>
              </a:rPr>
              <a:t>’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\0’</a:t>
            </a: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为止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	要点：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str1=str2………….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函数值为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0;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str1&gt;str2………….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函数值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为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1  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或正数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str1&lt;str2………….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函数值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为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-1 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或负数</a:t>
            </a:r>
            <a:endParaRPr lang="en-US" altLang="en-US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ChangeArrowheads="1"/>
          </p:cNvSpPr>
          <p:nvPr/>
        </p:nvSpPr>
        <p:spPr bwMode="auto">
          <a:xfrm>
            <a:off x="503238" y="125730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strcmp(str1,str2)</a:t>
            </a:r>
            <a:endParaRPr lang="en-US" altLang="zh-CN" sz="32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   应用：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	if(str1&gt;str2)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			printf("yes"); 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错误</a:t>
            </a:r>
            <a:endParaRPr lang="en-US" altLang="en-US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微软雅黑" charset="0"/>
                <a:ea typeface="微软雅黑" charset="0"/>
                <a:cs typeface="微软雅黑" charset="0"/>
              </a:rPr>
              <a:t>	   	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if(strcmp(str1,str2)&gt;0)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	    	printf("yes");   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正确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ChangeArrowheads="1"/>
          </p:cNvSpPr>
          <p:nvPr/>
        </p:nvSpPr>
        <p:spPr bwMode="auto">
          <a:xfrm>
            <a:off x="714375" y="1162050"/>
            <a:ext cx="8137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微软雅黑" charset="0"/>
                <a:ea typeface="微软雅黑" charset="0"/>
              </a:rPr>
              <a:t>strcmp(str1,str2)</a:t>
            </a:r>
            <a:endParaRPr lang="en-US" altLang="zh-CN" sz="3200" b="1">
              <a:latin typeface="微软雅黑" charset="0"/>
              <a:ea typeface="微软雅黑" charset="0"/>
            </a:endParaRPr>
          </a:p>
          <a:p>
            <a:pPr marL="742950" lvl="1" indent="-285750" eaLnBrk="0" hangingPunct="0"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81922" name="TextBox 9"/>
          <p:cNvSpPr txBox="1">
            <a:spLocks noChangeArrowheads="1"/>
          </p:cNvSpPr>
          <p:nvPr/>
        </p:nvSpPr>
        <p:spPr bwMode="auto">
          <a:xfrm>
            <a:off x="714375" y="3124200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str1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58375" name="Group 7"/>
          <p:cNvGraphicFramePr>
            <a:graphicFrameLocks noGrp="1"/>
          </p:cNvGraphicFramePr>
          <p:nvPr/>
        </p:nvGraphicFramePr>
        <p:xfrm>
          <a:off x="1643063" y="3124200"/>
          <a:ext cx="7215187" cy="520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</a:tr>
            </a:tbl>
          </a:graphicData>
        </a:graphic>
      </p:graphicFrame>
      <p:sp>
        <p:nvSpPr>
          <p:cNvPr id="81947" name="TextBox 9"/>
          <p:cNvSpPr txBox="1">
            <a:spLocks noChangeArrowheads="1"/>
          </p:cNvSpPr>
          <p:nvPr/>
        </p:nvSpPr>
        <p:spPr bwMode="auto">
          <a:xfrm>
            <a:off x="714375" y="4267200"/>
            <a:ext cx="92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charset="0"/>
                <a:ea typeface="微软雅黑" charset="0"/>
              </a:rPr>
              <a:t>str2</a:t>
            </a:r>
            <a:endParaRPr lang="en-US" altLang="zh-CN" sz="2800" b="1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1643063" y="4267200"/>
          <a:ext cx="7215187" cy="520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3887"/>
                <a:gridCol w="623888"/>
                <a:gridCol w="623887"/>
                <a:gridCol w="623888"/>
                <a:gridCol w="623887"/>
                <a:gridCol w="881063"/>
                <a:gridCol w="857250"/>
                <a:gridCol w="785812"/>
                <a:gridCol w="785813"/>
                <a:gridCol w="785812"/>
              </a:tblGrid>
              <a:tr h="5207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e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Verdana" panose="020B08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T="45944" marB="45944" horzOverflow="overflow"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 bwMode="auto">
          <a:xfrm rot="16200000" flipV="1">
            <a:off x="1616869" y="3956844"/>
            <a:ext cx="62388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16200000" flipV="1">
            <a:off x="2234406" y="3953669"/>
            <a:ext cx="62388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V="1">
            <a:off x="2897982" y="3963194"/>
            <a:ext cx="623887" cy="952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rot="16200000" flipV="1">
            <a:off x="3488531" y="3956844"/>
            <a:ext cx="62388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 rot="16200000" flipV="1">
            <a:off x="4117181" y="3955257"/>
            <a:ext cx="62388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77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ChangeArrowheads="1"/>
          </p:cNvSpPr>
          <p:nvPr/>
        </p:nvSpPr>
        <p:spPr bwMode="auto">
          <a:xfrm>
            <a:off x="630238" y="764778"/>
            <a:ext cx="8137525" cy="568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strncpy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(str1,str2,n)</a:t>
            </a:r>
            <a:endParaRPr lang="en-US" altLang="zh-CN" sz="32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strncat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(str1,str2,n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strncmp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(str1,str2,n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strlen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3200" b="1" dirty="0" err="1" smtClean="0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功能：返回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字符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串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长度，不包括'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\0'.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</a:rPr>
              <a:t>strlwr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功能：将字符串中大写字母转换为小写字母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</a:rPr>
              <a:t>strupr</a:t>
            </a:r>
            <a:r>
              <a:rPr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3200" b="1" dirty="0" err="1">
                <a:latin typeface="微软雅黑" charset="0"/>
                <a:ea typeface="微软雅黑" charset="0"/>
                <a:cs typeface="微软雅黑" charset="0"/>
              </a:rPr>
              <a:t>str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795963" y="150813"/>
            <a:ext cx="3348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字符串处理函数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1520825"/>
            <a:ext cx="7786687" cy="4008438"/>
          </a:xfrm>
        </p:spPr>
        <p:txBody>
          <a:bodyPr/>
          <a:lstStyle/>
          <a:p>
            <a:pPr marL="514350" indent="-51435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6.8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输入一行字符，统计其中有多少个单词，单词之间用空格分隔开。</a:t>
            </a:r>
            <a:endParaRPr lang="en-US" altLang="en-US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39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单词统计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49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65540" name="直接箭头连接符 15"/>
          <p:cNvCxnSpPr>
            <a:cxnSpLocks noChangeShapeType="1"/>
          </p:cNvCxnSpPr>
          <p:nvPr/>
        </p:nvCxnSpPr>
        <p:spPr bwMode="auto">
          <a:xfrm rot="16200000" flipH="1">
            <a:off x="2000250" y="5286376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1" name="直接箭头连接符 20"/>
          <p:cNvCxnSpPr>
            <a:cxnSpLocks noChangeShapeType="1"/>
          </p:cNvCxnSpPr>
          <p:nvPr/>
        </p:nvCxnSpPr>
        <p:spPr bwMode="auto">
          <a:xfrm>
            <a:off x="3500438" y="3286125"/>
            <a:ext cx="164306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2" name="直接箭头连接符 24"/>
          <p:cNvCxnSpPr>
            <a:cxnSpLocks noChangeShapeType="1"/>
          </p:cNvCxnSpPr>
          <p:nvPr/>
        </p:nvCxnSpPr>
        <p:spPr bwMode="auto">
          <a:xfrm rot="10800000">
            <a:off x="2214563" y="5214938"/>
            <a:ext cx="29289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3" name="TextBox 25"/>
          <p:cNvSpPr txBox="1">
            <a:spLocks noChangeArrowheads="1"/>
          </p:cNvSpPr>
          <p:nvPr/>
        </p:nvSpPr>
        <p:spPr bwMode="auto">
          <a:xfrm>
            <a:off x="3571875" y="157162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charset="0"/>
                <a:ea typeface="微软雅黑" charset="0"/>
              </a:rPr>
              <a:t>Y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cxnSp>
        <p:nvCxnSpPr>
          <p:cNvPr id="65544" name="直接箭头连接符 30"/>
          <p:cNvCxnSpPr>
            <a:cxnSpLocks noChangeShapeType="1"/>
          </p:cNvCxnSpPr>
          <p:nvPr/>
        </p:nvCxnSpPr>
        <p:spPr bwMode="auto">
          <a:xfrm flipH="1">
            <a:off x="2214563" y="1052513"/>
            <a:ext cx="222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流程图: 决策 31"/>
          <p:cNvSpPr>
            <a:spLocks noChangeArrowheads="1"/>
          </p:cNvSpPr>
          <p:nvPr/>
        </p:nvSpPr>
        <p:spPr bwMode="auto">
          <a:xfrm>
            <a:off x="857250" y="1714500"/>
            <a:ext cx="2714625" cy="714375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空格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5546" name="直接连接符 32"/>
          <p:cNvCxnSpPr>
            <a:cxnSpLocks noChangeShapeType="1"/>
          </p:cNvCxnSpPr>
          <p:nvPr/>
        </p:nvCxnSpPr>
        <p:spPr bwMode="auto">
          <a:xfrm>
            <a:off x="3571875" y="2071688"/>
            <a:ext cx="1571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直接箭头连接符 35"/>
          <p:cNvCxnSpPr>
            <a:cxnSpLocks noChangeShapeType="1"/>
          </p:cNvCxnSpPr>
          <p:nvPr/>
        </p:nvCxnSpPr>
        <p:spPr bwMode="auto">
          <a:xfrm rot="5400000">
            <a:off x="4929981" y="2285207"/>
            <a:ext cx="42862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直接箭头连接符 37"/>
          <p:cNvCxnSpPr>
            <a:cxnSpLocks noChangeShapeType="1"/>
          </p:cNvCxnSpPr>
          <p:nvPr/>
        </p:nvCxnSpPr>
        <p:spPr bwMode="auto">
          <a:xfrm rot="5400000">
            <a:off x="1963737" y="2678113"/>
            <a:ext cx="500063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9" name="流程图: 过程 39"/>
          <p:cNvSpPr>
            <a:spLocks noChangeArrowheads="1"/>
          </p:cNvSpPr>
          <p:nvPr/>
        </p:nvSpPr>
        <p:spPr bwMode="auto">
          <a:xfrm>
            <a:off x="4286250" y="2500313"/>
            <a:ext cx="1714500" cy="50006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>
                <a:latin typeface="微软雅黑" charset="0"/>
                <a:ea typeface="微软雅黑" charset="0"/>
              </a:rPr>
              <a:t>word=0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5550" name="TextBox 40"/>
          <p:cNvSpPr txBox="1">
            <a:spLocks noChangeArrowheads="1"/>
          </p:cNvSpPr>
          <p:nvPr/>
        </p:nvSpPr>
        <p:spPr bwMode="auto">
          <a:xfrm>
            <a:off x="2286000" y="235743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charset="0"/>
                <a:ea typeface="微软雅黑" charset="0"/>
              </a:rPr>
              <a:t>N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5551" name="流程图: 决策 41"/>
          <p:cNvSpPr>
            <a:spLocks noChangeArrowheads="1"/>
          </p:cNvSpPr>
          <p:nvPr/>
        </p:nvSpPr>
        <p:spPr bwMode="auto">
          <a:xfrm>
            <a:off x="857250" y="2928938"/>
            <a:ext cx="2714625" cy="714375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>
                <a:latin typeface="微软雅黑" charset="0"/>
                <a:ea typeface="微软雅黑" charset="0"/>
              </a:rPr>
              <a:t>word=0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cxnSp>
        <p:nvCxnSpPr>
          <p:cNvPr id="65552" name="直接箭头连接符 42"/>
          <p:cNvCxnSpPr>
            <a:cxnSpLocks noChangeShapeType="1"/>
          </p:cNvCxnSpPr>
          <p:nvPr/>
        </p:nvCxnSpPr>
        <p:spPr bwMode="auto">
          <a:xfrm rot="5400000">
            <a:off x="1965326" y="3892550"/>
            <a:ext cx="50006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TextBox 43"/>
          <p:cNvSpPr txBox="1">
            <a:spLocks noChangeArrowheads="1"/>
          </p:cNvSpPr>
          <p:nvPr/>
        </p:nvSpPr>
        <p:spPr bwMode="auto">
          <a:xfrm>
            <a:off x="2286000" y="357187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charset="0"/>
                <a:ea typeface="微软雅黑" charset="0"/>
              </a:rPr>
              <a:t>Y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5554" name="流程图: 过程 44"/>
          <p:cNvSpPr>
            <a:spLocks noChangeArrowheads="1"/>
          </p:cNvSpPr>
          <p:nvPr/>
        </p:nvSpPr>
        <p:spPr bwMode="auto">
          <a:xfrm>
            <a:off x="1357313" y="4143375"/>
            <a:ext cx="1714500" cy="92868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>
                <a:latin typeface="微软雅黑" charset="0"/>
                <a:ea typeface="微软雅黑" charset="0"/>
              </a:rPr>
              <a:t>word=1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800" b="1">
                <a:latin typeface="微软雅黑" charset="0"/>
                <a:ea typeface="微软雅黑" charset="0"/>
              </a:rPr>
              <a:t>num++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5555" name="TextBox 46"/>
          <p:cNvSpPr txBox="1">
            <a:spLocks noChangeArrowheads="1"/>
          </p:cNvSpPr>
          <p:nvPr/>
        </p:nvSpPr>
        <p:spPr bwMode="auto">
          <a:xfrm>
            <a:off x="3429000" y="283368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charset="0"/>
                <a:ea typeface="微软雅黑" charset="0"/>
              </a:rPr>
              <a:t>N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cxnSp>
        <p:nvCxnSpPr>
          <p:cNvPr id="65556" name="直接连接符 51"/>
          <p:cNvCxnSpPr>
            <a:cxnSpLocks noChangeShapeType="1"/>
          </p:cNvCxnSpPr>
          <p:nvPr/>
        </p:nvCxnSpPr>
        <p:spPr bwMode="auto">
          <a:xfrm rot="5400000" flipH="1" flipV="1">
            <a:off x="4036218" y="4107657"/>
            <a:ext cx="2214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Rectangle 3"/>
          <p:cNvSpPr txBox="1">
            <a:spLocks noChangeArrowheads="1"/>
          </p:cNvSpPr>
          <p:nvPr/>
        </p:nvSpPr>
        <p:spPr bwMode="auto">
          <a:xfrm>
            <a:off x="5786438" y="3500438"/>
            <a:ext cx="3071812" cy="27146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>
                <a:latin typeface="微软雅黑" charset="0"/>
                <a:ea typeface="微软雅黑" charset="0"/>
              </a:rPr>
              <a:t>if(c==' ')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latin typeface="微软雅黑" charset="0"/>
                <a:ea typeface="微软雅黑" charset="0"/>
              </a:rPr>
              <a:t>    word=0;                    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latin typeface="微软雅黑" charset="0"/>
                <a:ea typeface="微软雅黑" charset="0"/>
              </a:rPr>
              <a:t>else if(word==0)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latin typeface="微软雅黑" charset="0"/>
                <a:ea typeface="微软雅黑" charset="0"/>
              </a:rPr>
              <a:t>{   word=1;                          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latin typeface="微软雅黑" charset="0"/>
                <a:ea typeface="微软雅黑" charset="0"/>
              </a:rPr>
              <a:t>     num++; 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latin typeface="微软雅黑" charset="0"/>
                <a:ea typeface="微软雅黑" charset="0"/>
              </a:rPr>
              <a:t>}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85013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单词统计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uiExpand="1"/>
      <p:bldP spid="65545" grpId="0" animBg="1"/>
      <p:bldP spid="65549" grpId="0" animBg="1"/>
      <p:bldP spid="65550" grpId="0"/>
      <p:bldP spid="65551" grpId="0" animBg="1"/>
      <p:bldP spid="65553" grpId="0"/>
      <p:bldP spid="65554" grpId="0" animBg="1"/>
      <p:bldP spid="65555" grpId="0"/>
      <p:bldP spid="6555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60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66564" name="Group 4"/>
          <p:cNvGraphicFramePr>
            <a:graphicFrameLocks noGrp="1"/>
          </p:cNvGraphicFramePr>
          <p:nvPr/>
        </p:nvGraphicFramePr>
        <p:xfrm>
          <a:off x="214313" y="1428750"/>
          <a:ext cx="8501062" cy="3711577"/>
        </p:xfrm>
        <a:graphic>
          <a:graphicData uri="http://schemas.openxmlformats.org/drawingml/2006/table">
            <a:tbl>
              <a:tblPr/>
              <a:tblGrid>
                <a:gridCol w="2286000"/>
                <a:gridCol w="571500"/>
                <a:gridCol w="571500"/>
                <a:gridCol w="500062"/>
                <a:gridCol w="571500"/>
                <a:gridCol w="571500"/>
                <a:gridCol w="571500"/>
                <a:gridCol w="571500"/>
                <a:gridCol w="642938"/>
                <a:gridCol w="571500"/>
                <a:gridCol w="571500"/>
                <a:gridCol w="500062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当前字符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I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a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a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b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o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y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.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是否空格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word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原值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新单词开始否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是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否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word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新值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num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Courier New" panose="02070409020205090404" pitchFamily="49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Courier New" panose="02070409020205090404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12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单词统计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500063"/>
            <a:ext cx="8929688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  ……</a:t>
            </a:r>
            <a:endParaRPr lang="en-US" altLang="zh-CN" sz="28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char string[81],c;  int i,num=0,word=0;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gets(string);                          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for (i=0;(c=string[i])!='\0';i++)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   if(c==' ') word=0;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   else if(word==0)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	{ word=1;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       num++;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	}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printf("%d words\n",num);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……</a:t>
            </a:r>
            <a:endParaRPr lang="zh-CN" altLang="en-US" sz="28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587" name="流程图: 过程 6"/>
          <p:cNvSpPr>
            <a:spLocks noChangeArrowheads="1"/>
          </p:cNvSpPr>
          <p:nvPr/>
        </p:nvSpPr>
        <p:spPr bwMode="auto">
          <a:xfrm>
            <a:off x="4211638" y="908050"/>
            <a:ext cx="2736850" cy="642938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7588" name="圆角矩形标注 7"/>
          <p:cNvSpPr>
            <a:spLocks noChangeArrowheads="1"/>
          </p:cNvSpPr>
          <p:nvPr/>
        </p:nvSpPr>
        <p:spPr bwMode="auto">
          <a:xfrm>
            <a:off x="6215063" y="2270125"/>
            <a:ext cx="2928937" cy="642938"/>
          </a:xfrm>
          <a:prstGeom prst="wedgeRoundRectCallout">
            <a:avLst>
              <a:gd name="adj1" fmla="val -39167"/>
              <a:gd name="adj2" fmla="val -18604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一定要设初始值</a:t>
            </a:r>
            <a:endParaRPr lang="zh-CN" altLang="en-US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单词统计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58800" y="1144588"/>
            <a:ext cx="8243888" cy="3786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noProof="1">
                <a:latin typeface="微软雅黑" charset="0"/>
                <a:ea typeface="微软雅黑" charset="0"/>
                <a:cs typeface="微软雅黑" charset="0"/>
              </a:rPr>
              <a:t>一般形式：类型符</a:t>
            </a:r>
            <a:r>
              <a:rPr lang="en-US" sz="3200" noProof="1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3200" noProof="1">
                <a:latin typeface="微软雅黑" charset="0"/>
                <a:ea typeface="微软雅黑" charset="0"/>
                <a:cs typeface="微软雅黑" charset="0"/>
              </a:rPr>
              <a:t>数组名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3200" noProof="1" smtClean="0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元素</a:t>
            </a:r>
            <a:r>
              <a:rPr lang="zh-CN" altLang="en-US" sz="3200" noProof="1">
                <a:solidFill>
                  <a:srgbClr val="9D1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个数</a:t>
            </a:r>
            <a:r>
              <a:rPr lang="en-US" sz="3200" noProof="1" smtClean="0">
                <a:latin typeface="微软雅黑" charset="0"/>
                <a:ea typeface="微软雅黑" charset="0"/>
                <a:cs typeface="微软雅黑" charset="0"/>
              </a:rPr>
              <a:t>];</a:t>
            </a:r>
            <a:endParaRPr lang="en-US" sz="3200" noProof="1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noProof="1">
                <a:latin typeface="微软雅黑" charset="0"/>
                <a:ea typeface="微软雅黑" charset="0"/>
                <a:cs typeface="微软雅黑" charset="0"/>
              </a:rPr>
              <a:t>要点</a:t>
            </a:r>
            <a:r>
              <a:rPr lang="en-US" sz="3200" noProof="1"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en-US" sz="3200" noProof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数组名的命名规则与变量名一样（标识符）</a:t>
            </a:r>
            <a:r>
              <a:rPr 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sz="2800" noProof="1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数组名后面是</a:t>
            </a:r>
            <a:r>
              <a:rPr 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[],</a:t>
            </a: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不是</a:t>
            </a:r>
            <a:r>
              <a:rPr 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().</a:t>
            </a:r>
            <a:endParaRPr lang="en-US" sz="2800" noProof="1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常量表达式表示数组元素的个数</a:t>
            </a:r>
            <a:r>
              <a:rPr 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即数组的长度。可以是常量和符号常量</a:t>
            </a:r>
            <a:r>
              <a:rPr 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不能为变量。</a:t>
            </a:r>
            <a:endParaRPr lang="zh-CN" altLang="en-US" sz="2800" noProof="1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数组名代表此数组在内存中的起始地址。</a:t>
            </a:r>
            <a:endParaRPr lang="en-US" sz="2800" noProof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11863" y="145098"/>
            <a:ext cx="245427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endParaRPr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500063"/>
            <a:ext cx="8929688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  ……</a:t>
            </a:r>
            <a:endParaRPr lang="en-US" altLang="zh-CN" sz="28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char string[81],c;  int i,num=0,word=0;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gets(string);                          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for (i=0;(c=string[i])!='\0';i++)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   if(c==' ') word=0;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   else if(word==0)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	{ word=1;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        num++;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		}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printf("%d words\n",num); </a:t>
            </a:r>
            <a:endParaRPr lang="zh-CN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……</a:t>
            </a:r>
            <a:endParaRPr lang="zh-CN" altLang="en-US" sz="28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000625"/>
            <a:ext cx="266541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流程图: 过程 4"/>
          <p:cNvSpPr>
            <a:spLocks noChangeArrowheads="1"/>
          </p:cNvSpPr>
          <p:nvPr/>
        </p:nvSpPr>
        <p:spPr bwMode="auto">
          <a:xfrm>
            <a:off x="1979613" y="1990725"/>
            <a:ext cx="3163887" cy="642938"/>
          </a:xfrm>
          <a:prstGeom prst="flowChartProcess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8613" name="圆角矩形标注 5"/>
          <p:cNvSpPr>
            <a:spLocks noChangeArrowheads="1"/>
          </p:cNvSpPr>
          <p:nvPr/>
        </p:nvSpPr>
        <p:spPr bwMode="auto">
          <a:xfrm>
            <a:off x="5143500" y="3143250"/>
            <a:ext cx="2428875" cy="1714500"/>
          </a:xfrm>
          <a:prstGeom prst="wedgeRoundRectCallout">
            <a:avLst>
              <a:gd name="adj1" fmla="val -77111"/>
              <a:gd name="adj2" fmla="val -9114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相当于</a:t>
            </a:r>
            <a:endParaRPr lang="en-US" altLang="en-US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c=string[i];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c!='\0'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单词统计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576388"/>
            <a:ext cx="7964487" cy="30099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6.9 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有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个字符串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要求找出其中最大者。</a:t>
            </a:r>
            <a:endParaRPr lang="en-US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解题思路：设一个二维的字符数组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str,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大小为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×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2800" smtClean="0">
                <a:latin typeface="微软雅黑" charset="0"/>
                <a:ea typeface="微软雅黑" charset="0"/>
                <a:cs typeface="微软雅黑" charset="0"/>
              </a:rPr>
              <a:t>。每一行存放一个字符串</a:t>
            </a:r>
            <a:endParaRPr lang="en-US" altLang="en-US" sz="280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 sz="2800" smtClean="0">
                <a:latin typeface="微软雅黑" charset="0"/>
                <a:ea typeface="微软雅黑" charset="0"/>
                <a:cs typeface="微软雅黑" charset="0"/>
              </a:rPr>
              <a:t>char str[3][10];</a:t>
            </a:r>
            <a:endParaRPr lang="en-US" altLang="zh-CN" sz="280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90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2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求最大串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671513"/>
            <a:ext cx="8429625" cy="61864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#include&lt;stdio.h&gt;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#include&lt;string.h&gt;</a:t>
            </a:r>
            <a:endParaRPr lang="zh-CN" altLang="en-US" sz="2800" b="1" smtClean="0">
              <a:solidFill>
                <a:srgbClr val="9D138D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int main ( )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{char str[3][10]; char string[10]; int i;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for (i=0;i&lt;3;i++)    gets (str[i]);  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if (</a:t>
            </a: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strcmp</a:t>
            </a:r>
            <a:r>
              <a:rPr lang="en-US" altLang="zh-CN" sz="2800" b="1" smtClean="0">
                <a:latin typeface="微软雅黑" charset="0"/>
                <a:ea typeface="微软雅黑" charset="0"/>
              </a:rPr>
              <a:t>(str[0],str[1])&gt;0)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	  </a:t>
            </a: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strcpy</a:t>
            </a:r>
            <a:r>
              <a:rPr lang="en-US" altLang="zh-CN" sz="2800" b="1" smtClean="0">
                <a:latin typeface="微软雅黑" charset="0"/>
                <a:ea typeface="微软雅黑" charset="0"/>
              </a:rPr>
              <a:t>(string,str[0]);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else                            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	  </a:t>
            </a: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strcpy</a:t>
            </a:r>
            <a:r>
              <a:rPr lang="en-US" altLang="zh-CN" sz="2800" b="1" smtClean="0">
                <a:latin typeface="微软雅黑" charset="0"/>
                <a:ea typeface="微软雅黑" charset="0"/>
              </a:rPr>
              <a:t>(string,str[1]); 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if (</a:t>
            </a: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strcmp</a:t>
            </a:r>
            <a:r>
              <a:rPr lang="en-US" altLang="zh-CN" sz="2800" b="1" smtClean="0">
                <a:latin typeface="微软雅黑" charset="0"/>
                <a:ea typeface="微软雅黑" charset="0"/>
              </a:rPr>
              <a:t>(str[2],string)&gt;0)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    </a:t>
            </a:r>
            <a:r>
              <a:rPr lang="en-US" altLang="zh-CN" sz="2800" b="1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strcpy</a:t>
            </a:r>
            <a:r>
              <a:rPr lang="en-US" altLang="zh-CN" sz="2800" b="1" smtClean="0">
                <a:latin typeface="微软雅黑" charset="0"/>
                <a:ea typeface="微软雅黑" charset="0"/>
              </a:rPr>
              <a:t>(string,str[2]);     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printf("\nthe largest:\n%s\n",string);  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  return 0;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微软雅黑" charset="0"/>
                <a:ea typeface="微软雅黑" charset="0"/>
              </a:rPr>
              <a:t>}</a:t>
            </a:r>
            <a:endParaRPr lang="zh-CN" altLang="en-US" sz="2800" b="1" smtClean="0">
              <a:latin typeface="微软雅黑" charset="0"/>
              <a:ea typeface="微软雅黑" charset="0"/>
            </a:endParaRPr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01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863600" y="2878138"/>
            <a:ext cx="8177213" cy="34575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max=0;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for(i=1;i&lt;M;i++)</a:t>
            </a:r>
            <a:endParaRPr lang="en-US" altLang="zh-CN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   	if (</a:t>
            </a:r>
            <a:r>
              <a:rPr lang="en-US" altLang="zh-CN" sz="2800" b="1">
                <a:solidFill>
                  <a:srgbClr val="9D138D"/>
                </a:solidFill>
                <a:latin typeface="微软雅黑" charset="0"/>
                <a:ea typeface="微软雅黑" charset="0"/>
              </a:rPr>
              <a:t>strcmp</a:t>
            </a:r>
            <a:r>
              <a:rPr lang="en-US" altLang="zh-CN" sz="2800" b="1">
                <a:latin typeface="微软雅黑" charset="0"/>
                <a:ea typeface="微软雅黑" charset="0"/>
              </a:rPr>
              <a:t>(str[i],str[max])&gt;0)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	  		</a:t>
            </a:r>
            <a:r>
              <a:rPr lang="en-US" altLang="zh-CN" sz="2800" b="1">
                <a:solidFill>
                  <a:srgbClr val="9D138D"/>
                </a:solidFill>
                <a:latin typeface="微软雅黑" charset="0"/>
                <a:ea typeface="微软雅黑" charset="0"/>
              </a:rPr>
              <a:t>max=i;</a:t>
            </a:r>
            <a:r>
              <a:rPr lang="en-US" altLang="zh-CN" sz="2800" b="1">
                <a:latin typeface="微软雅黑" charset="0"/>
                <a:ea typeface="微软雅黑" charset="0"/>
              </a:rPr>
              <a:t> 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charset="0"/>
                <a:ea typeface="微软雅黑" charset="0"/>
              </a:rPr>
              <a:t>puts(</a:t>
            </a:r>
            <a:r>
              <a:rPr lang="en-US" altLang="zh-CN" sz="2800" b="1">
                <a:solidFill>
                  <a:srgbClr val="9D138D"/>
                </a:solidFill>
                <a:latin typeface="微软雅黑" charset="0"/>
                <a:ea typeface="微软雅黑" charset="0"/>
              </a:rPr>
              <a:t>str[max]</a:t>
            </a:r>
            <a:r>
              <a:rPr lang="en-US" altLang="zh-CN" sz="2800" b="1">
                <a:latin typeface="微软雅黑" charset="0"/>
                <a:ea typeface="微软雅黑" charset="0"/>
              </a:rPr>
              <a:t>);  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pPr marL="342900" indent="-342900" eaLnBrk="0" hangingPunct="0">
              <a:lnSpc>
                <a:spcPts val="29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5795963" y="155575"/>
            <a:ext cx="33480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2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求最大串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08" y="116523"/>
            <a:ext cx="27146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5525" y="1285875"/>
            <a:ext cx="7905115" cy="42862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每个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数组元素对应一个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变量</a:t>
            </a: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一般形式：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数组名［下标］</a:t>
            </a:r>
            <a:endParaRPr lang="en-US" altLang="en-US" sz="32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  如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a[0]=a[5]+a[7]-a[2*3]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n=5,a[10];</a:t>
            </a:r>
            <a:endParaRPr lang="en-US" altLang="zh-CN" sz="28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a[n]=20;</a:t>
            </a:r>
            <a:endParaRPr lang="zh-CN" altLang="en-US" sz="28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11863" y="142875"/>
            <a:ext cx="2454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引用</a:t>
            </a:r>
            <a:endParaRPr lang="zh-CN" altLang="en-US" sz="2500" b="1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12208</Words>
  <Application>WPS 表格</Application>
  <PresentationFormat>全屏显示(4:3)</PresentationFormat>
  <Paragraphs>1660</Paragraphs>
  <Slides>82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119" baseType="lpstr">
      <vt:lpstr>Arial</vt:lpstr>
      <vt:lpstr>宋体</vt:lpstr>
      <vt:lpstr>Wingdings</vt:lpstr>
      <vt:lpstr>汉仪书宋二KW</vt:lpstr>
      <vt:lpstr>Verdana</vt:lpstr>
      <vt:lpstr>微软雅黑</vt:lpstr>
      <vt:lpstr>汉仪旗黑</vt:lpstr>
      <vt:lpstr>Calibri Light</vt:lpstr>
      <vt:lpstr>Calibri</vt:lpstr>
      <vt:lpstr>Helvetica Neue</vt:lpstr>
      <vt:lpstr>Times New Roman</vt:lpstr>
      <vt:lpstr>黑体</vt:lpstr>
      <vt:lpstr>汉仪中黑KW</vt:lpstr>
      <vt:lpstr>楷体_GB2312</vt:lpstr>
      <vt:lpstr>汉仪楷体简</vt:lpstr>
      <vt:lpstr>宋体</vt:lpstr>
      <vt:lpstr>Arial Unicode MS</vt:lpstr>
      <vt:lpstr>隶书</vt:lpstr>
      <vt:lpstr>宋体-简</vt:lpstr>
      <vt:lpstr>Wingdings</vt:lpstr>
      <vt:lpstr>Arial Black</vt:lpstr>
      <vt:lpstr>Monotype Sorts</vt:lpstr>
      <vt:lpstr>Thonburi</vt:lpstr>
      <vt:lpstr>Monotype Sorts</vt:lpstr>
      <vt:lpstr>Verdana Bold</vt:lpstr>
      <vt:lpstr>Courier New</vt:lpstr>
      <vt:lpstr>Monotype Sorts</vt:lpstr>
      <vt:lpstr>微软雅黑</vt:lpstr>
      <vt:lpstr>楷体_GB2312</vt:lpstr>
      <vt:lpstr>隶书</vt:lpstr>
      <vt:lpstr>黑体</vt:lpstr>
      <vt:lpstr>苹方-简</vt:lpstr>
      <vt:lpstr>汉仪中等线KW</vt:lpstr>
      <vt:lpstr>Arial Regular</vt:lpstr>
      <vt:lpstr>Office 主题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shirley</dc:creator>
  <cp:lastModifiedBy>admin</cp:lastModifiedBy>
  <cp:revision>1878</cp:revision>
  <dcterms:created xsi:type="dcterms:W3CDTF">2024-10-12T03:37:28Z</dcterms:created>
  <dcterms:modified xsi:type="dcterms:W3CDTF">2024-10-12T03:37:28Z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259A5083D20D5470C446C766D6747311_42</vt:lpwstr>
  </property>
</Properties>
</file>