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65" r:id="rId3"/>
    <p:sldId id="311" r:id="rId4"/>
    <p:sldId id="616" r:id="rId5"/>
    <p:sldId id="617" r:id="rId6"/>
    <p:sldId id="414" r:id="rId7"/>
    <p:sldId id="418" r:id="rId8"/>
    <p:sldId id="419" r:id="rId9"/>
    <p:sldId id="421" r:id="rId10"/>
    <p:sldId id="618" r:id="rId11"/>
    <p:sldId id="428" r:id="rId13"/>
    <p:sldId id="866" r:id="rId14"/>
    <p:sldId id="433" r:id="rId15"/>
    <p:sldId id="440" r:id="rId16"/>
    <p:sldId id="441" r:id="rId17"/>
    <p:sldId id="442" r:id="rId18"/>
    <p:sldId id="868" r:id="rId19"/>
    <p:sldId id="869" r:id="rId20"/>
    <p:sldId id="443" r:id="rId21"/>
    <p:sldId id="448" r:id="rId22"/>
    <p:sldId id="449" r:id="rId23"/>
    <p:sldId id="619" r:id="rId24"/>
    <p:sldId id="458" r:id="rId25"/>
    <p:sldId id="460" r:id="rId26"/>
    <p:sldId id="463" r:id="rId27"/>
    <p:sldId id="620" r:id="rId28"/>
    <p:sldId id="621" r:id="rId29"/>
    <p:sldId id="622" r:id="rId30"/>
    <p:sldId id="623" r:id="rId31"/>
    <p:sldId id="468" r:id="rId32"/>
    <p:sldId id="469" r:id="rId33"/>
    <p:sldId id="474" r:id="rId34"/>
    <p:sldId id="475" r:id="rId35"/>
    <p:sldId id="476" r:id="rId36"/>
    <p:sldId id="477" r:id="rId37"/>
    <p:sldId id="479" r:id="rId38"/>
    <p:sldId id="485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5" r:id="rId47"/>
    <p:sldId id="494" r:id="rId48"/>
    <p:sldId id="500" r:id="rId49"/>
    <p:sldId id="501" r:id="rId50"/>
    <p:sldId id="871" r:id="rId51"/>
    <p:sldId id="624" r:id="rId52"/>
    <p:sldId id="864" r:id="rId53"/>
    <p:sldId id="512" r:id="rId54"/>
    <p:sldId id="513" r:id="rId55"/>
    <p:sldId id="514" r:id="rId56"/>
    <p:sldId id="625" r:id="rId57"/>
    <p:sldId id="521" r:id="rId58"/>
    <p:sldId id="526" r:id="rId59"/>
    <p:sldId id="522" r:id="rId60"/>
    <p:sldId id="523" r:id="rId61"/>
    <p:sldId id="524" r:id="rId62"/>
    <p:sldId id="527" r:id="rId63"/>
    <p:sldId id="529" r:id="rId64"/>
    <p:sldId id="531" r:id="rId65"/>
    <p:sldId id="535" r:id="rId66"/>
    <p:sldId id="536" r:id="rId67"/>
    <p:sldId id="537" r:id="rId68"/>
    <p:sldId id="627" r:id="rId69"/>
    <p:sldId id="628" r:id="rId70"/>
    <p:sldId id="546" r:id="rId71"/>
    <p:sldId id="547" r:id="rId72"/>
    <p:sldId id="554" r:id="rId73"/>
    <p:sldId id="555" r:id="rId74"/>
    <p:sldId id="563" r:id="rId75"/>
    <p:sldId id="564" r:id="rId76"/>
    <p:sldId id="566" r:id="rId77"/>
    <p:sldId id="567" r:id="rId78"/>
    <p:sldId id="568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69" r:id="rId88"/>
    <p:sldId id="579" r:id="rId89"/>
    <p:sldId id="581" r:id="rId90"/>
    <p:sldId id="582" r:id="rId91"/>
    <p:sldId id="583" r:id="rId92"/>
    <p:sldId id="587" r:id="rId93"/>
    <p:sldId id="588" r:id="rId94"/>
    <p:sldId id="589" r:id="rId95"/>
    <p:sldId id="590" r:id="rId96"/>
    <p:sldId id="591" r:id="rId97"/>
    <p:sldId id="593" r:id="rId98"/>
    <p:sldId id="595" r:id="rId99"/>
    <p:sldId id="597" r:id="rId100"/>
    <p:sldId id="601" r:id="rId101"/>
    <p:sldId id="629" r:id="rId102"/>
    <p:sldId id="602" r:id="rId103"/>
    <p:sldId id="603" r:id="rId104"/>
    <p:sldId id="614" r:id="rId10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9D138D"/>
    <a:srgbClr val="E1FFE1"/>
    <a:srgbClr val="FFFFCC"/>
    <a:srgbClr val="CCECFF"/>
    <a:srgbClr val="FFCCFF"/>
    <a:srgbClr val="FF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9" autoAdjust="0"/>
    <p:restoredTop sz="94632" autoAdjust="0"/>
  </p:normalViewPr>
  <p:slideViewPr>
    <p:cSldViewPr>
      <p:cViewPr varScale="1">
        <p:scale>
          <a:sx n="84" d="100"/>
          <a:sy n="84" d="100"/>
        </p:scale>
        <p:origin x="-9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08FB49F-5DBC-425B-881C-8BECA7EF674B}" type="datetimeFigureOut">
              <a:rPr lang="zh-CN" altLang="en-US"/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4A2E9A6A-FBD0-4676-8EC9-A9BAF424E00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E9A6A-FBD0-4676-8EC9-A9BAF424E00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5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13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46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63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72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91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83319-620C-43DE-80D9-D802C94FEA53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sz="2800" b="1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8.9 </a:t>
            </a:r>
            <a:r>
              <a:rPr lang="zh-CN" altLang="en-US" sz="2800" b="1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有关指针的小结</a:t>
            </a:r>
            <a:endParaRPr lang="zh-CN" altLang="en-US" sz="2800" b="1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03F5-43F8-4DDE-8132-4FA6F2D5D7EC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8.1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556A8-7B6D-4E56-B656-5E7FCADA71F8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8.2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指针变量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538DD-DF6F-4BF3-9530-303FEA0D880B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8.3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通过指针引用数组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B0AD4-01F6-4E95-A80E-0E5D807E59AD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8.4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通过指针引用字符串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6D06-12D6-48E3-B318-C000B40BC61F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8.5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指向函数的指针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DB460-4673-4112-ACB5-F5228CCC84CA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8.6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返回指针值的函数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E464E-2BC7-4843-9C86-A67E0921D926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857250" y="31750"/>
            <a:ext cx="50720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8.7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指针数组和多重指针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79A2-3857-4F46-B055-5AF6E8401033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sz="2800" b="1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8.8 </a:t>
            </a:r>
            <a:r>
              <a:rPr lang="zh-CN" altLang="en-US" sz="2800" b="1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动态内存分配与指向它的指针变量</a:t>
            </a:r>
            <a:endParaRPr lang="zh-CN" altLang="en-US" sz="2800" b="1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F9F5-15A6-409D-87DA-553A8629F4A8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03988"/>
            <a:ext cx="9144000" cy="354012"/>
          </a:xfrm>
          <a:prstGeom prst="rect">
            <a:avLst/>
          </a:prstGeom>
          <a:solidFill>
            <a:srgbClr val="BA0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027" name="文本框 12"/>
          <p:cNvSpPr txBox="1">
            <a:spLocks noChangeArrowheads="1"/>
          </p:cNvSpPr>
          <p:nvPr userDrawn="1"/>
        </p:nvSpPr>
        <p:spPr bwMode="auto">
          <a:xfrm>
            <a:off x="5148263" y="6503988"/>
            <a:ext cx="32400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200" b="1">
                <a:solidFill>
                  <a:schemeClr val="bg1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1200" b="1">
                <a:solidFill>
                  <a:schemeClr val="bg1"/>
                </a:solidFill>
              </a:rPr>
              <a:t>语言程序设计 </a:t>
            </a:r>
            <a:r>
              <a:rPr lang="en-US" altLang="zh-CN" sz="1200" b="1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200" b="1">
                <a:solidFill>
                  <a:schemeClr val="bg1"/>
                </a:solidFill>
              </a:rPr>
              <a:t>数计学院 林秋月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9763" y="1316038"/>
            <a:ext cx="78867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536575"/>
            <a:ext cx="9144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22238"/>
            <a:ext cx="549275" cy="411162"/>
          </a:xfrm>
          <a:prstGeom prst="rect">
            <a:avLst/>
          </a:prstGeom>
          <a:solidFill>
            <a:srgbClr val="BA0D09"/>
          </a:solidFill>
          <a:ln>
            <a:solidFill>
              <a:srgbClr val="BA0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0" name="矩形 9"/>
          <p:cNvSpPr/>
          <p:nvPr userDrawn="1"/>
        </p:nvSpPr>
        <p:spPr>
          <a:xfrm>
            <a:off x="639763" y="122238"/>
            <a:ext cx="150812" cy="411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 userDrawn="1"/>
        </p:nvSpPr>
        <p:spPr>
          <a:xfrm>
            <a:off x="868363" y="122238"/>
            <a:ext cx="53975" cy="411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3838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 noProof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defRPr/>
            </a:pPr>
            <a:fld id="{302DD444-0C0C-4E2C-8298-6876C08896F8}" type="datetime1">
              <a:rPr lang="zh-CN" altLang="en-US"/>
            </a:fld>
            <a:endParaRPr lang="en-US" altLang="zh-CN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3275892" y="6503989"/>
            <a:ext cx="1296108" cy="354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fld id="{5EC82932-3671-4E3E-9F10-87CEB810067F}" type="slidenum">
              <a:rPr lang="zh-CN" altLang="en-US" smtClean="0"/>
            </a:fld>
            <a:r>
              <a:rPr lang="en-US" altLang="zh-CN" dirty="0" smtClean="0">
                <a:latin typeface="微软雅黑" panose="020B0503020204020204" charset="-122"/>
                <a:ea typeface="宋体" pitchFamily="2" charset="-122"/>
              </a:rPr>
              <a:t>/102</a:t>
            </a:r>
            <a:endParaRPr lang="en-US" altLang="en-US" dirty="0">
              <a:latin typeface="微软雅黑" panose="020B0503020204020204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hyperlink" Target="&#35838;&#20869;&#20363;&#39064;/chapter8_3_swap.c" TargetMode="Externa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&#35838;&#20869;&#20363;&#39064;/chapter8_3_swap.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slide" Target="slide31.xml"/><Relationship Id="rId4" Type="http://schemas.openxmlformats.org/officeDocument/2006/relationships/slide" Target="slide22.xml"/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&#35838;&#20869;&#20363;&#39064;/chapter8_1_address.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slide" Target="slide91.xml"/><Relationship Id="rId7" Type="http://schemas.openxmlformats.org/officeDocument/2006/relationships/slide" Target="slide72.xml"/><Relationship Id="rId6" Type="http://schemas.openxmlformats.org/officeDocument/2006/relationships/slide" Target="slide70.xml"/><Relationship Id="rId5" Type="http://schemas.openxmlformats.org/officeDocument/2006/relationships/slide" Target="slide63.xml"/><Relationship Id="rId4" Type="http://schemas.openxmlformats.org/officeDocument/2006/relationships/slide" Target="slide46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10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&#31532;7&#31456;%20&#29992;&#20989;&#25968;&#23454;&#29616;&#27169;&#22359;&#21270;&#31243;&#24207;&#35774;&#35745;.pptx#-1,51,PowerPoint%20&#28436;&#31034;&#25991;&#31295;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&#35838;&#20869;&#20363;&#39064;/chapter8_4_reverse.c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&#35838;&#20869;&#20363;&#39064;/chapter8_4_reverse.c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&#35838;&#20869;&#20363;&#39064;/chapter8_4_reverse.c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&#35838;&#20869;&#20363;&#39064;/chapter8_4_reverse.c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&#35838;&#20869;&#20363;&#39064;/chapter8_4_reverse.c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0869;&#20363;&#39064;/chapter8_1_address.c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&#35838;&#20869;&#20363;&#39064;/chapter8_1_address.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0869;&#20363;&#39064;/chapter8_1_address.c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55.xml"/><Relationship Id="rId2" Type="http://schemas.openxmlformats.org/officeDocument/2006/relationships/slide" Target="slide51.xml"/><Relationship Id="rId1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&#35838;&#20869;&#20363;&#39064;/chapter6_11_strcopy.c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&#35838;&#20869;&#20363;&#39064;/chapter8_5_strcopy.c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slide" Target="slide68.xml"/><Relationship Id="rId3" Type="http://schemas.openxmlformats.org/officeDocument/2006/relationships/slide" Target="slide66.xml"/><Relationship Id="rId2" Type="http://schemas.openxmlformats.org/officeDocument/2006/relationships/slide" Target="slide2.xml"/><Relationship Id="rId1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&#35838;&#20869;&#20363;&#39064;/chapter8_6_max.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hyperlink" Target="&#35838;&#20869;&#20363;&#39064;/chapter8_7_array_max.c" TargetMode="Externa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slide" Target="slide89.xml"/><Relationship Id="rId2" Type="http://schemas.openxmlformats.org/officeDocument/2006/relationships/slide" Target="slide86.xml"/><Relationship Id="rId1" Type="http://schemas.openxmlformats.org/officeDocument/2006/relationships/slide" Target="slide7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slide" Target="slide7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35838;&#20869;&#20363;&#39064;/chapter8_2_point_parameter.c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&#35838;&#20869;&#20363;&#39064;/chapter8_8_main_variable.c" TargetMode="External"/><Relationship Id="rId1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slide" Target="slide98.xml"/><Relationship Id="rId2" Type="http://schemas.openxmlformats.org/officeDocument/2006/relationships/slide" Target="slide93.xml"/><Relationship Id="rId1" Type="http://schemas.openxmlformats.org/officeDocument/2006/relationships/slide" Target="slide9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30425"/>
            <a:ext cx="9144000" cy="2951163"/>
          </a:xfrm>
          <a:prstGeom prst="rect">
            <a:avLst/>
          </a:prstGeom>
          <a:gradFill flip="none" rotWithShape="1">
            <a:gsLst>
              <a:gs pos="0">
                <a:srgbClr val="BA0D09">
                  <a:shade val="30000"/>
                  <a:satMod val="115000"/>
                </a:srgbClr>
              </a:gs>
              <a:gs pos="50000">
                <a:srgbClr val="BA0D09">
                  <a:shade val="67500"/>
                  <a:satMod val="115000"/>
                </a:srgbClr>
              </a:gs>
              <a:gs pos="100000">
                <a:srgbClr val="BA0D0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WordArt 2"/>
          <p:cNvSpPr>
            <a:spLocks noChangeArrowheads="1" noChangeShapeType="1"/>
          </p:cNvSpPr>
          <p:nvPr/>
        </p:nvSpPr>
        <p:spPr bwMode="auto">
          <a:xfrm>
            <a:off x="2428860" y="2318385"/>
            <a:ext cx="6365891" cy="1008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138"/>
              </a:avLst>
            </a:prstTxWarp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5400" noProof="1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8. </a:t>
            </a:r>
            <a:r>
              <a:rPr lang="zh-CN" altLang="en-US" sz="5400" noProof="1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善于利用指针</a:t>
            </a:r>
            <a:endParaRPr lang="zh-CN" altLang="en-US" sz="5400" noProof="1">
              <a:ln w="0"/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0050" name="Picture 2" descr="http://www.233.com/ncre2/Files/2008-7/23/941136494.gif"/>
          <p:cNvPicPr>
            <a:picLocks noChangeAspect="1" noChangeArrowheads="1"/>
          </p:cNvPicPr>
          <p:nvPr/>
        </p:nvPicPr>
        <p:blipFill>
          <a:blip r:embed="rId1"/>
          <a:srcRect b="7856"/>
          <a:stretch>
            <a:fillRect/>
          </a:stretch>
        </p:blipFill>
        <p:spPr bwMode="auto">
          <a:xfrm>
            <a:off x="0" y="3571875"/>
            <a:ext cx="4248150" cy="3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/>
          <a:stretch>
            <a:fillRect/>
          </a:stretch>
        </p:blipFill>
        <p:spPr bwMode="auto">
          <a:xfrm>
            <a:off x="5798722" y="2454002"/>
            <a:ext cx="3165765" cy="319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92696"/>
            <a:ext cx="8676456" cy="77611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7-4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交换两个元素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（用变量值作参数，失败）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指针变量作为函数参数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8676456" cy="7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-3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交换两个元素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（用变量地址作参数，成功）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r="1"/>
          <a:stretch>
            <a:fillRect/>
          </a:stretch>
        </p:blipFill>
        <p:spPr bwMode="auto">
          <a:xfrm>
            <a:off x="683195" y="2404914"/>
            <a:ext cx="316872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3057550" y="3773488"/>
            <a:ext cx="714375" cy="7143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" name="矩形 21"/>
          <p:cNvSpPr>
            <a:spLocks noChangeArrowheads="1"/>
          </p:cNvSpPr>
          <p:nvPr/>
        </p:nvSpPr>
        <p:spPr bwMode="auto">
          <a:xfrm>
            <a:off x="4414862" y="3773488"/>
            <a:ext cx="714375" cy="7143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3200425" y="320198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4557737" y="3201988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3200425" y="384492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4557737" y="3844926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3057550" y="5059363"/>
            <a:ext cx="714375" cy="7143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4414862" y="5059363"/>
            <a:ext cx="714375" cy="7143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3200425" y="5702301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41"/>
          <p:cNvSpPr txBox="1">
            <a:spLocks noChangeArrowheads="1"/>
          </p:cNvSpPr>
          <p:nvPr/>
        </p:nvSpPr>
        <p:spPr bwMode="auto">
          <a:xfrm>
            <a:off x="4557737" y="5702301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</a:rPr>
              <a:t>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42"/>
          <p:cNvSpPr txBox="1">
            <a:spLocks noChangeArrowheads="1"/>
          </p:cNvSpPr>
          <p:nvPr/>
        </p:nvSpPr>
        <p:spPr bwMode="auto">
          <a:xfrm>
            <a:off x="3200425" y="5130801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557737" y="5130801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19" name="直接箭头连接符 44"/>
          <p:cNvCxnSpPr>
            <a:cxnSpLocks noChangeShapeType="1"/>
            <a:stCxn id="7" idx="2"/>
            <a:endCxn id="13" idx="0"/>
          </p:cNvCxnSpPr>
          <p:nvPr/>
        </p:nvCxnSpPr>
        <p:spPr bwMode="auto">
          <a:xfrm rot="5400000">
            <a:off x="3129781" y="4774407"/>
            <a:ext cx="5715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47"/>
          <p:cNvCxnSpPr>
            <a:cxnSpLocks noChangeShapeType="1"/>
          </p:cNvCxnSpPr>
          <p:nvPr/>
        </p:nvCxnSpPr>
        <p:spPr bwMode="auto">
          <a:xfrm rot="5400000">
            <a:off x="4487094" y="4772819"/>
            <a:ext cx="571500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49"/>
          <p:cNvSpPr txBox="1">
            <a:spLocks noChangeArrowheads="1"/>
          </p:cNvSpPr>
          <p:nvPr/>
        </p:nvSpPr>
        <p:spPr bwMode="auto">
          <a:xfrm>
            <a:off x="3162325" y="5176838"/>
            <a:ext cx="50006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9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22" name="TextBox 50"/>
          <p:cNvSpPr txBox="1">
            <a:spLocks noChangeArrowheads="1"/>
          </p:cNvSpPr>
          <p:nvPr/>
        </p:nvSpPr>
        <p:spPr bwMode="auto">
          <a:xfrm>
            <a:off x="4519637" y="5156201"/>
            <a:ext cx="500063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5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915816" y="4509120"/>
            <a:ext cx="2428875" cy="171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4" name="内容占位符 2"/>
          <p:cNvSpPr/>
          <p:nvPr/>
        </p:nvSpPr>
        <p:spPr bwMode="auto">
          <a:xfrm>
            <a:off x="2151745" y="3284985"/>
            <a:ext cx="3644391" cy="1224136"/>
          </a:xfrm>
          <a:prstGeom prst="rect">
            <a:avLst/>
          </a:prstGeom>
          <a:solidFill>
            <a:schemeClr val="bg1"/>
          </a:solidFill>
          <a:ln w="38100">
            <a:solidFill>
              <a:srgbClr val="00FF00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Verdana" panose="020B0604030504040204" pitchFamily="34" charset="0"/>
              </a:rPr>
              <a:t>交换</a:t>
            </a:r>
            <a:r>
              <a:rPr lang="zh-CN" altLang="en-US" sz="2800" b="1" dirty="0">
                <a:latin typeface="Verdana" panose="020B0604030504040204" pitchFamily="34" charset="0"/>
              </a:rPr>
              <a:t>*</a:t>
            </a:r>
            <a:r>
              <a:rPr lang="en-US" altLang="zh-CN" sz="2800" b="1" dirty="0">
                <a:latin typeface="Verdana" panose="020B0604030504040204" pitchFamily="34" charset="0"/>
              </a:rPr>
              <a:t>p1</a:t>
            </a:r>
            <a:r>
              <a:rPr lang="zh-CN" altLang="en-US" sz="2800" b="1" dirty="0">
                <a:latin typeface="Verdana" panose="020B0604030504040204" pitchFamily="34" charset="0"/>
              </a:rPr>
              <a:t>和*</a:t>
            </a:r>
            <a:r>
              <a:rPr lang="en-US" altLang="zh-CN" sz="2800" b="1" dirty="0">
                <a:latin typeface="Verdana" panose="020B0604030504040204" pitchFamily="34" charset="0"/>
              </a:rPr>
              <a:t>p2</a:t>
            </a:r>
            <a:r>
              <a:rPr lang="zh-CN" altLang="en-US" sz="2800" b="1" dirty="0">
                <a:latin typeface="Verdana" panose="020B0604030504040204" pitchFamily="34" charset="0"/>
              </a:rPr>
              <a:t>的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值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Verdana" panose="020B0604030504040204" pitchFamily="34" charset="0"/>
              </a:rPr>
              <a:t>即</a:t>
            </a:r>
            <a:r>
              <a:rPr lang="zh-CN" altLang="en-US" sz="2800" b="1" dirty="0">
                <a:latin typeface="Verdana" panose="020B0604030504040204" pitchFamily="34" charset="0"/>
              </a:rPr>
              <a:t>交换</a:t>
            </a:r>
            <a:r>
              <a:rPr lang="en-US" altLang="zh-CN" sz="2800" b="1" dirty="0">
                <a:latin typeface="Verdana" panose="020B0604030504040204" pitchFamily="34" charset="0"/>
              </a:rPr>
              <a:t>a</a:t>
            </a:r>
            <a:r>
              <a:rPr lang="zh-CN" altLang="en-US" sz="2800" b="1" dirty="0">
                <a:latin typeface="Verdana" panose="020B0604030504040204" pitchFamily="34" charset="0"/>
              </a:rPr>
              <a:t>和</a:t>
            </a:r>
            <a:r>
              <a:rPr lang="en-US" altLang="zh-CN" sz="2800" b="1" dirty="0">
                <a:latin typeface="Verdana" panose="020B0604030504040204" pitchFamily="34" charset="0"/>
              </a:rPr>
              <a:t>b</a:t>
            </a:r>
            <a:r>
              <a:rPr lang="zh-CN" altLang="en-US" sz="2800" b="1" dirty="0">
                <a:latin typeface="Verdana" panose="020B0604030504040204" pitchFamily="34" charset="0"/>
              </a:rPr>
              <a:t>的值。</a:t>
            </a:r>
            <a:endParaRPr lang="en-US" sz="2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nimBg="1" autoUpdateAnimBg="0"/>
      <p:bldP spid="14" grpId="0" animBg="1" autoUpdateAnimBg="0"/>
      <p:bldP spid="15" grpId="0" autoUpdateAnimBg="0"/>
      <p:bldP spid="16" grpId="0" autoUpdateAnimBg="0"/>
      <p:bldP spid="17" grpId="0" autoUpdateAnimBg="0"/>
      <p:bldP spid="18" grpId="0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内容占位符 2"/>
          <p:cNvSpPr>
            <a:spLocks noGrp="1"/>
          </p:cNvSpPr>
          <p:nvPr>
            <p:ph idx="4294967295"/>
          </p:nvPr>
        </p:nvSpPr>
        <p:spPr>
          <a:xfrm>
            <a:off x="990600" y="714375"/>
            <a:ext cx="8153400" cy="54292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&lt;stdlib.h&gt;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void check(int *);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int *p1,i;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p1=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(int *)</a:t>
            </a:r>
            <a:r>
              <a:rPr lang="en-US" altLang="zh-CN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malloc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(5*sizeof(int));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for(i=0;i&lt;5;i++)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scanf("%d",p1+i);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check(p1);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219" name="Rectangle 2"/>
          <p:cNvSpPr>
            <a:spLocks noChangeArrowheads="1"/>
          </p:cNvSpPr>
          <p:nvPr/>
        </p:nvSpPr>
        <p:spPr bwMode="auto">
          <a:xfrm>
            <a:off x="5786438" y="571500"/>
            <a:ext cx="3357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 void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指针类型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内容占位符 2"/>
          <p:cNvSpPr>
            <a:spLocks noGrp="1"/>
          </p:cNvSpPr>
          <p:nvPr>
            <p:ph idx="4294967295"/>
          </p:nvPr>
        </p:nvSpPr>
        <p:spPr>
          <a:xfrm>
            <a:off x="1071563" y="1071563"/>
            <a:ext cx="5603875" cy="44291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check(int *p)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int i;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printf("They are fail:");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for(i=0;i&lt;5;i++)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if (p[i]&lt;60) 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 printf("%d ",p[i]);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printf("\n");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8003" name="Picture 2" descr="pic8-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929188"/>
            <a:ext cx="43338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2"/>
          <p:cNvSpPr>
            <a:spLocks noChangeArrowheads="1"/>
          </p:cNvSpPr>
          <p:nvPr/>
        </p:nvSpPr>
        <p:spPr bwMode="auto">
          <a:xfrm>
            <a:off x="5786438" y="571500"/>
            <a:ext cx="3357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 void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指针类型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23825" y="785813"/>
            <a:ext cx="9020175" cy="530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定义           含义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i</a:t>
            </a:r>
            <a:r>
              <a:rPr lang="en-US" sz="2400" b="1" dirty="0">
                <a:latin typeface="Verdana" panose="020B0604030504040204" pitchFamily="34" charset="0"/>
              </a:rPr>
              <a:t>;        	   </a:t>
            </a:r>
            <a:r>
              <a:rPr lang="en-US" sz="2400" b="1" dirty="0" err="1">
                <a:latin typeface="Verdana" panose="020B0604030504040204" pitchFamily="34" charset="0"/>
              </a:rPr>
              <a:t>i</a:t>
            </a:r>
            <a:r>
              <a:rPr lang="zh-CN" altLang="en-US" sz="2400" b="1" dirty="0">
                <a:latin typeface="Verdana" panose="020B0604030504040204" pitchFamily="34" charset="0"/>
              </a:rPr>
              <a:t>为整型变量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a[n];     a</a:t>
            </a:r>
            <a:r>
              <a:rPr lang="zh-CN" altLang="en-US" sz="2400" b="1" dirty="0">
                <a:latin typeface="Verdana" panose="020B0604030504040204" pitchFamily="34" charset="0"/>
              </a:rPr>
              <a:t>为含</a:t>
            </a:r>
            <a:r>
              <a:rPr lang="en-US" sz="2400" b="1" dirty="0">
                <a:latin typeface="Verdana" panose="020B0604030504040204" pitchFamily="34" charset="0"/>
              </a:rPr>
              <a:t>n</a:t>
            </a:r>
            <a:r>
              <a:rPr lang="zh-CN" altLang="en-US" sz="2400" b="1" dirty="0">
                <a:latin typeface="Verdana" panose="020B0604030504040204" pitchFamily="34" charset="0"/>
              </a:rPr>
              <a:t>个元素的数组 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f( );       f</a:t>
            </a:r>
            <a:r>
              <a:rPr lang="zh-CN" altLang="en-US" sz="2400" b="1" dirty="0">
                <a:latin typeface="Verdana" panose="020B0604030504040204" pitchFamily="34" charset="0"/>
              </a:rPr>
              <a:t>为函数，返回值类型为整型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*p;        p</a:t>
            </a:r>
            <a:r>
              <a:rPr lang="zh-CN" altLang="en-US" sz="2400" b="1" dirty="0">
                <a:latin typeface="Verdana" panose="020B0604030504040204" pitchFamily="34" charset="0"/>
              </a:rPr>
              <a:t>为指向整型数据的指针变量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(*p)[n];  p</a:t>
            </a:r>
            <a:r>
              <a:rPr lang="zh-CN" altLang="en-US" sz="2400" b="1" dirty="0">
                <a:latin typeface="Verdana" panose="020B0604030504040204" pitchFamily="34" charset="0"/>
              </a:rPr>
              <a:t>为指向含</a:t>
            </a:r>
            <a:r>
              <a:rPr lang="en-US" sz="2400" b="1" dirty="0">
                <a:latin typeface="Verdana" panose="020B0604030504040204" pitchFamily="34" charset="0"/>
              </a:rPr>
              <a:t>n</a:t>
            </a:r>
            <a:r>
              <a:rPr lang="zh-CN" altLang="en-US" sz="2400" b="1" dirty="0">
                <a:latin typeface="Verdana" panose="020B0604030504040204" pitchFamily="34" charset="0"/>
              </a:rPr>
              <a:t>个元素的一维数组指针变量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*p[n];     p</a:t>
            </a:r>
            <a:r>
              <a:rPr lang="zh-CN" altLang="en-US" sz="2400" b="1" dirty="0">
                <a:latin typeface="Verdana" panose="020B0604030504040204" pitchFamily="34" charset="0"/>
              </a:rPr>
              <a:t>为指针数组，含</a:t>
            </a:r>
            <a:r>
              <a:rPr lang="en-US" sz="2400" b="1" dirty="0">
                <a:latin typeface="Verdana" panose="020B0604030504040204" pitchFamily="34" charset="0"/>
              </a:rPr>
              <a:t>n</a:t>
            </a:r>
            <a:r>
              <a:rPr lang="zh-CN" altLang="en-US" sz="2400" b="1" dirty="0">
                <a:latin typeface="Verdana" panose="020B0604030504040204" pitchFamily="34" charset="0"/>
              </a:rPr>
              <a:t>个指向整型数据的指针变量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*p( );      p</a:t>
            </a:r>
            <a:r>
              <a:rPr lang="zh-CN" altLang="en-US" sz="2400" b="1" dirty="0">
                <a:latin typeface="Verdana" panose="020B0604030504040204" pitchFamily="34" charset="0"/>
              </a:rPr>
              <a:t>为返回指针值的函数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(*p)();    p</a:t>
            </a:r>
            <a:r>
              <a:rPr lang="zh-CN" altLang="en-US" sz="2400" b="1" dirty="0">
                <a:latin typeface="Verdana" panose="020B0604030504040204" pitchFamily="34" charset="0"/>
              </a:rPr>
              <a:t>为指向函数的指针，返回一个整型值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lvl="1" indent="-2667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 err="1">
                <a:latin typeface="Verdana" panose="020B0604030504040204" pitchFamily="34" charset="0"/>
              </a:rPr>
              <a:t>int</a:t>
            </a:r>
            <a:r>
              <a:rPr lang="en-US" sz="2400" b="1" dirty="0">
                <a:latin typeface="Verdana" panose="020B0604030504040204" pitchFamily="34" charset="0"/>
              </a:rPr>
              <a:t> **p;        p</a:t>
            </a:r>
            <a:r>
              <a:rPr lang="zh-CN" altLang="en-US" sz="2400" b="1" dirty="0">
                <a:latin typeface="Verdana" panose="020B0604030504040204" pitchFamily="34" charset="0"/>
              </a:rPr>
              <a:t>为指向指针的指针变量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92696"/>
            <a:ext cx="8676456" cy="77611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7-4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交换两个元素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（用变量值作参数，失败）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指针变量作为函数参数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8676456" cy="7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-3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交换两个元素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（用变量地址作参数，成功）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4467"/>
          <a:stretch>
            <a:fillRect/>
          </a:stretch>
        </p:blipFill>
        <p:spPr bwMode="auto">
          <a:xfrm>
            <a:off x="5968538" y="2461589"/>
            <a:ext cx="3139966" cy="325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内容占位符 2"/>
          <p:cNvSpPr txBox="1">
            <a:spLocks noChangeArrowheads="1"/>
          </p:cNvSpPr>
          <p:nvPr/>
        </p:nvSpPr>
        <p:spPr bwMode="auto">
          <a:xfrm>
            <a:off x="467544" y="2461589"/>
            <a:ext cx="4752528" cy="31432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void swap(</a:t>
            </a:r>
            <a:r>
              <a:rPr lang="en-US" altLang="zh-CN" sz="2400" b="1" dirty="0" err="1">
                <a:latin typeface="Verdana" panose="020B0604030504040204" pitchFamily="34" charset="0"/>
              </a:rPr>
              <a:t>int</a:t>
            </a:r>
            <a:r>
              <a:rPr lang="en-US" altLang="zh-CN" sz="2400" b="1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*</a:t>
            </a:r>
            <a:r>
              <a:rPr lang="en-US" altLang="zh-CN" sz="2400" b="1" dirty="0" err="1">
                <a:latin typeface="Verdana" panose="020B0604030504040204" pitchFamily="34" charset="0"/>
              </a:rPr>
              <a:t>a</a:t>
            </a:r>
            <a:r>
              <a:rPr lang="en-US" altLang="zh-CN" sz="2400" b="1" dirty="0" err="1" smtClean="0">
                <a:latin typeface="Verdana" panose="020B0604030504040204" pitchFamily="34" charset="0"/>
              </a:rPr>
              <a:t>,int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 *</a:t>
            </a:r>
            <a:r>
              <a:rPr lang="en-US" altLang="zh-CN" sz="2400" b="1" dirty="0">
                <a:latin typeface="Verdana" panose="020B0604030504040204" pitchFamily="34" charset="0"/>
              </a:rPr>
              <a:t>b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) 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{ </a:t>
            </a:r>
            <a:r>
              <a:rPr lang="en-US" altLang="zh-CN" sz="2400" b="1" dirty="0" err="1">
                <a:latin typeface="Verdana" panose="020B0604030504040204" pitchFamily="34" charset="0"/>
              </a:rPr>
              <a:t>int</a:t>
            </a:r>
            <a:r>
              <a:rPr lang="en-US" altLang="zh-CN" sz="2400" b="1" dirty="0">
                <a:latin typeface="Verdana" panose="020B0604030504040204" pitchFamily="34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c;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c=*</a:t>
            </a:r>
            <a:r>
              <a:rPr lang="en-US" altLang="zh-CN" sz="2400" b="1" dirty="0">
                <a:latin typeface="Verdana" panose="020B0604030504040204" pitchFamily="34" charset="0"/>
              </a:rPr>
              <a:t>a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;     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   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*a=*b;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   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*b=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sz="2400" b="1" dirty="0" smtClean="0">
                <a:latin typeface="Verdana" panose="020B0604030504040204" pitchFamily="34" charset="0"/>
              </a:rPr>
              <a:t>c;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Verdana" panose="020B0604030504040204" pitchFamily="34" charset="0"/>
              </a:rPr>
              <a:t>}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26" name="圆角矩形标注 36"/>
          <p:cNvSpPr>
            <a:spLocks noChangeArrowheads="1"/>
          </p:cNvSpPr>
          <p:nvPr/>
        </p:nvSpPr>
        <p:spPr bwMode="auto">
          <a:xfrm>
            <a:off x="2878439" y="4002782"/>
            <a:ext cx="2571750" cy="1143000"/>
          </a:xfrm>
          <a:prstGeom prst="wedgeRoundRectCallout">
            <a:avLst>
              <a:gd name="adj1" fmla="val -87582"/>
              <a:gd name="adj2" fmla="val -11982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错！！！</a:t>
            </a:r>
            <a:endParaRPr lang="en-US" sz="2800" b="1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无确定的指向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571500" y="908050"/>
            <a:ext cx="8215313" cy="57213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函数的调用可以且只可以得到一个返回值，当需要得到多个返回值时，可以使用指针变量作参数来实现。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①设计一个含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个指针形参的函数，在函数中改变这ｎ个形参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指向的变量的值</a:t>
            </a:r>
            <a:endParaRPr lang="zh-CN" altLang="en-US" sz="2800" u="sng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②在主调函数中调用这个函数，将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个变量的地址作为实参。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指针变量作为函数参数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214438"/>
            <a:ext cx="7000875" cy="4000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8.3.1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数组的地址（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指针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）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8.3.2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在引用数组元素时指针的运算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8.3.3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通过指针引用数组元素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8.3.4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用数组名作函数参数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8.3.5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通过指针引用二维数组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4406" y="1052736"/>
            <a:ext cx="8072437" cy="4000500"/>
          </a:xfrm>
        </p:spPr>
        <p:txBody>
          <a:bodyPr/>
          <a:lstStyle/>
          <a:p>
            <a:pPr marL="171450"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数组的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8-1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变量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地址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指向数组的指针变量：用于存放数组的起始地址或某一数组元素地址的变量。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25" y="93663"/>
            <a:ext cx="4143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 dirty="0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 dirty="0" smtClean="0">
                <a:solidFill>
                  <a:srgbClr val="800000"/>
                </a:solidFill>
                <a:ea typeface="黑体" pitchFamily="49" charset="-122"/>
              </a:rPr>
              <a:t>数组的</a:t>
            </a:r>
            <a:r>
              <a:rPr lang="zh-CN" altLang="en-US" sz="2500" b="1" dirty="0">
                <a:solidFill>
                  <a:srgbClr val="800000"/>
                </a:solidFill>
                <a:ea typeface="黑体" pitchFamily="49" charset="-122"/>
              </a:rPr>
              <a:t>地址</a:t>
            </a:r>
            <a:endParaRPr lang="zh-CN" altLang="en-US" sz="2500" b="1" dirty="0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326930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800" dirty="0" smtClean="0"/>
              <a:t>int </a:t>
            </a:r>
            <a:r>
              <a:rPr lang="en-US" altLang="zh-CN" sz="2800" dirty="0"/>
              <a:t>a</a:t>
            </a:r>
            <a:r>
              <a:rPr lang="pt-BR" altLang="zh-CN" sz="2800" dirty="0" smtClean="0"/>
              <a:t>[10</a:t>
            </a:r>
            <a:r>
              <a:rPr lang="pt-BR" altLang="zh-CN" sz="2800" dirty="0"/>
              <a:t>];</a:t>
            </a:r>
            <a:endParaRPr lang="pt-BR" altLang="zh-CN" sz="2800" dirty="0"/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printf</a:t>
            </a:r>
            <a:r>
              <a:rPr lang="pt-BR" altLang="zh-CN" sz="2800" dirty="0"/>
              <a:t>("%x\n</a:t>
            </a:r>
            <a:r>
              <a:rPr lang="pt-BR" altLang="zh-CN" sz="2800" dirty="0" smtClean="0"/>
              <a:t>",a);</a:t>
            </a:r>
            <a:endParaRPr lang="pt-BR" altLang="zh-CN" sz="2800" dirty="0"/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printf</a:t>
            </a:r>
            <a:r>
              <a:rPr lang="pt-BR" altLang="zh-CN" sz="2800" dirty="0"/>
              <a:t>("%x\n</a:t>
            </a:r>
            <a:r>
              <a:rPr lang="pt-BR" altLang="zh-CN" sz="2800" dirty="0" smtClean="0"/>
              <a:t>",&amp;a[0</a:t>
            </a:r>
            <a:r>
              <a:rPr lang="pt-BR" altLang="zh-CN" sz="2800" dirty="0"/>
              <a:t>]);</a:t>
            </a:r>
            <a:endParaRPr lang="pt-BR" altLang="zh-CN" sz="2800" dirty="0"/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printf</a:t>
            </a:r>
            <a:r>
              <a:rPr lang="pt-BR" altLang="zh-CN" sz="2800" dirty="0"/>
              <a:t>("%x\n</a:t>
            </a:r>
            <a:r>
              <a:rPr lang="pt-BR" altLang="zh-CN" sz="2800" dirty="0" smtClean="0"/>
              <a:t>",&amp;a[1</a:t>
            </a:r>
            <a:r>
              <a:rPr lang="pt-BR" altLang="zh-CN" sz="2800" dirty="0"/>
              <a:t>]);</a:t>
            </a:r>
            <a:endParaRPr lang="zh-CN" altLang="en-US" sz="2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714375"/>
            <a:ext cx="8572500" cy="30718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指向数组的指针与普通指针的定义方法相同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a[10]={1,3,5,7,9,11,13,15,17,19};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int  *p;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p=&amp;a[0];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928813"/>
            <a:ext cx="2451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28813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圆角矩形标注 6"/>
          <p:cNvSpPr>
            <a:spLocks noChangeArrowheads="1"/>
          </p:cNvSpPr>
          <p:nvPr/>
        </p:nvSpPr>
        <p:spPr bwMode="auto">
          <a:xfrm>
            <a:off x="1071563" y="3429000"/>
            <a:ext cx="2571750" cy="7143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等价于</a:t>
            </a:r>
            <a:r>
              <a:rPr lang="en-US" altLang="zh-CN" sz="2800" b="1">
                <a:solidFill>
                  <a:srgbClr val="0000CC"/>
                </a:solidFill>
              </a:rPr>
              <a:t>p=a;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7654" name="矩形 7"/>
          <p:cNvSpPr>
            <a:spLocks noChangeArrowheads="1"/>
          </p:cNvSpPr>
          <p:nvPr/>
        </p:nvSpPr>
        <p:spPr bwMode="auto">
          <a:xfrm>
            <a:off x="642938" y="2428875"/>
            <a:ext cx="2286000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7898" name="Rectangle 2"/>
          <p:cNvSpPr>
            <a:spLocks noChangeArrowheads="1"/>
          </p:cNvSpPr>
          <p:nvPr/>
        </p:nvSpPr>
        <p:spPr bwMode="auto">
          <a:xfrm>
            <a:off x="5000625" y="93663"/>
            <a:ext cx="4143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 dirty="0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 dirty="0" smtClean="0">
                <a:solidFill>
                  <a:srgbClr val="800000"/>
                </a:solidFill>
                <a:ea typeface="黑体" pitchFamily="49" charset="-122"/>
              </a:rPr>
              <a:t>数组的</a:t>
            </a:r>
            <a:r>
              <a:rPr lang="zh-CN" altLang="en-US" sz="2500" b="1" dirty="0">
                <a:solidFill>
                  <a:srgbClr val="800000"/>
                </a:solidFill>
                <a:ea typeface="黑体" pitchFamily="49" charset="-122"/>
              </a:rPr>
              <a:t>地址</a:t>
            </a:r>
            <a:endParaRPr lang="zh-CN" altLang="en-US" sz="2500" b="1" dirty="0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5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714375"/>
            <a:ext cx="8572500" cy="30718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指向数组的指针与普通指针的定义方法相同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a[10]={1,3,5,7,9,11,13,15,17,19};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int  *p;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p=&amp;a[0];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928813"/>
            <a:ext cx="2451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28813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圆角矩形标注 9"/>
          <p:cNvSpPr>
            <a:spLocks noChangeArrowheads="1"/>
          </p:cNvSpPr>
          <p:nvPr/>
        </p:nvSpPr>
        <p:spPr bwMode="auto">
          <a:xfrm>
            <a:off x="928688" y="3714750"/>
            <a:ext cx="3214687" cy="12858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等价于</a:t>
            </a:r>
            <a:r>
              <a:rPr lang="en-US" altLang="zh-CN" sz="2800" b="1">
                <a:solidFill>
                  <a:srgbClr val="0000CC"/>
                </a:solidFill>
              </a:rPr>
              <a:t>int *p=a;</a:t>
            </a:r>
            <a:endParaRPr lang="en-US" altLang="zh-CN" sz="2800" b="1">
              <a:solidFill>
                <a:srgbClr val="0000CC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或</a:t>
            </a:r>
            <a:r>
              <a:rPr lang="en-US" altLang="zh-CN" sz="2800" b="1">
                <a:solidFill>
                  <a:srgbClr val="0000CC"/>
                </a:solidFill>
              </a:rPr>
              <a:t>int *p=&amp;a[0];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7656" name="矩形 10"/>
          <p:cNvSpPr>
            <a:spLocks noChangeArrowheads="1"/>
          </p:cNvSpPr>
          <p:nvPr/>
        </p:nvSpPr>
        <p:spPr bwMode="auto">
          <a:xfrm>
            <a:off x="642938" y="1857375"/>
            <a:ext cx="22860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7898" name="Rectangle 2"/>
          <p:cNvSpPr>
            <a:spLocks noChangeArrowheads="1"/>
          </p:cNvSpPr>
          <p:nvPr/>
        </p:nvSpPr>
        <p:spPr bwMode="auto">
          <a:xfrm>
            <a:off x="5000625" y="93663"/>
            <a:ext cx="4143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 dirty="0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 dirty="0" smtClean="0">
                <a:solidFill>
                  <a:srgbClr val="800000"/>
                </a:solidFill>
                <a:ea typeface="黑体" pitchFamily="49" charset="-122"/>
              </a:rPr>
              <a:t>数组的地址</a:t>
            </a:r>
            <a:endParaRPr lang="zh-CN" altLang="en-US" sz="2500" b="1" dirty="0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  <p:bldP spid="2765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714375"/>
            <a:ext cx="8572500" cy="30718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指向数组的指针与普通指针的定义方法相同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a[10]={1,3,5,7,9,11,13,15,17,19};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int  *p;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p=&amp;a[0];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928813"/>
            <a:ext cx="2451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928813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12"/>
          <p:cNvSpPr txBox="1">
            <a:spLocks noChangeArrowheads="1"/>
          </p:cNvSpPr>
          <p:nvPr/>
        </p:nvSpPr>
        <p:spPr bwMode="auto">
          <a:xfrm>
            <a:off x="428625" y="3284984"/>
            <a:ext cx="5643563" cy="2870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注意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 b="1">
                <a:solidFill>
                  <a:srgbClr val="FF0000"/>
                </a:solidFill>
              </a:rPr>
              <a:t>数组名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zh-CN" altLang="en-US" sz="2800" b="1">
                <a:solidFill>
                  <a:srgbClr val="FF0000"/>
                </a:solidFill>
              </a:rPr>
              <a:t>不代表整个数组，只代表数组首元素的地址。</a:t>
            </a:r>
            <a:r>
              <a:rPr lang="zh-CN" altLang="en-US" sz="2800" b="1">
                <a:solidFill>
                  <a:srgbClr val="0000CC"/>
                </a:solidFill>
              </a:rPr>
              <a:t>“</a:t>
            </a:r>
            <a:r>
              <a:rPr lang="en-US" altLang="zh-CN" sz="2800" b="1">
                <a:solidFill>
                  <a:srgbClr val="0000CC"/>
                </a:solidFill>
              </a:rPr>
              <a:t>p=a;</a:t>
            </a:r>
            <a:r>
              <a:rPr lang="zh-CN" altLang="en-US" sz="2800" b="1">
                <a:solidFill>
                  <a:srgbClr val="0000CC"/>
                </a:solidFill>
              </a:rPr>
              <a:t>”的作用是“把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en-US" sz="2800" b="1">
                <a:solidFill>
                  <a:srgbClr val="0000CC"/>
                </a:solidFill>
              </a:rPr>
              <a:t>数组的首元素的地址赋给指针变量</a:t>
            </a:r>
            <a:r>
              <a:rPr lang="en-US" altLang="zh-CN" sz="2800" b="1">
                <a:solidFill>
                  <a:srgbClr val="0000CC"/>
                </a:solidFill>
              </a:rPr>
              <a:t>p</a:t>
            </a:r>
            <a:r>
              <a:rPr lang="zh-CN" altLang="en-US" sz="2800" b="1">
                <a:solidFill>
                  <a:srgbClr val="0000CC"/>
                </a:solidFill>
              </a:rPr>
              <a:t>”，而不是“把数组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en-US" sz="2800" b="1">
                <a:solidFill>
                  <a:srgbClr val="0000CC"/>
                </a:solidFill>
              </a:rPr>
              <a:t>各元素的值赋给</a:t>
            </a:r>
            <a:r>
              <a:rPr lang="en-US" altLang="zh-CN" sz="2800" b="1">
                <a:solidFill>
                  <a:srgbClr val="0000CC"/>
                </a:solidFill>
              </a:rPr>
              <a:t>p</a:t>
            </a:r>
            <a:r>
              <a:rPr lang="zh-CN" altLang="en-US" sz="2800" b="1">
                <a:solidFill>
                  <a:srgbClr val="0000CC"/>
                </a:solidFill>
              </a:rPr>
              <a:t>”。</a:t>
            </a:r>
            <a:endParaRPr lang="zh-CN" altLang="en-US" sz="2800">
              <a:solidFill>
                <a:srgbClr val="0000CC"/>
              </a:solidFill>
            </a:endParaRPr>
          </a:p>
        </p:txBody>
      </p:sp>
      <p:sp>
        <p:nvSpPr>
          <p:cNvPr id="37898" name="Rectangle 2"/>
          <p:cNvSpPr>
            <a:spLocks noChangeArrowheads="1"/>
          </p:cNvSpPr>
          <p:nvPr/>
        </p:nvSpPr>
        <p:spPr bwMode="auto">
          <a:xfrm>
            <a:off x="5000625" y="93663"/>
            <a:ext cx="4143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 dirty="0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 smtClean="0">
                <a:solidFill>
                  <a:srgbClr val="800000"/>
                </a:solidFill>
                <a:ea typeface="黑体" pitchFamily="49" charset="-122"/>
              </a:rPr>
              <a:t>数组的地址</a:t>
            </a:r>
            <a:endParaRPr lang="zh-CN" altLang="en-US" sz="2500" b="1" dirty="0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57250"/>
            <a:ext cx="8072438" cy="43576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在指针指向数组元素时，允许以下运算：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算术运算：p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+n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，向后或向前移动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个元素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关系运算：指向单元在内存中的先后顺序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两个指针相减：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p1-p2 (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只有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p1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p2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都指向同一数组中的元素时才有意义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赋值运算：修改指针变量的指向，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但数组名不可赋值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203972" y="1916832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786188" y="4500563"/>
            <a:ext cx="5118100" cy="1577975"/>
          </a:xfrm>
          <a:prstGeom prst="rect">
            <a:avLst/>
          </a:prstGeom>
          <a:solidFill>
            <a:schemeClr val="bg1"/>
          </a:solidFill>
          <a:ln w="25400">
            <a:solidFill>
              <a:srgbClr val="00FF00"/>
            </a:solidFill>
            <a:miter lim="800000"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要点：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应随时了解指针变量的目标指向；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不允许直接对指针变量赋常量值。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43438" y="93663"/>
            <a:ext cx="4500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引用数组元素的指针运算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 autoUpdateAnimBg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43438" y="93663"/>
            <a:ext cx="4500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通过指针引用数组元素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308613" y="1044575"/>
            <a:ext cx="4032250" cy="325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若有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p=a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，则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&amp;a[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p+i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a+i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a[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p+i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和*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a+i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7810500" y="1214983"/>
          <a:ext cx="1190625" cy="4394200"/>
        </p:xfrm>
        <a:graphic>
          <a:graphicData uri="http://schemas.openxmlformats.org/drawingml/2006/table">
            <a:tbl>
              <a:tblPr/>
              <a:tblGrid>
                <a:gridCol w="1190625"/>
              </a:tblGrid>
              <a:tr h="56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a[0]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6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]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0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a[9]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14"/>
          <p:cNvGraphicFramePr>
            <a:graphicFrameLocks noGrp="1"/>
          </p:cNvGraphicFramePr>
          <p:nvPr/>
        </p:nvGraphicFramePr>
        <p:xfrm>
          <a:off x="6238875" y="1264196"/>
          <a:ext cx="1476375" cy="4335464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4929188" y="69269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21" name="直接箭头连接符 7"/>
          <p:cNvCxnSpPr>
            <a:cxnSpLocks noChangeShapeType="1"/>
          </p:cNvCxnSpPr>
          <p:nvPr/>
        </p:nvCxnSpPr>
        <p:spPr bwMode="auto">
          <a:xfrm>
            <a:off x="4214813" y="1264196"/>
            <a:ext cx="2000250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11"/>
          <p:cNvCxnSpPr>
            <a:cxnSpLocks noChangeShapeType="1"/>
          </p:cNvCxnSpPr>
          <p:nvPr/>
        </p:nvCxnSpPr>
        <p:spPr bwMode="auto">
          <a:xfrm>
            <a:off x="4214813" y="1764258"/>
            <a:ext cx="200025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12"/>
          <p:cNvCxnSpPr>
            <a:cxnSpLocks noChangeShapeType="1"/>
          </p:cNvCxnSpPr>
          <p:nvPr/>
        </p:nvCxnSpPr>
        <p:spPr bwMode="auto">
          <a:xfrm>
            <a:off x="4214813" y="3394621"/>
            <a:ext cx="2000250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13"/>
          <p:cNvCxnSpPr>
            <a:cxnSpLocks noChangeShapeType="1"/>
          </p:cNvCxnSpPr>
          <p:nvPr/>
        </p:nvCxnSpPr>
        <p:spPr bwMode="auto">
          <a:xfrm>
            <a:off x="4214813" y="5080347"/>
            <a:ext cx="200025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449763" y="1230858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p+1,a+1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4500563" y="2823121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p+i,a+i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4429125" y="4483447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p+9,a+9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6357938" y="3345408"/>
            <a:ext cx="1214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*(p+i)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642938"/>
            <a:ext cx="7643813" cy="53578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8.1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基本概念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8.2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指针变量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通过指针引用数组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8.4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通过指针引用字符串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8.5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 指向函数的指针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6" action="ppaction://hlinksldjump"/>
              </a:rPr>
              <a:t>8.6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6" action="ppaction://hlinksldjump"/>
              </a:rPr>
              <a:t>返回指针值的函数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7" action="ppaction://hlinksldjump"/>
              </a:rPr>
              <a:t>8.7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7" action="ppaction://hlinksldjump"/>
              </a:rPr>
              <a:t>指针数组和多重指针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8" action="ppaction://hlinksldjump"/>
              </a:rPr>
              <a:t>8.8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8" action="ppaction://hlinksldjump"/>
              </a:rPr>
              <a:t>动态内存分配与指向它的指针变量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9" action="ppaction://hlinksldjump"/>
              </a:rPr>
              <a:t>8.9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0" action="ppaction://hlinksldjump"/>
              </a:rPr>
              <a:t>有关指针的小结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54483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32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教学内容</a:t>
            </a:r>
            <a:endParaRPr kumimoji="0" lang="zh-CN" altLang="en-US" sz="3200" noProof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655488"/>
            <a:ext cx="8072438" cy="43576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8.6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输出数组中的全部元素。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643438" y="93663"/>
            <a:ext cx="4500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通过指针引用数组元素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ChangeArrowheads="1"/>
          </p:cNvSpPr>
          <p:nvPr/>
        </p:nvSpPr>
        <p:spPr bwMode="auto">
          <a:xfrm>
            <a:off x="155458" y="1340494"/>
            <a:ext cx="8189913" cy="551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</a:rPr>
              <a:t>#</a:t>
            </a:r>
            <a:r>
              <a:rPr lang="en-US" altLang="zh-CN" sz="2800" dirty="0">
                <a:latin typeface="Verdana" panose="020B0604030504040204" pitchFamily="34" charset="0"/>
              </a:rPr>
              <a:t>include &lt;</a:t>
            </a:r>
            <a:r>
              <a:rPr lang="en-US" altLang="zh-CN" sz="2800" dirty="0" err="1">
                <a:latin typeface="Verdana" panose="020B0604030504040204" pitchFamily="34" charset="0"/>
              </a:rPr>
              <a:t>stdio.h</a:t>
            </a:r>
            <a:r>
              <a:rPr lang="en-US" altLang="zh-CN" sz="2800" dirty="0">
                <a:latin typeface="Verdana" panose="020B0604030504040204" pitchFamily="34" charset="0"/>
              </a:rPr>
              <a:t>&gt;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Verdana" panose="020B0604030504040204" pitchFamily="34" charset="0"/>
              </a:rPr>
              <a:t>int</a:t>
            </a:r>
            <a:r>
              <a:rPr lang="en-US" altLang="zh-CN" sz="2800" dirty="0">
                <a:latin typeface="Verdana" panose="020B0604030504040204" pitchFamily="34" charset="0"/>
              </a:rPr>
              <a:t> main()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{ </a:t>
            </a:r>
            <a:r>
              <a:rPr lang="en-US" altLang="zh-CN" sz="2800" dirty="0" err="1">
                <a:latin typeface="Verdana" panose="020B0604030504040204" pitchFamily="34" charset="0"/>
              </a:rPr>
              <a:t>int</a:t>
            </a:r>
            <a:r>
              <a:rPr lang="en-US" altLang="zh-CN" sz="2800" dirty="0">
                <a:latin typeface="Verdana" panose="020B0604030504040204" pitchFamily="34" charset="0"/>
              </a:rPr>
              <a:t> a[10];  </a:t>
            </a:r>
            <a:r>
              <a:rPr lang="en-US" altLang="zh-CN" sz="2800" dirty="0" err="1">
                <a:latin typeface="Verdana" panose="020B0604030504040204" pitchFamily="34" charset="0"/>
              </a:rPr>
              <a:t>int</a:t>
            </a:r>
            <a:r>
              <a:rPr lang="en-US" altLang="zh-CN" sz="2800" dirty="0">
                <a:latin typeface="Verdana" panose="020B0604030504040204" pitchFamily="34" charset="0"/>
              </a:rPr>
              <a:t> *</a:t>
            </a:r>
            <a:r>
              <a:rPr lang="en-US" altLang="zh-CN" sz="2800" dirty="0" err="1">
                <a:latin typeface="Verdana" panose="020B0604030504040204" pitchFamily="34" charset="0"/>
              </a:rPr>
              <a:t>p,i</a:t>
            </a:r>
            <a:r>
              <a:rPr lang="en-US" altLang="zh-CN" sz="2800" dirty="0">
                <a:latin typeface="Verdana" panose="020B0604030504040204" pitchFamily="34" charset="0"/>
              </a:rPr>
              <a:t>;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</a:rPr>
              <a:t> 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  for(p=</a:t>
            </a:r>
            <a:r>
              <a:rPr lang="en-US" altLang="zh-CN" sz="2800" b="1" dirty="0" err="1" smtClean="0">
                <a:latin typeface="Verdana" panose="020B0604030504040204" pitchFamily="34" charset="0"/>
              </a:rPr>
              <a:t>a;p</a:t>
            </a:r>
            <a:r>
              <a:rPr lang="en-US" altLang="zh-CN" sz="2800" b="1" dirty="0">
                <a:latin typeface="Verdana" panose="020B0604030504040204" pitchFamily="34" charset="0"/>
              </a:rPr>
              <a:t>&lt;(a+10);p++)        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    	</a:t>
            </a:r>
            <a:r>
              <a:rPr lang="en-US" altLang="zh-CN" sz="2800" dirty="0" smtClean="0">
                <a:latin typeface="Verdana" panose="020B0604030504040204" pitchFamily="34" charset="0"/>
              </a:rPr>
              <a:t>	    </a:t>
            </a:r>
            <a:r>
              <a:rPr lang="en-US" altLang="zh-CN" sz="2800" dirty="0" err="1" smtClean="0">
                <a:latin typeface="Verdana" panose="020B0604030504040204" pitchFamily="34" charset="0"/>
              </a:rPr>
              <a:t>scanf</a:t>
            </a:r>
            <a:r>
              <a:rPr lang="en-US" altLang="zh-CN" sz="2800" dirty="0">
                <a:latin typeface="Verdana" panose="020B0604030504040204" pitchFamily="34" charset="0"/>
              </a:rPr>
              <a:t>("%</a:t>
            </a:r>
            <a:r>
              <a:rPr lang="en-US" altLang="zh-CN" sz="2800" dirty="0" err="1">
                <a:latin typeface="Verdana" panose="020B0604030504040204" pitchFamily="34" charset="0"/>
              </a:rPr>
              <a:t>d</a:t>
            </a:r>
            <a:r>
              <a:rPr lang="en-US" altLang="zh-CN" sz="2800" dirty="0" err="1" smtClean="0">
                <a:latin typeface="Verdana" panose="020B0604030504040204" pitchFamily="34" charset="0"/>
              </a:rPr>
              <a:t>",p</a:t>
            </a:r>
            <a:r>
              <a:rPr lang="en-US" altLang="zh-CN" sz="2800" dirty="0" smtClean="0">
                <a:latin typeface="Verdana" panose="020B0604030504040204" pitchFamily="34" charset="0"/>
              </a:rPr>
              <a:t>);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</a:rPr>
              <a:t>   for(</a:t>
            </a:r>
            <a:r>
              <a:rPr lang="en-US" altLang="zh-CN" sz="2800" b="1" dirty="0">
                <a:solidFill>
                  <a:srgbClr val="CC0000"/>
                </a:solidFill>
                <a:latin typeface="Verdana" panose="020B0604030504040204" pitchFamily="34" charset="0"/>
              </a:rPr>
              <a:t>p=</a:t>
            </a:r>
            <a:r>
              <a:rPr lang="en-US" altLang="zh-CN" sz="2800" b="1" dirty="0" err="1">
                <a:solidFill>
                  <a:srgbClr val="CC0000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800" b="1" dirty="0" err="1">
                <a:latin typeface="Verdana" panose="020B0604030504040204" pitchFamily="34" charset="0"/>
              </a:rPr>
              <a:t>;p</a:t>
            </a:r>
            <a:r>
              <a:rPr lang="en-US" altLang="zh-CN" sz="2800" b="1" dirty="0">
                <a:latin typeface="Verdana" panose="020B0604030504040204" pitchFamily="34" charset="0"/>
              </a:rPr>
              <a:t>&lt;(a+10);p++)</a:t>
            </a:r>
            <a:endParaRPr lang="zh-CN" altLang="en-US" sz="2800" b="1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        </a:t>
            </a:r>
            <a:r>
              <a:rPr lang="en-US" altLang="zh-CN" sz="2800" dirty="0" err="1">
                <a:solidFill>
                  <a:srgbClr val="0000CC"/>
                </a:solidFill>
                <a:latin typeface="Verdana" panose="020B0604030504040204" pitchFamily="34" charset="0"/>
              </a:rPr>
              <a:t>printf</a:t>
            </a:r>
            <a:r>
              <a:rPr lang="en-US" altLang="zh-CN" sz="2800" dirty="0">
                <a:solidFill>
                  <a:srgbClr val="0000CC"/>
                </a:solidFill>
                <a:latin typeface="Verdana" panose="020B0604030504040204" pitchFamily="34" charset="0"/>
              </a:rPr>
              <a:t>(“%d ”,*p); </a:t>
            </a:r>
            <a:endParaRPr lang="zh-CN" altLang="en-US" sz="2800" dirty="0">
              <a:solidFill>
                <a:srgbClr val="0000CC"/>
              </a:solidFill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   </a:t>
            </a:r>
            <a:r>
              <a:rPr lang="en-US" altLang="zh-CN" sz="2800" dirty="0" err="1">
                <a:latin typeface="Verdana" panose="020B0604030504040204" pitchFamily="34" charset="0"/>
              </a:rPr>
              <a:t>printf</a:t>
            </a:r>
            <a:r>
              <a:rPr lang="en-US" altLang="zh-CN" sz="2800" dirty="0">
                <a:latin typeface="Verdana" panose="020B0604030504040204" pitchFamily="34" charset="0"/>
              </a:rPr>
              <a:t>("\n");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   return 0;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}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  <p:sp>
        <p:nvSpPr>
          <p:cNvPr id="5" name="圆角矩形标注 3"/>
          <p:cNvSpPr>
            <a:spLocks noChangeArrowheads="1"/>
          </p:cNvSpPr>
          <p:nvPr/>
        </p:nvSpPr>
        <p:spPr bwMode="auto">
          <a:xfrm>
            <a:off x="5178871" y="1389682"/>
            <a:ext cx="3857625" cy="1143000"/>
          </a:xfrm>
          <a:prstGeom prst="wedgeRoundRectCallout">
            <a:avLst>
              <a:gd name="adj1" fmla="val -47460"/>
              <a:gd name="adj2" fmla="val 10314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退出循环时</a:t>
            </a: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p</a:t>
            </a: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指向</a:t>
            </a: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a[9]</a:t>
            </a: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后面的存储单元</a:t>
            </a:r>
            <a:endParaRPr lang="zh-CN" alt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119514" y="5494138"/>
            <a:ext cx="3916982" cy="1143000"/>
          </a:xfrm>
          <a:prstGeom prst="wedgeRoundRectCallout">
            <a:avLst>
              <a:gd name="adj1" fmla="val -122064"/>
              <a:gd name="adj2" fmla="val -14058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Verdana" panose="020B0604030504040204" pitchFamily="34" charset="0"/>
              </a:rPr>
              <a:t>重新</a:t>
            </a:r>
            <a:r>
              <a:rPr lang="zh-CN" altLang="en-US" sz="2800" b="1" dirty="0" smtClean="0">
                <a:solidFill>
                  <a:srgbClr val="0000CC"/>
                </a:solidFill>
                <a:latin typeface="Verdana" panose="020B0604030504040204" pitchFamily="34" charset="0"/>
              </a:rPr>
              <a:t>执行</a:t>
            </a:r>
            <a:r>
              <a:rPr lang="en-US" altLang="zh-CN" sz="2800" b="1" dirty="0" smtClean="0">
                <a:solidFill>
                  <a:srgbClr val="0000CC"/>
                </a:solidFill>
                <a:latin typeface="Verdana" panose="020B0604030504040204" pitchFamily="34" charset="0"/>
              </a:rPr>
              <a:t>p=a;</a:t>
            </a:r>
            <a:r>
              <a:rPr lang="zh-CN" altLang="en-US" sz="2800" b="1" dirty="0" smtClean="0">
                <a:solidFill>
                  <a:srgbClr val="0000CC"/>
                </a:solidFill>
                <a:latin typeface="Verdana" panose="020B0604030504040204" pitchFamily="34" charset="0"/>
              </a:rPr>
              <a:t>否则会出问题</a:t>
            </a:r>
            <a:endParaRPr lang="zh-CN" altLang="en-US" sz="2800" b="1" dirty="0">
              <a:solidFill>
                <a:srgbClr val="0000CC"/>
              </a:solidFill>
              <a:latin typeface="Verdana" panose="020B060403050404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28624" y="857250"/>
            <a:ext cx="8535863" cy="5562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使用要点：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指针变量可以实现自身值的改变：如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p++;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应注意指针变量的当前值。</a:t>
            </a:r>
            <a:endParaRPr lang="zh-CN" altLang="en-US" sz="2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指针变量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可以指向数组以后的内存单元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注意以下的指针运算：</a:t>
            </a:r>
            <a:endParaRPr lang="zh-CN" altLang="en-US" sz="2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若：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a[10],*p=&amp;a[3];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则：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p++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指向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a[4]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，表达式值为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&amp;a[3]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p++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即*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(p++)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，表达式值为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a[3]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	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(++p)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指向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a[4]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，表达式值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a[4]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（*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++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：即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a[3]++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指向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a[3]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643438" y="93663"/>
            <a:ext cx="45005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通过指针引用数组元素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071563"/>
            <a:ext cx="8072437" cy="43576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pres?slideindex=51&amp;slidetitle=PowerPoint 演示文稿"/>
              </a:rPr>
              <a:t>数组名代表首元素地址，可作函数参数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§7.7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实参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与形参操作的是内存中的同一段地址单元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被调用函数中对数组元素值的改变将会反映到调用函数中</a:t>
            </a: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即地址传递或双向传递）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形参数组名作为指针变量进行</a:t>
            </a:r>
            <a:r>
              <a:rPr lang="en-US" sz="2800" dirty="0" err="1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可以用指针作为实参与形参。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857250"/>
            <a:ext cx="6929437" cy="47863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main()               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void fun(int arr[],int n];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int array[10];  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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┇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fun (array,10);                  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fun(int arr[ ],int n)  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┇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39" name="圆角矩形标注 3"/>
          <p:cNvSpPr>
            <a:spLocks noChangeArrowheads="1"/>
          </p:cNvSpPr>
          <p:nvPr/>
        </p:nvSpPr>
        <p:spPr bwMode="auto">
          <a:xfrm>
            <a:off x="184150" y="5779987"/>
            <a:ext cx="4030663" cy="642937"/>
          </a:xfrm>
          <a:prstGeom prst="wedgeRoundRectCallout">
            <a:avLst>
              <a:gd name="adj1" fmla="val 18491"/>
              <a:gd name="adj2" fmla="val -13623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fun(int *arr,int n)</a:t>
            </a:r>
            <a:endParaRPr lang="zh-CN" alt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453188" y="879475"/>
          <a:ext cx="833437" cy="5478464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7"/>
          <p:cNvCxnSpPr>
            <a:cxnSpLocks noChangeShapeType="1"/>
          </p:cNvCxnSpPr>
          <p:nvPr/>
        </p:nvCxnSpPr>
        <p:spPr bwMode="auto">
          <a:xfrm>
            <a:off x="5143500" y="8588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7429500" y="522288"/>
            <a:ext cx="1714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451725" y="908050"/>
            <a:ext cx="135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9" name="右大括号 13"/>
          <p:cNvSpPr/>
          <p:nvPr/>
        </p:nvSpPr>
        <p:spPr bwMode="auto">
          <a:xfrm>
            <a:off x="7358063" y="879475"/>
            <a:ext cx="142875" cy="500063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>
            <a:solidFill>
              <a:srgbClr val="0000CC"/>
            </a:solidFill>
            <a:round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4357688" y="5857875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array</a:t>
            </a:r>
            <a:r>
              <a:rPr lang="zh-CN" altLang="en-US" sz="3200" b="1">
                <a:solidFill>
                  <a:srgbClr val="FF0000"/>
                </a:solidFill>
              </a:rPr>
              <a:t>数组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214813" y="571500"/>
            <a:ext cx="85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2" name="直接箭头连接符 16"/>
          <p:cNvCxnSpPr>
            <a:cxnSpLocks noChangeShapeType="1"/>
          </p:cNvCxnSpPr>
          <p:nvPr/>
        </p:nvCxnSpPr>
        <p:spPr bwMode="auto">
          <a:xfrm>
            <a:off x="5143500" y="247967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7429500" y="2133600"/>
            <a:ext cx="1895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453313" y="2559050"/>
            <a:ext cx="1357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5" name="右大括号 19"/>
          <p:cNvSpPr/>
          <p:nvPr/>
        </p:nvSpPr>
        <p:spPr bwMode="auto">
          <a:xfrm>
            <a:off x="7358063" y="2500313"/>
            <a:ext cx="142875" cy="500062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>
            <a:solidFill>
              <a:srgbClr val="0000CC"/>
            </a:solidFill>
            <a:round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4572000" y="2428875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arr+3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7" grpId="0" autoUpdateAnimBg="0"/>
      <p:bldP spid="8" grpId="0" autoUpdateAnimBg="0"/>
      <p:bldP spid="9" grpId="0" animBg="1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nimBg="1" autoUpdateAnimBg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4294967295"/>
          </p:nvPr>
        </p:nvSpPr>
        <p:spPr>
          <a:xfrm>
            <a:off x="857250" y="1052513"/>
            <a:ext cx="8286750" cy="21431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8-4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将数组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中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个整数按相反顺序存放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94225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882900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8143875" y="370681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1990" name="TextBox 7"/>
          <p:cNvSpPr txBox="1">
            <a:spLocks noChangeArrowheads="1"/>
          </p:cNvSpPr>
          <p:nvPr/>
        </p:nvSpPr>
        <p:spPr bwMode="auto">
          <a:xfrm>
            <a:off x="714375" y="370681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i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1991" name="组合 18"/>
          <p:cNvGrpSpPr/>
          <p:nvPr/>
        </p:nvGrpSpPr>
        <p:grpSpPr bwMode="auto">
          <a:xfrm>
            <a:off x="928688" y="2420938"/>
            <a:ext cx="7429500" cy="501650"/>
            <a:chOff x="0" y="0"/>
            <a:chExt cx="7429552" cy="500860"/>
          </a:xfrm>
        </p:grpSpPr>
        <p:cxnSp>
          <p:nvCxnSpPr>
            <p:cNvPr id="52233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742955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4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7178725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5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-250033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32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94225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882900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380288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1547813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i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3015" name="组合 18"/>
          <p:cNvGrpSpPr/>
          <p:nvPr/>
        </p:nvGrpSpPr>
        <p:grpSpPr bwMode="auto">
          <a:xfrm>
            <a:off x="1692275" y="2420938"/>
            <a:ext cx="5903913" cy="501650"/>
            <a:chOff x="0" y="0"/>
            <a:chExt cx="7429552" cy="500860"/>
          </a:xfrm>
        </p:grpSpPr>
        <p:cxnSp>
          <p:nvCxnSpPr>
            <p:cNvPr id="53257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742955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8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7178725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9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-250033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857250" y="1052513"/>
            <a:ext cx="8286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8-4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将数组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中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个整数按相反顺序存放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94225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882900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6519863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2414588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i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4039" name="组合 18"/>
          <p:cNvGrpSpPr/>
          <p:nvPr/>
        </p:nvGrpSpPr>
        <p:grpSpPr bwMode="auto">
          <a:xfrm>
            <a:off x="2555875" y="2420938"/>
            <a:ext cx="4176713" cy="501650"/>
            <a:chOff x="0" y="0"/>
            <a:chExt cx="7429552" cy="500860"/>
          </a:xfrm>
        </p:grpSpPr>
        <p:cxnSp>
          <p:nvCxnSpPr>
            <p:cNvPr id="54281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742955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2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7178725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3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-250033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857250" y="1052513"/>
            <a:ext cx="8286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8-4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将数组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中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个整数按相反顺序存放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94225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882900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5651500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3206750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i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5063" name="组合 18"/>
          <p:cNvGrpSpPr/>
          <p:nvPr/>
        </p:nvGrpSpPr>
        <p:grpSpPr bwMode="auto">
          <a:xfrm>
            <a:off x="3492500" y="2420938"/>
            <a:ext cx="2374900" cy="501650"/>
            <a:chOff x="0" y="0"/>
            <a:chExt cx="7429552" cy="500860"/>
          </a:xfrm>
        </p:grpSpPr>
        <p:cxnSp>
          <p:nvCxnSpPr>
            <p:cNvPr id="55305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742955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6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7178725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7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-250033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4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857250" y="1052513"/>
            <a:ext cx="8286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8-4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将数组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中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个整数按相反顺序存放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94225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882900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4932363" y="3644900"/>
            <a:ext cx="42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4071938" y="3716338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i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6087" name="组合 18"/>
          <p:cNvGrpSpPr/>
          <p:nvPr/>
        </p:nvGrpSpPr>
        <p:grpSpPr bwMode="auto">
          <a:xfrm>
            <a:off x="4211638" y="2420938"/>
            <a:ext cx="936625" cy="501650"/>
            <a:chOff x="0" y="0"/>
            <a:chExt cx="7429552" cy="500860"/>
          </a:xfrm>
        </p:grpSpPr>
        <p:cxnSp>
          <p:nvCxnSpPr>
            <p:cNvPr id="56329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742955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0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7178725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1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-250033" y="250033"/>
              <a:ext cx="500860" cy="794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8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857250" y="1052513"/>
            <a:ext cx="8286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8-4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将数组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中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个整数按相反顺序存放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4294967295"/>
          </p:nvPr>
        </p:nvSpPr>
        <p:spPr>
          <a:xfrm>
            <a:off x="990600" y="549275"/>
            <a:ext cx="8153400" cy="58594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main()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{ void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x[ ],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n);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, a[10]={3,7,9,11,0,6,7,5,4,2};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*p=a;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for(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=0;i&lt;10;i++)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(“%d ”,a[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]);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("\n");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(a,10);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(p,10);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for(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=0;i&lt;10;i++)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(“%d ”,a[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]);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("\n");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圆角矩形标注 4"/>
          <p:cNvSpPr>
            <a:spLocks noChangeArrowheads="1"/>
          </p:cNvSpPr>
          <p:nvPr/>
        </p:nvSpPr>
        <p:spPr bwMode="auto">
          <a:xfrm>
            <a:off x="3551238" y="908720"/>
            <a:ext cx="2571750" cy="714375"/>
          </a:xfrm>
          <a:prstGeom prst="wedgeRoundRectCallout">
            <a:avLst>
              <a:gd name="adj1" fmla="val -53236"/>
              <a:gd name="adj2" fmla="val 13918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不可少！！！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979613" y="2266033"/>
            <a:ext cx="1428750" cy="571500"/>
          </a:xfrm>
          <a:prstGeom prst="rect">
            <a:avLst/>
          </a:prstGeom>
          <a:noFill/>
          <a:ln w="38100">
            <a:solidFill>
              <a:srgbClr val="9D138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8625" y="785813"/>
            <a:ext cx="8458200" cy="53292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、变量定义：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在编译时，会为变量分配</a:t>
            </a:r>
            <a:r>
              <a:rPr lang="zh-CN" altLang="en-US" sz="2400" dirty="0" smtClean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适当大小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的内存单元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变量大小：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sizeof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变量地址：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，只能用于求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的地址。可用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%x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值：变量名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相邻变量的地址：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例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8-1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变量地址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、变量的地址（</a:t>
            </a: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指针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给定的一个内存单元的字节偏移量（编号或地址）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66750"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内存中每个字节具有一个地址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用以区分不同的存储位置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428625" y="714375"/>
            <a:ext cx="7747000" cy="3714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inv(int x[ ],int n)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int temp,i=0,j=n-1;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for(;i&lt;j;i++,j--)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{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temp=x[i];x[i]=x[j];x[j]=temp;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1" name="内容占位符 2"/>
          <p:cNvSpPr txBox="1">
            <a:spLocks noChangeArrowheads="1"/>
          </p:cNvSpPr>
          <p:nvPr/>
        </p:nvSpPr>
        <p:spPr bwMode="auto">
          <a:xfrm>
            <a:off x="1763713" y="3500438"/>
            <a:ext cx="6643687" cy="335756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Verdana" panose="020B0604030504040204" pitchFamily="34" charset="0"/>
              </a:rPr>
              <a:t>void inv(int x[ ],int n) </a:t>
            </a:r>
            <a:endParaRPr lang="zh-CN" altLang="en-US" sz="2800" b="1">
              <a:latin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Verdana" panose="020B0604030504040204" pitchFamily="34" charset="0"/>
              </a:rPr>
              <a:t>{ int temp,*i,*j;</a:t>
            </a:r>
            <a:endParaRPr lang="zh-CN" altLang="en-US" sz="2800" b="1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Verdana" panose="020B0604030504040204" pitchFamily="34" charset="0"/>
              </a:rPr>
              <a:t>   i=x;  j=x+n-1;</a:t>
            </a:r>
            <a:endParaRPr lang="zh-CN" altLang="en-US" sz="2800" b="1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Verdana" panose="020B0604030504040204" pitchFamily="34" charset="0"/>
              </a:rPr>
              <a:t>   for(   ; i&lt;j; i++,j--)</a:t>
            </a:r>
            <a:endParaRPr lang="zh-CN" altLang="en-US" sz="2800" b="1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Verdana" panose="020B0604030504040204" pitchFamily="34" charset="0"/>
              </a:rPr>
              <a:t>   { temp=*i; *i=*j; *j=temp; }</a:t>
            </a:r>
            <a:endParaRPr lang="en-US" altLang="zh-CN" sz="2800" b="1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Verdana" panose="020B0604030504040204" pitchFamily="34" charset="0"/>
              </a:rPr>
              <a:t>}</a:t>
            </a:r>
            <a:endParaRPr lang="zh-CN" altLang="en-US" sz="2800" b="1">
              <a:latin typeface="Verdana" panose="020B0604030504040204" pitchFamily="34" charset="0"/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用数组名作函数参数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57313"/>
            <a:ext cx="8072438" cy="43576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指针变量可以指向一维数组中的元素，也可以指向二维数组中的元素。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28688"/>
            <a:ext cx="8072438" cy="2286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二维数组元素的地址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a[3][4]={{1,3,5,7},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 {9,11,13,15},{17,19,21,23}};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/>
        </p:nvGraphicFramePr>
        <p:xfrm>
          <a:off x="3929063" y="4232275"/>
          <a:ext cx="4572000" cy="1557338"/>
        </p:xfrm>
        <a:graphic>
          <a:graphicData uri="http://schemas.openxmlformats.org/drawingml/2006/table">
            <a:tbl>
              <a:tblPr/>
              <a:tblGrid>
                <a:gridCol w="1000125"/>
                <a:gridCol w="1143000"/>
                <a:gridCol w="1214438"/>
                <a:gridCol w="1214437"/>
              </a:tblGrid>
              <a:tr h="518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98" name="Group 26"/>
          <p:cNvGraphicFramePr>
            <a:graphicFrameLocks noGrp="1"/>
          </p:cNvGraphicFramePr>
          <p:nvPr/>
        </p:nvGraphicFramePr>
        <p:xfrm>
          <a:off x="1714500" y="4202113"/>
          <a:ext cx="1143000" cy="155751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7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4308" name="直接连接符 7"/>
          <p:cNvCxnSpPr>
            <a:cxnSpLocks noChangeShapeType="1"/>
          </p:cNvCxnSpPr>
          <p:nvPr/>
        </p:nvCxnSpPr>
        <p:spPr bwMode="auto">
          <a:xfrm>
            <a:off x="3000375" y="4446588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9" name="直接连接符 8"/>
          <p:cNvCxnSpPr>
            <a:cxnSpLocks noChangeShapeType="1"/>
          </p:cNvCxnSpPr>
          <p:nvPr/>
        </p:nvCxnSpPr>
        <p:spPr bwMode="auto">
          <a:xfrm>
            <a:off x="3000375" y="4589463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0" name="直接连接符 9"/>
          <p:cNvCxnSpPr>
            <a:cxnSpLocks noChangeShapeType="1"/>
          </p:cNvCxnSpPr>
          <p:nvPr/>
        </p:nvCxnSpPr>
        <p:spPr bwMode="auto">
          <a:xfrm>
            <a:off x="3000375" y="4946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1" name="直接连接符 10"/>
          <p:cNvCxnSpPr>
            <a:cxnSpLocks noChangeShapeType="1"/>
          </p:cNvCxnSpPr>
          <p:nvPr/>
        </p:nvCxnSpPr>
        <p:spPr bwMode="auto">
          <a:xfrm>
            <a:off x="3000375" y="508952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2" name="直接连接符 11"/>
          <p:cNvCxnSpPr>
            <a:cxnSpLocks noChangeShapeType="1"/>
          </p:cNvCxnSpPr>
          <p:nvPr/>
        </p:nvCxnSpPr>
        <p:spPr bwMode="auto">
          <a:xfrm>
            <a:off x="3000375" y="5446713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3" name="直接连接符 12"/>
          <p:cNvCxnSpPr>
            <a:cxnSpLocks noChangeShapeType="1"/>
          </p:cNvCxnSpPr>
          <p:nvPr/>
        </p:nvCxnSpPr>
        <p:spPr bwMode="auto">
          <a:xfrm>
            <a:off x="3000375" y="5589588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4" name="TextBox 13"/>
          <p:cNvSpPr txBox="1">
            <a:spLocks noChangeArrowheads="1"/>
          </p:cNvSpPr>
          <p:nvPr/>
        </p:nvSpPr>
        <p:spPr bwMode="auto">
          <a:xfrm>
            <a:off x="428625" y="3709988"/>
            <a:ext cx="428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4315" name="直接箭头连接符 14"/>
          <p:cNvCxnSpPr>
            <a:cxnSpLocks noChangeShapeType="1"/>
          </p:cNvCxnSpPr>
          <p:nvPr/>
        </p:nvCxnSpPr>
        <p:spPr bwMode="auto">
          <a:xfrm>
            <a:off x="428625" y="421957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6" name="TextBox 15"/>
          <p:cNvSpPr txBox="1">
            <a:spLocks noChangeArrowheads="1"/>
          </p:cNvSpPr>
          <p:nvPr/>
        </p:nvSpPr>
        <p:spPr bwMode="auto">
          <a:xfrm>
            <a:off x="428625" y="4205288"/>
            <a:ext cx="1143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4317" name="直接箭头连接符 16"/>
          <p:cNvCxnSpPr>
            <a:cxnSpLocks noChangeShapeType="1"/>
          </p:cNvCxnSpPr>
          <p:nvPr/>
        </p:nvCxnSpPr>
        <p:spPr bwMode="auto">
          <a:xfrm>
            <a:off x="428625" y="471487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8" name="TextBox 17"/>
          <p:cNvSpPr txBox="1">
            <a:spLocks noChangeArrowheads="1"/>
          </p:cNvSpPr>
          <p:nvPr/>
        </p:nvSpPr>
        <p:spPr bwMode="auto">
          <a:xfrm>
            <a:off x="428625" y="471487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4319" name="直接箭头连接符 18"/>
          <p:cNvCxnSpPr>
            <a:cxnSpLocks noChangeShapeType="1"/>
          </p:cNvCxnSpPr>
          <p:nvPr/>
        </p:nvCxnSpPr>
        <p:spPr bwMode="auto">
          <a:xfrm>
            <a:off x="428625" y="5224463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0" name="TextBox 19"/>
          <p:cNvSpPr txBox="1">
            <a:spLocks noChangeArrowheads="1"/>
          </p:cNvSpPr>
          <p:nvPr/>
        </p:nvSpPr>
        <p:spPr bwMode="auto">
          <a:xfrm>
            <a:off x="3429000" y="3059113"/>
            <a:ext cx="1071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321" name="直接箭头连接符 20"/>
          <p:cNvCxnSpPr>
            <a:cxnSpLocks noChangeShapeType="1"/>
          </p:cNvCxnSpPr>
          <p:nvPr/>
        </p:nvCxnSpPr>
        <p:spPr bwMode="auto">
          <a:xfrm rot="5400000">
            <a:off x="3641725" y="3929063"/>
            <a:ext cx="573087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TextBox 25"/>
          <p:cNvSpPr txBox="1">
            <a:spLocks noChangeArrowheads="1"/>
          </p:cNvSpPr>
          <p:nvPr/>
        </p:nvSpPr>
        <p:spPr bwMode="auto">
          <a:xfrm>
            <a:off x="4286250" y="3071813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323" name="直接箭头连接符 26"/>
          <p:cNvCxnSpPr>
            <a:cxnSpLocks noChangeShapeType="1"/>
          </p:cNvCxnSpPr>
          <p:nvPr/>
        </p:nvCxnSpPr>
        <p:spPr bwMode="auto">
          <a:xfrm rot="16200000" flipH="1">
            <a:off x="4614069" y="3971132"/>
            <a:ext cx="630237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4" name="TextBox 29"/>
          <p:cNvSpPr txBox="1">
            <a:spLocks noChangeArrowheads="1"/>
          </p:cNvSpPr>
          <p:nvPr/>
        </p:nvSpPr>
        <p:spPr bwMode="auto">
          <a:xfrm>
            <a:off x="5429250" y="3071813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325" name="直接箭头连接符 30"/>
          <p:cNvCxnSpPr>
            <a:cxnSpLocks noChangeShapeType="1"/>
          </p:cNvCxnSpPr>
          <p:nvPr/>
        </p:nvCxnSpPr>
        <p:spPr bwMode="auto">
          <a:xfrm rot="16200000" flipH="1">
            <a:off x="5757069" y="3971132"/>
            <a:ext cx="630237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6" name="TextBox 31"/>
          <p:cNvSpPr txBox="1">
            <a:spLocks noChangeArrowheads="1"/>
          </p:cNvSpPr>
          <p:nvPr/>
        </p:nvSpPr>
        <p:spPr bwMode="auto">
          <a:xfrm>
            <a:off x="6643688" y="3071813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327" name="直接箭头连接符 32"/>
          <p:cNvCxnSpPr>
            <a:cxnSpLocks noChangeShapeType="1"/>
          </p:cNvCxnSpPr>
          <p:nvPr/>
        </p:nvCxnSpPr>
        <p:spPr bwMode="auto">
          <a:xfrm rot="16200000" flipH="1">
            <a:off x="6971506" y="3971132"/>
            <a:ext cx="630237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8" name="TextBox 33"/>
          <p:cNvSpPr txBox="1">
            <a:spLocks noChangeArrowheads="1"/>
          </p:cNvSpPr>
          <p:nvPr/>
        </p:nvSpPr>
        <p:spPr bwMode="auto">
          <a:xfrm>
            <a:off x="71438" y="5500688"/>
            <a:ext cx="1357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行指针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4329" name="TextBox 34"/>
          <p:cNvSpPr txBox="1">
            <a:spLocks noChangeArrowheads="1"/>
          </p:cNvSpPr>
          <p:nvPr/>
        </p:nvSpPr>
        <p:spPr bwMode="auto">
          <a:xfrm>
            <a:off x="7358063" y="3571875"/>
            <a:ext cx="1357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列指针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4569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4" grpId="0" autoUpdateAnimBg="0"/>
      <p:bldP spid="54316" grpId="0" autoUpdateAnimBg="0"/>
      <p:bldP spid="54318" grpId="0" autoUpdateAnimBg="0"/>
      <p:bldP spid="54320" grpId="0" autoUpdateAnimBg="0"/>
      <p:bldP spid="54322" grpId="0" autoUpdateAnimBg="0"/>
      <p:bldP spid="54324" grpId="0" autoUpdateAnimBg="0"/>
      <p:bldP spid="54326" grpId="0" autoUpdateAnimBg="0"/>
      <p:bldP spid="54328" grpId="0" autoUpdateAnimBg="0"/>
      <p:bldP spid="5432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928688"/>
            <a:ext cx="4214813" cy="17811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代表第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行首地址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a+i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代表第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行首地址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(a+i)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代表什么？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53" name="圆角矩形标注 28"/>
          <p:cNvSpPr>
            <a:spLocks noChangeArrowheads="1"/>
          </p:cNvSpPr>
          <p:nvPr/>
        </p:nvSpPr>
        <p:spPr bwMode="auto">
          <a:xfrm>
            <a:off x="4643438" y="921470"/>
            <a:ext cx="4000500" cy="995362"/>
          </a:xfrm>
          <a:prstGeom prst="wedgeRoundRectCallout">
            <a:avLst>
              <a:gd name="adj1" fmla="val -79884"/>
              <a:gd name="adj2" fmla="val 3987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行指针每加</a:t>
            </a: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，走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一行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即走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个元素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55355" name="Rectangle 3"/>
          <p:cNvSpPr txBox="1">
            <a:spLocks noChangeArrowheads="1"/>
          </p:cNvSpPr>
          <p:nvPr/>
        </p:nvSpPr>
        <p:spPr bwMode="auto">
          <a:xfrm>
            <a:off x="4643438" y="2060575"/>
            <a:ext cx="2286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9D138D"/>
                </a:solidFill>
                <a:latin typeface="Verdana" panose="020B0604030504040204" pitchFamily="34" charset="0"/>
              </a:rPr>
              <a:t>相当于</a:t>
            </a:r>
            <a:r>
              <a:rPr lang="en-US" altLang="zh-CN" sz="2800" b="1">
                <a:solidFill>
                  <a:srgbClr val="9D138D"/>
                </a:solidFill>
                <a:latin typeface="Verdana" panose="020B0604030504040204" pitchFamily="34" charset="0"/>
              </a:rPr>
              <a:t>a[i]</a:t>
            </a:r>
            <a:endParaRPr lang="en-US" altLang="zh-CN" sz="2800" b="1">
              <a:solidFill>
                <a:srgbClr val="9D138D"/>
              </a:solidFill>
              <a:latin typeface="Verdana" panose="020B0604030504040204" pitchFamily="34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graphicFrame>
        <p:nvGraphicFramePr>
          <p:cNvPr id="62" name="Group 3"/>
          <p:cNvGraphicFramePr>
            <a:graphicFrameLocks noGrp="1"/>
          </p:cNvGraphicFramePr>
          <p:nvPr/>
        </p:nvGraphicFramePr>
        <p:xfrm>
          <a:off x="4143375" y="4732338"/>
          <a:ext cx="4572000" cy="1557336"/>
        </p:xfrm>
        <a:graphic>
          <a:graphicData uri="http://schemas.openxmlformats.org/drawingml/2006/table">
            <a:tbl>
              <a:tblPr/>
              <a:tblGrid>
                <a:gridCol w="1000125"/>
                <a:gridCol w="1143000"/>
                <a:gridCol w="1214438"/>
                <a:gridCol w="1214437"/>
              </a:tblGrid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25"/>
          <p:cNvGraphicFramePr>
            <a:graphicFrameLocks noGrp="1"/>
          </p:cNvGraphicFramePr>
          <p:nvPr/>
        </p:nvGraphicFramePr>
        <p:xfrm>
          <a:off x="1928813" y="4702175"/>
          <a:ext cx="1143000" cy="155751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5574" name="直接连接符 7"/>
          <p:cNvCxnSpPr>
            <a:cxnSpLocks noChangeShapeType="1"/>
          </p:cNvCxnSpPr>
          <p:nvPr/>
        </p:nvCxnSpPr>
        <p:spPr bwMode="auto">
          <a:xfrm>
            <a:off x="3214688" y="4946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5" name="直接连接符 8"/>
          <p:cNvCxnSpPr>
            <a:cxnSpLocks noChangeShapeType="1"/>
          </p:cNvCxnSpPr>
          <p:nvPr/>
        </p:nvCxnSpPr>
        <p:spPr bwMode="auto">
          <a:xfrm>
            <a:off x="3214688" y="508952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6" name="直接连接符 9"/>
          <p:cNvCxnSpPr>
            <a:cxnSpLocks noChangeShapeType="1"/>
          </p:cNvCxnSpPr>
          <p:nvPr/>
        </p:nvCxnSpPr>
        <p:spPr bwMode="auto">
          <a:xfrm>
            <a:off x="3214688" y="5446713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7" name="直接连接符 10"/>
          <p:cNvCxnSpPr>
            <a:cxnSpLocks noChangeShapeType="1"/>
          </p:cNvCxnSpPr>
          <p:nvPr/>
        </p:nvCxnSpPr>
        <p:spPr bwMode="auto">
          <a:xfrm>
            <a:off x="3214688" y="5589588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8" name="直接连接符 11"/>
          <p:cNvCxnSpPr>
            <a:cxnSpLocks noChangeShapeType="1"/>
          </p:cNvCxnSpPr>
          <p:nvPr/>
        </p:nvCxnSpPr>
        <p:spPr bwMode="auto">
          <a:xfrm>
            <a:off x="3214688" y="594677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9" name="直接连接符 12"/>
          <p:cNvCxnSpPr>
            <a:cxnSpLocks noChangeShapeType="1"/>
          </p:cNvCxnSpPr>
          <p:nvPr/>
        </p:nvCxnSpPr>
        <p:spPr bwMode="auto">
          <a:xfrm>
            <a:off x="3214688" y="6089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0" name="TextBox 13"/>
          <p:cNvSpPr txBox="1">
            <a:spLocks noChangeArrowheads="1"/>
          </p:cNvSpPr>
          <p:nvPr/>
        </p:nvSpPr>
        <p:spPr bwMode="auto">
          <a:xfrm>
            <a:off x="642938" y="4210050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5581" name="直接箭头连接符 14"/>
          <p:cNvCxnSpPr>
            <a:cxnSpLocks noChangeShapeType="1"/>
          </p:cNvCxnSpPr>
          <p:nvPr/>
        </p:nvCxnSpPr>
        <p:spPr bwMode="auto">
          <a:xfrm>
            <a:off x="642938" y="47196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2" name="TextBox 15"/>
          <p:cNvSpPr txBox="1">
            <a:spLocks noChangeArrowheads="1"/>
          </p:cNvSpPr>
          <p:nvPr/>
        </p:nvSpPr>
        <p:spPr bwMode="auto">
          <a:xfrm>
            <a:off x="642938" y="4705350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5583" name="直接箭头连接符 16"/>
          <p:cNvCxnSpPr>
            <a:cxnSpLocks noChangeShapeType="1"/>
          </p:cNvCxnSpPr>
          <p:nvPr/>
        </p:nvCxnSpPr>
        <p:spPr bwMode="auto">
          <a:xfrm>
            <a:off x="642938" y="52149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4" name="TextBox 17"/>
          <p:cNvSpPr txBox="1">
            <a:spLocks noChangeArrowheads="1"/>
          </p:cNvSpPr>
          <p:nvPr/>
        </p:nvSpPr>
        <p:spPr bwMode="auto">
          <a:xfrm>
            <a:off x="642938" y="52149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5585" name="直接箭头连接符 18"/>
          <p:cNvCxnSpPr>
            <a:cxnSpLocks noChangeShapeType="1"/>
          </p:cNvCxnSpPr>
          <p:nvPr/>
        </p:nvCxnSpPr>
        <p:spPr bwMode="auto">
          <a:xfrm>
            <a:off x="642938" y="572452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6" name="TextBox 19"/>
          <p:cNvSpPr txBox="1">
            <a:spLocks noChangeArrowheads="1"/>
          </p:cNvSpPr>
          <p:nvPr/>
        </p:nvSpPr>
        <p:spPr bwMode="auto">
          <a:xfrm>
            <a:off x="3643313" y="3559175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5587" name="直接箭头连接符 20"/>
          <p:cNvCxnSpPr>
            <a:cxnSpLocks noChangeShapeType="1"/>
          </p:cNvCxnSpPr>
          <p:nvPr/>
        </p:nvCxnSpPr>
        <p:spPr bwMode="auto">
          <a:xfrm rot="5400000">
            <a:off x="3856038" y="4429125"/>
            <a:ext cx="573088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8" name="TextBox 25"/>
          <p:cNvSpPr txBox="1">
            <a:spLocks noChangeArrowheads="1"/>
          </p:cNvSpPr>
          <p:nvPr/>
        </p:nvSpPr>
        <p:spPr bwMode="auto">
          <a:xfrm>
            <a:off x="4500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5589" name="直接箭头连接符 26"/>
          <p:cNvCxnSpPr>
            <a:cxnSpLocks noChangeShapeType="1"/>
          </p:cNvCxnSpPr>
          <p:nvPr/>
        </p:nvCxnSpPr>
        <p:spPr bwMode="auto">
          <a:xfrm rot="16200000" flipH="1">
            <a:off x="4828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90" name="TextBox 29"/>
          <p:cNvSpPr txBox="1">
            <a:spLocks noChangeArrowheads="1"/>
          </p:cNvSpPr>
          <p:nvPr/>
        </p:nvSpPr>
        <p:spPr bwMode="auto">
          <a:xfrm>
            <a:off x="5643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5591" name="直接箭头连接符 30"/>
          <p:cNvCxnSpPr>
            <a:cxnSpLocks noChangeShapeType="1"/>
          </p:cNvCxnSpPr>
          <p:nvPr/>
        </p:nvCxnSpPr>
        <p:spPr bwMode="auto">
          <a:xfrm rot="16200000" flipH="1">
            <a:off x="5971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92" name="TextBox 31"/>
          <p:cNvSpPr txBox="1">
            <a:spLocks noChangeArrowheads="1"/>
          </p:cNvSpPr>
          <p:nvPr/>
        </p:nvSpPr>
        <p:spPr bwMode="auto">
          <a:xfrm>
            <a:off x="6858000" y="3571875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5593" name="直接箭头连接符 32"/>
          <p:cNvCxnSpPr>
            <a:cxnSpLocks noChangeShapeType="1"/>
          </p:cNvCxnSpPr>
          <p:nvPr/>
        </p:nvCxnSpPr>
        <p:spPr bwMode="auto">
          <a:xfrm rot="16200000" flipH="1">
            <a:off x="7185819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94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行指针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5595" name="TextBox 34"/>
          <p:cNvSpPr txBox="1">
            <a:spLocks noChangeArrowheads="1"/>
          </p:cNvSpPr>
          <p:nvPr/>
        </p:nvSpPr>
        <p:spPr bwMode="auto">
          <a:xfrm>
            <a:off x="7572375" y="4071938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列指针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3" grpId="0" animBg="1" autoUpdateAnimBg="0"/>
      <p:bldP spid="55355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928688"/>
            <a:ext cx="5786437" cy="2571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a[0]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a[0][0]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的地址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a[0]+j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a[0][j]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的地址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a[i]+j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代表谁的地址？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4143375" y="4732338"/>
          <a:ext cx="4572000" cy="1557336"/>
        </p:xfrm>
        <a:graphic>
          <a:graphicData uri="http://schemas.openxmlformats.org/drawingml/2006/table">
            <a:tbl>
              <a:tblPr/>
              <a:tblGrid>
                <a:gridCol w="1000125"/>
                <a:gridCol w="1143000"/>
                <a:gridCol w="1214438"/>
                <a:gridCol w="1214437"/>
              </a:tblGrid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45" name="Group 25"/>
          <p:cNvGraphicFramePr>
            <a:graphicFrameLocks noGrp="1"/>
          </p:cNvGraphicFramePr>
          <p:nvPr/>
        </p:nvGraphicFramePr>
        <p:xfrm>
          <a:off x="1928813" y="4702175"/>
          <a:ext cx="1143000" cy="155751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6595" name="直接连接符 7"/>
          <p:cNvCxnSpPr>
            <a:cxnSpLocks noChangeShapeType="1"/>
          </p:cNvCxnSpPr>
          <p:nvPr/>
        </p:nvCxnSpPr>
        <p:spPr bwMode="auto">
          <a:xfrm>
            <a:off x="3214688" y="4946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6" name="直接连接符 8"/>
          <p:cNvCxnSpPr>
            <a:cxnSpLocks noChangeShapeType="1"/>
          </p:cNvCxnSpPr>
          <p:nvPr/>
        </p:nvCxnSpPr>
        <p:spPr bwMode="auto">
          <a:xfrm>
            <a:off x="3214688" y="508952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7" name="直接连接符 9"/>
          <p:cNvCxnSpPr>
            <a:cxnSpLocks noChangeShapeType="1"/>
          </p:cNvCxnSpPr>
          <p:nvPr/>
        </p:nvCxnSpPr>
        <p:spPr bwMode="auto">
          <a:xfrm>
            <a:off x="3214688" y="5446713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8" name="直接连接符 10"/>
          <p:cNvCxnSpPr>
            <a:cxnSpLocks noChangeShapeType="1"/>
          </p:cNvCxnSpPr>
          <p:nvPr/>
        </p:nvCxnSpPr>
        <p:spPr bwMode="auto">
          <a:xfrm>
            <a:off x="3214688" y="5589588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9" name="直接连接符 11"/>
          <p:cNvCxnSpPr>
            <a:cxnSpLocks noChangeShapeType="1"/>
          </p:cNvCxnSpPr>
          <p:nvPr/>
        </p:nvCxnSpPr>
        <p:spPr bwMode="auto">
          <a:xfrm>
            <a:off x="3214688" y="594677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0" name="直接连接符 12"/>
          <p:cNvCxnSpPr>
            <a:cxnSpLocks noChangeShapeType="1"/>
          </p:cNvCxnSpPr>
          <p:nvPr/>
        </p:nvCxnSpPr>
        <p:spPr bwMode="auto">
          <a:xfrm>
            <a:off x="3214688" y="6089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1" name="TextBox 13"/>
          <p:cNvSpPr txBox="1">
            <a:spLocks noChangeArrowheads="1"/>
          </p:cNvSpPr>
          <p:nvPr/>
        </p:nvSpPr>
        <p:spPr bwMode="auto">
          <a:xfrm>
            <a:off x="642938" y="4210050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6602" name="直接箭头连接符 14"/>
          <p:cNvCxnSpPr>
            <a:cxnSpLocks noChangeShapeType="1"/>
          </p:cNvCxnSpPr>
          <p:nvPr/>
        </p:nvCxnSpPr>
        <p:spPr bwMode="auto">
          <a:xfrm>
            <a:off x="642938" y="47196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3" name="TextBox 15"/>
          <p:cNvSpPr txBox="1">
            <a:spLocks noChangeArrowheads="1"/>
          </p:cNvSpPr>
          <p:nvPr/>
        </p:nvSpPr>
        <p:spPr bwMode="auto">
          <a:xfrm>
            <a:off x="642938" y="4705350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6604" name="直接箭头连接符 16"/>
          <p:cNvCxnSpPr>
            <a:cxnSpLocks noChangeShapeType="1"/>
          </p:cNvCxnSpPr>
          <p:nvPr/>
        </p:nvCxnSpPr>
        <p:spPr bwMode="auto">
          <a:xfrm>
            <a:off x="642938" y="52149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5" name="TextBox 17"/>
          <p:cNvSpPr txBox="1">
            <a:spLocks noChangeArrowheads="1"/>
          </p:cNvSpPr>
          <p:nvPr/>
        </p:nvSpPr>
        <p:spPr bwMode="auto">
          <a:xfrm>
            <a:off x="642938" y="52149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6606" name="直接箭头连接符 18"/>
          <p:cNvCxnSpPr>
            <a:cxnSpLocks noChangeShapeType="1"/>
          </p:cNvCxnSpPr>
          <p:nvPr/>
        </p:nvCxnSpPr>
        <p:spPr bwMode="auto">
          <a:xfrm>
            <a:off x="642938" y="572452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7" name="TextBox 19"/>
          <p:cNvSpPr txBox="1">
            <a:spLocks noChangeArrowheads="1"/>
          </p:cNvSpPr>
          <p:nvPr/>
        </p:nvSpPr>
        <p:spPr bwMode="auto">
          <a:xfrm>
            <a:off x="3643313" y="3559175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6608" name="直接箭头连接符 20"/>
          <p:cNvCxnSpPr>
            <a:cxnSpLocks noChangeShapeType="1"/>
          </p:cNvCxnSpPr>
          <p:nvPr/>
        </p:nvCxnSpPr>
        <p:spPr bwMode="auto">
          <a:xfrm rot="5400000">
            <a:off x="3856038" y="4429125"/>
            <a:ext cx="573088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9" name="TextBox 25"/>
          <p:cNvSpPr txBox="1">
            <a:spLocks noChangeArrowheads="1"/>
          </p:cNvSpPr>
          <p:nvPr/>
        </p:nvSpPr>
        <p:spPr bwMode="auto">
          <a:xfrm>
            <a:off x="4500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6610" name="直接箭头连接符 26"/>
          <p:cNvCxnSpPr>
            <a:cxnSpLocks noChangeShapeType="1"/>
          </p:cNvCxnSpPr>
          <p:nvPr/>
        </p:nvCxnSpPr>
        <p:spPr bwMode="auto">
          <a:xfrm rot="16200000" flipH="1">
            <a:off x="4828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1" name="TextBox 29"/>
          <p:cNvSpPr txBox="1">
            <a:spLocks noChangeArrowheads="1"/>
          </p:cNvSpPr>
          <p:nvPr/>
        </p:nvSpPr>
        <p:spPr bwMode="auto">
          <a:xfrm>
            <a:off x="5643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6612" name="直接箭头连接符 30"/>
          <p:cNvCxnSpPr>
            <a:cxnSpLocks noChangeShapeType="1"/>
          </p:cNvCxnSpPr>
          <p:nvPr/>
        </p:nvCxnSpPr>
        <p:spPr bwMode="auto">
          <a:xfrm rot="16200000" flipH="1">
            <a:off x="5971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3" name="TextBox 31"/>
          <p:cNvSpPr txBox="1">
            <a:spLocks noChangeArrowheads="1"/>
          </p:cNvSpPr>
          <p:nvPr/>
        </p:nvSpPr>
        <p:spPr bwMode="auto">
          <a:xfrm>
            <a:off x="6858000" y="3571875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6614" name="直接箭头连接符 32"/>
          <p:cNvCxnSpPr>
            <a:cxnSpLocks noChangeShapeType="1"/>
          </p:cNvCxnSpPr>
          <p:nvPr/>
        </p:nvCxnSpPr>
        <p:spPr bwMode="auto">
          <a:xfrm rot="16200000" flipH="1">
            <a:off x="7185819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5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行指针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6616" name="TextBox 34"/>
          <p:cNvSpPr txBox="1">
            <a:spLocks noChangeArrowheads="1"/>
          </p:cNvSpPr>
          <p:nvPr/>
        </p:nvSpPr>
        <p:spPr bwMode="auto">
          <a:xfrm>
            <a:off x="7572375" y="4071938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列指针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6377" name="圆角矩形标注 28"/>
          <p:cNvSpPr>
            <a:spLocks noChangeArrowheads="1"/>
          </p:cNvSpPr>
          <p:nvPr/>
        </p:nvSpPr>
        <p:spPr bwMode="auto">
          <a:xfrm>
            <a:off x="4819972" y="792758"/>
            <a:ext cx="4000500" cy="908050"/>
          </a:xfrm>
          <a:prstGeom prst="wedgeRoundRectCallout">
            <a:avLst>
              <a:gd name="adj1" fmla="val -67688"/>
              <a:gd name="adj2" fmla="val 6490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列指针每加</a:t>
            </a: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，走一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即走一个元素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56379" name="Rectangle 3"/>
          <p:cNvSpPr txBox="1">
            <a:spLocks noChangeArrowheads="1"/>
          </p:cNvSpPr>
          <p:nvPr/>
        </p:nvSpPr>
        <p:spPr bwMode="auto">
          <a:xfrm>
            <a:off x="4716463" y="2138363"/>
            <a:ext cx="3429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9D138D"/>
                </a:solidFill>
                <a:latin typeface="Verdana" panose="020B0604030504040204" pitchFamily="34" charset="0"/>
              </a:rPr>
              <a:t>代表</a:t>
            </a:r>
            <a:r>
              <a:rPr lang="en-US" altLang="zh-CN" sz="2800" b="1">
                <a:solidFill>
                  <a:srgbClr val="9D138D"/>
                </a:solidFill>
                <a:latin typeface="Verdana" panose="020B0604030504040204" pitchFamily="34" charset="0"/>
              </a:rPr>
              <a:t>a[i][j]</a:t>
            </a:r>
            <a:r>
              <a:rPr lang="zh-CN" altLang="en-US" sz="2800" b="1">
                <a:solidFill>
                  <a:srgbClr val="9D138D"/>
                </a:solidFill>
                <a:latin typeface="Verdana" panose="020B0604030504040204" pitchFamily="34" charset="0"/>
              </a:rPr>
              <a:t>的地址</a:t>
            </a:r>
            <a:endParaRPr lang="en-US" sz="2800" b="1">
              <a:solidFill>
                <a:srgbClr val="9D138D"/>
              </a:solidFill>
              <a:latin typeface="Verdana" panose="020B0604030504040204" pitchFamily="34" charset="0"/>
            </a:endParaRPr>
          </a:p>
        </p:txBody>
      </p:sp>
      <p:sp>
        <p:nvSpPr>
          <p:cNvPr id="66619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7" grpId="0" animBg="1" autoUpdateAnimBg="0"/>
      <p:bldP spid="56379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484982"/>
            <a:ext cx="7668344" cy="14399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][j]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的地址：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&amp;a[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][j]  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]+j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*(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a+i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)+j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][j]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的值：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][j]  *(a[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]+j)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(*(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a+i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)+j)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4143375" y="4732338"/>
          <a:ext cx="4572000" cy="1557336"/>
        </p:xfrm>
        <a:graphic>
          <a:graphicData uri="http://schemas.openxmlformats.org/drawingml/2006/table">
            <a:tbl>
              <a:tblPr/>
              <a:tblGrid>
                <a:gridCol w="1000125"/>
                <a:gridCol w="1143000"/>
                <a:gridCol w="1214438"/>
                <a:gridCol w="1214437"/>
              </a:tblGrid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23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69" name="Group 25"/>
          <p:cNvGraphicFramePr>
            <a:graphicFrameLocks noGrp="1"/>
          </p:cNvGraphicFramePr>
          <p:nvPr/>
        </p:nvGraphicFramePr>
        <p:xfrm>
          <a:off x="1928813" y="4702175"/>
          <a:ext cx="1143000" cy="155751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7619" name="直接连接符 7"/>
          <p:cNvCxnSpPr>
            <a:cxnSpLocks noChangeShapeType="1"/>
          </p:cNvCxnSpPr>
          <p:nvPr/>
        </p:nvCxnSpPr>
        <p:spPr bwMode="auto">
          <a:xfrm>
            <a:off x="3214688" y="4946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0" name="直接连接符 8"/>
          <p:cNvCxnSpPr>
            <a:cxnSpLocks noChangeShapeType="1"/>
          </p:cNvCxnSpPr>
          <p:nvPr/>
        </p:nvCxnSpPr>
        <p:spPr bwMode="auto">
          <a:xfrm>
            <a:off x="3214688" y="508952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1" name="直接连接符 9"/>
          <p:cNvCxnSpPr>
            <a:cxnSpLocks noChangeShapeType="1"/>
          </p:cNvCxnSpPr>
          <p:nvPr/>
        </p:nvCxnSpPr>
        <p:spPr bwMode="auto">
          <a:xfrm>
            <a:off x="3214688" y="5446713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2" name="直接连接符 10"/>
          <p:cNvCxnSpPr>
            <a:cxnSpLocks noChangeShapeType="1"/>
          </p:cNvCxnSpPr>
          <p:nvPr/>
        </p:nvCxnSpPr>
        <p:spPr bwMode="auto">
          <a:xfrm>
            <a:off x="3214688" y="5589588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3" name="直接连接符 11"/>
          <p:cNvCxnSpPr>
            <a:cxnSpLocks noChangeShapeType="1"/>
          </p:cNvCxnSpPr>
          <p:nvPr/>
        </p:nvCxnSpPr>
        <p:spPr bwMode="auto">
          <a:xfrm>
            <a:off x="3214688" y="5946775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4" name="直接连接符 12"/>
          <p:cNvCxnSpPr>
            <a:cxnSpLocks noChangeShapeType="1"/>
          </p:cNvCxnSpPr>
          <p:nvPr/>
        </p:nvCxnSpPr>
        <p:spPr bwMode="auto">
          <a:xfrm>
            <a:off x="3214688" y="6089650"/>
            <a:ext cx="714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5" name="TextBox 13"/>
          <p:cNvSpPr txBox="1">
            <a:spLocks noChangeArrowheads="1"/>
          </p:cNvSpPr>
          <p:nvPr/>
        </p:nvSpPr>
        <p:spPr bwMode="auto">
          <a:xfrm>
            <a:off x="642938" y="4210050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7626" name="直接箭头连接符 14"/>
          <p:cNvCxnSpPr>
            <a:cxnSpLocks noChangeShapeType="1"/>
          </p:cNvCxnSpPr>
          <p:nvPr/>
        </p:nvCxnSpPr>
        <p:spPr bwMode="auto">
          <a:xfrm>
            <a:off x="642938" y="47196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7" name="TextBox 15"/>
          <p:cNvSpPr txBox="1">
            <a:spLocks noChangeArrowheads="1"/>
          </p:cNvSpPr>
          <p:nvPr/>
        </p:nvSpPr>
        <p:spPr bwMode="auto">
          <a:xfrm>
            <a:off x="642938" y="4705350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7628" name="直接箭头连接符 16"/>
          <p:cNvCxnSpPr>
            <a:cxnSpLocks noChangeShapeType="1"/>
          </p:cNvCxnSpPr>
          <p:nvPr/>
        </p:nvCxnSpPr>
        <p:spPr bwMode="auto">
          <a:xfrm>
            <a:off x="642938" y="5214938"/>
            <a:ext cx="1285875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9" name="TextBox 17"/>
          <p:cNvSpPr txBox="1">
            <a:spLocks noChangeArrowheads="1"/>
          </p:cNvSpPr>
          <p:nvPr/>
        </p:nvSpPr>
        <p:spPr bwMode="auto">
          <a:xfrm>
            <a:off x="642938" y="52149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67630" name="直接箭头连接符 18"/>
          <p:cNvCxnSpPr>
            <a:cxnSpLocks noChangeShapeType="1"/>
          </p:cNvCxnSpPr>
          <p:nvPr/>
        </p:nvCxnSpPr>
        <p:spPr bwMode="auto">
          <a:xfrm>
            <a:off x="642938" y="5724525"/>
            <a:ext cx="1285875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1" name="TextBox 19"/>
          <p:cNvSpPr txBox="1">
            <a:spLocks noChangeArrowheads="1"/>
          </p:cNvSpPr>
          <p:nvPr/>
        </p:nvSpPr>
        <p:spPr bwMode="auto">
          <a:xfrm>
            <a:off x="3643313" y="3559175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7632" name="直接箭头连接符 20"/>
          <p:cNvCxnSpPr>
            <a:cxnSpLocks noChangeShapeType="1"/>
          </p:cNvCxnSpPr>
          <p:nvPr/>
        </p:nvCxnSpPr>
        <p:spPr bwMode="auto">
          <a:xfrm rot="5400000">
            <a:off x="3856038" y="4429125"/>
            <a:ext cx="573088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3" name="TextBox 25"/>
          <p:cNvSpPr txBox="1">
            <a:spLocks noChangeArrowheads="1"/>
          </p:cNvSpPr>
          <p:nvPr/>
        </p:nvSpPr>
        <p:spPr bwMode="auto">
          <a:xfrm>
            <a:off x="4500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7634" name="直接箭头连接符 26"/>
          <p:cNvCxnSpPr>
            <a:cxnSpLocks noChangeShapeType="1"/>
          </p:cNvCxnSpPr>
          <p:nvPr/>
        </p:nvCxnSpPr>
        <p:spPr bwMode="auto">
          <a:xfrm rot="16200000" flipH="1">
            <a:off x="4828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5" name="TextBox 29"/>
          <p:cNvSpPr txBox="1">
            <a:spLocks noChangeArrowheads="1"/>
          </p:cNvSpPr>
          <p:nvPr/>
        </p:nvSpPr>
        <p:spPr bwMode="auto">
          <a:xfrm>
            <a:off x="5643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7636" name="直接箭头连接符 30"/>
          <p:cNvCxnSpPr>
            <a:cxnSpLocks noChangeShapeType="1"/>
          </p:cNvCxnSpPr>
          <p:nvPr/>
        </p:nvCxnSpPr>
        <p:spPr bwMode="auto">
          <a:xfrm rot="16200000" flipH="1">
            <a:off x="5971381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7" name="TextBox 31"/>
          <p:cNvSpPr txBox="1">
            <a:spLocks noChangeArrowheads="1"/>
          </p:cNvSpPr>
          <p:nvPr/>
        </p:nvSpPr>
        <p:spPr bwMode="auto">
          <a:xfrm>
            <a:off x="6858000" y="3571875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67638" name="直接箭头连接符 32"/>
          <p:cNvCxnSpPr>
            <a:cxnSpLocks noChangeShapeType="1"/>
          </p:cNvCxnSpPr>
          <p:nvPr/>
        </p:nvCxnSpPr>
        <p:spPr bwMode="auto">
          <a:xfrm rot="16200000" flipH="1">
            <a:off x="7185819" y="4471194"/>
            <a:ext cx="630238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9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行指针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7640" name="TextBox 34"/>
          <p:cNvSpPr txBox="1">
            <a:spLocks noChangeArrowheads="1"/>
          </p:cNvSpPr>
          <p:nvPr/>
        </p:nvSpPr>
        <p:spPr bwMode="auto">
          <a:xfrm>
            <a:off x="7572375" y="4071938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列指针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7641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760290"/>
            <a:ext cx="3511838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0" lvl="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8-1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变量地址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500063" y="1000125"/>
            <a:ext cx="7715250" cy="50530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指向二维数组元素的指针变量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指向数组元素的指针变量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8.12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有一个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3×4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的二维数组，要求用指向元素的指针变量输出二维数组各元素的值。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4294967295"/>
          </p:nvPr>
        </p:nvSpPr>
        <p:spPr>
          <a:xfrm>
            <a:off x="642938" y="785813"/>
            <a:ext cx="7429500" cy="57864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 int a[3][4]={1,3,5,7,9,11,13,15,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              17,19,21,23};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int *p;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for(p=a[0];p&lt;a[0]+12;p++)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{ if((p-a[0])%4==0) printf(“\n”);  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printf(“%4d”,*p); 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printf("\n");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714875"/>
            <a:ext cx="32115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圆角矩形标注 3"/>
          <p:cNvSpPr>
            <a:spLocks noChangeArrowheads="1"/>
          </p:cNvSpPr>
          <p:nvPr/>
        </p:nvSpPr>
        <p:spPr bwMode="auto">
          <a:xfrm>
            <a:off x="3429000" y="4572000"/>
            <a:ext cx="2143125" cy="642938"/>
          </a:xfrm>
          <a:prstGeom prst="wedgeRoundRectCallout">
            <a:avLst>
              <a:gd name="adj1" fmla="val -8866"/>
              <a:gd name="adj2" fmla="val -13045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控制换行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59397" name="圆角矩形标注 4"/>
          <p:cNvSpPr>
            <a:spLocks noChangeArrowheads="1"/>
          </p:cNvSpPr>
          <p:nvPr/>
        </p:nvSpPr>
        <p:spPr bwMode="auto">
          <a:xfrm>
            <a:off x="1643063" y="1214438"/>
            <a:ext cx="5643562" cy="642937"/>
          </a:xfrm>
          <a:prstGeom prst="wedgeRoundRectCallout">
            <a:avLst>
              <a:gd name="adj1" fmla="val -46412"/>
              <a:gd name="adj2" fmla="val 21557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逐个访问各元素时常用此类指针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4294967295"/>
          </p:nvPr>
        </p:nvSpPr>
        <p:spPr>
          <a:xfrm>
            <a:off x="571500" y="1000125"/>
            <a:ext cx="8153400" cy="52149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指向二维数组行的指针：指针所指的是包含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个元素的一维数组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数据类型 （*指针变量）</a:t>
            </a:r>
            <a:r>
              <a:rPr 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数组元素个数</a:t>
            </a:r>
            <a:r>
              <a:rPr 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8.13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输出二维数组任一行任一列元素的值。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4294967295"/>
          </p:nvPr>
        </p:nvSpPr>
        <p:spPr>
          <a:xfrm>
            <a:off x="857250" y="714375"/>
            <a:ext cx="6715125" cy="5857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{int a[3][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]={1,3,5,7,9,11,13,15,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17,19,21,23};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int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,i,j;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p=a;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printf(“enter row and colum:");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scanf(“%d,%d”,&amp;i,&amp;j);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printf(“a[%d,%d]=%d\n”,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                     i,j,*(*(p+i)+j));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return 0;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443" name="组合 4"/>
          <p:cNvGrpSpPr>
            <a:grpSpLocks noChangeAspect="1"/>
          </p:cNvGrpSpPr>
          <p:nvPr/>
        </p:nvGrpSpPr>
        <p:grpSpPr bwMode="auto">
          <a:xfrm>
            <a:off x="2714625" y="5786438"/>
            <a:ext cx="4716463" cy="814387"/>
            <a:chOff x="0" y="0"/>
            <a:chExt cx="4716000" cy="813735"/>
          </a:xfrm>
        </p:grpSpPr>
        <p:pic>
          <p:nvPicPr>
            <p:cNvPr id="7168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14908" cy="386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0224"/>
              <a:ext cx="4716000" cy="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46" name="圆角矩形标注 5"/>
          <p:cNvSpPr>
            <a:spLocks noChangeArrowheads="1"/>
          </p:cNvSpPr>
          <p:nvPr/>
        </p:nvSpPr>
        <p:spPr bwMode="auto">
          <a:xfrm>
            <a:off x="3357563" y="1857375"/>
            <a:ext cx="1643062" cy="642938"/>
          </a:xfrm>
          <a:prstGeom prst="wedgeRoundRectCallout">
            <a:avLst>
              <a:gd name="adj1" fmla="val -116176"/>
              <a:gd name="adj2" fmla="val 8809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行指针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61447" name="矩形 6"/>
          <p:cNvSpPr>
            <a:spLocks noChangeArrowheads="1"/>
          </p:cNvSpPr>
          <p:nvPr/>
        </p:nvSpPr>
        <p:spPr bwMode="auto">
          <a:xfrm>
            <a:off x="3857625" y="5072063"/>
            <a:ext cx="1714500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448" name="圆角矩形标注 7"/>
          <p:cNvSpPr>
            <a:spLocks noChangeArrowheads="1"/>
          </p:cNvSpPr>
          <p:nvPr/>
        </p:nvSpPr>
        <p:spPr bwMode="auto">
          <a:xfrm>
            <a:off x="6643688" y="4000500"/>
            <a:ext cx="1928812" cy="642938"/>
          </a:xfrm>
          <a:prstGeom prst="wedgeRoundRectCallout">
            <a:avLst>
              <a:gd name="adj1" fmla="val -40708"/>
              <a:gd name="adj2" fmla="val 8190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a[i][j]</a:t>
            </a:r>
            <a:endParaRPr lang="en-US" altLang="zh-CN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 autoUpdateAnimBg="0"/>
      <p:bldP spid="61447" grpId="0" animBg="1" autoUpdateAnimBg="0"/>
      <p:bldP spid="614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0063" y="857250"/>
            <a:ext cx="8077200" cy="55260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、指针变量：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2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含义：用于存放指针（其他变量的地址）的变量。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2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数据类型  *变量名</a:t>
            </a:r>
            <a:endParaRPr lang="zh-CN" altLang="en-US" sz="2400" dirty="0" smtClean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x=3;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	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*p1;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	p1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=&amp;x;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lvl="3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p,q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*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p,q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8-1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变量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地址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2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   	float *p2;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5148064" y="1772816"/>
            <a:ext cx="3724276" cy="3200400"/>
            <a:chOff x="-138" y="0"/>
            <a:chExt cx="2346" cy="2016"/>
          </a:xfrm>
        </p:grpSpPr>
        <p:grpSp>
          <p:nvGrpSpPr>
            <p:cNvPr id="15364" name="Group 4"/>
            <p:cNvGrpSpPr/>
            <p:nvPr/>
          </p:nvGrpSpPr>
          <p:grpSpPr bwMode="auto">
            <a:xfrm>
              <a:off x="-138" y="192"/>
              <a:ext cx="2346" cy="1824"/>
              <a:chOff x="-138" y="0"/>
              <a:chExt cx="2346" cy="1824"/>
            </a:xfrm>
          </p:grpSpPr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624" y="336"/>
                <a:ext cx="960" cy="288"/>
              </a:xfrm>
              <a:prstGeom prst="rect">
                <a:avLst/>
              </a:prstGeom>
              <a:solidFill>
                <a:schemeClr val="accent1">
                  <a:alpha val="34999"/>
                </a:schemeClr>
              </a:solidFill>
              <a:ln w="9525" cmpd="sng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0x2000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7" name="Rectangle 6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100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3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8" name="Line 7"/>
              <p:cNvSpPr>
                <a:spLocks noChangeShapeType="1"/>
              </p:cNvSpPr>
              <p:nvPr/>
            </p:nvSpPr>
            <p:spPr bwMode="auto">
              <a:xfrm>
                <a:off x="1104" y="648"/>
                <a:ext cx="0" cy="528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9" name="Text Box 8"/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宋体" pitchFamily="2" charset="-122"/>
                  </a:rPr>
                  <a:t>p1</a:t>
                </a:r>
                <a:endParaRPr lang="en-US" altLang="zh-CN" sz="2400" b="1">
                  <a:latin typeface="宋体" pitchFamily="2" charset="-122"/>
                </a:endParaRPr>
              </a:p>
            </p:txBody>
          </p:sp>
          <p:sp>
            <p:nvSpPr>
              <p:cNvPr id="15370" name="Text Box 9"/>
              <p:cNvSpPr txBox="1">
                <a:spLocks noChangeArrowheads="1"/>
              </p:cNvSpPr>
              <p:nvPr/>
            </p:nvSpPr>
            <p:spPr bwMode="auto">
              <a:xfrm>
                <a:off x="1104" y="672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宋体" pitchFamily="2" charset="-122"/>
                  </a:rPr>
                  <a:t>*</a:t>
                </a:r>
                <a:r>
                  <a:rPr lang="en-US" altLang="zh-CN" sz="2400" b="1">
                    <a:latin typeface="宋体" pitchFamily="2" charset="-122"/>
                  </a:rPr>
                  <a:t>p1</a:t>
                </a:r>
                <a:endParaRPr lang="en-US" altLang="zh-CN" sz="2400" b="1">
                  <a:latin typeface="宋体" pitchFamily="2" charset="-122"/>
                </a:endParaRPr>
              </a:p>
            </p:txBody>
          </p:sp>
          <p:sp>
            <p:nvSpPr>
              <p:cNvPr id="15371" name="Text Box 10"/>
              <p:cNvSpPr txBox="1">
                <a:spLocks noChangeArrowheads="1"/>
              </p:cNvSpPr>
              <p:nvPr/>
            </p:nvSpPr>
            <p:spPr bwMode="auto">
              <a:xfrm>
                <a:off x="960" y="149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x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2" name="Text Box 11"/>
              <p:cNvSpPr txBox="1">
                <a:spLocks noChangeArrowheads="1"/>
              </p:cNvSpPr>
              <p:nvPr/>
            </p:nvSpPr>
            <p:spPr bwMode="auto">
              <a:xfrm>
                <a:off x="-138" y="1150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4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0x2000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65" name="Line 12"/>
            <p:cNvSpPr>
              <a:spLocks noChangeShapeType="1"/>
            </p:cNvSpPr>
            <p:nvPr/>
          </p:nvSpPr>
          <p:spPr bwMode="auto">
            <a:xfrm>
              <a:off x="576" y="0"/>
              <a:ext cx="576" cy="288"/>
            </a:xfrm>
            <a:prstGeom prst="line">
              <a:avLst/>
            </a:prstGeom>
            <a:noFill/>
            <a:ln w="38100" cmpd="dbl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4294967295"/>
          </p:nvPr>
        </p:nvSpPr>
        <p:spPr>
          <a:xfrm>
            <a:off x="990600" y="1357313"/>
            <a:ext cx="7439025" cy="4857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用指向二维数组的指针作函数参数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①用指向数组元素的指针变量做参数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②用指向二维数组行的指针变量做参数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4294967295"/>
          </p:nvPr>
        </p:nvSpPr>
        <p:spPr>
          <a:xfrm>
            <a:off x="357188" y="1000125"/>
            <a:ext cx="8464550" cy="4143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8.14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有一个班，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个学生，各学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门课，计算总平均分数以及第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个学生的成绩。</a:t>
            </a: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4294967295"/>
          </p:nvPr>
        </p:nvSpPr>
        <p:spPr>
          <a:xfrm>
            <a:off x="847725" y="785813"/>
            <a:ext cx="8296275" cy="53578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void average(float *p,int n);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void search(float (*p)[4],int n);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float score[3][4]={{65,67,70,60},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   {80,87,90,81},{90,99,100,98}};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average(</a:t>
            </a:r>
            <a:r>
              <a:rPr lang="en-US" altLang="zh-CN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*score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,12);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search(score,2);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515" name="矩形 3"/>
          <p:cNvSpPr>
            <a:spLocks noChangeArrowheads="1"/>
          </p:cNvSpPr>
          <p:nvPr/>
        </p:nvSpPr>
        <p:spPr bwMode="auto">
          <a:xfrm>
            <a:off x="2571750" y="4214813"/>
            <a:ext cx="1357313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516" name="圆角矩形标注 4"/>
          <p:cNvSpPr>
            <a:spLocks noChangeArrowheads="1"/>
          </p:cNvSpPr>
          <p:nvPr/>
        </p:nvSpPr>
        <p:spPr bwMode="auto">
          <a:xfrm>
            <a:off x="4643438" y="4429125"/>
            <a:ext cx="3960812" cy="642938"/>
          </a:xfrm>
          <a:prstGeom prst="wedgeRoundRectCallout">
            <a:avLst>
              <a:gd name="adj1" fmla="val -65954"/>
              <a:gd name="adj2" fmla="val -6037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score[0][0]</a:t>
            </a: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的地址</a:t>
            </a:r>
            <a:endParaRPr 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74757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1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4294967295"/>
          </p:nvPr>
        </p:nvSpPr>
        <p:spPr>
          <a:xfrm>
            <a:off x="642938" y="857250"/>
            <a:ext cx="7358062" cy="4929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average(float *p,int n)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float *p_end;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float sum=0,aver;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p_end=p+n-1;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for(   ;p&lt;=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p_end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; p++)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sum=sum+(*p);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aver=sum/n;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printf("average=%5.2f\n",aver);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5539" name="Group 3"/>
          <p:cNvGraphicFramePr>
            <a:graphicFrameLocks noGrp="1"/>
          </p:cNvGraphicFramePr>
          <p:nvPr/>
        </p:nvGraphicFramePr>
        <p:xfrm>
          <a:off x="7715250" y="571500"/>
          <a:ext cx="1071563" cy="6286500"/>
        </p:xfrm>
        <a:graphic>
          <a:graphicData uri="http://schemas.openxmlformats.org/drawingml/2006/table">
            <a:tbl>
              <a:tblPr/>
              <a:tblGrid>
                <a:gridCol w="1071563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98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567" name="TextBox 4"/>
          <p:cNvSpPr txBox="1">
            <a:spLocks noChangeArrowheads="1"/>
          </p:cNvSpPr>
          <p:nvPr/>
        </p:nvSpPr>
        <p:spPr bwMode="auto">
          <a:xfrm>
            <a:off x="5929313" y="285750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5568" name="直接箭头连接符 5"/>
          <p:cNvCxnSpPr>
            <a:cxnSpLocks noChangeShapeType="1"/>
          </p:cNvCxnSpPr>
          <p:nvPr/>
        </p:nvCxnSpPr>
        <p:spPr bwMode="auto">
          <a:xfrm>
            <a:off x="6429375" y="571500"/>
            <a:ext cx="1285875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9" name="TextBox 6"/>
          <p:cNvSpPr txBox="1">
            <a:spLocks noChangeArrowheads="1"/>
          </p:cNvSpPr>
          <p:nvPr/>
        </p:nvSpPr>
        <p:spPr bwMode="auto">
          <a:xfrm>
            <a:off x="5072063" y="6072188"/>
            <a:ext cx="150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p_end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5570" name="直接箭头连接符 7"/>
          <p:cNvCxnSpPr>
            <a:cxnSpLocks noChangeShapeType="1"/>
          </p:cNvCxnSpPr>
          <p:nvPr/>
        </p:nvCxnSpPr>
        <p:spPr bwMode="auto">
          <a:xfrm>
            <a:off x="6429375" y="6357938"/>
            <a:ext cx="128587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71" name="TextBox 8"/>
          <p:cNvSpPr txBox="1">
            <a:spLocks noChangeArrowheads="1"/>
          </p:cNvSpPr>
          <p:nvPr/>
        </p:nvSpPr>
        <p:spPr bwMode="auto">
          <a:xfrm>
            <a:off x="5500688" y="785813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p+1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5572" name="直接箭头连接符 9"/>
          <p:cNvCxnSpPr>
            <a:cxnSpLocks noChangeShapeType="1"/>
          </p:cNvCxnSpPr>
          <p:nvPr/>
        </p:nvCxnSpPr>
        <p:spPr bwMode="auto">
          <a:xfrm>
            <a:off x="6429375" y="1071563"/>
            <a:ext cx="128587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55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715000"/>
            <a:ext cx="35210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14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7" grpId="0" autoUpdateAnimBg="0"/>
      <p:bldP spid="65569" grpId="0" autoUpdateAnimBg="0"/>
      <p:bldP spid="6557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4294967295"/>
          </p:nvPr>
        </p:nvSpPr>
        <p:spPr>
          <a:xfrm>
            <a:off x="847725" y="785813"/>
            <a:ext cx="8296275" cy="53578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void average(float *p,int n);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void search(float (*p)[4],int n);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float score[3][4]={{65,67,70,60},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   {80,87,90,81},{90,99,100,98}};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average(</a:t>
            </a:r>
            <a:r>
              <a:rPr lang="en-US" altLang="zh-CN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*score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,12);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search(score,2);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563" name="矩形 3"/>
          <p:cNvSpPr>
            <a:spLocks noChangeArrowheads="1"/>
          </p:cNvSpPr>
          <p:nvPr/>
        </p:nvSpPr>
        <p:spPr bwMode="auto">
          <a:xfrm>
            <a:off x="2697163" y="4143375"/>
            <a:ext cx="1143000" cy="500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64" name="圆角矩形标注 4"/>
          <p:cNvSpPr>
            <a:spLocks noChangeArrowheads="1"/>
          </p:cNvSpPr>
          <p:nvPr/>
        </p:nvSpPr>
        <p:spPr bwMode="auto">
          <a:xfrm>
            <a:off x="4214813" y="4778375"/>
            <a:ext cx="3500437" cy="642938"/>
          </a:xfrm>
          <a:prstGeom prst="wedgeRoundRectCallout">
            <a:avLst>
              <a:gd name="adj1" fmla="val -66361"/>
              <a:gd name="adj2" fmla="val -603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二维数组首行地址</a:t>
            </a:r>
            <a:endParaRPr 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 autoUpdateAnimBg="0"/>
      <p:bldP spid="6656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4294967295"/>
          </p:nvPr>
        </p:nvSpPr>
        <p:spPr>
          <a:xfrm>
            <a:off x="642938" y="1000125"/>
            <a:ext cx="8501062" cy="43576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search(float (*p)[4],int n)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{ int i;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printf("The score of No.%d are:\n",n);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for(i=0;i&lt;4;i++)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printf("%5.2f ",*(*(p+n)+i));   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printf("\n");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/>
        </p:nvGraphicFramePr>
        <p:xfrm>
          <a:off x="7931150" y="501650"/>
          <a:ext cx="1071563" cy="6286500"/>
        </p:xfrm>
        <a:graphic>
          <a:graphicData uri="http://schemas.openxmlformats.org/drawingml/2006/table">
            <a:tbl>
              <a:tblPr/>
              <a:tblGrid>
                <a:gridCol w="1071563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70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60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81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99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98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616" name="TextBox 4"/>
          <p:cNvSpPr txBox="1">
            <a:spLocks noChangeArrowheads="1"/>
          </p:cNvSpPr>
          <p:nvPr/>
        </p:nvSpPr>
        <p:spPr bwMode="auto">
          <a:xfrm>
            <a:off x="6145213" y="215900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7617" name="直接箭头连接符 5"/>
          <p:cNvCxnSpPr>
            <a:cxnSpLocks noChangeShapeType="1"/>
          </p:cNvCxnSpPr>
          <p:nvPr/>
        </p:nvCxnSpPr>
        <p:spPr bwMode="auto">
          <a:xfrm>
            <a:off x="6645275" y="501650"/>
            <a:ext cx="1285875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8" name="TextBox 8"/>
          <p:cNvSpPr txBox="1">
            <a:spLocks noChangeArrowheads="1"/>
          </p:cNvSpPr>
          <p:nvPr/>
        </p:nvSpPr>
        <p:spPr bwMode="auto">
          <a:xfrm>
            <a:off x="5730875" y="235108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p+1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7619" name="直接箭头连接符 9"/>
          <p:cNvCxnSpPr>
            <a:cxnSpLocks noChangeShapeType="1"/>
          </p:cNvCxnSpPr>
          <p:nvPr/>
        </p:nvCxnSpPr>
        <p:spPr bwMode="auto">
          <a:xfrm>
            <a:off x="6659563" y="2636838"/>
            <a:ext cx="128587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0" name="TextBox 8"/>
          <p:cNvSpPr txBox="1">
            <a:spLocks noChangeArrowheads="1"/>
          </p:cNvSpPr>
          <p:nvPr/>
        </p:nvSpPr>
        <p:spPr bwMode="auto">
          <a:xfrm>
            <a:off x="5724525" y="44370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p+2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67621" name="直接箭头连接符 9"/>
          <p:cNvCxnSpPr>
            <a:cxnSpLocks noChangeShapeType="1"/>
          </p:cNvCxnSpPr>
          <p:nvPr/>
        </p:nvCxnSpPr>
        <p:spPr bwMode="auto">
          <a:xfrm>
            <a:off x="6653213" y="4722813"/>
            <a:ext cx="1285875" cy="15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1" name="Rectangle 2"/>
          <p:cNvSpPr>
            <a:spLocks noChangeArrowheads="1"/>
          </p:cNvSpPr>
          <p:nvPr/>
        </p:nvSpPr>
        <p:spPr bwMode="auto">
          <a:xfrm>
            <a:off x="4857750" y="93663"/>
            <a:ext cx="428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通过指针引用二维数组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6" grpId="0" autoUpdateAnimBg="0"/>
      <p:bldP spid="67618" grpId="0" autoUpdateAnimBg="0"/>
      <p:bldP spid="6762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500188"/>
            <a:ext cx="8286750" cy="27860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8.4.1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字符串的引用方式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8.4.2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字符指针作函数参数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8.4.3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使用字符指针变量和字符数组的比较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57813" y="93663"/>
            <a:ext cx="37861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字符串的引用方式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7038" y="692772"/>
            <a:ext cx="8429625" cy="583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lvl="1" indent="-285750" eaLnBrk="0" hangingPunct="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Verdana" panose="020B0604030504040204" pitchFamily="34" charset="0"/>
              </a:rPr>
              <a:t>字符串：以</a:t>
            </a:r>
            <a:r>
              <a:rPr lang="en-US" altLang="en-US" sz="28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’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\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</a:rPr>
              <a:t>0’ 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（串</a:t>
            </a:r>
            <a:r>
              <a:rPr lang="zh-CN" altLang="en-US" sz="2800" b="1" dirty="0">
                <a:latin typeface="Verdana" panose="020B0604030504040204" pitchFamily="34" charset="0"/>
              </a:rPr>
              <a:t>结束标志）结尾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的一串字符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Verdana" panose="020B0604030504040204" pitchFamily="34" charset="0"/>
              </a:rPr>
              <a:t>0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用于测定</a:t>
            </a:r>
            <a:r>
              <a:rPr lang="zh-CN" altLang="en-US" sz="2800" b="1" dirty="0">
                <a:latin typeface="Verdana" panose="020B0604030504040204" pitchFamily="34" charset="0"/>
              </a:rPr>
              <a:t>字符串的实际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长度，它不属于字符串的一部分，计算字符串长度时不包含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0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Verdana" panose="020B0604030504040204" pitchFamily="34" charset="0"/>
              </a:rPr>
              <a:t>存储长度：为实际字符个数</a:t>
            </a:r>
            <a:r>
              <a:rPr lang="en-US" altLang="zh-CN" sz="2800" b="1" dirty="0">
                <a:latin typeface="Verdana" panose="020B0604030504040204" pitchFamily="34" charset="0"/>
              </a:rPr>
              <a:t>+1</a:t>
            </a:r>
            <a:endParaRPr lang="zh-CN" altLang="en-US" sz="2800" b="1" dirty="0">
              <a:latin typeface="Verdana" panose="020B0604030504040204" pitchFamily="34" charset="0"/>
            </a:endParaRPr>
          </a:p>
          <a:p>
            <a:pPr marL="914400" lvl="1" indent="-457200" eaLnBrk="0" hangingPunct="0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Verdana" panose="020B0604030504040204" pitchFamily="34" charset="0"/>
              </a:rPr>
              <a:t>C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语言中，字符串以</a:t>
            </a:r>
            <a:r>
              <a:rPr lang="zh-CN" altLang="en-US" sz="2800" b="1" dirty="0" smtClean="0">
                <a:solidFill>
                  <a:srgbClr val="0000CC"/>
                </a:solidFill>
                <a:latin typeface="Verdana" panose="020B0604030504040204" pitchFamily="34" charset="0"/>
              </a:rPr>
              <a:t>字符数组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的形式存在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不能用运算符对字符串做运算（调用函数）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Verdana" panose="020B0604030504040204" pitchFamily="34" charset="0"/>
              </a:rPr>
              <a:t>字符串关心的是</a:t>
            </a:r>
            <a:r>
              <a:rPr lang="zh-CN" altLang="en-US" sz="2400" b="1" dirty="0" smtClean="0">
                <a:solidFill>
                  <a:srgbClr val="0000CC"/>
                </a:solidFill>
                <a:latin typeface="Verdana" panose="020B0604030504040204" pitchFamily="34" charset="0"/>
              </a:rPr>
              <a:t>串长</a:t>
            </a:r>
            <a:r>
              <a:rPr lang="zh-CN" altLang="en-US" sz="2400" b="1" dirty="0" smtClean="0">
                <a:latin typeface="Verdana" panose="020B0604030504040204" pitchFamily="34" charset="0"/>
              </a:rPr>
              <a:t>而非数组的长度</a:t>
            </a:r>
            <a:endParaRPr lang="en-US" altLang="zh-CN" sz="2400" b="1" dirty="0" smtClean="0">
              <a:latin typeface="Verdana" panose="020B0604030504040204" pitchFamily="34" charset="0"/>
            </a:endParaRPr>
          </a:p>
          <a:p>
            <a:pPr marL="1428750" lvl="2" indent="-514350" eaLnBrk="0" hangingPunct="0">
              <a:lnSpc>
                <a:spcPct val="14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Verdana" panose="020B0604030504040204" pitchFamily="34" charset="0"/>
              </a:rPr>
              <a:t>以数组（遍历）或指针的形式进行访问，更多选择指针方式。</a:t>
            </a:r>
            <a:endParaRPr lang="en-US" altLang="en-US" sz="2400" b="1" dirty="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57813" y="93663"/>
            <a:ext cx="37861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字符串的引用方式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7038" y="692772"/>
            <a:ext cx="8429625" cy="583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lvl="1" indent="-285750" eaLnBrk="0" hangingPunct="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Verdana" panose="020B0604030504040204" pitchFamily="34" charset="0"/>
              </a:rPr>
              <a:t>字符串定义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Verdana" panose="020B0604030504040204" pitchFamily="34" charset="0"/>
              </a:rPr>
              <a:t>char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 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str1[]=“Hello”;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Verdana" panose="020B0604030504040204" pitchFamily="34" charset="0"/>
              </a:rPr>
              <a:t>char</a:t>
            </a:r>
            <a:r>
              <a:rPr lang="zh-CN" altLang="en-US" sz="2800" b="1" dirty="0">
                <a:latin typeface="Verdana" panose="020B0604030504040204" pitchFamily="34" charset="0"/>
              </a:rPr>
              <a:t> 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str2[10]=“</a:t>
            </a:r>
            <a:r>
              <a:rPr lang="en-US" altLang="zh-CN" sz="2800" b="1" dirty="0">
                <a:latin typeface="Verdana" panose="020B0604030504040204" pitchFamily="34" charset="0"/>
              </a:rPr>
              <a:t>Hello”;</a:t>
            </a:r>
            <a:endParaRPr lang="en-US" altLang="zh-CN" sz="2800" b="1" dirty="0">
              <a:latin typeface="Verdana" panose="020B0604030504040204" pitchFamily="34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Verdana" panose="020B0604030504040204" pitchFamily="34" charset="0"/>
              </a:rPr>
              <a:t>char</a:t>
            </a:r>
            <a:r>
              <a:rPr lang="zh-CN" altLang="en-US" sz="2800" b="1" dirty="0">
                <a:latin typeface="Verdana" panose="020B0604030504040204" pitchFamily="34" charset="0"/>
              </a:rPr>
              <a:t> 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*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str3=“</a:t>
            </a:r>
            <a:r>
              <a:rPr lang="en-US" altLang="zh-CN" sz="2800" b="1" dirty="0">
                <a:latin typeface="Verdana" panose="020B0604030504040204" pitchFamily="34" charset="0"/>
              </a:rPr>
              <a:t>Hello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”;</a:t>
            </a:r>
            <a:endParaRPr lang="en-US" altLang="zh-CN" sz="2800" b="1" dirty="0" smtClean="0">
              <a:latin typeface="Verdana" panose="020B0604030504040204" pitchFamily="34" charset="0"/>
            </a:endParaRPr>
          </a:p>
          <a:p>
            <a:pPr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Verdana" panose="020B0604030504040204" pitchFamily="34" charset="0"/>
              </a:rPr>
              <a:t>“</a:t>
            </a:r>
            <a:r>
              <a:rPr lang="en-US" altLang="zh-CN" sz="2800" b="1" dirty="0">
                <a:latin typeface="Verdana" panose="020B0604030504040204" pitchFamily="34" charset="0"/>
              </a:rPr>
              <a:t>Hello</a:t>
            </a:r>
            <a:r>
              <a:rPr lang="en-US" altLang="zh-CN" sz="2800" b="1" dirty="0" smtClean="0">
                <a:latin typeface="Verdana" panose="020B0604030504040204" pitchFamily="34" charset="0"/>
              </a:rPr>
              <a:t>”</a:t>
            </a:r>
            <a:r>
              <a:rPr lang="zh-CN" altLang="en-US" sz="2800" b="1" dirty="0" smtClean="0">
                <a:latin typeface="Verdana" panose="020B0604030504040204" pitchFamily="34" charset="0"/>
              </a:rPr>
              <a:t>：字符串常量，将被编译器变成一个字符数组存放在某处，但对应的单元是只读的。</a:t>
            </a:r>
            <a:endParaRPr lang="en-US" altLang="zh-CN" sz="2800" b="1" dirty="0">
              <a:latin typeface="Verdana" panose="020B0604030504040204" pitchFamily="34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Verdana" panose="020B0604030504040204" pitchFamily="34" charset="0"/>
            </a:endParaRPr>
          </a:p>
        </p:txBody>
      </p:sp>
      <p:sp>
        <p:nvSpPr>
          <p:cNvPr id="4" name="圆角矩形标注 4"/>
          <p:cNvSpPr>
            <a:spLocks noChangeArrowheads="1"/>
          </p:cNvSpPr>
          <p:nvPr/>
        </p:nvSpPr>
        <p:spPr bwMode="auto">
          <a:xfrm>
            <a:off x="4374934" y="4148770"/>
            <a:ext cx="4500562" cy="2376488"/>
          </a:xfrm>
          <a:prstGeom prst="wedgeRoundRectCallout">
            <a:avLst>
              <a:gd name="adj1" fmla="val -48879"/>
              <a:gd name="adj2" fmla="val -86359"/>
              <a:gd name="adj3" fmla="val 16667"/>
            </a:avLst>
          </a:prstGeom>
          <a:solidFill>
            <a:srgbClr val="FFFFCC"/>
          </a:solidFill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仅将字符串的起始地址赋给指针变量</a:t>
            </a:r>
            <a:r>
              <a:rPr lang="en-US" sz="2400" b="1" dirty="0" smtClean="0">
                <a:solidFill>
                  <a:srgbClr val="00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而不是将字符串的内容赋值给它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。等价于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0000"/>
                </a:solidFill>
              </a:rPr>
              <a:t>char *</a:t>
            </a:r>
            <a:r>
              <a:rPr lang="en-US" sz="2400" b="1" dirty="0" smtClean="0">
                <a:solidFill>
                  <a:srgbClr val="00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3</a:t>
            </a:r>
            <a:r>
              <a:rPr lang="en-US" sz="2400" b="1" dirty="0" smtClean="0">
                <a:solidFill>
                  <a:srgbClr val="000000"/>
                </a:solidFill>
              </a:rPr>
              <a:t>;</a:t>
            </a:r>
            <a:endParaRPr lang="en-US" sz="2400" b="1" dirty="0">
              <a:solidFill>
                <a:srgbClr val="000000"/>
              </a:solidFill>
            </a:endParaRPr>
          </a:p>
          <a:p>
            <a:pPr marL="742950" lvl="1" indent="-28575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3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Hello</a:t>
            </a:r>
            <a:r>
              <a:rPr lang="en-US" sz="2400" b="1" dirty="0" smtClean="0">
                <a:solidFill>
                  <a:srgbClr val="000000"/>
                </a:solidFill>
              </a:rPr>
              <a:t>”;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  <p:bldP spid="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4294967295"/>
          </p:nvPr>
        </p:nvSpPr>
        <p:spPr>
          <a:xfrm>
            <a:off x="1234579" y="1244103"/>
            <a:ext cx="7081837" cy="54252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char s1[N]=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Hello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,s2[N];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copy(s2,s1);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puts(s2);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void copy(char str1[],char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str2[])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{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=0;str2[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]!=‘\0’;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i++)  	   	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str1[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]=str2[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];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str1[</a:t>
            </a:r>
            <a:r>
              <a:rPr lang="en-US" altLang="zh-CN" sz="2400" dirty="0" err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]=‘\0’; </a:t>
            </a:r>
            <a:endParaRPr lang="zh-CN" altLang="en-US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5357813" y="93663"/>
            <a:ext cx="37861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字符串的引用方式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68" y="620688"/>
            <a:ext cx="66136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 smtClean="0">
                <a:latin typeface="Verdana" panose="020B0604030504040204" pitchFamily="34" charset="0"/>
              </a:rPr>
              <a:t>例</a:t>
            </a:r>
            <a:r>
              <a:rPr lang="en-US" altLang="zh-CN" sz="3200" b="1" dirty="0" smtClean="0">
                <a:latin typeface="Verdana" panose="020B0604030504040204" pitchFamily="34" charset="0"/>
              </a:rPr>
              <a:t>6-11</a:t>
            </a:r>
            <a:r>
              <a:rPr lang="zh-CN" altLang="en-US" sz="3200" b="1" dirty="0" smtClean="0">
                <a:latin typeface="Verdana" panose="020B0604030504040204" pitchFamily="34" charset="0"/>
              </a:rPr>
              <a:t> </a:t>
            </a:r>
            <a:r>
              <a:rPr lang="zh-CN" altLang="en-US" sz="3200" b="1" dirty="0" smtClean="0">
                <a:latin typeface="Verdana" panose="020B0604030504040204" pitchFamily="34" charset="0"/>
                <a:hlinkClick r:id="rId1" action="ppaction://hlinkfile"/>
              </a:rPr>
              <a:t>字符串复制</a:t>
            </a:r>
            <a:endParaRPr lang="en-US" altLang="zh-CN" sz="32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313" y="1285875"/>
            <a:ext cx="7286625" cy="3286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8.2.1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指针变量的定义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8.2.2 </a:t>
            </a:r>
            <a:r>
              <a:rPr lang="en-US" sz="2800" dirty="0" err="1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指针变量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的</a:t>
            </a:r>
            <a:r>
              <a:rPr lang="en-US" sz="2800" dirty="0" err="1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引用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8.2.3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指针变量作为函数参数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4294967295"/>
          </p:nvPr>
        </p:nvSpPr>
        <p:spPr>
          <a:xfrm>
            <a:off x="1000125" y="1196752"/>
            <a:ext cx="7153275" cy="544693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void copy(char str1[],char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str2[])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{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=0;str2[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]!=‘\0’;i++)  	   	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str1[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]=str2[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];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2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str1[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]=‘\0’; </a:t>
            </a:r>
            <a:endParaRPr lang="zh-CN" altLang="en-US" sz="2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copy(char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str1,char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*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str2)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char *p,*q;     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for (p=str1,q=str2; *q!='\0‘; p++,q++ )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*p=*q;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*p=‘\0’; </a:t>
            </a:r>
            <a:endParaRPr lang="zh-CN" altLang="en-US" sz="24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5357813" y="93663"/>
            <a:ext cx="37861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字符串的引用方式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668" y="620688"/>
            <a:ext cx="66136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 smtClean="0">
                <a:latin typeface="Verdana" panose="020B0604030504040204" pitchFamily="34" charset="0"/>
              </a:rPr>
              <a:t>例</a:t>
            </a:r>
            <a:r>
              <a:rPr lang="en-US" altLang="zh-CN" sz="3200" b="1" dirty="0" smtClean="0">
                <a:latin typeface="Verdana" panose="020B0604030504040204" pitchFamily="34" charset="0"/>
              </a:rPr>
              <a:t>8-5</a:t>
            </a:r>
            <a:r>
              <a:rPr lang="zh-CN" altLang="en-US" sz="3200" b="1" dirty="0" smtClean="0">
                <a:latin typeface="Verdana" panose="020B0604030504040204" pitchFamily="34" charset="0"/>
              </a:rPr>
              <a:t> </a:t>
            </a:r>
            <a:r>
              <a:rPr lang="zh-CN" altLang="en-US" sz="3200" b="1" dirty="0" smtClean="0">
                <a:latin typeface="Verdana" panose="020B0604030504040204" pitchFamily="34" charset="0"/>
                <a:hlinkClick r:id="rId1"/>
              </a:rPr>
              <a:t>字符串复制</a:t>
            </a:r>
            <a:endParaRPr lang="en-US" altLang="zh-CN" sz="32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71563"/>
            <a:ext cx="8215313" cy="4143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如果想把一个字符串从一个函数“传递”到另一个函数，可以用地址传递的办法，即用字符数组名作参数，也可以用字符指针变量作参数。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在被调用的函数中</a:t>
            </a:r>
            <a:r>
              <a:rPr lang="zh-CN" altLang="en-US" sz="2800" u="sng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可以改变字符串的内容</a:t>
            </a:r>
            <a:endParaRPr lang="en-US" sz="2800" u="sng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在主调函数中可以引用改变后的字符串。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43500" y="93663"/>
            <a:ext cx="4000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1643063"/>
            <a:ext cx="7929562" cy="4143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8.20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分析如下两段程序的运行结果。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5143500" y="93663"/>
            <a:ext cx="4000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/>
          <p:cNvSpPr>
            <a:spLocks noGrp="1"/>
          </p:cNvSpPr>
          <p:nvPr>
            <p:ph idx="4294967295"/>
          </p:nvPr>
        </p:nvSpPr>
        <p:spPr>
          <a:xfrm>
            <a:off x="714375" y="571500"/>
            <a:ext cx="8001000" cy="6286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include &lt;string.h&gt;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	      void fun(char s[]);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char 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[]=“abcdefghi";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fun(a);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puts(a);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fun(char s[ ])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int i,j;char c;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for(i=0,j=strlen(s)-1;i&lt;j;i++,j--)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{  c=s[i];s[i]=s[j];s[j]=c;}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211638" y="3141663"/>
            <a:ext cx="424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运行结果为：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</a:rPr>
              <a:t>ihgfedcba</a:t>
            </a:r>
            <a:endParaRPr lang="en-US" altLang="zh-CN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6805" name="矩形 3"/>
          <p:cNvSpPr>
            <a:spLocks noChangeArrowheads="1"/>
          </p:cNvSpPr>
          <p:nvPr/>
        </p:nvSpPr>
        <p:spPr bwMode="auto">
          <a:xfrm>
            <a:off x="1500188" y="2500313"/>
            <a:ext cx="3095625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5143500" y="93663"/>
            <a:ext cx="4000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idx="4294967295"/>
          </p:nvPr>
        </p:nvSpPr>
        <p:spPr>
          <a:xfrm>
            <a:off x="642938" y="571500"/>
            <a:ext cx="8072437" cy="6286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include &lt;string.h&gt;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	      void fun(char s[]);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char </a:t>
            </a: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*a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=“abcdefghi";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fun(a);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	puts(a);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fun(char s[ ])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int i,j;char c;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for(i=0,j=strlen(s)-1;i&lt;j;i++,j--)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{  c=s[i];s[i]=s[j];s[j]=c;}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43438" y="3068638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zh-CN" altLang="en-US" sz="3200" b="1">
                <a:solidFill>
                  <a:srgbClr val="FF0000"/>
                </a:solidFill>
                <a:latin typeface="Courier New" panose="02070309020205020404" pitchFamily="49" charset="0"/>
              </a:rPr>
              <a:t>运行出错！！</a:t>
            </a:r>
            <a:endParaRPr lang="zh-CN" altLang="en-US" sz="32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7829" name="矩形 3"/>
          <p:cNvSpPr>
            <a:spLocks noChangeArrowheads="1"/>
          </p:cNvSpPr>
          <p:nvPr/>
        </p:nvSpPr>
        <p:spPr bwMode="auto">
          <a:xfrm>
            <a:off x="1428750" y="2500313"/>
            <a:ext cx="3095625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5143500" y="93663"/>
            <a:ext cx="4000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7782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14438"/>
            <a:ext cx="7929563" cy="49291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存储单元的内容不同：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字符数组由若干个元素组成，每个元素中放一个字符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字符指针变量只分配一个单元，存放的是地址（字符串第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个字符的地址）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85875"/>
            <a:ext cx="7929562" cy="4929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存储单元的内容不同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*a; scanf(“%s”,a); 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错</a:t>
            </a:r>
            <a:endParaRPr 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char *a,str[10];      </a:t>
            </a:r>
            <a:endParaRPr lang="zh-CN" altLang="en-US" sz="280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a=str;                  </a:t>
            </a:r>
            <a:endParaRPr lang="zh-CN" altLang="en-US" sz="280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scanf (“%s”,a);    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endParaRPr lang="zh-CN" alt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14438"/>
            <a:ext cx="7929563" cy="49291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赋值方式不同。可以对字符指针变量赋值，但不能对数组名赋值。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*a; a=”I love China!”; 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endParaRPr 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str[14];str[0]=’I’; 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endParaRPr 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str[14]; str=”I love China!”;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错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85875"/>
            <a:ext cx="7929562" cy="4929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）初始化的含义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*a=”I love China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endParaRPr 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char *a; a=”I love China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等价</a:t>
            </a:r>
            <a:endParaRPr lang="zh-CN" alt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85875"/>
            <a:ext cx="7929562" cy="4929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）初始化的含义不同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str[14]= ”I love China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endParaRPr 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char str[14]; </a:t>
            </a:r>
            <a:endParaRPr lang="en-US" altLang="zh-CN" sz="280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str[]=”I love China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r>
              <a:rPr lang="en-US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;    </a:t>
            </a:r>
            <a:r>
              <a:rPr lang="zh-CN" altLang="en-US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不等价</a:t>
            </a:r>
            <a:endParaRPr lang="zh-CN" alt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3271838" y="4510088"/>
            <a:ext cx="865187" cy="863600"/>
          </a:xfrm>
          <a:custGeom>
            <a:avLst/>
            <a:gdLst>
              <a:gd name="T0" fmla="*/ 432594 w 21600"/>
              <a:gd name="T1" fmla="*/ 0 h 21600"/>
              <a:gd name="T2" fmla="*/ 126694 w 21600"/>
              <a:gd name="T3" fmla="*/ 126461 h 21600"/>
              <a:gd name="T4" fmla="*/ 0 w 21600"/>
              <a:gd name="T5" fmla="*/ 431800 h 21600"/>
              <a:gd name="T6" fmla="*/ 126694 w 21600"/>
              <a:gd name="T7" fmla="*/ 737139 h 21600"/>
              <a:gd name="T8" fmla="*/ 432594 w 21600"/>
              <a:gd name="T9" fmla="*/ 863600 h 21600"/>
              <a:gd name="T10" fmla="*/ 738494 w 21600"/>
              <a:gd name="T11" fmla="*/ 737139 h 21600"/>
              <a:gd name="T12" fmla="*/ 865188 w 21600"/>
              <a:gd name="T13" fmla="*/ 431800 h 21600"/>
              <a:gd name="T14" fmla="*/ 738494 w 21600"/>
              <a:gd name="T15" fmla="*/ 12646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19050" cmpd="sng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928688"/>
            <a:ext cx="8001000" cy="48831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一般形式：</a:t>
            </a:r>
            <a:r>
              <a:rPr lang="zh-CN" altLang="en-US" sz="28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数据类型  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sz="28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指针变量名</a:t>
            </a:r>
            <a:r>
              <a:rPr lang="en-US" sz="28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sz="28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基类型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”：是指针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变量所指向目标单元的类型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赋值时类型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zh-CN" altLang="en-US" sz="2800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endParaRPr lang="zh-CN" altLang="en-US" sz="2800" u="sng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赋初值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将指针变量指向一个具体的变量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	如 </a:t>
            </a:r>
            <a:r>
              <a:rPr lang="en-US" sz="28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</a:rPr>
              <a:t> x=3,*p=&amp;x;	</a:t>
            </a:r>
            <a:endParaRPr 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072063" y="4492277"/>
            <a:ext cx="35323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Verdana" panose="020B0604030504040204" pitchFamily="34" charset="0"/>
                <a:ea typeface="新宋体" pitchFamily="49" charset="-122"/>
              </a:rPr>
              <a:t>等同于</a:t>
            </a:r>
            <a:endParaRPr lang="en-US" altLang="zh-CN" sz="2800" b="1" dirty="0" smtClean="0">
              <a:latin typeface="Verdana" panose="020B0604030504040204" pitchFamily="34" charset="0"/>
              <a:ea typeface="新宋体" pitchFamily="49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新宋体" pitchFamily="49" charset="-122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新宋体" pitchFamily="49" charset="-122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新宋体" pitchFamily="49" charset="-122"/>
              </a:rPr>
              <a:t> </a:t>
            </a:r>
            <a:r>
              <a:rPr lang="en-US" altLang="zh-CN" sz="2800" b="1" dirty="0">
                <a:latin typeface="Verdana" panose="020B0604030504040204" pitchFamily="34" charset="0"/>
                <a:ea typeface="新宋体" pitchFamily="49" charset="-122"/>
              </a:rPr>
              <a:t>x=3,*p;</a:t>
            </a:r>
            <a:endParaRPr lang="en-US" altLang="zh-CN" sz="2800" b="1" dirty="0">
              <a:latin typeface="Verdana" panose="020B0604030504040204" pitchFamily="34" charset="0"/>
              <a:ea typeface="新宋体" pitchFamily="49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新宋体" pitchFamily="49" charset="-122"/>
              </a:rPr>
              <a:t>	p</a:t>
            </a:r>
            <a:r>
              <a:rPr lang="en-US" altLang="zh-CN" sz="2800" b="1" dirty="0">
                <a:latin typeface="Verdana" panose="020B0604030504040204" pitchFamily="34" charset="0"/>
                <a:ea typeface="新宋体" pitchFamily="49" charset="-122"/>
              </a:rPr>
              <a:t>=&amp;x;</a:t>
            </a:r>
            <a:endParaRPr lang="en-US" altLang="zh-CN" sz="2800" b="1" dirty="0">
              <a:latin typeface="Verdana" panose="020B0604030504040204" pitchFamily="34" charset="0"/>
              <a:ea typeface="新宋体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指针变量的定义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5" name="圆角矩形标注 3"/>
          <p:cNvSpPr>
            <a:spLocks noChangeArrowheads="1"/>
          </p:cNvSpPr>
          <p:nvPr/>
        </p:nvSpPr>
        <p:spPr bwMode="auto">
          <a:xfrm>
            <a:off x="1763689" y="1844824"/>
            <a:ext cx="1584175" cy="642937"/>
          </a:xfrm>
          <a:prstGeom prst="wedgeRoundRectCallout">
            <a:avLst>
              <a:gd name="adj1" fmla="val 41400"/>
              <a:gd name="adj2" fmla="val -11759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基类型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6" name="圆角矩形标注 3"/>
          <p:cNvSpPr>
            <a:spLocks noChangeArrowheads="1"/>
          </p:cNvSpPr>
          <p:nvPr/>
        </p:nvSpPr>
        <p:spPr bwMode="auto">
          <a:xfrm>
            <a:off x="4139952" y="1849959"/>
            <a:ext cx="3316361" cy="642937"/>
          </a:xfrm>
          <a:prstGeom prst="wedgeRoundRectCallout">
            <a:avLst>
              <a:gd name="adj1" fmla="val -37147"/>
              <a:gd name="adj2" fmla="val -13280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指针变量定义符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圆角矩形标注 3"/>
          <p:cNvSpPr>
            <a:spLocks noChangeArrowheads="1"/>
          </p:cNvSpPr>
          <p:nvPr/>
        </p:nvSpPr>
        <p:spPr bwMode="auto">
          <a:xfrm>
            <a:off x="395536" y="5373216"/>
            <a:ext cx="5184576" cy="1484784"/>
          </a:xfrm>
          <a:prstGeom prst="wedgeRoundRectCallout">
            <a:avLst>
              <a:gd name="adj1" fmla="val 9482"/>
              <a:gd name="adj2" fmla="val -925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定义指向整型变量的指针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p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将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&amp;x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赋给变量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p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，即指针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p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指向变量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x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7" grpId="0"/>
      <p:bldP spid="5" grpId="0" animBg="1" autoUpdateAnimBg="0"/>
      <p:bldP spid="6" grpId="0" animBg="1" autoUpdateAnimBg="0"/>
      <p:bldP spid="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57313"/>
            <a:ext cx="7929562" cy="49291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指针变量的值是可以改变的，而数组名代表一个固定的值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数组首元素的地址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，不能改变。</a:t>
            </a:r>
            <a:endParaRPr lang="zh-CN" altLang="en-US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57313"/>
            <a:ext cx="7929562" cy="49291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字符数组中各元素的值可以改变，但不能改变字符指针变量指向的字符串常量值。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a[]=”House”,*b=” House”;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a[2]=’r’;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b[2]=‘r’ ;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错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85875"/>
            <a:ext cx="7929563" cy="47863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用字符数组和字符指针变量都能实现字符串的存储和运算，但它们二者之间是有区别的，不应混为一谈，主要有以下几点。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引用数组元数方式一致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对字符数组可以用下标法和地址法引用数组元素（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a[5],*(a+5)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）。如果字符指针变量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p=a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，则也可以用指针变量带下标的形式和地址法引用（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p[5],*(p+5)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143375" y="571500"/>
            <a:ext cx="5000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字符指针和字符数组的比较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285875"/>
            <a:ext cx="8072437" cy="32861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8.5.1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什么是函数指针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8.5.2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用函数指针变量调用函数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8.5.3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怎样定义和使用指向函数的指针变量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8.5.4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用指向函数的指针作函数参数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214438"/>
            <a:ext cx="7786687" cy="39481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2800" smtClean="0">
                <a:latin typeface="微软雅黑" panose="020B0503020204020204" charset="-122"/>
                <a:ea typeface="微软雅黑" panose="020B0503020204020204" charset="-122"/>
              </a:rPr>
              <a:t>编译时，编译系统会为已定义的函数分配一段存储空间，这段存储空间的起始地址，称为这个</a:t>
            </a:r>
            <a:r>
              <a:rPr 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函数的指针</a:t>
            </a:r>
            <a:r>
              <a:rPr lang="zh-CN" sz="2800" smtClean="0">
                <a:latin typeface="微软雅黑" panose="020B0503020204020204" charset="-122"/>
                <a:ea typeface="微软雅黑" panose="020B0503020204020204" charset="-122"/>
              </a:rPr>
              <a:t>，即函数在内存中的入口地址（</a:t>
            </a:r>
            <a:r>
              <a:rPr 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用函数名表示</a:t>
            </a:r>
            <a:r>
              <a:rPr lang="zh-CN" sz="2800" smtClean="0">
                <a:latin typeface="微软雅黑" panose="020B0503020204020204" charset="-122"/>
                <a:ea typeface="微软雅黑" panose="020B0503020204020204" charset="-122"/>
              </a:rPr>
              <a:t>） 。</a:t>
            </a:r>
            <a:endParaRPr 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什么是函数指针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28688"/>
            <a:ext cx="8034338" cy="4714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指向函数的指针变量：用来存放某一函数的起始地址（函数名）的变量。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数据类型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(*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指针变量名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函数参数表列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(*p)(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定义指针变量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，它可以指向返回值类型为整型且有两个整型参数的函数。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929063" y="4143375"/>
            <a:ext cx="4572000" cy="14414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FF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p = max;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对</a:t>
            </a:r>
            <a:endParaRPr 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p = max(a,b);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错</a:t>
            </a:r>
            <a:endParaRPr lang="en-US" sz="2800" b="1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p+n,p++,p--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等运算无意义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什么是函数指针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313" y="1500188"/>
            <a:ext cx="7786687" cy="4714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8.22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用函数求整数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中的大者。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用函数指针变量调用函数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内容占位符 2"/>
          <p:cNvSpPr>
            <a:spLocks noGrp="1"/>
          </p:cNvSpPr>
          <p:nvPr>
            <p:ph idx="4294967295"/>
          </p:nvPr>
        </p:nvSpPr>
        <p:spPr>
          <a:xfrm>
            <a:off x="990600" y="571500"/>
            <a:ext cx="8153400" cy="6000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main()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max(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a,b,c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endParaRPr lang="zh-CN" altLang="en-US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p=max;</a:t>
            </a:r>
            <a:endParaRPr lang="en-US" altLang="zh-CN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("please enter a and b:");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scanf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("%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d,%d",&amp;a,&amp;b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c=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(“%d,%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d,max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=%d\n",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a,b,c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return 0;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139" name="圆角矩形标注 3"/>
          <p:cNvSpPr>
            <a:spLocks noChangeArrowheads="1"/>
          </p:cNvSpPr>
          <p:nvPr/>
        </p:nvSpPr>
        <p:spPr bwMode="auto">
          <a:xfrm>
            <a:off x="3708400" y="2492375"/>
            <a:ext cx="3929063" cy="1214438"/>
          </a:xfrm>
          <a:prstGeom prst="wedgeRoundRectCallout">
            <a:avLst>
              <a:gd name="adj1" fmla="val -73523"/>
              <a:gd name="adj2" fmla="val 659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必须先指向，若写成</a:t>
            </a:r>
            <a:endParaRPr 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p=max(a,b); 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错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1140" name="圆角矩形标注 4"/>
          <p:cNvSpPr>
            <a:spLocks noChangeArrowheads="1"/>
          </p:cNvSpPr>
          <p:nvPr/>
        </p:nvSpPr>
        <p:spPr bwMode="auto">
          <a:xfrm>
            <a:off x="5000625" y="571500"/>
            <a:ext cx="3429000" cy="1500188"/>
          </a:xfrm>
          <a:prstGeom prst="wedgeRoundRectCallout">
            <a:avLst>
              <a:gd name="adj1" fmla="val -125102"/>
              <a:gd name="adj2" fmla="val 7212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CC"/>
                </a:solidFill>
                <a:latin typeface="Verdana" panose="020B0604030504040204" pitchFamily="34" charset="0"/>
              </a:rPr>
              <a:t>只能指向函数返回值为整型且有两个整型参数的函数</a:t>
            </a:r>
            <a:endParaRPr lang="zh-CN" altLang="en-US" sz="28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用函数指针变量调用函数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 autoUpdateAnimBg="0"/>
      <p:bldP spid="91140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143000"/>
            <a:ext cx="7786688" cy="3571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2800" smtClean="0">
                <a:latin typeface="微软雅黑" panose="020B0503020204020204" charset="-122"/>
                <a:ea typeface="微软雅黑" panose="020B0503020204020204" charset="-122"/>
              </a:rPr>
              <a:t>函数名或指向函数的指针作为函数的参数，将函数的入口地址传送给对应的形参指针，使其也指向指定的函数。</a:t>
            </a:r>
            <a:endParaRPr 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6250" y="93663"/>
            <a:ext cx="4857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用指向函数的指针作函数参数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4286250" y="93663"/>
            <a:ext cx="4857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用指向函数的指针作函数参数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990600" y="1196752"/>
            <a:ext cx="8153400" cy="537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main()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max(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求两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数最大值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min(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); //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求两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数最小值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add(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求两数之和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int,int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a,b,c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endParaRPr lang="zh-CN" altLang="en-US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p=max;</a:t>
            </a: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	c=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p=min;</a:t>
            </a: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	c=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p=add;</a:t>
            </a:r>
            <a:r>
              <a:rPr lang="zh-CN" altLang="en-US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	c</a:t>
            </a:r>
            <a:r>
              <a:rPr lang="en-US" altLang="zh-CN" sz="2800" dirty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*p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800" dirty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dirty="0" err="1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en-US" altLang="zh-CN" sz="2800" dirty="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800" dirty="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return 0;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68" y="620688"/>
            <a:ext cx="66136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 smtClean="0">
                <a:latin typeface="Verdana" panose="020B0604030504040204" pitchFamily="34" charset="0"/>
              </a:rPr>
              <a:t>例</a:t>
            </a:r>
            <a:r>
              <a:rPr lang="en-US" altLang="zh-CN" sz="3200" b="1" dirty="0" smtClean="0">
                <a:latin typeface="Verdana" panose="020B0604030504040204" pitchFamily="34" charset="0"/>
              </a:rPr>
              <a:t>8-6</a:t>
            </a:r>
            <a:r>
              <a:rPr lang="zh-CN" altLang="en-US" sz="3200" b="1" dirty="0" smtClean="0">
                <a:latin typeface="Verdana" panose="020B0604030504040204" pitchFamily="34" charset="0"/>
              </a:rPr>
              <a:t> </a:t>
            </a:r>
            <a:r>
              <a:rPr lang="zh-CN" altLang="en-US" sz="3200" b="1" dirty="0" smtClean="0">
                <a:latin typeface="Verdana" panose="020B0604030504040204" pitchFamily="34" charset="0"/>
                <a:hlinkClick r:id="rId1"/>
              </a:rPr>
              <a:t>执向函数的指针应用</a:t>
            </a:r>
            <a:endParaRPr lang="en-US" altLang="zh-CN" sz="32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861244"/>
            <a:ext cx="8001000" cy="30718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下面都是合法的定义和初始化：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 a,b;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  *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pointer_1=&amp;a,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pointer_2=&amp;b; 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float  *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pointer_3;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char  *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pointer_4;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357313" y="3714750"/>
            <a:ext cx="5929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Verdana" panose="020B0604030504040204" pitchFamily="34" charset="0"/>
              </a:rPr>
              <a:t>*pointer_1</a:t>
            </a:r>
            <a:r>
              <a:rPr lang="zh-CN" altLang="en-US" sz="3200" b="1" dirty="0">
                <a:latin typeface="Verdana" panose="020B0604030504040204" pitchFamily="34" charset="0"/>
              </a:rPr>
              <a:t>＝</a:t>
            </a:r>
            <a:r>
              <a:rPr lang="en-US" altLang="zh-CN" sz="3200" b="1" dirty="0">
                <a:latin typeface="Verdana" panose="020B0604030504040204" pitchFamily="34" charset="0"/>
              </a:rPr>
              <a:t>&amp;a;     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</a:rPr>
              <a:t>错误</a:t>
            </a:r>
            <a:endParaRPr lang="en-US" sz="32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2292" name="Rectangle 3"/>
          <p:cNvSpPr txBox="1">
            <a:spLocks noChangeArrowheads="1"/>
          </p:cNvSpPr>
          <p:nvPr/>
        </p:nvSpPr>
        <p:spPr bwMode="auto">
          <a:xfrm>
            <a:off x="1356297" y="5089988"/>
            <a:ext cx="59293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Verdana" panose="020B0604030504040204" pitchFamily="34" charset="0"/>
              </a:rPr>
              <a:t>pointer_3</a:t>
            </a:r>
            <a:r>
              <a:rPr lang="zh-CN" altLang="en-US" sz="3200" b="1" dirty="0">
                <a:latin typeface="Verdana" panose="020B0604030504040204" pitchFamily="34" charset="0"/>
              </a:rPr>
              <a:t>＝</a:t>
            </a:r>
            <a:r>
              <a:rPr lang="en-US" altLang="zh-CN" sz="3200" b="1" dirty="0">
                <a:latin typeface="Verdana" panose="020B0604030504040204" pitchFamily="34" charset="0"/>
              </a:rPr>
              <a:t>&amp;a;     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</a:rPr>
              <a:t>错误</a:t>
            </a:r>
            <a:endParaRPr lang="en-US" sz="32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1378992" y="4443958"/>
            <a:ext cx="5929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Verdana" panose="020B0604030504040204" pitchFamily="34" charset="0"/>
              </a:rPr>
              <a:t>pointer_1</a:t>
            </a:r>
            <a:r>
              <a:rPr lang="zh-CN" altLang="en-US" sz="3200" b="1" dirty="0">
                <a:latin typeface="Verdana" panose="020B0604030504040204" pitchFamily="34" charset="0"/>
              </a:rPr>
              <a:t>＝</a:t>
            </a:r>
            <a:r>
              <a:rPr lang="en-US" altLang="zh-CN" sz="3200" b="1" dirty="0">
                <a:latin typeface="Verdana" panose="020B0604030504040204" pitchFamily="34" charset="0"/>
              </a:rPr>
              <a:t>&amp;a;     </a:t>
            </a:r>
            <a:r>
              <a:rPr lang="zh-CN" altLang="en-US" sz="3200" b="1" dirty="0">
                <a:solidFill>
                  <a:srgbClr val="9D138D"/>
                </a:solidFill>
                <a:latin typeface="Verdana" panose="020B0604030504040204" pitchFamily="34" charset="0"/>
              </a:rPr>
              <a:t>正确</a:t>
            </a:r>
            <a:endParaRPr lang="en-US" sz="3200" b="1" dirty="0">
              <a:solidFill>
                <a:srgbClr val="9D138D"/>
              </a:solidFill>
              <a:latin typeface="Verdana" panose="020B0604030504040204" pitchFamily="34" charset="0"/>
            </a:endParaRPr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1331640" y="5857875"/>
            <a:ext cx="59293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Verdana" panose="020B0604030504040204" pitchFamily="34" charset="0"/>
              </a:rPr>
              <a:t>pointer_3</a:t>
            </a:r>
            <a:r>
              <a:rPr lang="zh-CN" altLang="en-US" sz="3200" b="1" dirty="0">
                <a:latin typeface="Verdana" panose="020B0604030504040204" pitchFamily="34" charset="0"/>
              </a:rPr>
              <a:t>＝</a:t>
            </a:r>
            <a:r>
              <a:rPr lang="en-US" altLang="zh-CN" sz="3200" b="1" dirty="0">
                <a:latin typeface="Verdana" panose="020B0604030504040204" pitchFamily="34" charset="0"/>
              </a:rPr>
              <a:t>2000;     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</a:rPr>
              <a:t>错误</a:t>
            </a:r>
            <a:endParaRPr lang="en-US" sz="32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指针变量的定义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143000"/>
            <a:ext cx="7786687" cy="3857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函数的返回值类型可以是基本数据类型，也可以是指针，即一个地址。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返回指针值的函数的定义：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类型名</a:t>
            </a:r>
            <a:r>
              <a:rPr 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*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参数表列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如：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*a(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a[],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将返回一个指向整型数据的指针。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611560" y="908720"/>
            <a:ext cx="7385446" cy="99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8-7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求数组中的最大值元素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1556792"/>
            <a:ext cx="6403859" cy="5301208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3" y="1928813"/>
            <a:ext cx="8072437" cy="27146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8.7.1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什么是指针数组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8.7.2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指向指针的指针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8.7.3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指针数组作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main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函数的形参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000125"/>
            <a:ext cx="7748587" cy="49291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指针数组：数组元素均为指针类型数据的数组，即数组的每一个元素都存放一个地址，相当于一个指针变量。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定义方法：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类型名</a:t>
            </a:r>
            <a:r>
              <a:rPr 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数组长度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];</a:t>
            </a:r>
            <a:endParaRPr lang="en-US" altLang="zh-CN" sz="28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*p[4];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常用于指向若干个字符串：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143000"/>
            <a:ext cx="7777162" cy="4000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8.27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将若干字符串按字母顺序（由小到大）输出。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内容占位符 2"/>
          <p:cNvSpPr>
            <a:spLocks noGrp="1"/>
          </p:cNvSpPr>
          <p:nvPr>
            <p:ph idx="4294967295"/>
          </p:nvPr>
        </p:nvSpPr>
        <p:spPr>
          <a:xfrm>
            <a:off x="357188" y="642938"/>
            <a:ext cx="7907337" cy="5286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&lt;string.h&gt;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{void sort(char *name[ ],int n);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void print(char *name[ ],int n);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char *name[ ]={“Follow”,“Great”,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               “FORTRAN”,“Computer”};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int n=4;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sort(name,n); 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print(name,n);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return 0;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397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13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33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56" name="Group 80"/>
          <p:cNvGraphicFramePr>
            <a:graphicFrameLocks noGrp="1"/>
          </p:cNvGraphicFramePr>
          <p:nvPr/>
        </p:nvGraphicFramePr>
        <p:xfrm>
          <a:off x="1692275" y="4508500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1468" name="直接箭头连接符 13"/>
          <p:cNvCxnSpPr>
            <a:cxnSpLocks noChangeShapeType="1"/>
          </p:cNvCxnSpPr>
          <p:nvPr/>
        </p:nvCxnSpPr>
        <p:spPr bwMode="auto">
          <a:xfrm flipV="1">
            <a:off x="3692525" y="4724400"/>
            <a:ext cx="1143000" cy="698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69" name="直接箭头连接符 15"/>
          <p:cNvCxnSpPr>
            <a:cxnSpLocks noChangeShapeType="1"/>
          </p:cNvCxnSpPr>
          <p:nvPr/>
        </p:nvCxnSpPr>
        <p:spPr bwMode="auto">
          <a:xfrm>
            <a:off x="3692525" y="5294313"/>
            <a:ext cx="1143000" cy="1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70" name="直接箭头连接符 16"/>
          <p:cNvCxnSpPr>
            <a:cxnSpLocks noChangeShapeType="1"/>
          </p:cNvCxnSpPr>
          <p:nvPr/>
        </p:nvCxnSpPr>
        <p:spPr bwMode="auto">
          <a:xfrm>
            <a:off x="3692525" y="5794375"/>
            <a:ext cx="1143000" cy="7143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71" name="直接箭头连接符 17"/>
          <p:cNvCxnSpPr>
            <a:cxnSpLocks noChangeShapeType="1"/>
          </p:cNvCxnSpPr>
          <p:nvPr/>
        </p:nvCxnSpPr>
        <p:spPr bwMode="auto">
          <a:xfrm>
            <a:off x="3692525" y="6294438"/>
            <a:ext cx="1143000" cy="142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711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内容占位符 2"/>
          <p:cNvSpPr>
            <a:spLocks noGrp="1"/>
          </p:cNvSpPr>
          <p:nvPr>
            <p:ph idx="4294967295"/>
          </p:nvPr>
        </p:nvSpPr>
        <p:spPr>
          <a:xfrm>
            <a:off x="500063" y="714375"/>
            <a:ext cx="8001000" cy="5000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2403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21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37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57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79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2491" name="直接箭头连接符 13"/>
          <p:cNvCxnSpPr>
            <a:cxnSpLocks noChangeShapeType="1"/>
          </p:cNvCxnSpPr>
          <p:nvPr/>
        </p:nvCxnSpPr>
        <p:spPr bwMode="auto">
          <a:xfrm flipV="1">
            <a:off x="3714750" y="4716463"/>
            <a:ext cx="1143000" cy="698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2" name="直接箭头连接符 15"/>
          <p:cNvCxnSpPr>
            <a:cxnSpLocks noChangeShapeType="1"/>
          </p:cNvCxnSpPr>
          <p:nvPr/>
        </p:nvCxnSpPr>
        <p:spPr bwMode="auto">
          <a:xfrm>
            <a:off x="3714750" y="5286375"/>
            <a:ext cx="114300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3" name="直接箭头连接符 16"/>
          <p:cNvCxnSpPr>
            <a:cxnSpLocks noChangeShapeType="1"/>
          </p:cNvCxnSpPr>
          <p:nvPr/>
        </p:nvCxnSpPr>
        <p:spPr bwMode="auto">
          <a:xfrm>
            <a:off x="3714750" y="5786438"/>
            <a:ext cx="1143000" cy="714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4" name="直接箭头连接符 17"/>
          <p:cNvCxnSpPr>
            <a:cxnSpLocks noChangeShapeType="1"/>
          </p:cNvCxnSpPr>
          <p:nvPr/>
        </p:nvCxnSpPr>
        <p:spPr bwMode="auto">
          <a:xfrm>
            <a:off x="3714750" y="6286500"/>
            <a:ext cx="1143000" cy="142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5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内容占位符 2"/>
          <p:cNvSpPr>
            <a:spLocks noGrp="1"/>
          </p:cNvSpPr>
          <p:nvPr>
            <p:ph idx="4294967295"/>
          </p:nvPr>
        </p:nvSpPr>
        <p:spPr>
          <a:xfrm>
            <a:off x="428625" y="500063"/>
            <a:ext cx="8358188" cy="53578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45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61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81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503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3755" name="直接箭头连接符 13"/>
          <p:cNvCxnSpPr>
            <a:cxnSpLocks noChangeShapeType="1"/>
          </p:cNvCxnSpPr>
          <p:nvPr/>
        </p:nvCxnSpPr>
        <p:spPr bwMode="auto">
          <a:xfrm flipV="1">
            <a:off x="3714750" y="4716463"/>
            <a:ext cx="1143000" cy="698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56" name="直接箭头连接符 15"/>
          <p:cNvCxnSpPr>
            <a:cxnSpLocks noChangeShapeType="1"/>
          </p:cNvCxnSpPr>
          <p:nvPr/>
        </p:nvCxnSpPr>
        <p:spPr bwMode="auto">
          <a:xfrm>
            <a:off x="3714750" y="5286375"/>
            <a:ext cx="114300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57" name="直接箭头连接符 16"/>
          <p:cNvCxnSpPr>
            <a:cxnSpLocks noChangeShapeType="1"/>
          </p:cNvCxnSpPr>
          <p:nvPr/>
        </p:nvCxnSpPr>
        <p:spPr bwMode="auto">
          <a:xfrm>
            <a:off x="3714750" y="5786438"/>
            <a:ext cx="1143000" cy="714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58" name="直接箭头连接符 17"/>
          <p:cNvCxnSpPr>
            <a:cxnSpLocks noChangeShapeType="1"/>
          </p:cNvCxnSpPr>
          <p:nvPr/>
        </p:nvCxnSpPr>
        <p:spPr bwMode="auto">
          <a:xfrm>
            <a:off x="3714750" y="6286500"/>
            <a:ext cx="1143000" cy="142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519" name="TextBox 14"/>
          <p:cNvSpPr txBox="1">
            <a:spLocks noChangeArrowheads="1"/>
          </p:cNvSpPr>
          <p:nvPr/>
        </p:nvSpPr>
        <p:spPr bwMode="auto">
          <a:xfrm>
            <a:off x="3000375" y="171450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i=0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时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3520" name="矩形 18"/>
          <p:cNvSpPr>
            <a:spLocks noChangeArrowheads="1"/>
          </p:cNvSpPr>
          <p:nvPr/>
        </p:nvSpPr>
        <p:spPr bwMode="auto">
          <a:xfrm>
            <a:off x="785813" y="2071688"/>
            <a:ext cx="7715250" cy="1357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521" name="TextBox 19"/>
          <p:cNvSpPr txBox="1">
            <a:spLocks noChangeArrowheads="1"/>
          </p:cNvSpPr>
          <p:nvPr/>
        </p:nvSpPr>
        <p:spPr bwMode="auto">
          <a:xfrm>
            <a:off x="4857750" y="1643063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执行后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变为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13762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19" grpId="0" autoUpdateAnimBg="0"/>
      <p:bldP spid="103520" grpId="0" animBg="1" autoUpdateAnimBg="0"/>
      <p:bldP spid="103521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内容占位符 2"/>
          <p:cNvSpPr>
            <a:spLocks noGrp="1"/>
          </p:cNvSpPr>
          <p:nvPr>
            <p:ph idx="4294967295"/>
          </p:nvPr>
        </p:nvSpPr>
        <p:spPr>
          <a:xfrm>
            <a:off x="357188" y="500063"/>
            <a:ext cx="8786812" cy="53578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4451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469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485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505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527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4779" name="直接箭头连接符 13"/>
          <p:cNvCxnSpPr>
            <a:cxnSpLocks noChangeShapeType="1"/>
          </p:cNvCxnSpPr>
          <p:nvPr/>
        </p:nvCxnSpPr>
        <p:spPr bwMode="auto">
          <a:xfrm flipV="1">
            <a:off x="3714750" y="4716463"/>
            <a:ext cx="1143000" cy="698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80" name="直接箭头连接符 15"/>
          <p:cNvCxnSpPr>
            <a:cxnSpLocks noChangeShapeType="1"/>
          </p:cNvCxnSpPr>
          <p:nvPr/>
        </p:nvCxnSpPr>
        <p:spPr bwMode="auto">
          <a:xfrm>
            <a:off x="3714750" y="5286375"/>
            <a:ext cx="114300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81" name="直接箭头连接符 16"/>
          <p:cNvCxnSpPr>
            <a:cxnSpLocks noChangeShapeType="1"/>
          </p:cNvCxnSpPr>
          <p:nvPr/>
        </p:nvCxnSpPr>
        <p:spPr bwMode="auto">
          <a:xfrm>
            <a:off x="3714750" y="5786438"/>
            <a:ext cx="1143000" cy="714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82" name="直接箭头连接符 17"/>
          <p:cNvCxnSpPr>
            <a:cxnSpLocks noChangeShapeType="1"/>
          </p:cNvCxnSpPr>
          <p:nvPr/>
        </p:nvCxnSpPr>
        <p:spPr bwMode="auto">
          <a:xfrm>
            <a:off x="3714750" y="6286500"/>
            <a:ext cx="1143000" cy="142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543" name="矩形 18"/>
          <p:cNvSpPr>
            <a:spLocks noChangeArrowheads="1"/>
          </p:cNvSpPr>
          <p:nvPr/>
        </p:nvSpPr>
        <p:spPr bwMode="auto">
          <a:xfrm>
            <a:off x="642938" y="4000500"/>
            <a:ext cx="7358062" cy="857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4544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545" name="矩形 25"/>
          <p:cNvSpPr>
            <a:spLocks noChangeArrowheads="1"/>
          </p:cNvSpPr>
          <p:nvPr/>
        </p:nvSpPr>
        <p:spPr bwMode="auto">
          <a:xfrm>
            <a:off x="3740150" y="62738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104546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547" name="矩形 29"/>
          <p:cNvSpPr>
            <a:spLocks noChangeArrowheads="1"/>
          </p:cNvSpPr>
          <p:nvPr/>
        </p:nvSpPr>
        <p:spPr bwMode="auto">
          <a:xfrm>
            <a:off x="3740150" y="4605338"/>
            <a:ext cx="1122363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4788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43" grpId="0" animBg="1" autoUpdateAnimBg="0"/>
      <p:bldP spid="104545" grpId="0" bldLvl="0" animBg="1" autoUpdateAnimBg="0"/>
      <p:bldP spid="104547" grpId="0" bldLvl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4294967295"/>
          </p:nvPr>
        </p:nvSpPr>
        <p:spPr>
          <a:xfrm>
            <a:off x="571500" y="857250"/>
            <a:ext cx="8215313" cy="5000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5475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493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09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29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51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5803" name="直接箭头连接符 15"/>
          <p:cNvCxnSpPr>
            <a:cxnSpLocks noChangeShapeType="1"/>
          </p:cNvCxnSpPr>
          <p:nvPr/>
        </p:nvCxnSpPr>
        <p:spPr bwMode="auto">
          <a:xfrm>
            <a:off x="3714750" y="5286375"/>
            <a:ext cx="114300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804" name="直接箭头连接符 16"/>
          <p:cNvCxnSpPr>
            <a:cxnSpLocks noChangeShapeType="1"/>
          </p:cNvCxnSpPr>
          <p:nvPr/>
        </p:nvCxnSpPr>
        <p:spPr bwMode="auto">
          <a:xfrm>
            <a:off x="3714750" y="5786438"/>
            <a:ext cx="1143000" cy="714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805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806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Box 19"/>
          <p:cNvSpPr txBox="1">
            <a:spLocks noChangeArrowheads="1"/>
          </p:cNvSpPr>
          <p:nvPr/>
        </p:nvSpPr>
        <p:spPr bwMode="auto">
          <a:xfrm>
            <a:off x="3571875" y="185737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i=1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时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5568" name="矩形 21"/>
          <p:cNvSpPr>
            <a:spLocks noChangeArrowheads="1"/>
          </p:cNvSpPr>
          <p:nvPr/>
        </p:nvSpPr>
        <p:spPr bwMode="auto">
          <a:xfrm>
            <a:off x="1000125" y="2428875"/>
            <a:ext cx="7715250" cy="12858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5569" name="TextBox 22"/>
          <p:cNvSpPr txBox="1">
            <a:spLocks noChangeArrowheads="1"/>
          </p:cNvSpPr>
          <p:nvPr/>
        </p:nvSpPr>
        <p:spPr bwMode="auto">
          <a:xfrm>
            <a:off x="5072063" y="1857375"/>
            <a:ext cx="2643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执行后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变为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15810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67" grpId="0" autoUpdateAnimBg="0"/>
      <p:bldP spid="105568" grpId="0" animBg="1" autoUpdateAnimBg="0"/>
      <p:bldP spid="1055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836712"/>
            <a:ext cx="8858250" cy="48831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指针运算符：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＆：取地址运算符，用于</a:t>
            </a:r>
            <a:r>
              <a:rPr lang="zh-CN" altLang="en-US" sz="2800" dirty="0" smtClean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之前，表示该变量的存储地址。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 “间接访问”运算符，*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用于访问</a:t>
            </a:r>
            <a:r>
              <a:rPr lang="zh-CN" altLang="en-US" sz="2800" dirty="0" smtClean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指针变量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所指目标单元的值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注意与定义符区分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如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a=5,*p=&amp;a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en-US" altLang="zh-CN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指向</a:t>
            </a:r>
            <a:r>
              <a:rPr lang="en-US" altLang="zh-CN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，*</a:t>
            </a:r>
            <a:r>
              <a:rPr lang="en-US" altLang="zh-CN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是个整数，代表</a:t>
            </a:r>
            <a:r>
              <a:rPr lang="en-US" altLang="zh-CN" sz="2800" u="sng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		k=*p;       (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把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的值赋给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k)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		</a:t>
            </a:r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p=1;       (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把1赋给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a)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指针变量的引用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563888" y="1916832"/>
            <a:ext cx="1656184" cy="642937"/>
          </a:xfrm>
          <a:prstGeom prst="wedgeRoundRectCallout">
            <a:avLst>
              <a:gd name="adj1" fmla="val -73744"/>
              <a:gd name="adj2" fmla="val 2369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定义符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1617676" y="6236222"/>
            <a:ext cx="1658180" cy="642937"/>
          </a:xfrm>
          <a:prstGeom prst="wedgeRoundRectCallout">
            <a:avLst>
              <a:gd name="adj1" fmla="val -37147"/>
              <a:gd name="adj2" fmla="val -13280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运算符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内容占位符 2"/>
          <p:cNvSpPr>
            <a:spLocks noGrp="1"/>
          </p:cNvSpPr>
          <p:nvPr>
            <p:ph idx="4294967295"/>
          </p:nvPr>
        </p:nvSpPr>
        <p:spPr>
          <a:xfrm>
            <a:off x="785813" y="785813"/>
            <a:ext cx="8001000" cy="50720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17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33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53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75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6827" name="直接箭头连接符 15"/>
          <p:cNvCxnSpPr>
            <a:cxnSpLocks noChangeShapeType="1"/>
          </p:cNvCxnSpPr>
          <p:nvPr/>
        </p:nvCxnSpPr>
        <p:spPr bwMode="auto">
          <a:xfrm>
            <a:off x="3714750" y="5286375"/>
            <a:ext cx="1143000" cy="1588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828" name="直接箭头连接符 16"/>
          <p:cNvCxnSpPr>
            <a:cxnSpLocks noChangeShapeType="1"/>
          </p:cNvCxnSpPr>
          <p:nvPr/>
        </p:nvCxnSpPr>
        <p:spPr bwMode="auto">
          <a:xfrm>
            <a:off x="3714750" y="5786438"/>
            <a:ext cx="1143000" cy="714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89" name="矩形 14"/>
          <p:cNvSpPr>
            <a:spLocks noChangeArrowheads="1"/>
          </p:cNvSpPr>
          <p:nvPr/>
        </p:nvSpPr>
        <p:spPr bwMode="auto">
          <a:xfrm>
            <a:off x="1214438" y="4143375"/>
            <a:ext cx="7358062" cy="857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6590" name="矩形 17"/>
          <p:cNvSpPr>
            <a:spLocks noChangeArrowheads="1"/>
          </p:cNvSpPr>
          <p:nvPr/>
        </p:nvSpPr>
        <p:spPr bwMode="auto">
          <a:xfrm>
            <a:off x="3740150" y="5715000"/>
            <a:ext cx="112236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6591" name="矩形 18"/>
          <p:cNvSpPr>
            <a:spLocks noChangeArrowheads="1"/>
          </p:cNvSpPr>
          <p:nvPr/>
        </p:nvSpPr>
        <p:spPr bwMode="auto">
          <a:xfrm>
            <a:off x="3740150" y="5168900"/>
            <a:ext cx="11223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106592" name="直接箭头连接符 23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93" name="直接箭头连接符 25"/>
          <p:cNvCxnSpPr>
            <a:cxnSpLocks noChangeShapeType="1"/>
          </p:cNvCxnSpPr>
          <p:nvPr/>
        </p:nvCxnSpPr>
        <p:spPr bwMode="auto">
          <a:xfrm flipV="1">
            <a:off x="3714750" y="5429250"/>
            <a:ext cx="1143000" cy="21431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834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835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6836" name="图片 16" descr="Untitled2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837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89" grpId="0" animBg="1" autoUpdateAnimBg="0"/>
      <p:bldP spid="106590" grpId="0" bldLvl="0" animBg="1" autoUpdateAnimBg="0"/>
      <p:bldP spid="106591" grpId="0" bldLvl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/>
          <p:cNvSpPr>
            <a:spLocks noGrp="1"/>
          </p:cNvSpPr>
          <p:nvPr>
            <p:ph idx="4294967295"/>
          </p:nvPr>
        </p:nvSpPr>
        <p:spPr>
          <a:xfrm>
            <a:off x="714375" y="642938"/>
            <a:ext cx="8072438" cy="52149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7523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41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57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77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99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7851" name="直接箭头连接符 23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852" name="直接箭头连接符 25"/>
          <p:cNvCxnSpPr>
            <a:cxnSpLocks noChangeShapeType="1"/>
          </p:cNvCxnSpPr>
          <p:nvPr/>
        </p:nvCxnSpPr>
        <p:spPr bwMode="auto">
          <a:xfrm flipV="1">
            <a:off x="3714750" y="5429250"/>
            <a:ext cx="1143000" cy="21431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853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854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15" name="TextBox 19"/>
          <p:cNvSpPr txBox="1">
            <a:spLocks noChangeArrowheads="1"/>
          </p:cNvSpPr>
          <p:nvPr/>
        </p:nvSpPr>
        <p:spPr bwMode="auto">
          <a:xfrm>
            <a:off x="3000375" y="171450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i=2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时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7616" name="矩形 21"/>
          <p:cNvSpPr>
            <a:spLocks noChangeArrowheads="1"/>
          </p:cNvSpPr>
          <p:nvPr/>
        </p:nvSpPr>
        <p:spPr bwMode="auto">
          <a:xfrm>
            <a:off x="785813" y="2214563"/>
            <a:ext cx="7715250" cy="1357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7617" name="TextBox 22"/>
          <p:cNvSpPr txBox="1">
            <a:spLocks noChangeArrowheads="1"/>
          </p:cNvSpPr>
          <p:nvPr/>
        </p:nvSpPr>
        <p:spPr bwMode="auto">
          <a:xfrm>
            <a:off x="4857750" y="1643063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执行后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变为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endParaRPr lang="zh-CN" altLang="en-US" sz="2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17858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15" grpId="0" autoUpdateAnimBg="0"/>
      <p:bldP spid="107616" grpId="0" animBg="1" autoUpdateAnimBg="0"/>
      <p:bldP spid="10761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2"/>
          <p:cNvSpPr>
            <a:spLocks noGrp="1"/>
          </p:cNvSpPr>
          <p:nvPr>
            <p:ph idx="4294967295"/>
          </p:nvPr>
        </p:nvSpPr>
        <p:spPr>
          <a:xfrm>
            <a:off x="785813" y="714375"/>
            <a:ext cx="8001000" cy="5143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8547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65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81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01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23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8875" name="直接箭头连接符 23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876" name="直接箭头连接符 25"/>
          <p:cNvCxnSpPr>
            <a:cxnSpLocks noChangeShapeType="1"/>
          </p:cNvCxnSpPr>
          <p:nvPr/>
        </p:nvCxnSpPr>
        <p:spPr bwMode="auto">
          <a:xfrm flipV="1">
            <a:off x="3714750" y="5429250"/>
            <a:ext cx="1143000" cy="21431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877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878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639" name="矩形 14"/>
          <p:cNvSpPr>
            <a:spLocks noChangeArrowheads="1"/>
          </p:cNvSpPr>
          <p:nvPr/>
        </p:nvSpPr>
        <p:spPr bwMode="auto">
          <a:xfrm>
            <a:off x="1143000" y="4000500"/>
            <a:ext cx="7358063" cy="857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8640" name="直接箭头连接符 17"/>
          <p:cNvCxnSpPr>
            <a:cxnSpLocks noChangeShapeType="1"/>
          </p:cNvCxnSpPr>
          <p:nvPr/>
        </p:nvCxnSpPr>
        <p:spPr bwMode="auto">
          <a:xfrm rot="5400000" flipH="1" flipV="1">
            <a:off x="3714750" y="4714875"/>
            <a:ext cx="1143000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81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39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内容占位符 2"/>
          <p:cNvSpPr>
            <a:spLocks noGrp="1"/>
          </p:cNvSpPr>
          <p:nvPr>
            <p:ph idx="4294967295"/>
          </p:nvPr>
        </p:nvSpPr>
        <p:spPr>
          <a:xfrm>
            <a:off x="642938" y="642938"/>
            <a:ext cx="8143875" cy="52149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9571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89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05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25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47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9899" name="直接箭头连接符 23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900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901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643312" y="4929188"/>
            <a:ext cx="1285875" cy="11430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902" name="直接箭头连接符 13"/>
          <p:cNvCxnSpPr>
            <a:cxnSpLocks noChangeShapeType="1"/>
          </p:cNvCxnSpPr>
          <p:nvPr/>
        </p:nvCxnSpPr>
        <p:spPr bwMode="auto">
          <a:xfrm rot="5400000" flipH="1" flipV="1">
            <a:off x="3714750" y="4714875"/>
            <a:ext cx="1143000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63" name="直接箭头连接符 18"/>
          <p:cNvCxnSpPr>
            <a:cxnSpLocks noChangeShapeType="1"/>
          </p:cNvCxnSpPr>
          <p:nvPr/>
        </p:nvCxnSpPr>
        <p:spPr bwMode="auto">
          <a:xfrm flipV="1">
            <a:off x="3714750" y="5286375"/>
            <a:ext cx="1143000" cy="10715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904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/>
          <p:cNvSpPr>
            <a:spLocks noGrp="1"/>
          </p:cNvSpPr>
          <p:nvPr>
            <p:ph idx="4294967295"/>
          </p:nvPr>
        </p:nvSpPr>
        <p:spPr>
          <a:xfrm>
            <a:off x="714375" y="642938"/>
            <a:ext cx="8072438" cy="52149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sort(char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char *temp;  int i,j,k;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 (i=0;i&lt;n-1;i++)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k=i;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for (j=i+1;j&lt;n;j++)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  if(strcmp(name[k],name[j])&gt;0) k=j;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if (k!=i)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	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temp=name[i]; name[i]=name[k];    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name[k]=temp;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0595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13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29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49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71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0923" name="直接箭头连接符 23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924" name="直接箭头连接符 27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925" name="直接箭头连接符 13"/>
          <p:cNvCxnSpPr>
            <a:cxnSpLocks noChangeShapeType="1"/>
          </p:cNvCxnSpPr>
          <p:nvPr/>
        </p:nvCxnSpPr>
        <p:spPr bwMode="auto">
          <a:xfrm rot="5400000" flipH="1" flipV="1">
            <a:off x="3714750" y="4714875"/>
            <a:ext cx="1143000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926" name="直接箭头连接符 18"/>
          <p:cNvCxnSpPr>
            <a:cxnSpLocks noChangeShapeType="1"/>
          </p:cNvCxnSpPr>
          <p:nvPr/>
        </p:nvCxnSpPr>
        <p:spPr bwMode="auto">
          <a:xfrm flipV="1">
            <a:off x="3714750" y="5286375"/>
            <a:ext cx="1143000" cy="10715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927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4294967295"/>
          </p:nvPr>
        </p:nvSpPr>
        <p:spPr>
          <a:xfrm>
            <a:off x="500063" y="857250"/>
            <a:ext cx="6643687" cy="23574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void print(char *name[ ],int n)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  int i;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for(i=0;i&lt;n;i++)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printf(“%s\n”,name[i]);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/>
        </p:nvGraphicFramePr>
        <p:xfrm>
          <a:off x="4870450" y="4414838"/>
          <a:ext cx="3357563" cy="519112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357188"/>
                <a:gridCol w="500062"/>
                <a:gridCol w="785813"/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w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37" name="Group 21"/>
          <p:cNvGraphicFramePr>
            <a:graphicFrameLocks noGrp="1"/>
          </p:cNvGraphicFramePr>
          <p:nvPr/>
        </p:nvGraphicFramePr>
        <p:xfrm>
          <a:off x="4870450" y="5000625"/>
          <a:ext cx="285750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357188"/>
                <a:gridCol w="428625"/>
                <a:gridCol w="428625"/>
                <a:gridCol w="428625"/>
                <a:gridCol w="7858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53" name="Group 37"/>
          <p:cNvGraphicFramePr>
            <a:graphicFrameLocks noGrp="1"/>
          </p:cNvGraphicFramePr>
          <p:nvPr/>
        </p:nvGraphicFramePr>
        <p:xfrm>
          <a:off x="4870450" y="5597525"/>
          <a:ext cx="3714750" cy="518048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F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73" name="Group 57"/>
          <p:cNvGraphicFramePr>
            <a:graphicFrameLocks noGrp="1"/>
          </p:cNvGraphicFramePr>
          <p:nvPr/>
        </p:nvGraphicFramePr>
        <p:xfrm>
          <a:off x="4870450" y="6197600"/>
          <a:ext cx="4071938" cy="518048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428625"/>
                <a:gridCol w="428625"/>
                <a:gridCol w="428625"/>
                <a:gridCol w="428625"/>
                <a:gridCol w="500063"/>
                <a:gridCol w="428625"/>
                <a:gridCol w="714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u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t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\0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95" name="Group 79"/>
          <p:cNvGraphicFramePr>
            <a:graphicFrameLocks noGrp="1"/>
          </p:cNvGraphicFramePr>
          <p:nvPr/>
        </p:nvGraphicFramePr>
        <p:xfrm>
          <a:off x="1714500" y="4500563"/>
          <a:ext cx="2000250" cy="2076581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name[0]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name[1]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name[2]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138D"/>
                          </a:solidFill>
                          <a:effectLst/>
                          <a:latin typeface="Verdana" panose="020B0604030504040204" pitchFamily="34" charset="0"/>
                          <a:ea typeface="宋体" pitchFamily="2" charset="-122"/>
                        </a:rPr>
                        <a:t>name[3]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D138D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1947" name="直接箭头连接符 8"/>
          <p:cNvCxnSpPr>
            <a:cxnSpLocks noChangeShapeType="1"/>
          </p:cNvCxnSpPr>
          <p:nvPr/>
        </p:nvCxnSpPr>
        <p:spPr bwMode="auto">
          <a:xfrm>
            <a:off x="3714750" y="5429250"/>
            <a:ext cx="1143000" cy="2857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48" name="直接箭头连接符 9"/>
          <p:cNvCxnSpPr>
            <a:cxnSpLocks noChangeShapeType="1"/>
          </p:cNvCxnSpPr>
          <p:nvPr/>
        </p:nvCxnSpPr>
        <p:spPr bwMode="auto">
          <a:xfrm rot="16200000" flipH="1">
            <a:off x="3571081" y="5071269"/>
            <a:ext cx="1430338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49" name="直接箭头连接符 10"/>
          <p:cNvCxnSpPr>
            <a:cxnSpLocks noChangeShapeType="1"/>
          </p:cNvCxnSpPr>
          <p:nvPr/>
        </p:nvCxnSpPr>
        <p:spPr bwMode="auto">
          <a:xfrm rot="5400000" flipH="1" flipV="1">
            <a:off x="3714750" y="4714875"/>
            <a:ext cx="1143000" cy="1143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50" name="直接箭头连接符 11"/>
          <p:cNvCxnSpPr>
            <a:cxnSpLocks noChangeShapeType="1"/>
          </p:cNvCxnSpPr>
          <p:nvPr/>
        </p:nvCxnSpPr>
        <p:spPr bwMode="auto">
          <a:xfrm flipV="1">
            <a:off x="3714750" y="5286375"/>
            <a:ext cx="1143000" cy="10715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17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643063"/>
            <a:ext cx="24288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52" name="Rectangle 2"/>
          <p:cNvSpPr>
            <a:spLocks noChangeArrowheads="1"/>
          </p:cNvSpPr>
          <p:nvPr/>
        </p:nvSpPr>
        <p:spPr bwMode="auto">
          <a:xfrm>
            <a:off x="5429250" y="93663"/>
            <a:ext cx="3714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什么是指针数组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285875"/>
            <a:ext cx="7286625" cy="25193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指向指针的指针：用于存放指针变量地址的变量。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	int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i,*p=&amp;i,**q=&amp;p;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14938" y="93663"/>
            <a:ext cx="39290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指向指针的指针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内容占位符 2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53400" cy="44958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8.29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有一个指针数组，其元素分别指向一个整型数组的元素，用指向指针数据的指针变量，输出整型数组各元素的值。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5214938" y="93663"/>
            <a:ext cx="39290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指向指针的指针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内容占位符 2"/>
          <p:cNvSpPr>
            <a:spLocks noGrp="1"/>
          </p:cNvSpPr>
          <p:nvPr>
            <p:ph idx="4294967295"/>
          </p:nvPr>
        </p:nvSpPr>
        <p:spPr>
          <a:xfrm>
            <a:off x="928688" y="642938"/>
            <a:ext cx="6786562" cy="6000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int main()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{int a[5]={1,3,5,7,9};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int *num[5]={&amp;a[0],&amp;a[1],&amp;a[2],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              &amp;a[3],&amp;a[4]};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int **p,i;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p=num;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for(i=0;i&lt;5;i++)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{  printf("%d ",**p);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p++;    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printf("\n");  return 0;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227763" y="4797425"/>
            <a:ext cx="1879600" cy="476250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1   3   5   7   9</a:t>
            </a:r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4693" name="Group 5"/>
          <p:cNvGrpSpPr/>
          <p:nvPr/>
        </p:nvGrpSpPr>
        <p:grpSpPr bwMode="auto">
          <a:xfrm>
            <a:off x="6372225" y="4221163"/>
            <a:ext cx="1512888" cy="577850"/>
            <a:chOff x="0" y="0"/>
            <a:chExt cx="953" cy="364"/>
          </a:xfrm>
        </p:grpSpPr>
        <p:sp>
          <p:nvSpPr>
            <p:cNvPr id="124941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Line 7"/>
            <p:cNvSpPr>
              <a:spLocks noChangeShapeType="1"/>
            </p:cNvSpPr>
            <p:nvPr/>
          </p:nvSpPr>
          <p:spPr bwMode="auto">
            <a:xfrm>
              <a:off x="1" y="1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3" name="Line 8"/>
            <p:cNvSpPr>
              <a:spLocks noChangeShapeType="1"/>
            </p:cNvSpPr>
            <p:nvPr/>
          </p:nvSpPr>
          <p:spPr bwMode="auto">
            <a:xfrm>
              <a:off x="228" y="1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4" name="Line 9"/>
            <p:cNvSpPr>
              <a:spLocks noChangeShapeType="1"/>
            </p:cNvSpPr>
            <p:nvPr/>
          </p:nvSpPr>
          <p:spPr bwMode="auto">
            <a:xfrm>
              <a:off x="500" y="1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Line 10"/>
            <p:cNvSpPr>
              <a:spLocks noChangeShapeType="1"/>
            </p:cNvSpPr>
            <p:nvPr/>
          </p:nvSpPr>
          <p:spPr bwMode="auto">
            <a:xfrm>
              <a:off x="726" y="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Line 11"/>
            <p:cNvSpPr>
              <a:spLocks noChangeShapeType="1"/>
            </p:cNvSpPr>
            <p:nvPr/>
          </p:nvSpPr>
          <p:spPr bwMode="auto">
            <a:xfrm>
              <a:off x="953" y="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700" name="Group 12"/>
          <p:cNvGrpSpPr/>
          <p:nvPr/>
        </p:nvGrpSpPr>
        <p:grpSpPr bwMode="auto">
          <a:xfrm>
            <a:off x="6156325" y="3933825"/>
            <a:ext cx="1943100" cy="476250"/>
            <a:chOff x="0" y="0"/>
            <a:chExt cx="1224" cy="300"/>
          </a:xfrm>
        </p:grpSpPr>
        <p:sp>
          <p:nvSpPr>
            <p:cNvPr id="12493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224" cy="300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</a:t>
              </a:r>
              <a:endParaRPr lang="zh-CN" altLang="en-US" sz="2400" b="1">
                <a:solidFill>
                  <a:schemeClr val="folHlin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4937" name="Line 14"/>
            <p:cNvSpPr>
              <a:spLocks noChangeShapeType="1"/>
            </p:cNvSpPr>
            <p:nvPr/>
          </p:nvSpPr>
          <p:spPr bwMode="auto">
            <a:xfrm>
              <a:off x="227" y="0"/>
              <a:ext cx="0" cy="27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8" name="Line 15"/>
            <p:cNvSpPr>
              <a:spLocks noChangeShapeType="1"/>
            </p:cNvSpPr>
            <p:nvPr/>
          </p:nvSpPr>
          <p:spPr bwMode="auto">
            <a:xfrm>
              <a:off x="499" y="0"/>
              <a:ext cx="0" cy="27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Line 16"/>
            <p:cNvSpPr>
              <a:spLocks noChangeShapeType="1"/>
            </p:cNvSpPr>
            <p:nvPr/>
          </p:nvSpPr>
          <p:spPr bwMode="auto">
            <a:xfrm>
              <a:off x="771" y="0"/>
              <a:ext cx="0" cy="27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0" name="Line 17"/>
            <p:cNvSpPr>
              <a:spLocks noChangeShapeType="1"/>
            </p:cNvSpPr>
            <p:nvPr/>
          </p:nvSpPr>
          <p:spPr bwMode="auto">
            <a:xfrm>
              <a:off x="998" y="0"/>
              <a:ext cx="0" cy="272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300788" y="3502025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5" name="Rectangle 2"/>
          <p:cNvSpPr>
            <a:spLocks noChangeArrowheads="1"/>
          </p:cNvSpPr>
          <p:nvPr/>
        </p:nvSpPr>
        <p:spPr bwMode="auto">
          <a:xfrm>
            <a:off x="5214938" y="93663"/>
            <a:ext cx="39290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指向指针的指针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  <p:bldP spid="11470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928688"/>
            <a:ext cx="8250238" cy="50974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处于操作命令状态下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可以有两个参数：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格式：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int main(int argc,char *argv[])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argc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：为命令行参数的个数（包括程序名或文件名）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：指针数组，每一个元素都是一个字符类型的指针，指向命令行中的一个字符串。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argv[0]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为程序文件名指针，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argv[1]—argv[n]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为输入的参数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参数由操作系统提供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4875" y="93663"/>
            <a:ext cx="4429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指针数组作主函数的形参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285750" y="764704"/>
            <a:ext cx="8606730" cy="530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、含义</a:t>
            </a:r>
            <a:r>
              <a:rPr lang="zh-CN" altLang="en-US" sz="2800" b="1" dirty="0" smtClean="0">
                <a:latin typeface="宋体" pitchFamily="2" charset="-122"/>
              </a:rPr>
              <a:t>：指针（地址）可以作为函数</a:t>
            </a:r>
            <a:r>
              <a:rPr lang="zh-CN" altLang="en-US" sz="2800" b="1" dirty="0">
                <a:latin typeface="宋体" pitchFamily="2" charset="-122"/>
              </a:rPr>
              <a:t>的</a:t>
            </a:r>
            <a:r>
              <a:rPr lang="zh-CN" altLang="en-US" sz="2800" b="1" dirty="0" smtClean="0">
                <a:latin typeface="宋体" pitchFamily="2" charset="-122"/>
              </a:rPr>
              <a:t>参数</a:t>
            </a:r>
            <a:endParaRPr lang="zh-CN" altLang="en-US" sz="2800" b="1" dirty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、功能：将变量的地址传送到另一个函数中</a:t>
            </a:r>
            <a:r>
              <a:rPr lang="en-US" sz="2800" b="1" dirty="0" smtClean="0">
                <a:latin typeface="宋体" pitchFamily="2" charset="-122"/>
              </a:rPr>
              <a:t>，</a:t>
            </a:r>
            <a:r>
              <a:rPr lang="zh-CN" altLang="en-US" sz="2800" b="1" dirty="0" smtClean="0">
                <a:latin typeface="宋体" pitchFamily="2" charset="-122"/>
              </a:rPr>
              <a:t>函数在被调用的时候得到了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某个变量的地址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  <a:p>
            <a:pPr marL="2076450" lvl="1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 例</a:t>
            </a:r>
            <a:r>
              <a:rPr lang="en-US" altLang="zh-CN" sz="2800" b="1" dirty="0">
                <a:latin typeface="宋体" pitchFamily="2" charset="-122"/>
              </a:rPr>
              <a:t>8</a:t>
            </a:r>
            <a:r>
              <a:rPr lang="en-US" altLang="zh-CN" sz="2800" b="1" dirty="0" smtClean="0">
                <a:latin typeface="宋体" pitchFamily="2" charset="-122"/>
              </a:rPr>
              <a:t>-2 </a:t>
            </a:r>
            <a:r>
              <a:rPr lang="zh-CN" altLang="en-US" sz="2800" b="1" dirty="0" smtClean="0">
                <a:latin typeface="宋体" pitchFamily="2" charset="-122"/>
                <a:hlinkClick r:id="rId1" action="ppaction://hlinkfile"/>
              </a:rPr>
              <a:t>指针（</a:t>
            </a:r>
            <a:r>
              <a:rPr lang="zh-CN" altLang="en-US" sz="2800" b="1" dirty="0">
                <a:latin typeface="宋体" pitchFamily="2" charset="-122"/>
                <a:hlinkClick r:id="rId1" action="ppaction://hlinkfile"/>
              </a:rPr>
              <a:t>地址</a:t>
            </a:r>
            <a:r>
              <a:rPr lang="zh-CN" altLang="en-US" sz="2800" b="1" dirty="0" smtClean="0">
                <a:latin typeface="宋体" pitchFamily="2" charset="-122"/>
                <a:hlinkClick r:id="rId1" action="ppaction://hlinkfile"/>
              </a:rPr>
              <a:t>）作参数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    {	void fun(</a:t>
            </a:r>
            <a:r>
              <a:rPr lang="en-US" altLang="zh-CN" sz="2800" b="1" dirty="0" err="1" smtClean="0">
                <a:latin typeface="宋体" pitchFamily="2" charset="-122"/>
              </a:rPr>
              <a:t>int</a:t>
            </a:r>
            <a:r>
              <a:rPr lang="en-US" altLang="zh-CN" sz="2800" b="1" dirty="0" smtClean="0">
                <a:latin typeface="宋体" pitchFamily="2" charset="-122"/>
              </a:rPr>
              <a:t> *p); //</a:t>
            </a:r>
            <a:r>
              <a:rPr lang="zh-CN" altLang="en-US" sz="2800" b="1" dirty="0">
                <a:latin typeface="宋体" pitchFamily="2" charset="-122"/>
              </a:rPr>
              <a:t>被调函数</a:t>
            </a:r>
            <a:r>
              <a:rPr lang="en-US" altLang="zh-CN" sz="2800" b="1" dirty="0">
                <a:latin typeface="宋体" pitchFamily="2" charset="-122"/>
              </a:rPr>
              <a:t>	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	</a:t>
            </a:r>
            <a:r>
              <a:rPr lang="en-US" altLang="zh-CN" sz="2800" b="1" dirty="0" err="1" smtClean="0">
                <a:latin typeface="宋体" pitchFamily="2" charset="-122"/>
              </a:rPr>
              <a:t>int</a:t>
            </a:r>
            <a:r>
              <a:rPr lang="en-US" altLang="zh-CN" sz="2800" b="1" dirty="0" smtClean="0">
                <a:latin typeface="宋体" pitchFamily="2" charset="-122"/>
              </a:rPr>
              <a:t> a=6;//</a:t>
            </a:r>
            <a:r>
              <a:rPr lang="zh-CN" altLang="en-US" sz="2800" b="1" dirty="0" smtClean="0">
                <a:latin typeface="宋体" pitchFamily="2" charset="-122"/>
              </a:rPr>
              <a:t>主调函数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	</a:t>
            </a:r>
            <a:r>
              <a:rPr lang="en-US" altLang="zh-CN" sz="2800" b="1" dirty="0" smtClean="0">
                <a:latin typeface="宋体" pitchFamily="2" charset="-122"/>
              </a:rPr>
              <a:t>fun(&amp;a);//</a:t>
            </a:r>
            <a:r>
              <a:rPr lang="zh-CN" altLang="en-US" sz="2800" b="1" dirty="0" smtClean="0">
                <a:latin typeface="宋体" pitchFamily="2" charset="-122"/>
              </a:rPr>
              <a:t>在</a:t>
            </a:r>
            <a:r>
              <a:rPr lang="en-US" altLang="zh-CN" sz="2800" b="1" dirty="0" smtClean="0">
                <a:latin typeface="宋体" pitchFamily="2" charset="-122"/>
              </a:rPr>
              <a:t>fun</a:t>
            </a:r>
            <a:r>
              <a:rPr lang="zh-CN" altLang="en-US" sz="2800" b="1" dirty="0" smtClean="0">
                <a:latin typeface="宋体" pitchFamily="2" charset="-122"/>
              </a:rPr>
              <a:t>函数内可以通过</a:t>
            </a:r>
            <a:r>
              <a:rPr lang="en-US" altLang="zh-CN" sz="2800" b="1" dirty="0" smtClean="0">
                <a:latin typeface="宋体" pitchFamily="2" charset="-122"/>
              </a:rPr>
              <a:t>p</a:t>
            </a:r>
            <a:r>
              <a:rPr lang="zh-CN" altLang="en-US" sz="2800" b="1" dirty="0" smtClean="0">
                <a:latin typeface="宋体" pitchFamily="2" charset="-122"/>
              </a:rPr>
              <a:t>访问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     }           //</a:t>
            </a:r>
            <a:r>
              <a:rPr lang="zh-CN" altLang="en-US" sz="2800" b="1" dirty="0" smtClean="0">
                <a:latin typeface="宋体" pitchFamily="2" charset="-122"/>
              </a:rPr>
              <a:t>主调用函数中的变量</a:t>
            </a:r>
            <a:r>
              <a:rPr lang="en-US" altLang="zh-CN" sz="2800" b="1" dirty="0" smtClean="0">
                <a:latin typeface="宋体" pitchFamily="2" charset="-122"/>
              </a:rPr>
              <a:t>a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1619250" indent="-161925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、参数传递仍然是单向的“值传递”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00563" y="93663"/>
            <a:ext cx="4643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指针变量作为函数参数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8" name="圆角矩形标注 3"/>
          <p:cNvSpPr>
            <a:spLocks noChangeArrowheads="1"/>
          </p:cNvSpPr>
          <p:nvPr/>
        </p:nvSpPr>
        <p:spPr bwMode="auto">
          <a:xfrm>
            <a:off x="4753597" y="2114030"/>
            <a:ext cx="3744416" cy="1656184"/>
          </a:xfrm>
          <a:prstGeom prst="wedgeRoundRectCallout">
            <a:avLst>
              <a:gd name="adj1" fmla="val -91905"/>
              <a:gd name="adj2" fmla="val 877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宋体" pitchFamily="2" charset="-122"/>
              </a:rPr>
              <a:t>在</a:t>
            </a:r>
            <a:r>
              <a:rPr lang="en-US" altLang="zh-CN" sz="2800" b="1" dirty="0" smtClean="0">
                <a:latin typeface="宋体" pitchFamily="2" charset="-122"/>
              </a:rPr>
              <a:t>fun</a:t>
            </a:r>
            <a:r>
              <a:rPr lang="zh-CN" altLang="en-US" sz="2800" b="1" dirty="0" smtClean="0">
                <a:latin typeface="宋体" pitchFamily="2" charset="-122"/>
              </a:rPr>
              <a:t>函数中改变*</a:t>
            </a:r>
            <a:r>
              <a:rPr lang="en-US" altLang="zh-CN" sz="2800" b="1" dirty="0" smtClean="0">
                <a:latin typeface="宋体" pitchFamily="2" charset="-122"/>
              </a:rPr>
              <a:t>p</a:t>
            </a:r>
            <a:r>
              <a:rPr lang="zh-CN" altLang="en-US" sz="2800" b="1" dirty="0" smtClean="0">
                <a:latin typeface="宋体" pitchFamily="2" charset="-122"/>
              </a:rPr>
              <a:t>的值可以改变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 smtClean="0">
                <a:latin typeface="宋体" pitchFamily="2" charset="-122"/>
              </a:rPr>
              <a:t>的值，建立</a:t>
            </a:r>
            <a:r>
              <a:rPr lang="en-US" altLang="zh-CN" sz="2800" b="1" dirty="0" smtClean="0">
                <a:latin typeface="宋体" pitchFamily="2" charset="-122"/>
              </a:rPr>
              <a:t>fun</a:t>
            </a:r>
            <a:r>
              <a:rPr lang="zh-CN" altLang="en-US" sz="2800" b="1" dirty="0" smtClean="0">
                <a:latin typeface="宋体" pitchFamily="2" charset="-122"/>
              </a:rPr>
              <a:t>函数的反馈机制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9" name="圆角矩形标注 3"/>
          <p:cNvSpPr>
            <a:spLocks noChangeArrowheads="1"/>
          </p:cNvSpPr>
          <p:nvPr/>
        </p:nvSpPr>
        <p:spPr bwMode="auto">
          <a:xfrm>
            <a:off x="5148064" y="3914230"/>
            <a:ext cx="3744416" cy="1440160"/>
          </a:xfrm>
          <a:prstGeom prst="wedgeRoundRectCallout">
            <a:avLst>
              <a:gd name="adj1" fmla="val -100341"/>
              <a:gd name="adj2" fmla="val 698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latin typeface="宋体" pitchFamily="2" charset="-122"/>
              </a:rPr>
              <a:t>在</a:t>
            </a:r>
            <a:r>
              <a:rPr lang="en-US" altLang="zh-CN" sz="2800" b="1" dirty="0" smtClean="0">
                <a:latin typeface="宋体" pitchFamily="2" charset="-122"/>
              </a:rPr>
              <a:t>fun</a:t>
            </a:r>
            <a:r>
              <a:rPr lang="zh-CN" altLang="en-US" sz="2800" b="1" dirty="0" smtClean="0">
                <a:latin typeface="宋体" pitchFamily="2" charset="-122"/>
              </a:rPr>
              <a:t>函数中改变</a:t>
            </a:r>
            <a:r>
              <a:rPr lang="en-US" altLang="zh-CN" sz="2800" b="1" dirty="0">
                <a:latin typeface="宋体" pitchFamily="2" charset="-122"/>
              </a:rPr>
              <a:t>p</a:t>
            </a:r>
            <a:r>
              <a:rPr lang="zh-CN" altLang="en-US" sz="2800" b="1" dirty="0">
                <a:latin typeface="宋体" pitchFamily="2" charset="-122"/>
              </a:rPr>
              <a:t>值并不会改变</a:t>
            </a:r>
            <a:r>
              <a:rPr lang="en-US" altLang="zh-CN" sz="2800" b="1" dirty="0" smtClean="0">
                <a:latin typeface="宋体" pitchFamily="2" charset="-122"/>
              </a:rPr>
              <a:t>a</a:t>
            </a:r>
            <a:r>
              <a:rPr lang="zh-CN" altLang="en-US" sz="2800" b="1" dirty="0" smtClean="0">
                <a:latin typeface="宋体" pitchFamily="2" charset="-122"/>
              </a:rPr>
              <a:t>的地址和</a:t>
            </a:r>
            <a:r>
              <a:rPr lang="en-US" altLang="zh-CN" sz="2800" b="1" dirty="0" smtClean="0">
                <a:latin typeface="宋体" pitchFamily="2" charset="-122"/>
              </a:rPr>
              <a:t>a</a:t>
            </a:r>
            <a:r>
              <a:rPr lang="zh-CN" altLang="en-US" sz="2800" b="1" dirty="0" smtClean="0">
                <a:latin typeface="宋体" pitchFamily="2" charset="-122"/>
              </a:rPr>
              <a:t>的值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5669" y="1592163"/>
            <a:ext cx="6786563" cy="44291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main(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argc,char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*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[])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{ while(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argc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&gt;1)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{ ++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(“%s\n”, *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argv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  --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argc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  return 0;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739" name="TextBox 4"/>
          <p:cNvSpPr txBox="1">
            <a:spLocks noChangeArrowheads="1"/>
          </p:cNvSpPr>
          <p:nvPr/>
        </p:nvSpPr>
        <p:spPr bwMode="auto">
          <a:xfrm>
            <a:off x="3779838" y="2708275"/>
            <a:ext cx="5143500" cy="3168650"/>
          </a:xfrm>
          <a:prstGeom prst="rect">
            <a:avLst/>
          </a:prstGeom>
          <a:solidFill>
            <a:srgbClr val="E1F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9D138D"/>
                </a:solidFill>
              </a:rPr>
              <a:t>在</a:t>
            </a:r>
            <a:r>
              <a:rPr lang="en-US" altLang="zh-CN" sz="2800" b="1">
                <a:solidFill>
                  <a:srgbClr val="9D138D"/>
                </a:solidFill>
              </a:rPr>
              <a:t>VC++</a:t>
            </a:r>
            <a:r>
              <a:rPr lang="zh-CN" altLang="en-US" sz="2800" b="1">
                <a:solidFill>
                  <a:srgbClr val="9D138D"/>
                </a:solidFill>
              </a:rPr>
              <a:t>环境下编译、连接后，“工程”—“设置”—“调试”—“程序变量”中输入“</a:t>
            </a:r>
            <a:r>
              <a:rPr lang="en-US" altLang="zh-CN" sz="2800" b="1">
                <a:solidFill>
                  <a:srgbClr val="9D138D"/>
                </a:solidFill>
              </a:rPr>
              <a:t>China Beijing</a:t>
            </a:r>
            <a:r>
              <a:rPr lang="zh-CN" altLang="en-US" sz="2800" b="1">
                <a:solidFill>
                  <a:srgbClr val="9D138D"/>
                </a:solidFill>
              </a:rPr>
              <a:t>”，再运行就可得到结果</a:t>
            </a:r>
            <a:endParaRPr lang="zh-CN" altLang="en-US" sz="2800" b="1">
              <a:solidFill>
                <a:srgbClr val="9D138D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9D138D"/>
                </a:solidFill>
              </a:rPr>
              <a:t>或在命令窗口中运行可执行文件。</a:t>
            </a:r>
            <a:r>
              <a:rPr lang="en-US" altLang="zh-CN" sz="2800" b="1">
                <a:solidFill>
                  <a:srgbClr val="9D138D"/>
                </a:solidFill>
              </a:rPr>
              <a:t>test China Beijing</a:t>
            </a:r>
            <a:endParaRPr lang="en-US" altLang="zh-CN" sz="2800" b="1">
              <a:solidFill>
                <a:srgbClr val="9D138D"/>
              </a:solidFill>
            </a:endParaRPr>
          </a:p>
        </p:txBody>
      </p:sp>
      <p:pic>
        <p:nvPicPr>
          <p:cNvPr id="1167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214938"/>
            <a:ext cx="19859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2"/>
          <p:cNvSpPr>
            <a:spLocks noChangeArrowheads="1"/>
          </p:cNvSpPr>
          <p:nvPr/>
        </p:nvSpPr>
        <p:spPr bwMode="auto">
          <a:xfrm>
            <a:off x="4714875" y="93663"/>
            <a:ext cx="4429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指针数组作主函数的形参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11560" y="908720"/>
            <a:ext cx="7385446" cy="99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8-8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主函数的参数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75" y="1357313"/>
            <a:ext cx="7572375" cy="29289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8.8.1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什么是内存的动态分配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8.8.2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怎样建立内存的动态分配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8.8.3 void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指针类型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57313"/>
            <a:ext cx="8358187" cy="3857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语言允许建立内存动态分配区域，以存放一些临时用的数据，这些数据需要时随时开辟，不需要时随时释放。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什么是内存的动态分配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57313"/>
            <a:ext cx="8358188" cy="38576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对内存的动态分配是通过系统提供的库函数来实现的，主要有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malloc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realloc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这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个函数。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函数的声明在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stdlib.h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头文件中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怎样建立内存的动态分配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4438"/>
            <a:ext cx="8358187" cy="46434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１．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malloc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*malloc(unsigned int size);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作用：在内存的动态存储区中分配一个长度为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的连续空间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函数的返回值：分配成功，返回所分配内存单元的首地址；失败（例如内存空间不足），则返回空指针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(NULL)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怎样建立内存的动态分配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14438"/>
            <a:ext cx="8643938" cy="48101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void *calloc(unsigned n,unsigned size);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作用：分配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个长度为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的连续空间，常用于开辟动态数组，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为数组元素个数，每个元素长度为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函数返回值：分配成功，返回所分配内存单元的首地址；失败（例如内存空间不足），则返回空指针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(NULL)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怎样建立内存的动态分配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285875"/>
            <a:ext cx="7643813" cy="48577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	  void free(void *p); 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作用：释放指针变量ｐ所指向的已分配的动态空间</a:t>
            </a: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函数无返回值。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怎样建立内存的动态分配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4438"/>
            <a:ext cx="8358187" cy="4000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4. realloc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void *realloc(void *p,unsigned int size);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作用：将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所指向的动态空间的大小改为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的值不变。如果重分配不成功，返回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147" name="Rectangle 2"/>
          <p:cNvSpPr>
            <a:spLocks noChangeArrowheads="1"/>
          </p:cNvSpPr>
          <p:nvPr/>
        </p:nvSpPr>
        <p:spPr bwMode="auto">
          <a:xfrm>
            <a:off x="4500563" y="571500"/>
            <a:ext cx="4643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怎样建立内存的动态分配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71563"/>
            <a:ext cx="8675687" cy="48101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型指针：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*p;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指针不指向任意类型的数据，当需要用p指向某类型的数据，应先进行强制类型转换。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char *p1;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 	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void *p2;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800" smtClean="0">
              <a:solidFill>
                <a:srgbClr val="9D13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      p1</a:t>
            </a:r>
            <a:r>
              <a:rPr lang="en-US" altLang="zh-CN" sz="2800" smtClean="0">
                <a:solidFill>
                  <a:srgbClr val="9D138D"/>
                </a:solidFill>
                <a:latin typeface="微软雅黑" panose="020B0503020204020204" charset="-122"/>
                <a:ea typeface="微软雅黑" panose="020B0503020204020204" charset="-122"/>
              </a:rPr>
              <a:t>=(char *)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p2;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指针变量的空值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(NULL)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：指针不指向任何变量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86438" y="571500"/>
            <a:ext cx="3357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 void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指针类型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428750"/>
            <a:ext cx="8358188" cy="27860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8.30 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建立动态数组，输入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个学生的成绩，编写函数实现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&lt;60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成绩的输出。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195" name="Rectangle 2"/>
          <p:cNvSpPr>
            <a:spLocks noChangeArrowheads="1"/>
          </p:cNvSpPr>
          <p:nvPr/>
        </p:nvSpPr>
        <p:spPr bwMode="auto">
          <a:xfrm>
            <a:off x="5786438" y="571500"/>
            <a:ext cx="33575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zh-CN" sz="2500" b="1">
                <a:solidFill>
                  <a:srgbClr val="800000"/>
                </a:solidFill>
                <a:ea typeface="黑体" pitchFamily="49" charset="-122"/>
              </a:rPr>
              <a:t>——  void</a:t>
            </a:r>
            <a:r>
              <a:rPr lang="zh-CN" altLang="en-US" sz="2500" b="1">
                <a:solidFill>
                  <a:srgbClr val="800000"/>
                </a:solidFill>
                <a:ea typeface="黑体" pitchFamily="49" charset="-122"/>
              </a:rPr>
              <a:t>指针类型</a:t>
            </a:r>
            <a:endParaRPr lang="zh-CN" altLang="en-US" sz="2500" b="1">
              <a:solidFill>
                <a:srgbClr val="8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16160</Words>
  <Application>WPS 文字</Application>
  <PresentationFormat>全屏显示(4:3)</PresentationFormat>
  <Paragraphs>2126</Paragraphs>
  <Slides>102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23" baseType="lpstr">
      <vt:lpstr>Arial</vt:lpstr>
      <vt:lpstr>宋体</vt:lpstr>
      <vt:lpstr>Wingdings</vt:lpstr>
      <vt:lpstr>汉仪书宋二KW</vt:lpstr>
      <vt:lpstr>Verdana</vt:lpstr>
      <vt:lpstr>微软雅黑</vt:lpstr>
      <vt:lpstr>汉仪旗黑</vt:lpstr>
      <vt:lpstr>Calibri Light</vt:lpstr>
      <vt:lpstr>Calibri</vt:lpstr>
      <vt:lpstr>Helvetica Neue</vt:lpstr>
      <vt:lpstr>Times New Roman</vt:lpstr>
      <vt:lpstr>新宋体</vt:lpstr>
      <vt:lpstr>黑体</vt:lpstr>
      <vt:lpstr>汉仪中黑KW</vt:lpstr>
      <vt:lpstr>Monotype Sorts</vt:lpstr>
      <vt:lpstr>Courier New</vt:lpstr>
      <vt:lpstr>宋体</vt:lpstr>
      <vt:lpstr>Arial Unicode MS</vt:lpstr>
      <vt:lpstr>方正书宋_GBK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shirley</dc:creator>
  <cp:lastModifiedBy>轻舞飞扬</cp:lastModifiedBy>
  <cp:revision>1890</cp:revision>
  <dcterms:created xsi:type="dcterms:W3CDTF">2022-10-30T15:43:54Z</dcterms:created>
  <dcterms:modified xsi:type="dcterms:W3CDTF">2022-10-30T15:43:54Z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6B7397FD01731617D6885B634C7C10FB</vt:lpwstr>
  </property>
</Properties>
</file>