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93" r:id="rId3"/>
    <p:sldId id="335" r:id="rId4"/>
    <p:sldId id="288" r:id="rId5"/>
    <p:sldId id="392" r:id="rId6"/>
    <p:sldId id="319" r:id="rId7"/>
    <p:sldId id="300" r:id="rId8"/>
    <p:sldId id="395" r:id="rId10"/>
    <p:sldId id="396" r:id="rId11"/>
    <p:sldId id="303" r:id="rId12"/>
    <p:sldId id="311" r:id="rId13"/>
    <p:sldId id="302" r:id="rId14"/>
    <p:sldId id="301" r:id="rId15"/>
    <p:sldId id="304" r:id="rId16"/>
    <p:sldId id="394" r:id="rId17"/>
    <p:sldId id="397" r:id="rId18"/>
    <p:sldId id="336" r:id="rId19"/>
    <p:sldId id="339" r:id="rId20"/>
    <p:sldId id="398" r:id="rId21"/>
    <p:sldId id="400" r:id="rId22"/>
    <p:sldId id="305" r:id="rId23"/>
    <p:sldId id="401" r:id="rId24"/>
    <p:sldId id="306" r:id="rId25"/>
    <p:sldId id="307" r:id="rId26"/>
    <p:sldId id="342" r:id="rId27"/>
    <p:sldId id="345" r:id="rId28"/>
    <p:sldId id="346" r:id="rId29"/>
    <p:sldId id="349" r:id="rId30"/>
    <p:sldId id="350" r:id="rId31"/>
    <p:sldId id="325" r:id="rId32"/>
    <p:sldId id="351" r:id="rId33"/>
    <p:sldId id="402" r:id="rId34"/>
    <p:sldId id="403" r:id="rId35"/>
    <p:sldId id="404" r:id="rId36"/>
    <p:sldId id="405" r:id="rId37"/>
    <p:sldId id="406" r:id="rId38"/>
    <p:sldId id="407" r:id="rId39"/>
    <p:sldId id="408" r:id="rId40"/>
    <p:sldId id="316" r:id="rId41"/>
    <p:sldId id="317" r:id="rId42"/>
    <p:sldId id="409" r:id="rId43"/>
    <p:sldId id="410" r:id="rId44"/>
    <p:sldId id="309" r:id="rId45"/>
    <p:sldId id="310" r:id="rId46"/>
    <p:sldId id="299" r:id="rId47"/>
    <p:sldId id="297" r:id="rId48"/>
    <p:sldId id="411" r:id="rId49"/>
    <p:sldId id="412" r:id="rId50"/>
    <p:sldId id="298" r:id="rId51"/>
    <p:sldId id="413" r:id="rId52"/>
    <p:sldId id="352" r:id="rId53"/>
    <p:sldId id="414" r:id="rId54"/>
  </p:sldIdLst>
  <p:sldSz cx="9906000" cy="6858000" type="A4"/>
  <p:notesSz cx="6858000" cy="9144000"/>
  <p:defaultTextStyle>
    <a:defPPr>
      <a:defRPr lang="zh-CN"/>
    </a:defPPr>
    <a:lvl1pPr algn="ctr" rtl="0" fontAlgn="base">
      <a:spcBef>
        <a:spcPct val="0"/>
      </a:spcBef>
      <a:spcAft>
        <a:spcPct val="0"/>
      </a:spcAft>
      <a:buFont typeface="Arial" panose="020B0604020202090204" pitchFamily="34" charset="0"/>
      <a:defRPr sz="2400" b="1" kern="1200">
        <a:solidFill>
          <a:srgbClr val="00B050"/>
        </a:solidFill>
        <a:latin typeface="Times New Roman" panose="02020503050405090304" pitchFamily="18" charset="0"/>
        <a:ea typeface="宋体" pitchFamily="2" charset="-122"/>
        <a:cs typeface="+mn-cs"/>
      </a:defRPr>
    </a:lvl1pPr>
    <a:lvl2pPr marL="457200" algn="ctr" rtl="0" fontAlgn="base">
      <a:spcBef>
        <a:spcPct val="0"/>
      </a:spcBef>
      <a:spcAft>
        <a:spcPct val="0"/>
      </a:spcAft>
      <a:buFont typeface="Arial" panose="020B0604020202090204" pitchFamily="34" charset="0"/>
      <a:defRPr sz="2400" b="1" kern="1200">
        <a:solidFill>
          <a:srgbClr val="00B050"/>
        </a:solidFill>
        <a:latin typeface="Times New Roman" panose="02020503050405090304" pitchFamily="18" charset="0"/>
        <a:ea typeface="宋体" pitchFamily="2" charset="-122"/>
        <a:cs typeface="+mn-cs"/>
      </a:defRPr>
    </a:lvl2pPr>
    <a:lvl3pPr marL="914400" algn="ctr" rtl="0" fontAlgn="base">
      <a:spcBef>
        <a:spcPct val="0"/>
      </a:spcBef>
      <a:spcAft>
        <a:spcPct val="0"/>
      </a:spcAft>
      <a:buFont typeface="Arial" panose="020B0604020202090204" pitchFamily="34" charset="0"/>
      <a:defRPr sz="2400" b="1" kern="1200">
        <a:solidFill>
          <a:srgbClr val="00B050"/>
        </a:solidFill>
        <a:latin typeface="Times New Roman" panose="02020503050405090304" pitchFamily="18" charset="0"/>
        <a:ea typeface="宋体" pitchFamily="2" charset="-122"/>
        <a:cs typeface="+mn-cs"/>
      </a:defRPr>
    </a:lvl3pPr>
    <a:lvl4pPr marL="1371600" algn="ctr" rtl="0" fontAlgn="base">
      <a:spcBef>
        <a:spcPct val="0"/>
      </a:spcBef>
      <a:spcAft>
        <a:spcPct val="0"/>
      </a:spcAft>
      <a:buFont typeface="Arial" panose="020B0604020202090204" pitchFamily="34" charset="0"/>
      <a:defRPr sz="2400" b="1" kern="1200">
        <a:solidFill>
          <a:srgbClr val="00B050"/>
        </a:solidFill>
        <a:latin typeface="Times New Roman" panose="02020503050405090304" pitchFamily="18" charset="0"/>
        <a:ea typeface="宋体" pitchFamily="2" charset="-122"/>
        <a:cs typeface="+mn-cs"/>
      </a:defRPr>
    </a:lvl4pPr>
    <a:lvl5pPr marL="1828800" algn="ctr" rtl="0" fontAlgn="base">
      <a:spcBef>
        <a:spcPct val="0"/>
      </a:spcBef>
      <a:spcAft>
        <a:spcPct val="0"/>
      </a:spcAft>
      <a:buFont typeface="Arial" panose="020B0604020202090204" pitchFamily="34" charset="0"/>
      <a:defRPr sz="2400" b="1" kern="1200">
        <a:solidFill>
          <a:srgbClr val="00B050"/>
        </a:solidFill>
        <a:latin typeface="Times New Roman" panose="02020503050405090304" pitchFamily="18" charset="0"/>
        <a:ea typeface="宋体" pitchFamily="2" charset="-122"/>
        <a:cs typeface="+mn-cs"/>
      </a:defRPr>
    </a:lvl5pPr>
    <a:lvl6pPr marL="2286000" algn="l" defTabSz="914400" rtl="0" eaLnBrk="1" latinLnBrk="0" hangingPunct="1">
      <a:defRPr sz="2400" b="1" kern="1200">
        <a:solidFill>
          <a:srgbClr val="00B050"/>
        </a:solidFill>
        <a:latin typeface="Times New Roman" panose="02020503050405090304" pitchFamily="18" charset="0"/>
        <a:ea typeface="宋体" pitchFamily="2" charset="-122"/>
        <a:cs typeface="+mn-cs"/>
      </a:defRPr>
    </a:lvl6pPr>
    <a:lvl7pPr marL="2743200" algn="l" defTabSz="914400" rtl="0" eaLnBrk="1" latinLnBrk="0" hangingPunct="1">
      <a:defRPr sz="2400" b="1" kern="1200">
        <a:solidFill>
          <a:srgbClr val="00B050"/>
        </a:solidFill>
        <a:latin typeface="Times New Roman" panose="02020503050405090304" pitchFamily="18" charset="0"/>
        <a:ea typeface="宋体" pitchFamily="2" charset="-122"/>
        <a:cs typeface="+mn-cs"/>
      </a:defRPr>
    </a:lvl7pPr>
    <a:lvl8pPr marL="3200400" algn="l" defTabSz="914400" rtl="0" eaLnBrk="1" latinLnBrk="0" hangingPunct="1">
      <a:defRPr sz="2400" b="1" kern="1200">
        <a:solidFill>
          <a:srgbClr val="00B050"/>
        </a:solidFill>
        <a:latin typeface="Times New Roman" panose="02020503050405090304" pitchFamily="18" charset="0"/>
        <a:ea typeface="宋体" pitchFamily="2" charset="-122"/>
        <a:cs typeface="+mn-cs"/>
      </a:defRPr>
    </a:lvl8pPr>
    <a:lvl9pPr marL="3657600" algn="l" defTabSz="914400" rtl="0" eaLnBrk="1" latinLnBrk="0" hangingPunct="1">
      <a:defRPr sz="2400" b="1" kern="1200">
        <a:solidFill>
          <a:srgbClr val="00B050"/>
        </a:solidFill>
        <a:latin typeface="Times New Roman" panose="02020503050405090304"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80808"/>
    <a:srgbClr val="CC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32" autoAdjust="0"/>
  </p:normalViewPr>
  <p:slideViewPr>
    <p:cSldViewPr showGuides="1">
      <p:cViewPr varScale="1">
        <p:scale>
          <a:sx n="84" d="100"/>
          <a:sy n="84" d="100"/>
        </p:scale>
        <p:origin x="-948" y="-54"/>
      </p:cViewPr>
      <p:guideLst>
        <p:guide orient="horz" pos="2160"/>
        <p:guide pos="3120"/>
      </p:guideLst>
    </p:cSldViewPr>
  </p:slideViewPr>
  <p:outlineViewPr>
    <p:cViewPr>
      <p:scale>
        <a:sx n="33" d="100"/>
        <a:sy n="33" d="100"/>
      </p:scale>
      <p:origin x="0" y="-486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F9E7A-D5AC-49FD-8AF0-281FB77827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A0C96-601E-4374-A1DE-D2E185AF2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3A0C96-601E-4374-A1DE-D2E185AF2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98525CD-6448-45C1-B096-7AB788FFEA51}" type="datetime1">
              <a:rPr lang="zh-CN" altLang="en-US"/>
            </a:fld>
            <a:endParaRPr lang="en-US"/>
          </a:p>
        </p:txBody>
      </p:sp>
    </p:spTree>
  </p:cSld>
  <p:clrMapOvr>
    <a:masterClrMapping/>
  </p:clrMapOvr>
  <p:transition spd="med">
    <p:blinds/>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1">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565604"/>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9.1 </a:t>
            </a:r>
            <a:r>
              <a:rPr lang="zh-CN" altLang="en-US" sz="2800" b="1" dirty="0" smtClean="0">
                <a:solidFill>
                  <a:srgbClr val="C00000"/>
                </a:solidFill>
                <a:latin typeface="微软雅黑" panose="020B0503020204020204" charset="-122"/>
                <a:ea typeface="微软雅黑" panose="020B0503020204020204" charset="-122"/>
              </a:rPr>
              <a:t>结构体</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2">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609398"/>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9.2 </a:t>
            </a:r>
            <a:r>
              <a:rPr lang="zh-CN" altLang="en-US" sz="2800" b="1" dirty="0" smtClean="0">
                <a:solidFill>
                  <a:srgbClr val="C00000"/>
                </a:solidFill>
                <a:latin typeface="微软雅黑" panose="020B0503020204020204" charset="-122"/>
                <a:ea typeface="微软雅黑" panose="020B0503020204020204" charset="-122"/>
              </a:rPr>
              <a:t>结构体数组</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3">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609398"/>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9.3 </a:t>
            </a:r>
            <a:r>
              <a:rPr lang="zh-CN" altLang="en-US" sz="2800" b="1" dirty="0" smtClean="0">
                <a:solidFill>
                  <a:srgbClr val="C00000"/>
                </a:solidFill>
                <a:latin typeface="微软雅黑" panose="020B0503020204020204" charset="-122"/>
                <a:ea typeface="微软雅黑" panose="020B0503020204020204" charset="-122"/>
              </a:rPr>
              <a:t>结构体指针</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4">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609398"/>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9.4 </a:t>
            </a:r>
            <a:r>
              <a:rPr lang="zh-CN" altLang="en-US" sz="2800" b="1" dirty="0" smtClean="0">
                <a:solidFill>
                  <a:srgbClr val="C00000"/>
                </a:solidFill>
                <a:latin typeface="微软雅黑" panose="020B0503020204020204" charset="-122"/>
                <a:ea typeface="微软雅黑" panose="020B0503020204020204" charset="-122"/>
              </a:rPr>
              <a:t>单链表</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5">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565604"/>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9.5 </a:t>
            </a:r>
            <a:r>
              <a:rPr lang="zh-CN" altLang="en-US" sz="2800" b="1" dirty="0" smtClean="0">
                <a:solidFill>
                  <a:srgbClr val="C00000"/>
                </a:solidFill>
                <a:latin typeface="微软雅黑" panose="020B0503020204020204" charset="-122"/>
                <a:ea typeface="微软雅黑" panose="020B0503020204020204" charset="-122"/>
              </a:rPr>
              <a:t>共同体</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6">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609398"/>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9.6 </a:t>
            </a:r>
            <a:r>
              <a:rPr lang="zh-CN" altLang="en-US" sz="2800" b="1" dirty="0" smtClean="0">
                <a:solidFill>
                  <a:srgbClr val="C00000"/>
                </a:solidFill>
                <a:latin typeface="微软雅黑" panose="020B0503020204020204" charset="-122"/>
                <a:ea typeface="微软雅黑" panose="020B0503020204020204" charset="-122"/>
              </a:rPr>
              <a:t>枚举类型</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7">
    <p:spTree>
      <p:nvGrpSpPr>
        <p:cNvPr id="1" name=""/>
        <p:cNvGrpSpPr/>
        <p:nvPr/>
      </p:nvGrpSpPr>
      <p:grpSpPr>
        <a:xfrm>
          <a:off x="0" y="0"/>
          <a:ext cx="0" cy="0"/>
          <a:chOff x="0" y="0"/>
          <a:chExt cx="0" cy="0"/>
        </a:xfrm>
      </p:grpSpPr>
      <p:sp>
        <p:nvSpPr>
          <p:cNvPr id="2" name="文本框 13"/>
          <p:cNvSpPr txBox="1">
            <a:spLocks noChangeArrowheads="1"/>
          </p:cNvSpPr>
          <p:nvPr userDrawn="1"/>
        </p:nvSpPr>
        <p:spPr bwMode="auto">
          <a:xfrm>
            <a:off x="1129903" y="31750"/>
            <a:ext cx="4767263" cy="609398"/>
          </a:xfrm>
          <a:prstGeom prst="rect">
            <a:avLst/>
          </a:prstGeom>
          <a:noFill/>
          <a:ln w="9525">
            <a:noFill/>
            <a:miter lim="800000"/>
          </a:ln>
        </p:spPr>
        <p:txBody>
          <a:bodyPr>
            <a:spAutoFit/>
          </a:bodyPr>
          <a:lstStyle/>
          <a:p>
            <a:pPr algn="l">
              <a:lnSpc>
                <a:spcPct val="120000"/>
              </a:lnSpc>
              <a:spcBef>
                <a:spcPct val="20000"/>
              </a:spcBef>
              <a:buFont typeface="Wingdings" panose="05000000000000000000" pitchFamily="2" charset="2"/>
              <a:buNone/>
            </a:pPr>
            <a:r>
              <a:rPr lang="en-US" altLang="zh-CN" sz="2800" b="1" dirty="0" smtClean="0">
                <a:solidFill>
                  <a:srgbClr val="C00000"/>
                </a:solidFill>
                <a:latin typeface="微软雅黑" panose="020B0503020204020204" charset="-122"/>
                <a:ea typeface="微软雅黑" panose="020B0503020204020204" charset="-122"/>
              </a:rPr>
              <a:t>9.7 typedef</a:t>
            </a:r>
            <a:r>
              <a:rPr lang="zh-CN" altLang="en-US" sz="2800" b="1" dirty="0" smtClean="0">
                <a:solidFill>
                  <a:srgbClr val="C00000"/>
                </a:solidFill>
                <a:latin typeface="微软雅黑" panose="020B0503020204020204" charset="-122"/>
                <a:ea typeface="微软雅黑" panose="020B0503020204020204" charset="-122"/>
              </a:rPr>
              <a:t>定义类型</a:t>
            </a:r>
            <a:endParaRPr lang="zh-CN" altLang="en-US" sz="2800" b="1" dirty="0">
              <a:solidFill>
                <a:srgbClr val="C00000"/>
              </a:solidFill>
              <a:latin typeface="微软雅黑" panose="020B0503020204020204" charset="-122"/>
              <a:ea typeface="微软雅黑" panose="020B0503020204020204" charset="-122"/>
            </a:endParaRPr>
          </a:p>
        </p:txBody>
      </p:sp>
      <p:pic>
        <p:nvPicPr>
          <p:cNvPr id="3" name="图片 9">
            <a:hlinkClick r:id="rId2" action="ppaction://hlinksldjump"/>
          </p:cNvPr>
          <p:cNvPicPr>
            <a:picLocks noChangeAspect="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152741" y="6183321"/>
            <a:ext cx="753259"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1"/>
          <p:cNvSpPr>
            <a:spLocks noGrp="1"/>
          </p:cNvSpPr>
          <p:nvPr>
            <p:ph type="dt" sz="half" idx="10"/>
          </p:nvPr>
        </p:nvSpPr>
        <p:spPr/>
        <p:txBody>
          <a:bodyPr/>
          <a:lstStyle>
            <a:lvl1pPr>
              <a:defRPr/>
            </a:lvl1pPr>
          </a:lstStyle>
          <a:p>
            <a:pPr>
              <a:defRPr/>
            </a:pPr>
            <a:fld id="{738303E9-3477-4E6E-BEE5-8831EE4B7B5F}" type="datetime1">
              <a:rPr lang="zh-CN" altLang="en-US"/>
            </a:fld>
            <a:endParaRPr lang="en-US" altLang="zh-CN"/>
          </a:p>
        </p:txBody>
      </p:sp>
    </p:spTree>
  </p:cSld>
  <p:clrMapOvr>
    <a:masterClrMapping/>
  </p:clrMapOvr>
  <p:transition spd="med">
    <p:blinds/>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2" name="矩形 11"/>
          <p:cNvSpPr/>
          <p:nvPr userDrawn="1"/>
        </p:nvSpPr>
        <p:spPr>
          <a:xfrm>
            <a:off x="0" y="6503988"/>
            <a:ext cx="9906000" cy="354012"/>
          </a:xfrm>
          <a:prstGeom prst="rect">
            <a:avLst/>
          </a:prstGeom>
          <a:solidFill>
            <a:srgbClr val="BA0D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ct val="20000"/>
              </a:spcBef>
              <a:buFont typeface="Wingdings" panose="05000000000000000000" pitchFamily="2" charset="2"/>
              <a:buChar char="Ø"/>
              <a:defRPr/>
            </a:pPr>
            <a:endParaRPr lang="zh-CN" altLang="en-US" noProof="1"/>
          </a:p>
        </p:txBody>
      </p:sp>
      <p:sp>
        <p:nvSpPr>
          <p:cNvPr id="1027" name="文本框 12"/>
          <p:cNvSpPr txBox="1">
            <a:spLocks noChangeArrowheads="1"/>
          </p:cNvSpPr>
          <p:nvPr userDrawn="1"/>
        </p:nvSpPr>
        <p:spPr bwMode="auto">
          <a:xfrm>
            <a:off x="5577287" y="6503991"/>
            <a:ext cx="3510094" cy="312420"/>
          </a:xfrm>
          <a:prstGeom prst="rect">
            <a:avLst/>
          </a:prstGeom>
          <a:noFill/>
          <a:ln w="9525">
            <a:noFill/>
            <a:miter lim="800000"/>
          </a:ln>
        </p:spPr>
        <p:txBody>
          <a:bodyPr>
            <a:spAutoFit/>
          </a:bodyPr>
          <a:lstStyle/>
          <a:p>
            <a:pPr algn="ctr">
              <a:lnSpc>
                <a:spcPct val="120000"/>
              </a:lnSpc>
              <a:spcBef>
                <a:spcPct val="20000"/>
              </a:spcBef>
              <a:buFont typeface="Wingdings" panose="05000000000000000000" pitchFamily="2" charset="2"/>
              <a:buNone/>
            </a:pPr>
            <a:r>
              <a:rPr lang="en-US" altLang="zh-CN" sz="1200" b="1">
                <a:solidFill>
                  <a:schemeClr val="bg1"/>
                </a:solidFill>
                <a:latin typeface="Verdana" panose="020B0804030504040204" pitchFamily="34" charset="0"/>
              </a:rPr>
              <a:t>C</a:t>
            </a:r>
            <a:r>
              <a:rPr lang="zh-CN" altLang="en-US" sz="1200" b="1">
                <a:solidFill>
                  <a:schemeClr val="bg1"/>
                </a:solidFill>
              </a:rPr>
              <a:t>语言程序设计 </a:t>
            </a:r>
            <a:r>
              <a:rPr lang="en-US" altLang="zh-CN" sz="1200" b="1">
                <a:solidFill>
                  <a:schemeClr val="bg1"/>
                </a:solidFill>
                <a:latin typeface="Verdana" panose="020B0804030504040204" pitchFamily="34" charset="0"/>
              </a:rPr>
              <a:t> </a:t>
            </a:r>
            <a:r>
              <a:rPr lang="zh-CN" altLang="en-US" sz="1200" b="1">
                <a:solidFill>
                  <a:schemeClr val="bg1"/>
                </a:solidFill>
              </a:rPr>
              <a:t>计数学院 林秋月</a:t>
            </a:r>
            <a:endParaRPr lang="zh-CN" altLang="en-US" sz="1200" b="1">
              <a:solidFill>
                <a:schemeClr val="bg1"/>
              </a:solidFill>
            </a:endParaRPr>
          </a:p>
        </p:txBody>
      </p:sp>
      <p:sp>
        <p:nvSpPr>
          <p:cNvPr id="1028" name="文本占位符 2"/>
          <p:cNvSpPr>
            <a:spLocks noGrp="1" noChangeArrowheads="1"/>
          </p:cNvSpPr>
          <p:nvPr>
            <p:ph type="body" idx="4294967295"/>
          </p:nvPr>
        </p:nvSpPr>
        <p:spPr bwMode="auto">
          <a:xfrm>
            <a:off x="693078" y="1316041"/>
            <a:ext cx="8543925" cy="435133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cxnSp>
        <p:nvCxnSpPr>
          <p:cNvPr id="8" name="直接连接符 7"/>
          <p:cNvCxnSpPr/>
          <p:nvPr userDrawn="1"/>
        </p:nvCxnSpPr>
        <p:spPr>
          <a:xfrm flipV="1">
            <a:off x="0" y="536575"/>
            <a:ext cx="9906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2" y="122238"/>
            <a:ext cx="595048" cy="411162"/>
          </a:xfrm>
          <a:prstGeom prst="rect">
            <a:avLst/>
          </a:prstGeom>
          <a:solidFill>
            <a:srgbClr val="BA0D09"/>
          </a:solidFill>
          <a:ln>
            <a:solidFill>
              <a:srgbClr val="BA0D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ct val="20000"/>
              </a:spcBef>
              <a:buFont typeface="Wingdings" panose="05000000000000000000" pitchFamily="2" charset="2"/>
              <a:buChar char="Ø"/>
              <a:defRPr/>
            </a:pPr>
            <a:endParaRPr lang="zh-CN" altLang="en-US" noProof="1"/>
          </a:p>
        </p:txBody>
      </p:sp>
      <p:sp>
        <p:nvSpPr>
          <p:cNvPr id="10" name="矩形 9"/>
          <p:cNvSpPr/>
          <p:nvPr userDrawn="1"/>
        </p:nvSpPr>
        <p:spPr>
          <a:xfrm>
            <a:off x="693076" y="122238"/>
            <a:ext cx="163380" cy="41116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ct val="20000"/>
              </a:spcBef>
              <a:buFont typeface="Wingdings" panose="05000000000000000000" pitchFamily="2" charset="2"/>
              <a:buChar char="Ø"/>
              <a:defRPr/>
            </a:pPr>
            <a:endParaRPr lang="zh-CN" altLang="en-US" noProof="1"/>
          </a:p>
        </p:txBody>
      </p:sp>
      <p:sp>
        <p:nvSpPr>
          <p:cNvPr id="11" name="矩形 10"/>
          <p:cNvSpPr/>
          <p:nvPr userDrawn="1"/>
        </p:nvSpPr>
        <p:spPr>
          <a:xfrm>
            <a:off x="940728" y="122238"/>
            <a:ext cx="58473" cy="41116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ct val="20000"/>
              </a:spcBef>
              <a:buFont typeface="Wingdings" panose="05000000000000000000" pitchFamily="2" charset="2"/>
              <a:buChar char="Ø"/>
              <a:defRPr/>
            </a:pPr>
            <a:endParaRPr lang="zh-CN" altLang="en-US" noProof="1"/>
          </a:p>
        </p:txBody>
      </p:sp>
      <p:sp>
        <p:nvSpPr>
          <p:cNvPr id="4" name="日期占位符 3"/>
          <p:cNvSpPr>
            <a:spLocks noGrp="1"/>
          </p:cNvSpPr>
          <p:nvPr>
            <p:ph type="dt" sz="half" idx="2"/>
          </p:nvPr>
        </p:nvSpPr>
        <p:spPr>
          <a:xfrm>
            <a:off x="242491" y="6508753"/>
            <a:ext cx="2228850" cy="365125"/>
          </a:xfrm>
          <a:prstGeom prst="rect">
            <a:avLst/>
          </a:prstGeom>
        </p:spPr>
        <p:txBody>
          <a:bodyPr vert="horz" lIns="91440" tIns="45720" rIns="91440" bIns="45720" rtlCol="0" anchor="ctr"/>
          <a:lstStyle>
            <a:lvl1pPr algn="l" eaLnBrk="1" hangingPunct="1">
              <a:lnSpc>
                <a:spcPct val="120000"/>
              </a:lnSpc>
              <a:spcBef>
                <a:spcPct val="20000"/>
              </a:spcBef>
              <a:buFont typeface="Wingdings" panose="05000000000000000000" pitchFamily="2" charset="2"/>
              <a:buNone/>
              <a:defRPr sz="900" noProof="1">
                <a:solidFill>
                  <a:schemeClr val="bg1">
                    <a:lumMod val="95000"/>
                  </a:schemeClr>
                </a:solidFill>
                <a:latin typeface="微软雅黑" panose="020B0503020204020204" charset="-122"/>
                <a:ea typeface="微软雅黑" panose="020B0503020204020204" charset="-122"/>
                <a:cs typeface="+mn-ea"/>
              </a:defRPr>
            </a:lvl1pPr>
          </a:lstStyle>
          <a:p>
            <a:pPr>
              <a:defRPr/>
            </a:pPr>
            <a:fld id="{2E660FD2-D0C5-4CFB-A864-9E43BC3DE549}" type="datetime1">
              <a:rPr lang="zh-CN" altLang="en-US"/>
            </a:fld>
            <a:endParaRPr lang="en-US" altLang="zh-CN" dirty="0"/>
          </a:p>
        </p:txBody>
      </p:sp>
      <p:sp>
        <p:nvSpPr>
          <p:cNvPr id="13" name="灯片编号占位符 5"/>
          <p:cNvSpPr txBox="1"/>
          <p:nvPr userDrawn="1"/>
        </p:nvSpPr>
        <p:spPr>
          <a:xfrm>
            <a:off x="3275892" y="6503989"/>
            <a:ext cx="1296108" cy="354012"/>
          </a:xfrm>
          <a:prstGeom prst="rect">
            <a:avLst/>
          </a:prstGeom>
        </p:spPr>
        <p:txBody>
          <a:bodyPr vert="horz" wrap="square" lIns="91440" tIns="45720" rIns="91440" bIns="45720" numCol="1" anchor="ctr" anchorCtr="0" compatLnSpc="1"/>
          <a:lstStyle>
            <a:defPPr>
              <a:defRPr lang="zh-CN"/>
            </a:defPPr>
            <a:lvl1pPr algn="r" rtl="0" fontAlgn="base">
              <a:lnSpc>
                <a:spcPct val="120000"/>
              </a:lnSpc>
              <a:spcBef>
                <a:spcPct val="20000"/>
              </a:spcBef>
              <a:spcAft>
                <a:spcPct val="0"/>
              </a:spcAft>
              <a:buFont typeface="Wingdings" panose="05000000000000000000" pitchFamily="2" charset="2"/>
              <a:buNone/>
              <a:defRPr sz="1800" b="1" kern="1200">
                <a:solidFill>
                  <a:schemeClr val="tx1"/>
                </a:solidFill>
                <a:latin typeface="Arial" panose="020B0604020202090204" pitchFamily="34" charset="0"/>
                <a:ea typeface="微软雅黑" panose="020B0503020204020204" charset="-122"/>
                <a:cs typeface="+mn-cs"/>
              </a:defRPr>
            </a:lvl1pPr>
            <a:lvl2pPr marL="4572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4000"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sz="4000"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sz="4000"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sz="4000" kern="1200">
                <a:solidFill>
                  <a:schemeClr val="tx1"/>
                </a:solidFill>
                <a:latin typeface="Arial" panose="020B0604020202090204" pitchFamily="34" charset="0"/>
                <a:ea typeface="宋体" pitchFamily="2" charset="-122"/>
                <a:cs typeface="+mn-cs"/>
              </a:defRPr>
            </a:lvl9pPr>
          </a:lstStyle>
          <a:p>
            <a:pPr algn="l"/>
            <a:fld id="{5EC82932-3671-4E3E-9F10-87CEB810067F}" type="slidenum">
              <a:rPr lang="zh-CN" altLang="en-US" smtClean="0"/>
            </a:fld>
            <a:r>
              <a:rPr lang="en-US" altLang="zh-CN" dirty="0" smtClean="0">
                <a:latin typeface="微软雅黑" panose="020B0503020204020204" charset="-122"/>
                <a:ea typeface="宋体" pitchFamily="2" charset="-122"/>
              </a:rPr>
              <a:t>/51</a:t>
            </a:r>
            <a:endParaRPr lang="en-US" altLang="en-US" dirty="0">
              <a:latin typeface="微软雅黑" panose="020B0503020204020204" charset="-122"/>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blinds/>
  </p:transition>
  <p:timing>
    <p:tnLst>
      <p:par>
        <p:cTn id="1" dur="indefinite" restart="never" nodeType="tmRoot"/>
      </p:par>
    </p:tn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35838;&#20869;&#20363;&#39064;/chapter9_1_struc_def.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hyperlink" Target="&#35838;&#20869;&#20363;&#39064;/chapter9_1_struc_def.c" TargetMode="External"/><Relationship Id="rId4" Type="http://schemas.openxmlformats.org/officeDocument/2006/relationships/image" Target="../media/image7.png"/><Relationship Id="rId3" Type="http://schemas.openxmlformats.org/officeDocument/2006/relationships/slide" Target="slide13.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35838;&#20869;&#20363;&#39064;/chapter9_3_max.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hyperlink" Target="&#35838;&#20869;&#20363;&#39064;/chapter9_1_struc_def.c" TargetMode="External"/><Relationship Id="rId4" Type="http://schemas.openxmlformats.org/officeDocument/2006/relationships/image" Target="../media/image7.png"/><Relationship Id="rId3" Type="http://schemas.openxmlformats.org/officeDocument/2006/relationships/slide" Target="slide20.xml"/><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35838;&#20869;&#20363;&#39064;/chapter9_1_struc_def.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16.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slide" Target="slide12.xml"/><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9" Type="http://schemas.openxmlformats.org/officeDocument/2006/relationships/slide" Target="slide47.xml"/><Relationship Id="rId8" Type="http://schemas.openxmlformats.org/officeDocument/2006/relationships/slide" Target="slide45.xml"/><Relationship Id="rId7" Type="http://schemas.openxmlformats.org/officeDocument/2006/relationships/slide" Target="slide44.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29.xml"/><Relationship Id="rId3" Type="http://schemas.openxmlformats.org/officeDocument/2006/relationships/slide" Target="slide23.xml"/><Relationship Id="rId2" Type="http://schemas.openxmlformats.org/officeDocument/2006/relationships/slide" Target="slide22.xml"/><Relationship Id="rId10" Type="http://schemas.openxmlformats.org/officeDocument/2006/relationships/slideLayout" Target="../slideLayouts/slideLayout1.xml"/><Relationship Id="rId1" Type="http://schemas.openxmlformats.org/officeDocument/2006/relationships/slide" Target="slide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slide" Target="slide7.xml"/><Relationship Id="rId1" Type="http://schemas.openxmlformats.org/officeDocument/2006/relationships/slide" Target="slide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slide" Target="slide6.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130426"/>
            <a:ext cx="9906000" cy="2951163"/>
          </a:xfrm>
          <a:prstGeom prst="rect">
            <a:avLst/>
          </a:prstGeom>
          <a:gradFill flip="none" rotWithShape="1">
            <a:gsLst>
              <a:gs pos="0">
                <a:srgbClr val="BA0D09">
                  <a:shade val="30000"/>
                  <a:satMod val="115000"/>
                </a:srgbClr>
              </a:gs>
              <a:gs pos="50000">
                <a:srgbClr val="BA0D09">
                  <a:shade val="67500"/>
                  <a:satMod val="115000"/>
                </a:srgbClr>
              </a:gs>
              <a:gs pos="100000">
                <a:srgbClr val="BA0D0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ct val="20000"/>
              </a:spcBef>
              <a:buFont typeface="Wingdings" panose="05000000000000000000" pitchFamily="2" charset="2"/>
              <a:buChar char="Ø"/>
              <a:defRPr/>
            </a:pPr>
            <a:endParaRPr lang="zh-CN" altLang="en-US" noProof="1">
              <a:solidFill>
                <a:srgbClr val="FFFFFF"/>
              </a:solidFill>
            </a:endParaRPr>
          </a:p>
          <a:p>
            <a:pPr algn="ctr">
              <a:lnSpc>
                <a:spcPct val="120000"/>
              </a:lnSpc>
              <a:spcBef>
                <a:spcPct val="20000"/>
              </a:spcBef>
              <a:buFont typeface="Wingdings" panose="05000000000000000000" pitchFamily="2" charset="2"/>
              <a:buChar char="Ø"/>
              <a:defRPr/>
            </a:pPr>
            <a:endParaRPr lang="zh-CN" altLang="en-US" noProof="1">
              <a:solidFill>
                <a:srgbClr val="FFFFFF"/>
              </a:solidFill>
            </a:endParaRPr>
          </a:p>
        </p:txBody>
      </p:sp>
      <p:sp>
        <p:nvSpPr>
          <p:cNvPr id="4" name="WordArt 2"/>
          <p:cNvSpPr>
            <a:spLocks noChangeArrowheads="1" noChangeShapeType="1"/>
          </p:cNvSpPr>
          <p:nvPr/>
        </p:nvSpPr>
        <p:spPr bwMode="auto">
          <a:xfrm>
            <a:off x="1738290" y="2318385"/>
            <a:ext cx="7789358" cy="100838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138"/>
              </a:avLst>
            </a:prstTxWarp>
          </a:bodyPr>
          <a:lstStyle/>
          <a:p>
            <a:pPr algn="ctr">
              <a:lnSpc>
                <a:spcPct val="120000"/>
              </a:lnSpc>
              <a:spcBef>
                <a:spcPct val="20000"/>
              </a:spcBef>
              <a:buFont typeface="Wingdings" panose="05000000000000000000" pitchFamily="2" charset="2"/>
              <a:buNone/>
              <a:defRPr/>
            </a:pPr>
            <a:r>
              <a:rPr lang="en-US" altLang="zh-CN" sz="5400" noProof="1" smtClean="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charset="-122"/>
                <a:ea typeface="微软雅黑" panose="020B0503020204020204" charset="-122"/>
                <a:cs typeface="+mn-ea"/>
              </a:rPr>
              <a:t>9. </a:t>
            </a:r>
            <a:r>
              <a:rPr lang="zh-CN" altLang="en-US" sz="5400" noProof="1" smtClean="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charset="-122"/>
                <a:ea typeface="微软雅黑" panose="020B0503020204020204" charset="-122"/>
                <a:cs typeface="+mn-ea"/>
              </a:rPr>
              <a:t>用户自定义类型</a:t>
            </a:r>
            <a:endParaRPr lang="zh-CN" altLang="en-US" sz="5400" noProof="1">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005064"/>
            <a:ext cx="4520485" cy="178471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76536" y="1196752"/>
            <a:ext cx="8497887" cy="4464050"/>
          </a:xfrm>
          <a:noFill/>
          <a:ln w="9525">
            <a:noFill/>
            <a:miter lim="800000"/>
          </a:ln>
        </p:spPr>
        <p:txBody>
          <a:bodyPr vert="horz" wrap="square" lIns="91440" tIns="45720" rIns="91440" bIns="45720" numCol="1" anchor="t" anchorCtr="0" compatLnSpc="1"/>
          <a:lstStyle/>
          <a:p>
            <a:pPr>
              <a:lnSpc>
                <a:spcPct val="150000"/>
              </a:lnSpc>
              <a:buFont typeface="Wingdings" panose="05000000000000000000" charset="0"/>
              <a:buChar char=""/>
            </a:pPr>
            <a:r>
              <a:rPr lang="zh-CN" altLang="en-US" sz="2800" b="1" dirty="0">
                <a:latin typeface="微软雅黑" panose="020B0503020204020204" charset="-122"/>
                <a:ea typeface="微软雅黑" panose="020B0503020204020204" charset="-122"/>
              </a:rPr>
              <a:t>可以通过初始化给结构体变量赋初值。</a:t>
            </a:r>
            <a:endParaRPr lang="zh-CN" altLang="en-US" sz="2800" b="1" dirty="0">
              <a:latin typeface="微软雅黑" panose="020B0503020204020204" charset="-122"/>
              <a:ea typeface="微软雅黑" panose="020B0503020204020204" charset="-122"/>
            </a:endParaRPr>
          </a:p>
          <a:p>
            <a:pPr>
              <a:lnSpc>
                <a:spcPct val="150000"/>
              </a:lnSpc>
              <a:buFont typeface="Wingdings" panose="05000000000000000000" charset="0"/>
              <a:buChar char=""/>
            </a:pPr>
            <a:r>
              <a:rPr lang="zh-CN" altLang="en-US" sz="2800" b="1" dirty="0">
                <a:latin typeface="微软雅黑" panose="020B0503020204020204" charset="-122"/>
                <a:ea typeface="微软雅黑" panose="020B0503020204020204" charset="-122"/>
              </a:rPr>
              <a:t>结构体变量初始化时不能跨越前面的成员而只给后面的成员变量赋值。</a:t>
            </a:r>
            <a:endParaRPr lang="zh-CN" altLang="en-US" sz="28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a:t>
            </a:r>
            <a:r>
              <a:rPr lang="zh-CN" altLang="en-US" sz="2500" dirty="0">
                <a:solidFill>
                  <a:srgbClr val="800000"/>
                </a:solidFill>
                <a:ea typeface="黑体" panose="02010600030101010101" pitchFamily="49" charset="-122"/>
              </a:rPr>
              <a:t>变量</a:t>
            </a:r>
            <a:r>
              <a:rPr lang="zh-CN" altLang="en-US" sz="2500" dirty="0" smtClean="0">
                <a:solidFill>
                  <a:srgbClr val="800000"/>
                </a:solidFill>
                <a:ea typeface="黑体" panose="02010600030101010101" pitchFamily="49" charset="-122"/>
              </a:rPr>
              <a:t>的</a:t>
            </a:r>
            <a:r>
              <a:rPr lang="zh-CN" altLang="en-US" sz="2500" dirty="0">
                <a:solidFill>
                  <a:srgbClr val="800000"/>
                </a:solidFill>
                <a:ea typeface="黑体" panose="02010600030101010101" pitchFamily="49" charset="-122"/>
              </a:rPr>
              <a:t>初始化</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subTitle" idx="4294967295"/>
          </p:nvPr>
        </p:nvSpPr>
        <p:spPr>
          <a:xfrm>
            <a:off x="0" y="571479"/>
            <a:ext cx="8915400" cy="5738833"/>
          </a:xfrm>
          <a:noFill/>
          <a:ln w="9525">
            <a:noFill/>
            <a:miter lim="800000"/>
          </a:ln>
        </p:spPr>
        <p:txBody>
          <a:bodyPr vert="horz" wrap="square" lIns="91440" tIns="45720" rIns="91440" bIns="45720" numCol="1" anchor="t" anchorCtr="0" compatLnSpc="1"/>
          <a:lstStyle/>
          <a:p>
            <a:pPr>
              <a:lnSpc>
                <a:spcPct val="150000"/>
              </a:lnSpc>
              <a:buNone/>
            </a:pPr>
            <a:r>
              <a:rPr lang="zh-CN" altLang="en-US" sz="2800" b="1" dirty="0" smtClean="0">
                <a:latin typeface="微软雅黑" panose="020B0503020204020204" charset="-122"/>
                <a:ea typeface="微软雅黑" panose="020B0503020204020204" charset="-122"/>
              </a:rPr>
              <a:t> 【例</a:t>
            </a:r>
            <a:r>
              <a:rPr lang="en-US" altLang="zh-CN" sz="2800" b="1" dirty="0" smtClean="0">
                <a:latin typeface="微软雅黑" panose="020B0503020204020204" charset="-122"/>
                <a:ea typeface="微软雅黑" panose="020B0503020204020204" charset="-122"/>
              </a:rPr>
              <a:t>9-1</a:t>
            </a:r>
            <a:r>
              <a:rPr 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hlinkClick r:id="rId1"/>
              </a:rPr>
              <a:t>结构体变量的</a:t>
            </a:r>
            <a:r>
              <a:rPr lang="zh-CN" altLang="en-US" sz="2800" b="1" dirty="0">
                <a:latin typeface="微软雅黑" panose="020B0503020204020204" charset="-122"/>
                <a:ea typeface="微软雅黑" panose="020B0503020204020204" charset="-122"/>
                <a:hlinkClick r:id="rId1"/>
              </a:rPr>
              <a:t>赋值及引用</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p:txBody>
      </p:sp>
      <p:pic>
        <p:nvPicPr>
          <p:cNvPr id="13315" name="Picture 3"/>
          <p:cNvPicPr>
            <a:picLocks noChangeAspect="1" noChangeArrowheads="1"/>
          </p:cNvPicPr>
          <p:nvPr/>
        </p:nvPicPr>
        <p:blipFill>
          <a:blip r:embed="rId2"/>
          <a:srcRect/>
          <a:stretch>
            <a:fillRect/>
          </a:stretch>
        </p:blipFill>
        <p:spPr bwMode="auto">
          <a:xfrm>
            <a:off x="848544" y="1397896"/>
            <a:ext cx="7993063" cy="5064125"/>
          </a:xfrm>
          <a:prstGeom prst="rect">
            <a:avLst/>
          </a:prstGeom>
          <a:noFill/>
          <a:ln w="9525">
            <a:noFill/>
            <a:miter lim="800000"/>
            <a:headEnd/>
            <a:tailEnd/>
          </a:ln>
        </p:spPr>
      </p:pic>
      <p:sp>
        <p:nvSpPr>
          <p:cNvPr id="13316" name="Rectangle 4"/>
          <p:cNvSpPr>
            <a:spLocks noChangeArrowheads="1"/>
          </p:cNvSpPr>
          <p:nvPr/>
        </p:nvSpPr>
        <p:spPr bwMode="auto">
          <a:xfrm>
            <a:off x="620205" y="4221088"/>
            <a:ext cx="9025954" cy="463846"/>
          </a:xfrm>
          <a:prstGeom prst="rect">
            <a:avLst/>
          </a:prstGeom>
          <a:solidFill>
            <a:schemeClr val="bg1"/>
          </a:solidFill>
          <a:ln w="9525">
            <a:solidFill>
              <a:srgbClr val="000000"/>
            </a:solidFill>
            <a:miter lim="800000"/>
          </a:ln>
          <a:effectLst/>
        </p:spPr>
        <p:txBody>
          <a:bodyPr wrap="square" lIns="90000" tIns="46800" rIns="90000" bIns="46800">
            <a:spAutoFit/>
          </a:bodyPr>
          <a:lstStyle/>
          <a:p>
            <a:pPr algn="l"/>
            <a:r>
              <a:rPr lang="zh-CN" altLang="en-US" dirty="0">
                <a:solidFill>
                  <a:srgbClr val="000000"/>
                </a:solidFill>
                <a:latin typeface="Verdana" panose="020B0804030504040204" pitchFamily="34" charset="0"/>
              </a:rPr>
              <a:t>scanf("%d%s%f",</a:t>
            </a:r>
            <a:r>
              <a:rPr lang="zh-CN" altLang="en-US" dirty="0">
                <a:solidFill>
                  <a:schemeClr val="tx1"/>
                </a:solidFill>
                <a:latin typeface="Verdana" panose="020B0804030504040204" pitchFamily="34" charset="0"/>
              </a:rPr>
              <a:t> </a:t>
            </a:r>
            <a:r>
              <a:rPr lang="zh-CN" altLang="en-US" dirty="0">
                <a:solidFill>
                  <a:srgbClr val="FF0000"/>
                </a:solidFill>
                <a:latin typeface="Verdana" panose="020B0804030504040204" pitchFamily="34" charset="0"/>
              </a:rPr>
              <a:t>&amp;</a:t>
            </a:r>
            <a:r>
              <a:rPr lang="zh-CN" altLang="en-US" dirty="0">
                <a:solidFill>
                  <a:srgbClr val="9D138D"/>
                </a:solidFill>
                <a:latin typeface="Verdana" panose="020B0804030504040204" pitchFamily="34" charset="0"/>
              </a:rPr>
              <a:t>a.number</a:t>
            </a:r>
            <a:r>
              <a:rPr lang="zh-CN" altLang="en-US" dirty="0">
                <a:solidFill>
                  <a:srgbClr val="000000"/>
                </a:solidFill>
                <a:latin typeface="Verdana" panose="020B0804030504040204" pitchFamily="34" charset="0"/>
              </a:rPr>
              <a:t>, </a:t>
            </a:r>
            <a:r>
              <a:rPr lang="zh-CN" altLang="en-US" dirty="0">
                <a:solidFill>
                  <a:srgbClr val="9D138D"/>
                </a:solidFill>
                <a:latin typeface="Verdana" panose="020B0804030504040204" pitchFamily="34" charset="0"/>
              </a:rPr>
              <a:t>a.name</a:t>
            </a:r>
            <a:r>
              <a:rPr lang="zh-CN" altLang="en-US" dirty="0">
                <a:solidFill>
                  <a:srgbClr val="000000"/>
                </a:solidFill>
                <a:latin typeface="Verdana" panose="020B0804030504040204" pitchFamily="34" charset="0"/>
              </a:rPr>
              <a:t> , </a:t>
            </a:r>
            <a:r>
              <a:rPr lang="zh-CN" altLang="en-US" dirty="0">
                <a:solidFill>
                  <a:srgbClr val="FF0000"/>
                </a:solidFill>
                <a:latin typeface="Verdana" panose="020B0804030504040204" pitchFamily="34" charset="0"/>
              </a:rPr>
              <a:t>&amp;</a:t>
            </a:r>
            <a:r>
              <a:rPr lang="zh-CN" altLang="en-US" dirty="0">
                <a:solidFill>
                  <a:srgbClr val="9D138D"/>
                </a:solidFill>
                <a:latin typeface="Verdana" panose="020B0804030504040204" pitchFamily="34" charset="0"/>
              </a:rPr>
              <a:t>a.score</a:t>
            </a:r>
            <a:r>
              <a:rPr lang="zh-CN" altLang="en-US" dirty="0">
                <a:solidFill>
                  <a:srgbClr val="000000"/>
                </a:solidFill>
                <a:latin typeface="Verdana" panose="020B0804030504040204" pitchFamily="34" charset="0"/>
              </a:rPr>
              <a:t>);</a:t>
            </a:r>
            <a:r>
              <a:rPr lang="zh-CN" altLang="en-US" b="0" dirty="0">
                <a:solidFill>
                  <a:srgbClr val="000000"/>
                </a:solidFill>
                <a:latin typeface="Verdana" panose="020B0804030504040204" pitchFamily="34" charset="0"/>
              </a:rPr>
              <a:t>  </a:t>
            </a:r>
            <a:endParaRPr lang="zh-CN" altLang="en-US" b="0" dirty="0">
              <a:solidFill>
                <a:srgbClr val="000000"/>
              </a:solidFill>
              <a:latin typeface="Verdana" panose="020B0804030504040204" pitchFamily="34" charset="0"/>
            </a:endParaRPr>
          </a:p>
        </p:txBody>
      </p:sp>
      <p:sp>
        <p:nvSpPr>
          <p:cNvPr id="6"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a:t>
            </a:r>
            <a:r>
              <a:rPr lang="zh-CN" altLang="en-US" sz="2500" dirty="0">
                <a:solidFill>
                  <a:srgbClr val="800000"/>
                </a:solidFill>
                <a:ea typeface="黑体" panose="02010600030101010101" pitchFamily="49" charset="-122"/>
              </a:rPr>
              <a:t>变量</a:t>
            </a:r>
            <a:r>
              <a:rPr lang="zh-CN" altLang="en-US" sz="2500" dirty="0" smtClean="0">
                <a:solidFill>
                  <a:srgbClr val="800000"/>
                </a:solidFill>
                <a:ea typeface="黑体" panose="02010600030101010101" pitchFamily="49" charset="-122"/>
              </a:rPr>
              <a:t>的</a:t>
            </a:r>
            <a:r>
              <a:rPr lang="zh-CN" altLang="en-US" sz="2500" dirty="0">
                <a:solidFill>
                  <a:srgbClr val="800000"/>
                </a:solidFill>
                <a:ea typeface="黑体" panose="02010600030101010101" pitchFamily="49" charset="-122"/>
              </a:rPr>
              <a:t>初始化</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slide(fromBottom)">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subTitle" idx="4294967295"/>
          </p:nvPr>
        </p:nvSpPr>
        <p:spPr>
          <a:xfrm>
            <a:off x="560512" y="836712"/>
            <a:ext cx="8997950" cy="5399087"/>
          </a:xfrm>
        </p:spPr>
        <p:txBody>
          <a:bodyPr/>
          <a:lstStyle/>
          <a:p>
            <a:pPr algn="l">
              <a:lnSpc>
                <a:spcPct val="120000"/>
              </a:lnSpc>
              <a:buFont typeface="Wingdings" panose="05000000000000000000" charset="0"/>
              <a:buChar char=""/>
            </a:pPr>
            <a:r>
              <a:rPr lang="en-US" altLang="zh-CN" sz="2800" b="1" dirty="0">
                <a:latin typeface="微软雅黑" panose="020B0503020204020204" charset="-122"/>
                <a:ea typeface="微软雅黑" panose="020B0503020204020204" charset="-122"/>
              </a:rPr>
              <a:t>1</a:t>
            </a:r>
            <a:r>
              <a:rPr lang="zh-CN" altLang="en-US" sz="2800" b="1" dirty="0">
                <a:latin typeface="微软雅黑" panose="020B0503020204020204" charset="-122"/>
                <a:ea typeface="微软雅黑" panose="020B0503020204020204" charset="-122"/>
              </a:rPr>
              <a:t>原则：通过结构体的成员来引用结构体变量。</a:t>
            </a:r>
            <a:endParaRPr lang="zh-CN" altLang="en-US" sz="28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成员的引用方法为</a:t>
            </a:r>
            <a:r>
              <a:rPr lang="en-US" altLang="zh-CN" sz="2800" b="1" dirty="0">
                <a:latin typeface="微软雅黑" panose="020B0503020204020204" charset="-122"/>
                <a:ea typeface="微软雅黑" panose="020B0503020204020204" charset="-122"/>
              </a:rPr>
              <a:t>:</a:t>
            </a:r>
            <a:r>
              <a:rPr lang="zh-CN" altLang="en-US" sz="28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结构体变量名</a:t>
            </a:r>
            <a:r>
              <a:rPr lang="en-US" altLang="zh-CN" sz="28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a:t>
            </a:r>
            <a:r>
              <a:rPr lang="zh-CN" altLang="en-US" sz="28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成员名</a:t>
            </a:r>
            <a:endParaRPr lang="zh-CN" altLang="en-US" sz="28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使用要点：</a:t>
            </a:r>
            <a:endParaRPr lang="zh-CN" altLang="en-US" sz="2800" b="1" dirty="0">
              <a:latin typeface="微软雅黑" panose="020B0503020204020204" charset="-122"/>
              <a:ea typeface="微软雅黑" panose="020B0503020204020204" charset="-122"/>
            </a:endParaRPr>
          </a:p>
          <a:p>
            <a:pPr marL="100965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结构体变量不能整体输入输出</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只能对它的成员进行操作</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marL="914400" lvl="2" indent="0" algn="l">
              <a:lnSpc>
                <a:spcPct val="120000"/>
              </a:lnSpc>
              <a:buNone/>
            </a:pPr>
            <a:r>
              <a:rPr lang="zh-CN" altLang="en-US" sz="2400" b="1" dirty="0">
                <a:latin typeface="微软雅黑" panose="020B0503020204020204" charset="-122"/>
                <a:ea typeface="微软雅黑" panose="020B0503020204020204" charset="-122"/>
              </a:rPr>
              <a:t>如</a:t>
            </a:r>
            <a:r>
              <a:rPr lang="en-US" altLang="zh-CN" sz="2400" b="1" dirty="0">
                <a:latin typeface="微软雅黑" panose="020B0503020204020204" charset="-122"/>
                <a:ea typeface="微软雅黑" panose="020B0503020204020204" charset="-122"/>
              </a:rPr>
              <a:t>:</a:t>
            </a:r>
            <a:r>
              <a:rPr lang="en-US" altLang="zh-CN" sz="2400" b="1" dirty="0">
                <a:solidFill>
                  <a:schemeClr val="accent2"/>
                </a:solidFill>
                <a:latin typeface="微软雅黑" panose="020B0503020204020204" charset="-122"/>
                <a:ea typeface="微软雅黑" panose="020B0503020204020204" charset="-122"/>
              </a:rPr>
              <a:t>student1.num;</a:t>
            </a:r>
            <a:endParaRPr lang="en-US" altLang="zh-CN" sz="2400" b="1" dirty="0">
              <a:solidFill>
                <a:schemeClr val="accent2"/>
              </a:solidFill>
              <a:latin typeface="微软雅黑" panose="020B0503020204020204" charset="-122"/>
              <a:ea typeface="微软雅黑" panose="020B0503020204020204" charset="-122"/>
            </a:endParaRPr>
          </a:p>
          <a:p>
            <a:pPr marL="100965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若成员本身又是一个结构体类型</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则要使用若干个成员运算符</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逐级找到最底层的成员</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如</a:t>
            </a:r>
            <a:r>
              <a:rPr lang="en-US" altLang="zh-CN" sz="2400" b="1" dirty="0">
                <a:latin typeface="微软雅黑" panose="020B0503020204020204" charset="-122"/>
                <a:ea typeface="微软雅黑" panose="020B0503020204020204" charset="-122"/>
              </a:rPr>
              <a:t>:student1.birthday.day</a:t>
            </a:r>
            <a:endParaRPr lang="en-US" altLang="zh-CN" sz="2400" b="1" dirty="0">
              <a:latin typeface="微软雅黑" panose="020B0503020204020204" charset="-122"/>
              <a:ea typeface="微软雅黑" panose="020B0503020204020204" charset="-122"/>
            </a:endParaRPr>
          </a:p>
          <a:p>
            <a:pPr marL="100965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成员变量可以象一般的变量一样进行各种运算</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只是在运算时要加上“</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运算符</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marL="100965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可以引用成员的地址</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a:t>
            </a:r>
            <a:r>
              <a:rPr lang="zh-CN" altLang="en-US" sz="2500" dirty="0">
                <a:solidFill>
                  <a:srgbClr val="800000"/>
                </a:solidFill>
                <a:ea typeface="黑体" panose="02010600030101010101" pitchFamily="49" charset="-122"/>
              </a:rPr>
              <a:t>变量</a:t>
            </a:r>
            <a:r>
              <a:rPr lang="zh-CN" altLang="en-US" sz="2500" dirty="0" smtClean="0">
                <a:solidFill>
                  <a:srgbClr val="800000"/>
                </a:solidFill>
                <a:ea typeface="黑体" panose="02010600030101010101" pitchFamily="49" charset="-122"/>
              </a:rPr>
              <a:t>的引用</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376238" y="990600"/>
            <a:ext cx="9529762" cy="5867400"/>
          </a:xfrm>
        </p:spPr>
        <p:txBody>
          <a:bodyPr/>
          <a:lstStyle/>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含义：若干个相同的结构体类型数据组成的集合。</a:t>
            </a:r>
            <a:endParaRPr lang="zh-CN" altLang="en-US" sz="28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定义方法：</a:t>
            </a:r>
            <a:endParaRPr lang="zh-CN" altLang="en-US" sz="2800" b="1" dirty="0">
              <a:latin typeface="微软雅黑" panose="020B0503020204020204" charset="-122"/>
              <a:ea typeface="微软雅黑" panose="020B0503020204020204" charset="-122"/>
            </a:endParaRPr>
          </a:p>
          <a:p>
            <a:pPr marL="457200" lvl="1" indent="0" algn="l">
              <a:lnSpc>
                <a:spcPct val="120000"/>
              </a:lnSpc>
              <a:buNone/>
            </a:pPr>
            <a:endParaRPr lang="zh-CN" altLang="en-US" sz="2800" b="1" dirty="0">
              <a:latin typeface="微软雅黑" panose="020B0503020204020204" charset="-122"/>
              <a:ea typeface="微软雅黑" panose="020B0503020204020204" charset="-122"/>
            </a:endParaRPr>
          </a:p>
          <a:p>
            <a:pPr marL="457200" lvl="1" indent="0" algn="l">
              <a:lnSpc>
                <a:spcPct val="120000"/>
              </a:lnSpc>
              <a:buNone/>
            </a:pPr>
            <a:r>
              <a:rPr lang="en-US" altLang="zh-CN" sz="2800" b="1" dirty="0" smtClean="0">
                <a:latin typeface="微软雅黑" panose="020B0503020204020204" charset="-122"/>
                <a:ea typeface="微软雅黑" panose="020B0503020204020204" charset="-122"/>
              </a:rPr>
              <a:t>   							</a:t>
            </a:r>
            <a:endParaRPr lang="zh-CN" altLang="en-US" sz="2800" b="1" dirty="0">
              <a:latin typeface="微软雅黑" panose="020B0503020204020204" charset="-122"/>
              <a:ea typeface="微软雅黑" panose="020B0503020204020204" charset="-122"/>
            </a:endParaRPr>
          </a:p>
          <a:p>
            <a:pPr marL="457200" lvl="1" indent="0" algn="l">
              <a:lnSpc>
                <a:spcPct val="80000"/>
              </a:lnSpc>
              <a:buNone/>
            </a:pPr>
            <a:endParaRPr lang="zh-CN" altLang="en-US" sz="28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结构体数组的使用方法</a:t>
            </a:r>
            <a:endParaRPr lang="zh-CN" altLang="en-US" sz="2800" b="1" dirty="0">
              <a:latin typeface="微软雅黑" panose="020B0503020204020204" charset="-122"/>
              <a:ea typeface="微软雅黑" panose="020B0503020204020204" charset="-122"/>
            </a:endParaRPr>
          </a:p>
          <a:p>
            <a:pPr marL="990600" lvl="1" indent="-533400" algn="l">
              <a:lnSpc>
                <a:spcPct val="120000"/>
              </a:lnSpc>
              <a:buFont typeface="Wingdings" panose="05000000000000000000" pitchFamily="2" charset="2"/>
              <a:buAutoNum type="circleNumDbPlain"/>
            </a:pPr>
            <a:r>
              <a:rPr lang="zh-CN" altLang="en-US" sz="2400" b="1" dirty="0">
                <a:latin typeface="微软雅黑" panose="020B0503020204020204" charset="-122"/>
                <a:ea typeface="微软雅黑" panose="020B0503020204020204" charset="-122"/>
              </a:rPr>
              <a:t>先通过数组的下标（或指向数组的指针）来访问结构体变量。</a:t>
            </a:r>
            <a:endParaRPr lang="zh-CN" altLang="en-US" sz="2400" b="1" dirty="0">
              <a:latin typeface="微软雅黑" panose="020B0503020204020204" charset="-122"/>
              <a:ea typeface="微软雅黑" panose="020B0503020204020204" charset="-122"/>
            </a:endParaRPr>
          </a:p>
          <a:p>
            <a:pPr marL="990600" lvl="1" indent="-533400" algn="l">
              <a:lnSpc>
                <a:spcPct val="120000"/>
              </a:lnSpc>
              <a:buFont typeface="Wingdings" panose="05000000000000000000" pitchFamily="2" charset="2"/>
              <a:buAutoNum type="circleNumDbPlain"/>
            </a:pPr>
            <a:r>
              <a:rPr lang="zh-CN" altLang="en-US" sz="2400" b="1" dirty="0">
                <a:latin typeface="微软雅黑" panose="020B0503020204020204" charset="-122"/>
                <a:ea typeface="微软雅黑" panose="020B0503020204020204" charset="-122"/>
              </a:rPr>
              <a:t>再通过结构体变量的成员实现结构体数据的访问。</a:t>
            </a:r>
            <a:endParaRPr lang="zh-CN" altLang="en-US" sz="2400" b="1" dirty="0">
              <a:latin typeface="微软雅黑" panose="020B0503020204020204" charset="-122"/>
              <a:ea typeface="微软雅黑" panose="020B0503020204020204" charset="-122"/>
            </a:endParaRPr>
          </a:p>
          <a:p>
            <a:pPr marL="1371600" lvl="2" indent="-457200" algn="l">
              <a:lnSpc>
                <a:spcPct val="120000"/>
              </a:lnSpc>
            </a:pPr>
            <a:r>
              <a:rPr lang="zh-CN" altLang="en-US" sz="2400" b="1" dirty="0">
                <a:latin typeface="微软雅黑" panose="020B0503020204020204" charset="-122"/>
                <a:ea typeface="微软雅黑" panose="020B0503020204020204" charset="-122"/>
              </a:rPr>
              <a:t>形式为：</a:t>
            </a:r>
            <a:r>
              <a:rPr lang="zh-CN" altLang="en-US"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数组名</a:t>
            </a:r>
            <a:r>
              <a:rPr lang="en-US" altLang="zh-CN"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a:t>
            </a:r>
            <a:r>
              <a:rPr lang="zh-CN" altLang="en-US"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下标</a:t>
            </a:r>
            <a:r>
              <a:rPr lang="en-US" altLang="zh-CN"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a:t>
            </a:r>
            <a:r>
              <a:rPr lang="zh-CN" altLang="en-US"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成员名</a:t>
            </a:r>
            <a:endParaRPr lang="zh-CN" altLang="en-US"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endParaRPr>
          </a:p>
          <a:p>
            <a:pPr marL="1371600" lvl="2" indent="-457200" algn="l">
              <a:lnSpc>
                <a:spcPct val="120000"/>
              </a:lnSpc>
            </a:pPr>
            <a:r>
              <a:rPr lang="zh-CN" altLang="en-US" sz="2400" b="1" dirty="0">
                <a:latin typeface="微软雅黑" panose="020B0503020204020204" charset="-122"/>
                <a:ea typeface="微软雅黑" panose="020B0503020204020204" charset="-122"/>
              </a:rPr>
              <a:t>如：</a:t>
            </a:r>
            <a:r>
              <a:rPr lang="en-US" altLang="zh-CN" sz="2400" b="1" dirty="0" err="1">
                <a:latin typeface="微软雅黑" panose="020B0503020204020204" charset="-122"/>
                <a:ea typeface="微软雅黑" panose="020B0503020204020204" charset="-122"/>
              </a:rPr>
              <a:t>stu</a:t>
            </a:r>
            <a:r>
              <a:rPr lang="en-US" altLang="zh-CN" sz="2400" b="1" dirty="0">
                <a:latin typeface="微软雅黑" panose="020B0503020204020204" charset="-122"/>
                <a:ea typeface="微软雅黑" panose="020B0503020204020204" charset="-122"/>
              </a:rPr>
              <a:t>[2].name=“Wang Ying”;</a:t>
            </a:r>
            <a:endParaRPr lang="en-US" altLang="zh-CN" sz="2400" b="1" dirty="0">
              <a:latin typeface="微软雅黑" panose="020B0503020204020204" charset="-122"/>
              <a:ea typeface="微软雅黑" panose="020B0503020204020204" charset="-122"/>
            </a:endParaRPr>
          </a:p>
        </p:txBody>
      </p:sp>
      <p:pic>
        <p:nvPicPr>
          <p:cNvPr id="15364" name="Picture 4"/>
          <p:cNvPicPr>
            <a:picLocks noChangeAspect="1" noChangeArrowheads="1"/>
          </p:cNvPicPr>
          <p:nvPr/>
        </p:nvPicPr>
        <p:blipFill>
          <a:blip r:embed="rId1"/>
          <a:srcRect/>
          <a:stretch>
            <a:fillRect/>
          </a:stretch>
        </p:blipFill>
        <p:spPr bwMode="auto">
          <a:xfrm>
            <a:off x="3059313" y="1772816"/>
            <a:ext cx="3893621" cy="1872208"/>
          </a:xfrm>
          <a:prstGeom prst="rect">
            <a:avLst/>
          </a:prstGeom>
          <a:noFill/>
          <a:ln w="9525">
            <a:noFill/>
            <a:miter lim="800000"/>
            <a:headEnd/>
            <a:tailEnd/>
          </a:ln>
        </p:spPr>
      </p:pic>
      <p:sp>
        <p:nvSpPr>
          <p:cNvPr id="15365" name="Rectangle 5"/>
          <p:cNvSpPr>
            <a:spLocks noChangeArrowheads="1"/>
          </p:cNvSpPr>
          <p:nvPr/>
        </p:nvSpPr>
        <p:spPr bwMode="auto">
          <a:xfrm>
            <a:off x="1352600" y="2480320"/>
            <a:ext cx="1103312" cy="457200"/>
          </a:xfrm>
          <a:prstGeom prst="rect">
            <a:avLst/>
          </a:prstGeom>
          <a:noFill/>
          <a:ln w="9525">
            <a:noFill/>
            <a:miter lim="800000"/>
          </a:ln>
          <a:effectLst/>
        </p:spPr>
        <p:txBody>
          <a:bodyPr>
            <a:spAutoFit/>
          </a:bodyPr>
          <a:lstStyle/>
          <a:p>
            <a:pPr algn="l"/>
            <a:r>
              <a:rPr lang="zh-CN" altLang="en-US" dirty="0">
                <a:solidFill>
                  <a:srgbClr val="000000"/>
                </a:solidFill>
                <a:latin typeface="微软雅黑" panose="020B0503020204020204" charset="-122"/>
                <a:ea typeface="微软雅黑" panose="020B0503020204020204" charset="-122"/>
                <a:hlinkClick r:id="" action="ppaction://hlinkshowjump?jump=nextslide"/>
              </a:rPr>
              <a:t>示例：</a:t>
            </a:r>
            <a:endParaRPr lang="zh-CN" altLang="en-US" dirty="0">
              <a:solidFill>
                <a:srgbClr val="000000"/>
              </a:solidFill>
              <a:latin typeface="微软雅黑" panose="020B0503020204020204" charset="-122"/>
              <a:ea typeface="微软雅黑" panose="020B0503020204020204" charset="-122"/>
            </a:endParaRPr>
          </a:p>
        </p:txBody>
      </p:sp>
      <p:sp>
        <p:nvSpPr>
          <p:cNvPr id="7"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结构体数组的定义</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65212" y="5013176"/>
            <a:ext cx="8064500" cy="572464"/>
          </a:xfrm>
          <a:prstGeom prst="rect">
            <a:avLst/>
          </a:prstGeom>
          <a:noFill/>
          <a:ln w="9525">
            <a:noFill/>
            <a:miter lim="800000"/>
          </a:ln>
          <a:effectLst/>
        </p:spPr>
        <p:txBody>
          <a:bodyPr>
            <a:spAutoFit/>
          </a:bodyPr>
          <a:lstStyle/>
          <a:p>
            <a:pPr algn="l">
              <a:lnSpc>
                <a:spcPct val="130000"/>
              </a:lnSpc>
            </a:pPr>
            <a:r>
              <a:rPr lang="zh-CN" altLang="en-US" dirty="0">
                <a:solidFill>
                  <a:srgbClr val="000000"/>
                </a:solidFill>
                <a:latin typeface="Verdana" panose="020B0804030504040204" pitchFamily="34" charset="0"/>
              </a:rPr>
              <a:t>结构体数组的物理含义：</a:t>
            </a:r>
            <a:r>
              <a:rPr lang="zh-CN" altLang="en-US" i="1" dirty="0">
                <a:solidFill>
                  <a:srgbClr val="CC0000"/>
                </a:solidFill>
                <a:effectLst>
                  <a:outerShdw blurRad="38100" dist="38100" dir="2700000" algn="tl">
                    <a:srgbClr val="C0C0C0"/>
                  </a:outerShdw>
                </a:effectLst>
                <a:latin typeface="Verdana" panose="020B0804030504040204" pitchFamily="34" charset="0"/>
              </a:rPr>
              <a:t>表示实体（或记录）的个数。</a:t>
            </a:r>
            <a:endParaRPr lang="zh-CN" altLang="en-US" i="1" dirty="0">
              <a:solidFill>
                <a:srgbClr val="CC0000"/>
              </a:solidFill>
              <a:effectLst>
                <a:outerShdw blurRad="38100" dist="38100" dir="2700000" algn="tl">
                  <a:srgbClr val="C0C0C0"/>
                </a:outerShdw>
              </a:effectLst>
              <a:latin typeface="Verdana" panose="020B0804030504040204" pitchFamily="34" charset="0"/>
            </a:endParaRPr>
          </a:p>
        </p:txBody>
      </p:sp>
      <p:pic>
        <p:nvPicPr>
          <p:cNvPr id="3" name="Picture 3"/>
          <p:cNvPicPr>
            <a:picLocks noChangeAspect="1" noChangeArrowheads="1"/>
          </p:cNvPicPr>
          <p:nvPr/>
        </p:nvPicPr>
        <p:blipFill>
          <a:blip r:embed="rId1"/>
          <a:srcRect/>
          <a:stretch>
            <a:fillRect/>
          </a:stretch>
        </p:blipFill>
        <p:spPr bwMode="auto">
          <a:xfrm>
            <a:off x="920552" y="1011096"/>
            <a:ext cx="3154363" cy="3421063"/>
          </a:xfrm>
          <a:prstGeom prst="rect">
            <a:avLst/>
          </a:prstGeom>
          <a:noFill/>
          <a:ln w="9525">
            <a:noFill/>
            <a:miter lim="800000"/>
            <a:headEnd/>
            <a:tailEnd/>
          </a:ln>
        </p:spPr>
      </p:pic>
      <p:pic>
        <p:nvPicPr>
          <p:cNvPr id="4" name="Picture 4"/>
          <p:cNvPicPr>
            <a:picLocks noChangeAspect="1" noChangeArrowheads="1"/>
          </p:cNvPicPr>
          <p:nvPr/>
        </p:nvPicPr>
        <p:blipFill>
          <a:blip r:embed="rId2"/>
          <a:srcRect/>
          <a:stretch>
            <a:fillRect/>
          </a:stretch>
        </p:blipFill>
        <p:spPr bwMode="auto">
          <a:xfrm>
            <a:off x="4448944" y="982282"/>
            <a:ext cx="4176713" cy="3865563"/>
          </a:xfrm>
          <a:prstGeom prst="rect">
            <a:avLst/>
          </a:prstGeom>
          <a:noFill/>
          <a:ln w="9525">
            <a:noFill/>
            <a:miter lim="800000"/>
            <a:headEnd/>
            <a:tailEnd/>
          </a:ln>
        </p:spPr>
      </p:pic>
      <p:pic>
        <p:nvPicPr>
          <p:cNvPr id="5" name="图片 3" descr="Untitled2.png">
            <a:hlinkClick r:id="rId3" action="ppaction://hlinksldjump"/>
          </p:cNvPr>
          <p:cNvPicPr>
            <a:picLocks noChangeAspect="1" noChangeArrowheads="1"/>
          </p:cNvPicPr>
          <p:nvPr/>
        </p:nvPicPr>
        <p:blipFill>
          <a:blip r:embed="rId4"/>
          <a:srcRect/>
          <a:stretch>
            <a:fillRect/>
          </a:stretch>
        </p:blipFill>
        <p:spPr bwMode="auto">
          <a:xfrm>
            <a:off x="8617138" y="6208450"/>
            <a:ext cx="508000" cy="469900"/>
          </a:xfrm>
          <a:prstGeom prst="rect">
            <a:avLst/>
          </a:prstGeom>
          <a:noFill/>
          <a:ln w="9525">
            <a:noFill/>
            <a:miter lim="800000"/>
            <a:headEnd/>
            <a:tailEnd/>
          </a:ln>
        </p:spPr>
      </p:pic>
      <p:sp>
        <p:nvSpPr>
          <p:cNvPr id="6"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结构体数组的定义</a:t>
            </a:r>
            <a:endParaRPr lang="zh-CN" altLang="en-US" sz="2500" dirty="0">
              <a:solidFill>
                <a:srgbClr val="800000"/>
              </a:solidFill>
              <a:ea typeface="黑体" panose="02010600030101010101" pitchFamily="49" charset="-122"/>
            </a:endParaRPr>
          </a:p>
        </p:txBody>
      </p:sp>
      <p:sp>
        <p:nvSpPr>
          <p:cNvPr id="7" name="矩形 6"/>
          <p:cNvSpPr/>
          <p:nvPr/>
        </p:nvSpPr>
        <p:spPr>
          <a:xfrm>
            <a:off x="1014433" y="5661248"/>
            <a:ext cx="4658647" cy="646331"/>
          </a:xfrm>
          <a:prstGeom prst="rect">
            <a:avLst/>
          </a:prstGeom>
        </p:spPr>
        <p:txBody>
          <a:bodyPr wrap="none">
            <a:spAutoFit/>
          </a:bodyPr>
          <a:lstStyle/>
          <a:p>
            <a:pPr>
              <a:lnSpc>
                <a:spcPct val="150000"/>
              </a:lnSpc>
              <a:buNone/>
            </a:pPr>
            <a:r>
              <a:rPr lang="zh-CN" altLang="en-US" dirty="0">
                <a:latin typeface="微软雅黑" panose="020B0503020204020204" charset="-122"/>
                <a:ea typeface="微软雅黑" panose="020B0503020204020204" charset="-122"/>
              </a:rPr>
              <a:t>例</a:t>
            </a:r>
            <a:r>
              <a:rPr lang="en-US" altLang="zh-CN" dirty="0">
                <a:latin typeface="微软雅黑" panose="020B0503020204020204" charset="-122"/>
                <a:ea typeface="微软雅黑" panose="020B0503020204020204" charset="-122"/>
              </a:rPr>
              <a:t>9-1:</a:t>
            </a:r>
            <a:r>
              <a:rPr lang="zh-CN" alt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hlinkClick r:id="rId5"/>
              </a:rPr>
              <a:t>结构</a:t>
            </a:r>
            <a:r>
              <a:rPr lang="zh-CN" altLang="en-US" dirty="0" smtClean="0">
                <a:latin typeface="微软雅黑" panose="020B0503020204020204" charset="-122"/>
                <a:ea typeface="微软雅黑" panose="020B0503020204020204" charset="-122"/>
                <a:hlinkClick r:id="rId5"/>
              </a:rPr>
              <a:t>体数组的</a:t>
            </a:r>
            <a:r>
              <a:rPr lang="zh-CN" altLang="en-US" dirty="0">
                <a:latin typeface="微软雅黑" panose="020B0503020204020204" charset="-122"/>
                <a:ea typeface="微软雅黑" panose="020B0503020204020204" charset="-122"/>
                <a:hlinkClick r:id="rId5"/>
              </a:rPr>
              <a:t>赋值及引用</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结构体数组的初始化</a:t>
            </a:r>
            <a:endParaRPr lang="zh-CN" altLang="en-US" sz="2500" dirty="0">
              <a:solidFill>
                <a:srgbClr val="800000"/>
              </a:solidFill>
              <a:ea typeface="黑体" panose="02010600030101010101" pitchFamily="49" charset="-122"/>
            </a:endParaRPr>
          </a:p>
        </p:txBody>
      </p:sp>
      <p:sp>
        <p:nvSpPr>
          <p:cNvPr id="3" name="Rectangle 2"/>
          <p:cNvSpPr txBox="1">
            <a:spLocks noChangeArrowheads="1"/>
          </p:cNvSpPr>
          <p:nvPr/>
        </p:nvSpPr>
        <p:spPr bwMode="auto">
          <a:xfrm>
            <a:off x="674936" y="908720"/>
            <a:ext cx="8469064" cy="647278"/>
          </a:xfrm>
          <a:prstGeom prst="rect">
            <a:avLst/>
          </a:prstGeom>
          <a:noFill/>
          <a:ln w="9525">
            <a:noFill/>
            <a:miter lim="800000"/>
          </a:ln>
        </p:spPr>
        <p:txBody>
          <a:bodyPr vert="horz" wrap="square" lIns="91440" tIns="45720" rIns="91440" bIns="45720" numCol="1" anchor="t" anchorCtr="0" compatLnSpc="1"/>
          <a:lstStyle>
            <a:lvl1pPr marL="0" indent="0" algn="l" defTabSz="685800" eaLnBrk="0" hangingPunct="0">
              <a:lnSpc>
                <a:spcPct val="120000"/>
              </a:lnSpc>
              <a:spcBef>
                <a:spcPts val="750"/>
              </a:spcBef>
              <a:buNone/>
              <a:defRPr sz="2800">
                <a:solidFill>
                  <a:schemeClr val="tx1"/>
                </a:solidFill>
                <a:latin typeface="微软雅黑" panose="020B0503020204020204" charset="-122"/>
                <a:ea typeface="微软雅黑" panose="020B0503020204020204" charset="-122"/>
              </a:defRPr>
            </a:lvl1pPr>
            <a:lvl2pPr lvl="1" indent="0" algn="l" defTabSz="685800" eaLnBrk="0" hangingPunct="0">
              <a:lnSpc>
                <a:spcPct val="120000"/>
              </a:lnSpc>
              <a:spcBef>
                <a:spcPts val="375"/>
              </a:spcBef>
              <a:buNone/>
              <a:defRPr sz="2800">
                <a:solidFill>
                  <a:schemeClr val="tx1"/>
                </a:solidFill>
                <a:latin typeface="微软雅黑" panose="020B0503020204020204" charset="-122"/>
                <a:ea typeface="微软雅黑" panose="020B0503020204020204" charset="-122"/>
              </a:defRPr>
            </a:lvl2pPr>
            <a:lvl3pPr marL="1371600" lvl="2" indent="-457200" algn="l" defTabSz="685800" eaLnBrk="0" hangingPunct="0">
              <a:lnSpc>
                <a:spcPct val="120000"/>
              </a:lnSpc>
              <a:spcBef>
                <a:spcPts val="375"/>
              </a:spcBef>
              <a:buChar char="•"/>
              <a:defRPr>
                <a:solidFill>
                  <a:schemeClr val="tx1"/>
                </a:solidFill>
                <a:latin typeface="微软雅黑" panose="020B0503020204020204" charset="-122"/>
                <a:ea typeface="微软雅黑" panose="020B0503020204020204" charset="-122"/>
              </a:defRPr>
            </a:lvl3pPr>
            <a:lvl4pPr marL="1200150" indent="-171450" algn="l" defTabSz="685800" eaLnBrk="0" hangingPunct="0">
              <a:lnSpc>
                <a:spcPct val="90000"/>
              </a:lnSpc>
              <a:spcBef>
                <a:spcPts val="375"/>
              </a:spcBef>
              <a:buChar char="•"/>
              <a:defRPr sz="1300">
                <a:solidFill>
                  <a:schemeClr val="tx1"/>
                </a:solidFill>
                <a:latin typeface="微软雅黑" panose="020B0503020204020204" charset="-122"/>
                <a:ea typeface="微软雅黑" panose="020B0503020204020204" charset="-122"/>
              </a:defRPr>
            </a:lvl4pPr>
            <a:lvl5pPr marL="1543050" indent="-171450" algn="l" defTabSz="685800" eaLnBrk="0" hangingPunct="0">
              <a:lnSpc>
                <a:spcPct val="90000"/>
              </a:lnSpc>
              <a:spcBef>
                <a:spcPts val="375"/>
              </a:spcBef>
              <a:buChar char="•"/>
              <a:defRPr sz="1300">
                <a:solidFill>
                  <a:schemeClr val="tx1"/>
                </a:solidFill>
                <a:latin typeface="微软雅黑" panose="020B0503020204020204" charset="-122"/>
                <a:ea typeface="微软雅黑" panose="020B0503020204020204" charset="-122"/>
              </a:defRPr>
            </a:lvl5pPr>
            <a:lvl6pPr marL="18859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6pPr>
            <a:lvl7pPr marL="22288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7pPr>
            <a:lvl8pPr marL="25717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8pPr>
            <a:lvl9pPr marL="29146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9pPr>
          </a:lstStyle>
          <a:p>
            <a:r>
              <a:rPr lang="zh-CN" altLang="en-US" dirty="0"/>
              <a:t>与一般数组元素赋初值的方法相同。</a:t>
            </a:r>
            <a:endParaRPr lang="zh-CN" altLang="en-US" dirty="0"/>
          </a:p>
        </p:txBody>
      </p:sp>
      <p:pic>
        <p:nvPicPr>
          <p:cNvPr id="4" name="Picture 4"/>
          <p:cNvPicPr>
            <a:picLocks noChangeAspect="1" noChangeArrowheads="1"/>
          </p:cNvPicPr>
          <p:nvPr/>
        </p:nvPicPr>
        <p:blipFill>
          <a:blip r:embed="rId1"/>
          <a:srcRect/>
          <a:stretch>
            <a:fillRect/>
          </a:stretch>
        </p:blipFill>
        <p:spPr bwMode="auto">
          <a:xfrm>
            <a:off x="810625" y="1893238"/>
            <a:ext cx="8787953" cy="3263954"/>
          </a:xfrm>
          <a:prstGeom prst="rect">
            <a:avLst/>
          </a:prstGeom>
          <a:noFill/>
          <a:ln w="9525">
            <a:noFill/>
            <a:miter lim="800000"/>
            <a:headEnd/>
            <a:tailEnd/>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581371" y="692696"/>
            <a:ext cx="8908133" cy="1296144"/>
          </a:xfrm>
          <a:noFill/>
        </p:spPr>
        <p:txBody>
          <a:bodyPr/>
          <a:lstStyle/>
          <a:p>
            <a:pPr marL="95250" indent="-95250">
              <a:lnSpc>
                <a:spcPct val="140000"/>
              </a:lnSpc>
              <a:buFont typeface="Monotype Sorts" pitchFamily="2" charset="2"/>
              <a:buNone/>
            </a:pPr>
            <a:r>
              <a:rPr lang="zh-CN" altLang="en-US" sz="2800" b="1" dirty="0">
                <a:latin typeface="微软雅黑" panose="020B0503020204020204" charset="-122"/>
                <a:ea typeface="微软雅黑" panose="020B0503020204020204" charset="-122"/>
              </a:rPr>
              <a:t>【例</a:t>
            </a:r>
            <a:r>
              <a:rPr lang="zh-CN" altLang="en-US" sz="2800" b="1" dirty="0" smtClean="0">
                <a:latin typeface="微软雅黑" panose="020B0503020204020204" charset="-122"/>
                <a:ea typeface="微软雅黑" panose="020B0503020204020204" charset="-122"/>
              </a:rPr>
              <a:t>9</a:t>
            </a:r>
            <a:r>
              <a:rPr lang="en-US" altLang="zh-CN" sz="2800" b="1" dirty="0" smtClean="0">
                <a:latin typeface="微软雅黑" panose="020B0503020204020204" charset="-122"/>
                <a:ea typeface="微软雅黑" panose="020B0503020204020204" charset="-122"/>
              </a:rPr>
              <a:t>-2</a:t>
            </a:r>
            <a:r>
              <a:rPr lang="zh-CN" altLang="en-US" sz="2800" b="1" dirty="0" smtClean="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有n个学生的信息(包括学号、姓名、成绩)，要求</a:t>
            </a:r>
            <a:r>
              <a:rPr lang="zh-CN" altLang="en-US" sz="2800" b="1" dirty="0">
                <a:latin typeface="微软雅黑" panose="020B0503020204020204" charset="-122"/>
                <a:ea typeface="微软雅黑" panose="020B0503020204020204" charset="-122"/>
                <a:hlinkClick r:id="rId1"/>
              </a:rPr>
              <a:t>最高分学生的信息。</a:t>
            </a:r>
            <a:endParaRPr lang="zh-CN" altLang="en-US" sz="2800" b="1" dirty="0">
              <a:latin typeface="微软雅黑" panose="020B0503020204020204" charset="-122"/>
              <a:ea typeface="微软雅黑" panose="020B0503020204020204" charset="-122"/>
            </a:endParaRPr>
          </a:p>
        </p:txBody>
      </p:sp>
      <p:sp>
        <p:nvSpPr>
          <p:cNvPr id="4" name="内容占位符 2"/>
          <p:cNvSpPr txBox="1"/>
          <p:nvPr/>
        </p:nvSpPr>
        <p:spPr bwMode="auto">
          <a:xfrm>
            <a:off x="1136576" y="2420888"/>
            <a:ext cx="8769424" cy="4032448"/>
          </a:xfrm>
          <a:prstGeom prst="rect">
            <a:avLst/>
          </a:prstGeom>
          <a:solidFill>
            <a:schemeClr val="bg1"/>
          </a:solid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buFont typeface="Monotype Sorts" pitchFamily="2" charset="2"/>
              <a:buNone/>
            </a:pPr>
            <a:r>
              <a:rPr lang="zh-CN" altLang="en-US" sz="2400" b="1" dirty="0" smtClean="0">
                <a:latin typeface="微软雅黑" panose="020B0503020204020204" charset="-122"/>
                <a:ea typeface="微软雅黑" panose="020B0503020204020204" charset="-122"/>
              </a:rPr>
              <a:t>#define N 5</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struct Student</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int num;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char name[20];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float score;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a:t>
            </a:r>
            <a:endParaRPr lang="zh-CN" altLang="en-US" sz="2400" b="1" dirty="0" smtClean="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结构体数组的应用举例</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noChangeArrowheads="1"/>
          </p:cNvSpPr>
          <p:nvPr>
            <p:ph idx="4294967295"/>
          </p:nvPr>
        </p:nvSpPr>
        <p:spPr>
          <a:xfrm>
            <a:off x="541338" y="764704"/>
            <a:ext cx="9364662" cy="5878984"/>
          </a:xfrm>
        </p:spPr>
        <p:txBody>
          <a:bodyPr/>
          <a:lstStyle/>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int main()</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struct Student stu[N]={{10101,"Zhang",78},</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{10103,"Wang",98.5}</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{10106,"Li", 86},</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{10108,"Ling",73.5}, {10110,"Fun",100} };</a:t>
            </a:r>
            <a:endParaRPr lang="zh-CN" altLang="en-US" sz="2400" b="1" dirty="0">
              <a:latin typeface="微软雅黑" panose="020B0503020204020204" charset="-122"/>
              <a:ea typeface="微软雅黑" panose="020B0503020204020204" charset="-122"/>
            </a:endParaRPr>
          </a:p>
          <a:p>
            <a:pPr lvl="1">
              <a:lnSpc>
                <a:spcPct val="100000"/>
              </a:lnSpc>
              <a:buFont typeface="Monotype Sorts" pitchFamily="2" charset="2"/>
              <a:buNone/>
            </a:pPr>
            <a:r>
              <a:rPr lang="zh-CN" altLang="en-US" sz="2400" b="1" dirty="0" smtClean="0">
                <a:latin typeface="微软雅黑" panose="020B0503020204020204" charset="-122"/>
                <a:ea typeface="微软雅黑" panose="020B0503020204020204" charset="-122"/>
              </a:rPr>
              <a:t>int </a:t>
            </a:r>
            <a:r>
              <a:rPr lang="zh-CN" altLang="en-US" sz="2400" b="1" dirty="0">
                <a:latin typeface="微软雅黑" panose="020B0503020204020204" charset="-122"/>
                <a:ea typeface="微软雅黑" panose="020B0503020204020204" charset="-122"/>
              </a:rPr>
              <a:t>i,max=0;</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for(i=1;i&lt;N;i++)</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if(stu[i].score&gt;stu[max].score)  </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max=i;</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printf("%6d %8s %6.2f\n</a:t>
            </a:r>
            <a:r>
              <a:rPr lang="zh-CN" altLang="en-US" sz="2400" b="1" dirty="0" smtClean="0">
                <a:latin typeface="微软雅黑" panose="020B0503020204020204" charset="-122"/>
                <a:ea typeface="微软雅黑" panose="020B0503020204020204" charset="-122"/>
              </a:rPr>
              <a:t>",stu</a:t>
            </a:r>
            <a:r>
              <a:rPr lang="zh-CN" altLang="en-US" sz="2400" b="1" dirty="0">
                <a:latin typeface="微软雅黑" panose="020B0503020204020204" charset="-122"/>
                <a:ea typeface="微软雅黑" panose="020B0503020204020204" charset="-122"/>
              </a:rPr>
              <a:t>[max].num,stu[max].name,</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stu[max].score);   </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   return 0;</a:t>
            </a:r>
            <a:endParaRPr lang="zh-CN" altLang="en-US" sz="2400" b="1" dirty="0">
              <a:latin typeface="微软雅黑" panose="020B0503020204020204" charset="-122"/>
              <a:ea typeface="微软雅黑" panose="020B0503020204020204" charset="-122"/>
            </a:endParaRPr>
          </a:p>
          <a:p>
            <a:pPr>
              <a:lnSpc>
                <a:spcPct val="100000"/>
              </a:lnSpc>
              <a:buFont typeface="Monotype Sorts" pitchFamily="2" charset="2"/>
              <a:buNone/>
            </a:pPr>
            <a:r>
              <a:rPr lang="zh-CN" altLang="en-US" sz="2400" b="1" dirty="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结构体数组的应用举例</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72480" y="739351"/>
            <a:ext cx="9431908" cy="1969569"/>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a:lnSpc>
                <a:spcPct val="140000"/>
              </a:lnSpc>
              <a:buNone/>
            </a:pPr>
            <a:r>
              <a:rPr lang="zh-CN" altLang="en-US" sz="2800" b="1" dirty="0" smtClean="0">
                <a:latin typeface="微软雅黑" panose="020B0503020204020204" charset="-122"/>
                <a:ea typeface="微软雅黑" panose="020B0503020204020204" charset="-122"/>
              </a:rPr>
              <a:t>【例</a:t>
            </a:r>
            <a:r>
              <a:rPr lang="en-US" altLang="zh-CN" sz="2800" b="1" dirty="0" smtClean="0">
                <a:latin typeface="微软雅黑" panose="020B0503020204020204" charset="-122"/>
                <a:ea typeface="微软雅黑" panose="020B0503020204020204" charset="-122"/>
              </a:rPr>
              <a:t>9-3</a:t>
            </a:r>
            <a:r>
              <a:rPr lang="zh-CN" altLang="en-US"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对候选人得票的统计程序。设有三个候选人</a:t>
            </a:r>
            <a:r>
              <a:rPr lang="en-US" alt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每个选民只能投票选一人。要求编写程序，先后输入被选人的名字</a:t>
            </a:r>
            <a:r>
              <a:rPr lang="en-US" alt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最后统计出每个候选人的得票的结果。</a:t>
            </a:r>
            <a:endParaRPr lang="zh-CN" altLang="en-US" sz="2800" b="1" dirty="0">
              <a:latin typeface="微软雅黑" panose="020B0503020204020204" charset="-122"/>
              <a:ea typeface="微软雅黑" panose="020B0503020204020204" charset="-122"/>
            </a:endParaRPr>
          </a:p>
        </p:txBody>
      </p:sp>
      <p:pic>
        <p:nvPicPr>
          <p:cNvPr id="4" name="Picture 3"/>
          <p:cNvPicPr>
            <a:picLocks noChangeAspect="1" noChangeArrowheads="1"/>
          </p:cNvPicPr>
          <p:nvPr/>
        </p:nvPicPr>
        <p:blipFill>
          <a:blip r:embed="rId1"/>
          <a:srcRect r="28700"/>
          <a:stretch>
            <a:fillRect/>
          </a:stretch>
        </p:blipFill>
        <p:spPr bwMode="auto">
          <a:xfrm>
            <a:off x="920552" y="2865995"/>
            <a:ext cx="8496300" cy="2335213"/>
          </a:xfrm>
          <a:prstGeom prst="rect">
            <a:avLst/>
          </a:prstGeom>
          <a:noFill/>
          <a:ln w="9525">
            <a:noFill/>
            <a:miter lim="800000"/>
            <a:headEnd/>
            <a:tailEnd/>
          </a:ln>
        </p:spPr>
      </p:pic>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结构体数组的应用举例</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结构体数组的应用举例</a:t>
            </a:r>
            <a:endParaRPr lang="zh-CN" altLang="en-US" sz="2500" dirty="0">
              <a:solidFill>
                <a:srgbClr val="800000"/>
              </a:solidFill>
              <a:ea typeface="黑体" panose="02010600030101010101" pitchFamily="49" charset="-122"/>
            </a:endParaRPr>
          </a:p>
        </p:txBody>
      </p:sp>
      <p:pic>
        <p:nvPicPr>
          <p:cNvPr id="5" name="Picture 2"/>
          <p:cNvPicPr>
            <a:picLocks noChangeAspect="1" noChangeArrowheads="1"/>
          </p:cNvPicPr>
          <p:nvPr/>
        </p:nvPicPr>
        <p:blipFill>
          <a:blip r:embed="rId1"/>
          <a:srcRect/>
          <a:stretch>
            <a:fillRect/>
          </a:stretch>
        </p:blipFill>
        <p:spPr bwMode="auto">
          <a:xfrm>
            <a:off x="273050" y="651718"/>
            <a:ext cx="9359900" cy="6089650"/>
          </a:xfrm>
          <a:prstGeom prst="rect">
            <a:avLst/>
          </a:prstGeom>
          <a:noFill/>
          <a:ln w="9525">
            <a:noFill/>
            <a:miter lim="800000"/>
            <a:headEnd/>
            <a:tailEnd/>
          </a:ln>
        </p:spPr>
      </p:pic>
      <p:pic>
        <p:nvPicPr>
          <p:cNvPr id="6" name="Picture 2"/>
          <p:cNvPicPr>
            <a:picLocks noChangeAspect="1" noChangeArrowheads="1"/>
          </p:cNvPicPr>
          <p:nvPr/>
        </p:nvPicPr>
        <p:blipFill>
          <a:blip r:embed="rId2"/>
          <a:srcRect/>
          <a:stretch>
            <a:fillRect/>
          </a:stretch>
        </p:blipFill>
        <p:spPr bwMode="auto">
          <a:xfrm>
            <a:off x="8275638" y="78933"/>
            <a:ext cx="1357312" cy="4662488"/>
          </a:xfrm>
          <a:prstGeom prst="rect">
            <a:avLst/>
          </a:prstGeom>
          <a:noFill/>
          <a:ln w="9525">
            <a:noFill/>
            <a:miter lim="800000"/>
            <a:headEnd/>
            <a:tailEnd/>
          </a:ln>
        </p:spPr>
      </p:pic>
      <p:pic>
        <p:nvPicPr>
          <p:cNvPr id="7" name="Picture 4"/>
          <p:cNvPicPr>
            <a:picLocks noChangeAspect="1" noChangeArrowheads="1"/>
          </p:cNvPicPr>
          <p:nvPr/>
        </p:nvPicPr>
        <p:blipFill>
          <a:blip r:embed="rId3"/>
          <a:srcRect/>
          <a:stretch>
            <a:fillRect/>
          </a:stretch>
        </p:blipFill>
        <p:spPr bwMode="auto">
          <a:xfrm>
            <a:off x="7953375" y="5104310"/>
            <a:ext cx="1679575" cy="1285875"/>
          </a:xfrm>
          <a:prstGeom prst="rect">
            <a:avLst/>
          </a:prstGeom>
          <a:noFill/>
          <a:ln w="9525">
            <a:noFill/>
            <a:miter lim="800000"/>
            <a:headEnd/>
            <a:tailEnd/>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88950" y="836613"/>
            <a:ext cx="9072564" cy="5256212"/>
          </a:xfrm>
          <a:prstGeom prst="rect">
            <a:avLst/>
          </a:prstGeom>
          <a:noFill/>
          <a:ln w="9525">
            <a:noFill/>
            <a:miter lim="800000"/>
          </a:ln>
          <a:effectLst/>
        </p:spPr>
        <p:txBody>
          <a:bodyPr/>
          <a:lstStyle/>
          <a:p>
            <a:pPr algn="l">
              <a:lnSpc>
                <a:spcPct val="140000"/>
              </a:lnSpc>
              <a:spcBef>
                <a:spcPct val="20000"/>
              </a:spcBef>
              <a:buClr>
                <a:schemeClr val="accent1"/>
              </a:buClr>
              <a:buSzPct val="75000"/>
              <a:buFont typeface="Monotype Sorts" pitchFamily="2" charset="2"/>
              <a:buNone/>
            </a:pPr>
            <a:r>
              <a:rPr lang="zh-CN" altLang="en-US" sz="3200" dirty="0">
                <a:solidFill>
                  <a:srgbClr val="000000"/>
                </a:solidFill>
                <a:latin typeface="微软雅黑" panose="020B0503020204020204" charset="-122"/>
                <a:ea typeface="微软雅黑" panose="020B0503020204020204" charset="-122"/>
              </a:rPr>
              <a:t>    至此，已介绍了基本类型的变量（如整型、实型、字符型等），也介绍了一种构造类型数据（数组）。</a:t>
            </a:r>
            <a:endParaRPr lang="zh-CN" altLang="en-US" sz="3200" dirty="0">
              <a:solidFill>
                <a:srgbClr val="000000"/>
              </a:solidFill>
              <a:latin typeface="微软雅黑" panose="020B0503020204020204" charset="-122"/>
              <a:ea typeface="微软雅黑" panose="020B0503020204020204" charset="-122"/>
            </a:endParaRPr>
          </a:p>
          <a:p>
            <a:pPr algn="l">
              <a:lnSpc>
                <a:spcPct val="140000"/>
              </a:lnSpc>
              <a:spcBef>
                <a:spcPct val="20000"/>
              </a:spcBef>
              <a:buClr>
                <a:schemeClr val="accent1"/>
              </a:buClr>
              <a:buSzPct val="75000"/>
              <a:buFont typeface="Monotype Sorts" pitchFamily="2" charset="2"/>
              <a:buNone/>
            </a:pPr>
            <a:r>
              <a:rPr lang="zh-CN" altLang="en-US" sz="3200" dirty="0">
                <a:solidFill>
                  <a:srgbClr val="000000"/>
                </a:solidFill>
                <a:latin typeface="微软雅黑" panose="020B0503020204020204" charset="-122"/>
                <a:ea typeface="微软雅黑" panose="020B0503020204020204" charset="-122"/>
              </a:rPr>
              <a:t>    但是，只有这些数据类型是不够的。有时需要将</a:t>
            </a:r>
            <a:r>
              <a:rPr lang="zh-CN" altLang="en-US" sz="3200" dirty="0">
                <a:solidFill>
                  <a:srgbClr val="FF0000"/>
                </a:solidFill>
                <a:latin typeface="微软雅黑" panose="020B0503020204020204" charset="-122"/>
                <a:ea typeface="微软雅黑" panose="020B0503020204020204" charset="-122"/>
              </a:rPr>
              <a:t>不同类型</a:t>
            </a:r>
            <a:r>
              <a:rPr lang="zh-CN" altLang="en-US" sz="3200" dirty="0">
                <a:solidFill>
                  <a:srgbClr val="000000"/>
                </a:solidFill>
                <a:latin typeface="微软雅黑" panose="020B0503020204020204" charset="-122"/>
                <a:ea typeface="微软雅黑" panose="020B0503020204020204" charset="-122"/>
              </a:rPr>
              <a:t>的数据组合成一个有机的整体，以便于引用。如：学生记录。可以使用</a:t>
            </a:r>
            <a:r>
              <a:rPr lang="en-US" altLang="zh-CN" sz="3200" dirty="0">
                <a:solidFill>
                  <a:srgbClr val="000000"/>
                </a:solidFill>
                <a:latin typeface="微软雅黑" panose="020B0503020204020204" charset="-122"/>
                <a:ea typeface="微软雅黑" panose="020B0503020204020204" charset="-122"/>
              </a:rPr>
              <a:t>C</a:t>
            </a:r>
            <a:r>
              <a:rPr lang="zh-CN" altLang="en-US" sz="3200" dirty="0">
                <a:solidFill>
                  <a:srgbClr val="000000"/>
                </a:solidFill>
                <a:latin typeface="微软雅黑" panose="020B0503020204020204" charset="-122"/>
                <a:ea typeface="微软雅黑" panose="020B0503020204020204" charset="-122"/>
              </a:rPr>
              <a:t>语言提供的结构体来表示。</a:t>
            </a:r>
            <a:endParaRPr lang="zh-CN" altLang="en-US" sz="3200" dirty="0">
              <a:solidFill>
                <a:srgbClr val="000000"/>
              </a:solidFill>
              <a:latin typeface="微软雅黑" panose="020B0503020204020204" charset="-122"/>
              <a:ea typeface="微软雅黑" panose="020B0503020204020204" charset="-122"/>
            </a:endParaRPr>
          </a:p>
        </p:txBody>
      </p:sp>
      <p:sp>
        <p:nvSpPr>
          <p:cNvPr id="4" name="Text Box 7"/>
          <p:cNvSpPr txBox="1">
            <a:spLocks noChangeArrowheads="1"/>
          </p:cNvSpPr>
          <p:nvPr/>
        </p:nvSpPr>
        <p:spPr bwMode="auto">
          <a:xfrm>
            <a:off x="1204913" y="30163"/>
            <a:ext cx="28082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spcBef>
                <a:spcPct val="0"/>
              </a:spcBef>
              <a:defRPr kumimoji="1" sz="4000">
                <a:solidFill>
                  <a:schemeClr val="tx1"/>
                </a:solidFill>
                <a:latin typeface="Arial" panose="020B0604020202090204" pitchFamily="34" charset="0"/>
                <a:ea typeface="宋体" pitchFamily="2" charset="-122"/>
              </a:defRPr>
            </a:lvl1pPr>
            <a:lvl2pPr marL="544830">
              <a:spcBef>
                <a:spcPct val="0"/>
              </a:spcBef>
              <a:defRPr kumimoji="1" sz="4000">
                <a:solidFill>
                  <a:schemeClr val="tx1"/>
                </a:solidFill>
                <a:latin typeface="Arial" panose="020B0604020202090204" pitchFamily="34" charset="0"/>
                <a:ea typeface="宋体" pitchFamily="2" charset="-122"/>
              </a:defRPr>
            </a:lvl2pPr>
            <a:lvl3pPr>
              <a:spcBef>
                <a:spcPct val="0"/>
              </a:spcBef>
              <a:defRPr kumimoji="1" sz="4000">
                <a:solidFill>
                  <a:schemeClr val="tx1"/>
                </a:solidFill>
                <a:latin typeface="Arial" panose="020B0604020202090204" pitchFamily="34" charset="0"/>
                <a:ea typeface="宋体" pitchFamily="2" charset="-122"/>
              </a:defRPr>
            </a:lvl3pPr>
            <a:lvl4pPr>
              <a:spcBef>
                <a:spcPct val="0"/>
              </a:spcBef>
              <a:defRPr kumimoji="1" sz="4000">
                <a:solidFill>
                  <a:schemeClr val="tx1"/>
                </a:solidFill>
                <a:latin typeface="Arial" panose="020B0604020202090204" pitchFamily="34" charset="0"/>
                <a:ea typeface="宋体" pitchFamily="2" charset="-122"/>
              </a:defRPr>
            </a:lvl4pPr>
            <a:lvl5pPr>
              <a:spcBef>
                <a:spcPct val="0"/>
              </a:spcBef>
              <a:defRPr kumimoji="1" sz="4000">
                <a:solidFill>
                  <a:schemeClr val="tx1"/>
                </a:solidFill>
                <a:latin typeface="Arial" panose="020B0604020202090204" pitchFamily="34" charset="0"/>
                <a:ea typeface="宋体" pitchFamily="2" charset="-122"/>
              </a:defRPr>
            </a:lvl5pPr>
            <a:lvl6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algn="l">
              <a:spcBef>
                <a:spcPct val="50000"/>
              </a:spcBef>
              <a:defRPr/>
            </a:pPr>
            <a:r>
              <a:rPr kumimoji="0" lang="zh-CN" altLang="en-US" sz="3200" b="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ea"/>
              </a:rPr>
              <a:t>教学内容</a:t>
            </a:r>
            <a:endParaRPr kumimoji="0" lang="zh-CN" altLang="en-US" sz="3200" b="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488504" y="764704"/>
            <a:ext cx="9289032" cy="5343525"/>
          </a:xfrm>
        </p:spPr>
        <p:txBody>
          <a:bodyPr/>
          <a:lstStyle/>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含义：</a:t>
            </a:r>
            <a:endParaRPr lang="zh-CN" altLang="en-US" sz="2800" b="1" dirty="0">
              <a:latin typeface="微软雅黑" panose="020B0503020204020204" charset="-122"/>
              <a:ea typeface="微软雅黑" panose="020B0503020204020204" charset="-122"/>
            </a:endParaRPr>
          </a:p>
          <a:p>
            <a:pPr marL="99060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结构体变量的指针</a:t>
            </a:r>
            <a:r>
              <a:rPr lang="zh-CN" altLang="en-US" sz="2400" b="1" dirty="0" smtClean="0">
                <a:latin typeface="微软雅黑" panose="020B0503020204020204" charset="-122"/>
                <a:ea typeface="微软雅黑" panose="020B0503020204020204" charset="-122"/>
              </a:rPr>
              <a:t>：指结构体变量所占内存单元的起始地址</a:t>
            </a:r>
            <a:endParaRPr lang="zh-CN" altLang="en-US" sz="2400" b="1" dirty="0" smtClean="0">
              <a:latin typeface="微软雅黑" panose="020B0503020204020204" charset="-122"/>
              <a:ea typeface="微软雅黑" panose="020B0503020204020204" charset="-122"/>
            </a:endParaRPr>
          </a:p>
          <a:p>
            <a:pPr marL="990600" lvl="1" indent="-533400" algn="l">
              <a:lnSpc>
                <a:spcPct val="120000"/>
              </a:lnSpc>
              <a:buFont typeface="Monotype Sorts" pitchFamily="2" charset="2"/>
              <a:buAutoNum type="circleNumDbPlain" startAt="2"/>
            </a:pPr>
            <a:r>
              <a:rPr lang="zh-CN" altLang="en-US" sz="2400" b="1" dirty="0" smtClean="0">
                <a:latin typeface="微软雅黑" panose="020B0503020204020204" charset="-122"/>
                <a:ea typeface="微软雅黑" panose="020B0503020204020204" charset="-122"/>
              </a:rPr>
              <a:t>指向</a:t>
            </a:r>
            <a:r>
              <a:rPr lang="zh-CN" altLang="en-US" sz="2400" b="1" dirty="0">
                <a:latin typeface="微软雅黑" panose="020B0503020204020204" charset="-122"/>
                <a:ea typeface="微软雅黑" panose="020B0503020204020204" charset="-122"/>
              </a:rPr>
              <a:t>结构体变量的</a:t>
            </a:r>
            <a:r>
              <a:rPr lang="zh-CN" altLang="en-US" sz="2400" b="1" dirty="0" smtClean="0">
                <a:latin typeface="微软雅黑" panose="020B0503020204020204" charset="-122"/>
                <a:ea typeface="微软雅黑" panose="020B0503020204020204" charset="-122"/>
              </a:rPr>
              <a:t>指针：指向</a:t>
            </a:r>
            <a:r>
              <a:rPr lang="zh-CN" altLang="en-US" sz="2400" b="1" dirty="0">
                <a:latin typeface="微软雅黑" panose="020B0503020204020204" charset="-122"/>
                <a:ea typeface="微软雅黑" panose="020B0503020204020204" charset="-122"/>
              </a:rPr>
              <a:t>结构体变量的起始地址的指针变量</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hlinkClick r:id="" action="ppaction://hlinkshowjump?jump=nextslide"/>
              </a:rPr>
              <a:t>定义方法与使用</a:t>
            </a:r>
            <a:endParaRPr lang="zh-CN" altLang="en-US" sz="28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a:latin typeface="微软雅黑" panose="020B0503020204020204" charset="-122"/>
                <a:ea typeface="微软雅黑" panose="020B0503020204020204" charset="-122"/>
              </a:rPr>
              <a:t>使用要点</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marL="99060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必须将指针指向一个确定的结构体变量，如：</a:t>
            </a:r>
            <a:r>
              <a:rPr lang="en-US" altLang="zh-CN" sz="2400" b="1" dirty="0">
                <a:latin typeface="微软雅黑" panose="020B0503020204020204" charset="-122"/>
                <a:ea typeface="微软雅黑" panose="020B0503020204020204" charset="-122"/>
              </a:rPr>
              <a:t>p=&amp;a;</a:t>
            </a:r>
            <a:endParaRPr lang="en-US" altLang="zh-CN" sz="2400" b="1" dirty="0">
              <a:latin typeface="微软雅黑" panose="020B0503020204020204" charset="-122"/>
              <a:ea typeface="微软雅黑" panose="020B0503020204020204" charset="-122"/>
            </a:endParaRPr>
          </a:p>
          <a:p>
            <a:pPr marL="990600" lvl="1" indent="-533400" algn="l">
              <a:lnSpc>
                <a:spcPct val="120000"/>
              </a:lnSpc>
              <a:buFont typeface="Monotype Sorts" pitchFamily="2" charset="2"/>
              <a:buAutoNum type="circleNumDbPlain"/>
            </a:pPr>
            <a:r>
              <a:rPr lang="zh-CN" altLang="en-US" sz="2400" b="1" dirty="0">
                <a:latin typeface="微软雅黑" panose="020B0503020204020204" charset="-122"/>
                <a:ea typeface="微软雅黑" panose="020B0503020204020204" charset="-122"/>
              </a:rPr>
              <a:t>通过结构体变量的指针访问结构体的方法为</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marL="914400" lvl="2" indent="0" algn="l">
              <a:lnSpc>
                <a:spcPct val="120000"/>
              </a:lnSpc>
              <a:buNone/>
            </a:pPr>
            <a:r>
              <a:rPr lang="en-US" altLang="zh-CN" sz="2400" b="1" dirty="0">
                <a:latin typeface="微软雅黑" panose="020B0503020204020204" charset="-122"/>
                <a:ea typeface="微软雅黑" panose="020B0503020204020204" charset="-122"/>
              </a:rPr>
              <a:t> </a:t>
            </a:r>
            <a:r>
              <a:rPr lang="en-US" altLang="zh-CN" sz="2400" b="1" dirty="0" err="1">
                <a:latin typeface="微软雅黑" panose="020B0503020204020204" charset="-122"/>
                <a:ea typeface="微软雅黑" panose="020B0503020204020204" charset="-122"/>
              </a:rPr>
              <a:t>a.num</a:t>
            </a:r>
            <a:r>
              <a:rPr lang="zh-CN" altLang="en-US" sz="2400" b="1" dirty="0">
                <a:latin typeface="微软雅黑" panose="020B0503020204020204" charset="-122"/>
                <a:ea typeface="微软雅黑" panose="020B0503020204020204" charset="-122"/>
              </a:rPr>
              <a:t>、</a:t>
            </a:r>
            <a:r>
              <a:rPr lang="en-US" altLang="zh-CN" sz="2400" b="1" dirty="0">
                <a:latin typeface="微软雅黑" panose="020B0503020204020204" charset="-122"/>
                <a:ea typeface="微软雅黑" panose="020B0503020204020204" charset="-122"/>
              </a:rPr>
              <a:t>(*p).</a:t>
            </a:r>
            <a:r>
              <a:rPr lang="en-US" altLang="zh-CN" sz="2400" b="1" dirty="0" err="1">
                <a:latin typeface="微软雅黑" panose="020B0503020204020204" charset="-122"/>
                <a:ea typeface="微软雅黑" panose="020B0503020204020204" charset="-122"/>
              </a:rPr>
              <a:t>num</a:t>
            </a:r>
            <a:r>
              <a:rPr lang="zh-CN" altLang="en-US" sz="2400" b="1" dirty="0">
                <a:latin typeface="微软雅黑" panose="020B0503020204020204" charset="-122"/>
                <a:ea typeface="微软雅黑" panose="020B0503020204020204" charset="-122"/>
              </a:rPr>
              <a:t>、</a:t>
            </a:r>
            <a:r>
              <a:rPr lang="en-US" altLang="zh-CN" sz="2400" b="1" dirty="0">
                <a:latin typeface="微软雅黑" panose="020B0503020204020204" charset="-122"/>
                <a:ea typeface="微软雅黑" panose="020B0503020204020204" charset="-122"/>
              </a:rPr>
              <a:t>p-&gt;</a:t>
            </a:r>
            <a:r>
              <a:rPr lang="en-US" altLang="zh-CN" sz="2400" b="1" dirty="0" err="1">
                <a:latin typeface="微软雅黑" panose="020B0503020204020204" charset="-122"/>
                <a:ea typeface="微软雅黑" panose="020B0503020204020204" charset="-122"/>
              </a:rPr>
              <a:t>num</a:t>
            </a:r>
            <a:r>
              <a:rPr lang="zh-CN" altLang="en-US" sz="2400" b="1" dirty="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a:p>
            <a:pPr marL="990600" lvl="1" indent="-533400" algn="l">
              <a:lnSpc>
                <a:spcPct val="120000"/>
              </a:lnSpc>
              <a:buFont typeface="Monotype Sorts" pitchFamily="2" charset="2"/>
              <a:buAutoNum type="circleNumDbPlain" startAt="3"/>
            </a:pPr>
            <a:r>
              <a:rPr lang="zh-CN" altLang="en-US" sz="2400" b="1" dirty="0">
                <a:latin typeface="微软雅黑" panose="020B0503020204020204" charset="-122"/>
                <a:ea typeface="微软雅黑" panose="020B0503020204020204" charset="-122"/>
              </a:rPr>
              <a:t>区分：</a:t>
            </a:r>
            <a:r>
              <a:rPr lang="en-US" altLang="zh-CN"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p-&gt;n++  </a:t>
            </a:r>
            <a:r>
              <a:rPr lang="zh-CN" altLang="en-US"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和  </a:t>
            </a:r>
            <a:r>
              <a:rPr lang="en-US" altLang="zh-CN"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++p-&gt;n</a:t>
            </a:r>
            <a:endParaRPr lang="en-US" altLang="zh-CN"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a:solidFill>
                  <a:srgbClr val="800000"/>
                </a:solidFill>
                <a:ea typeface="黑体" panose="02010600030101010101" pitchFamily="49" charset="-122"/>
              </a:rPr>
              <a:t>指向</a:t>
            </a:r>
            <a:r>
              <a:rPr lang="zh-CN" altLang="en-US" sz="2500" dirty="0" smtClean="0">
                <a:solidFill>
                  <a:srgbClr val="800000"/>
                </a:solidFill>
                <a:ea typeface="黑体" panose="02010600030101010101" pitchFamily="49" charset="-122"/>
              </a:rPr>
              <a:t>结构体</a:t>
            </a:r>
            <a:r>
              <a:rPr lang="zh-CN" altLang="en-US" sz="2500" dirty="0">
                <a:solidFill>
                  <a:srgbClr val="800000"/>
                </a:solidFill>
                <a:ea typeface="黑体" panose="02010600030101010101" pitchFamily="49" charset="-122"/>
              </a:rPr>
              <a:t>变量</a:t>
            </a:r>
            <a:r>
              <a:rPr lang="zh-CN" altLang="en-US" sz="2500" dirty="0" smtClean="0">
                <a:solidFill>
                  <a:srgbClr val="800000"/>
                </a:solidFill>
                <a:ea typeface="黑体" panose="02010600030101010101" pitchFamily="49" charset="-122"/>
              </a:rPr>
              <a:t>的指针</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a:solidFill>
                  <a:srgbClr val="800000"/>
                </a:solidFill>
                <a:ea typeface="黑体" panose="02010600030101010101" pitchFamily="49" charset="-122"/>
              </a:rPr>
              <a:t>指向</a:t>
            </a:r>
            <a:r>
              <a:rPr lang="zh-CN" altLang="en-US" sz="2500" dirty="0" smtClean="0">
                <a:solidFill>
                  <a:srgbClr val="800000"/>
                </a:solidFill>
                <a:ea typeface="黑体" panose="02010600030101010101" pitchFamily="49" charset="-122"/>
              </a:rPr>
              <a:t>结构体</a:t>
            </a:r>
            <a:r>
              <a:rPr lang="zh-CN" altLang="en-US" sz="2500" dirty="0">
                <a:solidFill>
                  <a:srgbClr val="800000"/>
                </a:solidFill>
                <a:ea typeface="黑体" panose="02010600030101010101" pitchFamily="49" charset="-122"/>
              </a:rPr>
              <a:t>变量</a:t>
            </a:r>
            <a:r>
              <a:rPr lang="zh-CN" altLang="en-US" sz="2500" dirty="0" smtClean="0">
                <a:solidFill>
                  <a:srgbClr val="800000"/>
                </a:solidFill>
                <a:ea typeface="黑体" panose="02010600030101010101" pitchFamily="49" charset="-122"/>
              </a:rPr>
              <a:t>的指针</a:t>
            </a:r>
            <a:endParaRPr lang="zh-CN" altLang="en-US" sz="2500" dirty="0">
              <a:solidFill>
                <a:srgbClr val="800000"/>
              </a:solidFill>
              <a:ea typeface="黑体" panose="02010600030101010101" pitchFamily="49" charset="-122"/>
            </a:endParaRPr>
          </a:p>
        </p:txBody>
      </p:sp>
      <p:sp>
        <p:nvSpPr>
          <p:cNvPr id="4" name="Rectangle 2"/>
          <p:cNvSpPr txBox="1">
            <a:spLocks noChangeArrowheads="1"/>
          </p:cNvSpPr>
          <p:nvPr/>
        </p:nvSpPr>
        <p:spPr bwMode="auto">
          <a:xfrm>
            <a:off x="415926" y="743510"/>
            <a:ext cx="9328150" cy="609041"/>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609600" indent="-609600">
              <a:lnSpc>
                <a:spcPct val="110000"/>
              </a:lnSpc>
              <a:buFont typeface="Monotype Sorts" pitchFamily="2" charset="2"/>
              <a:buAutoNum type="circleNumDbPlain"/>
            </a:pPr>
            <a:r>
              <a:rPr lang="zh-CN" altLang="en-US" sz="2800" b="1" dirty="0" smtClean="0">
                <a:latin typeface="微软雅黑" panose="020B0503020204020204" charset="-122"/>
                <a:ea typeface="微软雅黑" panose="020B0503020204020204" charset="-122"/>
              </a:rPr>
              <a:t>结构体指针的定义：</a:t>
            </a:r>
            <a:endParaRPr lang="zh-CN" altLang="en-US" sz="2800" b="1" dirty="0">
              <a:latin typeface="微软雅黑" panose="020B0503020204020204" charset="-122"/>
              <a:ea typeface="微软雅黑" panose="020B0503020204020204" charset="-122"/>
            </a:endParaRPr>
          </a:p>
        </p:txBody>
      </p:sp>
      <p:sp>
        <p:nvSpPr>
          <p:cNvPr id="6" name="Rectangle 3"/>
          <p:cNvSpPr>
            <a:spLocks noChangeArrowheads="1"/>
          </p:cNvSpPr>
          <p:nvPr/>
        </p:nvSpPr>
        <p:spPr bwMode="auto">
          <a:xfrm>
            <a:off x="415926" y="4446867"/>
            <a:ext cx="8640763" cy="566309"/>
          </a:xfrm>
          <a:prstGeom prst="rect">
            <a:avLst/>
          </a:prstGeom>
          <a:noFill/>
          <a:ln w="9525">
            <a:noFill/>
            <a:miter lim="800000"/>
          </a:ln>
          <a:effectLst/>
        </p:spPr>
        <p:txBody>
          <a:bodyPr>
            <a:spAutoFit/>
          </a:bodyPr>
          <a:lstStyle/>
          <a:p>
            <a:pPr marL="609600" indent="-609600" algn="l">
              <a:lnSpc>
                <a:spcPct val="110000"/>
              </a:lnSpc>
              <a:spcBef>
                <a:spcPct val="20000"/>
              </a:spcBef>
              <a:buFont typeface="Monotype Sorts" pitchFamily="2" charset="2"/>
              <a:buAutoNum type="circleNumDbPlain" startAt="2"/>
            </a:pPr>
            <a:r>
              <a:rPr lang="zh-CN" altLang="en-US" sz="2800" dirty="0">
                <a:solidFill>
                  <a:srgbClr val="000000"/>
                </a:solidFill>
                <a:latin typeface="微软雅黑" panose="020B0503020204020204" charset="-122"/>
                <a:ea typeface="微软雅黑" panose="020B0503020204020204" charset="-122"/>
              </a:rPr>
              <a:t>结构体指针的使用：</a:t>
            </a:r>
            <a:endParaRPr lang="zh-CN" altLang="en-US" sz="2800" dirty="0">
              <a:solidFill>
                <a:srgbClr val="000000"/>
              </a:solidFill>
              <a:latin typeface="微软雅黑" panose="020B0503020204020204" charset="-122"/>
              <a:ea typeface="微软雅黑" panose="020B0503020204020204" charset="-122"/>
            </a:endParaRPr>
          </a:p>
        </p:txBody>
      </p:sp>
      <p:pic>
        <p:nvPicPr>
          <p:cNvPr id="7" name="Picture 4"/>
          <p:cNvPicPr>
            <a:picLocks noChangeAspect="1" noChangeArrowheads="1"/>
          </p:cNvPicPr>
          <p:nvPr/>
        </p:nvPicPr>
        <p:blipFill>
          <a:blip r:embed="rId1"/>
          <a:srcRect/>
          <a:stretch>
            <a:fillRect/>
          </a:stretch>
        </p:blipFill>
        <p:spPr bwMode="auto">
          <a:xfrm>
            <a:off x="920750" y="1330604"/>
            <a:ext cx="8496300" cy="2984500"/>
          </a:xfrm>
          <a:prstGeom prst="rect">
            <a:avLst/>
          </a:prstGeom>
          <a:noFill/>
          <a:ln w="9525">
            <a:noFill/>
            <a:miter lim="800000"/>
            <a:headEnd/>
            <a:tailEnd/>
          </a:ln>
        </p:spPr>
      </p:pic>
      <p:pic>
        <p:nvPicPr>
          <p:cNvPr id="8" name="Picture 5"/>
          <p:cNvPicPr>
            <a:picLocks noChangeAspect="1" noChangeArrowheads="1"/>
          </p:cNvPicPr>
          <p:nvPr/>
        </p:nvPicPr>
        <p:blipFill>
          <a:blip r:embed="rId2"/>
          <a:srcRect/>
          <a:stretch>
            <a:fillRect/>
          </a:stretch>
        </p:blipFill>
        <p:spPr bwMode="auto">
          <a:xfrm>
            <a:off x="1065214" y="5084763"/>
            <a:ext cx="6911975" cy="1244600"/>
          </a:xfrm>
          <a:prstGeom prst="rect">
            <a:avLst/>
          </a:prstGeom>
          <a:noFill/>
          <a:ln w="9525">
            <a:noFill/>
            <a:miter lim="800000"/>
            <a:headEnd/>
            <a:tailEnd/>
          </a:ln>
        </p:spPr>
      </p:pic>
      <p:pic>
        <p:nvPicPr>
          <p:cNvPr id="10" name="图片 3" descr="Untitled2.png">
            <a:hlinkClick r:id="rId3" action="ppaction://hlinksldjump"/>
          </p:cNvPr>
          <p:cNvPicPr>
            <a:picLocks noChangeAspect="1" noChangeArrowheads="1"/>
          </p:cNvPicPr>
          <p:nvPr/>
        </p:nvPicPr>
        <p:blipFill>
          <a:blip r:embed="rId4"/>
          <a:srcRect/>
          <a:stretch>
            <a:fillRect/>
          </a:stretch>
        </p:blipFill>
        <p:spPr bwMode="auto">
          <a:xfrm>
            <a:off x="8687594" y="6311901"/>
            <a:ext cx="508000" cy="469900"/>
          </a:xfrm>
          <a:prstGeom prst="rect">
            <a:avLst/>
          </a:prstGeom>
          <a:noFill/>
          <a:ln w="9525">
            <a:noFill/>
            <a:miter lim="800000"/>
            <a:headEnd/>
            <a:tailEnd/>
          </a:ln>
        </p:spPr>
      </p:pic>
      <p:sp>
        <p:nvSpPr>
          <p:cNvPr id="11" name="矩形 10"/>
          <p:cNvSpPr/>
          <p:nvPr/>
        </p:nvSpPr>
        <p:spPr>
          <a:xfrm>
            <a:off x="3656856" y="1678748"/>
            <a:ext cx="6197530" cy="646331"/>
          </a:xfrm>
          <a:prstGeom prst="rect">
            <a:avLst/>
          </a:prstGeom>
        </p:spPr>
        <p:txBody>
          <a:bodyPr wrap="none">
            <a:spAutoFit/>
          </a:bodyPr>
          <a:lstStyle/>
          <a:p>
            <a:pPr>
              <a:lnSpc>
                <a:spcPct val="150000"/>
              </a:lnSpc>
              <a:buNone/>
            </a:pPr>
            <a:r>
              <a:rPr lang="zh-CN" altLang="en-US" dirty="0">
                <a:latin typeface="微软雅黑" panose="020B0503020204020204" charset="-122"/>
                <a:ea typeface="微软雅黑" panose="020B0503020204020204" charset="-122"/>
              </a:rPr>
              <a:t>例</a:t>
            </a:r>
            <a:r>
              <a:rPr lang="en-US" altLang="zh-CN" dirty="0">
                <a:latin typeface="微软雅黑" panose="020B0503020204020204" charset="-122"/>
                <a:ea typeface="微软雅黑" panose="020B0503020204020204" charset="-122"/>
              </a:rPr>
              <a:t>9-1:</a:t>
            </a:r>
            <a:r>
              <a:rPr lang="zh-CN" altLang="en-US" dirty="0">
                <a:latin typeface="微软雅黑" panose="020B0503020204020204" charset="-122"/>
                <a:ea typeface="微软雅黑" panose="020B0503020204020204" charset="-122"/>
              </a:rPr>
              <a:t> </a:t>
            </a:r>
            <a:r>
              <a:rPr lang="zh-CN" altLang="en-US" dirty="0" smtClean="0">
                <a:latin typeface="微软雅黑" panose="020B0503020204020204" charset="-122"/>
                <a:ea typeface="微软雅黑" panose="020B0503020204020204" charset="-122"/>
              </a:rPr>
              <a:t>指向</a:t>
            </a:r>
            <a:r>
              <a:rPr lang="zh-CN" altLang="en-US" dirty="0" smtClean="0">
                <a:latin typeface="微软雅黑" panose="020B0503020204020204" charset="-122"/>
                <a:ea typeface="微软雅黑" panose="020B0503020204020204" charset="-122"/>
                <a:hlinkClick r:id="rId5"/>
              </a:rPr>
              <a:t>结构体变量的指针的</a:t>
            </a:r>
            <a:r>
              <a:rPr lang="zh-CN" altLang="en-US" dirty="0">
                <a:latin typeface="微软雅黑" panose="020B0503020204020204" charset="-122"/>
                <a:ea typeface="微软雅黑" panose="020B0503020204020204" charset="-122"/>
                <a:hlinkClick r:id="rId5"/>
              </a:rPr>
              <a:t>赋值及引用</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632520" y="1052736"/>
            <a:ext cx="9001000" cy="4293840"/>
          </a:xfrm>
        </p:spPr>
        <p:txBody>
          <a:bodyPr/>
          <a:lstStyle/>
          <a:p>
            <a:pPr algn="l">
              <a:lnSpc>
                <a:spcPct val="130000"/>
              </a:lnSpc>
              <a:buFont typeface="Wingdings" panose="05000000000000000000" charset="0"/>
              <a:buChar char=""/>
            </a:pPr>
            <a:r>
              <a:rPr lang="zh-CN" altLang="en-US" sz="2800" b="1" dirty="0">
                <a:latin typeface="微软雅黑" panose="020B0503020204020204" charset="-122"/>
                <a:ea typeface="微软雅黑" panose="020B0503020204020204" charset="-122"/>
              </a:rPr>
              <a:t>定义方法举例：</a:t>
            </a:r>
            <a:endParaRPr lang="zh-CN" altLang="en-US" sz="2800" b="1" dirty="0">
              <a:latin typeface="微软雅黑" panose="020B0503020204020204" charset="-122"/>
              <a:ea typeface="微软雅黑" panose="020B0503020204020204" charset="-122"/>
            </a:endParaRPr>
          </a:p>
          <a:p>
            <a:pPr algn="l">
              <a:lnSpc>
                <a:spcPct val="130000"/>
              </a:lnSpc>
              <a:buFont typeface="Wingdings" panose="05000000000000000000" charset="0"/>
              <a:buChar char=""/>
            </a:pPr>
            <a:r>
              <a:rPr lang="zh-CN" altLang="en-US" sz="2800" b="1" dirty="0">
                <a:latin typeface="微软雅黑" panose="020B0503020204020204" charset="-122"/>
                <a:ea typeface="微软雅黑" panose="020B0503020204020204" charset="-122"/>
              </a:rPr>
              <a:t>使用要点：</a:t>
            </a:r>
            <a:endParaRPr lang="zh-CN" altLang="en-US" sz="2800" b="1" dirty="0">
              <a:latin typeface="微软雅黑" panose="020B0503020204020204" charset="-122"/>
              <a:ea typeface="微软雅黑" panose="020B0503020204020204" charset="-122"/>
            </a:endParaRPr>
          </a:p>
          <a:p>
            <a:pPr marL="990600" lvl="1" indent="-533400" algn="l">
              <a:lnSpc>
                <a:spcPct val="130000"/>
              </a:lnSpc>
              <a:buFont typeface="Monotype Sorts" pitchFamily="2" charset="2"/>
              <a:buAutoNum type="circleNumDbPlain"/>
            </a:pPr>
            <a:r>
              <a:rPr lang="en-US" altLang="zh-CN" sz="2400" b="1" dirty="0">
                <a:latin typeface="微软雅黑" panose="020B0503020204020204" charset="-122"/>
                <a:ea typeface="微软雅黑" panose="020B0503020204020204" charset="-122"/>
              </a:rPr>
              <a:t>p++:</a:t>
            </a:r>
            <a:r>
              <a:rPr lang="zh-CN" altLang="en-US" sz="2400" b="1" dirty="0">
                <a:latin typeface="微软雅黑" panose="020B0503020204020204" charset="-122"/>
                <a:ea typeface="微软雅黑" panose="020B0503020204020204" charset="-122"/>
              </a:rPr>
              <a:t>是指针</a:t>
            </a:r>
            <a:r>
              <a:rPr lang="en-US" altLang="zh-CN" sz="2400" b="1" dirty="0">
                <a:latin typeface="微软雅黑" panose="020B0503020204020204" charset="-122"/>
                <a:ea typeface="微软雅黑" panose="020B0503020204020204" charset="-122"/>
              </a:rPr>
              <a:t>p</a:t>
            </a:r>
            <a:r>
              <a:rPr lang="zh-CN" altLang="en-US" sz="2400" b="1" dirty="0">
                <a:latin typeface="微软雅黑" panose="020B0503020204020204" charset="-122"/>
                <a:ea typeface="微软雅黑" panose="020B0503020204020204" charset="-122"/>
              </a:rPr>
              <a:t>指向数组的下个元素</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而这个元素是由结构体类型数据组成的</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它不是一个简单的变量</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a:p>
            <a:pPr marL="990600" lvl="1" indent="-533400" algn="l">
              <a:lnSpc>
                <a:spcPct val="130000"/>
              </a:lnSpc>
              <a:buFont typeface="Monotype Sorts" pitchFamily="2" charset="2"/>
              <a:buAutoNum type="circleNumDbPlain"/>
            </a:pPr>
            <a:r>
              <a:rPr lang="en-US" altLang="zh-CN" sz="2400" b="1" dirty="0">
                <a:latin typeface="微软雅黑" panose="020B0503020204020204" charset="-122"/>
                <a:ea typeface="微软雅黑" panose="020B0503020204020204" charset="-122"/>
              </a:rPr>
              <a:t>(++p)-&gt;</a:t>
            </a:r>
            <a:r>
              <a:rPr lang="en-US" altLang="zh-CN" sz="2400" b="1" dirty="0" err="1">
                <a:latin typeface="微软雅黑" panose="020B0503020204020204" charset="-122"/>
                <a:ea typeface="微软雅黑" panose="020B0503020204020204" charset="-122"/>
              </a:rPr>
              <a:t>num</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先使指针</a:t>
            </a:r>
            <a:r>
              <a:rPr lang="en-US" altLang="zh-CN" sz="2400" b="1" dirty="0">
                <a:latin typeface="微软雅黑" panose="020B0503020204020204" charset="-122"/>
                <a:ea typeface="微软雅黑" panose="020B0503020204020204" charset="-122"/>
              </a:rPr>
              <a:t>p</a:t>
            </a:r>
            <a:r>
              <a:rPr lang="zh-CN" altLang="en-US" sz="2400" b="1" dirty="0">
                <a:latin typeface="微软雅黑" panose="020B0503020204020204" charset="-122"/>
                <a:ea typeface="微软雅黑" panose="020B0503020204020204" charset="-122"/>
              </a:rPr>
              <a:t>指向结构体数组当前位置的下一个元素</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再访问其元素成员</a:t>
            </a:r>
            <a:r>
              <a:rPr lang="en-US" altLang="zh-CN" sz="2400" b="1" dirty="0" err="1">
                <a:latin typeface="微软雅黑" panose="020B0503020204020204" charset="-122"/>
                <a:ea typeface="微软雅黑" panose="020B0503020204020204" charset="-122"/>
              </a:rPr>
              <a:t>num</a:t>
            </a:r>
            <a:r>
              <a:rPr lang="en-US" altLang="zh-CN" sz="2400" b="1" dirty="0" smtClean="0">
                <a:latin typeface="微软雅黑" panose="020B0503020204020204" charset="-122"/>
                <a:ea typeface="微软雅黑" panose="020B0503020204020204" charset="-122"/>
              </a:rPr>
              <a:t>;</a:t>
            </a:r>
            <a:endParaRPr lang="en-US" altLang="zh-CN" sz="2400" b="1" dirty="0" smtClean="0">
              <a:latin typeface="微软雅黑" panose="020B0503020204020204" charset="-122"/>
              <a:ea typeface="微软雅黑" panose="020B0503020204020204" charset="-122"/>
            </a:endParaRPr>
          </a:p>
          <a:p>
            <a:pPr marL="990600" lvl="1" indent="-533400">
              <a:lnSpc>
                <a:spcPct val="130000"/>
              </a:lnSpc>
              <a:buFont typeface="Monotype Sorts" pitchFamily="2" charset="2"/>
              <a:buAutoNum type="circleNumDbPlain"/>
            </a:pPr>
            <a:r>
              <a:rPr lang="zh-CN" altLang="en-US" sz="2400" b="1" dirty="0" smtClean="0">
                <a:latin typeface="微软雅黑" panose="020B0503020204020204" charset="-122"/>
                <a:ea typeface="微软雅黑" panose="020B0503020204020204" charset="-122"/>
              </a:rPr>
              <a:t>注意区别 </a:t>
            </a:r>
            <a:r>
              <a:rPr lang="en-US" altLang="zh-CN" sz="2400" b="1" dirty="0" smtClean="0">
                <a:latin typeface="微软雅黑" panose="020B0503020204020204" charset="-122"/>
                <a:ea typeface="微软雅黑" panose="020B0503020204020204" charset="-122"/>
              </a:rPr>
              <a:t>(++</a:t>
            </a:r>
            <a:r>
              <a:rPr lang="en-US" altLang="zh-CN" sz="2400" b="1" dirty="0">
                <a:latin typeface="微软雅黑" panose="020B0503020204020204" charset="-122"/>
                <a:ea typeface="微软雅黑" panose="020B0503020204020204" charset="-122"/>
              </a:rPr>
              <a:t>p)-&gt;</a:t>
            </a:r>
            <a:r>
              <a:rPr lang="en-US" altLang="zh-CN" sz="2400" b="1" dirty="0" err="1" smtClean="0">
                <a:latin typeface="微软雅黑" panose="020B0503020204020204" charset="-122"/>
                <a:ea typeface="微软雅黑" panose="020B0503020204020204" charset="-122"/>
              </a:rPr>
              <a:t>num</a:t>
            </a:r>
            <a:r>
              <a:rPr lang="zh-CN" altLang="en-US" sz="2400" b="1" dirty="0">
                <a:latin typeface="微软雅黑" panose="020B0503020204020204" charset="-122"/>
                <a:ea typeface="微软雅黑" panose="020B0503020204020204" charset="-122"/>
              </a:rPr>
              <a:t>与</a:t>
            </a:r>
            <a:r>
              <a:rPr lang="en-US" altLang="zh-CN" sz="2400" b="1" dirty="0" smtClean="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(p</a:t>
            </a:r>
            <a:r>
              <a:rPr lang="en-US" altLang="zh-CN" sz="2400" b="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++)-&gt;</a:t>
            </a:r>
            <a:r>
              <a:rPr lang="en-US" altLang="zh-CN" sz="2400" b="1" dirty="0" err="1">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num</a:t>
            </a:r>
            <a:r>
              <a:rPr lang="zh-CN" altLang="en-US" sz="2400" b="1" dirty="0">
                <a:latin typeface="微软雅黑" panose="020B0503020204020204" charset="-122"/>
                <a:ea typeface="微软雅黑" panose="020B0503020204020204" charset="-122"/>
              </a:rPr>
              <a:t>的不同</a:t>
            </a:r>
            <a:r>
              <a:rPr lang="zh-CN" altLang="en-US" sz="2400" b="1" dirty="0" smtClean="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a:solidFill>
                  <a:srgbClr val="800000"/>
                </a:solidFill>
                <a:ea typeface="黑体" panose="02010600030101010101" pitchFamily="49" charset="-122"/>
              </a:rPr>
              <a:t>指向</a:t>
            </a:r>
            <a:r>
              <a:rPr lang="zh-CN" altLang="en-US" sz="2500" dirty="0" smtClean="0">
                <a:solidFill>
                  <a:srgbClr val="800000"/>
                </a:solidFill>
                <a:ea typeface="黑体" panose="02010600030101010101" pitchFamily="49" charset="-122"/>
              </a:rPr>
              <a:t>结构体数组的指针</a:t>
            </a:r>
            <a:endParaRPr lang="zh-CN" altLang="en-US" sz="2500" dirty="0">
              <a:solidFill>
                <a:srgbClr val="800000"/>
              </a:solidFill>
              <a:ea typeface="黑体" panose="02010600030101010101" pitchFamily="49" charset="-122"/>
            </a:endParaRPr>
          </a:p>
        </p:txBody>
      </p:sp>
      <p:sp>
        <p:nvSpPr>
          <p:cNvPr id="4" name="矩形 3"/>
          <p:cNvSpPr/>
          <p:nvPr/>
        </p:nvSpPr>
        <p:spPr>
          <a:xfrm>
            <a:off x="3723518" y="1069123"/>
            <a:ext cx="6197529" cy="646331"/>
          </a:xfrm>
          <a:prstGeom prst="rect">
            <a:avLst/>
          </a:prstGeom>
        </p:spPr>
        <p:txBody>
          <a:bodyPr wrap="none">
            <a:spAutoFit/>
          </a:bodyPr>
          <a:lstStyle/>
          <a:p>
            <a:pPr>
              <a:lnSpc>
                <a:spcPct val="150000"/>
              </a:lnSpc>
              <a:buNone/>
            </a:pPr>
            <a:r>
              <a:rPr lang="zh-CN" altLang="en-US" dirty="0">
                <a:latin typeface="微软雅黑" panose="020B0503020204020204" charset="-122"/>
                <a:ea typeface="微软雅黑" panose="020B0503020204020204" charset="-122"/>
              </a:rPr>
              <a:t>例</a:t>
            </a:r>
            <a:r>
              <a:rPr lang="en-US" altLang="zh-CN" dirty="0">
                <a:latin typeface="微软雅黑" panose="020B0503020204020204" charset="-122"/>
                <a:ea typeface="微软雅黑" panose="020B0503020204020204" charset="-122"/>
              </a:rPr>
              <a:t>9-1:</a:t>
            </a:r>
            <a:r>
              <a:rPr lang="zh-CN" altLang="en-US" dirty="0">
                <a:latin typeface="微软雅黑" panose="020B0503020204020204" charset="-122"/>
                <a:ea typeface="微软雅黑" panose="020B0503020204020204" charset="-122"/>
              </a:rPr>
              <a:t> </a:t>
            </a:r>
            <a:r>
              <a:rPr lang="zh-CN" altLang="en-US" dirty="0" smtClean="0">
                <a:latin typeface="微软雅黑" panose="020B0503020204020204" charset="-122"/>
                <a:ea typeface="微软雅黑" panose="020B0503020204020204" charset="-122"/>
              </a:rPr>
              <a:t>指向</a:t>
            </a:r>
            <a:r>
              <a:rPr lang="zh-CN" altLang="en-US" dirty="0" smtClean="0">
                <a:latin typeface="微软雅黑" panose="020B0503020204020204" charset="-122"/>
                <a:ea typeface="微软雅黑" panose="020B0503020204020204" charset="-122"/>
                <a:hlinkClick r:id="rId1"/>
              </a:rPr>
              <a:t>结构体数组的指针的</a:t>
            </a:r>
            <a:r>
              <a:rPr lang="zh-CN" altLang="en-US" dirty="0">
                <a:latin typeface="微软雅黑" panose="020B0503020204020204" charset="-122"/>
                <a:ea typeface="微软雅黑" panose="020B0503020204020204" charset="-122"/>
                <a:hlinkClick r:id="rId1"/>
              </a:rPr>
              <a:t>赋值及引用</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subTitle" idx="4294967295"/>
          </p:nvPr>
        </p:nvSpPr>
        <p:spPr>
          <a:xfrm>
            <a:off x="488504" y="980728"/>
            <a:ext cx="9001125" cy="4895850"/>
          </a:xfrm>
        </p:spPr>
        <p:txBody>
          <a:bodyPr/>
          <a:lstStyle/>
          <a:p>
            <a:pPr algn="l">
              <a:lnSpc>
                <a:spcPct val="150000"/>
              </a:lnSpc>
              <a:buFont typeface="Wingdings" panose="05000000000000000000" charset="0"/>
              <a:buChar char=""/>
            </a:pPr>
            <a:r>
              <a:rPr lang="zh-CN" altLang="en-US" sz="2800" b="1">
                <a:latin typeface="微软雅黑" panose="020B0503020204020204" charset="-122"/>
                <a:ea typeface="微软雅黑" panose="020B0503020204020204" charset="-122"/>
              </a:rPr>
              <a:t>用结构体变量的成员作函数的参数与一般变量作函数的参数一致</a:t>
            </a:r>
            <a:r>
              <a:rPr lang="en-US" altLang="zh-CN" sz="2800" b="1">
                <a:latin typeface="微软雅黑" panose="020B0503020204020204" charset="-122"/>
                <a:ea typeface="微软雅黑" panose="020B0503020204020204" charset="-122"/>
              </a:rPr>
              <a:t>;</a:t>
            </a:r>
            <a:endParaRPr lang="en-US" altLang="zh-CN" sz="2800" b="1">
              <a:latin typeface="微软雅黑" panose="020B0503020204020204" charset="-122"/>
              <a:ea typeface="微软雅黑" panose="020B0503020204020204" charset="-122"/>
            </a:endParaRPr>
          </a:p>
          <a:p>
            <a:pPr algn="l">
              <a:lnSpc>
                <a:spcPct val="150000"/>
              </a:lnSpc>
              <a:buFont typeface="Wingdings" panose="05000000000000000000" charset="0"/>
              <a:buChar char=""/>
            </a:pPr>
            <a:r>
              <a:rPr lang="zh-CN" altLang="en-US" sz="2800" b="1">
                <a:latin typeface="微软雅黑" panose="020B0503020204020204" charset="-122"/>
                <a:ea typeface="微软雅黑" panose="020B0503020204020204" charset="-122"/>
              </a:rPr>
              <a:t>用指向结构体变量的指针作函数的参数</a:t>
            </a:r>
            <a:r>
              <a:rPr lang="en-US" altLang="zh-CN" sz="2800" b="1">
                <a:latin typeface="微软雅黑" panose="020B0503020204020204" charset="-122"/>
                <a:ea typeface="微软雅黑" panose="020B0503020204020204" charset="-122"/>
              </a:rPr>
              <a:t>,</a:t>
            </a:r>
            <a:r>
              <a:rPr lang="zh-CN" altLang="en-US" sz="2800" b="1">
                <a:latin typeface="微软雅黑" panose="020B0503020204020204" charset="-122"/>
                <a:ea typeface="微软雅黑" panose="020B0503020204020204" charset="-122"/>
              </a:rPr>
              <a:t>实参将地址传递给形参</a:t>
            </a:r>
            <a:r>
              <a:rPr lang="en-US" altLang="zh-CN" sz="2800" b="1">
                <a:latin typeface="微软雅黑" panose="020B0503020204020204" charset="-122"/>
                <a:ea typeface="微软雅黑" panose="020B0503020204020204" charset="-122"/>
              </a:rPr>
              <a:t>,</a:t>
            </a:r>
            <a:r>
              <a:rPr lang="zh-CN" altLang="en-US" sz="2800" b="1">
                <a:latin typeface="微软雅黑" panose="020B0503020204020204" charset="-122"/>
                <a:ea typeface="微软雅黑" panose="020B0503020204020204" charset="-122"/>
              </a:rPr>
              <a:t>与前面指针作函数参数一致</a:t>
            </a:r>
            <a:r>
              <a:rPr lang="en-US" altLang="zh-CN" sz="2800" b="1">
                <a:latin typeface="微软雅黑" panose="020B0503020204020204" charset="-122"/>
                <a:ea typeface="微软雅黑" panose="020B0503020204020204" charset="-122"/>
              </a:rPr>
              <a:t>;</a:t>
            </a:r>
            <a:endParaRPr lang="en-US" altLang="zh-CN" sz="2800" b="1">
              <a:latin typeface="微软雅黑" panose="020B0503020204020204" charset="-122"/>
              <a:ea typeface="微软雅黑" panose="020B0503020204020204" charset="-122"/>
            </a:endParaRPr>
          </a:p>
          <a:p>
            <a:pPr algn="l">
              <a:lnSpc>
                <a:spcPct val="150000"/>
              </a:lnSpc>
              <a:buFont typeface="Wingdings" panose="05000000000000000000" charset="0"/>
              <a:buChar char=""/>
            </a:pPr>
            <a:r>
              <a:rPr lang="zh-CN" altLang="en-US" sz="2800" b="1">
                <a:latin typeface="微软雅黑" panose="020B0503020204020204" charset="-122"/>
                <a:ea typeface="微软雅黑" panose="020B0503020204020204" charset="-122"/>
              </a:rPr>
              <a:t>新版本的</a:t>
            </a:r>
            <a:r>
              <a:rPr lang="en-US" altLang="zh-CN" sz="2800" b="1">
                <a:latin typeface="微软雅黑" panose="020B0503020204020204" charset="-122"/>
                <a:ea typeface="微软雅黑" panose="020B0503020204020204" charset="-122"/>
              </a:rPr>
              <a:t>c</a:t>
            </a:r>
            <a:r>
              <a:rPr lang="zh-CN" altLang="en-US" sz="2800" b="1">
                <a:latin typeface="微软雅黑" panose="020B0503020204020204" charset="-122"/>
                <a:ea typeface="微软雅黑" panose="020B0503020204020204" charset="-122"/>
              </a:rPr>
              <a:t>语言允许将整个结构体变量作为函数的参数进行传递</a:t>
            </a:r>
            <a:r>
              <a:rPr lang="en-US" altLang="zh-CN" sz="2800" b="1">
                <a:latin typeface="微软雅黑" panose="020B0503020204020204" charset="-122"/>
                <a:ea typeface="微软雅黑" panose="020B0503020204020204" charset="-122"/>
              </a:rPr>
              <a:t>,</a:t>
            </a:r>
            <a:r>
              <a:rPr lang="zh-CN" altLang="en-US" sz="2800" b="1">
                <a:latin typeface="微软雅黑" panose="020B0503020204020204" charset="-122"/>
                <a:ea typeface="微软雅黑" panose="020B0503020204020204" charset="-122"/>
              </a:rPr>
              <a:t>要求形参与实参的类型必须一致</a:t>
            </a:r>
            <a:r>
              <a:rPr lang="en-US" altLang="zh-CN" sz="2800" b="1">
                <a:latin typeface="微软雅黑" panose="020B0503020204020204" charset="-122"/>
                <a:ea typeface="微软雅黑" panose="020B0503020204020204" charset="-122"/>
              </a:rPr>
              <a:t>,</a:t>
            </a:r>
            <a:r>
              <a:rPr lang="zh-CN" altLang="en-US" sz="2800" b="1">
                <a:latin typeface="微软雅黑" panose="020B0503020204020204" charset="-122"/>
                <a:ea typeface="微软雅黑" panose="020B0503020204020204" charset="-122"/>
              </a:rPr>
              <a:t>而且程序占用内存大</a:t>
            </a:r>
            <a:r>
              <a:rPr lang="en-US" altLang="zh-CN" sz="2800" b="1">
                <a:latin typeface="微软雅黑" panose="020B0503020204020204" charset="-122"/>
                <a:ea typeface="微软雅黑" panose="020B0503020204020204" charset="-122"/>
              </a:rPr>
              <a:t>,</a:t>
            </a:r>
            <a:r>
              <a:rPr lang="zh-CN" altLang="en-US" sz="2800" b="1">
                <a:latin typeface="微软雅黑" panose="020B0503020204020204" charset="-122"/>
                <a:ea typeface="微软雅黑" panose="020B0503020204020204" charset="-122"/>
              </a:rPr>
              <a:t>运行速度慢</a:t>
            </a:r>
            <a:r>
              <a:rPr lang="en-US" altLang="zh-CN" sz="2800" b="1">
                <a:latin typeface="微软雅黑" panose="020B0503020204020204" charset="-122"/>
                <a:ea typeface="微软雅黑" panose="020B0503020204020204" charset="-122"/>
              </a:rPr>
              <a:t>.</a:t>
            </a:r>
            <a:endParaRPr lang="en-US" altLang="zh-CN" sz="2800" b="1">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结构体指针作函数参数</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4294967295"/>
          </p:nvPr>
        </p:nvSpPr>
        <p:spPr>
          <a:xfrm>
            <a:off x="128464" y="908720"/>
            <a:ext cx="9489504" cy="3222625"/>
          </a:xfrm>
        </p:spPr>
        <p:txBody>
          <a:bodyPr/>
          <a:lstStyle/>
          <a:p>
            <a:pPr marL="95250" indent="-95250">
              <a:lnSpc>
                <a:spcPct val="140000"/>
              </a:lnSpc>
              <a:buFont typeface="Monotype Sorts" pitchFamily="2" charset="2"/>
              <a:buNone/>
            </a:pPr>
            <a:r>
              <a:rPr lang="zh-CN" altLang="en-US" sz="2800" b="1">
                <a:latin typeface="微软雅黑" panose="020B0503020204020204" charset="-122"/>
                <a:ea typeface="微软雅黑" panose="020B0503020204020204" charset="-122"/>
              </a:rPr>
              <a:t>  例9.7 有n个结构体变量，内含学生学号、姓名和3门课程的成绩。要求输出平均成绩最高的学生的信息(包括学号、姓名、3门课程成绩和平均成绩)。</a:t>
            </a:r>
            <a:endParaRPr lang="zh-CN" altLang="en-US" sz="2800" b="1">
              <a:latin typeface="微软雅黑" panose="020B0503020204020204" charset="-122"/>
              <a:ea typeface="微软雅黑" panose="020B0503020204020204" charset="-122"/>
            </a:endParaRPr>
          </a:p>
        </p:txBody>
      </p:sp>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结构体指针作函数参数</a:t>
            </a:r>
            <a:endParaRPr lang="zh-CN" altLang="en-US" sz="2500" dirty="0">
              <a:solidFill>
                <a:srgbClr val="800000"/>
              </a:solidFill>
              <a:ea typeface="黑体" panose="02010600030101010101" pitchFamily="49" charset="-122"/>
            </a:endParaRPr>
          </a:p>
        </p:txBody>
      </p:sp>
      <p:sp>
        <p:nvSpPr>
          <p:cNvPr id="4" name="内容占位符 2"/>
          <p:cNvSpPr txBox="1">
            <a:spLocks noChangeArrowheads="1"/>
          </p:cNvSpPr>
          <p:nvPr/>
        </p:nvSpPr>
        <p:spPr bwMode="auto">
          <a:xfrm>
            <a:off x="1928664" y="2852936"/>
            <a:ext cx="5224611" cy="3888432"/>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buFont typeface="Monotype Sorts" pitchFamily="2" charset="2"/>
              <a:buNone/>
            </a:pPr>
            <a:r>
              <a:rPr lang="zh-CN" altLang="en-US" sz="2400" b="1" dirty="0" smtClean="0">
                <a:latin typeface="微软雅黑" panose="020B0503020204020204" charset="-122"/>
                <a:ea typeface="微软雅黑" panose="020B0503020204020204" charset="-122"/>
              </a:rPr>
              <a:t>#include &lt;stdio.h&gt;</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#define M 30</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#define N 3</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struct Student</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int num;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char name[20];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float score[N];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    float aver;   </a:t>
            </a:r>
            <a:endParaRPr lang="zh-CN" altLang="en-US" sz="2400" b="1" dirty="0" smtClean="0">
              <a:latin typeface="微软雅黑" panose="020B0503020204020204" charset="-122"/>
              <a:ea typeface="微软雅黑" panose="020B0503020204020204" charset="-122"/>
            </a:endParaRPr>
          </a:p>
          <a:p>
            <a:pPr>
              <a:buFont typeface="Monotype Sorts" pitchFamily="2" charset="2"/>
              <a:buNone/>
            </a:pPr>
            <a:r>
              <a:rPr lang="zh-CN" altLang="en-US" sz="2400" b="1" dirty="0" smtClean="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noChangeArrowheads="1"/>
          </p:cNvSpPr>
          <p:nvPr>
            <p:ph idx="4294967295"/>
          </p:nvPr>
        </p:nvSpPr>
        <p:spPr>
          <a:xfrm>
            <a:off x="782638" y="928688"/>
            <a:ext cx="9123362" cy="4786312"/>
          </a:xfrm>
        </p:spPr>
        <p:txBody>
          <a:bodyPr/>
          <a:lstStyle/>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int main()</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void </a:t>
            </a:r>
            <a:r>
              <a:rPr lang="zh-CN" altLang="en-US" sz="2800" b="1" dirty="0">
                <a:latin typeface="微软雅黑" panose="020B0503020204020204" charset="-122"/>
                <a:ea typeface="微软雅黑" panose="020B0503020204020204" charset="-122"/>
              </a:rPr>
              <a:t>input(struct Student stu[]);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struct Student max(struct Student stu[]);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void print(struct Student stu);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struct Student stu[N],*p=stu;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input(p);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print(max(p));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p:txBody>
      </p:sp>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结构体指针作函数参数</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ph idx="4294967295"/>
          </p:nvPr>
        </p:nvSpPr>
        <p:spPr>
          <a:xfrm>
            <a:off x="714375" y="764704"/>
            <a:ext cx="9191625" cy="5857875"/>
          </a:xfrm>
        </p:spPr>
        <p:txBody>
          <a:bodyPr/>
          <a:lstStyle/>
          <a:p>
            <a:pPr>
              <a:buFont typeface="Monotype Sorts" pitchFamily="2" charset="2"/>
              <a:buNone/>
            </a:pPr>
            <a:r>
              <a:rPr lang="zh-CN" altLang="en-US" sz="2800" b="1" dirty="0">
                <a:latin typeface="微软雅黑" panose="020B0503020204020204" charset="-122"/>
                <a:ea typeface="微软雅黑" panose="020B0503020204020204" charset="-122"/>
              </a:rPr>
              <a:t>void input(struct Student stu[])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int </a:t>
            </a:r>
            <a:r>
              <a:rPr lang="zh-CN" altLang="en-US" sz="2800" b="1" dirty="0">
                <a:latin typeface="微软雅黑" panose="020B0503020204020204" charset="-122"/>
                <a:ea typeface="微软雅黑" panose="020B0503020204020204" charset="-122"/>
              </a:rPr>
              <a:t>i,j;</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for(i=0;i&lt;M;i++)</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  scanf("%d", &amp;stu[i].num);</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gets (stu[i].name);</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stu[i].ave=0;</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for(j=0;j&lt;N;j++)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	scanf("%f", &amp;stu[i].score[j]);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stu[i].aver+= stu[i].score[j];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stu[i].aver/= N;</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p:txBody>
      </p:sp>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结构体指针作函数参数</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noChangeArrowheads="1"/>
          </p:cNvSpPr>
          <p:nvPr>
            <p:ph idx="4294967295"/>
          </p:nvPr>
        </p:nvSpPr>
        <p:spPr>
          <a:xfrm>
            <a:off x="607924" y="842170"/>
            <a:ext cx="9442450" cy="3286125"/>
          </a:xfrm>
        </p:spPr>
        <p:txBody>
          <a:bodyPr/>
          <a:lstStyle/>
          <a:p>
            <a:pPr>
              <a:lnSpc>
                <a:spcPts val="4000"/>
              </a:lnSpc>
              <a:spcBef>
                <a:spcPct val="0"/>
              </a:spcBef>
              <a:buClrTx/>
              <a:buSzTx/>
              <a:buFont typeface="Monotype Sorts" pitchFamily="2" charset="2"/>
              <a:buNone/>
            </a:pPr>
            <a:r>
              <a:rPr lang="zh-CN" altLang="en-US" sz="2800" b="1" dirty="0">
                <a:latin typeface="微软雅黑" panose="020B0503020204020204" charset="-122"/>
                <a:ea typeface="微软雅黑" panose="020B0503020204020204" charset="-122"/>
              </a:rPr>
              <a:t>truct Student max( struct Student stu[])</a:t>
            </a:r>
            <a:endParaRPr lang="zh-CN" altLang="en-US" sz="2800" b="1" dirty="0">
              <a:latin typeface="微软雅黑" panose="020B0503020204020204" charset="-122"/>
              <a:ea typeface="微软雅黑" panose="020B0503020204020204" charset="-122"/>
            </a:endParaRPr>
          </a:p>
          <a:p>
            <a:pPr>
              <a:lnSpc>
                <a:spcPts val="4000"/>
              </a:lnSpc>
              <a:spcBef>
                <a:spcPct val="0"/>
              </a:spcBef>
              <a:buClrTx/>
              <a:buSzTx/>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int i,m=0;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for</a:t>
            </a:r>
            <a:r>
              <a:rPr lang="zh-CN" altLang="en-US" sz="2800" b="1" dirty="0">
                <a:latin typeface="微软雅黑" panose="020B0503020204020204" charset="-122"/>
                <a:ea typeface="微软雅黑" panose="020B0503020204020204" charset="-122"/>
              </a:rPr>
              <a:t>(i=0;i&lt;M;i++)</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if </a:t>
            </a:r>
            <a:r>
              <a:rPr lang="zh-CN" altLang="en-US" sz="2800" b="1" dirty="0">
                <a:latin typeface="微软雅黑" panose="020B0503020204020204" charset="-122"/>
                <a:ea typeface="微软雅黑" panose="020B0503020204020204" charset="-122"/>
              </a:rPr>
              <a:t>(stu[i].aver&gt;stu[m].aver) </a:t>
            </a:r>
            <a:endParaRPr lang="en-US" altLang="zh-CN" sz="2800" b="1" dirty="0" smtClean="0">
              <a:latin typeface="微软雅黑" panose="020B0503020204020204" charset="-122"/>
              <a:ea typeface="微软雅黑" panose="020B0503020204020204" charset="-122"/>
            </a:endParaRPr>
          </a:p>
          <a:p>
            <a:pPr>
              <a:buFont typeface="Monotype Sorts" pitchFamily="2" charset="2"/>
              <a:buNone/>
            </a:pP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m</a:t>
            </a:r>
            <a:r>
              <a:rPr lang="zh-CN" altLang="en-US" sz="2800" b="1" dirty="0">
                <a:latin typeface="微软雅黑" panose="020B0503020204020204" charset="-122"/>
                <a:ea typeface="微软雅黑" panose="020B0503020204020204" charset="-122"/>
              </a:rPr>
              <a:t>=i;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return </a:t>
            </a:r>
            <a:r>
              <a:rPr lang="zh-CN" altLang="en-US" sz="2800" b="1" dirty="0">
                <a:latin typeface="微软雅黑" panose="020B0503020204020204" charset="-122"/>
                <a:ea typeface="微软雅黑" panose="020B0503020204020204" charset="-122"/>
              </a:rPr>
              <a:t>stu[m];   </a:t>
            </a:r>
            <a:endParaRPr lang="zh-CN" altLang="en-US" sz="2800" b="1" dirty="0">
              <a:latin typeface="微软雅黑" panose="020B0503020204020204" charset="-122"/>
              <a:ea typeface="微软雅黑" panose="020B0503020204020204" charset="-122"/>
            </a:endParaRPr>
          </a:p>
          <a:p>
            <a:pPr>
              <a:buFont typeface="Monotype Sorts" pitchFamily="2" charset="2"/>
              <a:buNone/>
            </a:pPr>
            <a:r>
              <a:rPr lang="zh-CN" altLang="en-US" sz="2800" b="1" dirty="0">
                <a:latin typeface="微软雅黑" panose="020B0503020204020204" charset="-122"/>
                <a:ea typeface="微软雅黑" panose="020B0503020204020204" charset="-122"/>
              </a:rPr>
              <a:t>} </a:t>
            </a:r>
            <a:endParaRPr lang="zh-CN" altLang="en-US" sz="2800" b="1" dirty="0">
              <a:latin typeface="微软雅黑" panose="020B0503020204020204" charset="-122"/>
              <a:ea typeface="微软雅黑" panose="020B0503020204020204" charset="-122"/>
            </a:endParaRPr>
          </a:p>
        </p:txBody>
      </p:sp>
      <p:graphicFrame>
        <p:nvGraphicFramePr>
          <p:cNvPr id="35843" name="Group 3"/>
          <p:cNvGraphicFramePr>
            <a:graphicFrameLocks noGrp="1"/>
          </p:cNvGraphicFramePr>
          <p:nvPr/>
        </p:nvGraphicFramePr>
        <p:xfrm>
          <a:off x="1620839" y="5064125"/>
          <a:ext cx="7196137" cy="1371600"/>
        </p:xfrm>
        <a:graphic>
          <a:graphicData uri="http://schemas.openxmlformats.org/drawingml/2006/table">
            <a:tbl>
              <a:tblPr/>
              <a:tblGrid>
                <a:gridCol w="1392237"/>
                <a:gridCol w="1316038"/>
                <a:gridCol w="1082675"/>
                <a:gridCol w="1084262"/>
                <a:gridCol w="850900"/>
                <a:gridCol w="1470025"/>
              </a:tblGrid>
              <a:tr h="4572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9D138D"/>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B050"/>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C00000"/>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9D138D"/>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B050"/>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C00000"/>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r>
              <a:tr h="4572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9D138D"/>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B050"/>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400" b="1" i="0" u="none" strike="noStrike" cap="none" normalizeH="0" baseline="0" smtClean="0">
                        <a:ln>
                          <a:noFill/>
                        </a:ln>
                        <a:solidFill>
                          <a:srgbClr val="C00000"/>
                        </a:solidFill>
                        <a:effectLst/>
                        <a:latin typeface="Calibri"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5873" name="TextBox 5"/>
          <p:cNvSpPr txBox="1">
            <a:spLocks noChangeArrowheads="1"/>
          </p:cNvSpPr>
          <p:nvPr/>
        </p:nvSpPr>
        <p:spPr bwMode="auto">
          <a:xfrm>
            <a:off x="8740776" y="5006975"/>
            <a:ext cx="1160463" cy="457200"/>
          </a:xfrm>
          <a:prstGeom prst="rect">
            <a:avLst/>
          </a:prstGeom>
          <a:noFill/>
          <a:ln w="9525">
            <a:noFill/>
            <a:miter lim="800000"/>
          </a:ln>
        </p:spPr>
        <p:txBody>
          <a:bodyPr>
            <a:spAutoFit/>
          </a:bodyPr>
          <a:lstStyle/>
          <a:p>
            <a:r>
              <a:rPr lang="en-US" altLang="zh-CN">
                <a:solidFill>
                  <a:srgbClr val="0000CC"/>
                </a:solidFill>
                <a:latin typeface="Arial" panose="020B0604020202090204" pitchFamily="34" charset="0"/>
              </a:rPr>
              <a:t>stu[0]</a:t>
            </a:r>
            <a:endParaRPr lang="en-US" altLang="zh-CN">
              <a:solidFill>
                <a:srgbClr val="0000CC"/>
              </a:solidFill>
              <a:latin typeface="Arial" panose="020B0604020202090204" pitchFamily="34" charset="0"/>
            </a:endParaRPr>
          </a:p>
        </p:txBody>
      </p:sp>
      <p:sp>
        <p:nvSpPr>
          <p:cNvPr id="35874" name="TextBox 6"/>
          <p:cNvSpPr txBox="1">
            <a:spLocks noChangeArrowheads="1"/>
          </p:cNvSpPr>
          <p:nvPr/>
        </p:nvSpPr>
        <p:spPr bwMode="auto">
          <a:xfrm>
            <a:off x="8740776" y="5473700"/>
            <a:ext cx="1160463" cy="457200"/>
          </a:xfrm>
          <a:prstGeom prst="rect">
            <a:avLst/>
          </a:prstGeom>
          <a:noFill/>
          <a:ln w="9525">
            <a:noFill/>
            <a:miter lim="800000"/>
          </a:ln>
        </p:spPr>
        <p:txBody>
          <a:bodyPr>
            <a:spAutoFit/>
          </a:bodyPr>
          <a:lstStyle/>
          <a:p>
            <a:r>
              <a:rPr lang="en-US" altLang="zh-CN">
                <a:solidFill>
                  <a:srgbClr val="0000CC"/>
                </a:solidFill>
                <a:latin typeface="Arial" panose="020B0604020202090204" pitchFamily="34" charset="0"/>
              </a:rPr>
              <a:t>stu[1]</a:t>
            </a:r>
            <a:endParaRPr lang="en-US" altLang="zh-CN">
              <a:solidFill>
                <a:srgbClr val="0000CC"/>
              </a:solidFill>
              <a:latin typeface="Arial" panose="020B0604020202090204" pitchFamily="34" charset="0"/>
            </a:endParaRPr>
          </a:p>
        </p:txBody>
      </p:sp>
      <p:sp>
        <p:nvSpPr>
          <p:cNvPr id="35875" name="TextBox 7"/>
          <p:cNvSpPr txBox="1">
            <a:spLocks noChangeArrowheads="1"/>
          </p:cNvSpPr>
          <p:nvPr/>
        </p:nvSpPr>
        <p:spPr bwMode="auto">
          <a:xfrm>
            <a:off x="8740776" y="5973763"/>
            <a:ext cx="1160463" cy="457200"/>
          </a:xfrm>
          <a:prstGeom prst="rect">
            <a:avLst/>
          </a:prstGeom>
          <a:noFill/>
          <a:ln w="9525">
            <a:noFill/>
            <a:miter lim="800000"/>
          </a:ln>
        </p:spPr>
        <p:txBody>
          <a:bodyPr>
            <a:spAutoFit/>
          </a:bodyPr>
          <a:lstStyle/>
          <a:p>
            <a:r>
              <a:rPr lang="en-US" altLang="zh-CN" dirty="0" err="1">
                <a:solidFill>
                  <a:srgbClr val="0000CC"/>
                </a:solidFill>
                <a:latin typeface="Arial" panose="020B0604020202090204" pitchFamily="34" charset="0"/>
              </a:rPr>
              <a:t>stu</a:t>
            </a:r>
            <a:r>
              <a:rPr lang="en-US" altLang="zh-CN" dirty="0">
                <a:solidFill>
                  <a:srgbClr val="0000CC"/>
                </a:solidFill>
                <a:latin typeface="Arial" panose="020B0604020202090204" pitchFamily="34" charset="0"/>
              </a:rPr>
              <a:t>[2]</a:t>
            </a:r>
            <a:endParaRPr lang="en-US" altLang="zh-CN" dirty="0">
              <a:solidFill>
                <a:srgbClr val="0000CC"/>
              </a:solidFill>
              <a:latin typeface="Arial" panose="020B0604020202090204" pitchFamily="34" charset="0"/>
            </a:endParaRPr>
          </a:p>
        </p:txBody>
      </p:sp>
      <p:sp>
        <p:nvSpPr>
          <p:cNvPr id="35876" name="TextBox 8"/>
          <p:cNvSpPr txBox="1">
            <a:spLocks noChangeArrowheads="1"/>
          </p:cNvSpPr>
          <p:nvPr/>
        </p:nvSpPr>
        <p:spPr bwMode="auto">
          <a:xfrm>
            <a:off x="692150" y="5078415"/>
            <a:ext cx="928688" cy="579437"/>
          </a:xfrm>
          <a:prstGeom prst="rect">
            <a:avLst/>
          </a:prstGeom>
          <a:noFill/>
          <a:ln w="9525">
            <a:noFill/>
            <a:miter lim="800000"/>
          </a:ln>
        </p:spPr>
        <p:txBody>
          <a:bodyPr>
            <a:spAutoFit/>
          </a:bodyPr>
          <a:lstStyle/>
          <a:p>
            <a:r>
              <a:rPr lang="en-US" altLang="zh-CN" sz="3200">
                <a:solidFill>
                  <a:srgbClr val="00B0F0"/>
                </a:solidFill>
                <a:latin typeface="Arial" panose="020B0604020202090204" pitchFamily="34" charset="0"/>
              </a:rPr>
              <a:t>stu</a:t>
            </a:r>
            <a:endParaRPr lang="en-US" altLang="zh-CN" sz="3200">
              <a:solidFill>
                <a:srgbClr val="00B0F0"/>
              </a:solidFill>
              <a:latin typeface="Arial" panose="020B0604020202090204" pitchFamily="34" charset="0"/>
            </a:endParaRPr>
          </a:p>
        </p:txBody>
      </p:sp>
      <p:cxnSp>
        <p:nvCxnSpPr>
          <p:cNvPr id="35877" name="直接箭头连接符 9"/>
          <p:cNvCxnSpPr>
            <a:cxnSpLocks noChangeShapeType="1"/>
          </p:cNvCxnSpPr>
          <p:nvPr/>
        </p:nvCxnSpPr>
        <p:spPr bwMode="auto">
          <a:xfrm flipV="1">
            <a:off x="631825" y="5067302"/>
            <a:ext cx="857250" cy="11113"/>
          </a:xfrm>
          <a:prstGeom prst="straightConnector1">
            <a:avLst/>
          </a:prstGeom>
          <a:noFill/>
          <a:ln w="38100">
            <a:solidFill>
              <a:srgbClr val="C00000"/>
            </a:solidFill>
            <a:round/>
            <a:tailEnd type="arrow" w="med" len="med"/>
          </a:ln>
        </p:spPr>
      </p:cxnSp>
      <p:sp>
        <p:nvSpPr>
          <p:cNvPr id="35878" name="TextBox 10"/>
          <p:cNvSpPr txBox="1">
            <a:spLocks noChangeArrowheads="1"/>
          </p:cNvSpPr>
          <p:nvPr/>
        </p:nvSpPr>
        <p:spPr bwMode="auto">
          <a:xfrm>
            <a:off x="1620839" y="5078413"/>
            <a:ext cx="1392237" cy="457200"/>
          </a:xfrm>
          <a:prstGeom prst="rect">
            <a:avLst/>
          </a:prstGeom>
          <a:noFill/>
          <a:ln w="9525">
            <a:noFill/>
            <a:miter lim="800000"/>
          </a:ln>
        </p:spPr>
        <p:txBody>
          <a:bodyPr>
            <a:spAutoFit/>
          </a:bodyPr>
          <a:lstStyle/>
          <a:p>
            <a:r>
              <a:rPr lang="en-US" altLang="zh-CN" dirty="0">
                <a:solidFill>
                  <a:srgbClr val="9D138D"/>
                </a:solidFill>
                <a:latin typeface="Verdana" panose="020B0804030504040204" pitchFamily="34" charset="0"/>
              </a:rPr>
              <a:t>10101</a:t>
            </a:r>
            <a:endParaRPr lang="en-US" altLang="zh-CN" dirty="0">
              <a:solidFill>
                <a:srgbClr val="9D138D"/>
              </a:solidFill>
              <a:latin typeface="Verdana" panose="020B0804030504040204" pitchFamily="34" charset="0"/>
            </a:endParaRPr>
          </a:p>
        </p:txBody>
      </p:sp>
      <p:sp>
        <p:nvSpPr>
          <p:cNvPr id="35879" name="TextBox 11"/>
          <p:cNvSpPr txBox="1">
            <a:spLocks noChangeArrowheads="1"/>
          </p:cNvSpPr>
          <p:nvPr/>
        </p:nvSpPr>
        <p:spPr bwMode="auto">
          <a:xfrm>
            <a:off x="3322638" y="5078413"/>
            <a:ext cx="774700" cy="457200"/>
          </a:xfrm>
          <a:prstGeom prst="rect">
            <a:avLst/>
          </a:prstGeom>
          <a:noFill/>
          <a:ln w="9525">
            <a:noFill/>
            <a:miter lim="800000"/>
          </a:ln>
        </p:spPr>
        <p:txBody>
          <a:bodyPr>
            <a:spAutoFit/>
          </a:bodyPr>
          <a:lstStyle/>
          <a:p>
            <a:r>
              <a:rPr lang="en-US" altLang="zh-CN">
                <a:latin typeface="Verdana" panose="020B0804030504040204" pitchFamily="34" charset="0"/>
              </a:rPr>
              <a:t>Li</a:t>
            </a:r>
            <a:endParaRPr lang="en-US" altLang="zh-CN">
              <a:latin typeface="Verdana" panose="020B0804030504040204" pitchFamily="34" charset="0"/>
            </a:endParaRPr>
          </a:p>
        </p:txBody>
      </p:sp>
      <p:sp>
        <p:nvSpPr>
          <p:cNvPr id="35880" name="TextBox 12"/>
          <p:cNvSpPr txBox="1">
            <a:spLocks noChangeArrowheads="1"/>
          </p:cNvSpPr>
          <p:nvPr/>
        </p:nvSpPr>
        <p:spPr bwMode="auto">
          <a:xfrm>
            <a:off x="4406900" y="5078413"/>
            <a:ext cx="2940050" cy="457200"/>
          </a:xfrm>
          <a:prstGeom prst="rect">
            <a:avLst/>
          </a:prstGeom>
          <a:noFill/>
          <a:ln w="9525">
            <a:noFill/>
            <a:miter lim="800000"/>
          </a:ln>
        </p:spPr>
        <p:txBody>
          <a:bodyPr>
            <a:spAutoFit/>
          </a:bodyPr>
          <a:lstStyle/>
          <a:p>
            <a:r>
              <a:rPr lang="en-US" altLang="zh-CN">
                <a:solidFill>
                  <a:srgbClr val="0000CC"/>
                </a:solidFill>
                <a:latin typeface="Verdana" panose="020B0804030504040204" pitchFamily="34" charset="0"/>
              </a:rPr>
              <a:t>78     89     98</a:t>
            </a:r>
            <a:endParaRPr lang="en-US" altLang="zh-CN">
              <a:solidFill>
                <a:srgbClr val="0000CC"/>
              </a:solidFill>
              <a:latin typeface="Verdana" panose="020B0804030504040204" pitchFamily="34" charset="0"/>
            </a:endParaRPr>
          </a:p>
        </p:txBody>
      </p:sp>
      <p:sp>
        <p:nvSpPr>
          <p:cNvPr id="35881" name="TextBox 13"/>
          <p:cNvSpPr txBox="1">
            <a:spLocks noChangeArrowheads="1"/>
          </p:cNvSpPr>
          <p:nvPr/>
        </p:nvSpPr>
        <p:spPr bwMode="auto">
          <a:xfrm>
            <a:off x="7346951" y="5078413"/>
            <a:ext cx="1470025" cy="457200"/>
          </a:xfrm>
          <a:prstGeom prst="rect">
            <a:avLst/>
          </a:prstGeom>
          <a:noFill/>
          <a:ln w="9525">
            <a:noFill/>
            <a:miter lim="800000"/>
          </a:ln>
        </p:spPr>
        <p:txBody>
          <a:bodyPr>
            <a:spAutoFit/>
          </a:bodyPr>
          <a:lstStyle/>
          <a:p>
            <a:r>
              <a:rPr lang="en-US" altLang="zh-CN">
                <a:solidFill>
                  <a:srgbClr val="C00000"/>
                </a:solidFill>
                <a:latin typeface="Verdana" panose="020B0804030504040204" pitchFamily="34" charset="0"/>
              </a:rPr>
              <a:t>88.33</a:t>
            </a:r>
            <a:endParaRPr lang="en-US" altLang="zh-CN">
              <a:solidFill>
                <a:srgbClr val="C00000"/>
              </a:solidFill>
              <a:latin typeface="Verdana" panose="020B0804030504040204" pitchFamily="34" charset="0"/>
            </a:endParaRPr>
          </a:p>
        </p:txBody>
      </p:sp>
      <p:sp>
        <p:nvSpPr>
          <p:cNvPr id="35882" name="TextBox 14"/>
          <p:cNvSpPr txBox="1">
            <a:spLocks noChangeArrowheads="1"/>
          </p:cNvSpPr>
          <p:nvPr/>
        </p:nvSpPr>
        <p:spPr bwMode="auto">
          <a:xfrm>
            <a:off x="1620839" y="5507038"/>
            <a:ext cx="1392237" cy="457200"/>
          </a:xfrm>
          <a:prstGeom prst="rect">
            <a:avLst/>
          </a:prstGeom>
          <a:noFill/>
          <a:ln w="9525">
            <a:noFill/>
            <a:miter lim="800000"/>
          </a:ln>
        </p:spPr>
        <p:txBody>
          <a:bodyPr>
            <a:spAutoFit/>
          </a:bodyPr>
          <a:lstStyle/>
          <a:p>
            <a:r>
              <a:rPr lang="en-US" altLang="zh-CN">
                <a:solidFill>
                  <a:srgbClr val="9D138D"/>
                </a:solidFill>
                <a:latin typeface="Verdana" panose="020B0804030504040204" pitchFamily="34" charset="0"/>
              </a:rPr>
              <a:t>10103</a:t>
            </a:r>
            <a:endParaRPr lang="en-US" altLang="zh-CN">
              <a:solidFill>
                <a:srgbClr val="9D138D"/>
              </a:solidFill>
              <a:latin typeface="Verdana" panose="020B0804030504040204" pitchFamily="34" charset="0"/>
            </a:endParaRPr>
          </a:p>
        </p:txBody>
      </p:sp>
      <p:sp>
        <p:nvSpPr>
          <p:cNvPr id="35883" name="TextBox 15"/>
          <p:cNvSpPr txBox="1">
            <a:spLocks noChangeArrowheads="1"/>
          </p:cNvSpPr>
          <p:nvPr/>
        </p:nvSpPr>
        <p:spPr bwMode="auto">
          <a:xfrm>
            <a:off x="2935287" y="5507038"/>
            <a:ext cx="1547813" cy="457200"/>
          </a:xfrm>
          <a:prstGeom prst="rect">
            <a:avLst/>
          </a:prstGeom>
          <a:noFill/>
          <a:ln w="9525">
            <a:noFill/>
            <a:miter lim="800000"/>
          </a:ln>
        </p:spPr>
        <p:txBody>
          <a:bodyPr>
            <a:spAutoFit/>
          </a:bodyPr>
          <a:lstStyle/>
          <a:p>
            <a:r>
              <a:rPr lang="en-US" altLang="zh-CN">
                <a:latin typeface="Verdana" panose="020B0804030504040204" pitchFamily="34" charset="0"/>
              </a:rPr>
              <a:t>Wang</a:t>
            </a:r>
            <a:endParaRPr lang="en-US" altLang="zh-CN">
              <a:latin typeface="Verdana" panose="020B0804030504040204" pitchFamily="34" charset="0"/>
            </a:endParaRPr>
          </a:p>
        </p:txBody>
      </p:sp>
      <p:sp>
        <p:nvSpPr>
          <p:cNvPr id="35884" name="TextBox 16"/>
          <p:cNvSpPr txBox="1">
            <a:spLocks noChangeArrowheads="1"/>
          </p:cNvSpPr>
          <p:nvPr/>
        </p:nvSpPr>
        <p:spPr bwMode="auto">
          <a:xfrm>
            <a:off x="4406900" y="5507038"/>
            <a:ext cx="2940050" cy="457200"/>
          </a:xfrm>
          <a:prstGeom prst="rect">
            <a:avLst/>
          </a:prstGeom>
          <a:noFill/>
          <a:ln w="9525">
            <a:noFill/>
            <a:miter lim="800000"/>
          </a:ln>
        </p:spPr>
        <p:txBody>
          <a:bodyPr>
            <a:spAutoFit/>
          </a:bodyPr>
          <a:lstStyle/>
          <a:p>
            <a:pPr algn="l"/>
            <a:r>
              <a:rPr lang="en-US" altLang="zh-CN">
                <a:solidFill>
                  <a:srgbClr val="0000CC"/>
                </a:solidFill>
                <a:latin typeface="Verdana" panose="020B0804030504040204" pitchFamily="34" charset="0"/>
              </a:rPr>
              <a:t>98.5   87     69</a:t>
            </a:r>
            <a:endParaRPr lang="en-US" altLang="zh-CN">
              <a:solidFill>
                <a:srgbClr val="0000CC"/>
              </a:solidFill>
              <a:latin typeface="Verdana" panose="020B0804030504040204" pitchFamily="34" charset="0"/>
            </a:endParaRPr>
          </a:p>
        </p:txBody>
      </p:sp>
      <p:sp>
        <p:nvSpPr>
          <p:cNvPr id="35885" name="TextBox 17"/>
          <p:cNvSpPr txBox="1">
            <a:spLocks noChangeArrowheads="1"/>
          </p:cNvSpPr>
          <p:nvPr/>
        </p:nvSpPr>
        <p:spPr bwMode="auto">
          <a:xfrm>
            <a:off x="7346951" y="5507038"/>
            <a:ext cx="1470025" cy="457200"/>
          </a:xfrm>
          <a:prstGeom prst="rect">
            <a:avLst/>
          </a:prstGeom>
          <a:noFill/>
          <a:ln w="9525">
            <a:noFill/>
            <a:miter lim="800000"/>
          </a:ln>
        </p:spPr>
        <p:txBody>
          <a:bodyPr>
            <a:spAutoFit/>
          </a:bodyPr>
          <a:lstStyle/>
          <a:p>
            <a:r>
              <a:rPr lang="en-US" altLang="zh-CN">
                <a:solidFill>
                  <a:srgbClr val="C00000"/>
                </a:solidFill>
                <a:latin typeface="Verdana" panose="020B0804030504040204" pitchFamily="34" charset="0"/>
              </a:rPr>
              <a:t>84.83</a:t>
            </a:r>
            <a:endParaRPr lang="en-US" altLang="zh-CN">
              <a:solidFill>
                <a:srgbClr val="C00000"/>
              </a:solidFill>
              <a:latin typeface="Verdana" panose="020B0804030504040204" pitchFamily="34" charset="0"/>
            </a:endParaRPr>
          </a:p>
        </p:txBody>
      </p:sp>
      <p:sp>
        <p:nvSpPr>
          <p:cNvPr id="35886" name="TextBox 18"/>
          <p:cNvSpPr txBox="1">
            <a:spLocks noChangeArrowheads="1"/>
          </p:cNvSpPr>
          <p:nvPr/>
        </p:nvSpPr>
        <p:spPr bwMode="auto">
          <a:xfrm>
            <a:off x="1620839" y="5973763"/>
            <a:ext cx="1392237" cy="457200"/>
          </a:xfrm>
          <a:prstGeom prst="rect">
            <a:avLst/>
          </a:prstGeom>
          <a:noFill/>
          <a:ln w="9525">
            <a:noFill/>
            <a:miter lim="800000"/>
          </a:ln>
        </p:spPr>
        <p:txBody>
          <a:bodyPr>
            <a:spAutoFit/>
          </a:bodyPr>
          <a:lstStyle/>
          <a:p>
            <a:r>
              <a:rPr lang="en-US" altLang="zh-CN">
                <a:solidFill>
                  <a:srgbClr val="9D138D"/>
                </a:solidFill>
                <a:latin typeface="Verdana" panose="020B0804030504040204" pitchFamily="34" charset="0"/>
              </a:rPr>
              <a:t>10106</a:t>
            </a:r>
            <a:endParaRPr lang="en-US" altLang="zh-CN">
              <a:solidFill>
                <a:srgbClr val="9D138D"/>
              </a:solidFill>
              <a:latin typeface="Verdana" panose="020B0804030504040204" pitchFamily="34" charset="0"/>
            </a:endParaRPr>
          </a:p>
        </p:txBody>
      </p:sp>
      <p:sp>
        <p:nvSpPr>
          <p:cNvPr id="35887" name="TextBox 19"/>
          <p:cNvSpPr txBox="1">
            <a:spLocks noChangeArrowheads="1"/>
          </p:cNvSpPr>
          <p:nvPr/>
        </p:nvSpPr>
        <p:spPr bwMode="auto">
          <a:xfrm>
            <a:off x="2935287" y="5973763"/>
            <a:ext cx="1547813" cy="457200"/>
          </a:xfrm>
          <a:prstGeom prst="rect">
            <a:avLst/>
          </a:prstGeom>
          <a:noFill/>
          <a:ln w="9525">
            <a:noFill/>
            <a:miter lim="800000"/>
          </a:ln>
        </p:spPr>
        <p:txBody>
          <a:bodyPr>
            <a:spAutoFit/>
          </a:bodyPr>
          <a:lstStyle/>
          <a:p>
            <a:r>
              <a:rPr lang="en-US" altLang="zh-CN">
                <a:latin typeface="Verdana" panose="020B0804030504040204" pitchFamily="34" charset="0"/>
              </a:rPr>
              <a:t>Sun</a:t>
            </a:r>
            <a:endParaRPr lang="en-US" altLang="zh-CN">
              <a:latin typeface="Verdana" panose="020B0804030504040204" pitchFamily="34" charset="0"/>
            </a:endParaRPr>
          </a:p>
        </p:txBody>
      </p:sp>
      <p:sp>
        <p:nvSpPr>
          <p:cNvPr id="35888" name="TextBox 20"/>
          <p:cNvSpPr txBox="1">
            <a:spLocks noChangeArrowheads="1"/>
          </p:cNvSpPr>
          <p:nvPr/>
        </p:nvSpPr>
        <p:spPr bwMode="auto">
          <a:xfrm>
            <a:off x="4406900" y="5973763"/>
            <a:ext cx="2940050" cy="457200"/>
          </a:xfrm>
          <a:prstGeom prst="rect">
            <a:avLst/>
          </a:prstGeom>
          <a:noFill/>
          <a:ln w="9525">
            <a:noFill/>
            <a:miter lim="800000"/>
          </a:ln>
        </p:spPr>
        <p:txBody>
          <a:bodyPr>
            <a:spAutoFit/>
          </a:bodyPr>
          <a:lstStyle/>
          <a:p>
            <a:pPr algn="l"/>
            <a:r>
              <a:rPr lang="zh-CN" altLang="en-US">
                <a:solidFill>
                  <a:srgbClr val="0000CC"/>
                </a:solidFill>
                <a:latin typeface="Verdana" panose="020B0804030504040204" pitchFamily="34" charset="0"/>
              </a:rPr>
              <a:t>  </a:t>
            </a:r>
            <a:r>
              <a:rPr lang="en-US" altLang="zh-CN">
                <a:solidFill>
                  <a:srgbClr val="0000CC"/>
                </a:solidFill>
                <a:latin typeface="Verdana" panose="020B0804030504040204" pitchFamily="34" charset="0"/>
              </a:rPr>
              <a:t>88   76.5   89</a:t>
            </a:r>
            <a:endParaRPr lang="en-US" altLang="zh-CN">
              <a:solidFill>
                <a:srgbClr val="0000CC"/>
              </a:solidFill>
              <a:latin typeface="Verdana" panose="020B0804030504040204" pitchFamily="34" charset="0"/>
            </a:endParaRPr>
          </a:p>
        </p:txBody>
      </p:sp>
      <p:sp>
        <p:nvSpPr>
          <p:cNvPr id="35889" name="TextBox 21"/>
          <p:cNvSpPr txBox="1">
            <a:spLocks noChangeArrowheads="1"/>
          </p:cNvSpPr>
          <p:nvPr/>
        </p:nvSpPr>
        <p:spPr bwMode="auto">
          <a:xfrm>
            <a:off x="7346951" y="5973763"/>
            <a:ext cx="1470025" cy="457200"/>
          </a:xfrm>
          <a:prstGeom prst="rect">
            <a:avLst/>
          </a:prstGeom>
          <a:noFill/>
          <a:ln w="9525">
            <a:noFill/>
            <a:miter lim="800000"/>
          </a:ln>
        </p:spPr>
        <p:txBody>
          <a:bodyPr>
            <a:spAutoFit/>
          </a:bodyPr>
          <a:lstStyle/>
          <a:p>
            <a:r>
              <a:rPr lang="en-US" altLang="zh-CN">
                <a:solidFill>
                  <a:srgbClr val="C00000"/>
                </a:solidFill>
                <a:latin typeface="Verdana" panose="020B0804030504040204" pitchFamily="34" charset="0"/>
              </a:rPr>
              <a:t>84.5</a:t>
            </a:r>
            <a:endParaRPr lang="en-US" altLang="zh-CN">
              <a:solidFill>
                <a:srgbClr val="C00000"/>
              </a:solidFill>
              <a:latin typeface="Verdana" panose="020B0804030504040204" pitchFamily="34" charset="0"/>
            </a:endParaRPr>
          </a:p>
        </p:txBody>
      </p:sp>
      <p:sp>
        <p:nvSpPr>
          <p:cNvPr id="35890" name="圆角矩形标注 22"/>
          <p:cNvSpPr>
            <a:spLocks noChangeArrowheads="1"/>
          </p:cNvSpPr>
          <p:nvPr/>
        </p:nvSpPr>
        <p:spPr bwMode="auto">
          <a:xfrm>
            <a:off x="7656514" y="4221163"/>
            <a:ext cx="1393825" cy="571500"/>
          </a:xfrm>
          <a:prstGeom prst="wedgeRoundRectCallout">
            <a:avLst>
              <a:gd name="adj1" fmla="val -31829"/>
              <a:gd name="adj2" fmla="val 116954"/>
              <a:gd name="adj3" fmla="val 16667"/>
            </a:avLst>
          </a:prstGeom>
          <a:solidFill>
            <a:srgbClr val="FFFFCC"/>
          </a:solidFill>
          <a:ln w="9525">
            <a:solidFill>
              <a:schemeClr val="tx1"/>
            </a:solidFill>
            <a:miter lim="800000"/>
          </a:ln>
        </p:spPr>
        <p:txBody>
          <a:bodyPr wrap="none"/>
          <a:lstStyle/>
          <a:p>
            <a:r>
              <a:rPr lang="zh-CN" altLang="en-US" sz="2800">
                <a:solidFill>
                  <a:srgbClr val="C00000"/>
                </a:solidFill>
                <a:latin typeface="Verdana" panose="020B0804030504040204" pitchFamily="34" charset="0"/>
              </a:rPr>
              <a:t>最大</a:t>
            </a:r>
            <a:endParaRPr lang="zh-CN" altLang="en-US" sz="2800">
              <a:solidFill>
                <a:srgbClr val="C00000"/>
              </a:solidFill>
              <a:latin typeface="Verdana" panose="020B0804030504040204" pitchFamily="34" charset="0"/>
            </a:endParaRPr>
          </a:p>
        </p:txBody>
      </p:sp>
      <p:sp>
        <p:nvSpPr>
          <p:cNvPr id="35891" name="矩形 23"/>
          <p:cNvSpPr>
            <a:spLocks noChangeArrowheads="1"/>
          </p:cNvSpPr>
          <p:nvPr/>
        </p:nvSpPr>
        <p:spPr bwMode="auto">
          <a:xfrm>
            <a:off x="1465263" y="4935540"/>
            <a:ext cx="7429500" cy="642937"/>
          </a:xfrm>
          <a:prstGeom prst="rect">
            <a:avLst/>
          </a:prstGeom>
          <a:noFill/>
          <a:ln w="38100">
            <a:solidFill>
              <a:srgbClr val="00B0F0"/>
            </a:solidFill>
            <a:miter lim="800000"/>
          </a:ln>
        </p:spPr>
        <p:txBody>
          <a:bodyPr wrap="none"/>
          <a:lstStyle/>
          <a:p>
            <a:pPr algn="l"/>
            <a:endParaRPr lang="zh-CN" altLang="en-US" sz="4000" b="0">
              <a:solidFill>
                <a:schemeClr val="tx1"/>
              </a:solidFill>
              <a:latin typeface="Arial" panose="020B0604020202090204" pitchFamily="34" charset="0"/>
            </a:endParaRPr>
          </a:p>
        </p:txBody>
      </p:sp>
      <p:sp>
        <p:nvSpPr>
          <p:cNvPr id="2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结构体指针作函数参数</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5877"/>
                                        </p:tgtEl>
                                        <p:attrNameLst>
                                          <p:attrName>style.visibility</p:attrName>
                                        </p:attrNameLst>
                                      </p:cBhvr>
                                      <p:to>
                                        <p:strVal val="visible"/>
                                      </p:to>
                                    </p:set>
                                    <p:animEffect transition="in" filter="slide(fromLeft)">
                                      <p:cBhvr>
                                        <p:cTn id="7" dur="500"/>
                                        <p:tgtEl>
                                          <p:spTgt spid="35877"/>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5876"/>
                                        </p:tgtEl>
                                        <p:attrNameLst>
                                          <p:attrName>style.visibility</p:attrName>
                                        </p:attrNameLst>
                                      </p:cBhvr>
                                      <p:to>
                                        <p:strVal val="visible"/>
                                      </p:to>
                                    </p:set>
                                    <p:animEffect transition="in" filter="slide(fromLeft)">
                                      <p:cBhvr>
                                        <p:cTn id="10" dur="500"/>
                                        <p:tgtEl>
                                          <p:spTgt spid="3587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5890"/>
                                        </p:tgtEl>
                                        <p:attrNameLst>
                                          <p:attrName>style.visibility</p:attrName>
                                        </p:attrNameLst>
                                      </p:cBhvr>
                                      <p:to>
                                        <p:strVal val="visible"/>
                                      </p:to>
                                    </p:set>
                                    <p:animEffect transition="in" filter="blinds(horizontal)">
                                      <p:cBhvr>
                                        <p:cTn id="15" dur="500"/>
                                        <p:tgtEl>
                                          <p:spTgt spid="35890"/>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35891"/>
                                        </p:tgtEl>
                                        <p:attrNameLst>
                                          <p:attrName>style.visibility</p:attrName>
                                        </p:attrNameLst>
                                      </p:cBhvr>
                                      <p:to>
                                        <p:strVal val="visible"/>
                                      </p:to>
                                    </p:set>
                                    <p:anim calcmode="lin" valueType="num">
                                      <p:cBhvr>
                                        <p:cTn id="20" dur="500" fill="hold"/>
                                        <p:tgtEl>
                                          <p:spTgt spid="35891"/>
                                        </p:tgtEl>
                                        <p:attrNameLst>
                                          <p:attrName>ppt_w</p:attrName>
                                        </p:attrNameLst>
                                      </p:cBhvr>
                                      <p:tavLst>
                                        <p:tav tm="0">
                                          <p:val>
                                            <p:fltVal val="0"/>
                                          </p:val>
                                        </p:tav>
                                        <p:tav tm="100000">
                                          <p:val>
                                            <p:strVal val="#ppt_w"/>
                                          </p:val>
                                        </p:tav>
                                      </p:tavLst>
                                    </p:anim>
                                    <p:anim calcmode="lin" valueType="num">
                                      <p:cBhvr>
                                        <p:cTn id="21" dur="500" fill="hold"/>
                                        <p:tgtEl>
                                          <p:spTgt spid="35891"/>
                                        </p:tgtEl>
                                        <p:attrNameLst>
                                          <p:attrName>ppt_h</p:attrName>
                                        </p:attrNameLst>
                                      </p:cBhvr>
                                      <p:tavLst>
                                        <p:tav tm="0">
                                          <p:val>
                                            <p:fltVal val="0"/>
                                          </p:val>
                                        </p:tav>
                                        <p:tav tm="100000">
                                          <p:val>
                                            <p:strVal val="#ppt_h"/>
                                          </p:val>
                                        </p:tav>
                                      </p:tavLst>
                                    </p:anim>
                                    <p:anim calcmode="lin" valueType="num">
                                      <p:cBhvr>
                                        <p:cTn id="22" dur="500" fill="hold"/>
                                        <p:tgtEl>
                                          <p:spTgt spid="35891"/>
                                        </p:tgtEl>
                                        <p:attrNameLst>
                                          <p:attrName>style.rotation</p:attrName>
                                        </p:attrNameLst>
                                      </p:cBhvr>
                                      <p:tavLst>
                                        <p:tav tm="0">
                                          <p:val>
                                            <p:fltVal val="360"/>
                                          </p:val>
                                        </p:tav>
                                        <p:tav tm="100000">
                                          <p:val>
                                            <p:fltVal val="0"/>
                                          </p:val>
                                        </p:tav>
                                      </p:tavLst>
                                    </p:anim>
                                    <p:animEffect transition="in" filter="fade">
                                      <p:cBhvr>
                                        <p:cTn id="23" dur="500"/>
                                        <p:tgtEl>
                                          <p:spTgt spid="3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6" grpId="0" autoUpdateAnimBg="0"/>
      <p:bldP spid="35890" grpId="0" animBg="1" autoUpdateAnimBg="0"/>
      <p:bldP spid="358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noChangeArrowheads="1"/>
          </p:cNvSpPr>
          <p:nvPr>
            <p:ph idx="4294967295"/>
          </p:nvPr>
        </p:nvSpPr>
        <p:spPr>
          <a:xfrm>
            <a:off x="632520" y="908720"/>
            <a:ext cx="9273480" cy="5257130"/>
          </a:xfrm>
        </p:spPr>
        <p:txBody>
          <a:bodyPr/>
          <a:lstStyle/>
          <a:p>
            <a:pPr>
              <a:buFont typeface="Monotype Sorts" pitchFamily="2" charset="2"/>
              <a:buNone/>
            </a:pPr>
            <a:r>
              <a:rPr lang="zh-CN" altLang="en-US" sz="2800" b="1" dirty="0">
                <a:latin typeface="微软雅黑" panose="020B0503020204020204" charset="-122"/>
                <a:ea typeface="微软雅黑" panose="020B0503020204020204" charset="-122"/>
              </a:rPr>
              <a:t>void print(struct Student stud)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printf</a:t>
            </a:r>
            <a:r>
              <a:rPr lang="zh-CN" altLang="en-US" sz="2800" b="1" dirty="0">
                <a:latin typeface="微软雅黑" panose="020B0503020204020204" charset="-122"/>
                <a:ea typeface="微软雅黑" panose="020B0503020204020204" charset="-122"/>
              </a:rPr>
              <a:t>("学号：%d\n姓名：%s\n", stud.num,</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stud.name);</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printf</a:t>
            </a:r>
            <a:r>
              <a:rPr lang="zh-CN" altLang="en-US" sz="2800" b="1" dirty="0">
                <a:latin typeface="微软雅黑" panose="020B0503020204020204" charset="-122"/>
                <a:ea typeface="微软雅黑" panose="020B0503020204020204" charset="-122"/>
              </a:rPr>
              <a:t>("%d门课成绩：", N);</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for</a:t>
            </a:r>
            <a:r>
              <a:rPr lang="zh-CN" altLang="en-US" sz="2800" b="1" dirty="0">
                <a:latin typeface="微软雅黑" panose="020B0503020204020204" charset="-122"/>
                <a:ea typeface="微软雅黑" panose="020B0503020204020204" charset="-122"/>
              </a:rPr>
              <a:t>(i=0;i&lt;N;i++)</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printf</a:t>
            </a:r>
            <a:r>
              <a:rPr lang="zh-CN" altLang="en-US" sz="2800" b="1" dirty="0">
                <a:latin typeface="微软雅黑" panose="020B0503020204020204" charset="-122"/>
                <a:ea typeface="微软雅黑" panose="020B0503020204020204" charset="-122"/>
              </a:rPr>
              <a:t>("5.1f ", stud.score[i])</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printf</a:t>
            </a:r>
            <a:r>
              <a:rPr lang="zh-CN" altLang="en-US" sz="2800" b="1" dirty="0">
                <a:latin typeface="微软雅黑" panose="020B0503020204020204" charset="-122"/>
                <a:ea typeface="微软雅黑" panose="020B0503020204020204" charset="-122"/>
              </a:rPr>
              <a:t>("\n平均成绩:%6.2f\n", stud.aver);</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结构体指针作函数参数</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4294967295"/>
          </p:nvPr>
        </p:nvSpPr>
        <p:spPr>
          <a:xfrm>
            <a:off x="529758" y="762796"/>
            <a:ext cx="9103193" cy="2447925"/>
          </a:xfrm>
        </p:spPr>
        <p:txBody>
          <a:bodyPr/>
          <a:lstStyle/>
          <a:p>
            <a:pPr marL="0" indent="0" algn="l">
              <a:lnSpc>
                <a:spcPct val="140000"/>
              </a:lnSpc>
              <a:buNone/>
            </a:pPr>
            <a:r>
              <a:rPr lang="zh-CN" altLang="en-US" sz="2800" b="1" dirty="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   当</a:t>
            </a:r>
            <a:r>
              <a:rPr lang="zh-CN" altLang="en-US" sz="2800" b="1" dirty="0">
                <a:latin typeface="微软雅黑" panose="020B0503020204020204" charset="-122"/>
                <a:ea typeface="微软雅黑" panose="020B0503020204020204" charset="-122"/>
              </a:rPr>
              <a:t>一个结构体中有一个成员是指向本结构体的指针时，通过这样的指针可以将若干个相同的结构体存储单元连接成一个新的数据结构。</a:t>
            </a:r>
            <a:endParaRPr lang="zh-CN" altLang="en-US" sz="2800" b="1" dirty="0">
              <a:latin typeface="微软雅黑" panose="020B0503020204020204" charset="-122"/>
              <a:ea typeface="微软雅黑" panose="020B0503020204020204" charset="-122"/>
            </a:endParaRPr>
          </a:p>
        </p:txBody>
      </p:sp>
      <p:sp>
        <p:nvSpPr>
          <p:cNvPr id="37892" name="矩形 3"/>
          <p:cNvSpPr>
            <a:spLocks noChangeArrowheads="1"/>
          </p:cNvSpPr>
          <p:nvPr/>
        </p:nvSpPr>
        <p:spPr bwMode="auto">
          <a:xfrm>
            <a:off x="774701" y="4165602"/>
            <a:ext cx="1214438" cy="1071563"/>
          </a:xfrm>
          <a:prstGeom prst="rect">
            <a:avLst/>
          </a:prstGeom>
          <a:solidFill>
            <a:schemeClr val="accent1"/>
          </a:solidFill>
          <a:ln w="38100">
            <a:solidFill>
              <a:srgbClr val="0000CC"/>
            </a:solidFill>
            <a:miter lim="800000"/>
          </a:ln>
        </p:spPr>
        <p:txBody>
          <a:bodyPr wrap="none"/>
          <a:lstStyle/>
          <a:p>
            <a:pPr algn="l"/>
            <a:endParaRPr lang="zh-CN" altLang="en-US" sz="4000" b="0">
              <a:solidFill>
                <a:schemeClr val="tx1"/>
              </a:solidFill>
              <a:latin typeface="Arial" panose="020B0604020202090204" pitchFamily="34" charset="0"/>
            </a:endParaRPr>
          </a:p>
        </p:txBody>
      </p:sp>
      <p:graphicFrame>
        <p:nvGraphicFramePr>
          <p:cNvPr id="37893" name="Group 5"/>
          <p:cNvGraphicFramePr>
            <a:graphicFrameLocks noGrp="1"/>
          </p:cNvGraphicFramePr>
          <p:nvPr/>
        </p:nvGraphicFramePr>
        <p:xfrm>
          <a:off x="2632076" y="4165600"/>
          <a:ext cx="1214438" cy="1036638"/>
        </p:xfrm>
        <a:graphic>
          <a:graphicData uri="http://schemas.openxmlformats.org/drawingml/2006/table">
            <a:tbl>
              <a:tblPr/>
              <a:tblGrid>
                <a:gridCol w="1214438"/>
              </a:tblGrid>
              <a:tr h="517525">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F36721"/>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7901" name="Group 13"/>
          <p:cNvGraphicFramePr>
            <a:graphicFrameLocks noGrp="1"/>
          </p:cNvGraphicFramePr>
          <p:nvPr/>
        </p:nvGraphicFramePr>
        <p:xfrm>
          <a:off x="4489451" y="4165600"/>
          <a:ext cx="1214438" cy="1036638"/>
        </p:xfrm>
        <a:graphic>
          <a:graphicData uri="http://schemas.openxmlformats.org/drawingml/2006/table">
            <a:tbl>
              <a:tblPr/>
              <a:tblGrid>
                <a:gridCol w="1214438"/>
              </a:tblGrid>
              <a:tr h="517525">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F36721"/>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7909" name="Group 21"/>
          <p:cNvGraphicFramePr>
            <a:graphicFrameLocks noGrp="1"/>
          </p:cNvGraphicFramePr>
          <p:nvPr/>
        </p:nvGraphicFramePr>
        <p:xfrm>
          <a:off x="6346826" y="4165600"/>
          <a:ext cx="1214438" cy="1036638"/>
        </p:xfrm>
        <a:graphic>
          <a:graphicData uri="http://schemas.openxmlformats.org/drawingml/2006/table">
            <a:tbl>
              <a:tblPr/>
              <a:tblGrid>
                <a:gridCol w="1214438"/>
              </a:tblGrid>
              <a:tr h="517525">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F36721"/>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7917" name="Group 29"/>
          <p:cNvGraphicFramePr>
            <a:graphicFrameLocks noGrp="1"/>
          </p:cNvGraphicFramePr>
          <p:nvPr/>
        </p:nvGraphicFramePr>
        <p:xfrm>
          <a:off x="8204201" y="4165600"/>
          <a:ext cx="1214438" cy="1036638"/>
        </p:xfrm>
        <a:graphic>
          <a:graphicData uri="http://schemas.openxmlformats.org/drawingml/2006/table">
            <a:tbl>
              <a:tblPr/>
              <a:tblGrid>
                <a:gridCol w="1214438"/>
              </a:tblGrid>
              <a:tr h="517525">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F36721"/>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37925" name="TextBox 8"/>
          <p:cNvSpPr txBox="1">
            <a:spLocks noChangeArrowheads="1"/>
          </p:cNvSpPr>
          <p:nvPr/>
        </p:nvSpPr>
        <p:spPr bwMode="auto">
          <a:xfrm>
            <a:off x="774701" y="3641727"/>
            <a:ext cx="1214438" cy="523220"/>
          </a:xfrm>
          <a:prstGeom prst="rect">
            <a:avLst/>
          </a:prstGeom>
          <a:noFill/>
          <a:ln w="9525">
            <a:noFill/>
            <a:miter lim="800000"/>
          </a:ln>
        </p:spPr>
        <p:txBody>
          <a:bodyPr>
            <a:spAutoFit/>
          </a:bodyPr>
          <a:lstStyle/>
          <a:p>
            <a:pPr algn="l"/>
            <a:r>
              <a:rPr lang="en-US" altLang="zh-CN" sz="2800">
                <a:solidFill>
                  <a:srgbClr val="C00000"/>
                </a:solidFill>
                <a:latin typeface="Verdana" panose="020B0804030504040204" pitchFamily="34" charset="0"/>
              </a:rPr>
              <a:t>head</a:t>
            </a:r>
            <a:endParaRPr lang="en-US" altLang="zh-CN" sz="2800">
              <a:solidFill>
                <a:srgbClr val="C00000"/>
              </a:solidFill>
              <a:latin typeface="Verdana" panose="020B0804030504040204" pitchFamily="34" charset="0"/>
            </a:endParaRPr>
          </a:p>
        </p:txBody>
      </p:sp>
      <p:cxnSp>
        <p:nvCxnSpPr>
          <p:cNvPr id="37926" name="直接箭头连接符 10"/>
          <p:cNvCxnSpPr>
            <a:cxnSpLocks noChangeShapeType="1"/>
          </p:cNvCxnSpPr>
          <p:nvPr/>
        </p:nvCxnSpPr>
        <p:spPr bwMode="auto">
          <a:xfrm>
            <a:off x="1989139" y="4451350"/>
            <a:ext cx="642937" cy="1588"/>
          </a:xfrm>
          <a:prstGeom prst="straightConnector1">
            <a:avLst/>
          </a:prstGeom>
          <a:noFill/>
          <a:ln w="38100">
            <a:solidFill>
              <a:srgbClr val="00B050"/>
            </a:solidFill>
            <a:round/>
            <a:tailEnd type="arrow" w="med" len="med"/>
          </a:ln>
        </p:spPr>
      </p:cxnSp>
      <p:sp>
        <p:nvSpPr>
          <p:cNvPr id="37927" name="TextBox 11"/>
          <p:cNvSpPr txBox="1">
            <a:spLocks noChangeArrowheads="1"/>
          </p:cNvSpPr>
          <p:nvPr/>
        </p:nvSpPr>
        <p:spPr bwMode="auto">
          <a:xfrm>
            <a:off x="2632076" y="3641727"/>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1249</a:t>
            </a:r>
            <a:endParaRPr lang="en-US" altLang="zh-CN" sz="2800">
              <a:solidFill>
                <a:srgbClr val="00B0F0"/>
              </a:solidFill>
              <a:latin typeface="Verdana" panose="020B0804030504040204" pitchFamily="34" charset="0"/>
            </a:endParaRPr>
          </a:p>
        </p:txBody>
      </p:sp>
      <p:sp>
        <p:nvSpPr>
          <p:cNvPr id="37928" name="TextBox 12"/>
          <p:cNvSpPr txBox="1">
            <a:spLocks noChangeArrowheads="1"/>
          </p:cNvSpPr>
          <p:nvPr/>
        </p:nvSpPr>
        <p:spPr bwMode="auto">
          <a:xfrm>
            <a:off x="774701" y="4379914"/>
            <a:ext cx="1214438" cy="523220"/>
          </a:xfrm>
          <a:prstGeom prst="rect">
            <a:avLst/>
          </a:prstGeom>
          <a:noFill/>
          <a:ln w="9525">
            <a:noFill/>
            <a:miter lim="800000"/>
          </a:ln>
        </p:spPr>
        <p:txBody>
          <a:bodyPr>
            <a:spAutoFit/>
          </a:bodyPr>
          <a:lstStyle/>
          <a:p>
            <a:pPr algn="l"/>
            <a:r>
              <a:rPr lang="en-US" altLang="zh-CN" sz="2800" dirty="0">
                <a:solidFill>
                  <a:schemeClr val="tx1"/>
                </a:solidFill>
                <a:latin typeface="Verdana" panose="020B0804030504040204" pitchFamily="34" charset="0"/>
              </a:rPr>
              <a:t>1249</a:t>
            </a:r>
            <a:endParaRPr lang="en-US" altLang="zh-CN" sz="2800" dirty="0">
              <a:solidFill>
                <a:schemeClr val="tx1"/>
              </a:solidFill>
              <a:latin typeface="Verdana" panose="020B0804030504040204" pitchFamily="34" charset="0"/>
            </a:endParaRPr>
          </a:p>
        </p:txBody>
      </p:sp>
      <p:sp>
        <p:nvSpPr>
          <p:cNvPr id="37929" name="TextBox 13"/>
          <p:cNvSpPr txBox="1">
            <a:spLocks noChangeArrowheads="1"/>
          </p:cNvSpPr>
          <p:nvPr/>
        </p:nvSpPr>
        <p:spPr bwMode="auto">
          <a:xfrm>
            <a:off x="2632076" y="4165602"/>
            <a:ext cx="1214438" cy="519113"/>
          </a:xfrm>
          <a:prstGeom prst="rect">
            <a:avLst/>
          </a:prstGeom>
          <a:noFill/>
          <a:ln w="9525">
            <a:noFill/>
            <a:miter lim="800000"/>
          </a:ln>
        </p:spPr>
        <p:txBody>
          <a:bodyPr>
            <a:spAutoFit/>
          </a:bodyPr>
          <a:lstStyle/>
          <a:p>
            <a:r>
              <a:rPr lang="en-US" altLang="zh-CN" sz="2800">
                <a:solidFill>
                  <a:srgbClr val="9D138D"/>
                </a:solidFill>
                <a:latin typeface="Verdana" panose="020B0804030504040204" pitchFamily="34" charset="0"/>
              </a:rPr>
              <a:t>A</a:t>
            </a:r>
            <a:endParaRPr lang="en-US" altLang="zh-CN" sz="2800">
              <a:solidFill>
                <a:srgbClr val="9D138D"/>
              </a:solidFill>
              <a:latin typeface="Verdana" panose="020B0804030504040204" pitchFamily="34" charset="0"/>
            </a:endParaRPr>
          </a:p>
        </p:txBody>
      </p:sp>
      <p:sp>
        <p:nvSpPr>
          <p:cNvPr id="37930" name="TextBox 14"/>
          <p:cNvSpPr txBox="1">
            <a:spLocks noChangeArrowheads="1"/>
          </p:cNvSpPr>
          <p:nvPr/>
        </p:nvSpPr>
        <p:spPr bwMode="auto">
          <a:xfrm>
            <a:off x="4489451" y="3665539"/>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1356</a:t>
            </a:r>
            <a:endParaRPr lang="en-US" altLang="zh-CN" sz="2800">
              <a:solidFill>
                <a:srgbClr val="00B0F0"/>
              </a:solidFill>
              <a:latin typeface="Verdana" panose="020B0804030504040204" pitchFamily="34" charset="0"/>
            </a:endParaRPr>
          </a:p>
        </p:txBody>
      </p:sp>
      <p:sp>
        <p:nvSpPr>
          <p:cNvPr id="37931" name="TextBox 15"/>
          <p:cNvSpPr txBox="1">
            <a:spLocks noChangeArrowheads="1"/>
          </p:cNvSpPr>
          <p:nvPr/>
        </p:nvSpPr>
        <p:spPr bwMode="auto">
          <a:xfrm>
            <a:off x="2632076" y="4665664"/>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1356</a:t>
            </a:r>
            <a:endParaRPr lang="en-US" altLang="zh-CN" sz="2800">
              <a:solidFill>
                <a:srgbClr val="00B0F0"/>
              </a:solidFill>
              <a:latin typeface="Verdana" panose="020B0804030504040204" pitchFamily="34" charset="0"/>
            </a:endParaRPr>
          </a:p>
        </p:txBody>
      </p:sp>
      <p:cxnSp>
        <p:nvCxnSpPr>
          <p:cNvPr id="37932" name="直接箭头连接符 16"/>
          <p:cNvCxnSpPr>
            <a:cxnSpLocks noChangeShapeType="1"/>
          </p:cNvCxnSpPr>
          <p:nvPr/>
        </p:nvCxnSpPr>
        <p:spPr bwMode="auto">
          <a:xfrm>
            <a:off x="4203701" y="4451350"/>
            <a:ext cx="285750" cy="1588"/>
          </a:xfrm>
          <a:prstGeom prst="straightConnector1">
            <a:avLst/>
          </a:prstGeom>
          <a:noFill/>
          <a:ln w="38100">
            <a:solidFill>
              <a:srgbClr val="00B050"/>
            </a:solidFill>
            <a:round/>
            <a:tailEnd type="arrow" w="med" len="med"/>
          </a:ln>
        </p:spPr>
      </p:cxnSp>
      <p:cxnSp>
        <p:nvCxnSpPr>
          <p:cNvPr id="37933" name="直接连接符 23"/>
          <p:cNvCxnSpPr>
            <a:cxnSpLocks noChangeShapeType="1"/>
          </p:cNvCxnSpPr>
          <p:nvPr/>
        </p:nvCxnSpPr>
        <p:spPr bwMode="auto">
          <a:xfrm>
            <a:off x="3846514" y="4951413"/>
            <a:ext cx="357187" cy="0"/>
          </a:xfrm>
          <a:prstGeom prst="line">
            <a:avLst/>
          </a:prstGeom>
          <a:noFill/>
          <a:ln w="38100">
            <a:solidFill>
              <a:srgbClr val="00B050"/>
            </a:solidFill>
            <a:round/>
          </a:ln>
        </p:spPr>
      </p:cxnSp>
      <p:cxnSp>
        <p:nvCxnSpPr>
          <p:cNvPr id="37934" name="直接连接符 24"/>
          <p:cNvCxnSpPr>
            <a:cxnSpLocks noChangeShapeType="1"/>
          </p:cNvCxnSpPr>
          <p:nvPr/>
        </p:nvCxnSpPr>
        <p:spPr bwMode="auto">
          <a:xfrm flipV="1">
            <a:off x="4203700" y="4451352"/>
            <a:ext cx="0" cy="500063"/>
          </a:xfrm>
          <a:prstGeom prst="line">
            <a:avLst/>
          </a:prstGeom>
          <a:noFill/>
          <a:ln w="38100">
            <a:solidFill>
              <a:srgbClr val="00B050"/>
            </a:solidFill>
            <a:round/>
          </a:ln>
        </p:spPr>
      </p:cxnSp>
      <p:sp>
        <p:nvSpPr>
          <p:cNvPr id="37935" name="TextBox 27"/>
          <p:cNvSpPr txBox="1">
            <a:spLocks noChangeArrowheads="1"/>
          </p:cNvSpPr>
          <p:nvPr/>
        </p:nvSpPr>
        <p:spPr bwMode="auto">
          <a:xfrm>
            <a:off x="6346826" y="3665539"/>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1475</a:t>
            </a:r>
            <a:endParaRPr lang="en-US" altLang="zh-CN" sz="2800">
              <a:solidFill>
                <a:srgbClr val="00B0F0"/>
              </a:solidFill>
              <a:latin typeface="Verdana" panose="020B0804030504040204" pitchFamily="34" charset="0"/>
            </a:endParaRPr>
          </a:p>
        </p:txBody>
      </p:sp>
      <p:sp>
        <p:nvSpPr>
          <p:cNvPr id="37936" name="TextBox 28"/>
          <p:cNvSpPr txBox="1">
            <a:spLocks noChangeArrowheads="1"/>
          </p:cNvSpPr>
          <p:nvPr/>
        </p:nvSpPr>
        <p:spPr bwMode="auto">
          <a:xfrm>
            <a:off x="4489451" y="4165602"/>
            <a:ext cx="1214438" cy="519113"/>
          </a:xfrm>
          <a:prstGeom prst="rect">
            <a:avLst/>
          </a:prstGeom>
          <a:noFill/>
          <a:ln w="9525">
            <a:noFill/>
            <a:miter lim="800000"/>
          </a:ln>
        </p:spPr>
        <p:txBody>
          <a:bodyPr>
            <a:spAutoFit/>
          </a:bodyPr>
          <a:lstStyle/>
          <a:p>
            <a:r>
              <a:rPr lang="en-US" altLang="zh-CN" sz="2800">
                <a:solidFill>
                  <a:srgbClr val="9D138D"/>
                </a:solidFill>
                <a:latin typeface="Verdana" panose="020B0804030504040204" pitchFamily="34" charset="0"/>
              </a:rPr>
              <a:t>B</a:t>
            </a:r>
            <a:endParaRPr lang="en-US" altLang="zh-CN" sz="2800">
              <a:solidFill>
                <a:srgbClr val="9D138D"/>
              </a:solidFill>
              <a:latin typeface="Verdana" panose="020B0804030504040204" pitchFamily="34" charset="0"/>
            </a:endParaRPr>
          </a:p>
        </p:txBody>
      </p:sp>
      <p:sp>
        <p:nvSpPr>
          <p:cNvPr id="37937" name="TextBox 29"/>
          <p:cNvSpPr txBox="1">
            <a:spLocks noChangeArrowheads="1"/>
          </p:cNvSpPr>
          <p:nvPr/>
        </p:nvSpPr>
        <p:spPr bwMode="auto">
          <a:xfrm>
            <a:off x="4489451" y="4665664"/>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1475</a:t>
            </a:r>
            <a:endParaRPr lang="en-US" altLang="zh-CN" sz="2800">
              <a:solidFill>
                <a:srgbClr val="00B0F0"/>
              </a:solidFill>
              <a:latin typeface="Verdana" panose="020B0804030504040204" pitchFamily="34" charset="0"/>
            </a:endParaRPr>
          </a:p>
        </p:txBody>
      </p:sp>
      <p:cxnSp>
        <p:nvCxnSpPr>
          <p:cNvPr id="37938" name="直接箭头连接符 30"/>
          <p:cNvCxnSpPr>
            <a:cxnSpLocks noChangeShapeType="1"/>
          </p:cNvCxnSpPr>
          <p:nvPr/>
        </p:nvCxnSpPr>
        <p:spPr bwMode="auto">
          <a:xfrm>
            <a:off x="6061076" y="4451350"/>
            <a:ext cx="285750" cy="1588"/>
          </a:xfrm>
          <a:prstGeom prst="straightConnector1">
            <a:avLst/>
          </a:prstGeom>
          <a:noFill/>
          <a:ln w="38100">
            <a:solidFill>
              <a:srgbClr val="00B050"/>
            </a:solidFill>
            <a:round/>
            <a:tailEnd type="arrow" w="med" len="med"/>
          </a:ln>
        </p:spPr>
      </p:cxnSp>
      <p:cxnSp>
        <p:nvCxnSpPr>
          <p:cNvPr id="37939" name="直接连接符 31"/>
          <p:cNvCxnSpPr>
            <a:cxnSpLocks noChangeShapeType="1"/>
          </p:cNvCxnSpPr>
          <p:nvPr/>
        </p:nvCxnSpPr>
        <p:spPr bwMode="auto">
          <a:xfrm>
            <a:off x="5703889" y="4951413"/>
            <a:ext cx="357187" cy="0"/>
          </a:xfrm>
          <a:prstGeom prst="line">
            <a:avLst/>
          </a:prstGeom>
          <a:noFill/>
          <a:ln w="38100">
            <a:solidFill>
              <a:srgbClr val="00B050"/>
            </a:solidFill>
            <a:round/>
          </a:ln>
        </p:spPr>
      </p:cxnSp>
      <p:cxnSp>
        <p:nvCxnSpPr>
          <p:cNvPr id="37940" name="直接连接符 32"/>
          <p:cNvCxnSpPr>
            <a:cxnSpLocks noChangeShapeType="1"/>
          </p:cNvCxnSpPr>
          <p:nvPr/>
        </p:nvCxnSpPr>
        <p:spPr bwMode="auto">
          <a:xfrm flipV="1">
            <a:off x="6061075" y="4451352"/>
            <a:ext cx="0" cy="500063"/>
          </a:xfrm>
          <a:prstGeom prst="line">
            <a:avLst/>
          </a:prstGeom>
          <a:noFill/>
          <a:ln w="38100">
            <a:solidFill>
              <a:srgbClr val="00B050"/>
            </a:solidFill>
            <a:round/>
          </a:ln>
        </p:spPr>
      </p:cxnSp>
      <p:sp>
        <p:nvSpPr>
          <p:cNvPr id="37941" name="TextBox 33"/>
          <p:cNvSpPr txBox="1">
            <a:spLocks noChangeArrowheads="1"/>
          </p:cNvSpPr>
          <p:nvPr/>
        </p:nvSpPr>
        <p:spPr bwMode="auto">
          <a:xfrm>
            <a:off x="6346826" y="4165602"/>
            <a:ext cx="1214438" cy="519113"/>
          </a:xfrm>
          <a:prstGeom prst="rect">
            <a:avLst/>
          </a:prstGeom>
          <a:noFill/>
          <a:ln w="9525">
            <a:noFill/>
            <a:miter lim="800000"/>
          </a:ln>
        </p:spPr>
        <p:txBody>
          <a:bodyPr>
            <a:spAutoFit/>
          </a:bodyPr>
          <a:lstStyle/>
          <a:p>
            <a:r>
              <a:rPr lang="en-US" altLang="zh-CN" sz="2800">
                <a:solidFill>
                  <a:srgbClr val="9D138D"/>
                </a:solidFill>
                <a:latin typeface="Verdana" panose="020B0804030504040204" pitchFamily="34" charset="0"/>
              </a:rPr>
              <a:t>C</a:t>
            </a:r>
            <a:endParaRPr lang="en-US" altLang="zh-CN" sz="2800">
              <a:solidFill>
                <a:srgbClr val="9D138D"/>
              </a:solidFill>
              <a:latin typeface="Verdana" panose="020B0804030504040204" pitchFamily="34" charset="0"/>
            </a:endParaRPr>
          </a:p>
        </p:txBody>
      </p:sp>
      <p:sp>
        <p:nvSpPr>
          <p:cNvPr id="37942" name="TextBox 34"/>
          <p:cNvSpPr txBox="1">
            <a:spLocks noChangeArrowheads="1"/>
          </p:cNvSpPr>
          <p:nvPr/>
        </p:nvSpPr>
        <p:spPr bwMode="auto">
          <a:xfrm>
            <a:off x="8204201" y="3665539"/>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1021</a:t>
            </a:r>
            <a:endParaRPr lang="en-US" altLang="zh-CN" sz="2800">
              <a:solidFill>
                <a:srgbClr val="00B0F0"/>
              </a:solidFill>
              <a:latin typeface="Verdana" panose="020B0804030504040204" pitchFamily="34" charset="0"/>
            </a:endParaRPr>
          </a:p>
        </p:txBody>
      </p:sp>
      <p:sp>
        <p:nvSpPr>
          <p:cNvPr id="37943" name="TextBox 35"/>
          <p:cNvSpPr txBox="1">
            <a:spLocks noChangeArrowheads="1"/>
          </p:cNvSpPr>
          <p:nvPr/>
        </p:nvSpPr>
        <p:spPr bwMode="auto">
          <a:xfrm>
            <a:off x="6346826" y="4665664"/>
            <a:ext cx="1214438" cy="523220"/>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1021</a:t>
            </a:r>
            <a:endParaRPr lang="en-US" altLang="zh-CN" sz="2800">
              <a:solidFill>
                <a:srgbClr val="00B0F0"/>
              </a:solidFill>
              <a:latin typeface="Verdana" panose="020B0804030504040204" pitchFamily="34" charset="0"/>
            </a:endParaRPr>
          </a:p>
        </p:txBody>
      </p:sp>
      <p:cxnSp>
        <p:nvCxnSpPr>
          <p:cNvPr id="37944" name="直接箭头连接符 36"/>
          <p:cNvCxnSpPr>
            <a:cxnSpLocks noChangeShapeType="1"/>
          </p:cNvCxnSpPr>
          <p:nvPr/>
        </p:nvCxnSpPr>
        <p:spPr bwMode="auto">
          <a:xfrm>
            <a:off x="7918451" y="4451350"/>
            <a:ext cx="285750" cy="1588"/>
          </a:xfrm>
          <a:prstGeom prst="straightConnector1">
            <a:avLst/>
          </a:prstGeom>
          <a:noFill/>
          <a:ln w="38100">
            <a:solidFill>
              <a:srgbClr val="00B050"/>
            </a:solidFill>
            <a:round/>
            <a:tailEnd type="arrow" w="med" len="med"/>
          </a:ln>
        </p:spPr>
      </p:cxnSp>
      <p:cxnSp>
        <p:nvCxnSpPr>
          <p:cNvPr id="37945" name="直接连接符 37"/>
          <p:cNvCxnSpPr>
            <a:cxnSpLocks noChangeShapeType="1"/>
          </p:cNvCxnSpPr>
          <p:nvPr/>
        </p:nvCxnSpPr>
        <p:spPr bwMode="auto">
          <a:xfrm>
            <a:off x="7561264" y="4951413"/>
            <a:ext cx="357187" cy="0"/>
          </a:xfrm>
          <a:prstGeom prst="line">
            <a:avLst/>
          </a:prstGeom>
          <a:noFill/>
          <a:ln w="38100">
            <a:solidFill>
              <a:srgbClr val="00B050"/>
            </a:solidFill>
            <a:round/>
          </a:ln>
        </p:spPr>
      </p:cxnSp>
      <p:cxnSp>
        <p:nvCxnSpPr>
          <p:cNvPr id="37946" name="直接连接符 38"/>
          <p:cNvCxnSpPr>
            <a:cxnSpLocks noChangeShapeType="1"/>
          </p:cNvCxnSpPr>
          <p:nvPr/>
        </p:nvCxnSpPr>
        <p:spPr bwMode="auto">
          <a:xfrm flipV="1">
            <a:off x="7918450" y="4451352"/>
            <a:ext cx="0" cy="500063"/>
          </a:xfrm>
          <a:prstGeom prst="line">
            <a:avLst/>
          </a:prstGeom>
          <a:noFill/>
          <a:ln w="38100">
            <a:solidFill>
              <a:srgbClr val="00B050"/>
            </a:solidFill>
            <a:round/>
          </a:ln>
        </p:spPr>
      </p:cxnSp>
      <p:sp>
        <p:nvSpPr>
          <p:cNvPr id="37947" name="TextBox 39"/>
          <p:cNvSpPr txBox="1">
            <a:spLocks noChangeArrowheads="1"/>
          </p:cNvSpPr>
          <p:nvPr/>
        </p:nvSpPr>
        <p:spPr bwMode="auto">
          <a:xfrm>
            <a:off x="8204201" y="4165602"/>
            <a:ext cx="1214438" cy="519113"/>
          </a:xfrm>
          <a:prstGeom prst="rect">
            <a:avLst/>
          </a:prstGeom>
          <a:noFill/>
          <a:ln w="9525">
            <a:noFill/>
            <a:miter lim="800000"/>
          </a:ln>
        </p:spPr>
        <p:txBody>
          <a:bodyPr>
            <a:spAutoFit/>
          </a:bodyPr>
          <a:lstStyle/>
          <a:p>
            <a:r>
              <a:rPr lang="en-US" altLang="zh-CN" sz="2800">
                <a:solidFill>
                  <a:srgbClr val="9D138D"/>
                </a:solidFill>
                <a:latin typeface="Verdana" panose="020B0804030504040204" pitchFamily="34" charset="0"/>
              </a:rPr>
              <a:t>D</a:t>
            </a:r>
            <a:endParaRPr lang="en-US" altLang="zh-CN" sz="2800">
              <a:solidFill>
                <a:srgbClr val="9D138D"/>
              </a:solidFill>
              <a:latin typeface="Verdana" panose="020B0804030504040204" pitchFamily="34" charset="0"/>
            </a:endParaRPr>
          </a:p>
        </p:txBody>
      </p:sp>
      <p:sp>
        <p:nvSpPr>
          <p:cNvPr id="37948" name="TextBox 40"/>
          <p:cNvSpPr txBox="1">
            <a:spLocks noChangeArrowheads="1"/>
          </p:cNvSpPr>
          <p:nvPr/>
        </p:nvSpPr>
        <p:spPr bwMode="auto">
          <a:xfrm>
            <a:off x="8204201" y="4665663"/>
            <a:ext cx="1214438" cy="519112"/>
          </a:xfrm>
          <a:prstGeom prst="rect">
            <a:avLst/>
          </a:prstGeom>
          <a:noFill/>
          <a:ln w="9525">
            <a:noFill/>
            <a:miter lim="800000"/>
          </a:ln>
        </p:spPr>
        <p:txBody>
          <a:bodyPr>
            <a:spAutoFit/>
          </a:bodyPr>
          <a:lstStyle/>
          <a:p>
            <a:r>
              <a:rPr lang="en-US" altLang="zh-CN" sz="2800">
                <a:solidFill>
                  <a:srgbClr val="FF0000"/>
                </a:solidFill>
                <a:latin typeface="Verdana" panose="020B0804030504040204" pitchFamily="34" charset="0"/>
              </a:rPr>
              <a:t>\0</a:t>
            </a:r>
            <a:endParaRPr lang="en-US" altLang="zh-CN" sz="2800">
              <a:solidFill>
                <a:srgbClr val="FF0000"/>
              </a:solidFill>
              <a:latin typeface="Verdana" panose="020B0804030504040204" pitchFamily="34" charset="0"/>
            </a:endParaRPr>
          </a:p>
        </p:txBody>
      </p:sp>
      <p:sp>
        <p:nvSpPr>
          <p:cNvPr id="37949" name="圆角矩形标注 41"/>
          <p:cNvSpPr>
            <a:spLocks noChangeArrowheads="1"/>
          </p:cNvSpPr>
          <p:nvPr/>
        </p:nvSpPr>
        <p:spPr bwMode="auto">
          <a:xfrm>
            <a:off x="1060451" y="5594350"/>
            <a:ext cx="1357313" cy="571500"/>
          </a:xfrm>
          <a:prstGeom prst="wedgeRoundRectCallout">
            <a:avLst>
              <a:gd name="adj1" fmla="val -31870"/>
              <a:gd name="adj2" fmla="val -121389"/>
              <a:gd name="adj3" fmla="val 16667"/>
            </a:avLst>
          </a:prstGeom>
          <a:solidFill>
            <a:srgbClr val="FFFFCC"/>
          </a:solidFill>
          <a:ln w="9525">
            <a:solidFill>
              <a:schemeClr val="tx1"/>
            </a:solidFill>
            <a:miter lim="800000"/>
          </a:ln>
        </p:spPr>
        <p:txBody>
          <a:bodyPr wrap="none"/>
          <a:lstStyle/>
          <a:p>
            <a:r>
              <a:rPr lang="zh-CN" altLang="en-US" sz="2800">
                <a:solidFill>
                  <a:srgbClr val="C00000"/>
                </a:solidFill>
                <a:latin typeface="Verdana" panose="020B0804030504040204" pitchFamily="34" charset="0"/>
              </a:rPr>
              <a:t>头指针</a:t>
            </a:r>
            <a:endParaRPr lang="zh-CN" altLang="en-US" sz="2800">
              <a:solidFill>
                <a:srgbClr val="C00000"/>
              </a:solidFill>
              <a:latin typeface="Verdana" panose="020B0804030504040204" pitchFamily="34" charset="0"/>
            </a:endParaRPr>
          </a:p>
        </p:txBody>
      </p:sp>
      <p:sp>
        <p:nvSpPr>
          <p:cNvPr id="37950" name="圆角矩形标注 42"/>
          <p:cNvSpPr>
            <a:spLocks noChangeArrowheads="1"/>
          </p:cNvSpPr>
          <p:nvPr/>
        </p:nvSpPr>
        <p:spPr bwMode="auto">
          <a:xfrm>
            <a:off x="5418139" y="3094038"/>
            <a:ext cx="3567309" cy="571500"/>
          </a:xfrm>
          <a:prstGeom prst="wedgeRoundRectCallout">
            <a:avLst>
              <a:gd name="adj1" fmla="val -43681"/>
              <a:gd name="adj2" fmla="val 93611"/>
              <a:gd name="adj3" fmla="val 16667"/>
            </a:avLst>
          </a:prstGeom>
          <a:solidFill>
            <a:srgbClr val="FFFFCC"/>
          </a:solidFill>
          <a:ln w="9525">
            <a:solidFill>
              <a:schemeClr val="tx1"/>
            </a:solidFill>
            <a:miter lim="800000"/>
          </a:ln>
        </p:spPr>
        <p:txBody>
          <a:bodyPr wrap="none"/>
          <a:lstStyle/>
          <a:p>
            <a:r>
              <a:rPr lang="zh-CN" altLang="en-US" sz="2800" dirty="0">
                <a:solidFill>
                  <a:srgbClr val="C00000"/>
                </a:solidFill>
                <a:latin typeface="Verdana" panose="020B0804030504040204" pitchFamily="34" charset="0"/>
              </a:rPr>
              <a:t>各</a:t>
            </a:r>
            <a:r>
              <a:rPr lang="zh-CN" altLang="en-US" sz="2800">
                <a:solidFill>
                  <a:srgbClr val="C00000"/>
                </a:solidFill>
                <a:latin typeface="Verdana" panose="020B0804030504040204" pitchFamily="34" charset="0"/>
              </a:rPr>
              <a:t>结点</a:t>
            </a:r>
            <a:r>
              <a:rPr lang="zh-CN" altLang="en-US" sz="2800" smtClean="0">
                <a:solidFill>
                  <a:srgbClr val="C00000"/>
                </a:solidFill>
                <a:latin typeface="Verdana" panose="020B0804030504040204" pitchFamily="34" charset="0"/>
              </a:rPr>
              <a:t>地址可以不</a:t>
            </a:r>
            <a:r>
              <a:rPr lang="zh-CN" altLang="en-US" sz="2800">
                <a:solidFill>
                  <a:srgbClr val="C00000"/>
                </a:solidFill>
                <a:latin typeface="Verdana" panose="020B0804030504040204" pitchFamily="34" charset="0"/>
              </a:rPr>
              <a:t>连续</a:t>
            </a:r>
            <a:endParaRPr lang="zh-CN" altLang="en-US" sz="2800">
              <a:solidFill>
                <a:srgbClr val="C00000"/>
              </a:solidFill>
              <a:latin typeface="Verdana" panose="020B0804030504040204" pitchFamily="34" charset="0"/>
            </a:endParaRPr>
          </a:p>
        </p:txBody>
      </p:sp>
      <p:sp>
        <p:nvSpPr>
          <p:cNvPr id="37951" name="圆角矩形标注 43"/>
          <p:cNvSpPr>
            <a:spLocks noChangeArrowheads="1"/>
          </p:cNvSpPr>
          <p:nvPr/>
        </p:nvSpPr>
        <p:spPr bwMode="auto">
          <a:xfrm>
            <a:off x="2846389" y="5594350"/>
            <a:ext cx="3571875" cy="571500"/>
          </a:xfrm>
          <a:prstGeom prst="wedgeRoundRectCallout">
            <a:avLst>
              <a:gd name="adj1" fmla="val -31824"/>
              <a:gd name="adj2" fmla="val -121389"/>
              <a:gd name="adj3" fmla="val 16667"/>
            </a:avLst>
          </a:prstGeom>
          <a:solidFill>
            <a:srgbClr val="FFFFCC"/>
          </a:solidFill>
          <a:ln w="9525">
            <a:solidFill>
              <a:schemeClr val="tx1"/>
            </a:solidFill>
            <a:miter lim="800000"/>
          </a:ln>
        </p:spPr>
        <p:txBody>
          <a:bodyPr wrap="none"/>
          <a:lstStyle/>
          <a:p>
            <a:r>
              <a:rPr lang="zh-CN" altLang="en-US" sz="2800">
                <a:solidFill>
                  <a:srgbClr val="C00000"/>
                </a:solidFill>
                <a:latin typeface="Verdana" panose="020B0804030504040204" pitchFamily="34" charset="0"/>
              </a:rPr>
              <a:t>各结点含有两个部分</a:t>
            </a:r>
            <a:endParaRPr lang="zh-CN" altLang="en-US" sz="2800">
              <a:solidFill>
                <a:srgbClr val="C00000"/>
              </a:solidFill>
              <a:latin typeface="Verdana" panose="020B0804030504040204" pitchFamily="34" charset="0"/>
            </a:endParaRPr>
          </a:p>
        </p:txBody>
      </p:sp>
      <p:sp>
        <p:nvSpPr>
          <p:cNvPr id="37952" name="圆角矩形标注 44"/>
          <p:cNvSpPr>
            <a:spLocks noChangeArrowheads="1"/>
          </p:cNvSpPr>
          <p:nvPr/>
        </p:nvSpPr>
        <p:spPr bwMode="auto">
          <a:xfrm>
            <a:off x="8347076" y="5522913"/>
            <a:ext cx="1285876" cy="571500"/>
          </a:xfrm>
          <a:prstGeom prst="wedgeRoundRectCallout">
            <a:avLst>
              <a:gd name="adj1" fmla="val -31852"/>
              <a:gd name="adj2" fmla="val -121389"/>
              <a:gd name="adj3" fmla="val 16667"/>
            </a:avLst>
          </a:prstGeom>
          <a:solidFill>
            <a:srgbClr val="FFFFCC"/>
          </a:solidFill>
          <a:ln w="9525">
            <a:solidFill>
              <a:schemeClr val="tx1"/>
            </a:solidFill>
            <a:miter lim="800000"/>
          </a:ln>
        </p:spPr>
        <p:txBody>
          <a:bodyPr wrap="none"/>
          <a:lstStyle/>
          <a:p>
            <a:r>
              <a:rPr lang="zh-CN" altLang="en-US" sz="2800">
                <a:solidFill>
                  <a:srgbClr val="C00000"/>
                </a:solidFill>
                <a:latin typeface="Verdana" panose="020B0804030504040204" pitchFamily="34" charset="0"/>
              </a:rPr>
              <a:t>表尾</a:t>
            </a:r>
            <a:endParaRPr lang="zh-CN" altLang="en-US" sz="2800">
              <a:solidFill>
                <a:srgbClr val="C00000"/>
              </a:solidFill>
              <a:latin typeface="Verdana" panose="020B0804030504040204" pitchFamily="34" charset="0"/>
            </a:endParaRPr>
          </a:p>
        </p:txBody>
      </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9758" y="762796"/>
            <a:ext cx="9103193" cy="261196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925"/>
                                        </p:tgtEl>
                                        <p:attrNameLst>
                                          <p:attrName>style.visibility</p:attrName>
                                        </p:attrNameLst>
                                      </p:cBhvr>
                                      <p:to>
                                        <p:strVal val="visible"/>
                                      </p:to>
                                    </p:set>
                                    <p:animEffect transition="in" filter="blinds(horizontal)">
                                      <p:cBhvr>
                                        <p:cTn id="11" dur="500"/>
                                        <p:tgtEl>
                                          <p:spTgt spid="3792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linds(horizontal)">
                                      <p:cBhvr>
                                        <p:cTn id="16" dur="500"/>
                                        <p:tgtEl>
                                          <p:spTgt spid="3789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7927"/>
                                        </p:tgtEl>
                                        <p:attrNameLst>
                                          <p:attrName>style.visibility</p:attrName>
                                        </p:attrNameLst>
                                      </p:cBhvr>
                                      <p:to>
                                        <p:strVal val="visible"/>
                                      </p:to>
                                    </p:set>
                                    <p:animEffect transition="in" filter="blinds(horizontal)">
                                      <p:cBhvr>
                                        <p:cTn id="20" dur="500"/>
                                        <p:tgtEl>
                                          <p:spTgt spid="379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928"/>
                                        </p:tgtEl>
                                        <p:attrNameLst>
                                          <p:attrName>style.visibility</p:attrName>
                                        </p:attrNameLst>
                                      </p:cBhvr>
                                      <p:to>
                                        <p:strVal val="visible"/>
                                      </p:to>
                                    </p:set>
                                    <p:animEffect transition="in" filter="blinds(horizontal)">
                                      <p:cBhvr>
                                        <p:cTn id="25" dur="500"/>
                                        <p:tgtEl>
                                          <p:spTgt spid="37928"/>
                                        </p:tgtEl>
                                      </p:cBhvr>
                                    </p:animEffect>
                                  </p:childTnLst>
                                </p:cTn>
                              </p:par>
                            </p:childTnLst>
                          </p:cTn>
                        </p:par>
                        <p:par>
                          <p:cTn id="26" fill="hold">
                            <p:stCondLst>
                              <p:cond delay="500"/>
                            </p:stCondLst>
                            <p:childTnLst>
                              <p:par>
                                <p:cTn id="27" presetID="12" presetClass="entr" presetSubtype="8" fill="hold" nodeType="afterEffect">
                                  <p:stCondLst>
                                    <p:cond delay="0"/>
                                  </p:stCondLst>
                                  <p:childTnLst>
                                    <p:set>
                                      <p:cBhvr>
                                        <p:cTn id="28" dur="1" fill="hold">
                                          <p:stCondLst>
                                            <p:cond delay="0"/>
                                          </p:stCondLst>
                                        </p:cTn>
                                        <p:tgtEl>
                                          <p:spTgt spid="37926"/>
                                        </p:tgtEl>
                                        <p:attrNameLst>
                                          <p:attrName>style.visibility</p:attrName>
                                        </p:attrNameLst>
                                      </p:cBhvr>
                                      <p:to>
                                        <p:strVal val="visible"/>
                                      </p:to>
                                    </p:set>
                                    <p:animEffect transition="in" filter="slide(fromLeft)">
                                      <p:cBhvr>
                                        <p:cTn id="29" dur="500"/>
                                        <p:tgtEl>
                                          <p:spTgt spid="3792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7929"/>
                                        </p:tgtEl>
                                        <p:attrNameLst>
                                          <p:attrName>style.visibility</p:attrName>
                                        </p:attrNameLst>
                                      </p:cBhvr>
                                      <p:to>
                                        <p:strVal val="visible"/>
                                      </p:to>
                                    </p:set>
                                    <p:animEffect transition="in" filter="blinds(horizontal)">
                                      <p:cBhvr>
                                        <p:cTn id="34" dur="500"/>
                                        <p:tgtEl>
                                          <p:spTgt spid="3792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7901"/>
                                        </p:tgtEl>
                                        <p:attrNameLst>
                                          <p:attrName>style.visibility</p:attrName>
                                        </p:attrNameLst>
                                      </p:cBhvr>
                                      <p:to>
                                        <p:strVal val="visible"/>
                                      </p:to>
                                    </p:set>
                                    <p:animEffect transition="in" filter="blinds(horizontal)">
                                      <p:cBhvr>
                                        <p:cTn id="39" dur="500"/>
                                        <p:tgtEl>
                                          <p:spTgt spid="37901"/>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37930"/>
                                        </p:tgtEl>
                                        <p:attrNameLst>
                                          <p:attrName>style.visibility</p:attrName>
                                        </p:attrNameLst>
                                      </p:cBhvr>
                                      <p:to>
                                        <p:strVal val="visible"/>
                                      </p:to>
                                    </p:set>
                                    <p:animEffect transition="in" filter="blinds(horizontal)">
                                      <p:cBhvr>
                                        <p:cTn id="43" dur="500"/>
                                        <p:tgtEl>
                                          <p:spTgt spid="3793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7931"/>
                                        </p:tgtEl>
                                        <p:attrNameLst>
                                          <p:attrName>style.visibility</p:attrName>
                                        </p:attrNameLst>
                                      </p:cBhvr>
                                      <p:to>
                                        <p:strVal val="visible"/>
                                      </p:to>
                                    </p:set>
                                    <p:animEffect transition="in" filter="blinds(horizontal)">
                                      <p:cBhvr>
                                        <p:cTn id="48" dur="500"/>
                                        <p:tgtEl>
                                          <p:spTgt spid="37931"/>
                                        </p:tgtEl>
                                      </p:cBhvr>
                                    </p:animEffect>
                                  </p:childTnLst>
                                </p:cTn>
                              </p:par>
                            </p:childTnLst>
                          </p:cTn>
                        </p:par>
                        <p:par>
                          <p:cTn id="49" fill="hold">
                            <p:stCondLst>
                              <p:cond delay="500"/>
                            </p:stCondLst>
                            <p:childTnLst>
                              <p:par>
                                <p:cTn id="50" presetID="12" presetClass="entr" presetSubtype="8" fill="hold" nodeType="afterEffect">
                                  <p:stCondLst>
                                    <p:cond delay="0"/>
                                  </p:stCondLst>
                                  <p:childTnLst>
                                    <p:set>
                                      <p:cBhvr>
                                        <p:cTn id="51" dur="1" fill="hold">
                                          <p:stCondLst>
                                            <p:cond delay="0"/>
                                          </p:stCondLst>
                                        </p:cTn>
                                        <p:tgtEl>
                                          <p:spTgt spid="37933"/>
                                        </p:tgtEl>
                                        <p:attrNameLst>
                                          <p:attrName>style.visibility</p:attrName>
                                        </p:attrNameLst>
                                      </p:cBhvr>
                                      <p:to>
                                        <p:strVal val="visible"/>
                                      </p:to>
                                    </p:set>
                                    <p:animEffect transition="in" filter="slide(fromLeft)">
                                      <p:cBhvr>
                                        <p:cTn id="52" dur="500"/>
                                        <p:tgtEl>
                                          <p:spTgt spid="37933"/>
                                        </p:tgtEl>
                                      </p:cBhvr>
                                    </p:animEffect>
                                  </p:childTnLst>
                                </p:cTn>
                              </p:par>
                            </p:childTnLst>
                          </p:cTn>
                        </p:par>
                        <p:par>
                          <p:cTn id="53" fill="hold">
                            <p:stCondLst>
                              <p:cond delay="1000"/>
                            </p:stCondLst>
                            <p:childTnLst>
                              <p:par>
                                <p:cTn id="54" presetID="12" presetClass="entr" presetSubtype="4" fill="hold" nodeType="afterEffect">
                                  <p:stCondLst>
                                    <p:cond delay="0"/>
                                  </p:stCondLst>
                                  <p:childTnLst>
                                    <p:set>
                                      <p:cBhvr>
                                        <p:cTn id="55" dur="1" fill="hold">
                                          <p:stCondLst>
                                            <p:cond delay="0"/>
                                          </p:stCondLst>
                                        </p:cTn>
                                        <p:tgtEl>
                                          <p:spTgt spid="37934"/>
                                        </p:tgtEl>
                                        <p:attrNameLst>
                                          <p:attrName>style.visibility</p:attrName>
                                        </p:attrNameLst>
                                      </p:cBhvr>
                                      <p:to>
                                        <p:strVal val="visible"/>
                                      </p:to>
                                    </p:set>
                                    <p:animEffect transition="in" filter="slide(fromBottom)">
                                      <p:cBhvr>
                                        <p:cTn id="56" dur="500"/>
                                        <p:tgtEl>
                                          <p:spTgt spid="37934"/>
                                        </p:tgtEl>
                                      </p:cBhvr>
                                    </p:animEffect>
                                  </p:childTnLst>
                                </p:cTn>
                              </p:par>
                            </p:childTnLst>
                          </p:cTn>
                        </p:par>
                        <p:par>
                          <p:cTn id="57" fill="hold">
                            <p:stCondLst>
                              <p:cond delay="1500"/>
                            </p:stCondLst>
                            <p:childTnLst>
                              <p:par>
                                <p:cTn id="58" presetID="12" presetClass="entr" presetSubtype="8" fill="hold" nodeType="afterEffect">
                                  <p:stCondLst>
                                    <p:cond delay="0"/>
                                  </p:stCondLst>
                                  <p:childTnLst>
                                    <p:set>
                                      <p:cBhvr>
                                        <p:cTn id="59" dur="1" fill="hold">
                                          <p:stCondLst>
                                            <p:cond delay="0"/>
                                          </p:stCondLst>
                                        </p:cTn>
                                        <p:tgtEl>
                                          <p:spTgt spid="37932"/>
                                        </p:tgtEl>
                                        <p:attrNameLst>
                                          <p:attrName>style.visibility</p:attrName>
                                        </p:attrNameLst>
                                      </p:cBhvr>
                                      <p:to>
                                        <p:strVal val="visible"/>
                                      </p:to>
                                    </p:set>
                                    <p:animEffect transition="in" filter="slide(fromLeft)">
                                      <p:cBhvr>
                                        <p:cTn id="60" dur="500"/>
                                        <p:tgtEl>
                                          <p:spTgt spid="3793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7936"/>
                                        </p:tgtEl>
                                        <p:attrNameLst>
                                          <p:attrName>style.visibility</p:attrName>
                                        </p:attrNameLst>
                                      </p:cBhvr>
                                      <p:to>
                                        <p:strVal val="visible"/>
                                      </p:to>
                                    </p:set>
                                    <p:animEffect transition="in" filter="blinds(horizontal)">
                                      <p:cBhvr>
                                        <p:cTn id="65" dur="500"/>
                                        <p:tgtEl>
                                          <p:spTgt spid="3793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7909"/>
                                        </p:tgtEl>
                                        <p:attrNameLst>
                                          <p:attrName>style.visibility</p:attrName>
                                        </p:attrNameLst>
                                      </p:cBhvr>
                                      <p:to>
                                        <p:strVal val="visible"/>
                                      </p:to>
                                    </p:set>
                                    <p:animEffect transition="in" filter="blinds(horizontal)">
                                      <p:cBhvr>
                                        <p:cTn id="70" dur="500"/>
                                        <p:tgtEl>
                                          <p:spTgt spid="37909"/>
                                        </p:tgtEl>
                                      </p:cBhvr>
                                    </p:animEffect>
                                  </p:childTnLst>
                                </p:cTn>
                              </p:par>
                            </p:childTnLst>
                          </p:cTn>
                        </p:par>
                        <p:par>
                          <p:cTn id="71" fill="hold">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37935"/>
                                        </p:tgtEl>
                                        <p:attrNameLst>
                                          <p:attrName>style.visibility</p:attrName>
                                        </p:attrNameLst>
                                      </p:cBhvr>
                                      <p:to>
                                        <p:strVal val="visible"/>
                                      </p:to>
                                    </p:set>
                                    <p:animEffect transition="in" filter="blinds(horizontal)">
                                      <p:cBhvr>
                                        <p:cTn id="74" dur="500"/>
                                        <p:tgtEl>
                                          <p:spTgt spid="3793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7937"/>
                                        </p:tgtEl>
                                        <p:attrNameLst>
                                          <p:attrName>style.visibility</p:attrName>
                                        </p:attrNameLst>
                                      </p:cBhvr>
                                      <p:to>
                                        <p:strVal val="visible"/>
                                      </p:to>
                                    </p:set>
                                    <p:animEffect transition="in" filter="blinds(horizontal)">
                                      <p:cBhvr>
                                        <p:cTn id="79" dur="500"/>
                                        <p:tgtEl>
                                          <p:spTgt spid="37937"/>
                                        </p:tgtEl>
                                      </p:cBhvr>
                                    </p:animEffect>
                                  </p:childTnLst>
                                </p:cTn>
                              </p:par>
                            </p:childTnLst>
                          </p:cTn>
                        </p:par>
                        <p:par>
                          <p:cTn id="80" fill="hold">
                            <p:stCondLst>
                              <p:cond delay="500"/>
                            </p:stCondLst>
                            <p:childTnLst>
                              <p:par>
                                <p:cTn id="81" presetID="12" presetClass="entr" presetSubtype="8" fill="hold" nodeType="afterEffect">
                                  <p:stCondLst>
                                    <p:cond delay="0"/>
                                  </p:stCondLst>
                                  <p:childTnLst>
                                    <p:set>
                                      <p:cBhvr>
                                        <p:cTn id="82" dur="1" fill="hold">
                                          <p:stCondLst>
                                            <p:cond delay="0"/>
                                          </p:stCondLst>
                                        </p:cTn>
                                        <p:tgtEl>
                                          <p:spTgt spid="37939"/>
                                        </p:tgtEl>
                                        <p:attrNameLst>
                                          <p:attrName>style.visibility</p:attrName>
                                        </p:attrNameLst>
                                      </p:cBhvr>
                                      <p:to>
                                        <p:strVal val="visible"/>
                                      </p:to>
                                    </p:set>
                                    <p:animEffect transition="in" filter="slide(fromLeft)">
                                      <p:cBhvr>
                                        <p:cTn id="83" dur="500"/>
                                        <p:tgtEl>
                                          <p:spTgt spid="37939"/>
                                        </p:tgtEl>
                                      </p:cBhvr>
                                    </p:animEffect>
                                  </p:childTnLst>
                                </p:cTn>
                              </p:par>
                            </p:childTnLst>
                          </p:cTn>
                        </p:par>
                        <p:par>
                          <p:cTn id="84" fill="hold">
                            <p:stCondLst>
                              <p:cond delay="1000"/>
                            </p:stCondLst>
                            <p:childTnLst>
                              <p:par>
                                <p:cTn id="85" presetID="12" presetClass="entr" presetSubtype="4" fill="hold" nodeType="afterEffect">
                                  <p:stCondLst>
                                    <p:cond delay="0"/>
                                  </p:stCondLst>
                                  <p:childTnLst>
                                    <p:set>
                                      <p:cBhvr>
                                        <p:cTn id="86" dur="1" fill="hold">
                                          <p:stCondLst>
                                            <p:cond delay="0"/>
                                          </p:stCondLst>
                                        </p:cTn>
                                        <p:tgtEl>
                                          <p:spTgt spid="37940"/>
                                        </p:tgtEl>
                                        <p:attrNameLst>
                                          <p:attrName>style.visibility</p:attrName>
                                        </p:attrNameLst>
                                      </p:cBhvr>
                                      <p:to>
                                        <p:strVal val="visible"/>
                                      </p:to>
                                    </p:set>
                                    <p:animEffect transition="in" filter="slide(fromBottom)">
                                      <p:cBhvr>
                                        <p:cTn id="87" dur="500"/>
                                        <p:tgtEl>
                                          <p:spTgt spid="37940"/>
                                        </p:tgtEl>
                                      </p:cBhvr>
                                    </p:animEffect>
                                  </p:childTnLst>
                                </p:cTn>
                              </p:par>
                            </p:childTnLst>
                          </p:cTn>
                        </p:par>
                        <p:par>
                          <p:cTn id="88" fill="hold">
                            <p:stCondLst>
                              <p:cond delay="1500"/>
                            </p:stCondLst>
                            <p:childTnLst>
                              <p:par>
                                <p:cTn id="89" presetID="12" presetClass="entr" presetSubtype="8" fill="hold" nodeType="afterEffect">
                                  <p:stCondLst>
                                    <p:cond delay="0"/>
                                  </p:stCondLst>
                                  <p:childTnLst>
                                    <p:set>
                                      <p:cBhvr>
                                        <p:cTn id="90" dur="1" fill="hold">
                                          <p:stCondLst>
                                            <p:cond delay="0"/>
                                          </p:stCondLst>
                                        </p:cTn>
                                        <p:tgtEl>
                                          <p:spTgt spid="37938"/>
                                        </p:tgtEl>
                                        <p:attrNameLst>
                                          <p:attrName>style.visibility</p:attrName>
                                        </p:attrNameLst>
                                      </p:cBhvr>
                                      <p:to>
                                        <p:strVal val="visible"/>
                                      </p:to>
                                    </p:set>
                                    <p:animEffect transition="in" filter="slide(fromLeft)">
                                      <p:cBhvr>
                                        <p:cTn id="91" dur="500"/>
                                        <p:tgtEl>
                                          <p:spTgt spid="37938"/>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7941"/>
                                        </p:tgtEl>
                                        <p:attrNameLst>
                                          <p:attrName>style.visibility</p:attrName>
                                        </p:attrNameLst>
                                      </p:cBhvr>
                                      <p:to>
                                        <p:strVal val="visible"/>
                                      </p:to>
                                    </p:set>
                                    <p:animEffect transition="in" filter="blinds(horizontal)">
                                      <p:cBhvr>
                                        <p:cTn id="96" dur="500"/>
                                        <p:tgtEl>
                                          <p:spTgt spid="37941"/>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37917"/>
                                        </p:tgtEl>
                                        <p:attrNameLst>
                                          <p:attrName>style.visibility</p:attrName>
                                        </p:attrNameLst>
                                      </p:cBhvr>
                                      <p:to>
                                        <p:strVal val="visible"/>
                                      </p:to>
                                    </p:set>
                                    <p:animEffect transition="in" filter="blinds(horizontal)">
                                      <p:cBhvr>
                                        <p:cTn id="101" dur="500"/>
                                        <p:tgtEl>
                                          <p:spTgt spid="37917"/>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7942"/>
                                        </p:tgtEl>
                                        <p:attrNameLst>
                                          <p:attrName>style.visibility</p:attrName>
                                        </p:attrNameLst>
                                      </p:cBhvr>
                                      <p:to>
                                        <p:strVal val="visible"/>
                                      </p:to>
                                    </p:set>
                                    <p:animEffect transition="in" filter="blinds(horizontal)">
                                      <p:cBhvr>
                                        <p:cTn id="105" dur="500"/>
                                        <p:tgtEl>
                                          <p:spTgt spid="37942"/>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7943"/>
                                        </p:tgtEl>
                                        <p:attrNameLst>
                                          <p:attrName>style.visibility</p:attrName>
                                        </p:attrNameLst>
                                      </p:cBhvr>
                                      <p:to>
                                        <p:strVal val="visible"/>
                                      </p:to>
                                    </p:set>
                                    <p:animEffect transition="in" filter="blinds(horizontal)">
                                      <p:cBhvr>
                                        <p:cTn id="110" dur="500"/>
                                        <p:tgtEl>
                                          <p:spTgt spid="37943"/>
                                        </p:tgtEl>
                                      </p:cBhvr>
                                    </p:animEffect>
                                  </p:childTnLst>
                                </p:cTn>
                              </p:par>
                            </p:childTnLst>
                          </p:cTn>
                        </p:par>
                        <p:par>
                          <p:cTn id="111" fill="hold">
                            <p:stCondLst>
                              <p:cond delay="500"/>
                            </p:stCondLst>
                            <p:childTnLst>
                              <p:par>
                                <p:cTn id="112" presetID="12" presetClass="entr" presetSubtype="8" fill="hold" nodeType="afterEffect">
                                  <p:stCondLst>
                                    <p:cond delay="0"/>
                                  </p:stCondLst>
                                  <p:childTnLst>
                                    <p:set>
                                      <p:cBhvr>
                                        <p:cTn id="113" dur="1" fill="hold">
                                          <p:stCondLst>
                                            <p:cond delay="0"/>
                                          </p:stCondLst>
                                        </p:cTn>
                                        <p:tgtEl>
                                          <p:spTgt spid="37945"/>
                                        </p:tgtEl>
                                        <p:attrNameLst>
                                          <p:attrName>style.visibility</p:attrName>
                                        </p:attrNameLst>
                                      </p:cBhvr>
                                      <p:to>
                                        <p:strVal val="visible"/>
                                      </p:to>
                                    </p:set>
                                    <p:animEffect transition="in" filter="slide(fromLeft)">
                                      <p:cBhvr>
                                        <p:cTn id="114" dur="500"/>
                                        <p:tgtEl>
                                          <p:spTgt spid="37945"/>
                                        </p:tgtEl>
                                      </p:cBhvr>
                                    </p:animEffect>
                                  </p:childTnLst>
                                </p:cTn>
                              </p:par>
                            </p:childTnLst>
                          </p:cTn>
                        </p:par>
                        <p:par>
                          <p:cTn id="115" fill="hold">
                            <p:stCondLst>
                              <p:cond delay="1000"/>
                            </p:stCondLst>
                            <p:childTnLst>
                              <p:par>
                                <p:cTn id="116" presetID="12" presetClass="entr" presetSubtype="4" fill="hold" nodeType="afterEffect">
                                  <p:stCondLst>
                                    <p:cond delay="0"/>
                                  </p:stCondLst>
                                  <p:childTnLst>
                                    <p:set>
                                      <p:cBhvr>
                                        <p:cTn id="117" dur="1" fill="hold">
                                          <p:stCondLst>
                                            <p:cond delay="0"/>
                                          </p:stCondLst>
                                        </p:cTn>
                                        <p:tgtEl>
                                          <p:spTgt spid="37946"/>
                                        </p:tgtEl>
                                        <p:attrNameLst>
                                          <p:attrName>style.visibility</p:attrName>
                                        </p:attrNameLst>
                                      </p:cBhvr>
                                      <p:to>
                                        <p:strVal val="visible"/>
                                      </p:to>
                                    </p:set>
                                    <p:animEffect transition="in" filter="slide(fromBottom)">
                                      <p:cBhvr>
                                        <p:cTn id="118" dur="500"/>
                                        <p:tgtEl>
                                          <p:spTgt spid="37946"/>
                                        </p:tgtEl>
                                      </p:cBhvr>
                                    </p:animEffect>
                                  </p:childTnLst>
                                </p:cTn>
                              </p:par>
                            </p:childTnLst>
                          </p:cTn>
                        </p:par>
                        <p:par>
                          <p:cTn id="119" fill="hold">
                            <p:stCondLst>
                              <p:cond delay="1500"/>
                            </p:stCondLst>
                            <p:childTnLst>
                              <p:par>
                                <p:cTn id="120" presetID="12" presetClass="entr" presetSubtype="8" fill="hold" nodeType="afterEffect">
                                  <p:stCondLst>
                                    <p:cond delay="0"/>
                                  </p:stCondLst>
                                  <p:childTnLst>
                                    <p:set>
                                      <p:cBhvr>
                                        <p:cTn id="121" dur="1" fill="hold">
                                          <p:stCondLst>
                                            <p:cond delay="0"/>
                                          </p:stCondLst>
                                        </p:cTn>
                                        <p:tgtEl>
                                          <p:spTgt spid="37944"/>
                                        </p:tgtEl>
                                        <p:attrNameLst>
                                          <p:attrName>style.visibility</p:attrName>
                                        </p:attrNameLst>
                                      </p:cBhvr>
                                      <p:to>
                                        <p:strVal val="visible"/>
                                      </p:to>
                                    </p:set>
                                    <p:animEffect transition="in" filter="slide(fromLeft)">
                                      <p:cBhvr>
                                        <p:cTn id="122" dur="500"/>
                                        <p:tgtEl>
                                          <p:spTgt spid="3794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7947"/>
                                        </p:tgtEl>
                                        <p:attrNameLst>
                                          <p:attrName>style.visibility</p:attrName>
                                        </p:attrNameLst>
                                      </p:cBhvr>
                                      <p:to>
                                        <p:strVal val="visible"/>
                                      </p:to>
                                    </p:set>
                                    <p:animEffect transition="in" filter="blinds(horizontal)">
                                      <p:cBhvr>
                                        <p:cTn id="127" dur="500"/>
                                        <p:tgtEl>
                                          <p:spTgt spid="3794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7948"/>
                                        </p:tgtEl>
                                        <p:attrNameLst>
                                          <p:attrName>style.visibility</p:attrName>
                                        </p:attrNameLst>
                                      </p:cBhvr>
                                      <p:to>
                                        <p:strVal val="visible"/>
                                      </p:to>
                                    </p:set>
                                    <p:animEffect transition="in" filter="blinds(horizontal)">
                                      <p:cBhvr>
                                        <p:cTn id="132" dur="500"/>
                                        <p:tgtEl>
                                          <p:spTgt spid="37948"/>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7949"/>
                                        </p:tgtEl>
                                        <p:attrNameLst>
                                          <p:attrName>style.visibility</p:attrName>
                                        </p:attrNameLst>
                                      </p:cBhvr>
                                      <p:to>
                                        <p:strVal val="visible"/>
                                      </p:to>
                                    </p:set>
                                    <p:animEffect transition="in" filter="blinds(horizontal)">
                                      <p:cBhvr>
                                        <p:cTn id="137" dur="500"/>
                                        <p:tgtEl>
                                          <p:spTgt spid="37949"/>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7950"/>
                                        </p:tgtEl>
                                        <p:attrNameLst>
                                          <p:attrName>style.visibility</p:attrName>
                                        </p:attrNameLst>
                                      </p:cBhvr>
                                      <p:to>
                                        <p:strVal val="visible"/>
                                      </p:to>
                                    </p:set>
                                    <p:animEffect transition="in" filter="blinds(horizontal)">
                                      <p:cBhvr>
                                        <p:cTn id="142" dur="500"/>
                                        <p:tgtEl>
                                          <p:spTgt spid="3795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7951"/>
                                        </p:tgtEl>
                                        <p:attrNameLst>
                                          <p:attrName>style.visibility</p:attrName>
                                        </p:attrNameLst>
                                      </p:cBhvr>
                                      <p:to>
                                        <p:strVal val="visible"/>
                                      </p:to>
                                    </p:set>
                                    <p:animEffect transition="in" filter="blinds(horizontal)">
                                      <p:cBhvr>
                                        <p:cTn id="147" dur="500"/>
                                        <p:tgtEl>
                                          <p:spTgt spid="3795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7952"/>
                                        </p:tgtEl>
                                        <p:attrNameLst>
                                          <p:attrName>style.visibility</p:attrName>
                                        </p:attrNameLst>
                                      </p:cBhvr>
                                      <p:to>
                                        <p:strVal val="visible"/>
                                      </p:to>
                                    </p:set>
                                    <p:animEffect transition="in" filter="blinds(horizontal)">
                                      <p:cBhvr>
                                        <p:cTn id="152" dur="500"/>
                                        <p:tgtEl>
                                          <p:spTgt spid="3795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37"/>
                                        </p:tgtEl>
                                        <p:attrNameLst>
                                          <p:attrName>style.visibility</p:attrName>
                                        </p:attrNameLst>
                                      </p:cBhvr>
                                      <p:to>
                                        <p:strVal val="visible"/>
                                      </p:to>
                                    </p:set>
                                    <p:animEffect transition="in" filter="wipe(left)">
                                      <p:cBhvr>
                                        <p:cTn id="1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autoUpdateAnimBg="0"/>
      <p:bldP spid="37925" grpId="0" autoUpdateAnimBg="0"/>
      <p:bldP spid="37927" grpId="0" autoUpdateAnimBg="0"/>
      <p:bldP spid="37928" grpId="0" autoUpdateAnimBg="0"/>
      <p:bldP spid="37929" grpId="0" autoUpdateAnimBg="0"/>
      <p:bldP spid="37930" grpId="0" autoUpdateAnimBg="0"/>
      <p:bldP spid="37931" grpId="0" autoUpdateAnimBg="0"/>
      <p:bldP spid="37935" grpId="0" autoUpdateAnimBg="0"/>
      <p:bldP spid="37936" grpId="0" autoUpdateAnimBg="0"/>
      <p:bldP spid="37937" grpId="0" autoUpdateAnimBg="0"/>
      <p:bldP spid="37941" grpId="0" autoUpdateAnimBg="0"/>
      <p:bldP spid="37942" grpId="0" autoUpdateAnimBg="0"/>
      <p:bldP spid="37943" grpId="0" autoUpdateAnimBg="0"/>
      <p:bldP spid="37947" grpId="0" autoUpdateAnimBg="0"/>
      <p:bldP spid="37948" grpId="0" autoUpdateAnimBg="0"/>
      <p:bldP spid="37949" grpId="0" animBg="1" autoUpdateAnimBg="0"/>
      <p:bldP spid="37950" grpId="0" animBg="1" autoUpdateAnimBg="0"/>
      <p:bldP spid="37951" grpId="0" animBg="1" autoUpdateAnimBg="0"/>
      <p:bldP spid="3795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1193800" y="857250"/>
            <a:ext cx="8712200" cy="4822825"/>
          </a:xfrm>
        </p:spPr>
        <p:txBody>
          <a:bodyPr/>
          <a:lstStyle/>
          <a:p>
            <a:pPr marL="0" indent="0" algn="l">
              <a:lnSpc>
                <a:spcPct val="120000"/>
              </a:lnSpc>
              <a:buClrTx/>
              <a:buSzTx/>
              <a:buNone/>
            </a:pPr>
            <a:r>
              <a:rPr lang="en-US" altLang="zh-CN" sz="2800" b="1" dirty="0">
                <a:latin typeface="微软雅黑" panose="020B0503020204020204" charset="-122"/>
                <a:ea typeface="微软雅黑" panose="020B0503020204020204" charset="-122"/>
              </a:rPr>
              <a:t>9.1 </a:t>
            </a:r>
            <a:r>
              <a:rPr lang="zh-CN" altLang="en-US" sz="2800" b="1" dirty="0">
                <a:latin typeface="微软雅黑" panose="020B0503020204020204" charset="-122"/>
                <a:ea typeface="微软雅黑" panose="020B0503020204020204" charset="-122"/>
              </a:rPr>
              <a:t>结构</a:t>
            </a:r>
            <a:r>
              <a:rPr lang="zh-CN" altLang="en-US" sz="2800" b="1" dirty="0" smtClean="0">
                <a:latin typeface="微软雅黑" panose="020B0503020204020204" charset="-122"/>
                <a:ea typeface="微软雅黑" panose="020B0503020204020204" charset="-122"/>
              </a:rPr>
              <a:t>体变量（</a:t>
            </a:r>
            <a:r>
              <a:rPr lang="en-US" altLang="zh-CN" sz="2800" b="1" dirty="0" err="1">
                <a:latin typeface="微软雅黑" panose="020B0503020204020204" charset="-122"/>
                <a:ea typeface="微软雅黑" panose="020B0503020204020204" charset="-122"/>
              </a:rPr>
              <a:t>struct</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9.1.1 </a:t>
            </a:r>
            <a:r>
              <a:rPr lang="zh-CN" altLang="en-US" sz="2400" b="1" dirty="0">
                <a:latin typeface="微软雅黑" panose="020B0503020204020204" charset="-122"/>
                <a:ea typeface="微软雅黑" panose="020B0503020204020204" charset="-122"/>
                <a:hlinkClick r:id="rId1" action="ppaction://hlinksldjump"/>
              </a:rPr>
              <a:t>结构体的定义</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9.1.2 </a:t>
            </a:r>
            <a:r>
              <a:rPr lang="zh-CN" altLang="en-US" sz="2400" b="1" dirty="0">
                <a:latin typeface="微软雅黑" panose="020B0503020204020204" charset="-122"/>
                <a:ea typeface="微软雅黑" panose="020B0503020204020204" charset="-122"/>
                <a:hlinkClick r:id="rId2" action="ppaction://hlinksldjump"/>
              </a:rPr>
              <a:t>结构体变量的存储特点</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9.1.3 </a:t>
            </a:r>
            <a:r>
              <a:rPr lang="zh-CN" altLang="en-US" sz="2400" b="1" dirty="0">
                <a:latin typeface="微软雅黑" panose="020B0503020204020204" charset="-122"/>
                <a:ea typeface="微软雅黑" panose="020B0503020204020204" charset="-122"/>
                <a:hlinkClick r:id="rId3" action="ppaction://hlinksldjump"/>
              </a:rPr>
              <a:t>结构体变量的初始化</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9.1.4 </a:t>
            </a:r>
            <a:r>
              <a:rPr lang="zh-CN" altLang="en-US" sz="2400" b="1" dirty="0">
                <a:latin typeface="微软雅黑" panose="020B0503020204020204" charset="-122"/>
                <a:ea typeface="微软雅黑" panose="020B0503020204020204" charset="-122"/>
                <a:hlinkClick r:id="rId4" action="ppaction://hlinksldjump"/>
              </a:rPr>
              <a:t>结构体变量的引用</a:t>
            </a:r>
            <a:endParaRPr lang="zh-CN" altLang="en-US" sz="2400" b="1" dirty="0">
              <a:latin typeface="微软雅黑" panose="020B0503020204020204" charset="-122"/>
              <a:ea typeface="微软雅黑" panose="020B0503020204020204" charset="-122"/>
            </a:endParaRPr>
          </a:p>
          <a:p>
            <a:pPr marL="0" indent="0" algn="l">
              <a:lnSpc>
                <a:spcPct val="120000"/>
              </a:lnSpc>
              <a:buClrTx/>
              <a:buSzTx/>
              <a:buNone/>
            </a:pPr>
            <a:r>
              <a:rPr lang="en-US" altLang="zh-CN" sz="2800" b="1" dirty="0">
                <a:latin typeface="微软雅黑" panose="020B0503020204020204" charset="-122"/>
                <a:ea typeface="微软雅黑" panose="020B0503020204020204" charset="-122"/>
              </a:rPr>
              <a:t>9.2 </a:t>
            </a:r>
            <a:r>
              <a:rPr lang="zh-CN" altLang="en-US" sz="2800" b="1" dirty="0">
                <a:latin typeface="微软雅黑" panose="020B0503020204020204" charset="-122"/>
                <a:ea typeface="微软雅黑" panose="020B0503020204020204" charset="-122"/>
              </a:rPr>
              <a:t>结构体数组（数组元素为结构体类型）</a:t>
            </a:r>
            <a:endParaRPr lang="zh-CN" altLang="en-US" sz="28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9.2.1 </a:t>
            </a:r>
            <a:r>
              <a:rPr lang="zh-CN" altLang="en-US" sz="2400" b="1" dirty="0">
                <a:latin typeface="微软雅黑" panose="020B0503020204020204" charset="-122"/>
                <a:ea typeface="微软雅黑" panose="020B0503020204020204" charset="-122"/>
                <a:hlinkClick r:id="rId5" action="ppaction://hlinksldjump"/>
              </a:rPr>
              <a:t>定义</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9.2.2 </a:t>
            </a:r>
            <a:r>
              <a:rPr lang="zh-CN" altLang="en-US" sz="2400" b="1" dirty="0">
                <a:latin typeface="微软雅黑" panose="020B0503020204020204" charset="-122"/>
                <a:ea typeface="微软雅黑" panose="020B0503020204020204" charset="-122"/>
                <a:hlinkClick r:id="rId6" action="ppaction://hlinksldjump"/>
              </a:rPr>
              <a:t>初始化</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9.2.3 </a:t>
            </a:r>
            <a:r>
              <a:rPr lang="zh-CN" altLang="en-US" sz="2400" b="1" dirty="0">
                <a:latin typeface="微软雅黑" panose="020B0503020204020204" charset="-122"/>
                <a:ea typeface="微软雅黑" panose="020B0503020204020204" charset="-122"/>
                <a:hlinkClick r:id="rId7" action="ppaction://hlinksldjump"/>
              </a:rPr>
              <a:t>应用举例</a:t>
            </a:r>
            <a:endParaRPr lang="zh-CN" altLang="en-US" sz="2400" b="1" dirty="0">
              <a:latin typeface="微软雅黑" panose="020B0503020204020204" charset="-122"/>
              <a:ea typeface="微软雅黑" panose="020B0503020204020204" charset="-122"/>
            </a:endParaRPr>
          </a:p>
        </p:txBody>
      </p:sp>
      <p:sp>
        <p:nvSpPr>
          <p:cNvPr id="8" name="Text Box 7"/>
          <p:cNvSpPr txBox="1">
            <a:spLocks noChangeArrowheads="1"/>
          </p:cNvSpPr>
          <p:nvPr/>
        </p:nvSpPr>
        <p:spPr bwMode="auto">
          <a:xfrm>
            <a:off x="1204913" y="30163"/>
            <a:ext cx="28082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spcBef>
                <a:spcPct val="0"/>
              </a:spcBef>
              <a:defRPr kumimoji="1" sz="4000">
                <a:solidFill>
                  <a:schemeClr val="tx1"/>
                </a:solidFill>
                <a:latin typeface="Arial" panose="020B0604020202090204" pitchFamily="34" charset="0"/>
                <a:ea typeface="宋体" pitchFamily="2" charset="-122"/>
              </a:defRPr>
            </a:lvl1pPr>
            <a:lvl2pPr marL="544830">
              <a:spcBef>
                <a:spcPct val="0"/>
              </a:spcBef>
              <a:defRPr kumimoji="1" sz="4000">
                <a:solidFill>
                  <a:schemeClr val="tx1"/>
                </a:solidFill>
                <a:latin typeface="Arial" panose="020B0604020202090204" pitchFamily="34" charset="0"/>
                <a:ea typeface="宋体" pitchFamily="2" charset="-122"/>
              </a:defRPr>
            </a:lvl2pPr>
            <a:lvl3pPr>
              <a:spcBef>
                <a:spcPct val="0"/>
              </a:spcBef>
              <a:defRPr kumimoji="1" sz="4000">
                <a:solidFill>
                  <a:schemeClr val="tx1"/>
                </a:solidFill>
                <a:latin typeface="Arial" panose="020B0604020202090204" pitchFamily="34" charset="0"/>
                <a:ea typeface="宋体" pitchFamily="2" charset="-122"/>
              </a:defRPr>
            </a:lvl3pPr>
            <a:lvl4pPr>
              <a:spcBef>
                <a:spcPct val="0"/>
              </a:spcBef>
              <a:defRPr kumimoji="1" sz="4000">
                <a:solidFill>
                  <a:schemeClr val="tx1"/>
                </a:solidFill>
                <a:latin typeface="Arial" panose="020B0604020202090204" pitchFamily="34" charset="0"/>
                <a:ea typeface="宋体" pitchFamily="2" charset="-122"/>
              </a:defRPr>
            </a:lvl4pPr>
            <a:lvl5pPr>
              <a:spcBef>
                <a:spcPct val="0"/>
              </a:spcBef>
              <a:defRPr kumimoji="1" sz="4000">
                <a:solidFill>
                  <a:schemeClr val="tx1"/>
                </a:solidFill>
                <a:latin typeface="Arial" panose="020B0604020202090204" pitchFamily="34" charset="0"/>
                <a:ea typeface="宋体" pitchFamily="2" charset="-122"/>
              </a:defRPr>
            </a:lvl5pPr>
            <a:lvl6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algn="l">
              <a:spcBef>
                <a:spcPct val="50000"/>
              </a:spcBef>
              <a:defRPr/>
            </a:pPr>
            <a:r>
              <a:rPr kumimoji="0" lang="zh-CN" altLang="en-US" sz="3200" b="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ea"/>
              </a:rPr>
              <a:t>教学内容</a:t>
            </a:r>
            <a:endParaRPr kumimoji="0" lang="zh-CN" altLang="en-US" sz="3200" b="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noChangeArrowheads="1"/>
          </p:cNvSpPr>
          <p:nvPr>
            <p:ph idx="4294967295"/>
          </p:nvPr>
        </p:nvSpPr>
        <p:spPr>
          <a:xfrm>
            <a:off x="1243807" y="660401"/>
            <a:ext cx="6732588" cy="2857500"/>
          </a:xfrm>
        </p:spPr>
        <p:txBody>
          <a:bodyPr/>
          <a:lstStyle/>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struct Student</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int num;</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　 float score;</a:t>
            </a:r>
            <a:endParaRPr lang="zh-CN" altLang="en-US" sz="2800" b="1" dirty="0">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solidFill>
                  <a:srgbClr val="FF0000"/>
                </a:solidFill>
                <a:latin typeface="微软雅黑" panose="020B0503020204020204" charset="-122"/>
                <a:ea typeface="微软雅黑" panose="020B0503020204020204" charset="-122"/>
              </a:rPr>
              <a:t>　 struct Student *next; </a:t>
            </a:r>
            <a:endParaRPr lang="zh-CN" altLang="en-US" sz="2800" b="1" dirty="0">
              <a:solidFill>
                <a:srgbClr val="FF0000"/>
              </a:solidFill>
              <a:latin typeface="微软雅黑" panose="020B0503020204020204" charset="-122"/>
              <a:ea typeface="微软雅黑" panose="020B0503020204020204" charset="-122"/>
            </a:endParaRPr>
          </a:p>
          <a:p>
            <a:pPr>
              <a:lnSpc>
                <a:spcPct val="120000"/>
              </a:lnSpc>
              <a:buFont typeface="Monotype Sorts" pitchFamily="2" charset="2"/>
              <a:buNone/>
            </a:pPr>
            <a:r>
              <a:rPr lang="zh-CN" altLang="en-US" sz="2800" b="1" dirty="0">
                <a:latin typeface="微软雅黑" panose="020B0503020204020204" charset="-122"/>
                <a:ea typeface="微软雅黑" panose="020B0503020204020204" charset="-122"/>
              </a:rPr>
              <a:t>}a,b,c;</a:t>
            </a:r>
            <a:endParaRPr lang="zh-CN" altLang="en-US" sz="2800" b="1" dirty="0">
              <a:latin typeface="微软雅黑" panose="020B0503020204020204" charset="-122"/>
              <a:ea typeface="微软雅黑" panose="020B0503020204020204" charset="-122"/>
            </a:endParaRPr>
          </a:p>
        </p:txBody>
      </p:sp>
      <p:graphicFrame>
        <p:nvGraphicFramePr>
          <p:cNvPr id="38915" name="Group 3"/>
          <p:cNvGraphicFramePr>
            <a:graphicFrameLocks noGrp="1"/>
          </p:cNvGraphicFramePr>
          <p:nvPr/>
        </p:nvGraphicFramePr>
        <p:xfrm>
          <a:off x="2166939" y="4048127"/>
          <a:ext cx="1779587" cy="1555433"/>
        </p:xfrm>
        <a:graphic>
          <a:graphicData uri="http://schemas.openxmlformats.org/drawingml/2006/table">
            <a:tbl>
              <a:tblPr/>
              <a:tblGrid>
                <a:gridCol w="1779587"/>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rPr>
                        <a:t>10101</a:t>
                      </a:r>
                      <a:endPar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rPr>
                        <a:t>89.5</a:t>
                      </a:r>
                      <a:endPar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800" b="1" i="0" u="none" strike="noStrike" cap="none" normalizeH="0" baseline="0" smtClean="0">
                        <a:ln>
                          <a:noFill/>
                        </a:ln>
                        <a:solidFill>
                          <a:srgbClr val="000000"/>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8925" name="Group 13"/>
          <p:cNvGraphicFramePr>
            <a:graphicFrameLocks noGrp="1"/>
          </p:cNvGraphicFramePr>
          <p:nvPr/>
        </p:nvGraphicFramePr>
        <p:xfrm>
          <a:off x="4643439" y="4048127"/>
          <a:ext cx="1779587" cy="1555433"/>
        </p:xfrm>
        <a:graphic>
          <a:graphicData uri="http://schemas.openxmlformats.org/drawingml/2006/table">
            <a:tbl>
              <a:tblPr/>
              <a:tblGrid>
                <a:gridCol w="1779587"/>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rPr>
                        <a:t>10103</a:t>
                      </a:r>
                      <a:endPar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rPr>
                        <a:t>90</a:t>
                      </a:r>
                      <a:endPar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800" b="1" i="0" u="none" strike="noStrike" cap="none" normalizeH="0" baseline="0" smtClean="0">
                        <a:ln>
                          <a:noFill/>
                        </a:ln>
                        <a:solidFill>
                          <a:srgbClr val="000000"/>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38935" name="Group 23"/>
          <p:cNvGraphicFramePr>
            <a:graphicFrameLocks noGrp="1"/>
          </p:cNvGraphicFramePr>
          <p:nvPr/>
        </p:nvGraphicFramePr>
        <p:xfrm>
          <a:off x="6965950" y="4048127"/>
          <a:ext cx="1701800" cy="1555433"/>
        </p:xfrm>
        <a:graphic>
          <a:graphicData uri="http://schemas.openxmlformats.org/drawingml/2006/table">
            <a:tbl>
              <a:tblPr/>
              <a:tblGrid>
                <a:gridCol w="1701800"/>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rPr>
                        <a:t>10107</a:t>
                      </a:r>
                      <a:endPar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rPr>
                        <a:t>85</a:t>
                      </a:r>
                      <a:endParaRPr kumimoji="0" lang="en-US" altLang="zh-CN" sz="2800" b="1" i="0" u="none" strike="noStrike" cap="none" normalizeH="0" baseline="0" smtClean="0">
                        <a:ln>
                          <a:noFill/>
                        </a:ln>
                        <a:solidFill>
                          <a:srgbClr val="0000CC"/>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800" b="1" i="0" u="none" strike="noStrike" cap="none" normalizeH="0" baseline="0" smtClean="0">
                        <a:ln>
                          <a:noFill/>
                        </a:ln>
                        <a:solidFill>
                          <a:srgbClr val="000000"/>
                        </a:solidFill>
                        <a:effectLst/>
                        <a:latin typeface="Verdana" panose="020B080403050404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38945" name="TextBox 6"/>
          <p:cNvSpPr txBox="1">
            <a:spLocks noChangeArrowheads="1"/>
          </p:cNvSpPr>
          <p:nvPr/>
        </p:nvSpPr>
        <p:spPr bwMode="auto">
          <a:xfrm>
            <a:off x="2244725" y="3548063"/>
            <a:ext cx="1701800" cy="519112"/>
          </a:xfrm>
          <a:prstGeom prst="rect">
            <a:avLst/>
          </a:prstGeom>
          <a:noFill/>
          <a:ln w="9525">
            <a:noFill/>
            <a:miter lim="800000"/>
          </a:ln>
        </p:spPr>
        <p:txBody>
          <a:bodyPr>
            <a:spAutoFit/>
          </a:bodyPr>
          <a:lstStyle/>
          <a:p>
            <a:r>
              <a:rPr lang="en-US" altLang="zh-CN" sz="2800">
                <a:solidFill>
                  <a:srgbClr val="C00000"/>
                </a:solidFill>
                <a:latin typeface="Verdana" panose="020B0804030504040204" pitchFamily="34" charset="0"/>
              </a:rPr>
              <a:t>a</a:t>
            </a:r>
            <a:r>
              <a:rPr lang="zh-CN" altLang="en-US" sz="2800">
                <a:solidFill>
                  <a:srgbClr val="C00000"/>
                </a:solidFill>
                <a:latin typeface="Verdana" panose="020B0804030504040204" pitchFamily="34" charset="0"/>
              </a:rPr>
              <a:t>结点</a:t>
            </a:r>
            <a:endParaRPr lang="zh-CN" altLang="en-US" sz="2800">
              <a:solidFill>
                <a:srgbClr val="C00000"/>
              </a:solidFill>
              <a:latin typeface="Verdana" panose="020B0804030504040204" pitchFamily="34" charset="0"/>
            </a:endParaRPr>
          </a:p>
        </p:txBody>
      </p:sp>
      <p:sp>
        <p:nvSpPr>
          <p:cNvPr id="38946" name="TextBox 8"/>
          <p:cNvSpPr txBox="1">
            <a:spLocks noChangeArrowheads="1"/>
          </p:cNvSpPr>
          <p:nvPr/>
        </p:nvSpPr>
        <p:spPr bwMode="auto">
          <a:xfrm>
            <a:off x="4643438" y="3548063"/>
            <a:ext cx="1625600" cy="519112"/>
          </a:xfrm>
          <a:prstGeom prst="rect">
            <a:avLst/>
          </a:prstGeom>
          <a:noFill/>
          <a:ln w="9525">
            <a:noFill/>
            <a:miter lim="800000"/>
          </a:ln>
        </p:spPr>
        <p:txBody>
          <a:bodyPr>
            <a:spAutoFit/>
          </a:bodyPr>
          <a:lstStyle/>
          <a:p>
            <a:r>
              <a:rPr lang="en-US" altLang="zh-CN" sz="2800">
                <a:solidFill>
                  <a:srgbClr val="C00000"/>
                </a:solidFill>
                <a:latin typeface="Verdana" panose="020B0804030504040204" pitchFamily="34" charset="0"/>
              </a:rPr>
              <a:t>b</a:t>
            </a:r>
            <a:r>
              <a:rPr lang="zh-CN" altLang="en-US" sz="2800">
                <a:solidFill>
                  <a:srgbClr val="C00000"/>
                </a:solidFill>
                <a:latin typeface="Verdana" panose="020B0804030504040204" pitchFamily="34" charset="0"/>
              </a:rPr>
              <a:t>结点</a:t>
            </a:r>
            <a:endParaRPr lang="zh-CN" altLang="en-US" sz="2800">
              <a:solidFill>
                <a:srgbClr val="C00000"/>
              </a:solidFill>
              <a:latin typeface="Verdana" panose="020B0804030504040204" pitchFamily="34" charset="0"/>
            </a:endParaRPr>
          </a:p>
        </p:txBody>
      </p:sp>
      <p:cxnSp>
        <p:nvCxnSpPr>
          <p:cNvPr id="38947" name="直接箭头连接符 10"/>
          <p:cNvCxnSpPr>
            <a:cxnSpLocks noChangeShapeType="1"/>
          </p:cNvCxnSpPr>
          <p:nvPr/>
        </p:nvCxnSpPr>
        <p:spPr bwMode="auto">
          <a:xfrm>
            <a:off x="4324351" y="4333875"/>
            <a:ext cx="285750" cy="1588"/>
          </a:xfrm>
          <a:prstGeom prst="straightConnector1">
            <a:avLst/>
          </a:prstGeom>
          <a:noFill/>
          <a:ln w="38100">
            <a:solidFill>
              <a:srgbClr val="00B050"/>
            </a:solidFill>
            <a:round/>
            <a:tailEnd type="arrow" w="med" len="med"/>
          </a:ln>
        </p:spPr>
      </p:cxnSp>
      <p:cxnSp>
        <p:nvCxnSpPr>
          <p:cNvPr id="38948" name="直接连接符 11"/>
          <p:cNvCxnSpPr>
            <a:cxnSpLocks noChangeShapeType="1"/>
          </p:cNvCxnSpPr>
          <p:nvPr/>
        </p:nvCxnSpPr>
        <p:spPr bwMode="auto">
          <a:xfrm>
            <a:off x="3109914" y="5405438"/>
            <a:ext cx="1214437" cy="0"/>
          </a:xfrm>
          <a:prstGeom prst="line">
            <a:avLst/>
          </a:prstGeom>
          <a:noFill/>
          <a:ln w="38100">
            <a:solidFill>
              <a:srgbClr val="00B050"/>
            </a:solidFill>
            <a:round/>
          </a:ln>
        </p:spPr>
      </p:cxnSp>
      <p:cxnSp>
        <p:nvCxnSpPr>
          <p:cNvPr id="38949" name="直接连接符 12"/>
          <p:cNvCxnSpPr>
            <a:cxnSpLocks noChangeShapeType="1"/>
          </p:cNvCxnSpPr>
          <p:nvPr/>
        </p:nvCxnSpPr>
        <p:spPr bwMode="auto">
          <a:xfrm rot="5400000" flipH="1" flipV="1">
            <a:off x="3788569" y="4869657"/>
            <a:ext cx="1071563" cy="0"/>
          </a:xfrm>
          <a:prstGeom prst="line">
            <a:avLst/>
          </a:prstGeom>
          <a:noFill/>
          <a:ln w="38100">
            <a:solidFill>
              <a:srgbClr val="00B050"/>
            </a:solidFill>
            <a:round/>
          </a:ln>
        </p:spPr>
      </p:cxnSp>
      <p:sp>
        <p:nvSpPr>
          <p:cNvPr id="38950" name="TextBox 13"/>
          <p:cNvSpPr txBox="1">
            <a:spLocks noChangeArrowheads="1"/>
          </p:cNvSpPr>
          <p:nvPr/>
        </p:nvSpPr>
        <p:spPr bwMode="auto">
          <a:xfrm>
            <a:off x="7119939" y="3525838"/>
            <a:ext cx="1470025" cy="519112"/>
          </a:xfrm>
          <a:prstGeom prst="rect">
            <a:avLst/>
          </a:prstGeom>
          <a:noFill/>
          <a:ln w="9525">
            <a:noFill/>
            <a:miter lim="800000"/>
          </a:ln>
        </p:spPr>
        <p:txBody>
          <a:bodyPr>
            <a:spAutoFit/>
          </a:bodyPr>
          <a:lstStyle/>
          <a:p>
            <a:r>
              <a:rPr lang="en-US" altLang="zh-CN" sz="2800">
                <a:solidFill>
                  <a:srgbClr val="C00000"/>
                </a:solidFill>
                <a:latin typeface="Verdana" panose="020B0804030504040204" pitchFamily="34" charset="0"/>
              </a:rPr>
              <a:t>c</a:t>
            </a:r>
            <a:r>
              <a:rPr lang="zh-CN" altLang="en-US" sz="2800">
                <a:solidFill>
                  <a:srgbClr val="C00000"/>
                </a:solidFill>
                <a:latin typeface="Verdana" panose="020B0804030504040204" pitchFamily="34" charset="0"/>
              </a:rPr>
              <a:t>结点</a:t>
            </a:r>
            <a:endParaRPr lang="zh-CN" altLang="en-US" sz="2800">
              <a:solidFill>
                <a:srgbClr val="C00000"/>
              </a:solidFill>
              <a:latin typeface="Verdana" panose="020B0804030504040204" pitchFamily="34" charset="0"/>
            </a:endParaRPr>
          </a:p>
        </p:txBody>
      </p:sp>
      <p:cxnSp>
        <p:nvCxnSpPr>
          <p:cNvPr id="38951" name="直接箭头连接符 16"/>
          <p:cNvCxnSpPr>
            <a:cxnSpLocks noChangeShapeType="1"/>
          </p:cNvCxnSpPr>
          <p:nvPr/>
        </p:nvCxnSpPr>
        <p:spPr bwMode="auto">
          <a:xfrm>
            <a:off x="6611939" y="4333875"/>
            <a:ext cx="285750" cy="1588"/>
          </a:xfrm>
          <a:prstGeom prst="straightConnector1">
            <a:avLst/>
          </a:prstGeom>
          <a:noFill/>
          <a:ln w="38100">
            <a:solidFill>
              <a:srgbClr val="00B050"/>
            </a:solidFill>
            <a:round/>
            <a:tailEnd type="arrow" w="med" len="med"/>
          </a:ln>
        </p:spPr>
      </p:cxnSp>
      <p:cxnSp>
        <p:nvCxnSpPr>
          <p:cNvPr id="38952" name="直接连接符 17"/>
          <p:cNvCxnSpPr>
            <a:cxnSpLocks noChangeShapeType="1"/>
          </p:cNvCxnSpPr>
          <p:nvPr/>
        </p:nvCxnSpPr>
        <p:spPr bwMode="auto">
          <a:xfrm>
            <a:off x="5611814" y="5405438"/>
            <a:ext cx="1000125" cy="0"/>
          </a:xfrm>
          <a:prstGeom prst="line">
            <a:avLst/>
          </a:prstGeom>
          <a:noFill/>
          <a:ln w="38100">
            <a:solidFill>
              <a:srgbClr val="00B050"/>
            </a:solidFill>
            <a:round/>
          </a:ln>
        </p:spPr>
      </p:cxnSp>
      <p:cxnSp>
        <p:nvCxnSpPr>
          <p:cNvPr id="38953" name="直接连接符 18"/>
          <p:cNvCxnSpPr>
            <a:cxnSpLocks noChangeShapeType="1"/>
          </p:cNvCxnSpPr>
          <p:nvPr/>
        </p:nvCxnSpPr>
        <p:spPr bwMode="auto">
          <a:xfrm rot="5400000" flipH="1" flipV="1">
            <a:off x="6109493" y="4901407"/>
            <a:ext cx="1071563" cy="0"/>
          </a:xfrm>
          <a:prstGeom prst="line">
            <a:avLst/>
          </a:prstGeom>
          <a:noFill/>
          <a:ln w="38100">
            <a:solidFill>
              <a:srgbClr val="00B050"/>
            </a:solidFill>
            <a:round/>
          </a:ln>
        </p:spPr>
      </p:cxnSp>
      <p:sp>
        <p:nvSpPr>
          <p:cNvPr id="38954" name="TextBox 28"/>
          <p:cNvSpPr txBox="1">
            <a:spLocks noChangeArrowheads="1"/>
          </p:cNvSpPr>
          <p:nvPr/>
        </p:nvSpPr>
        <p:spPr bwMode="auto">
          <a:xfrm>
            <a:off x="1935164" y="5786440"/>
            <a:ext cx="3017837" cy="523875"/>
          </a:xfrm>
          <a:prstGeom prst="rect">
            <a:avLst/>
          </a:prstGeom>
          <a:noFill/>
          <a:ln w="9525">
            <a:noFill/>
            <a:miter lim="800000"/>
          </a:ln>
        </p:spPr>
        <p:txBody>
          <a:bodyPr>
            <a:spAutoFit/>
          </a:bodyPr>
          <a:lstStyle/>
          <a:p>
            <a:r>
              <a:rPr lang="en-US" altLang="zh-CN" sz="2800">
                <a:latin typeface="Verdana" panose="020B0804030504040204" pitchFamily="34" charset="0"/>
              </a:rPr>
              <a:t>a.next=&amp;b;</a:t>
            </a:r>
            <a:endParaRPr lang="en-US" altLang="zh-CN" sz="2800">
              <a:latin typeface="Verdana" panose="020B0804030504040204" pitchFamily="34" charset="0"/>
            </a:endParaRPr>
          </a:p>
        </p:txBody>
      </p:sp>
      <p:sp>
        <p:nvSpPr>
          <p:cNvPr id="38955" name="TextBox 29"/>
          <p:cNvSpPr txBox="1">
            <a:spLocks noChangeArrowheads="1"/>
          </p:cNvSpPr>
          <p:nvPr/>
        </p:nvSpPr>
        <p:spPr bwMode="auto">
          <a:xfrm>
            <a:off x="5572126" y="5786440"/>
            <a:ext cx="3017838" cy="523875"/>
          </a:xfrm>
          <a:prstGeom prst="rect">
            <a:avLst/>
          </a:prstGeom>
          <a:noFill/>
          <a:ln w="9525">
            <a:noFill/>
            <a:miter lim="800000"/>
          </a:ln>
        </p:spPr>
        <p:txBody>
          <a:bodyPr>
            <a:spAutoFit/>
          </a:bodyPr>
          <a:lstStyle/>
          <a:p>
            <a:r>
              <a:rPr lang="en-US" altLang="zh-CN" sz="2800">
                <a:latin typeface="Verdana" panose="020B0804030504040204" pitchFamily="34" charset="0"/>
              </a:rPr>
              <a:t>b.next=&amp;c;</a:t>
            </a:r>
            <a:endParaRPr lang="en-US" altLang="zh-CN" sz="2800">
              <a:latin typeface="Verdana" panose="020B0804030504040204" pitchFamily="34" charset="0"/>
            </a:endParaRPr>
          </a:p>
        </p:txBody>
      </p:sp>
      <p:sp>
        <p:nvSpPr>
          <p:cNvPr id="38956" name="TextBox 30"/>
          <p:cNvSpPr txBox="1">
            <a:spLocks noChangeArrowheads="1"/>
          </p:cNvSpPr>
          <p:nvPr/>
        </p:nvSpPr>
        <p:spPr bwMode="auto">
          <a:xfrm>
            <a:off x="619126" y="4000502"/>
            <a:ext cx="1547813" cy="523875"/>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num</a:t>
            </a:r>
            <a:endParaRPr lang="en-US" altLang="zh-CN" sz="2800">
              <a:solidFill>
                <a:srgbClr val="00B0F0"/>
              </a:solidFill>
              <a:latin typeface="Verdana" panose="020B0804030504040204" pitchFamily="34" charset="0"/>
            </a:endParaRPr>
          </a:p>
        </p:txBody>
      </p:sp>
      <p:sp>
        <p:nvSpPr>
          <p:cNvPr id="38957" name="TextBox 31"/>
          <p:cNvSpPr txBox="1">
            <a:spLocks noChangeArrowheads="1"/>
          </p:cNvSpPr>
          <p:nvPr/>
        </p:nvSpPr>
        <p:spPr bwMode="auto">
          <a:xfrm>
            <a:off x="619126" y="4500565"/>
            <a:ext cx="1547813" cy="523875"/>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score</a:t>
            </a:r>
            <a:endParaRPr lang="en-US" altLang="zh-CN" sz="2800">
              <a:solidFill>
                <a:srgbClr val="00B0F0"/>
              </a:solidFill>
              <a:latin typeface="Verdana" panose="020B0804030504040204" pitchFamily="34" charset="0"/>
            </a:endParaRPr>
          </a:p>
        </p:txBody>
      </p:sp>
      <p:sp>
        <p:nvSpPr>
          <p:cNvPr id="38958" name="TextBox 32"/>
          <p:cNvSpPr txBox="1">
            <a:spLocks noChangeArrowheads="1"/>
          </p:cNvSpPr>
          <p:nvPr/>
        </p:nvSpPr>
        <p:spPr bwMode="auto">
          <a:xfrm>
            <a:off x="619126" y="5000627"/>
            <a:ext cx="1547813" cy="523875"/>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next</a:t>
            </a:r>
            <a:endParaRPr lang="en-US" altLang="zh-CN" sz="2800">
              <a:solidFill>
                <a:srgbClr val="00B0F0"/>
              </a:solidFill>
              <a:latin typeface="Verdana" panose="020B0804030504040204"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945"/>
                                        </p:tgtEl>
                                        <p:attrNameLst>
                                          <p:attrName>style.visibility</p:attrName>
                                        </p:attrNameLst>
                                      </p:cBhvr>
                                      <p:to>
                                        <p:strVal val="visible"/>
                                      </p:to>
                                    </p:set>
                                    <p:animEffect transition="in" filter="blinds(horizontal)">
                                      <p:cBhvr>
                                        <p:cTn id="11" dur="500"/>
                                        <p:tgtEl>
                                          <p:spTgt spid="3894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956"/>
                                        </p:tgtEl>
                                        <p:attrNameLst>
                                          <p:attrName>style.visibility</p:attrName>
                                        </p:attrNameLst>
                                      </p:cBhvr>
                                      <p:to>
                                        <p:strVal val="visible"/>
                                      </p:to>
                                    </p:set>
                                    <p:animEffect transition="in" filter="blinds(horizontal)">
                                      <p:cBhvr>
                                        <p:cTn id="15" dur="500"/>
                                        <p:tgtEl>
                                          <p:spTgt spid="38956"/>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957"/>
                                        </p:tgtEl>
                                        <p:attrNameLst>
                                          <p:attrName>style.visibility</p:attrName>
                                        </p:attrNameLst>
                                      </p:cBhvr>
                                      <p:to>
                                        <p:strVal val="visible"/>
                                      </p:to>
                                    </p:set>
                                    <p:animEffect transition="in" filter="blinds(horizontal)">
                                      <p:cBhvr>
                                        <p:cTn id="19" dur="500"/>
                                        <p:tgtEl>
                                          <p:spTgt spid="3895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958"/>
                                        </p:tgtEl>
                                        <p:attrNameLst>
                                          <p:attrName>style.visibility</p:attrName>
                                        </p:attrNameLst>
                                      </p:cBhvr>
                                      <p:to>
                                        <p:strVal val="visible"/>
                                      </p:to>
                                    </p:set>
                                    <p:animEffect transition="in" filter="blinds(horizontal)">
                                      <p:cBhvr>
                                        <p:cTn id="23" dur="500"/>
                                        <p:tgtEl>
                                          <p:spTgt spid="3895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8925"/>
                                        </p:tgtEl>
                                        <p:attrNameLst>
                                          <p:attrName>style.visibility</p:attrName>
                                        </p:attrNameLst>
                                      </p:cBhvr>
                                      <p:to>
                                        <p:strVal val="visible"/>
                                      </p:to>
                                    </p:set>
                                    <p:animEffect transition="in" filter="blinds(horizontal)">
                                      <p:cBhvr>
                                        <p:cTn id="28" dur="500"/>
                                        <p:tgtEl>
                                          <p:spTgt spid="38925"/>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38946"/>
                                        </p:tgtEl>
                                        <p:attrNameLst>
                                          <p:attrName>style.visibility</p:attrName>
                                        </p:attrNameLst>
                                      </p:cBhvr>
                                      <p:to>
                                        <p:strVal val="visible"/>
                                      </p:to>
                                    </p:set>
                                    <p:animEffect transition="in" filter="blinds(horizontal)">
                                      <p:cBhvr>
                                        <p:cTn id="32" dur="500"/>
                                        <p:tgtEl>
                                          <p:spTgt spid="3894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38948"/>
                                        </p:tgtEl>
                                        <p:attrNameLst>
                                          <p:attrName>style.visibility</p:attrName>
                                        </p:attrNameLst>
                                      </p:cBhvr>
                                      <p:to>
                                        <p:strVal val="visible"/>
                                      </p:to>
                                    </p:set>
                                    <p:animEffect transition="in" filter="slide(fromLeft)">
                                      <p:cBhvr>
                                        <p:cTn id="37" dur="500"/>
                                        <p:tgtEl>
                                          <p:spTgt spid="38948"/>
                                        </p:tgtEl>
                                      </p:cBhvr>
                                    </p:animEffect>
                                  </p:childTnLst>
                                </p:cTn>
                              </p:par>
                            </p:childTnLst>
                          </p:cTn>
                        </p:par>
                        <p:par>
                          <p:cTn id="38" fill="hold">
                            <p:stCondLst>
                              <p:cond delay="500"/>
                            </p:stCondLst>
                            <p:childTnLst>
                              <p:par>
                                <p:cTn id="39" presetID="12" presetClass="entr" presetSubtype="4" fill="hold" nodeType="afterEffect">
                                  <p:stCondLst>
                                    <p:cond delay="0"/>
                                  </p:stCondLst>
                                  <p:childTnLst>
                                    <p:set>
                                      <p:cBhvr>
                                        <p:cTn id="40" dur="1" fill="hold">
                                          <p:stCondLst>
                                            <p:cond delay="0"/>
                                          </p:stCondLst>
                                        </p:cTn>
                                        <p:tgtEl>
                                          <p:spTgt spid="38949"/>
                                        </p:tgtEl>
                                        <p:attrNameLst>
                                          <p:attrName>style.visibility</p:attrName>
                                        </p:attrNameLst>
                                      </p:cBhvr>
                                      <p:to>
                                        <p:strVal val="visible"/>
                                      </p:to>
                                    </p:set>
                                    <p:animEffect transition="in" filter="slide(fromBottom)">
                                      <p:cBhvr>
                                        <p:cTn id="41" dur="500"/>
                                        <p:tgtEl>
                                          <p:spTgt spid="38949"/>
                                        </p:tgtEl>
                                      </p:cBhvr>
                                    </p:animEffect>
                                  </p:childTnLst>
                                </p:cTn>
                              </p:par>
                            </p:childTnLst>
                          </p:cTn>
                        </p:par>
                        <p:par>
                          <p:cTn id="42" fill="hold">
                            <p:stCondLst>
                              <p:cond delay="1000"/>
                            </p:stCondLst>
                            <p:childTnLst>
                              <p:par>
                                <p:cTn id="43" presetID="12" presetClass="entr" presetSubtype="8" fill="hold" nodeType="afterEffect">
                                  <p:stCondLst>
                                    <p:cond delay="0"/>
                                  </p:stCondLst>
                                  <p:childTnLst>
                                    <p:set>
                                      <p:cBhvr>
                                        <p:cTn id="44" dur="1" fill="hold">
                                          <p:stCondLst>
                                            <p:cond delay="0"/>
                                          </p:stCondLst>
                                        </p:cTn>
                                        <p:tgtEl>
                                          <p:spTgt spid="38947"/>
                                        </p:tgtEl>
                                        <p:attrNameLst>
                                          <p:attrName>style.visibility</p:attrName>
                                        </p:attrNameLst>
                                      </p:cBhvr>
                                      <p:to>
                                        <p:strVal val="visible"/>
                                      </p:to>
                                    </p:set>
                                    <p:animEffect transition="in" filter="slide(fromLeft)">
                                      <p:cBhvr>
                                        <p:cTn id="45" dur="500"/>
                                        <p:tgtEl>
                                          <p:spTgt spid="389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8954"/>
                                        </p:tgtEl>
                                        <p:attrNameLst>
                                          <p:attrName>style.visibility</p:attrName>
                                        </p:attrNameLst>
                                      </p:cBhvr>
                                      <p:to>
                                        <p:strVal val="visible"/>
                                      </p:to>
                                    </p:set>
                                    <p:animEffect transition="in" filter="blinds(horizontal)">
                                      <p:cBhvr>
                                        <p:cTn id="50" dur="500"/>
                                        <p:tgtEl>
                                          <p:spTgt spid="3895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8935"/>
                                        </p:tgtEl>
                                        <p:attrNameLst>
                                          <p:attrName>style.visibility</p:attrName>
                                        </p:attrNameLst>
                                      </p:cBhvr>
                                      <p:to>
                                        <p:strVal val="visible"/>
                                      </p:to>
                                    </p:set>
                                    <p:animEffect transition="in" filter="blinds(horizontal)">
                                      <p:cBhvr>
                                        <p:cTn id="55" dur="500"/>
                                        <p:tgtEl>
                                          <p:spTgt spid="38935"/>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38950"/>
                                        </p:tgtEl>
                                        <p:attrNameLst>
                                          <p:attrName>style.visibility</p:attrName>
                                        </p:attrNameLst>
                                      </p:cBhvr>
                                      <p:to>
                                        <p:strVal val="visible"/>
                                      </p:to>
                                    </p:set>
                                    <p:animEffect transition="in" filter="blinds(horizontal)">
                                      <p:cBhvr>
                                        <p:cTn id="59" dur="500"/>
                                        <p:tgtEl>
                                          <p:spTgt spid="38950"/>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nodeType="clickEffect">
                                  <p:stCondLst>
                                    <p:cond delay="0"/>
                                  </p:stCondLst>
                                  <p:childTnLst>
                                    <p:set>
                                      <p:cBhvr>
                                        <p:cTn id="63" dur="1" fill="hold">
                                          <p:stCondLst>
                                            <p:cond delay="0"/>
                                          </p:stCondLst>
                                        </p:cTn>
                                        <p:tgtEl>
                                          <p:spTgt spid="38952"/>
                                        </p:tgtEl>
                                        <p:attrNameLst>
                                          <p:attrName>style.visibility</p:attrName>
                                        </p:attrNameLst>
                                      </p:cBhvr>
                                      <p:to>
                                        <p:strVal val="visible"/>
                                      </p:to>
                                    </p:set>
                                    <p:animEffect transition="in" filter="slide(fromLeft)">
                                      <p:cBhvr>
                                        <p:cTn id="64" dur="500"/>
                                        <p:tgtEl>
                                          <p:spTgt spid="38952"/>
                                        </p:tgtEl>
                                      </p:cBhvr>
                                    </p:animEffect>
                                  </p:childTnLst>
                                </p:cTn>
                              </p:par>
                            </p:childTnLst>
                          </p:cTn>
                        </p:par>
                        <p:par>
                          <p:cTn id="65" fill="hold">
                            <p:stCondLst>
                              <p:cond delay="500"/>
                            </p:stCondLst>
                            <p:childTnLst>
                              <p:par>
                                <p:cTn id="66" presetID="12" presetClass="entr" presetSubtype="4" fill="hold" nodeType="afterEffect">
                                  <p:stCondLst>
                                    <p:cond delay="0"/>
                                  </p:stCondLst>
                                  <p:childTnLst>
                                    <p:set>
                                      <p:cBhvr>
                                        <p:cTn id="67" dur="1" fill="hold">
                                          <p:stCondLst>
                                            <p:cond delay="0"/>
                                          </p:stCondLst>
                                        </p:cTn>
                                        <p:tgtEl>
                                          <p:spTgt spid="38953"/>
                                        </p:tgtEl>
                                        <p:attrNameLst>
                                          <p:attrName>style.visibility</p:attrName>
                                        </p:attrNameLst>
                                      </p:cBhvr>
                                      <p:to>
                                        <p:strVal val="visible"/>
                                      </p:to>
                                    </p:set>
                                    <p:animEffect transition="in" filter="slide(fromBottom)">
                                      <p:cBhvr>
                                        <p:cTn id="68" dur="500"/>
                                        <p:tgtEl>
                                          <p:spTgt spid="38953"/>
                                        </p:tgtEl>
                                      </p:cBhvr>
                                    </p:animEffect>
                                  </p:childTnLst>
                                </p:cTn>
                              </p:par>
                            </p:childTnLst>
                          </p:cTn>
                        </p:par>
                        <p:par>
                          <p:cTn id="69" fill="hold">
                            <p:stCondLst>
                              <p:cond delay="1000"/>
                            </p:stCondLst>
                            <p:childTnLst>
                              <p:par>
                                <p:cTn id="70" presetID="12" presetClass="entr" presetSubtype="8" fill="hold" nodeType="afterEffect">
                                  <p:stCondLst>
                                    <p:cond delay="0"/>
                                  </p:stCondLst>
                                  <p:childTnLst>
                                    <p:set>
                                      <p:cBhvr>
                                        <p:cTn id="71" dur="1" fill="hold">
                                          <p:stCondLst>
                                            <p:cond delay="0"/>
                                          </p:stCondLst>
                                        </p:cTn>
                                        <p:tgtEl>
                                          <p:spTgt spid="38951"/>
                                        </p:tgtEl>
                                        <p:attrNameLst>
                                          <p:attrName>style.visibility</p:attrName>
                                        </p:attrNameLst>
                                      </p:cBhvr>
                                      <p:to>
                                        <p:strVal val="visible"/>
                                      </p:to>
                                    </p:set>
                                    <p:animEffect transition="in" filter="slide(fromLeft)">
                                      <p:cBhvr>
                                        <p:cTn id="72" dur="500"/>
                                        <p:tgtEl>
                                          <p:spTgt spid="3895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8955"/>
                                        </p:tgtEl>
                                        <p:attrNameLst>
                                          <p:attrName>style.visibility</p:attrName>
                                        </p:attrNameLst>
                                      </p:cBhvr>
                                      <p:to>
                                        <p:strVal val="visible"/>
                                      </p:to>
                                    </p:set>
                                    <p:animEffect transition="in" filter="blinds(horizontal)">
                                      <p:cBhvr>
                                        <p:cTn id="77" dur="500"/>
                                        <p:tgtEl>
                                          <p:spTgt spid="38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5" grpId="0" autoUpdateAnimBg="0"/>
      <p:bldP spid="38946" grpId="0" autoUpdateAnimBg="0"/>
      <p:bldP spid="38950" grpId="0" autoUpdateAnimBg="0"/>
      <p:bldP spid="38954" grpId="0" autoUpdateAnimBg="0"/>
      <p:bldP spid="38955" grpId="0" autoUpdateAnimBg="0"/>
      <p:bldP spid="38956" grpId="0" autoUpdateAnimBg="0"/>
      <p:bldP spid="38957" grpId="0" autoUpdateAnimBg="0"/>
      <p:bldP spid="3895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488504" y="908720"/>
            <a:ext cx="9074150" cy="3887540"/>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indent="0">
              <a:lnSpc>
                <a:spcPct val="130000"/>
              </a:lnSpc>
              <a:buFont typeface="Arial" panose="020B0604020202090204" pitchFamily="34" charset="0"/>
              <a:buNone/>
            </a:pPr>
            <a:r>
              <a:rPr lang="zh-CN" altLang="en-US" sz="2800" b="1" dirty="0" smtClean="0">
                <a:latin typeface="微软雅黑" panose="020B0503020204020204" charset="-122"/>
                <a:ea typeface="微软雅黑" panose="020B0503020204020204" charset="-122"/>
              </a:rPr>
              <a:t>要点：</a:t>
            </a:r>
            <a:endParaRPr lang="zh-CN" altLang="en-US" sz="2800" b="1" dirty="0" smtClean="0">
              <a:latin typeface="微软雅黑" panose="020B0503020204020204" charset="-122"/>
              <a:ea typeface="微软雅黑" panose="020B0503020204020204" charset="-122"/>
            </a:endParaRPr>
          </a:p>
          <a:p>
            <a:pPr lvl="1">
              <a:lnSpc>
                <a:spcPct val="130000"/>
              </a:lnSpc>
              <a:buFont typeface="Arial" panose="020B0604020202090204" pitchFamily="34" charset="0"/>
              <a:buChar char="•"/>
            </a:pPr>
            <a:r>
              <a:rPr lang="zh-CN" altLang="en-US" sz="2800" b="1" dirty="0" smtClean="0">
                <a:latin typeface="微软雅黑" panose="020B0503020204020204" charset="-122"/>
                <a:ea typeface="微软雅黑" panose="020B0503020204020204" charset="-122"/>
              </a:rPr>
              <a:t>链表中的元素在内存中存放顺序可以不连续。要找到某一个元素，必须先找到上一个元素；由</a:t>
            </a:r>
            <a:r>
              <a:rPr lang="en-US" altLang="zh-CN" sz="2800" b="1" dirty="0" smtClean="0">
                <a:latin typeface="微软雅黑" panose="020B0503020204020204" charset="-122"/>
                <a:ea typeface="微软雅黑" panose="020B0503020204020204" charset="-122"/>
              </a:rPr>
              <a:t>next</a:t>
            </a:r>
            <a:r>
              <a:rPr lang="zh-CN" altLang="en-US" sz="2800" b="1" dirty="0" smtClean="0">
                <a:latin typeface="微软雅黑" panose="020B0503020204020204" charset="-122"/>
                <a:ea typeface="微软雅黑" panose="020B0503020204020204" charset="-122"/>
              </a:rPr>
              <a:t>指针来连接各结点。</a:t>
            </a:r>
            <a:endParaRPr lang="zh-CN" altLang="en-US" sz="2800" b="1" dirty="0" smtClean="0">
              <a:latin typeface="微软雅黑" panose="020B0503020204020204" charset="-122"/>
              <a:ea typeface="微软雅黑" panose="020B0503020204020204" charset="-122"/>
            </a:endParaRPr>
          </a:p>
          <a:p>
            <a:pPr lvl="1">
              <a:lnSpc>
                <a:spcPct val="130000"/>
              </a:lnSpc>
              <a:buFont typeface="Arial" panose="020B0604020202090204" pitchFamily="34" charset="0"/>
              <a:buChar char="•"/>
            </a:pPr>
            <a:r>
              <a:rPr lang="zh-CN" altLang="en-US" sz="2800" b="1" dirty="0" smtClean="0">
                <a:latin typeface="微软雅黑" panose="020B0503020204020204" charset="-122"/>
                <a:ea typeface="微软雅黑" panose="020B0503020204020204" charset="-122"/>
              </a:rPr>
              <a:t>链表数据结构的实现</a:t>
            </a:r>
            <a:r>
              <a:rPr lang="en-US" alt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必须利用指针变量</a:t>
            </a:r>
            <a:r>
              <a:rPr lang="en-US" altLang="zh-CN" sz="2800" b="1" dirty="0" smtClean="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
        <p:nvSpPr>
          <p:cNvPr id="4" name="Text Box 2"/>
          <p:cNvSpPr txBox="1">
            <a:spLocks noChangeArrowheads="1"/>
          </p:cNvSpPr>
          <p:nvPr/>
        </p:nvSpPr>
        <p:spPr bwMode="auto">
          <a:xfrm>
            <a:off x="488504" y="836712"/>
            <a:ext cx="8928100" cy="3408680"/>
          </a:xfrm>
          <a:prstGeom prst="rect">
            <a:avLst/>
          </a:prstGeom>
          <a:noFill/>
          <a:ln w="9525">
            <a:noFill/>
            <a:miter lim="800000"/>
          </a:ln>
          <a:effectLst/>
        </p:spPr>
        <p:txBody>
          <a:bodyPr>
            <a:spAutoFit/>
          </a:bodyPr>
          <a:lstStyle/>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建立动态链表：指在程序执行过程中从无到有地建立起一个链表，即一个一个地开辟结点和输入各结点数据，并建立起前后相链的关系。</a:t>
            </a:r>
            <a:endParaRPr lang="zh-CN" altLang="en-US" sz="2800" dirty="0">
              <a:solidFill>
                <a:srgbClr val="000000"/>
              </a:solidFill>
              <a:latin typeface="微软雅黑" panose="020B0503020204020204" charset="-122"/>
              <a:ea typeface="微软雅黑" panose="020B0503020204020204" charset="-122"/>
            </a:endParaRPr>
          </a:p>
          <a:p>
            <a:pPr marL="457200" indent="-457200" algn="l" eaLnBrk="0" hangingPunct="0">
              <a:lnSpc>
                <a:spcPct val="150000"/>
              </a:lnSpc>
              <a:spcBef>
                <a:spcPct val="20000"/>
              </a:spcBef>
              <a:buFont typeface="Wingdings" panose="05000000000000000000" pitchFamily="2" charset="2"/>
              <a:buChar char="Ø"/>
            </a:pPr>
            <a:r>
              <a:rPr lang="zh-CN" altLang="en-US" sz="2800" dirty="0" smtClean="0">
                <a:solidFill>
                  <a:srgbClr val="FF0000"/>
                </a:solidFill>
                <a:latin typeface="微软雅黑" panose="020B0503020204020204" charset="-122"/>
                <a:ea typeface="微软雅黑" panose="020B0503020204020204" charset="-122"/>
              </a:rPr>
              <a:t>不带表头</a:t>
            </a:r>
            <a:r>
              <a:rPr lang="zh-CN" altLang="en-US" sz="2800" dirty="0" smtClean="0">
                <a:solidFill>
                  <a:srgbClr val="000000"/>
                </a:solidFill>
                <a:latin typeface="微软雅黑" panose="020B0503020204020204" charset="-122"/>
                <a:ea typeface="微软雅黑" panose="020B0503020204020204" charset="-122"/>
              </a:rPr>
              <a:t>链表的建立</a:t>
            </a:r>
            <a:r>
              <a:rPr lang="zh-CN" altLang="en-US" sz="2800" dirty="0">
                <a:solidFill>
                  <a:srgbClr val="000000"/>
                </a:solidFill>
                <a:latin typeface="微软雅黑" panose="020B0503020204020204" charset="-122"/>
                <a:ea typeface="微软雅黑" panose="020B0503020204020204" charset="-122"/>
              </a:rPr>
              <a:t>过程（依次输入每个学生信息构建</a:t>
            </a:r>
            <a:r>
              <a:rPr lang="zh-CN" altLang="en-US" sz="2800" dirty="0">
                <a:solidFill>
                  <a:srgbClr val="000000"/>
                </a:solidFill>
                <a:latin typeface="微软雅黑" panose="020B0503020204020204" charset="-122"/>
                <a:ea typeface="微软雅黑" panose="020B0503020204020204" charset="-122"/>
              </a:rPr>
              <a:t>链表，直到输入的学号为</a:t>
            </a:r>
            <a:r>
              <a:rPr lang="en-US" altLang="zh-CN" sz="2800" dirty="0">
                <a:solidFill>
                  <a:srgbClr val="000000"/>
                </a:solidFill>
                <a:latin typeface="微软雅黑" panose="020B0503020204020204" charset="-122"/>
                <a:ea typeface="微软雅黑" panose="020B0503020204020204" charset="-122"/>
              </a:rPr>
              <a:t>0</a:t>
            </a:r>
            <a:r>
              <a:rPr lang="zh-CN" altLang="en-US" sz="2800" dirty="0">
                <a:solidFill>
                  <a:srgbClr val="000000"/>
                </a:solidFill>
                <a:latin typeface="微软雅黑" panose="020B0503020204020204" charset="-122"/>
                <a:ea typeface="微软雅黑" panose="020B0503020204020204" charset="-122"/>
              </a:rPr>
              <a:t>）：</a:t>
            </a:r>
            <a:endParaRPr lang="zh-CN" altLang="en-US" sz="2800" dirty="0">
              <a:solidFill>
                <a:srgbClr val="000000"/>
              </a:solidFill>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
        <p:nvSpPr>
          <p:cNvPr id="4" name="Text Box 2"/>
          <p:cNvSpPr txBox="1">
            <a:spLocks noChangeArrowheads="1"/>
          </p:cNvSpPr>
          <p:nvPr/>
        </p:nvSpPr>
        <p:spPr bwMode="auto">
          <a:xfrm>
            <a:off x="488504" y="836712"/>
            <a:ext cx="8928100" cy="1471172"/>
          </a:xfrm>
          <a:prstGeom prst="rect">
            <a:avLst/>
          </a:prstGeom>
          <a:noFill/>
          <a:ln w="9525">
            <a:noFill/>
            <a:miter lim="800000"/>
          </a:ln>
          <a:effectLst/>
        </p:spPr>
        <p:txBody>
          <a:bodyPr>
            <a:spAutoFit/>
          </a:bodyPr>
          <a:lstStyle/>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建立动态链表</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不带表头链表的建立过程：</a:t>
            </a:r>
            <a:endParaRPr lang="zh-CN" altLang="en-US" sz="2800" dirty="0">
              <a:solidFill>
                <a:srgbClr val="000000"/>
              </a:solidFill>
              <a:latin typeface="微软雅黑" panose="020B0503020204020204" charset="-122"/>
              <a:ea typeface="微软雅黑" panose="020B0503020204020204" charset="-122"/>
            </a:endParaRPr>
          </a:p>
        </p:txBody>
      </p:sp>
      <p:sp>
        <p:nvSpPr>
          <p:cNvPr id="2" name="矩形 1"/>
          <p:cNvSpPr/>
          <p:nvPr/>
        </p:nvSpPr>
        <p:spPr>
          <a:xfrm>
            <a:off x="476660" y="2348880"/>
            <a:ext cx="9300876" cy="1729704"/>
          </a:xfrm>
          <a:prstGeom prst="rect">
            <a:avLst/>
          </a:prstGeom>
        </p:spPr>
        <p:txBody>
          <a:bodyPr wrap="square">
            <a:spAutoFit/>
          </a:bodyPr>
          <a:lstStyle/>
          <a:p>
            <a:pPr marL="914400" lvl="1" indent="-457200" algn="l" eaLnBrk="0" hangingPunct="0">
              <a:lnSpc>
                <a:spcPct val="120000"/>
              </a:lnSpc>
              <a:spcBef>
                <a:spcPct val="20000"/>
              </a:spcBef>
              <a:buFont typeface="Wingdings" panose="05000000000000000000" pitchFamily="2" charset="2"/>
              <a:buAutoNum type="arabicPeriod"/>
            </a:pPr>
            <a:r>
              <a:rPr lang="zh-CN" altLang="en-US" sz="2800" dirty="0">
                <a:solidFill>
                  <a:srgbClr val="000000"/>
                </a:solidFill>
                <a:latin typeface="微软雅黑" panose="020B0503020204020204" charset="-122"/>
                <a:ea typeface="微软雅黑" panose="020B0503020204020204" charset="-122"/>
              </a:rPr>
              <a:t>定义3个指针</a:t>
            </a:r>
            <a:r>
              <a:rPr lang="zh-CN" altLang="en-US" sz="2800" dirty="0" smtClean="0">
                <a:solidFill>
                  <a:srgbClr val="000000"/>
                </a:solidFill>
                <a:latin typeface="微软雅黑" panose="020B0503020204020204" charset="-122"/>
                <a:ea typeface="微软雅黑" panose="020B0503020204020204" charset="-122"/>
              </a:rPr>
              <a:t>变量：</a:t>
            </a:r>
            <a:r>
              <a:rPr lang="en-US" altLang="zh-CN" sz="2800" dirty="0" smtClean="0">
                <a:solidFill>
                  <a:srgbClr val="000000"/>
                </a:solidFill>
                <a:latin typeface="微软雅黑" panose="020B0503020204020204" charset="-122"/>
                <a:ea typeface="微软雅黑" panose="020B0503020204020204" charset="-122"/>
              </a:rPr>
              <a:t>head</a:t>
            </a:r>
            <a:r>
              <a:rPr lang="zh-CN" altLang="en-US" sz="2800" dirty="0" smtClean="0">
                <a:solidFill>
                  <a:srgbClr val="000000"/>
                </a:solidFill>
                <a:latin typeface="微软雅黑" panose="020B0503020204020204" charset="-122"/>
                <a:ea typeface="微软雅黑" panose="020B0503020204020204" charset="-122"/>
              </a:rPr>
              <a:t>指向表头</a:t>
            </a:r>
            <a:r>
              <a:rPr lang="zh-CN" altLang="en-US" dirty="0" smtClean="0">
                <a:solidFill>
                  <a:srgbClr val="000000"/>
                </a:solidFill>
                <a:latin typeface="微软雅黑" panose="020B0503020204020204" charset="-122"/>
                <a:ea typeface="微软雅黑" panose="020B0503020204020204" charset="-122"/>
              </a:rPr>
              <a:t>（初始指向</a:t>
            </a:r>
            <a:r>
              <a:rPr lang="en-US" altLang="zh-CN" dirty="0" smtClean="0">
                <a:solidFill>
                  <a:srgbClr val="000000"/>
                </a:solidFill>
                <a:latin typeface="微软雅黑" panose="020B0503020204020204" charset="-122"/>
                <a:ea typeface="微软雅黑" panose="020B0503020204020204" charset="-122"/>
              </a:rPr>
              <a:t>NULL）</a:t>
            </a:r>
            <a:r>
              <a:rPr lang="zh-CN" altLang="en-US" sz="2800" dirty="0" smtClean="0">
                <a:solidFill>
                  <a:srgbClr val="000000"/>
                </a:solidFill>
                <a:latin typeface="微软雅黑" panose="020B0503020204020204" charset="-122"/>
                <a:ea typeface="微软雅黑" panose="020B0503020204020204" charset="-122"/>
              </a:rPr>
              <a:t>，</a:t>
            </a:r>
            <a:r>
              <a:rPr lang="en-US" altLang="zh-CN" sz="2800" dirty="0" smtClean="0">
                <a:solidFill>
                  <a:srgbClr val="000000"/>
                </a:solidFill>
                <a:latin typeface="微软雅黑" panose="020B0503020204020204" charset="-122"/>
                <a:ea typeface="微软雅黑" panose="020B0503020204020204" charset="-122"/>
              </a:rPr>
              <a:t>p2</a:t>
            </a:r>
            <a:r>
              <a:rPr lang="zh-CN" altLang="en-US" sz="2800" dirty="0" smtClean="0">
                <a:solidFill>
                  <a:srgbClr val="000000"/>
                </a:solidFill>
                <a:latin typeface="微软雅黑" panose="020B0503020204020204" charset="-122"/>
                <a:ea typeface="微软雅黑" panose="020B0503020204020204" charset="-122"/>
              </a:rPr>
              <a:t>指向表尾，</a:t>
            </a:r>
            <a:r>
              <a:rPr lang="en-US" altLang="zh-CN" sz="2800" dirty="0" smtClean="0">
                <a:solidFill>
                  <a:srgbClr val="000000"/>
                </a:solidFill>
                <a:latin typeface="微软雅黑" panose="020B0503020204020204" charset="-122"/>
                <a:ea typeface="微软雅黑" panose="020B0503020204020204" charset="-122"/>
              </a:rPr>
              <a:t>p1</a:t>
            </a:r>
            <a:r>
              <a:rPr lang="zh-CN" altLang="en-US" sz="2800" dirty="0" smtClean="0">
                <a:solidFill>
                  <a:srgbClr val="000000"/>
                </a:solidFill>
                <a:latin typeface="微软雅黑" panose="020B0503020204020204" charset="-122"/>
                <a:ea typeface="微软雅黑" panose="020B0503020204020204" charset="-122"/>
              </a:rPr>
              <a:t>指向新生成节点</a:t>
            </a:r>
            <a:endParaRPr lang="zh-CN" altLang="en-US" sz="2800" dirty="0">
              <a:solidFill>
                <a:srgbClr val="000000"/>
              </a:solidFill>
              <a:latin typeface="微软雅黑" panose="020B0503020204020204" charset="-122"/>
              <a:ea typeface="微软雅黑" panose="020B0503020204020204" charset="-122"/>
            </a:endParaRPr>
          </a:p>
          <a:p>
            <a:pPr marL="914400" lvl="1" indent="-457200" algn="l" eaLnBrk="0" hangingPunct="0">
              <a:lnSpc>
                <a:spcPct val="120000"/>
              </a:lnSpc>
              <a:spcBef>
                <a:spcPct val="20000"/>
              </a:spcBef>
              <a:buFont typeface="Wingdings" panose="05000000000000000000" pitchFamily="2" charset="2"/>
              <a:buAutoNum type="arabicPeriod"/>
            </a:pPr>
            <a:r>
              <a:rPr lang="zh-CN" altLang="en-US" sz="2800" dirty="0">
                <a:solidFill>
                  <a:srgbClr val="000000"/>
                </a:solidFill>
                <a:latin typeface="微软雅黑" panose="020B0503020204020204" charset="-122"/>
                <a:ea typeface="微软雅黑" panose="020B0503020204020204" charset="-122"/>
              </a:rPr>
              <a:t>开辟第一个结点，并使p1和p2指向它</a:t>
            </a:r>
            <a:endParaRPr lang="zh-CN" altLang="en-US" sz="2800" dirty="0">
              <a:solidFill>
                <a:srgbClr val="000000"/>
              </a:solidFill>
              <a:latin typeface="微软雅黑" panose="020B0503020204020204" charset="-122"/>
              <a:ea typeface="微软雅黑" panose="020B0503020204020204" charset="-122"/>
            </a:endParaRPr>
          </a:p>
        </p:txBody>
      </p:sp>
      <p:sp>
        <p:nvSpPr>
          <p:cNvPr id="5" name="TextBox 26"/>
          <p:cNvSpPr txBox="1">
            <a:spLocks noChangeArrowheads="1"/>
          </p:cNvSpPr>
          <p:nvPr/>
        </p:nvSpPr>
        <p:spPr bwMode="auto">
          <a:xfrm>
            <a:off x="1787525" y="4088617"/>
            <a:ext cx="8072437" cy="523220"/>
          </a:xfrm>
          <a:prstGeom prst="rect">
            <a:avLst/>
          </a:prstGeom>
          <a:noFill/>
          <a:ln w="9525">
            <a:noFill/>
            <a:miter lim="800000"/>
          </a:ln>
        </p:spPr>
        <p:txBody>
          <a:bodyPr>
            <a:spAutoFit/>
          </a:bodyPr>
          <a:lstStyle/>
          <a:p>
            <a:pPr algn="l"/>
            <a:r>
              <a:rPr lang="en-US" altLang="zh-CN" sz="2800" dirty="0">
                <a:latin typeface="Verdana" panose="020B0804030504040204" pitchFamily="34" charset="0"/>
              </a:rPr>
              <a:t>p1=p2=(</a:t>
            </a:r>
            <a:r>
              <a:rPr lang="en-US" altLang="zh-CN" sz="2800" dirty="0" err="1">
                <a:latin typeface="Verdana" panose="020B0804030504040204" pitchFamily="34" charset="0"/>
              </a:rPr>
              <a:t>struct</a:t>
            </a:r>
            <a:r>
              <a:rPr lang="en-US" altLang="zh-CN" sz="2800" dirty="0">
                <a:latin typeface="Verdana" panose="020B0804030504040204" pitchFamily="34" charset="0"/>
              </a:rPr>
              <a:t> Student*)</a:t>
            </a:r>
            <a:r>
              <a:rPr lang="en-US" altLang="zh-CN" sz="2800" dirty="0" err="1">
                <a:latin typeface="Verdana" panose="020B0804030504040204" pitchFamily="34" charset="0"/>
              </a:rPr>
              <a:t>malloc</a:t>
            </a:r>
            <a:r>
              <a:rPr lang="en-US" altLang="zh-CN" sz="2800" dirty="0">
                <a:latin typeface="Verdana" panose="020B0804030504040204" pitchFamily="34" charset="0"/>
              </a:rPr>
              <a:t>(LEN);</a:t>
            </a:r>
            <a:endParaRPr lang="en-US" altLang="zh-CN" sz="2800" dirty="0">
              <a:latin typeface="Verdana" panose="020B0804030504040204" pitchFamily="34" charset="0"/>
            </a:endParaRPr>
          </a:p>
        </p:txBody>
      </p:sp>
      <p:graphicFrame>
        <p:nvGraphicFramePr>
          <p:cNvPr id="6" name="Group 5"/>
          <p:cNvGraphicFramePr>
            <a:graphicFrameLocks noGrp="1"/>
          </p:cNvGraphicFramePr>
          <p:nvPr/>
        </p:nvGraphicFramePr>
        <p:xfrm>
          <a:off x="1787525" y="4805363"/>
          <a:ext cx="1643064" cy="1554163"/>
        </p:xfrm>
        <a:graphic>
          <a:graphicData uri="http://schemas.openxmlformats.org/drawingml/2006/table">
            <a:tbl>
              <a:tblPr/>
              <a:tblGrid>
                <a:gridCol w="1643064"/>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dirty="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TextBox 28"/>
          <p:cNvSpPr txBox="1">
            <a:spLocks noChangeArrowheads="1"/>
          </p:cNvSpPr>
          <p:nvPr/>
        </p:nvSpPr>
        <p:spPr bwMode="auto">
          <a:xfrm>
            <a:off x="358775" y="4621215"/>
            <a:ext cx="785813" cy="523875"/>
          </a:xfrm>
          <a:prstGeom prst="rect">
            <a:avLst/>
          </a:prstGeom>
          <a:noFill/>
          <a:ln w="9525">
            <a:noFill/>
            <a:miter lim="800000"/>
          </a:ln>
        </p:spPr>
        <p:txBody>
          <a:bodyPr>
            <a:spAutoFit/>
          </a:bodyPr>
          <a:lstStyle/>
          <a:p>
            <a:pPr algn="l"/>
            <a:r>
              <a:rPr lang="en-US" altLang="zh-CN" sz="2800">
                <a:latin typeface="Verdana" panose="020B0804030504040204" pitchFamily="34" charset="0"/>
              </a:rPr>
              <a:t>p1</a:t>
            </a:r>
            <a:endParaRPr lang="en-US" altLang="zh-CN" sz="2800">
              <a:latin typeface="Verdana" panose="020B0804030504040204" pitchFamily="34" charset="0"/>
            </a:endParaRPr>
          </a:p>
        </p:txBody>
      </p:sp>
      <p:cxnSp>
        <p:nvCxnSpPr>
          <p:cNvPr id="8" name="直接箭头连接符 29"/>
          <p:cNvCxnSpPr>
            <a:cxnSpLocks noChangeShapeType="1"/>
          </p:cNvCxnSpPr>
          <p:nvPr/>
        </p:nvCxnSpPr>
        <p:spPr bwMode="auto">
          <a:xfrm>
            <a:off x="1001713" y="5000625"/>
            <a:ext cx="785812" cy="1588"/>
          </a:xfrm>
          <a:prstGeom prst="straightConnector1">
            <a:avLst/>
          </a:prstGeom>
          <a:noFill/>
          <a:ln w="38100">
            <a:solidFill>
              <a:srgbClr val="00B050"/>
            </a:solidFill>
            <a:round/>
            <a:tailEnd type="arrow" w="med" len="med"/>
          </a:ln>
        </p:spPr>
      </p:cxnSp>
      <p:sp>
        <p:nvSpPr>
          <p:cNvPr id="9" name="TextBox 30"/>
          <p:cNvSpPr txBox="1">
            <a:spLocks noChangeArrowheads="1"/>
          </p:cNvSpPr>
          <p:nvPr/>
        </p:nvSpPr>
        <p:spPr bwMode="auto">
          <a:xfrm>
            <a:off x="287339" y="5216527"/>
            <a:ext cx="785812" cy="523875"/>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p2</a:t>
            </a:r>
            <a:endParaRPr lang="en-US" altLang="zh-CN" sz="2800">
              <a:solidFill>
                <a:srgbClr val="00B0F0"/>
              </a:solidFill>
              <a:latin typeface="Verdana" panose="020B0804030504040204" pitchFamily="34" charset="0"/>
            </a:endParaRPr>
          </a:p>
        </p:txBody>
      </p:sp>
      <p:cxnSp>
        <p:nvCxnSpPr>
          <p:cNvPr id="10" name="直接箭头连接符 31"/>
          <p:cNvCxnSpPr>
            <a:cxnSpLocks noChangeShapeType="1"/>
          </p:cNvCxnSpPr>
          <p:nvPr/>
        </p:nvCxnSpPr>
        <p:spPr bwMode="auto">
          <a:xfrm>
            <a:off x="1001713" y="5145090"/>
            <a:ext cx="785812" cy="1587"/>
          </a:xfrm>
          <a:prstGeom prst="straightConnector1">
            <a:avLst/>
          </a:prstGeom>
          <a:noFill/>
          <a:ln w="38100">
            <a:solidFill>
              <a:srgbClr val="00B0F0"/>
            </a:solidFill>
            <a:round/>
            <a:tailEnd type="arrow" w="med" len="med"/>
          </a:ln>
        </p:spPr>
      </p:cxnSp>
      <p:cxnSp>
        <p:nvCxnSpPr>
          <p:cNvPr id="11" name="直接连接符 32"/>
          <p:cNvCxnSpPr>
            <a:cxnSpLocks noChangeShapeType="1"/>
          </p:cNvCxnSpPr>
          <p:nvPr/>
        </p:nvCxnSpPr>
        <p:spPr bwMode="auto">
          <a:xfrm rot="5400000">
            <a:off x="608807" y="5537994"/>
            <a:ext cx="785812" cy="0"/>
          </a:xfrm>
          <a:prstGeom prst="line">
            <a:avLst/>
          </a:prstGeom>
          <a:noFill/>
          <a:ln w="38100">
            <a:solidFill>
              <a:srgbClr val="00B0F0"/>
            </a:solidFill>
            <a:round/>
          </a:ln>
        </p:spPr>
      </p:cxn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par>
                          <p:cTn id="24" fill="hold">
                            <p:stCondLst>
                              <p:cond delay="500"/>
                            </p:stCondLst>
                            <p:childTnLst>
                              <p:par>
                                <p:cTn id="25" presetID="1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Bottom)">
                                      <p:cBhvr>
                                        <p:cTn id="27" dur="500"/>
                                        <p:tgtEl>
                                          <p:spTgt spid="11"/>
                                        </p:tgtEl>
                                      </p:cBhvr>
                                    </p:animEffect>
                                  </p:childTnLst>
                                </p:cTn>
                              </p:par>
                            </p:childTnLst>
                          </p:cTn>
                        </p:par>
                        <p:par>
                          <p:cTn id="28" fill="hold">
                            <p:stCondLst>
                              <p:cond delay="1000"/>
                            </p:stCondLst>
                            <p:childTnLst>
                              <p:par>
                                <p:cTn id="29" presetID="1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Left)">
                                      <p:cBhvr>
                                        <p:cTn id="31" dur="500"/>
                                        <p:tgtEl>
                                          <p:spTgt spid="10"/>
                                        </p:tgtEl>
                                      </p:cBhvr>
                                    </p:animEffect>
                                  </p:childTnLst>
                                </p:cTn>
                              </p:par>
                            </p:childTnLst>
                          </p:cTn>
                        </p:par>
                        <p:par>
                          <p:cTn id="32" fill="hold">
                            <p:stCondLst>
                              <p:cond delay="1500"/>
                            </p:stCondLst>
                            <p:childTnLst>
                              <p:par>
                                <p:cTn id="33" presetID="3" presetClass="entr" presetSubtype="1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par>
                          <p:cTn id="36" fill="hold">
                            <p:stCondLst>
                              <p:cond delay="2000"/>
                            </p:stCondLst>
                            <p:childTnLst>
                              <p:par>
                                <p:cTn id="37" presetID="1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lide(fromLef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utoUpdateAnimBg="0"/>
      <p:bldP spid="7" grpId="0" autoUpdateAnimBg="0"/>
      <p:bldP spid="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
        <p:nvSpPr>
          <p:cNvPr id="4" name="Text Box 2"/>
          <p:cNvSpPr txBox="1">
            <a:spLocks noChangeArrowheads="1"/>
          </p:cNvSpPr>
          <p:nvPr/>
        </p:nvSpPr>
        <p:spPr bwMode="auto">
          <a:xfrm>
            <a:off x="488504" y="836712"/>
            <a:ext cx="8928100" cy="1471172"/>
          </a:xfrm>
          <a:prstGeom prst="rect">
            <a:avLst/>
          </a:prstGeom>
          <a:noFill/>
          <a:ln w="9525">
            <a:noFill/>
            <a:miter lim="800000"/>
          </a:ln>
          <a:effectLst/>
        </p:spPr>
        <p:txBody>
          <a:bodyPr>
            <a:spAutoFit/>
          </a:bodyPr>
          <a:lstStyle/>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建立动态链表</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不带表头链表的建立过程：</a:t>
            </a:r>
            <a:endParaRPr lang="zh-CN" altLang="en-US" sz="2800" dirty="0">
              <a:solidFill>
                <a:srgbClr val="000000"/>
              </a:solidFill>
              <a:latin typeface="微软雅黑" panose="020B0503020204020204" charset="-122"/>
              <a:ea typeface="微软雅黑" panose="020B0503020204020204" charset="-122"/>
            </a:endParaRPr>
          </a:p>
        </p:txBody>
      </p:sp>
      <p:sp>
        <p:nvSpPr>
          <p:cNvPr id="12" name="Text Box 2"/>
          <p:cNvSpPr txBox="1">
            <a:spLocks noChangeArrowheads="1"/>
          </p:cNvSpPr>
          <p:nvPr/>
        </p:nvSpPr>
        <p:spPr bwMode="auto">
          <a:xfrm>
            <a:off x="488504" y="2362498"/>
            <a:ext cx="9217025" cy="1815882"/>
          </a:xfrm>
          <a:prstGeom prst="rect">
            <a:avLst/>
          </a:prstGeom>
          <a:noFill/>
          <a:ln w="9525">
            <a:noFill/>
            <a:miter lim="800000"/>
          </a:ln>
          <a:effectLst/>
        </p:spPr>
        <p:txBody>
          <a:bodyPr>
            <a:spAutoFit/>
          </a:bodyPr>
          <a:lstStyle/>
          <a:p>
            <a:pPr marL="914400" lvl="1" indent="-457200" algn="l" eaLnBrk="0" hangingPunct="0">
              <a:lnSpc>
                <a:spcPct val="120000"/>
              </a:lnSpc>
              <a:spcBef>
                <a:spcPct val="20000"/>
              </a:spcBef>
              <a:buFont typeface="Wingdings" panose="05000000000000000000" pitchFamily="2" charset="2"/>
              <a:buAutoNum type="arabicPeriod" startAt="3"/>
            </a:pPr>
            <a:r>
              <a:rPr lang="zh-CN" altLang="en-US" sz="2800" dirty="0" smtClean="0">
                <a:solidFill>
                  <a:srgbClr val="000000"/>
                </a:solidFill>
                <a:latin typeface="微软雅黑" panose="020B0503020204020204" charset="-122"/>
                <a:ea typeface="微软雅黑" panose="020B0503020204020204" charset="-122"/>
              </a:rPr>
              <a:t>输入</a:t>
            </a:r>
            <a:r>
              <a:rPr lang="zh-CN" altLang="en-US" sz="2800" dirty="0">
                <a:solidFill>
                  <a:srgbClr val="000000"/>
                </a:solidFill>
                <a:latin typeface="微软雅黑" panose="020B0503020204020204" charset="-122"/>
                <a:ea typeface="微软雅黑" panose="020B0503020204020204" charset="-122"/>
              </a:rPr>
              <a:t>第一个结点数据</a:t>
            </a:r>
            <a:endParaRPr lang="zh-CN" altLang="en-US" sz="2800" dirty="0">
              <a:solidFill>
                <a:srgbClr val="000000"/>
              </a:solidFill>
              <a:latin typeface="微软雅黑" panose="020B0503020204020204" charset="-122"/>
              <a:ea typeface="微软雅黑" panose="020B0503020204020204" charset="-122"/>
            </a:endParaRPr>
          </a:p>
          <a:p>
            <a:pPr marL="914400" lvl="1" indent="-457200" algn="l" eaLnBrk="0" hangingPunct="0">
              <a:lnSpc>
                <a:spcPct val="120000"/>
              </a:lnSpc>
              <a:spcBef>
                <a:spcPct val="20000"/>
              </a:spcBef>
              <a:buFont typeface="Wingdings" panose="05000000000000000000" pitchFamily="2" charset="2"/>
              <a:buAutoNum type="arabicPeriod" startAt="3"/>
            </a:pPr>
            <a:endParaRPr lang="zh-CN" altLang="en-US" sz="2800" dirty="0">
              <a:solidFill>
                <a:srgbClr val="000000"/>
              </a:solidFill>
              <a:latin typeface="微软雅黑" panose="020B0503020204020204" charset="-122"/>
              <a:ea typeface="微软雅黑" panose="020B0503020204020204" charset="-122"/>
            </a:endParaRPr>
          </a:p>
          <a:p>
            <a:pPr marL="914400" lvl="1" indent="-457200" algn="l" eaLnBrk="0" hangingPunct="0">
              <a:lnSpc>
                <a:spcPct val="120000"/>
              </a:lnSpc>
              <a:spcBef>
                <a:spcPct val="20000"/>
              </a:spcBef>
              <a:buFont typeface="Wingdings" panose="05000000000000000000" pitchFamily="2" charset="2"/>
              <a:buAutoNum type="arabicPeriod" startAt="3"/>
            </a:pPr>
            <a:r>
              <a:rPr lang="zh-CN" altLang="en-US" sz="2800" dirty="0">
                <a:solidFill>
                  <a:srgbClr val="000000"/>
                </a:solidFill>
                <a:latin typeface="微软雅黑" panose="020B0503020204020204" charset="-122"/>
                <a:ea typeface="微软雅黑" panose="020B0503020204020204" charset="-122"/>
              </a:rPr>
              <a:t>使head指向第一个结点。</a:t>
            </a:r>
            <a:endParaRPr lang="zh-CN" altLang="en-US" sz="2800" dirty="0">
              <a:solidFill>
                <a:srgbClr val="000000"/>
              </a:solidFill>
              <a:latin typeface="微软雅黑" panose="020B0503020204020204" charset="-122"/>
              <a:ea typeface="微软雅黑" panose="020B0503020204020204" charset="-122"/>
            </a:endParaRPr>
          </a:p>
        </p:txBody>
      </p:sp>
      <p:sp>
        <p:nvSpPr>
          <p:cNvPr id="13" name="TextBox 25"/>
          <p:cNvSpPr txBox="1">
            <a:spLocks noChangeArrowheads="1"/>
          </p:cNvSpPr>
          <p:nvPr/>
        </p:nvSpPr>
        <p:spPr bwMode="auto">
          <a:xfrm>
            <a:off x="1281113" y="2997201"/>
            <a:ext cx="8408987" cy="523220"/>
          </a:xfrm>
          <a:prstGeom prst="rect">
            <a:avLst/>
          </a:prstGeom>
          <a:noFill/>
          <a:ln w="9525">
            <a:noFill/>
            <a:miter lim="800000"/>
          </a:ln>
        </p:spPr>
        <p:txBody>
          <a:bodyPr>
            <a:spAutoFit/>
          </a:bodyPr>
          <a:lstStyle/>
          <a:p>
            <a:pPr algn="l"/>
            <a:r>
              <a:rPr lang="en-US" altLang="zh-CN" sz="2800" dirty="0" err="1">
                <a:latin typeface="Verdana" panose="020B0804030504040204" pitchFamily="34" charset="0"/>
              </a:rPr>
              <a:t>scanf</a:t>
            </a:r>
            <a:r>
              <a:rPr lang="en-US" altLang="zh-CN" sz="2800" dirty="0">
                <a:latin typeface="Verdana" panose="020B0804030504040204" pitchFamily="34" charset="0"/>
              </a:rPr>
              <a:t>("%ld,%f",&amp;p1-&gt;num,&amp;p1-&gt;score);</a:t>
            </a:r>
            <a:endParaRPr lang="en-US" altLang="zh-CN" sz="2800" dirty="0">
              <a:latin typeface="Verdana" panose="020B0804030504040204" pitchFamily="34" charset="0"/>
            </a:endParaRPr>
          </a:p>
        </p:txBody>
      </p:sp>
      <p:graphicFrame>
        <p:nvGraphicFramePr>
          <p:cNvPr id="14" name="Group 5"/>
          <p:cNvGraphicFramePr>
            <a:graphicFrameLocks noGrp="1"/>
          </p:cNvGraphicFramePr>
          <p:nvPr/>
        </p:nvGraphicFramePr>
        <p:xfrm>
          <a:off x="1787525" y="4805363"/>
          <a:ext cx="1643064" cy="1554163"/>
        </p:xfrm>
        <a:graphic>
          <a:graphicData uri="http://schemas.openxmlformats.org/drawingml/2006/table">
            <a:tbl>
              <a:tblPr/>
              <a:tblGrid>
                <a:gridCol w="1643064"/>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15" name="TextBox 19"/>
          <p:cNvSpPr txBox="1">
            <a:spLocks noChangeArrowheads="1"/>
          </p:cNvSpPr>
          <p:nvPr/>
        </p:nvSpPr>
        <p:spPr bwMode="auto">
          <a:xfrm>
            <a:off x="1001715" y="4073527"/>
            <a:ext cx="1214437" cy="523220"/>
          </a:xfrm>
          <a:prstGeom prst="rect">
            <a:avLst/>
          </a:prstGeom>
          <a:noFill/>
          <a:ln w="9525">
            <a:noFill/>
            <a:miter lim="800000"/>
          </a:ln>
        </p:spPr>
        <p:txBody>
          <a:bodyPr>
            <a:spAutoFit/>
          </a:bodyPr>
          <a:lstStyle/>
          <a:p>
            <a:pPr algn="l"/>
            <a:r>
              <a:rPr lang="en-US" altLang="zh-CN" sz="2800">
                <a:solidFill>
                  <a:srgbClr val="C00000"/>
                </a:solidFill>
                <a:latin typeface="Verdana" panose="020B0804030504040204" pitchFamily="34" charset="0"/>
              </a:rPr>
              <a:t>head</a:t>
            </a:r>
            <a:endParaRPr lang="en-US" altLang="zh-CN" sz="2800">
              <a:solidFill>
                <a:srgbClr val="C00000"/>
              </a:solidFill>
              <a:latin typeface="Verdana" panose="020B0804030504040204" pitchFamily="34" charset="0"/>
            </a:endParaRPr>
          </a:p>
        </p:txBody>
      </p:sp>
      <p:cxnSp>
        <p:nvCxnSpPr>
          <p:cNvPr id="16" name="直接箭头连接符 20"/>
          <p:cNvCxnSpPr>
            <a:cxnSpLocks noChangeShapeType="1"/>
          </p:cNvCxnSpPr>
          <p:nvPr/>
        </p:nvCxnSpPr>
        <p:spPr bwMode="auto">
          <a:xfrm>
            <a:off x="1001713" y="4859340"/>
            <a:ext cx="785812" cy="1587"/>
          </a:xfrm>
          <a:prstGeom prst="straightConnector1">
            <a:avLst/>
          </a:prstGeom>
          <a:noFill/>
          <a:ln w="38100">
            <a:solidFill>
              <a:srgbClr val="C00000"/>
            </a:solidFill>
            <a:round/>
            <a:tailEnd type="arrow" w="med" len="med"/>
          </a:ln>
        </p:spPr>
      </p:cxnSp>
      <p:sp>
        <p:nvSpPr>
          <p:cNvPr id="17" name="TextBox 28"/>
          <p:cNvSpPr txBox="1">
            <a:spLocks noChangeArrowheads="1"/>
          </p:cNvSpPr>
          <p:nvPr/>
        </p:nvSpPr>
        <p:spPr bwMode="auto">
          <a:xfrm>
            <a:off x="358775" y="4621215"/>
            <a:ext cx="785813" cy="523875"/>
          </a:xfrm>
          <a:prstGeom prst="rect">
            <a:avLst/>
          </a:prstGeom>
          <a:noFill/>
          <a:ln w="9525">
            <a:noFill/>
            <a:miter lim="800000"/>
          </a:ln>
        </p:spPr>
        <p:txBody>
          <a:bodyPr>
            <a:spAutoFit/>
          </a:bodyPr>
          <a:lstStyle/>
          <a:p>
            <a:pPr algn="l"/>
            <a:r>
              <a:rPr lang="en-US" altLang="zh-CN" sz="2800">
                <a:latin typeface="Verdana" panose="020B0804030504040204" pitchFamily="34" charset="0"/>
              </a:rPr>
              <a:t>p1</a:t>
            </a:r>
            <a:endParaRPr lang="en-US" altLang="zh-CN" sz="2800">
              <a:latin typeface="Verdana" panose="020B0804030504040204" pitchFamily="34" charset="0"/>
            </a:endParaRPr>
          </a:p>
        </p:txBody>
      </p:sp>
      <p:cxnSp>
        <p:nvCxnSpPr>
          <p:cNvPr id="18" name="直接箭头连接符 29"/>
          <p:cNvCxnSpPr>
            <a:cxnSpLocks noChangeShapeType="1"/>
          </p:cNvCxnSpPr>
          <p:nvPr/>
        </p:nvCxnSpPr>
        <p:spPr bwMode="auto">
          <a:xfrm>
            <a:off x="1001713" y="5000625"/>
            <a:ext cx="785812" cy="1588"/>
          </a:xfrm>
          <a:prstGeom prst="straightConnector1">
            <a:avLst/>
          </a:prstGeom>
          <a:noFill/>
          <a:ln w="38100">
            <a:solidFill>
              <a:srgbClr val="00B050"/>
            </a:solidFill>
            <a:round/>
            <a:tailEnd type="arrow" w="med" len="med"/>
          </a:ln>
        </p:spPr>
      </p:cxnSp>
      <p:sp>
        <p:nvSpPr>
          <p:cNvPr id="19" name="TextBox 23"/>
          <p:cNvSpPr txBox="1">
            <a:spLocks noChangeArrowheads="1"/>
          </p:cNvSpPr>
          <p:nvPr/>
        </p:nvSpPr>
        <p:spPr bwMode="auto">
          <a:xfrm>
            <a:off x="287339" y="5216527"/>
            <a:ext cx="785812" cy="523875"/>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p2</a:t>
            </a:r>
            <a:endParaRPr lang="en-US" altLang="zh-CN" sz="2800">
              <a:solidFill>
                <a:srgbClr val="00B0F0"/>
              </a:solidFill>
              <a:latin typeface="Verdana" panose="020B0804030504040204" pitchFamily="34" charset="0"/>
            </a:endParaRPr>
          </a:p>
        </p:txBody>
      </p:sp>
      <p:cxnSp>
        <p:nvCxnSpPr>
          <p:cNvPr id="20" name="直接箭头连接符 24"/>
          <p:cNvCxnSpPr>
            <a:cxnSpLocks noChangeShapeType="1"/>
          </p:cNvCxnSpPr>
          <p:nvPr/>
        </p:nvCxnSpPr>
        <p:spPr bwMode="auto">
          <a:xfrm>
            <a:off x="1001713" y="5145090"/>
            <a:ext cx="785812" cy="1587"/>
          </a:xfrm>
          <a:prstGeom prst="straightConnector1">
            <a:avLst/>
          </a:prstGeom>
          <a:noFill/>
          <a:ln w="38100">
            <a:solidFill>
              <a:srgbClr val="00B0F0"/>
            </a:solidFill>
            <a:round/>
            <a:tailEnd type="arrow" w="med" len="med"/>
          </a:ln>
        </p:spPr>
      </p:cxnSp>
      <p:cxnSp>
        <p:nvCxnSpPr>
          <p:cNvPr id="21" name="直接连接符 31"/>
          <p:cNvCxnSpPr>
            <a:cxnSpLocks noChangeShapeType="1"/>
          </p:cNvCxnSpPr>
          <p:nvPr/>
        </p:nvCxnSpPr>
        <p:spPr bwMode="auto">
          <a:xfrm rot="5400000">
            <a:off x="608807" y="5537994"/>
            <a:ext cx="785812" cy="0"/>
          </a:xfrm>
          <a:prstGeom prst="line">
            <a:avLst/>
          </a:prstGeom>
          <a:noFill/>
          <a:ln w="38100">
            <a:solidFill>
              <a:srgbClr val="00B0F0"/>
            </a:solidFill>
            <a:round/>
          </a:ln>
        </p:spPr>
      </p:cxnSp>
      <p:cxnSp>
        <p:nvCxnSpPr>
          <p:cNvPr id="22" name="直接连接符 32"/>
          <p:cNvCxnSpPr>
            <a:cxnSpLocks noChangeShapeType="1"/>
          </p:cNvCxnSpPr>
          <p:nvPr/>
        </p:nvCxnSpPr>
        <p:spPr bwMode="auto">
          <a:xfrm rot="5400000">
            <a:off x="608807" y="4466432"/>
            <a:ext cx="785813" cy="0"/>
          </a:xfrm>
          <a:prstGeom prst="line">
            <a:avLst/>
          </a:prstGeom>
          <a:noFill/>
          <a:ln w="38100">
            <a:solidFill>
              <a:srgbClr val="C00000"/>
            </a:solidFill>
            <a:round/>
          </a:ln>
        </p:spPr>
      </p:cxnSp>
      <p:sp>
        <p:nvSpPr>
          <p:cNvPr id="23" name="TextBox 13"/>
          <p:cNvSpPr txBox="1">
            <a:spLocks noChangeArrowheads="1"/>
          </p:cNvSpPr>
          <p:nvPr/>
        </p:nvSpPr>
        <p:spPr bwMode="auto">
          <a:xfrm>
            <a:off x="1858964" y="4787901"/>
            <a:ext cx="1571625" cy="1092607"/>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10101</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89.5</a:t>
            </a:r>
            <a:endParaRPr lang="en-US" altLang="zh-CN" sz="2800">
              <a:solidFill>
                <a:srgbClr val="0000CC"/>
              </a:solidFill>
              <a:latin typeface="Verdana" panose="020B0804030504040204"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par>
                          <p:cTn id="31" fill="hold">
                            <p:stCondLst>
                              <p:cond delay="500"/>
                            </p:stCondLst>
                            <p:childTnLst>
                              <p:par>
                                <p:cTn id="32" presetID="12" presetClass="entr" presetSubtype="1"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lide(fromTop)">
                                      <p:cBhvr>
                                        <p:cTn id="34" dur="500"/>
                                        <p:tgtEl>
                                          <p:spTgt spid="22"/>
                                        </p:tgtEl>
                                      </p:cBhvr>
                                    </p:animEffect>
                                  </p:childTnLst>
                                </p:cTn>
                              </p:par>
                            </p:childTnLst>
                          </p:cTn>
                        </p:par>
                        <p:par>
                          <p:cTn id="35" fill="hold">
                            <p:stCondLst>
                              <p:cond delay="1000"/>
                            </p:stCondLst>
                            <p:childTnLst>
                              <p:par>
                                <p:cTn id="36" presetID="1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slide(from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3" grpId="0"/>
      <p:bldP spid="15" grpId="0" autoUpdateAnimBg="0"/>
      <p:bldP spid="2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
        <p:nvSpPr>
          <p:cNvPr id="4" name="Text Box 2"/>
          <p:cNvSpPr txBox="1">
            <a:spLocks noChangeArrowheads="1"/>
          </p:cNvSpPr>
          <p:nvPr/>
        </p:nvSpPr>
        <p:spPr bwMode="auto">
          <a:xfrm>
            <a:off x="488504" y="836712"/>
            <a:ext cx="8928100" cy="1471172"/>
          </a:xfrm>
          <a:prstGeom prst="rect">
            <a:avLst/>
          </a:prstGeom>
          <a:noFill/>
          <a:ln w="9525">
            <a:noFill/>
            <a:miter lim="800000"/>
          </a:ln>
          <a:effectLst/>
        </p:spPr>
        <p:txBody>
          <a:bodyPr>
            <a:spAutoFit/>
          </a:bodyPr>
          <a:lstStyle/>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建立动态链表</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不带表头链表的建立过程：</a:t>
            </a:r>
            <a:endParaRPr lang="zh-CN" altLang="en-US" sz="2800" dirty="0">
              <a:solidFill>
                <a:srgbClr val="000000"/>
              </a:solidFill>
              <a:latin typeface="微软雅黑" panose="020B0503020204020204" charset="-122"/>
              <a:ea typeface="微软雅黑" panose="020B0503020204020204" charset="-122"/>
            </a:endParaRPr>
          </a:p>
        </p:txBody>
      </p:sp>
      <p:sp>
        <p:nvSpPr>
          <p:cNvPr id="24" name="Text Box 2"/>
          <p:cNvSpPr txBox="1">
            <a:spLocks noChangeArrowheads="1"/>
          </p:cNvSpPr>
          <p:nvPr/>
        </p:nvSpPr>
        <p:spPr bwMode="auto">
          <a:xfrm>
            <a:off x="488504" y="2335624"/>
            <a:ext cx="9217025" cy="1815882"/>
          </a:xfrm>
          <a:prstGeom prst="rect">
            <a:avLst/>
          </a:prstGeom>
          <a:noFill/>
          <a:ln w="9525">
            <a:noFill/>
            <a:miter lim="800000"/>
          </a:ln>
          <a:effectLst/>
        </p:spPr>
        <p:txBody>
          <a:bodyPr>
            <a:spAutoFit/>
          </a:bodyPr>
          <a:lstStyle/>
          <a:p>
            <a:pPr marL="914400" lvl="1" indent="-457200" algn="l" eaLnBrk="0" hangingPunct="0">
              <a:lnSpc>
                <a:spcPct val="120000"/>
              </a:lnSpc>
              <a:spcBef>
                <a:spcPct val="20000"/>
              </a:spcBef>
              <a:buFont typeface="Wingdings" panose="05000000000000000000" pitchFamily="2" charset="2"/>
              <a:buAutoNum type="arabicPeriod" startAt="5"/>
            </a:pPr>
            <a:r>
              <a:rPr lang="zh-CN" altLang="en-US" sz="2800" dirty="0" smtClean="0">
                <a:solidFill>
                  <a:srgbClr val="000000"/>
                </a:solidFill>
                <a:latin typeface="微软雅黑" panose="020B0503020204020204" charset="-122"/>
                <a:ea typeface="微软雅黑" panose="020B0503020204020204" charset="-122"/>
              </a:rPr>
              <a:t>重新</a:t>
            </a:r>
            <a:r>
              <a:rPr lang="zh-CN" altLang="en-US" sz="2800" dirty="0">
                <a:solidFill>
                  <a:srgbClr val="000000"/>
                </a:solidFill>
                <a:latin typeface="微软雅黑" panose="020B0503020204020204" charset="-122"/>
                <a:ea typeface="微软雅黑" panose="020B0503020204020204" charset="-122"/>
              </a:rPr>
              <a:t>开辟结点，使</a:t>
            </a:r>
            <a:r>
              <a:rPr lang="en-US" altLang="zh-CN" sz="2800" dirty="0">
                <a:solidFill>
                  <a:srgbClr val="000000"/>
                </a:solidFill>
                <a:latin typeface="微软雅黑" panose="020B0503020204020204" charset="-122"/>
                <a:ea typeface="微软雅黑" panose="020B0503020204020204" charset="-122"/>
              </a:rPr>
              <a:t>p1</a:t>
            </a:r>
            <a:r>
              <a:rPr lang="zh-CN" altLang="en-US" sz="2800" dirty="0">
                <a:solidFill>
                  <a:srgbClr val="000000"/>
                </a:solidFill>
                <a:latin typeface="微软雅黑" panose="020B0503020204020204" charset="-122"/>
                <a:ea typeface="微软雅黑" panose="020B0503020204020204" charset="-122"/>
              </a:rPr>
              <a:t>指向它，并输入数据</a:t>
            </a:r>
            <a:endParaRPr lang="zh-CN" altLang="en-US" sz="2800" dirty="0">
              <a:solidFill>
                <a:srgbClr val="000000"/>
              </a:solidFill>
              <a:latin typeface="微软雅黑" panose="020B0503020204020204" charset="-122"/>
              <a:ea typeface="微软雅黑" panose="020B0503020204020204" charset="-122"/>
            </a:endParaRPr>
          </a:p>
          <a:p>
            <a:pPr marL="914400" lvl="1" indent="-457200" algn="l" eaLnBrk="0" hangingPunct="0">
              <a:lnSpc>
                <a:spcPct val="120000"/>
              </a:lnSpc>
              <a:spcBef>
                <a:spcPct val="20000"/>
              </a:spcBef>
              <a:buFont typeface="Wingdings" panose="05000000000000000000" pitchFamily="2" charset="2"/>
              <a:buAutoNum type="arabicPeriod" startAt="5"/>
            </a:pPr>
            <a:endParaRPr lang="zh-CN" altLang="en-US" sz="2800" dirty="0">
              <a:solidFill>
                <a:srgbClr val="000000"/>
              </a:solidFill>
              <a:latin typeface="微软雅黑" panose="020B0503020204020204" charset="-122"/>
              <a:ea typeface="微软雅黑" panose="020B0503020204020204" charset="-122"/>
            </a:endParaRPr>
          </a:p>
          <a:p>
            <a:pPr marL="914400" lvl="1" indent="-457200" algn="l" eaLnBrk="0" hangingPunct="0">
              <a:lnSpc>
                <a:spcPct val="120000"/>
              </a:lnSpc>
              <a:spcBef>
                <a:spcPct val="20000"/>
              </a:spcBef>
              <a:buFont typeface="Wingdings" panose="05000000000000000000" pitchFamily="2" charset="2"/>
              <a:buAutoNum type="arabicPeriod" startAt="5"/>
            </a:pPr>
            <a:endParaRPr lang="zh-CN" altLang="en-US" sz="2800" dirty="0">
              <a:solidFill>
                <a:srgbClr val="000000"/>
              </a:solidFill>
              <a:latin typeface="微软雅黑" panose="020B0503020204020204" charset="-122"/>
              <a:ea typeface="微软雅黑" panose="020B0503020204020204" charset="-122"/>
            </a:endParaRPr>
          </a:p>
        </p:txBody>
      </p:sp>
      <p:sp>
        <p:nvSpPr>
          <p:cNvPr id="25" name="TextBox 25"/>
          <p:cNvSpPr txBox="1">
            <a:spLocks noChangeArrowheads="1"/>
          </p:cNvSpPr>
          <p:nvPr/>
        </p:nvSpPr>
        <p:spPr bwMode="auto">
          <a:xfrm>
            <a:off x="1262065" y="2924944"/>
            <a:ext cx="8643937" cy="1126462"/>
          </a:xfrm>
          <a:prstGeom prst="rect">
            <a:avLst/>
          </a:prstGeom>
          <a:noFill/>
          <a:ln w="9525">
            <a:noFill/>
            <a:miter lim="800000"/>
          </a:ln>
        </p:spPr>
        <p:txBody>
          <a:bodyPr>
            <a:spAutoFit/>
          </a:bodyPr>
          <a:lstStyle/>
          <a:p>
            <a:pPr algn="l">
              <a:lnSpc>
                <a:spcPct val="120000"/>
              </a:lnSpc>
            </a:pPr>
            <a:r>
              <a:rPr lang="en-US" altLang="zh-CN" sz="2800" dirty="0">
                <a:latin typeface="Verdana" panose="020B0804030504040204" pitchFamily="34" charset="0"/>
              </a:rPr>
              <a:t>p1=(</a:t>
            </a:r>
            <a:r>
              <a:rPr lang="en-US" altLang="zh-CN" sz="2800" dirty="0" err="1">
                <a:latin typeface="Verdana" panose="020B0804030504040204" pitchFamily="34" charset="0"/>
              </a:rPr>
              <a:t>struct</a:t>
            </a:r>
            <a:r>
              <a:rPr lang="en-US" altLang="zh-CN" sz="2800" dirty="0">
                <a:latin typeface="Verdana" panose="020B0804030504040204" pitchFamily="34" charset="0"/>
              </a:rPr>
              <a:t> Student*)</a:t>
            </a:r>
            <a:r>
              <a:rPr lang="en-US" altLang="zh-CN" sz="2800" dirty="0" err="1">
                <a:latin typeface="Verdana" panose="020B0804030504040204" pitchFamily="34" charset="0"/>
              </a:rPr>
              <a:t>malloc</a:t>
            </a:r>
            <a:r>
              <a:rPr lang="en-US" altLang="zh-CN" sz="2800" dirty="0">
                <a:latin typeface="Verdana" panose="020B0804030504040204" pitchFamily="34" charset="0"/>
              </a:rPr>
              <a:t>(LEN);</a:t>
            </a:r>
            <a:endParaRPr lang="en-US" altLang="zh-CN" sz="2800" dirty="0">
              <a:latin typeface="Verdana" panose="020B0804030504040204" pitchFamily="34" charset="0"/>
            </a:endParaRPr>
          </a:p>
          <a:p>
            <a:pPr algn="l">
              <a:lnSpc>
                <a:spcPct val="120000"/>
              </a:lnSpc>
            </a:pPr>
            <a:r>
              <a:rPr lang="en-US" altLang="zh-CN" sz="2800" dirty="0" err="1">
                <a:latin typeface="Verdana" panose="020B0804030504040204" pitchFamily="34" charset="0"/>
              </a:rPr>
              <a:t>scanf</a:t>
            </a:r>
            <a:r>
              <a:rPr lang="en-US" altLang="zh-CN" sz="2800" dirty="0">
                <a:latin typeface="Verdana" panose="020B0804030504040204" pitchFamily="34" charset="0"/>
              </a:rPr>
              <a:t>("%ld,%f",&amp;p1-&gt;num,&amp;p1-&gt;score);</a:t>
            </a:r>
            <a:endParaRPr lang="en-US" altLang="zh-CN" sz="2800" dirty="0">
              <a:latin typeface="Verdana" panose="020B0804030504040204" pitchFamily="34" charset="0"/>
            </a:endParaRPr>
          </a:p>
        </p:txBody>
      </p:sp>
      <p:graphicFrame>
        <p:nvGraphicFramePr>
          <p:cNvPr id="26" name="Group 5"/>
          <p:cNvGraphicFramePr>
            <a:graphicFrameLocks noGrp="1"/>
          </p:cNvGraphicFramePr>
          <p:nvPr/>
        </p:nvGraphicFramePr>
        <p:xfrm>
          <a:off x="1787525" y="4805363"/>
          <a:ext cx="1643064" cy="1554163"/>
        </p:xfrm>
        <a:graphic>
          <a:graphicData uri="http://schemas.openxmlformats.org/drawingml/2006/table">
            <a:tbl>
              <a:tblPr/>
              <a:tblGrid>
                <a:gridCol w="1643064"/>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27" name="TextBox 19"/>
          <p:cNvSpPr txBox="1">
            <a:spLocks noChangeArrowheads="1"/>
          </p:cNvSpPr>
          <p:nvPr/>
        </p:nvSpPr>
        <p:spPr bwMode="auto">
          <a:xfrm>
            <a:off x="1001715" y="4073527"/>
            <a:ext cx="1214437" cy="523220"/>
          </a:xfrm>
          <a:prstGeom prst="rect">
            <a:avLst/>
          </a:prstGeom>
          <a:noFill/>
          <a:ln w="9525">
            <a:noFill/>
            <a:miter lim="800000"/>
          </a:ln>
        </p:spPr>
        <p:txBody>
          <a:bodyPr>
            <a:spAutoFit/>
          </a:bodyPr>
          <a:lstStyle/>
          <a:p>
            <a:pPr algn="l"/>
            <a:r>
              <a:rPr lang="en-US" altLang="zh-CN" sz="2800">
                <a:solidFill>
                  <a:srgbClr val="C00000"/>
                </a:solidFill>
                <a:latin typeface="Verdana" panose="020B0804030504040204" pitchFamily="34" charset="0"/>
              </a:rPr>
              <a:t>head</a:t>
            </a:r>
            <a:endParaRPr lang="en-US" altLang="zh-CN" sz="2800">
              <a:solidFill>
                <a:srgbClr val="C00000"/>
              </a:solidFill>
              <a:latin typeface="Verdana" panose="020B0804030504040204" pitchFamily="34" charset="0"/>
            </a:endParaRPr>
          </a:p>
        </p:txBody>
      </p:sp>
      <p:cxnSp>
        <p:nvCxnSpPr>
          <p:cNvPr id="28" name="直接箭头连接符 20"/>
          <p:cNvCxnSpPr>
            <a:cxnSpLocks noChangeShapeType="1"/>
          </p:cNvCxnSpPr>
          <p:nvPr/>
        </p:nvCxnSpPr>
        <p:spPr bwMode="auto">
          <a:xfrm>
            <a:off x="1001713" y="4859340"/>
            <a:ext cx="785812" cy="1587"/>
          </a:xfrm>
          <a:prstGeom prst="straightConnector1">
            <a:avLst/>
          </a:prstGeom>
          <a:noFill/>
          <a:ln w="38100">
            <a:solidFill>
              <a:srgbClr val="C00000"/>
            </a:solidFill>
            <a:round/>
            <a:tailEnd type="arrow" w="med" len="med"/>
          </a:ln>
        </p:spPr>
      </p:cxnSp>
      <p:sp>
        <p:nvSpPr>
          <p:cNvPr id="29" name="TextBox 28"/>
          <p:cNvSpPr txBox="1">
            <a:spLocks noChangeArrowheads="1"/>
          </p:cNvSpPr>
          <p:nvPr/>
        </p:nvSpPr>
        <p:spPr bwMode="auto">
          <a:xfrm>
            <a:off x="2930525" y="4144965"/>
            <a:ext cx="785813" cy="523875"/>
          </a:xfrm>
          <a:prstGeom prst="rect">
            <a:avLst/>
          </a:prstGeom>
          <a:noFill/>
          <a:ln w="9525">
            <a:noFill/>
            <a:miter lim="800000"/>
          </a:ln>
        </p:spPr>
        <p:txBody>
          <a:bodyPr>
            <a:spAutoFit/>
          </a:bodyPr>
          <a:lstStyle/>
          <a:p>
            <a:pPr algn="l"/>
            <a:r>
              <a:rPr lang="en-US" altLang="zh-CN" sz="2800">
                <a:latin typeface="Verdana" panose="020B0804030504040204" pitchFamily="34" charset="0"/>
              </a:rPr>
              <a:t>p1</a:t>
            </a:r>
            <a:endParaRPr lang="en-US" altLang="zh-CN" sz="2800">
              <a:latin typeface="Verdana" panose="020B0804030504040204" pitchFamily="34" charset="0"/>
            </a:endParaRPr>
          </a:p>
        </p:txBody>
      </p:sp>
      <p:cxnSp>
        <p:nvCxnSpPr>
          <p:cNvPr id="30" name="直接箭头连接符 29"/>
          <p:cNvCxnSpPr>
            <a:cxnSpLocks noChangeShapeType="1"/>
          </p:cNvCxnSpPr>
          <p:nvPr/>
        </p:nvCxnSpPr>
        <p:spPr bwMode="auto">
          <a:xfrm>
            <a:off x="3644900" y="5072065"/>
            <a:ext cx="428625" cy="1587"/>
          </a:xfrm>
          <a:prstGeom prst="straightConnector1">
            <a:avLst/>
          </a:prstGeom>
          <a:noFill/>
          <a:ln w="38100">
            <a:solidFill>
              <a:srgbClr val="00B050"/>
            </a:solidFill>
            <a:round/>
            <a:tailEnd type="arrow" w="med" len="med"/>
          </a:ln>
        </p:spPr>
      </p:cxnSp>
      <p:sp>
        <p:nvSpPr>
          <p:cNvPr id="31" name="TextBox 23"/>
          <p:cNvSpPr txBox="1">
            <a:spLocks noChangeArrowheads="1"/>
          </p:cNvSpPr>
          <p:nvPr/>
        </p:nvSpPr>
        <p:spPr bwMode="auto">
          <a:xfrm>
            <a:off x="287339" y="5216527"/>
            <a:ext cx="785812" cy="523875"/>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p2</a:t>
            </a:r>
            <a:endParaRPr lang="en-US" altLang="zh-CN" sz="2800">
              <a:solidFill>
                <a:srgbClr val="00B0F0"/>
              </a:solidFill>
              <a:latin typeface="Verdana" panose="020B0804030504040204" pitchFamily="34" charset="0"/>
            </a:endParaRPr>
          </a:p>
        </p:txBody>
      </p:sp>
      <p:cxnSp>
        <p:nvCxnSpPr>
          <p:cNvPr id="32" name="直接箭头连接符 24"/>
          <p:cNvCxnSpPr>
            <a:cxnSpLocks noChangeShapeType="1"/>
          </p:cNvCxnSpPr>
          <p:nvPr/>
        </p:nvCxnSpPr>
        <p:spPr bwMode="auto">
          <a:xfrm>
            <a:off x="1001713" y="5145090"/>
            <a:ext cx="785812" cy="1587"/>
          </a:xfrm>
          <a:prstGeom prst="straightConnector1">
            <a:avLst/>
          </a:prstGeom>
          <a:noFill/>
          <a:ln w="38100">
            <a:solidFill>
              <a:srgbClr val="00B0F0"/>
            </a:solidFill>
            <a:round/>
            <a:tailEnd type="arrow" w="med" len="med"/>
          </a:ln>
        </p:spPr>
      </p:cxnSp>
      <p:sp>
        <p:nvSpPr>
          <p:cNvPr id="33" name="TextBox 21"/>
          <p:cNvSpPr txBox="1">
            <a:spLocks noChangeArrowheads="1"/>
          </p:cNvSpPr>
          <p:nvPr/>
        </p:nvSpPr>
        <p:spPr bwMode="auto">
          <a:xfrm>
            <a:off x="1858964" y="4787901"/>
            <a:ext cx="1571625" cy="1092607"/>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10101</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89.5</a:t>
            </a:r>
            <a:endParaRPr lang="en-US" altLang="zh-CN" sz="2800">
              <a:solidFill>
                <a:srgbClr val="0000CC"/>
              </a:solidFill>
              <a:latin typeface="Verdana" panose="020B0804030504040204" pitchFamily="34" charset="0"/>
            </a:endParaRPr>
          </a:p>
        </p:txBody>
      </p:sp>
      <p:cxnSp>
        <p:nvCxnSpPr>
          <p:cNvPr id="34" name="直接连接符 31"/>
          <p:cNvCxnSpPr>
            <a:cxnSpLocks noChangeShapeType="1"/>
          </p:cNvCxnSpPr>
          <p:nvPr/>
        </p:nvCxnSpPr>
        <p:spPr bwMode="auto">
          <a:xfrm rot="5400000">
            <a:off x="608807" y="5537994"/>
            <a:ext cx="785812" cy="0"/>
          </a:xfrm>
          <a:prstGeom prst="line">
            <a:avLst/>
          </a:prstGeom>
          <a:noFill/>
          <a:ln w="38100">
            <a:solidFill>
              <a:srgbClr val="00B0F0"/>
            </a:solidFill>
            <a:round/>
          </a:ln>
        </p:spPr>
      </p:cxnSp>
      <p:cxnSp>
        <p:nvCxnSpPr>
          <p:cNvPr id="35" name="直接连接符 32"/>
          <p:cNvCxnSpPr>
            <a:cxnSpLocks noChangeShapeType="1"/>
          </p:cNvCxnSpPr>
          <p:nvPr/>
        </p:nvCxnSpPr>
        <p:spPr bwMode="auto">
          <a:xfrm rot="5400000">
            <a:off x="608807" y="4466432"/>
            <a:ext cx="785813" cy="0"/>
          </a:xfrm>
          <a:prstGeom prst="line">
            <a:avLst/>
          </a:prstGeom>
          <a:noFill/>
          <a:ln w="38100">
            <a:solidFill>
              <a:srgbClr val="C00000"/>
            </a:solidFill>
            <a:round/>
          </a:ln>
        </p:spPr>
      </p:cxnSp>
      <p:graphicFrame>
        <p:nvGraphicFramePr>
          <p:cNvPr id="36" name="Group 24"/>
          <p:cNvGraphicFramePr>
            <a:graphicFrameLocks noGrp="1"/>
          </p:cNvGraphicFramePr>
          <p:nvPr/>
        </p:nvGraphicFramePr>
        <p:xfrm>
          <a:off x="4073525" y="4805365"/>
          <a:ext cx="1643064" cy="1577023"/>
        </p:xfrm>
        <a:graphic>
          <a:graphicData uri="http://schemas.openxmlformats.org/drawingml/2006/table">
            <a:tbl>
              <a:tblPr/>
              <a:tblGrid>
                <a:gridCol w="1643064"/>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800" b="1" i="0" u="none" strike="noStrike" cap="none" normalizeH="0" baseline="0" smtClean="0">
                        <a:ln>
                          <a:noFill/>
                        </a:ln>
                        <a:solidFill>
                          <a:srgbClr val="0000CC"/>
                        </a:solidFill>
                        <a:effectLst/>
                        <a:latin typeface="Impact" panose="020B080603090205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800" b="1" i="0" u="none" strike="noStrike" cap="none" normalizeH="0" baseline="0" smtClean="0">
                        <a:ln>
                          <a:noFill/>
                        </a:ln>
                        <a:solidFill>
                          <a:srgbClr val="0000CC"/>
                        </a:solidFill>
                        <a:effectLst/>
                        <a:latin typeface="Impact" panose="020B080603090205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3975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2800" b="1" i="0" u="none" strike="noStrike" cap="none" normalizeH="0" baseline="0" smtClean="0">
                        <a:ln>
                          <a:noFill/>
                        </a:ln>
                        <a:solidFill>
                          <a:srgbClr val="000000"/>
                        </a:solidFill>
                        <a:effectLst/>
                        <a:latin typeface="Impact" panose="020B080603090205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cxnSp>
        <p:nvCxnSpPr>
          <p:cNvPr id="37" name="直接连接符 16"/>
          <p:cNvCxnSpPr>
            <a:cxnSpLocks noChangeShapeType="1"/>
          </p:cNvCxnSpPr>
          <p:nvPr/>
        </p:nvCxnSpPr>
        <p:spPr bwMode="auto">
          <a:xfrm rot="5400000">
            <a:off x="3251994" y="4680744"/>
            <a:ext cx="785812" cy="0"/>
          </a:xfrm>
          <a:prstGeom prst="line">
            <a:avLst/>
          </a:prstGeom>
          <a:noFill/>
          <a:ln w="38100">
            <a:solidFill>
              <a:srgbClr val="00B050"/>
            </a:solidFill>
            <a:round/>
          </a:ln>
        </p:spPr>
      </p:cxnSp>
      <p:sp>
        <p:nvSpPr>
          <p:cNvPr id="38" name="TextBox 18"/>
          <p:cNvSpPr txBox="1">
            <a:spLocks noChangeArrowheads="1"/>
          </p:cNvSpPr>
          <p:nvPr/>
        </p:nvSpPr>
        <p:spPr bwMode="auto">
          <a:xfrm>
            <a:off x="4073526" y="4787900"/>
            <a:ext cx="1571625" cy="1092200"/>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10103</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90</a:t>
            </a:r>
            <a:endParaRPr lang="en-US" altLang="zh-CN" sz="2800">
              <a:solidFill>
                <a:srgbClr val="0000CC"/>
              </a:solidFill>
              <a:latin typeface="Verdana" panose="020B0804030504040204" pitchFamily="34" charset="0"/>
            </a:endParaRPr>
          </a:p>
        </p:txBody>
      </p:sp>
      <p:sp>
        <p:nvSpPr>
          <p:cNvPr id="39" name="TextBox 28"/>
          <p:cNvSpPr txBox="1">
            <a:spLocks noChangeArrowheads="1"/>
          </p:cNvSpPr>
          <p:nvPr/>
        </p:nvSpPr>
        <p:spPr bwMode="auto">
          <a:xfrm>
            <a:off x="358775" y="4621215"/>
            <a:ext cx="785813" cy="523875"/>
          </a:xfrm>
          <a:prstGeom prst="rect">
            <a:avLst/>
          </a:prstGeom>
          <a:noFill/>
          <a:ln w="9525">
            <a:noFill/>
            <a:miter lim="800000"/>
          </a:ln>
        </p:spPr>
        <p:txBody>
          <a:bodyPr>
            <a:spAutoFit/>
          </a:bodyPr>
          <a:lstStyle/>
          <a:p>
            <a:pPr algn="l"/>
            <a:r>
              <a:rPr lang="en-US" altLang="zh-CN" sz="2800">
                <a:latin typeface="Verdana" panose="020B0804030504040204" pitchFamily="34" charset="0"/>
              </a:rPr>
              <a:t>p1</a:t>
            </a:r>
            <a:endParaRPr lang="en-US" altLang="zh-CN" sz="2800">
              <a:latin typeface="Verdana" panose="020B0804030504040204" pitchFamily="34" charset="0"/>
            </a:endParaRPr>
          </a:p>
        </p:txBody>
      </p:sp>
      <p:cxnSp>
        <p:nvCxnSpPr>
          <p:cNvPr id="40" name="直接箭头连接符 29"/>
          <p:cNvCxnSpPr>
            <a:cxnSpLocks noChangeShapeType="1"/>
          </p:cNvCxnSpPr>
          <p:nvPr/>
        </p:nvCxnSpPr>
        <p:spPr bwMode="auto">
          <a:xfrm>
            <a:off x="1001713" y="5000625"/>
            <a:ext cx="785812" cy="1588"/>
          </a:xfrm>
          <a:prstGeom prst="straightConnector1">
            <a:avLst/>
          </a:prstGeom>
          <a:noFill/>
          <a:ln w="38100">
            <a:solidFill>
              <a:srgbClr val="00B050"/>
            </a:solidFill>
            <a:round/>
            <a:tailEnd type="arrow" w="med" len="med"/>
          </a:ln>
        </p:spPr>
      </p:cxn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left)">
                                      <p:cBhvr>
                                        <p:cTn id="18" dur="500"/>
                                        <p:tgtEl>
                                          <p:spTgt spid="36"/>
                                        </p:tgtEl>
                                      </p:cBhvr>
                                    </p:animEffect>
                                  </p:childTnLst>
                                </p:cTn>
                              </p:par>
                            </p:childTnLst>
                          </p:cTn>
                        </p:par>
                        <p:par>
                          <p:cTn id="19" fill="hold">
                            <p:stCondLst>
                              <p:cond delay="500"/>
                            </p:stCondLst>
                            <p:childTnLst>
                              <p:par>
                                <p:cTn id="20" presetID="22" presetClass="exit" presetSubtype="2" fill="hold" nodeType="afterEffect">
                                  <p:stCondLst>
                                    <p:cond delay="0"/>
                                  </p:stCondLst>
                                  <p:childTnLst>
                                    <p:animEffect transition="out" filter="wipe(right)">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childTnLst>
                          </p:cTn>
                        </p:par>
                        <p:par>
                          <p:cTn id="23" fill="hold">
                            <p:stCondLst>
                              <p:cond delay="1000"/>
                            </p:stCondLst>
                            <p:childTnLst>
                              <p:par>
                                <p:cTn id="24" presetID="22" presetClass="exit" presetSubtype="2" fill="hold" grpId="0" nodeType="afterEffect">
                                  <p:stCondLst>
                                    <p:cond delay="0"/>
                                  </p:stCondLst>
                                  <p:childTnLst>
                                    <p:animEffect transition="out" filter="wipe(right)">
                                      <p:cBhvr>
                                        <p:cTn id="25" dur="500"/>
                                        <p:tgtEl>
                                          <p:spTgt spid="39"/>
                                        </p:tgtEl>
                                      </p:cBhvr>
                                    </p:animEffect>
                                    <p:set>
                                      <p:cBhvr>
                                        <p:cTn id="26" dur="1" fill="hold">
                                          <p:stCondLst>
                                            <p:cond delay="499"/>
                                          </p:stCondLst>
                                        </p:cTn>
                                        <p:tgtEl>
                                          <p:spTgt spid="39"/>
                                        </p:tgtEl>
                                        <p:attrNameLst>
                                          <p:attrName>style.visibility</p:attrName>
                                        </p:attrNameLst>
                                      </p:cBhvr>
                                      <p:to>
                                        <p:strVal val="hidden"/>
                                      </p:to>
                                    </p:set>
                                  </p:childTnLst>
                                </p:cTn>
                              </p:par>
                            </p:childTnLst>
                          </p:cTn>
                        </p:par>
                        <p:par>
                          <p:cTn id="27" fill="hold">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linds(horizontal)">
                                      <p:cBhvr>
                                        <p:cTn id="30" dur="500"/>
                                        <p:tgtEl>
                                          <p:spTgt spid="29"/>
                                        </p:tgtEl>
                                      </p:cBhvr>
                                    </p:animEffect>
                                  </p:childTnLst>
                                </p:cTn>
                              </p:par>
                            </p:childTnLst>
                          </p:cTn>
                        </p:par>
                        <p:par>
                          <p:cTn id="31" fill="hold">
                            <p:stCondLst>
                              <p:cond delay="2000"/>
                            </p:stCondLst>
                            <p:childTnLst>
                              <p:par>
                                <p:cTn id="32" presetID="12" presetClass="entr" presetSubtype="1"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slide(fromTop)">
                                      <p:cBhvr>
                                        <p:cTn id="34" dur="500"/>
                                        <p:tgtEl>
                                          <p:spTgt spid="37"/>
                                        </p:tgtEl>
                                      </p:cBhvr>
                                    </p:animEffect>
                                  </p:childTnLst>
                                </p:cTn>
                              </p:par>
                            </p:childTnLst>
                          </p:cTn>
                        </p:par>
                        <p:par>
                          <p:cTn id="35" fill="hold">
                            <p:stCondLst>
                              <p:cond delay="2500"/>
                            </p:stCondLst>
                            <p:childTnLst>
                              <p:par>
                                <p:cTn id="36" presetID="12" presetClass="entr" presetSubtype="8"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slide(fromLeft)">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utoUpdateAnimBg="0"/>
      <p:bldP spid="29" grpId="0" autoUpdateAnimBg="0"/>
      <p:bldP spid="38" grpId="0" autoUpdateAnimBg="0"/>
      <p:bldP spid="3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
        <p:nvSpPr>
          <p:cNvPr id="4" name="Text Box 2"/>
          <p:cNvSpPr txBox="1">
            <a:spLocks noChangeArrowheads="1"/>
          </p:cNvSpPr>
          <p:nvPr/>
        </p:nvSpPr>
        <p:spPr bwMode="auto">
          <a:xfrm>
            <a:off x="488504" y="836712"/>
            <a:ext cx="8928100" cy="1471172"/>
          </a:xfrm>
          <a:prstGeom prst="rect">
            <a:avLst/>
          </a:prstGeom>
          <a:noFill/>
          <a:ln w="9525">
            <a:noFill/>
            <a:miter lim="800000"/>
          </a:ln>
          <a:effectLst/>
        </p:spPr>
        <p:txBody>
          <a:bodyPr>
            <a:spAutoFit/>
          </a:bodyPr>
          <a:lstStyle/>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建立动态链表</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不带表头链表的建立过程：</a:t>
            </a:r>
            <a:endParaRPr lang="zh-CN" altLang="en-US" sz="2800" dirty="0">
              <a:solidFill>
                <a:srgbClr val="000000"/>
              </a:solidFill>
              <a:latin typeface="微软雅黑" panose="020B0503020204020204" charset="-122"/>
              <a:ea typeface="微软雅黑" panose="020B0503020204020204" charset="-122"/>
            </a:endParaRPr>
          </a:p>
        </p:txBody>
      </p:sp>
      <p:sp>
        <p:nvSpPr>
          <p:cNvPr id="21" name="Text Box 2"/>
          <p:cNvSpPr txBox="1">
            <a:spLocks noChangeArrowheads="1"/>
          </p:cNvSpPr>
          <p:nvPr/>
        </p:nvSpPr>
        <p:spPr bwMode="auto">
          <a:xfrm>
            <a:off x="488504" y="2348880"/>
            <a:ext cx="9217025" cy="609398"/>
          </a:xfrm>
          <a:prstGeom prst="rect">
            <a:avLst/>
          </a:prstGeom>
          <a:noFill/>
          <a:ln w="9525">
            <a:noFill/>
            <a:miter lim="800000"/>
          </a:ln>
          <a:effectLst/>
        </p:spPr>
        <p:txBody>
          <a:bodyPr>
            <a:spAutoFit/>
          </a:bodyPr>
          <a:lstStyle/>
          <a:p>
            <a:pPr marL="914400" lvl="1" indent="-457200" algn="l" eaLnBrk="0" hangingPunct="0">
              <a:lnSpc>
                <a:spcPct val="120000"/>
              </a:lnSpc>
              <a:spcBef>
                <a:spcPct val="20000"/>
              </a:spcBef>
              <a:buFont typeface="Wingdings" panose="05000000000000000000" pitchFamily="2" charset="2"/>
              <a:buAutoNum type="arabicPeriod" startAt="6"/>
            </a:pPr>
            <a:r>
              <a:rPr lang="zh-CN" altLang="en-US" sz="2800" dirty="0" smtClean="0">
                <a:solidFill>
                  <a:srgbClr val="000000"/>
                </a:solidFill>
                <a:latin typeface="微软雅黑" panose="020B0503020204020204" charset="-122"/>
                <a:ea typeface="微软雅黑" panose="020B0503020204020204" charset="-122"/>
              </a:rPr>
              <a:t>将</a:t>
            </a:r>
            <a:r>
              <a:rPr lang="zh-CN" altLang="en-US" sz="2800" dirty="0">
                <a:solidFill>
                  <a:srgbClr val="000000"/>
                </a:solidFill>
                <a:latin typeface="微软雅黑" panose="020B0503020204020204" charset="-122"/>
                <a:ea typeface="微软雅黑" panose="020B0503020204020204" charset="-122"/>
              </a:rPr>
              <a:t>新结点接在链表的尾部。</a:t>
            </a:r>
            <a:endParaRPr lang="zh-CN" altLang="en-US" sz="2800" dirty="0">
              <a:solidFill>
                <a:srgbClr val="000000"/>
              </a:solidFill>
              <a:latin typeface="微软雅黑" panose="020B0503020204020204" charset="-122"/>
              <a:ea typeface="微软雅黑" panose="020B0503020204020204" charset="-122"/>
            </a:endParaRPr>
          </a:p>
        </p:txBody>
      </p:sp>
      <p:sp>
        <p:nvSpPr>
          <p:cNvPr id="22" name="TextBox 25"/>
          <p:cNvSpPr txBox="1">
            <a:spLocks noChangeArrowheads="1"/>
          </p:cNvSpPr>
          <p:nvPr/>
        </p:nvSpPr>
        <p:spPr bwMode="auto">
          <a:xfrm>
            <a:off x="2199044" y="2861187"/>
            <a:ext cx="3697287" cy="1117600"/>
          </a:xfrm>
          <a:prstGeom prst="rect">
            <a:avLst/>
          </a:prstGeom>
          <a:noFill/>
          <a:ln w="9525">
            <a:noFill/>
            <a:miter lim="800000"/>
          </a:ln>
        </p:spPr>
        <p:txBody>
          <a:bodyPr>
            <a:spAutoFit/>
          </a:bodyPr>
          <a:lstStyle/>
          <a:p>
            <a:pPr algn="l">
              <a:lnSpc>
                <a:spcPct val="120000"/>
              </a:lnSpc>
            </a:pPr>
            <a:r>
              <a:rPr lang="en-US" altLang="zh-CN" sz="2800" dirty="0">
                <a:latin typeface="Verdana" panose="020B0804030504040204" pitchFamily="34" charset="0"/>
              </a:rPr>
              <a:t>p2-&gt;next=p1;</a:t>
            </a:r>
            <a:endParaRPr lang="en-US" altLang="zh-CN" sz="2800" dirty="0">
              <a:latin typeface="Verdana" panose="020B0804030504040204" pitchFamily="34" charset="0"/>
            </a:endParaRPr>
          </a:p>
          <a:p>
            <a:pPr algn="l">
              <a:lnSpc>
                <a:spcPct val="120000"/>
              </a:lnSpc>
            </a:pPr>
            <a:r>
              <a:rPr lang="en-US" altLang="zh-CN" sz="2800" dirty="0">
                <a:latin typeface="Verdana" panose="020B0804030504040204" pitchFamily="34" charset="0"/>
              </a:rPr>
              <a:t>P2=p1;</a:t>
            </a:r>
            <a:endParaRPr lang="en-US" altLang="zh-CN" sz="2800" dirty="0">
              <a:latin typeface="Verdana" panose="020B0804030504040204" pitchFamily="34" charset="0"/>
            </a:endParaRPr>
          </a:p>
        </p:txBody>
      </p:sp>
      <p:graphicFrame>
        <p:nvGraphicFramePr>
          <p:cNvPr id="23" name="Group 5"/>
          <p:cNvGraphicFramePr>
            <a:graphicFrameLocks noGrp="1"/>
          </p:cNvGraphicFramePr>
          <p:nvPr/>
        </p:nvGraphicFramePr>
        <p:xfrm>
          <a:off x="1787525" y="4805363"/>
          <a:ext cx="1643064" cy="1554163"/>
        </p:xfrm>
        <a:graphic>
          <a:graphicData uri="http://schemas.openxmlformats.org/drawingml/2006/table">
            <a:tbl>
              <a:tblPr/>
              <a:tblGrid>
                <a:gridCol w="1643064"/>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41" name="TextBox 19"/>
          <p:cNvSpPr txBox="1">
            <a:spLocks noChangeArrowheads="1"/>
          </p:cNvSpPr>
          <p:nvPr/>
        </p:nvSpPr>
        <p:spPr bwMode="auto">
          <a:xfrm>
            <a:off x="1001715" y="4073527"/>
            <a:ext cx="1214437" cy="523220"/>
          </a:xfrm>
          <a:prstGeom prst="rect">
            <a:avLst/>
          </a:prstGeom>
          <a:noFill/>
          <a:ln w="9525">
            <a:noFill/>
            <a:miter lim="800000"/>
          </a:ln>
        </p:spPr>
        <p:txBody>
          <a:bodyPr>
            <a:spAutoFit/>
          </a:bodyPr>
          <a:lstStyle/>
          <a:p>
            <a:pPr algn="l"/>
            <a:r>
              <a:rPr lang="en-US" altLang="zh-CN" sz="2800">
                <a:solidFill>
                  <a:srgbClr val="C00000"/>
                </a:solidFill>
                <a:latin typeface="Verdana" panose="020B0804030504040204" pitchFamily="34" charset="0"/>
              </a:rPr>
              <a:t>head</a:t>
            </a:r>
            <a:endParaRPr lang="en-US" altLang="zh-CN" sz="2800">
              <a:solidFill>
                <a:srgbClr val="C00000"/>
              </a:solidFill>
              <a:latin typeface="Verdana" panose="020B0804030504040204" pitchFamily="34" charset="0"/>
            </a:endParaRPr>
          </a:p>
        </p:txBody>
      </p:sp>
      <p:cxnSp>
        <p:nvCxnSpPr>
          <p:cNvPr id="42" name="直接箭头连接符 20"/>
          <p:cNvCxnSpPr>
            <a:cxnSpLocks noChangeShapeType="1"/>
          </p:cNvCxnSpPr>
          <p:nvPr/>
        </p:nvCxnSpPr>
        <p:spPr bwMode="auto">
          <a:xfrm>
            <a:off x="1001713" y="4859340"/>
            <a:ext cx="785812" cy="1587"/>
          </a:xfrm>
          <a:prstGeom prst="straightConnector1">
            <a:avLst/>
          </a:prstGeom>
          <a:noFill/>
          <a:ln w="38100">
            <a:solidFill>
              <a:srgbClr val="C00000"/>
            </a:solidFill>
            <a:round/>
            <a:tailEnd type="arrow" w="med" len="med"/>
          </a:ln>
        </p:spPr>
      </p:cxnSp>
      <p:sp>
        <p:nvSpPr>
          <p:cNvPr id="43" name="TextBox 28"/>
          <p:cNvSpPr txBox="1">
            <a:spLocks noChangeArrowheads="1"/>
          </p:cNvSpPr>
          <p:nvPr/>
        </p:nvSpPr>
        <p:spPr bwMode="auto">
          <a:xfrm>
            <a:off x="2930525" y="4144965"/>
            <a:ext cx="785813" cy="523875"/>
          </a:xfrm>
          <a:prstGeom prst="rect">
            <a:avLst/>
          </a:prstGeom>
          <a:noFill/>
          <a:ln w="9525">
            <a:noFill/>
            <a:miter lim="800000"/>
          </a:ln>
        </p:spPr>
        <p:txBody>
          <a:bodyPr>
            <a:spAutoFit/>
          </a:bodyPr>
          <a:lstStyle/>
          <a:p>
            <a:pPr algn="l"/>
            <a:r>
              <a:rPr lang="en-US" altLang="zh-CN" sz="2800">
                <a:latin typeface="Verdana" panose="020B0804030504040204" pitchFamily="34" charset="0"/>
              </a:rPr>
              <a:t>p1</a:t>
            </a:r>
            <a:endParaRPr lang="en-US" altLang="zh-CN" sz="2800">
              <a:latin typeface="Verdana" panose="020B0804030504040204" pitchFamily="34" charset="0"/>
            </a:endParaRPr>
          </a:p>
        </p:txBody>
      </p:sp>
      <p:cxnSp>
        <p:nvCxnSpPr>
          <p:cNvPr id="44" name="直接箭头连接符 29"/>
          <p:cNvCxnSpPr>
            <a:cxnSpLocks noChangeShapeType="1"/>
          </p:cNvCxnSpPr>
          <p:nvPr/>
        </p:nvCxnSpPr>
        <p:spPr bwMode="auto">
          <a:xfrm>
            <a:off x="3644900" y="5072065"/>
            <a:ext cx="428625" cy="1587"/>
          </a:xfrm>
          <a:prstGeom prst="straightConnector1">
            <a:avLst/>
          </a:prstGeom>
          <a:noFill/>
          <a:ln w="38100">
            <a:solidFill>
              <a:srgbClr val="00B050"/>
            </a:solidFill>
            <a:round/>
            <a:tailEnd type="arrow" w="med" len="med"/>
          </a:ln>
        </p:spPr>
      </p:cxnSp>
      <p:sp>
        <p:nvSpPr>
          <p:cNvPr id="45" name="TextBox 23"/>
          <p:cNvSpPr txBox="1">
            <a:spLocks noChangeArrowheads="1"/>
          </p:cNvSpPr>
          <p:nvPr/>
        </p:nvSpPr>
        <p:spPr bwMode="auto">
          <a:xfrm>
            <a:off x="287339" y="5216527"/>
            <a:ext cx="785812" cy="523875"/>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p2</a:t>
            </a:r>
            <a:endParaRPr lang="en-US" altLang="zh-CN" sz="2800">
              <a:solidFill>
                <a:srgbClr val="00B0F0"/>
              </a:solidFill>
              <a:latin typeface="Verdana" panose="020B0804030504040204" pitchFamily="34" charset="0"/>
            </a:endParaRPr>
          </a:p>
        </p:txBody>
      </p:sp>
      <p:cxnSp>
        <p:nvCxnSpPr>
          <p:cNvPr id="46" name="直接箭头连接符 24"/>
          <p:cNvCxnSpPr>
            <a:cxnSpLocks noChangeShapeType="1"/>
          </p:cNvCxnSpPr>
          <p:nvPr/>
        </p:nvCxnSpPr>
        <p:spPr bwMode="auto">
          <a:xfrm>
            <a:off x="1001713" y="5145090"/>
            <a:ext cx="785812" cy="1587"/>
          </a:xfrm>
          <a:prstGeom prst="straightConnector1">
            <a:avLst/>
          </a:prstGeom>
          <a:noFill/>
          <a:ln w="38100">
            <a:solidFill>
              <a:srgbClr val="00B0F0"/>
            </a:solidFill>
            <a:round/>
            <a:tailEnd type="arrow" w="med" len="med"/>
          </a:ln>
        </p:spPr>
      </p:cxnSp>
      <p:sp>
        <p:nvSpPr>
          <p:cNvPr id="47" name="TextBox 21"/>
          <p:cNvSpPr txBox="1">
            <a:spLocks noChangeArrowheads="1"/>
          </p:cNvSpPr>
          <p:nvPr/>
        </p:nvSpPr>
        <p:spPr bwMode="auto">
          <a:xfrm>
            <a:off x="1858964" y="4787901"/>
            <a:ext cx="1571625" cy="1092607"/>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10101</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89.5</a:t>
            </a:r>
            <a:endParaRPr lang="en-US" altLang="zh-CN" sz="2800">
              <a:solidFill>
                <a:srgbClr val="0000CC"/>
              </a:solidFill>
              <a:latin typeface="Verdana" panose="020B0804030504040204" pitchFamily="34" charset="0"/>
            </a:endParaRPr>
          </a:p>
        </p:txBody>
      </p:sp>
      <p:cxnSp>
        <p:nvCxnSpPr>
          <p:cNvPr id="48" name="直接连接符 31"/>
          <p:cNvCxnSpPr>
            <a:cxnSpLocks noChangeShapeType="1"/>
          </p:cNvCxnSpPr>
          <p:nvPr/>
        </p:nvCxnSpPr>
        <p:spPr bwMode="auto">
          <a:xfrm rot="5400000">
            <a:off x="608807" y="5537994"/>
            <a:ext cx="785812" cy="0"/>
          </a:xfrm>
          <a:prstGeom prst="line">
            <a:avLst/>
          </a:prstGeom>
          <a:noFill/>
          <a:ln w="38100">
            <a:solidFill>
              <a:srgbClr val="00B0F0"/>
            </a:solidFill>
            <a:round/>
          </a:ln>
        </p:spPr>
      </p:cxnSp>
      <p:cxnSp>
        <p:nvCxnSpPr>
          <p:cNvPr id="49" name="直接连接符 32"/>
          <p:cNvCxnSpPr>
            <a:cxnSpLocks noChangeShapeType="1"/>
          </p:cNvCxnSpPr>
          <p:nvPr/>
        </p:nvCxnSpPr>
        <p:spPr bwMode="auto">
          <a:xfrm rot="5400000">
            <a:off x="608807" y="4466432"/>
            <a:ext cx="785813" cy="0"/>
          </a:xfrm>
          <a:prstGeom prst="line">
            <a:avLst/>
          </a:prstGeom>
          <a:noFill/>
          <a:ln w="38100">
            <a:solidFill>
              <a:srgbClr val="C00000"/>
            </a:solidFill>
            <a:round/>
          </a:ln>
        </p:spPr>
      </p:cxnSp>
      <p:graphicFrame>
        <p:nvGraphicFramePr>
          <p:cNvPr id="50" name="Group 24"/>
          <p:cNvGraphicFramePr>
            <a:graphicFrameLocks noGrp="1"/>
          </p:cNvGraphicFramePr>
          <p:nvPr/>
        </p:nvGraphicFramePr>
        <p:xfrm>
          <a:off x="4073525" y="4805363"/>
          <a:ext cx="1643064" cy="1554163"/>
        </p:xfrm>
        <a:graphic>
          <a:graphicData uri="http://schemas.openxmlformats.org/drawingml/2006/table">
            <a:tbl>
              <a:tblPr/>
              <a:tblGrid>
                <a:gridCol w="1643064"/>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51" name="TextBox 14"/>
          <p:cNvSpPr txBox="1">
            <a:spLocks noChangeArrowheads="1"/>
          </p:cNvSpPr>
          <p:nvPr/>
        </p:nvSpPr>
        <p:spPr bwMode="auto">
          <a:xfrm>
            <a:off x="4073526" y="4787900"/>
            <a:ext cx="1571625" cy="1092200"/>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10103</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90</a:t>
            </a:r>
            <a:endParaRPr lang="en-US" altLang="zh-CN" sz="2800">
              <a:solidFill>
                <a:srgbClr val="0000CC"/>
              </a:solidFill>
              <a:latin typeface="Verdana" panose="020B0804030504040204" pitchFamily="34" charset="0"/>
            </a:endParaRPr>
          </a:p>
        </p:txBody>
      </p:sp>
      <p:cxnSp>
        <p:nvCxnSpPr>
          <p:cNvPr id="52" name="直接连接符 16"/>
          <p:cNvCxnSpPr>
            <a:cxnSpLocks noChangeShapeType="1"/>
          </p:cNvCxnSpPr>
          <p:nvPr/>
        </p:nvCxnSpPr>
        <p:spPr bwMode="auto">
          <a:xfrm rot="5400000">
            <a:off x="3251995" y="4679157"/>
            <a:ext cx="785813" cy="0"/>
          </a:xfrm>
          <a:prstGeom prst="line">
            <a:avLst/>
          </a:prstGeom>
          <a:noFill/>
          <a:ln w="38100">
            <a:solidFill>
              <a:srgbClr val="00B050"/>
            </a:solidFill>
            <a:round/>
          </a:ln>
        </p:spPr>
      </p:cxnSp>
      <p:cxnSp>
        <p:nvCxnSpPr>
          <p:cNvPr id="53" name="直接连接符 17"/>
          <p:cNvCxnSpPr>
            <a:cxnSpLocks noChangeShapeType="1"/>
          </p:cNvCxnSpPr>
          <p:nvPr/>
        </p:nvCxnSpPr>
        <p:spPr bwMode="auto">
          <a:xfrm rot="10800000">
            <a:off x="2644776" y="6073775"/>
            <a:ext cx="1071563" cy="0"/>
          </a:xfrm>
          <a:prstGeom prst="line">
            <a:avLst/>
          </a:prstGeom>
          <a:noFill/>
          <a:ln w="38100">
            <a:solidFill>
              <a:srgbClr val="00B0F0"/>
            </a:solidFill>
            <a:round/>
          </a:ln>
        </p:spPr>
      </p:cxnSp>
      <p:cxnSp>
        <p:nvCxnSpPr>
          <p:cNvPr id="54" name="直接连接符 26"/>
          <p:cNvCxnSpPr>
            <a:cxnSpLocks noChangeShapeType="1"/>
          </p:cNvCxnSpPr>
          <p:nvPr/>
        </p:nvCxnSpPr>
        <p:spPr bwMode="auto">
          <a:xfrm rot="5400000">
            <a:off x="3287713" y="5645150"/>
            <a:ext cx="857250" cy="0"/>
          </a:xfrm>
          <a:prstGeom prst="line">
            <a:avLst/>
          </a:prstGeom>
          <a:noFill/>
          <a:ln w="38100">
            <a:solidFill>
              <a:srgbClr val="00B0F0"/>
            </a:solidFill>
            <a:round/>
          </a:ln>
        </p:spPr>
      </p:cxnSp>
      <p:cxnSp>
        <p:nvCxnSpPr>
          <p:cNvPr id="55" name="直接箭头连接符 27"/>
          <p:cNvCxnSpPr>
            <a:cxnSpLocks noChangeShapeType="1"/>
          </p:cNvCxnSpPr>
          <p:nvPr/>
        </p:nvCxnSpPr>
        <p:spPr bwMode="auto">
          <a:xfrm>
            <a:off x="3716339" y="5216525"/>
            <a:ext cx="357187" cy="1588"/>
          </a:xfrm>
          <a:prstGeom prst="straightConnector1">
            <a:avLst/>
          </a:prstGeom>
          <a:noFill/>
          <a:ln w="38100">
            <a:solidFill>
              <a:srgbClr val="00B0F0"/>
            </a:solidFill>
            <a:round/>
            <a:tailEnd type="arrow" w="med" len="med"/>
          </a:ln>
        </p:spPr>
      </p:cxnSp>
      <p:sp>
        <p:nvSpPr>
          <p:cNvPr id="56" name="TextBox 23"/>
          <p:cNvSpPr txBox="1">
            <a:spLocks noChangeArrowheads="1"/>
          </p:cNvSpPr>
          <p:nvPr/>
        </p:nvSpPr>
        <p:spPr bwMode="auto">
          <a:xfrm>
            <a:off x="3806826" y="4010027"/>
            <a:ext cx="785813" cy="519113"/>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p2</a:t>
            </a:r>
            <a:endParaRPr lang="en-US" altLang="zh-CN" sz="2800">
              <a:solidFill>
                <a:srgbClr val="00B0F0"/>
              </a:solidFill>
              <a:latin typeface="Verdana" panose="020B0804030504040204" pitchFamily="34" charset="0"/>
            </a:endParaRPr>
          </a:p>
        </p:txBody>
      </p:sp>
      <p:cxnSp>
        <p:nvCxnSpPr>
          <p:cNvPr id="57" name="直接箭头连接符 24"/>
          <p:cNvCxnSpPr>
            <a:cxnSpLocks noChangeShapeType="1"/>
          </p:cNvCxnSpPr>
          <p:nvPr/>
        </p:nvCxnSpPr>
        <p:spPr bwMode="auto">
          <a:xfrm>
            <a:off x="3787776" y="4867275"/>
            <a:ext cx="285750" cy="1588"/>
          </a:xfrm>
          <a:prstGeom prst="straightConnector1">
            <a:avLst/>
          </a:prstGeom>
          <a:noFill/>
          <a:ln w="38100">
            <a:solidFill>
              <a:srgbClr val="00B0F0"/>
            </a:solidFill>
            <a:round/>
            <a:tailEnd type="arrow" w="med" len="med"/>
          </a:ln>
        </p:spPr>
      </p:cxnSp>
      <p:cxnSp>
        <p:nvCxnSpPr>
          <p:cNvPr id="58" name="直接连接符 31"/>
          <p:cNvCxnSpPr>
            <a:cxnSpLocks noChangeShapeType="1"/>
          </p:cNvCxnSpPr>
          <p:nvPr/>
        </p:nvCxnSpPr>
        <p:spPr bwMode="auto">
          <a:xfrm rot="5400000">
            <a:off x="3485357" y="4545807"/>
            <a:ext cx="642937" cy="0"/>
          </a:xfrm>
          <a:prstGeom prst="line">
            <a:avLst/>
          </a:prstGeom>
          <a:noFill/>
          <a:ln w="38100">
            <a:solidFill>
              <a:srgbClr val="00B0F0"/>
            </a:solidFill>
            <a:round/>
          </a:ln>
        </p:spPr>
      </p:cxn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slide(fromLeft)">
                                      <p:cBhvr>
                                        <p:cTn id="18" dur="500"/>
                                        <p:tgtEl>
                                          <p:spTgt spid="53"/>
                                        </p:tgtEl>
                                      </p:cBhvr>
                                    </p:animEffec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slide(fromBottom)">
                                      <p:cBhvr>
                                        <p:cTn id="22" dur="500"/>
                                        <p:tgtEl>
                                          <p:spTgt spid="54"/>
                                        </p:tgtEl>
                                      </p:cBhvr>
                                    </p:animEffect>
                                  </p:childTnLst>
                                </p:cTn>
                              </p:par>
                            </p:childTnLst>
                          </p:cTn>
                        </p:par>
                        <p:par>
                          <p:cTn id="23" fill="hold">
                            <p:stCondLst>
                              <p:cond delay="1000"/>
                            </p:stCondLst>
                            <p:childTnLst>
                              <p:par>
                                <p:cTn id="24" presetID="12" presetClass="entr" presetSubtype="8"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slide(fromLeft)">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2" fill="hold" nodeType="clickEffect">
                                  <p:stCondLst>
                                    <p:cond delay="0"/>
                                  </p:stCondLst>
                                  <p:childTnLst>
                                    <p:animEffect transition="out" filter="wipe(right)">
                                      <p:cBhvr>
                                        <p:cTn id="30" dur="500"/>
                                        <p:tgtEl>
                                          <p:spTgt spid="46"/>
                                        </p:tgtEl>
                                      </p:cBhvr>
                                    </p:animEffect>
                                    <p:set>
                                      <p:cBhvr>
                                        <p:cTn id="31" dur="1" fill="hold">
                                          <p:stCondLst>
                                            <p:cond delay="499"/>
                                          </p:stCondLst>
                                        </p:cTn>
                                        <p:tgtEl>
                                          <p:spTgt spid="46"/>
                                        </p:tgtEl>
                                        <p:attrNameLst>
                                          <p:attrName>style.visibility</p:attrName>
                                        </p:attrNameLst>
                                      </p:cBhvr>
                                      <p:to>
                                        <p:strVal val="hidden"/>
                                      </p:to>
                                    </p:set>
                                  </p:childTnLst>
                                </p:cTn>
                              </p:par>
                            </p:childTnLst>
                          </p:cTn>
                        </p:par>
                        <p:par>
                          <p:cTn id="32" fill="hold">
                            <p:stCondLst>
                              <p:cond delay="500"/>
                            </p:stCondLst>
                            <p:childTnLst>
                              <p:par>
                                <p:cTn id="33" presetID="22" presetClass="exit" presetSubtype="1" fill="hold" nodeType="afterEffect">
                                  <p:stCondLst>
                                    <p:cond delay="0"/>
                                  </p:stCondLst>
                                  <p:childTnLst>
                                    <p:animEffect transition="out" filter="wipe(up)">
                                      <p:cBhvr>
                                        <p:cTn id="34" dur="500"/>
                                        <p:tgtEl>
                                          <p:spTgt spid="48"/>
                                        </p:tgtEl>
                                      </p:cBhvr>
                                    </p:animEffect>
                                    <p:set>
                                      <p:cBhvr>
                                        <p:cTn id="35" dur="1" fill="hold">
                                          <p:stCondLst>
                                            <p:cond delay="499"/>
                                          </p:stCondLst>
                                        </p:cTn>
                                        <p:tgtEl>
                                          <p:spTgt spid="48"/>
                                        </p:tgtEl>
                                        <p:attrNameLst>
                                          <p:attrName>style.visibility</p:attrName>
                                        </p:attrNameLst>
                                      </p:cBhvr>
                                      <p:to>
                                        <p:strVal val="hidden"/>
                                      </p:to>
                                    </p:set>
                                  </p:childTnLst>
                                </p:cTn>
                              </p:par>
                            </p:childTnLst>
                          </p:cTn>
                        </p:par>
                        <p:par>
                          <p:cTn id="36" fill="hold">
                            <p:stCondLst>
                              <p:cond delay="1000"/>
                            </p:stCondLst>
                            <p:childTnLst>
                              <p:par>
                                <p:cTn id="37" presetID="22" presetClass="exit" presetSubtype="2" fill="hold" grpId="0" nodeType="afterEffect">
                                  <p:stCondLst>
                                    <p:cond delay="0"/>
                                  </p:stCondLst>
                                  <p:childTnLst>
                                    <p:animEffect transition="out" filter="wipe(right)">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par>
                          <p:cTn id="40" fill="hold">
                            <p:stCondLst>
                              <p:cond delay="1500"/>
                            </p:stCondLst>
                            <p:childTnLst>
                              <p:par>
                                <p:cTn id="41" presetID="3" presetClass="entr" presetSubtype="10" fill="hold" grpId="0"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linds(horizontal)">
                                      <p:cBhvr>
                                        <p:cTn id="43" dur="500"/>
                                        <p:tgtEl>
                                          <p:spTgt spid="56"/>
                                        </p:tgtEl>
                                      </p:cBhvr>
                                    </p:animEffect>
                                  </p:childTnLst>
                                </p:cTn>
                              </p:par>
                            </p:childTnLst>
                          </p:cTn>
                        </p:par>
                        <p:par>
                          <p:cTn id="44" fill="hold">
                            <p:stCondLst>
                              <p:cond delay="2000"/>
                            </p:stCondLst>
                            <p:childTnLst>
                              <p:par>
                                <p:cTn id="45" presetID="12" presetClass="entr" presetSubtype="1"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slide(fromTop)">
                                      <p:cBhvr>
                                        <p:cTn id="47" dur="500"/>
                                        <p:tgtEl>
                                          <p:spTgt spid="58"/>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left)">
                                      <p:cBhvr>
                                        <p:cTn id="5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utoUpdateAnimBg="0"/>
      <p:bldP spid="45" grpId="0" autoUpdateAnimBg="0"/>
      <p:bldP spid="5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
        <p:nvSpPr>
          <p:cNvPr id="4" name="Text Box 2"/>
          <p:cNvSpPr txBox="1">
            <a:spLocks noChangeArrowheads="1"/>
          </p:cNvSpPr>
          <p:nvPr/>
        </p:nvSpPr>
        <p:spPr bwMode="auto">
          <a:xfrm>
            <a:off x="488504" y="836712"/>
            <a:ext cx="8928100" cy="1471172"/>
          </a:xfrm>
          <a:prstGeom prst="rect">
            <a:avLst/>
          </a:prstGeom>
          <a:noFill/>
          <a:ln w="9525">
            <a:noFill/>
            <a:miter lim="800000"/>
          </a:ln>
          <a:effectLst/>
        </p:spPr>
        <p:txBody>
          <a:bodyPr>
            <a:spAutoFit/>
          </a:bodyPr>
          <a:lstStyle/>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建立动态链表</a:t>
            </a:r>
            <a:r>
              <a:rPr lang="zh-CN" altLang="en-US" sz="2800" dirty="0" smtClean="0">
                <a:solidFill>
                  <a:srgbClr val="000000"/>
                </a:solidFill>
                <a:latin typeface="微软雅黑" panose="020B0503020204020204" charset="-122"/>
                <a:ea typeface="微软雅黑" panose="020B0503020204020204" charset="-122"/>
              </a:rPr>
              <a:t>：</a:t>
            </a:r>
            <a:endParaRPr lang="en-US" altLang="zh-CN" sz="2800" dirty="0" smtClean="0">
              <a:solidFill>
                <a:srgbClr val="000000"/>
              </a:solidFill>
              <a:latin typeface="微软雅黑" panose="020B0503020204020204" charset="-122"/>
              <a:ea typeface="微软雅黑" panose="020B0503020204020204" charset="-122"/>
            </a:endParaRPr>
          </a:p>
          <a:p>
            <a:pPr marL="457200" indent="-457200" algn="l" eaLnBrk="0" hangingPunct="0">
              <a:lnSpc>
                <a:spcPct val="150000"/>
              </a:lnSpc>
              <a:spcBef>
                <a:spcPct val="20000"/>
              </a:spcBef>
              <a:buFont typeface="Wingdings" panose="05000000000000000000" pitchFamily="2" charset="2"/>
              <a:buChar char="Ø"/>
            </a:pPr>
            <a:r>
              <a:rPr lang="zh-CN" altLang="en-US" sz="2800" dirty="0">
                <a:solidFill>
                  <a:srgbClr val="000000"/>
                </a:solidFill>
                <a:latin typeface="微软雅黑" panose="020B0503020204020204" charset="-122"/>
                <a:ea typeface="微软雅黑" panose="020B0503020204020204" charset="-122"/>
              </a:rPr>
              <a:t>不带表头链表的建立过程：</a:t>
            </a:r>
            <a:endParaRPr lang="zh-CN" altLang="en-US" sz="2800" dirty="0">
              <a:solidFill>
                <a:srgbClr val="000000"/>
              </a:solidFill>
              <a:latin typeface="微软雅黑" panose="020B0503020204020204" charset="-122"/>
              <a:ea typeface="微软雅黑" panose="020B0503020204020204" charset="-122"/>
            </a:endParaRPr>
          </a:p>
        </p:txBody>
      </p:sp>
      <p:sp>
        <p:nvSpPr>
          <p:cNvPr id="25" name="Text Box 2"/>
          <p:cNvSpPr txBox="1">
            <a:spLocks noChangeArrowheads="1"/>
          </p:cNvSpPr>
          <p:nvPr/>
        </p:nvSpPr>
        <p:spPr bwMode="auto">
          <a:xfrm>
            <a:off x="488504" y="2360889"/>
            <a:ext cx="9217025" cy="1126462"/>
          </a:xfrm>
          <a:prstGeom prst="rect">
            <a:avLst/>
          </a:prstGeom>
          <a:noFill/>
          <a:ln w="9525">
            <a:noFill/>
            <a:miter lim="800000"/>
          </a:ln>
          <a:effectLst/>
        </p:spPr>
        <p:txBody>
          <a:bodyPr>
            <a:spAutoFit/>
          </a:bodyPr>
          <a:lstStyle/>
          <a:p>
            <a:pPr marL="914400" lvl="1" indent="-457200" algn="l" eaLnBrk="0" hangingPunct="0">
              <a:lnSpc>
                <a:spcPct val="120000"/>
              </a:lnSpc>
              <a:spcBef>
                <a:spcPct val="20000"/>
              </a:spcBef>
              <a:buFont typeface="Wingdings" panose="05000000000000000000" pitchFamily="2" charset="2"/>
              <a:buAutoNum type="arabicPeriod" startAt="7"/>
            </a:pPr>
            <a:r>
              <a:rPr lang="zh-CN" altLang="en-US" sz="2800" dirty="0" smtClean="0">
                <a:solidFill>
                  <a:srgbClr val="000000"/>
                </a:solidFill>
                <a:latin typeface="微软雅黑" panose="020B0503020204020204" charset="-122"/>
                <a:ea typeface="微软雅黑" panose="020B0503020204020204" charset="-122"/>
              </a:rPr>
              <a:t>重复</a:t>
            </a:r>
            <a:r>
              <a:rPr lang="zh-CN" altLang="en-US" sz="2800" dirty="0">
                <a:solidFill>
                  <a:srgbClr val="000000"/>
                </a:solidFill>
                <a:latin typeface="微软雅黑" panose="020B0503020204020204" charset="-122"/>
                <a:ea typeface="微软雅黑" panose="020B0503020204020204" charset="-122"/>
              </a:rPr>
              <a:t>步骤</a:t>
            </a:r>
            <a:r>
              <a:rPr lang="en-US" altLang="zh-CN" sz="2800" dirty="0">
                <a:solidFill>
                  <a:srgbClr val="000000"/>
                </a:solidFill>
                <a:latin typeface="微软雅黑" panose="020B0503020204020204" charset="-122"/>
                <a:ea typeface="微软雅黑" panose="020B0503020204020204" charset="-122"/>
              </a:rPr>
              <a:t>5.6</a:t>
            </a:r>
            <a:r>
              <a:rPr lang="zh-CN" altLang="en-US" sz="2800" dirty="0">
                <a:solidFill>
                  <a:srgbClr val="000000"/>
                </a:solidFill>
                <a:latin typeface="微软雅黑" panose="020B0503020204020204" charset="-122"/>
                <a:ea typeface="微软雅黑" panose="020B0503020204020204" charset="-122"/>
              </a:rPr>
              <a:t>，当输入学号为</a:t>
            </a:r>
            <a:r>
              <a:rPr lang="en-US" altLang="zh-CN" sz="2800" dirty="0">
                <a:solidFill>
                  <a:srgbClr val="000000"/>
                </a:solidFill>
                <a:latin typeface="微软雅黑" panose="020B0503020204020204" charset="-122"/>
                <a:ea typeface="微软雅黑" panose="020B0503020204020204" charset="-122"/>
              </a:rPr>
              <a:t>0</a:t>
            </a:r>
            <a:r>
              <a:rPr lang="zh-CN" altLang="en-US" sz="2800" dirty="0">
                <a:solidFill>
                  <a:srgbClr val="000000"/>
                </a:solidFill>
                <a:latin typeface="微软雅黑" panose="020B0503020204020204" charset="-122"/>
                <a:ea typeface="微软雅黑" panose="020B0503020204020204" charset="-122"/>
              </a:rPr>
              <a:t>时结束</a:t>
            </a:r>
            <a:r>
              <a:rPr lang="zh-CN" altLang="en-US" dirty="0">
                <a:solidFill>
                  <a:srgbClr val="CC0000"/>
                </a:solidFill>
                <a:latin typeface="微软雅黑" panose="020B0503020204020204" charset="-122"/>
                <a:ea typeface="微软雅黑" panose="020B0503020204020204" charset="-122"/>
              </a:rPr>
              <a:t>（且该结点不能被加入结点）</a:t>
            </a:r>
            <a:r>
              <a:rPr lang="zh-CN" altLang="en-US" sz="2800" dirty="0">
                <a:solidFill>
                  <a:srgbClr val="000000"/>
                </a:solidFill>
                <a:latin typeface="微软雅黑" panose="020B0503020204020204" charset="-122"/>
                <a:ea typeface="微软雅黑" panose="020B0503020204020204" charset="-122"/>
              </a:rPr>
              <a:t>。</a:t>
            </a:r>
            <a:endParaRPr lang="zh-CN" altLang="en-US" sz="2800" dirty="0">
              <a:solidFill>
                <a:srgbClr val="000000"/>
              </a:solidFill>
              <a:latin typeface="微软雅黑" panose="020B0503020204020204" charset="-122"/>
              <a:ea typeface="微软雅黑" panose="020B0503020204020204" charset="-122"/>
            </a:endParaRPr>
          </a:p>
        </p:txBody>
      </p:sp>
      <p:graphicFrame>
        <p:nvGraphicFramePr>
          <p:cNvPr id="26" name="Group 4"/>
          <p:cNvGraphicFramePr>
            <a:graphicFrameLocks noGrp="1"/>
          </p:cNvGraphicFramePr>
          <p:nvPr/>
        </p:nvGraphicFramePr>
        <p:xfrm>
          <a:off x="1490663" y="4805363"/>
          <a:ext cx="1643062" cy="1554163"/>
        </p:xfrm>
        <a:graphic>
          <a:graphicData uri="http://schemas.openxmlformats.org/drawingml/2006/table">
            <a:tbl>
              <a:tblPr/>
              <a:tblGrid>
                <a:gridCol w="1643062"/>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27" name="TextBox 19"/>
          <p:cNvSpPr txBox="1">
            <a:spLocks noChangeArrowheads="1"/>
          </p:cNvSpPr>
          <p:nvPr/>
        </p:nvSpPr>
        <p:spPr bwMode="auto">
          <a:xfrm>
            <a:off x="704850" y="4073527"/>
            <a:ext cx="1214438" cy="523220"/>
          </a:xfrm>
          <a:prstGeom prst="rect">
            <a:avLst/>
          </a:prstGeom>
          <a:noFill/>
          <a:ln w="9525">
            <a:noFill/>
            <a:miter lim="800000"/>
          </a:ln>
        </p:spPr>
        <p:txBody>
          <a:bodyPr>
            <a:spAutoFit/>
          </a:bodyPr>
          <a:lstStyle/>
          <a:p>
            <a:pPr algn="l"/>
            <a:r>
              <a:rPr lang="en-US" altLang="zh-CN" sz="2800">
                <a:solidFill>
                  <a:srgbClr val="C00000"/>
                </a:solidFill>
                <a:latin typeface="Verdana" panose="020B0804030504040204" pitchFamily="34" charset="0"/>
              </a:rPr>
              <a:t>head</a:t>
            </a:r>
            <a:endParaRPr lang="en-US" altLang="zh-CN" sz="2800">
              <a:solidFill>
                <a:srgbClr val="C00000"/>
              </a:solidFill>
              <a:latin typeface="Verdana" panose="020B0804030504040204" pitchFamily="34" charset="0"/>
            </a:endParaRPr>
          </a:p>
        </p:txBody>
      </p:sp>
      <p:cxnSp>
        <p:nvCxnSpPr>
          <p:cNvPr id="28" name="直接箭头连接符 20"/>
          <p:cNvCxnSpPr>
            <a:cxnSpLocks noChangeShapeType="1"/>
          </p:cNvCxnSpPr>
          <p:nvPr/>
        </p:nvCxnSpPr>
        <p:spPr bwMode="auto">
          <a:xfrm>
            <a:off x="704850" y="4859340"/>
            <a:ext cx="785813" cy="1587"/>
          </a:xfrm>
          <a:prstGeom prst="straightConnector1">
            <a:avLst/>
          </a:prstGeom>
          <a:noFill/>
          <a:ln w="38100">
            <a:solidFill>
              <a:srgbClr val="C00000"/>
            </a:solidFill>
            <a:round/>
            <a:tailEnd type="arrow" w="med" len="med"/>
          </a:ln>
        </p:spPr>
      </p:cxnSp>
      <p:sp>
        <p:nvSpPr>
          <p:cNvPr id="29" name="TextBox 21"/>
          <p:cNvSpPr txBox="1">
            <a:spLocks noChangeArrowheads="1"/>
          </p:cNvSpPr>
          <p:nvPr/>
        </p:nvSpPr>
        <p:spPr bwMode="auto">
          <a:xfrm>
            <a:off x="1562101" y="4787902"/>
            <a:ext cx="1571625" cy="1082675"/>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10101</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89.5</a:t>
            </a:r>
            <a:endParaRPr lang="en-US" altLang="zh-CN" sz="2800">
              <a:solidFill>
                <a:srgbClr val="0000CC"/>
              </a:solidFill>
              <a:latin typeface="Verdana" panose="020B0804030504040204" pitchFamily="34" charset="0"/>
            </a:endParaRPr>
          </a:p>
        </p:txBody>
      </p:sp>
      <p:cxnSp>
        <p:nvCxnSpPr>
          <p:cNvPr id="30" name="直接连接符 32"/>
          <p:cNvCxnSpPr>
            <a:cxnSpLocks noChangeShapeType="1"/>
          </p:cNvCxnSpPr>
          <p:nvPr/>
        </p:nvCxnSpPr>
        <p:spPr bwMode="auto">
          <a:xfrm rot="5400000">
            <a:off x="311944" y="4466432"/>
            <a:ext cx="785813" cy="0"/>
          </a:xfrm>
          <a:prstGeom prst="line">
            <a:avLst/>
          </a:prstGeom>
          <a:noFill/>
          <a:ln w="38100">
            <a:solidFill>
              <a:srgbClr val="C00000"/>
            </a:solidFill>
            <a:round/>
          </a:ln>
        </p:spPr>
      </p:cxnSp>
      <p:graphicFrame>
        <p:nvGraphicFramePr>
          <p:cNvPr id="31" name="Group 18"/>
          <p:cNvGraphicFramePr>
            <a:graphicFrameLocks noGrp="1"/>
          </p:cNvGraphicFramePr>
          <p:nvPr/>
        </p:nvGraphicFramePr>
        <p:xfrm>
          <a:off x="3776663" y="4805363"/>
          <a:ext cx="1643062" cy="1554163"/>
        </p:xfrm>
        <a:graphic>
          <a:graphicData uri="http://schemas.openxmlformats.org/drawingml/2006/table">
            <a:tbl>
              <a:tblPr/>
              <a:tblGrid>
                <a:gridCol w="1643062"/>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32" name="TextBox 14"/>
          <p:cNvSpPr txBox="1">
            <a:spLocks noChangeArrowheads="1"/>
          </p:cNvSpPr>
          <p:nvPr/>
        </p:nvSpPr>
        <p:spPr bwMode="auto">
          <a:xfrm>
            <a:off x="3776664" y="4787902"/>
            <a:ext cx="1571625" cy="1082675"/>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10103</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90</a:t>
            </a:r>
            <a:endParaRPr lang="en-US" altLang="zh-CN" sz="2800">
              <a:solidFill>
                <a:srgbClr val="0000CC"/>
              </a:solidFill>
              <a:latin typeface="Verdana" panose="020B0804030504040204" pitchFamily="34" charset="0"/>
            </a:endParaRPr>
          </a:p>
        </p:txBody>
      </p:sp>
      <p:cxnSp>
        <p:nvCxnSpPr>
          <p:cNvPr id="33" name="直接连接符 17"/>
          <p:cNvCxnSpPr>
            <a:cxnSpLocks noChangeShapeType="1"/>
          </p:cNvCxnSpPr>
          <p:nvPr/>
        </p:nvCxnSpPr>
        <p:spPr bwMode="auto">
          <a:xfrm rot="10800000">
            <a:off x="2347913" y="6073775"/>
            <a:ext cx="1071562" cy="0"/>
          </a:xfrm>
          <a:prstGeom prst="line">
            <a:avLst/>
          </a:prstGeom>
          <a:noFill/>
          <a:ln w="38100">
            <a:solidFill>
              <a:srgbClr val="00B0F0"/>
            </a:solidFill>
            <a:round/>
          </a:ln>
        </p:spPr>
      </p:cxnSp>
      <p:cxnSp>
        <p:nvCxnSpPr>
          <p:cNvPr id="34" name="直接连接符 26"/>
          <p:cNvCxnSpPr>
            <a:cxnSpLocks noChangeShapeType="1"/>
          </p:cNvCxnSpPr>
          <p:nvPr/>
        </p:nvCxnSpPr>
        <p:spPr bwMode="auto">
          <a:xfrm rot="5400000">
            <a:off x="2990849" y="5645150"/>
            <a:ext cx="857250" cy="0"/>
          </a:xfrm>
          <a:prstGeom prst="line">
            <a:avLst/>
          </a:prstGeom>
          <a:noFill/>
          <a:ln w="38100">
            <a:solidFill>
              <a:srgbClr val="00B0F0"/>
            </a:solidFill>
            <a:round/>
          </a:ln>
        </p:spPr>
      </p:cxnSp>
      <p:cxnSp>
        <p:nvCxnSpPr>
          <p:cNvPr id="35" name="直接箭头连接符 27"/>
          <p:cNvCxnSpPr>
            <a:cxnSpLocks noChangeShapeType="1"/>
          </p:cNvCxnSpPr>
          <p:nvPr/>
        </p:nvCxnSpPr>
        <p:spPr bwMode="auto">
          <a:xfrm>
            <a:off x="3419474" y="5216525"/>
            <a:ext cx="357188" cy="1588"/>
          </a:xfrm>
          <a:prstGeom prst="straightConnector1">
            <a:avLst/>
          </a:prstGeom>
          <a:noFill/>
          <a:ln w="38100">
            <a:solidFill>
              <a:srgbClr val="00B0F0"/>
            </a:solidFill>
            <a:round/>
            <a:tailEnd type="arrow" w="med" len="med"/>
          </a:ln>
        </p:spPr>
      </p:cxnSp>
      <p:sp>
        <p:nvSpPr>
          <p:cNvPr id="36" name="矩形 39"/>
          <p:cNvSpPr>
            <a:spLocks noChangeArrowheads="1"/>
          </p:cNvSpPr>
          <p:nvPr/>
        </p:nvSpPr>
        <p:spPr bwMode="auto">
          <a:xfrm>
            <a:off x="2845260" y="3441701"/>
            <a:ext cx="3929062" cy="519112"/>
          </a:xfrm>
          <a:prstGeom prst="rect">
            <a:avLst/>
          </a:prstGeom>
          <a:noFill/>
          <a:ln w="9525">
            <a:noFill/>
            <a:miter lim="800000"/>
          </a:ln>
        </p:spPr>
        <p:txBody>
          <a:bodyPr>
            <a:spAutoFit/>
          </a:bodyPr>
          <a:lstStyle/>
          <a:p>
            <a:pPr algn="l"/>
            <a:r>
              <a:rPr lang="en-US" altLang="zh-CN" sz="2800" dirty="0">
                <a:latin typeface="Verdana" panose="020B0804030504040204" pitchFamily="34" charset="0"/>
              </a:rPr>
              <a:t>p2-&gt;next=NULL;</a:t>
            </a:r>
            <a:endParaRPr lang="en-US" altLang="zh-CN" sz="2800" dirty="0">
              <a:latin typeface="Verdana" panose="020B0804030504040204" pitchFamily="34" charset="0"/>
            </a:endParaRPr>
          </a:p>
        </p:txBody>
      </p:sp>
      <p:sp>
        <p:nvSpPr>
          <p:cNvPr id="37" name="Text Box 33"/>
          <p:cNvSpPr txBox="1">
            <a:spLocks noChangeArrowheads="1"/>
          </p:cNvSpPr>
          <p:nvPr/>
        </p:nvSpPr>
        <p:spPr bwMode="auto">
          <a:xfrm>
            <a:off x="5588000" y="4941889"/>
            <a:ext cx="800219" cy="605294"/>
          </a:xfrm>
          <a:prstGeom prst="rect">
            <a:avLst/>
          </a:prstGeom>
          <a:noFill/>
          <a:ln w="9525">
            <a:noFill/>
            <a:miter lim="800000"/>
          </a:ln>
          <a:effectLst/>
        </p:spPr>
        <p:txBody>
          <a:bodyPr wrap="none">
            <a:spAutoFit/>
          </a:bodyPr>
          <a:lstStyle/>
          <a:p>
            <a:pPr>
              <a:lnSpc>
                <a:spcPts val="4000"/>
              </a:lnSpc>
            </a:pPr>
            <a:r>
              <a:rPr lang="en-US" altLang="zh-CN" sz="3200"/>
              <a:t>…..</a:t>
            </a:r>
            <a:endParaRPr lang="en-US" altLang="zh-CN" sz="3200"/>
          </a:p>
        </p:txBody>
      </p:sp>
      <p:sp>
        <p:nvSpPr>
          <p:cNvPr id="38" name="TextBox 28"/>
          <p:cNvSpPr txBox="1">
            <a:spLocks noChangeArrowheads="1"/>
          </p:cNvSpPr>
          <p:nvPr/>
        </p:nvSpPr>
        <p:spPr bwMode="auto">
          <a:xfrm>
            <a:off x="7966075" y="4154488"/>
            <a:ext cx="785813" cy="519112"/>
          </a:xfrm>
          <a:prstGeom prst="rect">
            <a:avLst/>
          </a:prstGeom>
          <a:noFill/>
          <a:ln w="9525">
            <a:noFill/>
            <a:miter lim="800000"/>
          </a:ln>
        </p:spPr>
        <p:txBody>
          <a:bodyPr>
            <a:spAutoFit/>
          </a:bodyPr>
          <a:lstStyle/>
          <a:p>
            <a:pPr algn="l"/>
            <a:r>
              <a:rPr lang="en-US" altLang="zh-CN" sz="2800">
                <a:latin typeface="Verdana" panose="020B0804030504040204" pitchFamily="34" charset="0"/>
              </a:rPr>
              <a:t>p1</a:t>
            </a:r>
            <a:endParaRPr lang="en-US" altLang="zh-CN" sz="2800">
              <a:latin typeface="Verdana" panose="020B0804030504040204" pitchFamily="34" charset="0"/>
            </a:endParaRPr>
          </a:p>
        </p:txBody>
      </p:sp>
      <p:cxnSp>
        <p:nvCxnSpPr>
          <p:cNvPr id="39" name="直接箭头连接符 29"/>
          <p:cNvCxnSpPr>
            <a:cxnSpLocks noChangeShapeType="1"/>
          </p:cNvCxnSpPr>
          <p:nvPr/>
        </p:nvCxnSpPr>
        <p:spPr bwMode="auto">
          <a:xfrm>
            <a:off x="8680450" y="5081590"/>
            <a:ext cx="428625" cy="1587"/>
          </a:xfrm>
          <a:prstGeom prst="straightConnector1">
            <a:avLst/>
          </a:prstGeom>
          <a:noFill/>
          <a:ln w="38100">
            <a:solidFill>
              <a:srgbClr val="00B050"/>
            </a:solidFill>
            <a:round/>
            <a:tailEnd type="arrow" w="med" len="med"/>
          </a:ln>
        </p:spPr>
      </p:cxnSp>
      <p:sp>
        <p:nvSpPr>
          <p:cNvPr id="40" name="TextBox 23"/>
          <p:cNvSpPr txBox="1">
            <a:spLocks noChangeArrowheads="1"/>
          </p:cNvSpPr>
          <p:nvPr/>
        </p:nvSpPr>
        <p:spPr bwMode="auto">
          <a:xfrm>
            <a:off x="6608764" y="4083052"/>
            <a:ext cx="785812" cy="519113"/>
          </a:xfrm>
          <a:prstGeom prst="rect">
            <a:avLst/>
          </a:prstGeom>
          <a:noFill/>
          <a:ln w="9525">
            <a:noFill/>
            <a:miter lim="800000"/>
          </a:ln>
        </p:spPr>
        <p:txBody>
          <a:bodyPr>
            <a:spAutoFit/>
          </a:bodyPr>
          <a:lstStyle/>
          <a:p>
            <a:pPr algn="l"/>
            <a:r>
              <a:rPr lang="en-US" altLang="zh-CN" sz="2800">
                <a:solidFill>
                  <a:srgbClr val="00B0F0"/>
                </a:solidFill>
                <a:latin typeface="Verdana" panose="020B0804030504040204" pitchFamily="34" charset="0"/>
              </a:rPr>
              <a:t>p2</a:t>
            </a:r>
            <a:endParaRPr lang="en-US" altLang="zh-CN" sz="2800">
              <a:solidFill>
                <a:srgbClr val="00B0F0"/>
              </a:solidFill>
              <a:latin typeface="Verdana" panose="020B0804030504040204" pitchFamily="34" charset="0"/>
            </a:endParaRPr>
          </a:p>
        </p:txBody>
      </p:sp>
      <p:cxnSp>
        <p:nvCxnSpPr>
          <p:cNvPr id="59" name="直接箭头连接符 24"/>
          <p:cNvCxnSpPr>
            <a:cxnSpLocks noChangeShapeType="1"/>
          </p:cNvCxnSpPr>
          <p:nvPr/>
        </p:nvCxnSpPr>
        <p:spPr bwMode="auto">
          <a:xfrm>
            <a:off x="6608764" y="4940300"/>
            <a:ext cx="285750" cy="1588"/>
          </a:xfrm>
          <a:prstGeom prst="straightConnector1">
            <a:avLst/>
          </a:prstGeom>
          <a:noFill/>
          <a:ln w="38100">
            <a:solidFill>
              <a:srgbClr val="00B0F0"/>
            </a:solidFill>
            <a:round/>
            <a:tailEnd type="arrow" w="med" len="med"/>
          </a:ln>
        </p:spPr>
      </p:cxnSp>
      <p:cxnSp>
        <p:nvCxnSpPr>
          <p:cNvPr id="60" name="直接连接符 31"/>
          <p:cNvCxnSpPr>
            <a:cxnSpLocks noChangeShapeType="1"/>
          </p:cNvCxnSpPr>
          <p:nvPr/>
        </p:nvCxnSpPr>
        <p:spPr bwMode="auto">
          <a:xfrm rot="5400000">
            <a:off x="6287295" y="4618832"/>
            <a:ext cx="642937" cy="0"/>
          </a:xfrm>
          <a:prstGeom prst="line">
            <a:avLst/>
          </a:prstGeom>
          <a:noFill/>
          <a:ln w="38100">
            <a:solidFill>
              <a:srgbClr val="00B0F0"/>
            </a:solidFill>
            <a:round/>
          </a:ln>
        </p:spPr>
      </p:cxnSp>
      <p:cxnSp>
        <p:nvCxnSpPr>
          <p:cNvPr id="61" name="直接连接符 16"/>
          <p:cNvCxnSpPr>
            <a:cxnSpLocks noChangeShapeType="1"/>
          </p:cNvCxnSpPr>
          <p:nvPr/>
        </p:nvCxnSpPr>
        <p:spPr bwMode="auto">
          <a:xfrm rot="5400000">
            <a:off x="8287545" y="4688682"/>
            <a:ext cx="785813" cy="0"/>
          </a:xfrm>
          <a:prstGeom prst="line">
            <a:avLst/>
          </a:prstGeom>
          <a:noFill/>
          <a:ln w="38100">
            <a:solidFill>
              <a:srgbClr val="00B050"/>
            </a:solidFill>
            <a:round/>
          </a:ln>
        </p:spPr>
      </p:cxnSp>
      <p:graphicFrame>
        <p:nvGraphicFramePr>
          <p:cNvPr id="62" name="Group 40"/>
          <p:cNvGraphicFramePr>
            <a:graphicFrameLocks noGrp="1"/>
          </p:cNvGraphicFramePr>
          <p:nvPr/>
        </p:nvGraphicFramePr>
        <p:xfrm>
          <a:off x="6894514" y="4814888"/>
          <a:ext cx="1571625" cy="1554163"/>
        </p:xfrm>
        <a:graphic>
          <a:graphicData uri="http://schemas.openxmlformats.org/drawingml/2006/table">
            <a:tbl>
              <a:tblPr/>
              <a:tblGrid>
                <a:gridCol w="1571625"/>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19113">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CC"/>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63" name="TextBox 37"/>
          <p:cNvSpPr txBox="1">
            <a:spLocks noChangeArrowheads="1"/>
          </p:cNvSpPr>
          <p:nvPr/>
        </p:nvSpPr>
        <p:spPr bwMode="auto">
          <a:xfrm>
            <a:off x="6894514" y="4797427"/>
            <a:ext cx="1571625" cy="1082675"/>
          </a:xfrm>
          <a:prstGeom prst="rect">
            <a:avLst/>
          </a:prstGeom>
          <a:noFill/>
          <a:ln w="9525">
            <a:noFill/>
            <a:miter lim="800000"/>
          </a:ln>
        </p:spPr>
        <p:txBody>
          <a:bodyPr>
            <a:spAutoFit/>
          </a:bodyPr>
          <a:lstStyle/>
          <a:p>
            <a:pPr>
              <a:lnSpc>
                <a:spcPts val="3900"/>
              </a:lnSpc>
            </a:pPr>
            <a:r>
              <a:rPr lang="en-US" altLang="zh-CN" sz="2800">
                <a:solidFill>
                  <a:srgbClr val="0000CC"/>
                </a:solidFill>
                <a:latin typeface="Verdana" panose="020B0804030504040204" pitchFamily="34" charset="0"/>
              </a:rPr>
              <a:t>10107</a:t>
            </a:r>
            <a:endParaRPr lang="en-US" altLang="zh-CN" sz="2800">
              <a:solidFill>
                <a:srgbClr val="0000CC"/>
              </a:solidFill>
              <a:latin typeface="Verdana" panose="020B0804030504040204" pitchFamily="34" charset="0"/>
            </a:endParaRPr>
          </a:p>
          <a:p>
            <a:pPr>
              <a:lnSpc>
                <a:spcPts val="3900"/>
              </a:lnSpc>
            </a:pPr>
            <a:r>
              <a:rPr lang="en-US" altLang="zh-CN" sz="2800">
                <a:solidFill>
                  <a:srgbClr val="0000CC"/>
                </a:solidFill>
                <a:latin typeface="Verdana" panose="020B0804030504040204" pitchFamily="34" charset="0"/>
              </a:rPr>
              <a:t>85</a:t>
            </a:r>
            <a:endParaRPr lang="en-US" altLang="zh-CN" sz="2800">
              <a:solidFill>
                <a:srgbClr val="0000CC"/>
              </a:solidFill>
              <a:latin typeface="Verdana" panose="020B0804030504040204" pitchFamily="34" charset="0"/>
            </a:endParaRPr>
          </a:p>
        </p:txBody>
      </p:sp>
      <p:cxnSp>
        <p:nvCxnSpPr>
          <p:cNvPr id="64" name="直接连接符 33"/>
          <p:cNvCxnSpPr>
            <a:cxnSpLocks noChangeShapeType="1"/>
          </p:cNvCxnSpPr>
          <p:nvPr/>
        </p:nvCxnSpPr>
        <p:spPr bwMode="auto">
          <a:xfrm rot="10800000">
            <a:off x="6169025" y="6092825"/>
            <a:ext cx="350838" cy="0"/>
          </a:xfrm>
          <a:prstGeom prst="line">
            <a:avLst/>
          </a:prstGeom>
          <a:noFill/>
          <a:ln w="38100">
            <a:solidFill>
              <a:srgbClr val="00B0F0"/>
            </a:solidFill>
            <a:round/>
          </a:ln>
        </p:spPr>
      </p:cxnSp>
      <p:cxnSp>
        <p:nvCxnSpPr>
          <p:cNvPr id="65" name="直接连接符 34"/>
          <p:cNvCxnSpPr>
            <a:cxnSpLocks noChangeShapeType="1"/>
          </p:cNvCxnSpPr>
          <p:nvPr/>
        </p:nvCxnSpPr>
        <p:spPr bwMode="auto">
          <a:xfrm rot="5400000">
            <a:off x="6108700" y="5654675"/>
            <a:ext cx="857250" cy="0"/>
          </a:xfrm>
          <a:prstGeom prst="line">
            <a:avLst/>
          </a:prstGeom>
          <a:noFill/>
          <a:ln w="38100">
            <a:solidFill>
              <a:srgbClr val="00B0F0"/>
            </a:solidFill>
            <a:round/>
          </a:ln>
        </p:spPr>
      </p:cxnSp>
      <p:cxnSp>
        <p:nvCxnSpPr>
          <p:cNvPr id="66" name="直接箭头连接符 35"/>
          <p:cNvCxnSpPr>
            <a:cxnSpLocks noChangeShapeType="1"/>
          </p:cNvCxnSpPr>
          <p:nvPr/>
        </p:nvCxnSpPr>
        <p:spPr bwMode="auto">
          <a:xfrm>
            <a:off x="6537325" y="5226050"/>
            <a:ext cx="357188" cy="1588"/>
          </a:xfrm>
          <a:prstGeom prst="straightConnector1">
            <a:avLst/>
          </a:prstGeom>
          <a:noFill/>
          <a:ln w="38100">
            <a:solidFill>
              <a:srgbClr val="00B0F0"/>
            </a:solidFill>
            <a:round/>
            <a:tailEnd type="arrow" w="med" len="med"/>
          </a:ln>
        </p:spPr>
      </p:cxnSp>
      <p:graphicFrame>
        <p:nvGraphicFramePr>
          <p:cNvPr id="67" name="Group 54"/>
          <p:cNvGraphicFramePr>
            <a:graphicFrameLocks noGrp="1"/>
          </p:cNvGraphicFramePr>
          <p:nvPr/>
        </p:nvGraphicFramePr>
        <p:xfrm>
          <a:off x="9109076" y="4797425"/>
          <a:ext cx="500063" cy="1556385"/>
        </p:xfrm>
        <a:graphic>
          <a:graphicData uri="http://schemas.openxmlformats.org/drawingml/2006/table">
            <a:tbl>
              <a:tblPr/>
              <a:tblGrid>
                <a:gridCol w="500063"/>
              </a:tblGrid>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Impact" panose="020B0806030902050204" pitchFamily="34" charset="0"/>
                          <a:ea typeface="宋体" pitchFamily="2" charset="-122"/>
                        </a:rPr>
                        <a:t>0</a:t>
                      </a:r>
                      <a:endParaRPr kumimoji="0" lang="en-US" altLang="zh-CN" sz="2800" b="1" i="0" u="none" strike="noStrike" cap="none" normalizeH="0" baseline="0" smtClean="0">
                        <a:ln>
                          <a:noFill/>
                        </a:ln>
                        <a:solidFill>
                          <a:srgbClr val="0000CC"/>
                        </a:solidFill>
                        <a:effectLst/>
                        <a:latin typeface="Impact" panose="020B080603090205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chemeClr val="accent1"/>
                    </a:solidFill>
                  </a:tcPr>
                </a:tc>
              </a:tr>
              <a:tr h="520700">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r>
                        <a:rPr kumimoji="0" lang="en-US" altLang="zh-CN" sz="2800" b="1" i="0" u="none" strike="noStrike" cap="none" normalizeH="0" baseline="0" smtClean="0">
                          <a:ln>
                            <a:noFill/>
                          </a:ln>
                          <a:solidFill>
                            <a:srgbClr val="0000CC"/>
                          </a:solidFill>
                          <a:effectLst/>
                          <a:latin typeface="Arial" panose="020B0604020202090204"/>
                          <a:ea typeface="宋体" pitchFamily="2" charset="-122"/>
                        </a:rPr>
                        <a:t>…</a:t>
                      </a:r>
                      <a:endParaRPr kumimoji="0" lang="en-US" altLang="zh-CN" sz="2800" b="1" i="0" u="none" strike="noStrike" cap="none" normalizeH="0" baseline="0" smtClean="0">
                        <a:ln>
                          <a:noFill/>
                        </a:ln>
                        <a:solidFill>
                          <a:srgbClr val="0000CC"/>
                        </a:solidFill>
                        <a:effectLst/>
                        <a:latin typeface="Impact" panose="020B0806030902050204" pitchFamily="34"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1"/>
                        </a:buClr>
                        <a:buSzPct val="75000"/>
                        <a:buFont typeface="Monotype Sorts" pitchFamily="2" charset="2"/>
                        <a:buNone/>
                      </a:pPr>
                      <a:endParaRPr kumimoji="0" lang="zh-CN" altLang="en-US" sz="1800" b="1" i="0" u="none" strike="noStrike" cap="none" normalizeH="0" baseline="0" smtClean="0">
                        <a:ln>
                          <a:noFill/>
                        </a:ln>
                        <a:solidFill>
                          <a:srgbClr val="000000"/>
                        </a:solidFill>
                        <a:effectLst/>
                        <a:latin typeface="Calibri" charset="0"/>
                        <a:ea typeface="宋体" pitchFamily="2" charset="-122"/>
                      </a:endParaRPr>
                    </a:p>
                  </a:txBody>
                  <a:tcPr horzOverflow="overflow">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lnTlToBr>
                      <a:noFill/>
                    </a:lnTlToBr>
                    <a:lnBlToTr>
                      <a:noFill/>
                    </a:lnBlToTr>
                    <a:solidFill>
                      <a:srgbClr val="FFFFFF"/>
                    </a:solidFill>
                  </a:tcPr>
                </a:tc>
              </a:tr>
            </a:tbl>
          </a:graphicData>
        </a:graphic>
      </p:graphicFrame>
      <p:sp>
        <p:nvSpPr>
          <p:cNvPr id="68" name="TextBox 36"/>
          <p:cNvSpPr txBox="1">
            <a:spLocks noChangeArrowheads="1"/>
          </p:cNvSpPr>
          <p:nvPr/>
        </p:nvSpPr>
        <p:spPr bwMode="auto">
          <a:xfrm>
            <a:off x="6945314" y="5856288"/>
            <a:ext cx="1500187" cy="519112"/>
          </a:xfrm>
          <a:prstGeom prst="rect">
            <a:avLst/>
          </a:prstGeom>
          <a:noFill/>
          <a:ln w="9525">
            <a:noFill/>
            <a:miter lim="800000"/>
          </a:ln>
        </p:spPr>
        <p:txBody>
          <a:bodyPr>
            <a:spAutoFit/>
          </a:bodyPr>
          <a:lstStyle/>
          <a:p>
            <a:r>
              <a:rPr lang="en-US" altLang="zh-CN" sz="2800">
                <a:solidFill>
                  <a:srgbClr val="C00000"/>
                </a:solidFill>
                <a:latin typeface="Verdana" panose="020B0804030504040204" pitchFamily="34" charset="0"/>
              </a:rPr>
              <a:t>NULL</a:t>
            </a:r>
            <a:endParaRPr lang="en-US" altLang="zh-CN" sz="2800">
              <a:solidFill>
                <a:srgbClr val="C00000"/>
              </a:solidFill>
              <a:latin typeface="Verdana" panose="020B0804030504040204"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par>
                                <p:cTn id="18" presetID="22" presetClass="entr" presetSubtype="8"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par>
                                <p:cTn id="21" presetID="22" presetClass="entr" presetSubtype="8"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left)">
                                      <p:cBhvr>
                                        <p:cTn id="23" dur="500"/>
                                        <p:tgtEl>
                                          <p:spTgt spid="60"/>
                                        </p:tgtEl>
                                      </p:cBhvr>
                                    </p:animEffect>
                                  </p:childTnLst>
                                </p:cTn>
                              </p:par>
                              <p:par>
                                <p:cTn id="24" presetID="22" presetClass="entr" presetSubtype="8"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par>
                                <p:cTn id="27" presetID="22" presetClass="entr" presetSubtype="8"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left)">
                                      <p:cBhvr>
                                        <p:cTn id="29" dur="500"/>
                                        <p:tgtEl>
                                          <p:spTgt spid="64"/>
                                        </p:tgtEl>
                                      </p:cBhvr>
                                    </p:animEffect>
                                  </p:childTnLst>
                                </p:cTn>
                              </p:par>
                              <p:par>
                                <p:cTn id="30" presetID="22" presetClass="entr" presetSubtype="8"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par>
                                <p:cTn id="36" presetID="22" presetClass="entr" presetSubtype="8" fill="hold" grpId="1"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wipe(left)">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up)">
                                      <p:cBhvr>
                                        <p:cTn id="46" dur="500"/>
                                        <p:tgtEl>
                                          <p:spTgt spid="38"/>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wipe(up)">
                                      <p:cBhvr>
                                        <p:cTn id="50" dur="500"/>
                                        <p:tgtEl>
                                          <p:spTgt spid="61"/>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1500"/>
                            </p:stCondLst>
                            <p:childTnLst>
                              <p:par>
                                <p:cTn id="56" presetID="22" presetClass="entr" presetSubtype="1" fill="hold" nodeType="after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wipe(up)">
                                      <p:cBhvr>
                                        <p:cTn id="58" dur="500"/>
                                        <p:tgtEl>
                                          <p:spTgt spid="6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blinds(horizontal)">
                                      <p:cBhvr>
                                        <p:cTn id="6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7" grpId="0" autoUpdateAnimBg="0"/>
      <p:bldP spid="38" grpId="0" autoUpdateAnimBg="0"/>
      <p:bldP spid="40" grpId="0" autoUpdateAnimBg="0"/>
      <p:bldP spid="63" grpId="0" autoUpdateAnimBg="0"/>
      <p:bldP spid="68" grpId="0" autoUpdateAnimBg="0"/>
      <p:bldP spid="68" grpId="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1"/>
          <a:srcRect/>
          <a:stretch>
            <a:fillRect/>
          </a:stretch>
        </p:blipFill>
        <p:spPr bwMode="auto">
          <a:xfrm>
            <a:off x="488951" y="620688"/>
            <a:ext cx="9144000" cy="5973763"/>
          </a:xfrm>
          <a:prstGeom prst="rect">
            <a:avLst/>
          </a:prstGeom>
          <a:noFill/>
          <a:ln w="9525">
            <a:noFill/>
            <a:miter lim="800000"/>
            <a:headEnd/>
            <a:tailEnd/>
          </a:ln>
        </p:spPr>
      </p:pic>
      <p:sp>
        <p:nvSpPr>
          <p:cNvPr id="47107" name="Text Box 3"/>
          <p:cNvSpPr txBox="1">
            <a:spLocks noChangeArrowheads="1"/>
          </p:cNvSpPr>
          <p:nvPr/>
        </p:nvSpPr>
        <p:spPr bwMode="auto">
          <a:xfrm>
            <a:off x="3081339" y="5335589"/>
            <a:ext cx="1323632" cy="461665"/>
          </a:xfrm>
          <a:prstGeom prst="rect">
            <a:avLst/>
          </a:prstGeom>
          <a:noFill/>
          <a:ln w="9525">
            <a:noFill/>
            <a:miter lim="800000"/>
          </a:ln>
          <a:effectLst/>
        </p:spPr>
        <p:txBody>
          <a:bodyPr wrap="none">
            <a:spAutoFit/>
          </a:bodyPr>
          <a:lstStyle/>
          <a:p>
            <a:pPr algn="l"/>
            <a:r>
              <a:rPr lang="en-US" altLang="zh-CN">
                <a:solidFill>
                  <a:srgbClr val="FF0000"/>
                </a:solidFill>
              </a:rPr>
              <a:t>free(p1);</a:t>
            </a:r>
            <a:endParaRPr lang="en-US" altLang="zh-CN">
              <a:solidFill>
                <a:srgbClr val="FF0000"/>
              </a:solidFill>
            </a:endParaRPr>
          </a:p>
        </p:txBody>
      </p:sp>
      <p:sp>
        <p:nvSpPr>
          <p:cNvPr id="47108" name="Text Box 4"/>
          <p:cNvSpPr txBox="1">
            <a:spLocks noChangeArrowheads="1"/>
          </p:cNvSpPr>
          <p:nvPr/>
        </p:nvSpPr>
        <p:spPr bwMode="auto">
          <a:xfrm>
            <a:off x="1136651" y="3213100"/>
            <a:ext cx="2952253" cy="609398"/>
          </a:xfrm>
          <a:prstGeom prst="rect">
            <a:avLst/>
          </a:prstGeom>
          <a:solidFill>
            <a:schemeClr val="bg1"/>
          </a:solidFill>
          <a:ln w="9525">
            <a:noFill/>
            <a:miter lim="800000"/>
          </a:ln>
          <a:effectLst/>
        </p:spPr>
        <p:txBody>
          <a:bodyPr wrap="square">
            <a:spAutoFit/>
          </a:bodyPr>
          <a:lstStyle/>
          <a:p>
            <a:pPr algn="l">
              <a:lnSpc>
                <a:spcPct val="140000"/>
              </a:lnSpc>
            </a:pPr>
            <a:r>
              <a:rPr lang="en-US" altLang="zh-CN">
                <a:solidFill>
                  <a:srgbClr val="FF0000"/>
                </a:solidFill>
              </a:rPr>
              <a:t>if(!head) head=p1;</a:t>
            </a:r>
            <a:endParaRPr lang="en-US" altLang="zh-CN">
              <a:solidFill>
                <a:srgbClr val="FF0000"/>
              </a:solidFill>
            </a:endParaRPr>
          </a:p>
        </p:txBody>
      </p:sp>
      <p:sp>
        <p:nvSpPr>
          <p:cNvPr id="7"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建立链表</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wipe(left)">
                                      <p:cBhvr>
                                        <p:cTn id="1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4294967295"/>
          </p:nvPr>
        </p:nvSpPr>
        <p:spPr>
          <a:xfrm>
            <a:off x="473075" y="981075"/>
            <a:ext cx="9432925" cy="1439863"/>
          </a:xfrm>
        </p:spPr>
        <p:txBody>
          <a:bodyPr/>
          <a:lstStyle/>
          <a:p>
            <a:pPr marL="0" indent="0">
              <a:lnSpc>
                <a:spcPct val="110000"/>
              </a:lnSpc>
              <a:buNone/>
            </a:pPr>
            <a:r>
              <a:rPr lang="zh-CN" altLang="en-US" sz="2800" b="1" dirty="0">
                <a:latin typeface="微软雅黑" panose="020B0503020204020204" charset="-122"/>
                <a:ea typeface="微软雅黑" panose="020B0503020204020204" charset="-122"/>
              </a:rPr>
              <a:t>首先知道第一个结点的地址</a:t>
            </a:r>
            <a:r>
              <a:rPr lang="en-US" altLang="zh-CN" sz="2800" b="1" dirty="0">
                <a:latin typeface="微软雅黑" panose="020B0503020204020204" charset="-122"/>
                <a:ea typeface="微软雅黑" panose="020B0503020204020204" charset="-122"/>
              </a:rPr>
              <a:t>(head)</a:t>
            </a:r>
            <a:r>
              <a:rPr lang="zh-CN" altLang="en-US" sz="2800" b="1" dirty="0">
                <a:latin typeface="微软雅黑" panose="020B0503020204020204" charset="-122"/>
                <a:ea typeface="微软雅黑" panose="020B0503020204020204" charset="-122"/>
              </a:rPr>
              <a:t>，用一个指针</a:t>
            </a:r>
            <a:r>
              <a:rPr lang="en-US" altLang="zh-CN" sz="2800" b="1" dirty="0">
                <a:latin typeface="微软雅黑" panose="020B0503020204020204" charset="-122"/>
                <a:ea typeface="微软雅黑" panose="020B0503020204020204" charset="-122"/>
              </a:rPr>
              <a:t>p</a:t>
            </a:r>
            <a:r>
              <a:rPr lang="zh-CN" altLang="en-US" sz="2800" b="1" dirty="0">
                <a:latin typeface="微软雅黑" panose="020B0503020204020204" charset="-122"/>
                <a:ea typeface="微软雅黑" panose="020B0503020204020204" charset="-122"/>
              </a:rPr>
              <a:t>指向它，输出后</a:t>
            </a:r>
            <a:r>
              <a:rPr lang="en-US" altLang="zh-CN" sz="2800" b="1" dirty="0">
                <a:latin typeface="微软雅黑" panose="020B0503020204020204" charset="-122"/>
                <a:ea typeface="微软雅黑" panose="020B0503020204020204" charset="-122"/>
              </a:rPr>
              <a:t>p</a:t>
            </a:r>
            <a:r>
              <a:rPr lang="zh-CN" altLang="en-US" sz="2800" b="1" dirty="0">
                <a:latin typeface="微软雅黑" panose="020B0503020204020204" charset="-122"/>
                <a:ea typeface="微软雅黑" panose="020B0503020204020204" charset="-122"/>
              </a:rPr>
              <a:t>后移一个结点，</a:t>
            </a:r>
            <a:r>
              <a:rPr lang="zh-CN" altLang="en-US" sz="2800" b="1" dirty="0" smtClean="0">
                <a:latin typeface="微软雅黑" panose="020B0503020204020204" charset="-122"/>
                <a:ea typeface="微软雅黑" panose="020B0503020204020204" charset="-122"/>
              </a:rPr>
              <a:t>直到表</a:t>
            </a:r>
            <a:r>
              <a:rPr lang="zh-CN" altLang="en-US" sz="2800" b="1" dirty="0">
                <a:latin typeface="微软雅黑" panose="020B0503020204020204" charset="-122"/>
                <a:ea typeface="微软雅黑" panose="020B0503020204020204" charset="-122"/>
              </a:rPr>
              <a:t>尾。</a:t>
            </a:r>
            <a:endParaRPr lang="zh-CN" altLang="en-US" sz="2800" b="1" dirty="0">
              <a:latin typeface="微软雅黑" panose="020B0503020204020204" charset="-122"/>
              <a:ea typeface="微软雅黑" panose="020B0503020204020204" charset="-122"/>
            </a:endParaRPr>
          </a:p>
        </p:txBody>
      </p:sp>
      <p:pic>
        <p:nvPicPr>
          <p:cNvPr id="48132" name="Picture 4"/>
          <p:cNvPicPr>
            <a:picLocks noChangeAspect="1" noChangeArrowheads="1"/>
          </p:cNvPicPr>
          <p:nvPr/>
        </p:nvPicPr>
        <p:blipFill>
          <a:blip r:embed="rId1"/>
          <a:srcRect/>
          <a:stretch>
            <a:fillRect/>
          </a:stretch>
        </p:blipFill>
        <p:spPr bwMode="auto">
          <a:xfrm>
            <a:off x="1208584" y="2132856"/>
            <a:ext cx="7631112" cy="4514850"/>
          </a:xfrm>
          <a:prstGeom prst="rect">
            <a:avLst/>
          </a:prstGeom>
          <a:noFill/>
          <a:ln w="9525">
            <a:noFill/>
            <a:miter lim="800000"/>
            <a:headEnd/>
            <a:tailEnd/>
          </a:ln>
        </p:spPr>
      </p:pic>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输出链表</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subTitle" idx="4294967295"/>
          </p:nvPr>
        </p:nvSpPr>
        <p:spPr>
          <a:xfrm>
            <a:off x="1064568" y="636298"/>
            <a:ext cx="7778750" cy="6072187"/>
          </a:xfrm>
        </p:spPr>
        <p:txBody>
          <a:bodyPr/>
          <a:lstStyle/>
          <a:p>
            <a:pPr marL="0" indent="0" algn="l">
              <a:lnSpc>
                <a:spcPct val="120000"/>
              </a:lnSpc>
              <a:buClrTx/>
              <a:buSzTx/>
              <a:buNone/>
            </a:pPr>
            <a:r>
              <a:rPr lang="en-US" altLang="zh-CN" sz="2800" b="1" dirty="0">
                <a:latin typeface="微软雅黑" panose="020B0503020204020204" charset="-122"/>
                <a:ea typeface="微软雅黑" panose="020B0503020204020204" charset="-122"/>
              </a:rPr>
              <a:t>9.3 </a:t>
            </a:r>
            <a:r>
              <a:rPr lang="zh-CN" altLang="en-US" sz="2800" b="1" dirty="0">
                <a:latin typeface="微软雅黑" panose="020B0503020204020204" charset="-122"/>
                <a:ea typeface="微软雅黑" panose="020B0503020204020204" charset="-122"/>
              </a:rPr>
              <a:t>结构体指针</a:t>
            </a:r>
            <a:endParaRPr lang="zh-CN" altLang="en-US" sz="28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9.3.1 </a:t>
            </a:r>
            <a:r>
              <a:rPr lang="zh-CN" altLang="en-US" sz="2400" b="1" dirty="0">
                <a:latin typeface="微软雅黑" panose="020B0503020204020204" charset="-122"/>
                <a:ea typeface="微软雅黑" panose="020B0503020204020204" charset="-122"/>
                <a:hlinkClick r:id="rId1" action="ppaction://hlinksldjump"/>
              </a:rPr>
              <a:t>指向结构体变量的指针</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9.3.2 </a:t>
            </a:r>
            <a:r>
              <a:rPr lang="zh-CN" altLang="en-US" sz="2400" b="1" dirty="0">
                <a:latin typeface="微软雅黑" panose="020B0503020204020204" charset="-122"/>
                <a:ea typeface="微软雅黑" panose="020B0503020204020204" charset="-122"/>
                <a:hlinkClick r:id="rId2" action="ppaction://hlinksldjump"/>
              </a:rPr>
              <a:t>指向结构体数组的指针</a:t>
            </a:r>
            <a:endParaRPr lang="zh-CN" altLang="en-US" sz="2400" b="1" dirty="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a:latin typeface="微软雅黑" panose="020B0503020204020204" charset="-122"/>
                <a:ea typeface="微软雅黑" panose="020B0503020204020204" charset="-122"/>
              </a:rPr>
              <a:t>9.3.3 </a:t>
            </a:r>
            <a:r>
              <a:rPr lang="zh-CN" altLang="en-US" sz="2400" b="1" dirty="0">
                <a:latin typeface="微软雅黑" panose="020B0503020204020204" charset="-122"/>
                <a:ea typeface="微软雅黑" panose="020B0503020204020204" charset="-122"/>
                <a:hlinkClick r:id="rId3" action="ppaction://hlinksldjump"/>
              </a:rPr>
              <a:t>指向结构体的指针作函数的参数</a:t>
            </a:r>
            <a:endParaRPr lang="zh-CN" altLang="en-US" sz="2400" b="1" dirty="0">
              <a:latin typeface="微软雅黑" panose="020B0503020204020204" charset="-122"/>
              <a:ea typeface="微软雅黑" panose="020B0503020204020204" charset="-122"/>
            </a:endParaRPr>
          </a:p>
          <a:p>
            <a:pPr marL="0" indent="0" algn="l">
              <a:lnSpc>
                <a:spcPct val="120000"/>
              </a:lnSpc>
              <a:buClrTx/>
              <a:buSzTx/>
              <a:buNone/>
            </a:pPr>
            <a:r>
              <a:rPr lang="en-US" altLang="zh-CN" sz="2800" b="1" dirty="0">
                <a:latin typeface="微软雅黑" panose="020B0503020204020204" charset="-122"/>
                <a:ea typeface="微软雅黑" panose="020B0503020204020204" charset="-122"/>
              </a:rPr>
              <a:t>9.4 </a:t>
            </a:r>
            <a:r>
              <a:rPr lang="zh-CN" altLang="en-US" sz="2800" b="1" dirty="0">
                <a:latin typeface="微软雅黑" panose="020B0503020204020204" charset="-122"/>
                <a:ea typeface="微软雅黑" panose="020B0503020204020204" charset="-122"/>
                <a:hlinkClick r:id="rId4" action="ppaction://hlinksldjump"/>
              </a:rPr>
              <a:t>单</a:t>
            </a:r>
            <a:r>
              <a:rPr lang="zh-CN" altLang="en-US" sz="2800" b="1" dirty="0" smtClean="0">
                <a:latin typeface="微软雅黑" panose="020B0503020204020204" charset="-122"/>
                <a:ea typeface="微软雅黑" panose="020B0503020204020204" charset="-122"/>
                <a:hlinkClick r:id="rId4" action="ppaction://hlinksldjump"/>
              </a:rPr>
              <a:t>链表</a:t>
            </a:r>
            <a:endParaRPr lang="en-US" altLang="zh-CN" sz="2800" b="1" dirty="0" smtClean="0">
              <a:latin typeface="微软雅黑" panose="020B0503020204020204" charset="-122"/>
              <a:ea typeface="微软雅黑" panose="020B0503020204020204" charset="-122"/>
            </a:endParaRPr>
          </a:p>
          <a:p>
            <a:pPr marL="0" indent="0" algn="l">
              <a:lnSpc>
                <a:spcPct val="120000"/>
              </a:lnSpc>
              <a:buClrTx/>
              <a:buSzTx/>
              <a:buNone/>
            </a:pPr>
            <a:r>
              <a:rPr lang="en-US" altLang="zh-CN" sz="2800" b="1" dirty="0" smtClean="0">
                <a:latin typeface="微软雅黑" panose="020B0503020204020204" charset="-122"/>
                <a:ea typeface="微软雅黑" panose="020B0503020204020204" charset="-122"/>
              </a:rPr>
              <a:t>9.5 </a:t>
            </a:r>
            <a:r>
              <a:rPr lang="zh-CN" altLang="en-US" sz="2800" b="1" dirty="0" smtClean="0">
                <a:latin typeface="微软雅黑" panose="020B0503020204020204" charset="-122"/>
                <a:ea typeface="微软雅黑" panose="020B0503020204020204" charset="-122"/>
              </a:rPr>
              <a:t>共同体（</a:t>
            </a:r>
            <a:r>
              <a:rPr lang="en-US" altLang="zh-CN" sz="2800" b="1" dirty="0" smtClean="0">
                <a:latin typeface="微软雅黑" panose="020B0503020204020204" charset="-122"/>
                <a:ea typeface="微软雅黑" panose="020B0503020204020204" charset="-122"/>
              </a:rPr>
              <a:t>union</a:t>
            </a:r>
            <a:r>
              <a:rPr lang="zh-CN" altLang="en-US" sz="2800" b="1" dirty="0" smtClean="0">
                <a:latin typeface="微软雅黑" panose="020B0503020204020204" charset="-122"/>
                <a:ea typeface="微软雅黑" panose="020B0503020204020204" charset="-122"/>
              </a:rPr>
              <a:t>）</a:t>
            </a:r>
            <a:endParaRPr lang="zh-CN" altLang="en-US" sz="2800" b="1" dirty="0" smtClean="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smtClean="0">
                <a:latin typeface="微软雅黑" panose="020B0503020204020204" charset="-122"/>
                <a:ea typeface="微软雅黑" panose="020B0503020204020204" charset="-122"/>
              </a:rPr>
              <a:t>9.5.1 </a:t>
            </a:r>
            <a:r>
              <a:rPr lang="zh-CN" altLang="en-US" sz="2400" b="1" dirty="0" smtClean="0">
                <a:latin typeface="微软雅黑" panose="020B0503020204020204" charset="-122"/>
                <a:ea typeface="微软雅黑" panose="020B0503020204020204" charset="-122"/>
                <a:hlinkClick r:id="rId5" action="ppaction://hlinksldjump"/>
              </a:rPr>
              <a:t>共同体的含义与定义方法</a:t>
            </a:r>
            <a:endParaRPr lang="zh-CN" altLang="en-US" sz="2400" b="1" dirty="0" smtClean="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smtClean="0">
                <a:latin typeface="微软雅黑" panose="020B0503020204020204" charset="-122"/>
                <a:ea typeface="微软雅黑" panose="020B0503020204020204" charset="-122"/>
              </a:rPr>
              <a:t>9.5.2 </a:t>
            </a:r>
            <a:r>
              <a:rPr lang="zh-CN" altLang="en-US" sz="2400" b="1" dirty="0" smtClean="0">
                <a:latin typeface="微软雅黑" panose="020B0503020204020204" charset="-122"/>
                <a:ea typeface="微软雅黑" panose="020B0503020204020204" charset="-122"/>
              </a:rPr>
              <a:t>共同体的</a:t>
            </a:r>
            <a:r>
              <a:rPr lang="zh-CN" altLang="en-US" sz="2400" b="1" dirty="0" smtClean="0">
                <a:latin typeface="微软雅黑" panose="020B0503020204020204" charset="-122"/>
                <a:ea typeface="微软雅黑" panose="020B0503020204020204" charset="-122"/>
                <a:hlinkClick r:id="rId6" action="ppaction://hlinksldjump"/>
              </a:rPr>
              <a:t>存储特点</a:t>
            </a:r>
            <a:endParaRPr lang="zh-CN" altLang="en-US" sz="2400" b="1" dirty="0" smtClean="0">
              <a:latin typeface="微软雅黑" panose="020B0503020204020204" charset="-122"/>
              <a:ea typeface="微软雅黑" panose="020B0503020204020204" charset="-122"/>
            </a:endParaRPr>
          </a:p>
          <a:p>
            <a:pPr marL="457200" lvl="1" indent="0" algn="l">
              <a:lnSpc>
                <a:spcPct val="120000"/>
              </a:lnSpc>
              <a:buClrTx/>
              <a:buNone/>
            </a:pPr>
            <a:r>
              <a:rPr lang="en-US" altLang="zh-CN" sz="2400" b="1" dirty="0" smtClean="0">
                <a:latin typeface="微软雅黑" panose="020B0503020204020204" charset="-122"/>
                <a:ea typeface="微软雅黑" panose="020B0503020204020204" charset="-122"/>
              </a:rPr>
              <a:t>9.5.3 </a:t>
            </a:r>
            <a:r>
              <a:rPr lang="zh-CN" altLang="en-US" sz="2400" b="1" dirty="0" smtClean="0">
                <a:latin typeface="微软雅黑" panose="020B0503020204020204" charset="-122"/>
                <a:ea typeface="微软雅黑" panose="020B0503020204020204" charset="-122"/>
                <a:hlinkClick r:id="rId7" action="ppaction://hlinksldjump"/>
              </a:rPr>
              <a:t>结构体与共用体小结</a:t>
            </a:r>
            <a:endParaRPr lang="zh-CN" altLang="en-US" sz="2400" b="1" dirty="0" smtClean="0">
              <a:latin typeface="微软雅黑" panose="020B0503020204020204" charset="-122"/>
              <a:ea typeface="微软雅黑" panose="020B0503020204020204" charset="-122"/>
            </a:endParaRPr>
          </a:p>
          <a:p>
            <a:pPr marL="0" indent="0" algn="l">
              <a:lnSpc>
                <a:spcPct val="120000"/>
              </a:lnSpc>
              <a:buClrTx/>
              <a:buSzTx/>
              <a:buNone/>
            </a:pPr>
            <a:r>
              <a:rPr lang="en-US" altLang="zh-CN" sz="2800" b="1" dirty="0" smtClean="0">
                <a:latin typeface="微软雅黑" panose="020B0503020204020204" charset="-122"/>
                <a:ea typeface="微软雅黑" panose="020B0503020204020204" charset="-122"/>
              </a:rPr>
              <a:t>9.6 </a:t>
            </a:r>
            <a:r>
              <a:rPr lang="zh-CN" altLang="en-US" sz="2800" b="1" dirty="0" smtClean="0">
                <a:latin typeface="微软雅黑" panose="020B0503020204020204" charset="-122"/>
                <a:ea typeface="微软雅黑" panose="020B0503020204020204" charset="-122"/>
                <a:hlinkClick r:id="rId8" action="ppaction://hlinksldjump"/>
              </a:rPr>
              <a:t>枚举类型</a:t>
            </a:r>
            <a:r>
              <a:rPr lang="en-US" altLang="zh-CN" sz="2800" b="1" dirty="0" smtClean="0">
                <a:latin typeface="微软雅黑" panose="020B0503020204020204" charset="-122"/>
                <a:ea typeface="微软雅黑" panose="020B0503020204020204" charset="-122"/>
              </a:rPr>
              <a:t>(</a:t>
            </a:r>
            <a:r>
              <a:rPr lang="en-US" altLang="zh-CN" sz="2800" b="1" dirty="0" err="1" smtClean="0">
                <a:latin typeface="微软雅黑" panose="020B0503020204020204" charset="-122"/>
                <a:ea typeface="微软雅黑" panose="020B0503020204020204" charset="-122"/>
              </a:rPr>
              <a:t>enum</a:t>
            </a:r>
            <a:r>
              <a:rPr lang="en-US" altLang="zh-CN" sz="2800" b="1" dirty="0" smtClean="0">
                <a:latin typeface="微软雅黑" panose="020B0503020204020204" charset="-122"/>
                <a:ea typeface="微软雅黑" panose="020B0503020204020204" charset="-122"/>
              </a:rPr>
              <a:t>)</a:t>
            </a:r>
            <a:endParaRPr lang="en-US" altLang="zh-CN" sz="2800" b="1" dirty="0" smtClean="0">
              <a:latin typeface="微软雅黑" panose="020B0503020204020204" charset="-122"/>
              <a:ea typeface="微软雅黑" panose="020B0503020204020204" charset="-122"/>
            </a:endParaRPr>
          </a:p>
          <a:p>
            <a:pPr marL="0" indent="0" algn="l">
              <a:lnSpc>
                <a:spcPct val="120000"/>
              </a:lnSpc>
              <a:buClrTx/>
              <a:buSzTx/>
              <a:buNone/>
            </a:pPr>
            <a:r>
              <a:rPr lang="en-US" altLang="zh-CN" sz="2800" b="1" dirty="0" smtClean="0">
                <a:latin typeface="微软雅黑" panose="020B0503020204020204" charset="-122"/>
                <a:ea typeface="微软雅黑" panose="020B0503020204020204" charset="-122"/>
              </a:rPr>
              <a:t>9.7 </a:t>
            </a:r>
            <a:r>
              <a:rPr lang="en-US" altLang="zh-CN" sz="2800" b="1" dirty="0" smtClean="0">
                <a:latin typeface="微软雅黑" panose="020B0503020204020204" charset="-122"/>
                <a:ea typeface="微软雅黑" panose="020B0503020204020204" charset="-122"/>
                <a:hlinkClick r:id="rId9" action="ppaction://hlinksldjump"/>
              </a:rPr>
              <a:t>typedef</a:t>
            </a:r>
            <a:r>
              <a:rPr lang="zh-CN" altLang="en-US" sz="2800" b="1" dirty="0" smtClean="0">
                <a:latin typeface="微软雅黑" panose="020B0503020204020204" charset="-122"/>
                <a:ea typeface="微软雅黑" panose="020B0503020204020204" charset="-122"/>
                <a:hlinkClick r:id="rId9" action="ppaction://hlinksldjump"/>
              </a:rPr>
              <a:t>定义类型</a:t>
            </a:r>
            <a:endParaRPr lang="zh-CN" altLang="en-US" sz="2800" b="1" dirty="0" smtClean="0">
              <a:latin typeface="微软雅黑" panose="020B0503020204020204" charset="-122"/>
              <a:ea typeface="微软雅黑" panose="020B0503020204020204" charset="-122"/>
            </a:endParaRPr>
          </a:p>
        </p:txBody>
      </p:sp>
      <p:sp>
        <p:nvSpPr>
          <p:cNvPr id="8" name="Text Box 7"/>
          <p:cNvSpPr txBox="1">
            <a:spLocks noChangeArrowheads="1"/>
          </p:cNvSpPr>
          <p:nvPr/>
        </p:nvSpPr>
        <p:spPr bwMode="auto">
          <a:xfrm>
            <a:off x="1204913" y="30163"/>
            <a:ext cx="28082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spcBef>
                <a:spcPct val="0"/>
              </a:spcBef>
              <a:defRPr kumimoji="1" sz="4000">
                <a:solidFill>
                  <a:schemeClr val="tx1"/>
                </a:solidFill>
                <a:latin typeface="Arial" panose="020B0604020202090204" pitchFamily="34" charset="0"/>
                <a:ea typeface="宋体" pitchFamily="2" charset="-122"/>
              </a:defRPr>
            </a:lvl1pPr>
            <a:lvl2pPr marL="544830">
              <a:spcBef>
                <a:spcPct val="0"/>
              </a:spcBef>
              <a:defRPr kumimoji="1" sz="4000">
                <a:solidFill>
                  <a:schemeClr val="tx1"/>
                </a:solidFill>
                <a:latin typeface="Arial" panose="020B0604020202090204" pitchFamily="34" charset="0"/>
                <a:ea typeface="宋体" pitchFamily="2" charset="-122"/>
              </a:defRPr>
            </a:lvl2pPr>
            <a:lvl3pPr>
              <a:spcBef>
                <a:spcPct val="0"/>
              </a:spcBef>
              <a:defRPr kumimoji="1" sz="4000">
                <a:solidFill>
                  <a:schemeClr val="tx1"/>
                </a:solidFill>
                <a:latin typeface="Arial" panose="020B0604020202090204" pitchFamily="34" charset="0"/>
                <a:ea typeface="宋体" pitchFamily="2" charset="-122"/>
              </a:defRPr>
            </a:lvl3pPr>
            <a:lvl4pPr>
              <a:spcBef>
                <a:spcPct val="0"/>
              </a:spcBef>
              <a:defRPr kumimoji="1" sz="4000">
                <a:solidFill>
                  <a:schemeClr val="tx1"/>
                </a:solidFill>
                <a:latin typeface="Arial" panose="020B0604020202090204" pitchFamily="34" charset="0"/>
                <a:ea typeface="宋体" pitchFamily="2" charset="-122"/>
              </a:defRPr>
            </a:lvl4pPr>
            <a:lvl5pPr>
              <a:spcBef>
                <a:spcPct val="0"/>
              </a:spcBef>
              <a:defRPr kumimoji="1" sz="4000">
                <a:solidFill>
                  <a:schemeClr val="tx1"/>
                </a:solidFill>
                <a:latin typeface="Arial" panose="020B0604020202090204" pitchFamily="34" charset="0"/>
                <a:ea typeface="宋体" pitchFamily="2" charset="-122"/>
              </a:defRPr>
            </a:lvl5pPr>
            <a:lvl6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6pPr>
            <a:lvl7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7pPr>
            <a:lvl8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8pPr>
            <a:lvl9pPr eaLnBrk="0" fontAlgn="base" hangingPunct="0">
              <a:spcBef>
                <a:spcPct val="0"/>
              </a:spcBef>
              <a:spcAft>
                <a:spcPct val="0"/>
              </a:spcAft>
              <a:defRPr kumimoji="1" sz="4000">
                <a:solidFill>
                  <a:schemeClr val="tx1"/>
                </a:solidFill>
                <a:latin typeface="Arial" panose="020B0604020202090204" pitchFamily="34" charset="0"/>
                <a:ea typeface="宋体" pitchFamily="2" charset="-122"/>
              </a:defRPr>
            </a:lvl9pPr>
          </a:lstStyle>
          <a:p>
            <a:pPr algn="l">
              <a:spcBef>
                <a:spcPct val="50000"/>
              </a:spcBef>
              <a:defRPr/>
            </a:pPr>
            <a:r>
              <a:rPr kumimoji="0" lang="zh-CN" altLang="en-US" sz="3200" b="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cs typeface="+mn-ea"/>
              </a:rPr>
              <a:t>教学内容</a:t>
            </a:r>
            <a:endParaRPr kumimoji="0" lang="zh-CN" altLang="en-US" sz="3200" b="0" noProof="1">
              <a:solidFill>
                <a:srgbClr val="FF0000"/>
              </a:solidFill>
              <a:effectLst>
                <a:outerShdw blurRad="38100" dist="38100" dir="2700000" algn="tl">
                  <a:srgbClr val="000000"/>
                </a:outerShdw>
              </a:effectLst>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500562" y="48260"/>
            <a:ext cx="48449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在结点</a:t>
            </a:r>
            <a:r>
              <a:rPr lang="en-US" altLang="zh-CN" sz="2500" dirty="0" smtClean="0">
                <a:solidFill>
                  <a:srgbClr val="800000"/>
                </a:solidFill>
                <a:ea typeface="黑体" panose="02010600030101010101" pitchFamily="49" charset="-122"/>
              </a:rPr>
              <a:t>p</a:t>
            </a:r>
            <a:r>
              <a:rPr lang="zh-CN" altLang="en-US" sz="2800" dirty="0" smtClean="0">
                <a:solidFill>
                  <a:srgbClr val="FF0000"/>
                </a:solidFill>
                <a:ea typeface="黑体" panose="02010600030101010101" pitchFamily="49" charset="-122"/>
              </a:rPr>
              <a:t>之后</a:t>
            </a:r>
            <a:r>
              <a:rPr lang="zh-CN" altLang="en-US" sz="2500" dirty="0" smtClean="0">
                <a:solidFill>
                  <a:srgbClr val="800000"/>
                </a:solidFill>
                <a:ea typeface="黑体" panose="02010600030101010101" pitchFamily="49" charset="-122"/>
              </a:rPr>
              <a:t>插入结点</a:t>
            </a:r>
            <a:r>
              <a:rPr lang="en-US" altLang="zh-CN" sz="2500" dirty="0" smtClean="0">
                <a:solidFill>
                  <a:srgbClr val="800000"/>
                </a:solidFill>
                <a:ea typeface="黑体" panose="02010600030101010101" pitchFamily="49" charset="-122"/>
              </a:rPr>
              <a:t>q</a:t>
            </a:r>
            <a:endParaRPr lang="zh-CN" altLang="en-US" sz="2500" dirty="0">
              <a:solidFill>
                <a:srgbClr val="800000"/>
              </a:solidFill>
              <a:ea typeface="黑体" panose="02010600030101010101" pitchFamily="49" charset="-122"/>
            </a:endParaRPr>
          </a:p>
        </p:txBody>
      </p:sp>
      <p:sp>
        <p:nvSpPr>
          <p:cNvPr id="6" name="Line 3"/>
          <p:cNvSpPr>
            <a:spLocks noChangeShapeType="1"/>
          </p:cNvSpPr>
          <p:nvPr/>
        </p:nvSpPr>
        <p:spPr bwMode="auto">
          <a:xfrm flipH="1">
            <a:off x="4610873" y="2608538"/>
            <a:ext cx="1073150" cy="1676400"/>
          </a:xfrm>
          <a:prstGeom prst="line">
            <a:avLst/>
          </a:prstGeom>
          <a:noFill/>
          <a:ln w="25400">
            <a:solidFill>
              <a:srgbClr val="00FF00"/>
            </a:solidFill>
            <a:round/>
          </a:ln>
          <a:effectLst/>
        </p:spPr>
        <p:txBody>
          <a:bodyPr wrap="none" anchor="ctr"/>
          <a:lstStyle/>
          <a:p>
            <a:endParaRPr lang="zh-CN" altLang="en-US"/>
          </a:p>
        </p:txBody>
      </p:sp>
      <p:sp>
        <p:nvSpPr>
          <p:cNvPr id="7" name="Line 4"/>
          <p:cNvSpPr>
            <a:spLocks noChangeShapeType="1"/>
          </p:cNvSpPr>
          <p:nvPr/>
        </p:nvSpPr>
        <p:spPr bwMode="auto">
          <a:xfrm>
            <a:off x="4631511" y="4284938"/>
            <a:ext cx="825500" cy="1588"/>
          </a:xfrm>
          <a:prstGeom prst="line">
            <a:avLst/>
          </a:prstGeom>
          <a:noFill/>
          <a:ln w="25400">
            <a:solidFill>
              <a:srgbClr val="00FF00"/>
            </a:solidFill>
            <a:round/>
            <a:tailEnd type="triangle" w="med" len="med"/>
          </a:ln>
          <a:effectLst/>
        </p:spPr>
        <p:txBody>
          <a:bodyPr wrap="none" anchor="ctr"/>
          <a:lstStyle/>
          <a:p>
            <a:endParaRPr lang="zh-CN" altLang="en-US"/>
          </a:p>
        </p:txBody>
      </p:sp>
      <p:sp>
        <p:nvSpPr>
          <p:cNvPr id="8" name="Line 5"/>
          <p:cNvSpPr>
            <a:spLocks noChangeShapeType="1"/>
          </p:cNvSpPr>
          <p:nvPr/>
        </p:nvSpPr>
        <p:spPr bwMode="auto">
          <a:xfrm>
            <a:off x="5684023" y="1694138"/>
            <a:ext cx="825500" cy="1588"/>
          </a:xfrm>
          <a:prstGeom prst="line">
            <a:avLst/>
          </a:prstGeom>
          <a:noFill/>
          <a:ln w="25400">
            <a:solidFill>
              <a:srgbClr val="00FF00"/>
            </a:solidFill>
            <a:round/>
            <a:tailEnd type="triangle" w="med" len="med"/>
          </a:ln>
          <a:effectLst/>
        </p:spPr>
        <p:txBody>
          <a:bodyPr wrap="none" anchor="ctr"/>
          <a:lstStyle/>
          <a:p>
            <a:endParaRPr lang="zh-CN" altLang="en-US"/>
          </a:p>
        </p:txBody>
      </p:sp>
      <p:sp>
        <p:nvSpPr>
          <p:cNvPr id="9" name="Line 6"/>
          <p:cNvSpPr>
            <a:spLocks noChangeShapeType="1"/>
          </p:cNvSpPr>
          <p:nvPr/>
        </p:nvSpPr>
        <p:spPr bwMode="auto">
          <a:xfrm>
            <a:off x="5684023" y="1694138"/>
            <a:ext cx="2146300" cy="3429000"/>
          </a:xfrm>
          <a:prstGeom prst="line">
            <a:avLst/>
          </a:prstGeom>
          <a:noFill/>
          <a:ln w="25400">
            <a:solidFill>
              <a:srgbClr val="00FF00"/>
            </a:solidFill>
            <a:round/>
          </a:ln>
          <a:effectLst/>
        </p:spPr>
        <p:txBody>
          <a:bodyPr wrap="none" anchor="ctr"/>
          <a:lstStyle/>
          <a:p>
            <a:endParaRPr lang="zh-CN" altLang="en-US"/>
          </a:p>
        </p:txBody>
      </p:sp>
      <p:sp>
        <p:nvSpPr>
          <p:cNvPr id="10" name="Line 7"/>
          <p:cNvSpPr>
            <a:spLocks noChangeShapeType="1"/>
          </p:cNvSpPr>
          <p:nvPr/>
        </p:nvSpPr>
        <p:spPr bwMode="auto">
          <a:xfrm flipH="1">
            <a:off x="6839723" y="5123138"/>
            <a:ext cx="990600" cy="0"/>
          </a:xfrm>
          <a:prstGeom prst="line">
            <a:avLst/>
          </a:prstGeom>
          <a:noFill/>
          <a:ln w="25400">
            <a:solidFill>
              <a:srgbClr val="00FF00"/>
            </a:solidFill>
            <a:round/>
          </a:ln>
          <a:effectLst/>
        </p:spPr>
        <p:txBody>
          <a:bodyPr wrap="none" anchor="ctr"/>
          <a:lstStyle/>
          <a:p>
            <a:endParaRPr lang="zh-CN" altLang="en-US"/>
          </a:p>
        </p:txBody>
      </p:sp>
      <p:grpSp>
        <p:nvGrpSpPr>
          <p:cNvPr id="11" name="Group 8"/>
          <p:cNvGrpSpPr/>
          <p:nvPr/>
        </p:nvGrpSpPr>
        <p:grpSpPr bwMode="auto">
          <a:xfrm>
            <a:off x="5421858" y="4039517"/>
            <a:ext cx="1403350" cy="1909763"/>
            <a:chOff x="0" y="0"/>
            <a:chExt cx="884" cy="1203"/>
          </a:xfrm>
        </p:grpSpPr>
        <p:sp>
          <p:nvSpPr>
            <p:cNvPr id="12" name="Text Box 9"/>
            <p:cNvSpPr txBox="1">
              <a:spLocks noChangeArrowheads="1"/>
            </p:cNvSpPr>
            <p:nvPr/>
          </p:nvSpPr>
          <p:spPr bwMode="auto">
            <a:xfrm>
              <a:off x="52" y="0"/>
              <a:ext cx="832" cy="754"/>
            </a:xfrm>
            <a:prstGeom prst="rect">
              <a:avLst/>
            </a:prstGeom>
            <a:solidFill>
              <a:schemeClr val="accent1"/>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num</a:t>
              </a:r>
              <a:endParaRPr lang="en-US" altLang="zh-CN">
                <a:solidFill>
                  <a:srgbClr val="000000"/>
                </a:solidFill>
                <a:latin typeface="宋体" pitchFamily="2" charset="-122"/>
              </a:endParaRPr>
            </a:p>
            <a:p>
              <a:r>
                <a:rPr lang="en-US" altLang="zh-CN">
                  <a:solidFill>
                    <a:srgbClr val="000000"/>
                  </a:solidFill>
                  <a:latin typeface="宋体" pitchFamily="2" charset="-122"/>
                </a:rPr>
                <a:t>score</a:t>
              </a:r>
              <a:endParaRPr lang="en-US" altLang="zh-CN">
                <a:solidFill>
                  <a:srgbClr val="000000"/>
                </a:solidFill>
                <a:latin typeface="宋体" pitchFamily="2" charset="-122"/>
              </a:endParaRPr>
            </a:p>
            <a:p>
              <a:r>
                <a:rPr lang="en-US" altLang="zh-CN">
                  <a:solidFill>
                    <a:srgbClr val="000000"/>
                  </a:solidFill>
                  <a:latin typeface="宋体" pitchFamily="2" charset="-122"/>
                </a:rPr>
                <a:t>next</a:t>
              </a:r>
              <a:r>
                <a:rPr lang="en-US" altLang="zh-CN">
                  <a:solidFill>
                    <a:srgbClr val="000000"/>
                  </a:solidFill>
                </a:rPr>
                <a:t> </a:t>
              </a:r>
              <a:endParaRPr lang="en-US" altLang="zh-CN">
                <a:solidFill>
                  <a:srgbClr val="000000"/>
                </a:solidFill>
              </a:endParaRPr>
            </a:p>
          </p:txBody>
        </p:sp>
        <p:sp>
          <p:nvSpPr>
            <p:cNvPr id="13" name="Line 10"/>
            <p:cNvSpPr>
              <a:spLocks noChangeShapeType="1"/>
            </p:cNvSpPr>
            <p:nvPr/>
          </p:nvSpPr>
          <p:spPr bwMode="auto">
            <a:xfrm>
              <a:off x="52" y="274"/>
              <a:ext cx="832" cy="0"/>
            </a:xfrm>
            <a:prstGeom prst="line">
              <a:avLst/>
            </a:prstGeom>
            <a:noFill/>
            <a:ln w="9525">
              <a:solidFill>
                <a:schemeClr val="bg1"/>
              </a:solidFill>
              <a:round/>
            </a:ln>
            <a:effectLst/>
          </p:spPr>
          <p:txBody>
            <a:bodyPr wrap="none" anchor="ctr"/>
            <a:lstStyle/>
            <a:p>
              <a:endParaRPr lang="zh-CN" altLang="en-US"/>
            </a:p>
          </p:txBody>
        </p:sp>
        <p:sp>
          <p:nvSpPr>
            <p:cNvPr id="14" name="Line 11"/>
            <p:cNvSpPr>
              <a:spLocks noChangeShapeType="1"/>
            </p:cNvSpPr>
            <p:nvPr/>
          </p:nvSpPr>
          <p:spPr bwMode="auto">
            <a:xfrm>
              <a:off x="52" y="562"/>
              <a:ext cx="832" cy="0"/>
            </a:xfrm>
            <a:prstGeom prst="line">
              <a:avLst/>
            </a:prstGeom>
            <a:noFill/>
            <a:ln w="9525">
              <a:solidFill>
                <a:schemeClr val="bg1"/>
              </a:solidFill>
              <a:round/>
            </a:ln>
            <a:effectLst/>
          </p:spPr>
          <p:txBody>
            <a:bodyPr wrap="none" anchor="ctr"/>
            <a:lstStyle/>
            <a:p>
              <a:endParaRPr lang="zh-CN" altLang="en-US"/>
            </a:p>
          </p:txBody>
        </p:sp>
        <p:sp>
          <p:nvSpPr>
            <p:cNvPr id="15" name="Text Box 12"/>
            <p:cNvSpPr txBox="1">
              <a:spLocks noChangeArrowheads="1"/>
            </p:cNvSpPr>
            <p:nvPr/>
          </p:nvSpPr>
          <p:spPr bwMode="auto">
            <a:xfrm>
              <a:off x="0" y="912"/>
              <a:ext cx="116" cy="291"/>
            </a:xfrm>
            <a:prstGeom prst="rect">
              <a:avLst/>
            </a:prstGeom>
            <a:noFill/>
            <a:ln w="9525">
              <a:noFill/>
              <a:miter lim="800000"/>
            </a:ln>
            <a:effectLst/>
          </p:spPr>
          <p:txBody>
            <a:bodyPr wrap="none" anchor="ctr">
              <a:spAutoFit/>
            </a:bodyPr>
            <a:lstStyle/>
            <a:p>
              <a:pPr algn="l"/>
              <a:endParaRPr lang="en-US" altLang="zh-CN" dirty="0">
                <a:solidFill>
                  <a:srgbClr val="000000"/>
                </a:solidFill>
                <a:latin typeface="宋体" pitchFamily="2" charset="-122"/>
              </a:endParaRPr>
            </a:p>
          </p:txBody>
        </p:sp>
      </p:grpSp>
      <p:sp>
        <p:nvSpPr>
          <p:cNvPr id="16" name="Line 13"/>
          <p:cNvSpPr>
            <a:spLocks noChangeShapeType="1"/>
          </p:cNvSpPr>
          <p:nvPr/>
        </p:nvSpPr>
        <p:spPr bwMode="auto">
          <a:xfrm>
            <a:off x="5271273" y="2608538"/>
            <a:ext cx="412750" cy="0"/>
          </a:xfrm>
          <a:prstGeom prst="line">
            <a:avLst/>
          </a:prstGeom>
          <a:noFill/>
          <a:ln w="25400">
            <a:solidFill>
              <a:srgbClr val="00FF00"/>
            </a:solidFill>
            <a:round/>
          </a:ln>
          <a:effectLst/>
        </p:spPr>
        <p:txBody>
          <a:bodyPr wrap="none" anchor="ctr"/>
          <a:lstStyle/>
          <a:p>
            <a:endParaRPr lang="zh-CN" altLang="en-US"/>
          </a:p>
        </p:txBody>
      </p:sp>
      <p:grpSp>
        <p:nvGrpSpPr>
          <p:cNvPr id="17" name="Group 14"/>
          <p:cNvGrpSpPr/>
          <p:nvPr/>
        </p:nvGrpSpPr>
        <p:grpSpPr bwMode="auto">
          <a:xfrm>
            <a:off x="495300" y="1149645"/>
            <a:ext cx="9339263" cy="1582738"/>
            <a:chOff x="45" y="0"/>
            <a:chExt cx="5883" cy="997"/>
          </a:xfrm>
        </p:grpSpPr>
        <p:sp>
          <p:nvSpPr>
            <p:cNvPr id="18" name="Text Box 15"/>
            <p:cNvSpPr txBox="1">
              <a:spLocks noChangeArrowheads="1"/>
            </p:cNvSpPr>
            <p:nvPr/>
          </p:nvSpPr>
          <p:spPr bwMode="auto">
            <a:xfrm>
              <a:off x="5314" y="229"/>
              <a:ext cx="468" cy="288"/>
            </a:xfrm>
            <a:prstGeom prst="rect">
              <a:avLst/>
            </a:prstGeom>
            <a:noFill/>
            <a:ln w="9525">
              <a:noFill/>
              <a:miter lim="800000"/>
            </a:ln>
            <a:effectLst/>
          </p:spPr>
          <p:txBody>
            <a:bodyPr>
              <a:spAutoFit/>
            </a:bodyPr>
            <a:lstStyle/>
            <a:p>
              <a:pPr algn="l">
                <a:spcBef>
                  <a:spcPct val="50000"/>
                </a:spcBef>
              </a:pPr>
              <a:r>
                <a:rPr lang="en-US" altLang="zh-CN" dirty="0">
                  <a:solidFill>
                    <a:srgbClr val="000000"/>
                  </a:solidFill>
                  <a:latin typeface="宋体" pitchFamily="2" charset="-122"/>
                </a:rPr>
                <a:t>...</a:t>
              </a:r>
              <a:endParaRPr lang="en-US" altLang="zh-CN" dirty="0">
                <a:solidFill>
                  <a:srgbClr val="000000"/>
                </a:solidFill>
              </a:endParaRPr>
            </a:p>
          </p:txBody>
        </p:sp>
        <p:sp>
          <p:nvSpPr>
            <p:cNvPr id="19" name="Text Box 16"/>
            <p:cNvSpPr txBox="1">
              <a:spLocks noChangeArrowheads="1"/>
            </p:cNvSpPr>
            <p:nvPr/>
          </p:nvSpPr>
          <p:spPr bwMode="auto">
            <a:xfrm>
              <a:off x="2496" y="0"/>
              <a:ext cx="116" cy="291"/>
            </a:xfrm>
            <a:prstGeom prst="rect">
              <a:avLst/>
            </a:prstGeom>
            <a:noFill/>
            <a:ln w="9525">
              <a:noFill/>
              <a:miter lim="800000"/>
            </a:ln>
            <a:effectLst/>
          </p:spPr>
          <p:txBody>
            <a:bodyPr wrap="none" anchor="ctr">
              <a:spAutoFit/>
            </a:bodyPr>
            <a:lstStyle/>
            <a:p>
              <a:pPr algn="l"/>
              <a:endParaRPr lang="en-US" altLang="zh-CN" dirty="0">
                <a:solidFill>
                  <a:srgbClr val="000000"/>
                </a:solidFill>
                <a:latin typeface="宋体" pitchFamily="2" charset="-122"/>
              </a:endParaRPr>
            </a:p>
          </p:txBody>
        </p:sp>
        <p:sp>
          <p:nvSpPr>
            <p:cNvPr id="20" name="Text Box 17"/>
            <p:cNvSpPr txBox="1">
              <a:spLocks noChangeArrowheads="1"/>
            </p:cNvSpPr>
            <p:nvPr/>
          </p:nvSpPr>
          <p:spPr bwMode="auto">
            <a:xfrm>
              <a:off x="5074" y="0"/>
              <a:ext cx="116" cy="291"/>
            </a:xfrm>
            <a:prstGeom prst="rect">
              <a:avLst/>
            </a:prstGeom>
            <a:noFill/>
            <a:ln w="9525">
              <a:noFill/>
              <a:miter lim="800000"/>
            </a:ln>
            <a:effectLst/>
          </p:spPr>
          <p:txBody>
            <a:bodyPr wrap="none" anchor="ctr">
              <a:spAutoFit/>
            </a:bodyPr>
            <a:lstStyle/>
            <a:p>
              <a:pPr algn="l"/>
              <a:endParaRPr lang="en-US" altLang="zh-CN" dirty="0">
                <a:solidFill>
                  <a:srgbClr val="000000"/>
                </a:solidFill>
                <a:latin typeface="宋体" pitchFamily="2" charset="-122"/>
              </a:endParaRPr>
            </a:p>
          </p:txBody>
        </p:sp>
        <p:sp>
          <p:nvSpPr>
            <p:cNvPr id="21" name="Text Box 18"/>
            <p:cNvSpPr txBox="1">
              <a:spLocks noChangeArrowheads="1"/>
            </p:cNvSpPr>
            <p:nvPr/>
          </p:nvSpPr>
          <p:spPr bwMode="auto">
            <a:xfrm>
              <a:off x="45" y="280"/>
              <a:ext cx="624" cy="294"/>
            </a:xfrm>
            <a:prstGeom prst="rect">
              <a:avLst/>
            </a:prstGeom>
            <a:solidFill>
              <a:schemeClr val="accent1"/>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head</a:t>
              </a:r>
              <a:endParaRPr lang="en-US" altLang="zh-CN">
                <a:solidFill>
                  <a:srgbClr val="000000"/>
                </a:solidFill>
              </a:endParaRPr>
            </a:p>
          </p:txBody>
        </p:sp>
        <p:sp>
          <p:nvSpPr>
            <p:cNvPr id="22" name="Line 19"/>
            <p:cNvSpPr>
              <a:spLocks noChangeShapeType="1"/>
            </p:cNvSpPr>
            <p:nvPr/>
          </p:nvSpPr>
          <p:spPr bwMode="auto">
            <a:xfrm>
              <a:off x="669" y="422"/>
              <a:ext cx="215"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23" name="Text Box 20"/>
            <p:cNvSpPr txBox="1">
              <a:spLocks noChangeArrowheads="1"/>
            </p:cNvSpPr>
            <p:nvPr/>
          </p:nvSpPr>
          <p:spPr bwMode="auto">
            <a:xfrm>
              <a:off x="2214" y="243"/>
              <a:ext cx="832" cy="754"/>
            </a:xfrm>
            <a:prstGeom prst="rect">
              <a:avLst/>
            </a:prstGeom>
            <a:solidFill>
              <a:srgbClr val="FF0000"/>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num</a:t>
              </a:r>
              <a:endParaRPr lang="en-US" altLang="zh-CN" dirty="0">
                <a:solidFill>
                  <a:srgbClr val="000000"/>
                </a:solidFill>
                <a:latin typeface="宋体" pitchFamily="2" charset="-122"/>
              </a:endParaRPr>
            </a:p>
            <a:p>
              <a:r>
                <a:rPr lang="en-US" altLang="zh-CN" dirty="0">
                  <a:solidFill>
                    <a:srgbClr val="000000"/>
                  </a:solidFill>
                  <a:latin typeface="宋体" pitchFamily="2" charset="-122"/>
                </a:rPr>
                <a:t>score</a:t>
              </a:r>
              <a:endParaRPr lang="en-US" altLang="zh-CN" dirty="0">
                <a:solidFill>
                  <a:srgbClr val="000000"/>
                </a:solidFill>
                <a:latin typeface="宋体" pitchFamily="2" charset="-122"/>
              </a:endParaRPr>
            </a:p>
            <a:p>
              <a:r>
                <a:rPr lang="en-US" altLang="zh-CN" dirty="0">
                  <a:solidFill>
                    <a:srgbClr val="000000"/>
                  </a:solidFill>
                  <a:latin typeface="宋体" pitchFamily="2" charset="-122"/>
                </a:rPr>
                <a:t>next</a:t>
              </a:r>
              <a:r>
                <a:rPr lang="en-US" altLang="zh-CN" dirty="0">
                  <a:solidFill>
                    <a:srgbClr val="000000"/>
                  </a:solidFill>
                </a:rPr>
                <a:t> </a:t>
              </a:r>
              <a:endParaRPr lang="en-US" altLang="zh-CN" dirty="0">
                <a:solidFill>
                  <a:srgbClr val="000000"/>
                </a:solidFill>
              </a:endParaRPr>
            </a:p>
          </p:txBody>
        </p:sp>
        <p:sp>
          <p:nvSpPr>
            <p:cNvPr id="24" name="Line 21"/>
            <p:cNvSpPr>
              <a:spLocks noChangeShapeType="1"/>
            </p:cNvSpPr>
            <p:nvPr/>
          </p:nvSpPr>
          <p:spPr bwMode="auto">
            <a:xfrm>
              <a:off x="2216" y="512"/>
              <a:ext cx="832" cy="0"/>
            </a:xfrm>
            <a:prstGeom prst="line">
              <a:avLst/>
            </a:prstGeom>
            <a:noFill/>
            <a:ln w="9525">
              <a:solidFill>
                <a:schemeClr val="bg1"/>
              </a:solidFill>
              <a:round/>
            </a:ln>
            <a:effectLst/>
          </p:spPr>
          <p:txBody>
            <a:bodyPr wrap="none" anchor="ctr"/>
            <a:lstStyle/>
            <a:p>
              <a:endParaRPr lang="zh-CN" altLang="en-US"/>
            </a:p>
          </p:txBody>
        </p:sp>
        <p:sp>
          <p:nvSpPr>
            <p:cNvPr id="25" name="Line 22"/>
            <p:cNvSpPr>
              <a:spLocks noChangeShapeType="1"/>
            </p:cNvSpPr>
            <p:nvPr/>
          </p:nvSpPr>
          <p:spPr bwMode="auto">
            <a:xfrm>
              <a:off x="2216" y="800"/>
              <a:ext cx="832" cy="0"/>
            </a:xfrm>
            <a:prstGeom prst="line">
              <a:avLst/>
            </a:prstGeom>
            <a:noFill/>
            <a:ln w="9525">
              <a:solidFill>
                <a:schemeClr val="bg1"/>
              </a:solidFill>
              <a:round/>
            </a:ln>
            <a:effectLst/>
          </p:spPr>
          <p:txBody>
            <a:bodyPr wrap="none" anchor="ctr"/>
            <a:lstStyle/>
            <a:p>
              <a:endParaRPr lang="zh-CN" altLang="en-US"/>
            </a:p>
          </p:txBody>
        </p:sp>
        <p:grpSp>
          <p:nvGrpSpPr>
            <p:cNvPr id="26" name="Group 23"/>
            <p:cNvGrpSpPr/>
            <p:nvPr/>
          </p:nvGrpSpPr>
          <p:grpSpPr bwMode="auto">
            <a:xfrm>
              <a:off x="3714" y="219"/>
              <a:ext cx="1619" cy="754"/>
              <a:chOff x="1077" y="-69"/>
              <a:chExt cx="1495" cy="754"/>
            </a:xfrm>
          </p:grpSpPr>
          <p:sp>
            <p:nvSpPr>
              <p:cNvPr id="36" name="Text Box 24"/>
              <p:cNvSpPr txBox="1">
                <a:spLocks noChangeArrowheads="1"/>
              </p:cNvSpPr>
              <p:nvPr/>
            </p:nvSpPr>
            <p:spPr bwMode="auto">
              <a:xfrm>
                <a:off x="1077" y="-69"/>
                <a:ext cx="768" cy="754"/>
              </a:xfrm>
              <a:prstGeom prst="rect">
                <a:avLst/>
              </a:prstGeom>
              <a:solidFill>
                <a:schemeClr val="accent1"/>
              </a:solidFill>
              <a:ln w="9525">
                <a:solidFill>
                  <a:schemeClr val="tx1"/>
                </a:solidFill>
                <a:miter lim="800000"/>
              </a:ln>
              <a:effectLst/>
            </p:spPr>
            <p:txBody>
              <a:bodyPr anchor="ctr">
                <a:spAutoFit/>
              </a:bodyPr>
              <a:lstStyle/>
              <a:p>
                <a:r>
                  <a:rPr lang="en-US" altLang="zh-CN" dirty="0" err="1">
                    <a:solidFill>
                      <a:srgbClr val="000000"/>
                    </a:solidFill>
                    <a:latin typeface="宋体" pitchFamily="2" charset="-122"/>
                  </a:rPr>
                  <a:t>num</a:t>
                </a:r>
                <a:endParaRPr lang="en-US" altLang="zh-CN" dirty="0">
                  <a:solidFill>
                    <a:srgbClr val="000000"/>
                  </a:solidFill>
                  <a:latin typeface="宋体" pitchFamily="2" charset="-122"/>
                </a:endParaRPr>
              </a:p>
              <a:p>
                <a:r>
                  <a:rPr lang="en-US" altLang="zh-CN" dirty="0">
                    <a:solidFill>
                      <a:srgbClr val="000000"/>
                    </a:solidFill>
                    <a:latin typeface="宋体" pitchFamily="2" charset="-122"/>
                  </a:rPr>
                  <a:t>score</a:t>
                </a:r>
                <a:endParaRPr lang="en-US" altLang="zh-CN" dirty="0">
                  <a:solidFill>
                    <a:srgbClr val="000000"/>
                  </a:solidFill>
                  <a:latin typeface="宋体" pitchFamily="2" charset="-122"/>
                </a:endParaRPr>
              </a:p>
              <a:p>
                <a:r>
                  <a:rPr lang="en-US" altLang="zh-CN" dirty="0">
                    <a:solidFill>
                      <a:srgbClr val="000000"/>
                    </a:solidFill>
                    <a:latin typeface="宋体" pitchFamily="2" charset="-122"/>
                  </a:rPr>
                  <a:t>next</a:t>
                </a:r>
                <a:r>
                  <a:rPr lang="en-US" altLang="zh-CN" dirty="0">
                    <a:solidFill>
                      <a:srgbClr val="000000"/>
                    </a:solidFill>
                  </a:rPr>
                  <a:t> </a:t>
                </a:r>
                <a:endParaRPr lang="en-US" altLang="zh-CN" dirty="0">
                  <a:solidFill>
                    <a:srgbClr val="000000"/>
                  </a:solidFill>
                </a:endParaRPr>
              </a:p>
            </p:txBody>
          </p:sp>
          <p:sp>
            <p:nvSpPr>
              <p:cNvPr id="37" name="Line 25"/>
              <p:cNvSpPr>
                <a:spLocks noChangeShapeType="1"/>
              </p:cNvSpPr>
              <p:nvPr/>
            </p:nvSpPr>
            <p:spPr bwMode="auto">
              <a:xfrm>
                <a:off x="2092" y="133"/>
                <a:ext cx="480"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38" name="Line 26"/>
              <p:cNvSpPr>
                <a:spLocks noChangeShapeType="1"/>
              </p:cNvSpPr>
              <p:nvPr/>
            </p:nvSpPr>
            <p:spPr bwMode="auto">
              <a:xfrm>
                <a:off x="1077" y="205"/>
                <a:ext cx="768" cy="0"/>
              </a:xfrm>
              <a:prstGeom prst="line">
                <a:avLst/>
              </a:prstGeom>
              <a:noFill/>
              <a:ln w="9525">
                <a:solidFill>
                  <a:schemeClr val="bg1"/>
                </a:solidFill>
                <a:round/>
              </a:ln>
              <a:effectLst/>
            </p:spPr>
            <p:txBody>
              <a:bodyPr wrap="none" anchor="ctr"/>
              <a:lstStyle/>
              <a:p>
                <a:endParaRPr lang="zh-CN" altLang="en-US"/>
              </a:p>
            </p:txBody>
          </p:sp>
          <p:sp>
            <p:nvSpPr>
              <p:cNvPr id="39" name="Line 27"/>
              <p:cNvSpPr>
                <a:spLocks noChangeShapeType="1"/>
              </p:cNvSpPr>
              <p:nvPr/>
            </p:nvSpPr>
            <p:spPr bwMode="auto">
              <a:xfrm>
                <a:off x="1077" y="493"/>
                <a:ext cx="768" cy="0"/>
              </a:xfrm>
              <a:prstGeom prst="line">
                <a:avLst/>
              </a:prstGeom>
              <a:noFill/>
              <a:ln w="9525">
                <a:solidFill>
                  <a:schemeClr val="bg1"/>
                </a:solidFill>
                <a:round/>
              </a:ln>
              <a:effectLst/>
            </p:spPr>
            <p:txBody>
              <a:bodyPr wrap="none" anchor="ctr"/>
              <a:lstStyle/>
              <a:p>
                <a:endParaRPr lang="zh-CN" altLang="en-US"/>
              </a:p>
            </p:txBody>
          </p:sp>
          <p:sp>
            <p:nvSpPr>
              <p:cNvPr id="40" name="Line 28"/>
              <p:cNvSpPr>
                <a:spLocks noChangeShapeType="1"/>
              </p:cNvSpPr>
              <p:nvPr/>
            </p:nvSpPr>
            <p:spPr bwMode="auto">
              <a:xfrm>
                <a:off x="1852" y="613"/>
                <a:ext cx="240" cy="0"/>
              </a:xfrm>
              <a:prstGeom prst="line">
                <a:avLst/>
              </a:prstGeom>
              <a:noFill/>
              <a:ln w="9525">
                <a:solidFill>
                  <a:srgbClr val="000000"/>
                </a:solidFill>
                <a:round/>
              </a:ln>
              <a:effectLst/>
            </p:spPr>
            <p:txBody>
              <a:bodyPr wrap="none" anchor="ctr"/>
              <a:lstStyle/>
              <a:p>
                <a:endParaRPr lang="zh-CN" altLang="en-US"/>
              </a:p>
            </p:txBody>
          </p:sp>
          <p:sp>
            <p:nvSpPr>
              <p:cNvPr id="41" name="Line 29"/>
              <p:cNvSpPr>
                <a:spLocks noChangeShapeType="1"/>
              </p:cNvSpPr>
              <p:nvPr/>
            </p:nvSpPr>
            <p:spPr bwMode="auto">
              <a:xfrm flipV="1">
                <a:off x="2092" y="133"/>
                <a:ext cx="0" cy="480"/>
              </a:xfrm>
              <a:prstGeom prst="line">
                <a:avLst/>
              </a:prstGeom>
              <a:noFill/>
              <a:ln w="9525">
                <a:solidFill>
                  <a:srgbClr val="000000"/>
                </a:solidFill>
                <a:round/>
              </a:ln>
              <a:effectLst/>
            </p:spPr>
            <p:txBody>
              <a:bodyPr wrap="none" anchor="ctr"/>
              <a:lstStyle/>
              <a:p>
                <a:endParaRPr lang="zh-CN" altLang="en-US"/>
              </a:p>
            </p:txBody>
          </p:sp>
        </p:grpSp>
        <p:grpSp>
          <p:nvGrpSpPr>
            <p:cNvPr id="27" name="Group 30"/>
            <p:cNvGrpSpPr/>
            <p:nvPr/>
          </p:nvGrpSpPr>
          <p:grpSpPr bwMode="auto">
            <a:xfrm>
              <a:off x="1683" y="416"/>
              <a:ext cx="4245" cy="400"/>
              <a:chOff x="-2382" y="128"/>
              <a:chExt cx="3918" cy="400"/>
            </a:xfrm>
          </p:grpSpPr>
          <p:sp>
            <p:nvSpPr>
              <p:cNvPr id="30" name="Line 32"/>
              <p:cNvSpPr>
                <a:spLocks noChangeShapeType="1"/>
              </p:cNvSpPr>
              <p:nvPr/>
            </p:nvSpPr>
            <p:spPr bwMode="auto">
              <a:xfrm>
                <a:off x="768" y="288"/>
                <a:ext cx="768" cy="0"/>
              </a:xfrm>
              <a:prstGeom prst="line">
                <a:avLst/>
              </a:prstGeom>
              <a:noFill/>
              <a:ln w="9525">
                <a:solidFill>
                  <a:schemeClr val="bg1"/>
                </a:solidFill>
                <a:round/>
              </a:ln>
              <a:effectLst/>
            </p:spPr>
            <p:txBody>
              <a:bodyPr wrap="none" anchor="ctr"/>
              <a:lstStyle/>
              <a:p>
                <a:endParaRPr lang="zh-CN" altLang="en-US"/>
              </a:p>
            </p:txBody>
          </p:sp>
          <p:sp>
            <p:nvSpPr>
              <p:cNvPr id="31" name="Line 33"/>
              <p:cNvSpPr>
                <a:spLocks noChangeShapeType="1"/>
              </p:cNvSpPr>
              <p:nvPr/>
            </p:nvSpPr>
            <p:spPr bwMode="auto">
              <a:xfrm>
                <a:off x="768" y="528"/>
                <a:ext cx="768" cy="0"/>
              </a:xfrm>
              <a:prstGeom prst="line">
                <a:avLst/>
              </a:prstGeom>
              <a:noFill/>
              <a:ln w="9525">
                <a:solidFill>
                  <a:schemeClr val="bg1"/>
                </a:solidFill>
                <a:round/>
              </a:ln>
              <a:effectLst/>
            </p:spPr>
            <p:txBody>
              <a:bodyPr wrap="none" anchor="ctr"/>
              <a:lstStyle/>
              <a:p>
                <a:endParaRPr lang="zh-CN" altLang="en-US"/>
              </a:p>
            </p:txBody>
          </p:sp>
          <p:sp>
            <p:nvSpPr>
              <p:cNvPr id="33" name="Line 35"/>
              <p:cNvSpPr>
                <a:spLocks noChangeShapeType="1"/>
              </p:cNvSpPr>
              <p:nvPr/>
            </p:nvSpPr>
            <p:spPr bwMode="auto">
              <a:xfrm>
                <a:off x="-2382" y="128"/>
                <a:ext cx="480" cy="1"/>
              </a:xfrm>
              <a:prstGeom prst="line">
                <a:avLst/>
              </a:prstGeom>
              <a:noFill/>
              <a:ln w="9525">
                <a:solidFill>
                  <a:srgbClr val="000000"/>
                </a:solidFill>
                <a:round/>
                <a:tailEnd type="triangle" w="med" len="med"/>
              </a:ln>
              <a:effectLst/>
            </p:spPr>
            <p:txBody>
              <a:bodyPr wrap="none" anchor="ctr"/>
              <a:lstStyle/>
              <a:p>
                <a:endParaRPr lang="zh-CN" altLang="en-US"/>
              </a:p>
            </p:txBody>
          </p:sp>
        </p:grpSp>
        <p:sp>
          <p:nvSpPr>
            <p:cNvPr id="28" name="Line 38"/>
            <p:cNvSpPr>
              <a:spLocks noChangeShapeType="1"/>
            </p:cNvSpPr>
            <p:nvPr/>
          </p:nvSpPr>
          <p:spPr bwMode="auto">
            <a:xfrm flipV="1">
              <a:off x="3049" y="381"/>
              <a:ext cx="624" cy="480"/>
            </a:xfrm>
            <a:prstGeom prst="line">
              <a:avLst/>
            </a:prstGeom>
            <a:noFill/>
            <a:ln w="38100">
              <a:solidFill>
                <a:srgbClr val="FF0000"/>
              </a:solidFill>
              <a:prstDash val="dash"/>
              <a:round/>
              <a:tailEnd type="triangle" w="med" len="med"/>
            </a:ln>
            <a:effectLst/>
          </p:spPr>
          <p:txBody>
            <a:bodyPr wrap="none" anchor="ctr"/>
            <a:lstStyle/>
            <a:p>
              <a:endParaRPr lang="zh-CN" altLang="en-US"/>
            </a:p>
          </p:txBody>
        </p:sp>
        <p:sp>
          <p:nvSpPr>
            <p:cNvPr id="45" name="Text Box 15"/>
            <p:cNvSpPr txBox="1">
              <a:spLocks noChangeArrowheads="1"/>
            </p:cNvSpPr>
            <p:nvPr/>
          </p:nvSpPr>
          <p:spPr bwMode="auto">
            <a:xfrm>
              <a:off x="993" y="211"/>
              <a:ext cx="468" cy="288"/>
            </a:xfrm>
            <a:prstGeom prst="rect">
              <a:avLst/>
            </a:prstGeom>
            <a:noFill/>
            <a:ln w="9525">
              <a:noFill/>
              <a:miter lim="800000"/>
            </a:ln>
            <a:effectLst/>
          </p:spPr>
          <p:txBody>
            <a:bodyPr>
              <a:spAutoFit/>
            </a:bodyPr>
            <a:lstStyle/>
            <a:p>
              <a:pPr algn="l">
                <a:spcBef>
                  <a:spcPct val="50000"/>
                </a:spcBef>
              </a:pPr>
              <a:r>
                <a:rPr lang="en-US" altLang="zh-CN">
                  <a:solidFill>
                    <a:srgbClr val="000000"/>
                  </a:solidFill>
                  <a:latin typeface="宋体" pitchFamily="2" charset="-122"/>
                </a:rPr>
                <a:t>...</a:t>
              </a:r>
              <a:endParaRPr lang="en-US" altLang="zh-CN">
                <a:solidFill>
                  <a:srgbClr val="000000"/>
                </a:solidFill>
              </a:endParaRPr>
            </a:p>
          </p:txBody>
        </p:sp>
      </p:grpSp>
      <p:sp>
        <p:nvSpPr>
          <p:cNvPr id="42" name="Text Box 39"/>
          <p:cNvSpPr txBox="1">
            <a:spLocks noChangeArrowheads="1"/>
          </p:cNvSpPr>
          <p:nvPr/>
        </p:nvSpPr>
        <p:spPr bwMode="auto">
          <a:xfrm>
            <a:off x="1327056" y="4397371"/>
            <a:ext cx="2719014" cy="1052596"/>
          </a:xfrm>
          <a:prstGeom prst="rect">
            <a:avLst/>
          </a:prstGeom>
          <a:noFill/>
          <a:ln w="9525">
            <a:solidFill>
              <a:srgbClr val="00CCFF"/>
            </a:solidFill>
            <a:miter lim="800000"/>
          </a:ln>
          <a:effectLst/>
        </p:spPr>
        <p:txBody>
          <a:bodyPr wrap="none">
            <a:spAutoFit/>
          </a:bodyPr>
          <a:lstStyle/>
          <a:p>
            <a:pPr algn="l">
              <a:lnSpc>
                <a:spcPct val="130000"/>
              </a:lnSpc>
            </a:pPr>
            <a:r>
              <a:rPr lang="en-US" altLang="zh-CN" dirty="0">
                <a:solidFill>
                  <a:srgbClr val="000000"/>
                </a:solidFill>
              </a:rPr>
              <a:t>q-&gt;next = p-&gt;next;</a:t>
            </a:r>
            <a:endParaRPr lang="en-US" altLang="zh-CN" dirty="0">
              <a:solidFill>
                <a:srgbClr val="000000"/>
              </a:solidFill>
            </a:endParaRPr>
          </a:p>
          <a:p>
            <a:pPr algn="l">
              <a:lnSpc>
                <a:spcPct val="130000"/>
              </a:lnSpc>
            </a:pPr>
            <a:r>
              <a:rPr lang="en-US" altLang="zh-CN" dirty="0">
                <a:solidFill>
                  <a:srgbClr val="000000"/>
                </a:solidFill>
              </a:rPr>
              <a:t>p-&gt;next = </a:t>
            </a:r>
            <a:r>
              <a:rPr lang="en-US" altLang="zh-CN" dirty="0" smtClean="0">
                <a:solidFill>
                  <a:srgbClr val="000000"/>
                </a:solidFill>
              </a:rPr>
              <a:t>q </a:t>
            </a:r>
            <a:r>
              <a:rPr lang="en-US" altLang="zh-CN" dirty="0">
                <a:solidFill>
                  <a:srgbClr val="000000"/>
                </a:solidFill>
              </a:rPr>
              <a:t>;</a:t>
            </a:r>
            <a:endParaRPr lang="en-US" altLang="zh-CN" dirty="0">
              <a:solidFill>
                <a:srgbClr val="000000"/>
              </a:solidFill>
            </a:endParaRPr>
          </a:p>
        </p:txBody>
      </p:sp>
      <p:sp>
        <p:nvSpPr>
          <p:cNvPr id="43" name="Text Box 40"/>
          <p:cNvSpPr txBox="1">
            <a:spLocks noChangeArrowheads="1"/>
          </p:cNvSpPr>
          <p:nvPr/>
        </p:nvSpPr>
        <p:spPr bwMode="auto">
          <a:xfrm>
            <a:off x="4330358" y="1065254"/>
            <a:ext cx="340408" cy="463846"/>
          </a:xfrm>
          <a:prstGeom prst="rect">
            <a:avLst/>
          </a:prstGeom>
          <a:noFill/>
          <a:ln w="9525">
            <a:noFill/>
            <a:miter lim="800000"/>
          </a:ln>
          <a:effectLst/>
        </p:spPr>
        <p:txBody>
          <a:bodyPr wrap="square" lIns="90000" tIns="46800" rIns="90000" bIns="46800">
            <a:spAutoFit/>
          </a:bodyPr>
          <a:lstStyle/>
          <a:p>
            <a:pPr algn="l"/>
            <a:r>
              <a:rPr lang="en-US" altLang="zh-CN" b="0">
                <a:solidFill>
                  <a:srgbClr val="000000"/>
                </a:solidFill>
              </a:rPr>
              <a:t>p</a:t>
            </a:r>
            <a:endParaRPr lang="en-US" altLang="zh-CN" b="0">
              <a:solidFill>
                <a:srgbClr val="000000"/>
              </a:solidFill>
            </a:endParaRPr>
          </a:p>
        </p:txBody>
      </p:sp>
      <p:sp>
        <p:nvSpPr>
          <p:cNvPr id="44" name="Text Box 41"/>
          <p:cNvSpPr txBox="1">
            <a:spLocks noChangeArrowheads="1"/>
          </p:cNvSpPr>
          <p:nvPr/>
        </p:nvSpPr>
        <p:spPr bwMode="auto">
          <a:xfrm>
            <a:off x="5934848" y="3575326"/>
            <a:ext cx="335646" cy="463846"/>
          </a:xfrm>
          <a:prstGeom prst="rect">
            <a:avLst/>
          </a:prstGeom>
          <a:noFill/>
          <a:ln w="9525">
            <a:noFill/>
            <a:miter lim="800000"/>
          </a:ln>
          <a:effectLst/>
        </p:spPr>
        <p:txBody>
          <a:bodyPr wrap="none" lIns="90000" tIns="46800" rIns="90000" bIns="46800">
            <a:spAutoFit/>
          </a:bodyPr>
          <a:lstStyle/>
          <a:p>
            <a:pPr algn="l"/>
            <a:r>
              <a:rPr lang="en-US" altLang="zh-CN" b="0">
                <a:solidFill>
                  <a:srgbClr val="000000"/>
                </a:solidFill>
              </a:rPr>
              <a:t>q</a:t>
            </a:r>
            <a:endParaRPr lang="en-US" altLang="zh-CN" b="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6" grpId="0" animBg="1"/>
      <p:bldP spid="42"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500562" y="48260"/>
            <a:ext cx="48449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删除结点</a:t>
            </a:r>
            <a:r>
              <a:rPr lang="en-US" altLang="zh-CN" sz="2500" dirty="0" smtClean="0">
                <a:solidFill>
                  <a:srgbClr val="800000"/>
                </a:solidFill>
                <a:ea typeface="黑体" panose="02010600030101010101" pitchFamily="49" charset="-122"/>
              </a:rPr>
              <a:t>p</a:t>
            </a:r>
            <a:r>
              <a:rPr lang="zh-CN" altLang="en-US" sz="2800" dirty="0" smtClean="0">
                <a:solidFill>
                  <a:srgbClr val="FF0000"/>
                </a:solidFill>
                <a:ea typeface="黑体" panose="02010600030101010101" pitchFamily="49" charset="-122"/>
              </a:rPr>
              <a:t>之后</a:t>
            </a:r>
            <a:r>
              <a:rPr lang="zh-CN" altLang="en-US" sz="2500" dirty="0" smtClean="0">
                <a:solidFill>
                  <a:srgbClr val="800000"/>
                </a:solidFill>
                <a:ea typeface="黑体" panose="02010600030101010101" pitchFamily="49" charset="-122"/>
              </a:rPr>
              <a:t>的一个结点</a:t>
            </a:r>
            <a:endParaRPr lang="zh-CN" altLang="en-US" sz="2500" dirty="0">
              <a:solidFill>
                <a:srgbClr val="800000"/>
              </a:solidFill>
              <a:ea typeface="黑体" panose="02010600030101010101" pitchFamily="49" charset="-122"/>
            </a:endParaRPr>
          </a:p>
        </p:txBody>
      </p:sp>
      <p:sp>
        <p:nvSpPr>
          <p:cNvPr id="45" name="Line 3"/>
          <p:cNvSpPr>
            <a:spLocks noChangeShapeType="1"/>
          </p:cNvSpPr>
          <p:nvPr/>
        </p:nvSpPr>
        <p:spPr bwMode="auto">
          <a:xfrm>
            <a:off x="3136900" y="3143149"/>
            <a:ext cx="412750" cy="0"/>
          </a:xfrm>
          <a:prstGeom prst="line">
            <a:avLst/>
          </a:prstGeom>
          <a:noFill/>
          <a:ln w="25400">
            <a:solidFill>
              <a:srgbClr val="00FF00"/>
            </a:solidFill>
            <a:round/>
          </a:ln>
          <a:effectLst/>
        </p:spPr>
        <p:txBody>
          <a:bodyPr wrap="none" anchor="ctr"/>
          <a:lstStyle/>
          <a:p>
            <a:endParaRPr lang="zh-CN" altLang="en-US"/>
          </a:p>
        </p:txBody>
      </p:sp>
      <p:sp>
        <p:nvSpPr>
          <p:cNvPr id="46" name="Line 4"/>
          <p:cNvSpPr>
            <a:spLocks noChangeShapeType="1"/>
          </p:cNvSpPr>
          <p:nvPr/>
        </p:nvSpPr>
        <p:spPr bwMode="auto">
          <a:xfrm>
            <a:off x="3549650" y="3143149"/>
            <a:ext cx="0" cy="990600"/>
          </a:xfrm>
          <a:prstGeom prst="line">
            <a:avLst/>
          </a:prstGeom>
          <a:noFill/>
          <a:ln w="25400">
            <a:solidFill>
              <a:srgbClr val="00FF00"/>
            </a:solidFill>
            <a:round/>
          </a:ln>
          <a:effectLst/>
        </p:spPr>
        <p:txBody>
          <a:bodyPr wrap="none" anchor="ctr"/>
          <a:lstStyle/>
          <a:p>
            <a:endParaRPr lang="zh-CN" altLang="en-US"/>
          </a:p>
        </p:txBody>
      </p:sp>
      <p:sp>
        <p:nvSpPr>
          <p:cNvPr id="47" name="Line 5"/>
          <p:cNvSpPr>
            <a:spLocks noChangeShapeType="1"/>
          </p:cNvSpPr>
          <p:nvPr/>
        </p:nvSpPr>
        <p:spPr bwMode="auto">
          <a:xfrm>
            <a:off x="3549650" y="4133749"/>
            <a:ext cx="2889250" cy="0"/>
          </a:xfrm>
          <a:prstGeom prst="line">
            <a:avLst/>
          </a:prstGeom>
          <a:noFill/>
          <a:ln w="25400">
            <a:solidFill>
              <a:srgbClr val="00FF00"/>
            </a:solidFill>
            <a:round/>
          </a:ln>
          <a:effectLst/>
        </p:spPr>
        <p:txBody>
          <a:bodyPr wrap="none" anchor="ctr"/>
          <a:lstStyle/>
          <a:p>
            <a:endParaRPr lang="zh-CN" altLang="en-US"/>
          </a:p>
        </p:txBody>
      </p:sp>
      <p:sp>
        <p:nvSpPr>
          <p:cNvPr id="48" name="Line 6"/>
          <p:cNvSpPr>
            <a:spLocks noChangeShapeType="1"/>
          </p:cNvSpPr>
          <p:nvPr/>
        </p:nvSpPr>
        <p:spPr bwMode="auto">
          <a:xfrm flipV="1">
            <a:off x="6418263" y="2381149"/>
            <a:ext cx="0" cy="1752600"/>
          </a:xfrm>
          <a:prstGeom prst="line">
            <a:avLst/>
          </a:prstGeom>
          <a:noFill/>
          <a:ln w="25400">
            <a:solidFill>
              <a:srgbClr val="00FF00"/>
            </a:solidFill>
            <a:round/>
            <a:tailEnd type="triangle" w="med" len="med"/>
          </a:ln>
          <a:effectLst/>
        </p:spPr>
        <p:txBody>
          <a:bodyPr wrap="none" anchor="ctr"/>
          <a:lstStyle/>
          <a:p>
            <a:endParaRPr lang="zh-CN" altLang="en-US"/>
          </a:p>
        </p:txBody>
      </p:sp>
      <p:grpSp>
        <p:nvGrpSpPr>
          <p:cNvPr id="49" name="Group 7"/>
          <p:cNvGrpSpPr/>
          <p:nvPr/>
        </p:nvGrpSpPr>
        <p:grpSpPr bwMode="auto">
          <a:xfrm>
            <a:off x="330200" y="1412776"/>
            <a:ext cx="9575800" cy="1882775"/>
            <a:chOff x="0" y="0"/>
            <a:chExt cx="6032" cy="1186"/>
          </a:xfrm>
        </p:grpSpPr>
        <p:sp>
          <p:nvSpPr>
            <p:cNvPr id="50" name="Text Box 8"/>
            <p:cNvSpPr txBox="1">
              <a:spLocks noChangeArrowheads="1"/>
            </p:cNvSpPr>
            <p:nvPr/>
          </p:nvSpPr>
          <p:spPr bwMode="auto">
            <a:xfrm>
              <a:off x="2496" y="0"/>
              <a:ext cx="116" cy="291"/>
            </a:xfrm>
            <a:prstGeom prst="rect">
              <a:avLst/>
            </a:prstGeom>
            <a:noFill/>
            <a:ln w="9525">
              <a:noFill/>
              <a:miter lim="800000"/>
            </a:ln>
            <a:effectLst/>
          </p:spPr>
          <p:txBody>
            <a:bodyPr wrap="none" anchor="ctr">
              <a:spAutoFit/>
            </a:bodyPr>
            <a:lstStyle/>
            <a:p>
              <a:pPr algn="l"/>
              <a:endParaRPr lang="en-US" altLang="zh-CN" dirty="0">
                <a:solidFill>
                  <a:srgbClr val="000000"/>
                </a:solidFill>
                <a:latin typeface="宋体" pitchFamily="2" charset="-122"/>
              </a:endParaRPr>
            </a:p>
          </p:txBody>
        </p:sp>
        <p:sp>
          <p:nvSpPr>
            <p:cNvPr id="51" name="Line 9"/>
            <p:cNvSpPr>
              <a:spLocks noChangeShapeType="1"/>
            </p:cNvSpPr>
            <p:nvPr/>
          </p:nvSpPr>
          <p:spPr bwMode="auto">
            <a:xfrm>
              <a:off x="988" y="432"/>
              <a:ext cx="832" cy="0"/>
            </a:xfrm>
            <a:prstGeom prst="line">
              <a:avLst/>
            </a:prstGeom>
            <a:noFill/>
            <a:ln w="9525">
              <a:solidFill>
                <a:schemeClr val="bg1"/>
              </a:solidFill>
              <a:round/>
            </a:ln>
            <a:effectLst/>
          </p:spPr>
          <p:txBody>
            <a:bodyPr wrap="none" anchor="ctr"/>
            <a:lstStyle/>
            <a:p>
              <a:endParaRPr lang="zh-CN" altLang="en-US"/>
            </a:p>
          </p:txBody>
        </p:sp>
        <p:sp>
          <p:nvSpPr>
            <p:cNvPr id="52" name="Line 10"/>
            <p:cNvSpPr>
              <a:spLocks noChangeShapeType="1"/>
            </p:cNvSpPr>
            <p:nvPr/>
          </p:nvSpPr>
          <p:spPr bwMode="auto">
            <a:xfrm>
              <a:off x="2548" y="432"/>
              <a:ext cx="832" cy="0"/>
            </a:xfrm>
            <a:prstGeom prst="line">
              <a:avLst/>
            </a:prstGeom>
            <a:noFill/>
            <a:ln w="9525">
              <a:solidFill>
                <a:schemeClr val="bg1"/>
              </a:solidFill>
              <a:round/>
            </a:ln>
            <a:effectLst/>
          </p:spPr>
          <p:txBody>
            <a:bodyPr wrap="none" anchor="ctr"/>
            <a:lstStyle/>
            <a:p>
              <a:endParaRPr lang="zh-CN" altLang="en-US"/>
            </a:p>
          </p:txBody>
        </p:sp>
        <p:sp>
          <p:nvSpPr>
            <p:cNvPr id="53" name="Text Box 11"/>
            <p:cNvSpPr txBox="1">
              <a:spLocks noChangeArrowheads="1"/>
            </p:cNvSpPr>
            <p:nvPr/>
          </p:nvSpPr>
          <p:spPr bwMode="auto">
            <a:xfrm>
              <a:off x="0" y="432"/>
              <a:ext cx="624" cy="294"/>
            </a:xfrm>
            <a:prstGeom prst="rect">
              <a:avLst/>
            </a:prstGeom>
            <a:solidFill>
              <a:schemeClr val="accent1"/>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head</a:t>
              </a:r>
              <a:endParaRPr lang="en-US" altLang="zh-CN">
                <a:solidFill>
                  <a:srgbClr val="000000"/>
                </a:solidFill>
              </a:endParaRPr>
            </a:p>
          </p:txBody>
        </p:sp>
        <p:sp>
          <p:nvSpPr>
            <p:cNvPr id="54" name="Line 12"/>
            <p:cNvSpPr>
              <a:spLocks noChangeShapeType="1"/>
            </p:cNvSpPr>
            <p:nvPr/>
          </p:nvSpPr>
          <p:spPr bwMode="auto">
            <a:xfrm>
              <a:off x="572" y="576"/>
              <a:ext cx="416"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55" name="Text Box 13"/>
            <p:cNvSpPr txBox="1">
              <a:spLocks noChangeArrowheads="1"/>
            </p:cNvSpPr>
            <p:nvPr/>
          </p:nvSpPr>
          <p:spPr bwMode="auto">
            <a:xfrm>
              <a:off x="988" y="432"/>
              <a:ext cx="832" cy="754"/>
            </a:xfrm>
            <a:prstGeom prst="rect">
              <a:avLst/>
            </a:prstGeom>
            <a:solidFill>
              <a:schemeClr val="accent1"/>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num</a:t>
              </a:r>
              <a:endParaRPr lang="en-US" altLang="zh-CN">
                <a:solidFill>
                  <a:srgbClr val="000000"/>
                </a:solidFill>
                <a:latin typeface="宋体" pitchFamily="2" charset="-122"/>
              </a:endParaRPr>
            </a:p>
            <a:p>
              <a:r>
                <a:rPr lang="en-US" altLang="zh-CN">
                  <a:solidFill>
                    <a:srgbClr val="000000"/>
                  </a:solidFill>
                  <a:latin typeface="宋体" pitchFamily="2" charset="-122"/>
                </a:rPr>
                <a:t>score</a:t>
              </a:r>
              <a:endParaRPr lang="en-US" altLang="zh-CN">
                <a:solidFill>
                  <a:srgbClr val="000000"/>
                </a:solidFill>
                <a:latin typeface="宋体" pitchFamily="2" charset="-122"/>
              </a:endParaRPr>
            </a:p>
            <a:p>
              <a:r>
                <a:rPr lang="en-US" altLang="zh-CN">
                  <a:solidFill>
                    <a:srgbClr val="000000"/>
                  </a:solidFill>
                  <a:latin typeface="宋体" pitchFamily="2" charset="-122"/>
                </a:rPr>
                <a:t>next</a:t>
              </a:r>
              <a:r>
                <a:rPr lang="en-US" altLang="zh-CN">
                  <a:solidFill>
                    <a:srgbClr val="000000"/>
                  </a:solidFill>
                </a:rPr>
                <a:t> </a:t>
              </a:r>
              <a:endParaRPr lang="en-US" altLang="zh-CN">
                <a:solidFill>
                  <a:srgbClr val="000000"/>
                </a:solidFill>
              </a:endParaRPr>
            </a:p>
          </p:txBody>
        </p:sp>
        <p:sp>
          <p:nvSpPr>
            <p:cNvPr id="56" name="Text Box 14"/>
            <p:cNvSpPr txBox="1">
              <a:spLocks noChangeArrowheads="1"/>
            </p:cNvSpPr>
            <p:nvPr/>
          </p:nvSpPr>
          <p:spPr bwMode="auto">
            <a:xfrm>
              <a:off x="2548" y="432"/>
              <a:ext cx="832" cy="754"/>
            </a:xfrm>
            <a:prstGeom prst="rect">
              <a:avLst/>
            </a:prstGeom>
            <a:solidFill>
              <a:srgbClr val="FF0000"/>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num</a:t>
              </a:r>
              <a:endParaRPr lang="en-US" altLang="zh-CN">
                <a:solidFill>
                  <a:srgbClr val="000000"/>
                </a:solidFill>
                <a:latin typeface="宋体" pitchFamily="2" charset="-122"/>
              </a:endParaRPr>
            </a:p>
            <a:p>
              <a:r>
                <a:rPr lang="en-US" altLang="zh-CN">
                  <a:solidFill>
                    <a:srgbClr val="000000"/>
                  </a:solidFill>
                  <a:latin typeface="宋体" pitchFamily="2" charset="-122"/>
                </a:rPr>
                <a:t>score</a:t>
              </a:r>
              <a:endParaRPr lang="en-US" altLang="zh-CN">
                <a:solidFill>
                  <a:srgbClr val="000000"/>
                </a:solidFill>
                <a:latin typeface="宋体" pitchFamily="2" charset="-122"/>
              </a:endParaRPr>
            </a:p>
            <a:p>
              <a:r>
                <a:rPr lang="en-US" altLang="zh-CN">
                  <a:solidFill>
                    <a:srgbClr val="000000"/>
                  </a:solidFill>
                  <a:latin typeface="宋体" pitchFamily="2" charset="-122"/>
                </a:rPr>
                <a:t>next</a:t>
              </a:r>
              <a:r>
                <a:rPr lang="en-US" altLang="zh-CN">
                  <a:solidFill>
                    <a:srgbClr val="000000"/>
                  </a:solidFill>
                </a:rPr>
                <a:t> </a:t>
              </a:r>
              <a:endParaRPr lang="en-US" altLang="zh-CN">
                <a:solidFill>
                  <a:srgbClr val="000000"/>
                </a:solidFill>
              </a:endParaRPr>
            </a:p>
          </p:txBody>
        </p:sp>
        <p:sp>
          <p:nvSpPr>
            <p:cNvPr id="57" name="Line 15"/>
            <p:cNvSpPr>
              <a:spLocks noChangeShapeType="1"/>
            </p:cNvSpPr>
            <p:nvPr/>
          </p:nvSpPr>
          <p:spPr bwMode="auto">
            <a:xfrm>
              <a:off x="3692" y="610"/>
              <a:ext cx="520"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58" name="Text Box 16"/>
            <p:cNvSpPr txBox="1">
              <a:spLocks noChangeArrowheads="1"/>
            </p:cNvSpPr>
            <p:nvPr/>
          </p:nvSpPr>
          <p:spPr bwMode="auto">
            <a:xfrm>
              <a:off x="4212" y="432"/>
              <a:ext cx="832" cy="754"/>
            </a:xfrm>
            <a:prstGeom prst="rect">
              <a:avLst/>
            </a:prstGeom>
            <a:solidFill>
              <a:schemeClr val="accent1"/>
            </a:solidFill>
            <a:ln w="9525">
              <a:solidFill>
                <a:schemeClr val="tx1"/>
              </a:solidFill>
              <a:miter lim="800000"/>
            </a:ln>
            <a:effectLst/>
          </p:spPr>
          <p:txBody>
            <a:bodyPr anchor="ctr">
              <a:spAutoFit/>
            </a:bodyPr>
            <a:lstStyle/>
            <a:p>
              <a:r>
                <a:rPr lang="en-US" altLang="zh-CN">
                  <a:solidFill>
                    <a:srgbClr val="000000"/>
                  </a:solidFill>
                  <a:latin typeface="宋体" pitchFamily="2" charset="-122"/>
                </a:rPr>
                <a:t>num</a:t>
              </a:r>
              <a:endParaRPr lang="en-US" altLang="zh-CN">
                <a:solidFill>
                  <a:srgbClr val="000000"/>
                </a:solidFill>
                <a:latin typeface="宋体" pitchFamily="2" charset="-122"/>
              </a:endParaRPr>
            </a:p>
            <a:p>
              <a:r>
                <a:rPr lang="en-US" altLang="zh-CN">
                  <a:solidFill>
                    <a:srgbClr val="000000"/>
                  </a:solidFill>
                  <a:latin typeface="宋体" pitchFamily="2" charset="-122"/>
                </a:rPr>
                <a:t>score</a:t>
              </a:r>
              <a:endParaRPr lang="en-US" altLang="zh-CN">
                <a:solidFill>
                  <a:srgbClr val="000000"/>
                </a:solidFill>
                <a:latin typeface="宋体" pitchFamily="2" charset="-122"/>
              </a:endParaRPr>
            </a:p>
            <a:p>
              <a:r>
                <a:rPr lang="en-US" altLang="zh-CN">
                  <a:solidFill>
                    <a:srgbClr val="000000"/>
                  </a:solidFill>
                  <a:latin typeface="宋体" pitchFamily="2" charset="-122"/>
                </a:rPr>
                <a:t>next</a:t>
              </a:r>
              <a:endParaRPr lang="en-US" altLang="zh-CN">
                <a:solidFill>
                  <a:srgbClr val="000000"/>
                </a:solidFill>
                <a:latin typeface="宋体" pitchFamily="2" charset="-122"/>
              </a:endParaRPr>
            </a:p>
          </p:txBody>
        </p:sp>
        <p:sp>
          <p:nvSpPr>
            <p:cNvPr id="59" name="Line 17"/>
            <p:cNvSpPr>
              <a:spLocks noChangeShapeType="1"/>
            </p:cNvSpPr>
            <p:nvPr/>
          </p:nvSpPr>
          <p:spPr bwMode="auto">
            <a:xfrm>
              <a:off x="4212" y="720"/>
              <a:ext cx="832" cy="0"/>
            </a:xfrm>
            <a:prstGeom prst="line">
              <a:avLst/>
            </a:prstGeom>
            <a:noFill/>
            <a:ln w="9525">
              <a:solidFill>
                <a:schemeClr val="bg1"/>
              </a:solidFill>
              <a:round/>
            </a:ln>
            <a:effectLst/>
          </p:spPr>
          <p:txBody>
            <a:bodyPr wrap="none" anchor="ctr"/>
            <a:lstStyle/>
            <a:p>
              <a:endParaRPr lang="zh-CN" altLang="en-US"/>
            </a:p>
          </p:txBody>
        </p:sp>
        <p:sp>
          <p:nvSpPr>
            <p:cNvPr id="60" name="Line 18"/>
            <p:cNvSpPr>
              <a:spLocks noChangeShapeType="1"/>
            </p:cNvSpPr>
            <p:nvPr/>
          </p:nvSpPr>
          <p:spPr bwMode="auto">
            <a:xfrm>
              <a:off x="4212" y="960"/>
              <a:ext cx="832" cy="0"/>
            </a:xfrm>
            <a:prstGeom prst="line">
              <a:avLst/>
            </a:prstGeom>
            <a:noFill/>
            <a:ln w="9525">
              <a:solidFill>
                <a:schemeClr val="bg1"/>
              </a:solidFill>
              <a:round/>
            </a:ln>
            <a:effectLst/>
          </p:spPr>
          <p:txBody>
            <a:bodyPr wrap="none" anchor="ctr"/>
            <a:lstStyle/>
            <a:p>
              <a:endParaRPr lang="zh-CN" altLang="en-US"/>
            </a:p>
          </p:txBody>
        </p:sp>
        <p:grpSp>
          <p:nvGrpSpPr>
            <p:cNvPr id="61" name="Group 19"/>
            <p:cNvGrpSpPr/>
            <p:nvPr/>
          </p:nvGrpSpPr>
          <p:grpSpPr bwMode="auto">
            <a:xfrm>
              <a:off x="1820" y="562"/>
              <a:ext cx="728" cy="480"/>
              <a:chOff x="0" y="0"/>
              <a:chExt cx="672" cy="480"/>
            </a:xfrm>
          </p:grpSpPr>
          <p:sp>
            <p:nvSpPr>
              <p:cNvPr id="71" name="Line 20"/>
              <p:cNvSpPr>
                <a:spLocks noChangeShapeType="1"/>
              </p:cNvSpPr>
              <p:nvPr/>
            </p:nvSpPr>
            <p:spPr bwMode="auto">
              <a:xfrm>
                <a:off x="0" y="480"/>
                <a:ext cx="336" cy="0"/>
              </a:xfrm>
              <a:prstGeom prst="line">
                <a:avLst/>
              </a:prstGeom>
              <a:noFill/>
              <a:ln w="9525">
                <a:solidFill>
                  <a:srgbClr val="000000"/>
                </a:solidFill>
                <a:prstDash val="dash"/>
                <a:round/>
              </a:ln>
              <a:effectLst/>
            </p:spPr>
            <p:txBody>
              <a:bodyPr wrap="none" anchor="ctr"/>
              <a:lstStyle/>
              <a:p>
                <a:endParaRPr lang="zh-CN" altLang="en-US"/>
              </a:p>
            </p:txBody>
          </p:sp>
          <p:sp>
            <p:nvSpPr>
              <p:cNvPr id="72" name="Line 21"/>
              <p:cNvSpPr>
                <a:spLocks noChangeShapeType="1"/>
              </p:cNvSpPr>
              <p:nvPr/>
            </p:nvSpPr>
            <p:spPr bwMode="auto">
              <a:xfrm flipV="1">
                <a:off x="336" y="0"/>
                <a:ext cx="0" cy="480"/>
              </a:xfrm>
              <a:prstGeom prst="line">
                <a:avLst/>
              </a:prstGeom>
              <a:noFill/>
              <a:ln w="9525">
                <a:solidFill>
                  <a:srgbClr val="000000"/>
                </a:solidFill>
                <a:prstDash val="dash"/>
                <a:round/>
              </a:ln>
              <a:effectLst/>
            </p:spPr>
            <p:txBody>
              <a:bodyPr wrap="none" anchor="ctr"/>
              <a:lstStyle/>
              <a:p>
                <a:endParaRPr lang="zh-CN" altLang="en-US"/>
              </a:p>
            </p:txBody>
          </p:sp>
          <p:sp>
            <p:nvSpPr>
              <p:cNvPr id="73" name="Line 22"/>
              <p:cNvSpPr>
                <a:spLocks noChangeShapeType="1"/>
              </p:cNvSpPr>
              <p:nvPr/>
            </p:nvSpPr>
            <p:spPr bwMode="auto">
              <a:xfrm>
                <a:off x="336" y="0"/>
                <a:ext cx="336" cy="0"/>
              </a:xfrm>
              <a:prstGeom prst="line">
                <a:avLst/>
              </a:prstGeom>
              <a:noFill/>
              <a:ln w="9525">
                <a:solidFill>
                  <a:srgbClr val="000000"/>
                </a:solidFill>
                <a:prstDash val="dash"/>
                <a:round/>
                <a:tailEnd type="triangle" w="med" len="med"/>
              </a:ln>
              <a:effectLst/>
            </p:spPr>
            <p:txBody>
              <a:bodyPr wrap="none" anchor="ctr"/>
              <a:lstStyle/>
              <a:p>
                <a:endParaRPr lang="zh-CN" altLang="en-US"/>
              </a:p>
            </p:txBody>
          </p:sp>
        </p:grpSp>
        <p:sp>
          <p:nvSpPr>
            <p:cNvPr id="62" name="Line 23"/>
            <p:cNvSpPr>
              <a:spLocks noChangeShapeType="1"/>
            </p:cNvSpPr>
            <p:nvPr/>
          </p:nvSpPr>
          <p:spPr bwMode="auto">
            <a:xfrm>
              <a:off x="3328" y="1090"/>
              <a:ext cx="364" cy="0"/>
            </a:xfrm>
            <a:prstGeom prst="line">
              <a:avLst/>
            </a:prstGeom>
            <a:noFill/>
            <a:ln w="9525">
              <a:solidFill>
                <a:srgbClr val="000000"/>
              </a:solidFill>
              <a:prstDash val="dash"/>
              <a:round/>
            </a:ln>
            <a:effectLst/>
          </p:spPr>
          <p:txBody>
            <a:bodyPr wrap="none" anchor="ctr"/>
            <a:lstStyle/>
            <a:p>
              <a:endParaRPr lang="zh-CN" altLang="en-US"/>
            </a:p>
          </p:txBody>
        </p:sp>
        <p:sp>
          <p:nvSpPr>
            <p:cNvPr id="63" name="Line 24"/>
            <p:cNvSpPr>
              <a:spLocks noChangeShapeType="1"/>
            </p:cNvSpPr>
            <p:nvPr/>
          </p:nvSpPr>
          <p:spPr bwMode="auto">
            <a:xfrm flipV="1">
              <a:off x="3692" y="610"/>
              <a:ext cx="0" cy="480"/>
            </a:xfrm>
            <a:prstGeom prst="line">
              <a:avLst/>
            </a:prstGeom>
            <a:noFill/>
            <a:ln w="9525">
              <a:solidFill>
                <a:srgbClr val="000000"/>
              </a:solidFill>
              <a:prstDash val="dash"/>
              <a:round/>
            </a:ln>
            <a:effectLst/>
          </p:spPr>
          <p:txBody>
            <a:bodyPr wrap="none" anchor="ctr"/>
            <a:lstStyle/>
            <a:p>
              <a:endParaRPr lang="zh-CN" altLang="en-US"/>
            </a:p>
          </p:txBody>
        </p:sp>
        <p:sp>
          <p:nvSpPr>
            <p:cNvPr id="64" name="Line 25"/>
            <p:cNvSpPr>
              <a:spLocks noChangeShapeType="1"/>
            </p:cNvSpPr>
            <p:nvPr/>
          </p:nvSpPr>
          <p:spPr bwMode="auto">
            <a:xfrm>
              <a:off x="5044" y="1042"/>
              <a:ext cx="364" cy="0"/>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65" name="Text Box 26"/>
            <p:cNvSpPr txBox="1">
              <a:spLocks noChangeArrowheads="1"/>
            </p:cNvSpPr>
            <p:nvPr/>
          </p:nvSpPr>
          <p:spPr bwMode="auto">
            <a:xfrm>
              <a:off x="5460" y="850"/>
              <a:ext cx="572" cy="288"/>
            </a:xfrm>
            <a:prstGeom prst="rect">
              <a:avLst/>
            </a:prstGeom>
            <a:noFill/>
            <a:ln w="9525">
              <a:noFill/>
              <a:miter lim="800000"/>
            </a:ln>
            <a:effectLst/>
          </p:spPr>
          <p:txBody>
            <a:bodyPr>
              <a:spAutoFit/>
            </a:bodyPr>
            <a:lstStyle/>
            <a:p>
              <a:pPr algn="l">
                <a:spcBef>
                  <a:spcPct val="50000"/>
                </a:spcBef>
              </a:pPr>
              <a:r>
                <a:rPr lang="en-US" altLang="zh-CN">
                  <a:solidFill>
                    <a:srgbClr val="000000"/>
                  </a:solidFill>
                  <a:latin typeface="宋体" pitchFamily="2" charset="-122"/>
                </a:rPr>
                <a:t>...</a:t>
              </a:r>
              <a:endParaRPr lang="en-US" altLang="zh-CN">
                <a:solidFill>
                  <a:srgbClr val="000000"/>
                </a:solidFill>
              </a:endParaRPr>
            </a:p>
          </p:txBody>
        </p:sp>
        <p:grpSp>
          <p:nvGrpSpPr>
            <p:cNvPr id="66" name="Group 27"/>
            <p:cNvGrpSpPr/>
            <p:nvPr/>
          </p:nvGrpSpPr>
          <p:grpSpPr bwMode="auto">
            <a:xfrm>
              <a:off x="988" y="720"/>
              <a:ext cx="2392" cy="240"/>
              <a:chOff x="0" y="0"/>
              <a:chExt cx="2208" cy="240"/>
            </a:xfrm>
          </p:grpSpPr>
          <p:sp>
            <p:nvSpPr>
              <p:cNvPr id="67" name="Line 28"/>
              <p:cNvSpPr>
                <a:spLocks noChangeShapeType="1"/>
              </p:cNvSpPr>
              <p:nvPr/>
            </p:nvSpPr>
            <p:spPr bwMode="auto">
              <a:xfrm>
                <a:off x="0" y="0"/>
                <a:ext cx="768" cy="0"/>
              </a:xfrm>
              <a:prstGeom prst="line">
                <a:avLst/>
              </a:prstGeom>
              <a:noFill/>
              <a:ln w="9525">
                <a:solidFill>
                  <a:schemeClr val="bg1"/>
                </a:solidFill>
                <a:round/>
              </a:ln>
              <a:effectLst/>
            </p:spPr>
            <p:txBody>
              <a:bodyPr wrap="none" anchor="ctr"/>
              <a:lstStyle/>
              <a:p>
                <a:endParaRPr lang="zh-CN" altLang="en-US"/>
              </a:p>
            </p:txBody>
          </p:sp>
          <p:sp>
            <p:nvSpPr>
              <p:cNvPr id="68" name="Line 29"/>
              <p:cNvSpPr>
                <a:spLocks noChangeShapeType="1"/>
              </p:cNvSpPr>
              <p:nvPr/>
            </p:nvSpPr>
            <p:spPr bwMode="auto">
              <a:xfrm>
                <a:off x="0" y="240"/>
                <a:ext cx="768" cy="0"/>
              </a:xfrm>
              <a:prstGeom prst="line">
                <a:avLst/>
              </a:prstGeom>
              <a:noFill/>
              <a:ln w="9525">
                <a:solidFill>
                  <a:schemeClr val="bg1"/>
                </a:solidFill>
                <a:round/>
              </a:ln>
              <a:effectLst/>
            </p:spPr>
            <p:txBody>
              <a:bodyPr wrap="none" anchor="ctr"/>
              <a:lstStyle/>
              <a:p>
                <a:endParaRPr lang="zh-CN" altLang="en-US"/>
              </a:p>
            </p:txBody>
          </p:sp>
          <p:sp>
            <p:nvSpPr>
              <p:cNvPr id="69" name="Line 30"/>
              <p:cNvSpPr>
                <a:spLocks noChangeShapeType="1"/>
              </p:cNvSpPr>
              <p:nvPr/>
            </p:nvSpPr>
            <p:spPr bwMode="auto">
              <a:xfrm>
                <a:off x="1440" y="240"/>
                <a:ext cx="768" cy="0"/>
              </a:xfrm>
              <a:prstGeom prst="line">
                <a:avLst/>
              </a:prstGeom>
              <a:noFill/>
              <a:ln w="9525">
                <a:solidFill>
                  <a:schemeClr val="bg1"/>
                </a:solidFill>
                <a:round/>
              </a:ln>
              <a:effectLst/>
            </p:spPr>
            <p:txBody>
              <a:bodyPr wrap="none" anchor="ctr"/>
              <a:lstStyle/>
              <a:p>
                <a:endParaRPr lang="zh-CN" altLang="en-US"/>
              </a:p>
            </p:txBody>
          </p:sp>
          <p:sp>
            <p:nvSpPr>
              <p:cNvPr id="70" name="Line 31"/>
              <p:cNvSpPr>
                <a:spLocks noChangeShapeType="1"/>
              </p:cNvSpPr>
              <p:nvPr/>
            </p:nvSpPr>
            <p:spPr bwMode="auto">
              <a:xfrm>
                <a:off x="1440" y="0"/>
                <a:ext cx="768" cy="0"/>
              </a:xfrm>
              <a:prstGeom prst="line">
                <a:avLst/>
              </a:prstGeom>
              <a:noFill/>
              <a:ln w="9525">
                <a:solidFill>
                  <a:schemeClr val="bg1"/>
                </a:solidFill>
                <a:round/>
              </a:ln>
              <a:effectLst/>
            </p:spPr>
            <p:txBody>
              <a:bodyPr wrap="none" anchor="ctr"/>
              <a:lstStyle/>
              <a:p>
                <a:endParaRPr lang="zh-CN" altLang="en-US"/>
              </a:p>
            </p:txBody>
          </p:sp>
        </p:grpSp>
      </p:grpSp>
      <p:sp>
        <p:nvSpPr>
          <p:cNvPr id="74" name="Text Box 32"/>
          <p:cNvSpPr txBox="1">
            <a:spLocks noChangeArrowheads="1"/>
          </p:cNvSpPr>
          <p:nvPr/>
        </p:nvSpPr>
        <p:spPr bwMode="auto">
          <a:xfrm>
            <a:off x="5313363" y="4381400"/>
            <a:ext cx="2719014" cy="1532727"/>
          </a:xfrm>
          <a:prstGeom prst="rect">
            <a:avLst/>
          </a:prstGeom>
          <a:noFill/>
          <a:ln w="9525">
            <a:solidFill>
              <a:srgbClr val="00CCFF"/>
            </a:solidFill>
            <a:miter lim="800000"/>
          </a:ln>
          <a:effectLst/>
        </p:spPr>
        <p:txBody>
          <a:bodyPr wrap="none">
            <a:spAutoFit/>
          </a:bodyPr>
          <a:lstStyle/>
          <a:p>
            <a:pPr algn="l">
              <a:lnSpc>
                <a:spcPct val="130000"/>
              </a:lnSpc>
            </a:pPr>
            <a:r>
              <a:rPr lang="en-US" altLang="zh-CN">
                <a:solidFill>
                  <a:srgbClr val="000000"/>
                </a:solidFill>
              </a:rPr>
              <a:t>q = p-&gt;next;</a:t>
            </a:r>
            <a:endParaRPr lang="en-US" altLang="zh-CN">
              <a:solidFill>
                <a:srgbClr val="000000"/>
              </a:solidFill>
            </a:endParaRPr>
          </a:p>
          <a:p>
            <a:pPr algn="l">
              <a:lnSpc>
                <a:spcPct val="130000"/>
              </a:lnSpc>
            </a:pPr>
            <a:r>
              <a:rPr lang="en-US" altLang="zh-CN">
                <a:solidFill>
                  <a:srgbClr val="000000"/>
                </a:solidFill>
              </a:rPr>
              <a:t>p-&gt;next = q-&gt;next ;</a:t>
            </a:r>
            <a:endParaRPr lang="en-US" altLang="zh-CN">
              <a:solidFill>
                <a:srgbClr val="000000"/>
              </a:solidFill>
            </a:endParaRPr>
          </a:p>
          <a:p>
            <a:pPr algn="l">
              <a:lnSpc>
                <a:spcPct val="130000"/>
              </a:lnSpc>
            </a:pPr>
            <a:r>
              <a:rPr lang="en-US" altLang="zh-CN">
                <a:solidFill>
                  <a:srgbClr val="000000"/>
                </a:solidFill>
              </a:rPr>
              <a:t>free(q);</a:t>
            </a:r>
            <a:endParaRPr lang="en-US" altLang="zh-CN">
              <a:solidFill>
                <a:srgbClr val="000000"/>
              </a:solidFill>
            </a:endParaRPr>
          </a:p>
        </p:txBody>
      </p:sp>
      <p:sp>
        <p:nvSpPr>
          <p:cNvPr id="75" name="Text Box 33"/>
          <p:cNvSpPr txBox="1">
            <a:spLocks noChangeArrowheads="1"/>
          </p:cNvSpPr>
          <p:nvPr/>
        </p:nvSpPr>
        <p:spPr bwMode="auto">
          <a:xfrm>
            <a:off x="2171701" y="1636612"/>
            <a:ext cx="335646" cy="463846"/>
          </a:xfrm>
          <a:prstGeom prst="rect">
            <a:avLst/>
          </a:prstGeom>
          <a:noFill/>
          <a:ln w="9525">
            <a:noFill/>
            <a:miter lim="800000"/>
          </a:ln>
          <a:effectLst/>
        </p:spPr>
        <p:txBody>
          <a:bodyPr wrap="none" lIns="90000" tIns="46800" rIns="90000" bIns="46800">
            <a:spAutoFit/>
          </a:bodyPr>
          <a:lstStyle/>
          <a:p>
            <a:pPr algn="l"/>
            <a:r>
              <a:rPr lang="en-US" altLang="zh-CN" b="0">
                <a:solidFill>
                  <a:srgbClr val="000000"/>
                </a:solidFill>
              </a:rPr>
              <a:t>p</a:t>
            </a:r>
            <a:endParaRPr lang="en-US" altLang="zh-CN" b="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up)">
                                      <p:cBhvr>
                                        <p:cTn id="16" dur="500"/>
                                        <p:tgtEl>
                                          <p:spTgt spid="4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down)">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5" grpId="0" animBg="1"/>
      <p:bldP spid="46" grpId="0" animBg="1"/>
      <p:bldP spid="47" grpId="0" animBg="1"/>
      <p:bldP spid="48" grpId="0" animBg="1"/>
      <p:bldP spid="7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1"/>
          <a:srcRect/>
          <a:stretch>
            <a:fillRect/>
          </a:stretch>
        </p:blipFill>
        <p:spPr bwMode="auto">
          <a:xfrm>
            <a:off x="3009901" y="3270250"/>
            <a:ext cx="5256213" cy="2751138"/>
          </a:xfrm>
          <a:prstGeom prst="rect">
            <a:avLst/>
          </a:prstGeom>
          <a:noFill/>
          <a:ln w="9525">
            <a:noFill/>
            <a:miter lim="800000"/>
            <a:headEnd/>
            <a:tailEnd/>
          </a:ln>
        </p:spPr>
      </p:pic>
      <p:sp>
        <p:nvSpPr>
          <p:cNvPr id="51204" name="Rectangle 4"/>
          <p:cNvSpPr>
            <a:spLocks noGrp="1" noChangeArrowheads="1"/>
          </p:cNvSpPr>
          <p:nvPr>
            <p:ph type="subTitle" idx="4294967295"/>
          </p:nvPr>
        </p:nvSpPr>
        <p:spPr>
          <a:xfrm>
            <a:off x="344488" y="853598"/>
            <a:ext cx="9245600" cy="2951162"/>
          </a:xfrm>
        </p:spPr>
        <p:txBody>
          <a:bodyPr/>
          <a:lstStyle/>
          <a:p>
            <a:pPr algn="l">
              <a:lnSpc>
                <a:spcPct val="9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含义</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marL="0" indent="0" algn="l">
              <a:lnSpc>
                <a:spcPct val="130000"/>
              </a:lnSpc>
              <a:buNone/>
            </a:pPr>
            <a:r>
              <a:rPr lang="zh-CN" altLang="en-US" sz="28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几个不同的变量共同占用同一块内存空间</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这是一种覆盖</a:t>
            </a:r>
            <a:r>
              <a:rPr lang="zh-CN" altLang="en-US" sz="2400" b="1" dirty="0" smtClean="0">
                <a:latin typeface="微软雅黑" panose="020B0503020204020204" charset="-122"/>
                <a:ea typeface="微软雅黑" panose="020B0503020204020204" charset="-122"/>
              </a:rPr>
              <a:t>技术</a:t>
            </a:r>
            <a:r>
              <a:rPr lang="en-US" altLang="zh-CN" sz="2400" b="1" dirty="0" smtClean="0">
                <a:latin typeface="微软雅黑" panose="020B0503020204020204" charset="-122"/>
                <a:ea typeface="微软雅黑" panose="020B0503020204020204" charset="-122"/>
              </a:rPr>
              <a:t>，</a:t>
            </a:r>
            <a:r>
              <a:rPr lang="zh-CN" altLang="en-US" sz="2400" b="1" dirty="0" smtClean="0">
                <a:latin typeface="微软雅黑" panose="020B0503020204020204" charset="-122"/>
                <a:ea typeface="微软雅黑" panose="020B0503020204020204" charset="-122"/>
              </a:rPr>
              <a:t>所谓</a:t>
            </a:r>
            <a:r>
              <a:rPr lang="zh-CN" altLang="en-US" sz="2400" b="1" dirty="0">
                <a:latin typeface="微软雅黑" panose="020B0503020204020204" charset="-122"/>
                <a:ea typeface="微软雅黑" panose="020B0503020204020204" charset="-122"/>
              </a:rPr>
              <a:t>的共同占用是指这几个变量共同拥有内存的同一个起始</a:t>
            </a:r>
            <a:r>
              <a:rPr lang="zh-CN" altLang="en-US" sz="2400" b="1" dirty="0" smtClean="0">
                <a:latin typeface="微软雅黑" panose="020B0503020204020204" charset="-122"/>
                <a:ea typeface="微软雅黑" panose="020B0503020204020204" charset="-122"/>
              </a:rPr>
              <a:t>地址</a:t>
            </a:r>
            <a:r>
              <a:rPr lang="en-US" altLang="zh-CN" sz="2400" b="1" dirty="0" smtClean="0">
                <a:latin typeface="微软雅黑" panose="020B0503020204020204" charset="-122"/>
                <a:ea typeface="微软雅黑" panose="020B0503020204020204" charset="-122"/>
              </a:rPr>
              <a:t>。</a:t>
            </a:r>
            <a:r>
              <a:rPr lang="zh-CN" altLang="en-US" sz="2400" b="1" i="1" dirty="0" smtClean="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共</a:t>
            </a:r>
            <a:r>
              <a:rPr lang="zh-CN" altLang="en-US" sz="2400" b="1" i="1" dirty="0">
                <a:solidFill>
                  <a:srgbClr val="CC0000"/>
                </a:solidFill>
                <a:effectLst>
                  <a:outerShdw blurRad="38100" dist="38100" dir="2700000" algn="tl">
                    <a:srgbClr val="C0C0C0"/>
                  </a:outerShdw>
                </a:effectLst>
                <a:latin typeface="微软雅黑" panose="020B0503020204020204" charset="-122"/>
                <a:ea typeface="微软雅黑" panose="020B0503020204020204" charset="-122"/>
              </a:rPr>
              <a:t>用相同的存储单元</a:t>
            </a:r>
            <a:r>
              <a:rPr lang="zh-CN" altLang="en-US" sz="2400" b="1" i="1" dirty="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a:p>
            <a:pPr algn="l">
              <a:lnSpc>
                <a:spcPct val="16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定义</a:t>
            </a:r>
            <a:r>
              <a:rPr lang="zh-CN" altLang="en-US" sz="2800" b="1" dirty="0">
                <a:latin typeface="微软雅黑" panose="020B0503020204020204" charset="-122"/>
                <a:ea typeface="微软雅黑" panose="020B0503020204020204" charset="-122"/>
              </a:rPr>
              <a:t>形式</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p:txBody>
      </p:sp>
      <p:sp>
        <p:nvSpPr>
          <p:cNvPr id="51206" name="TextBox 3"/>
          <p:cNvSpPr txBox="1">
            <a:spLocks noChangeArrowheads="1"/>
          </p:cNvSpPr>
          <p:nvPr/>
        </p:nvSpPr>
        <p:spPr bwMode="auto">
          <a:xfrm>
            <a:off x="652586" y="5086770"/>
            <a:ext cx="1357313" cy="519112"/>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1000</a:t>
            </a:r>
            <a:endParaRPr lang="en-US" altLang="zh-CN" sz="2800">
              <a:solidFill>
                <a:srgbClr val="00B0F0"/>
              </a:solidFill>
              <a:latin typeface="Verdana" panose="020B0804030504040204" pitchFamily="34" charset="0"/>
            </a:endParaRPr>
          </a:p>
        </p:txBody>
      </p:sp>
      <p:sp>
        <p:nvSpPr>
          <p:cNvPr id="51207" name="TextBox 5"/>
          <p:cNvSpPr txBox="1">
            <a:spLocks noChangeArrowheads="1"/>
          </p:cNvSpPr>
          <p:nvPr/>
        </p:nvSpPr>
        <p:spPr bwMode="auto">
          <a:xfrm>
            <a:off x="2014661" y="5086770"/>
            <a:ext cx="1357313" cy="519112"/>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1001</a:t>
            </a:r>
            <a:endParaRPr lang="en-US" altLang="zh-CN" sz="2800">
              <a:solidFill>
                <a:srgbClr val="00B0F0"/>
              </a:solidFill>
              <a:latin typeface="Verdana" panose="020B0804030504040204" pitchFamily="34" charset="0"/>
            </a:endParaRPr>
          </a:p>
        </p:txBody>
      </p:sp>
      <p:sp>
        <p:nvSpPr>
          <p:cNvPr id="51208" name="TextBox 6"/>
          <p:cNvSpPr txBox="1">
            <a:spLocks noChangeArrowheads="1"/>
          </p:cNvSpPr>
          <p:nvPr/>
        </p:nvSpPr>
        <p:spPr bwMode="auto">
          <a:xfrm>
            <a:off x="3451349" y="5085184"/>
            <a:ext cx="1357312" cy="519113"/>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1002</a:t>
            </a:r>
            <a:endParaRPr lang="en-US" altLang="zh-CN" sz="2800">
              <a:solidFill>
                <a:srgbClr val="00B0F0"/>
              </a:solidFill>
              <a:latin typeface="Verdana" panose="020B0804030504040204" pitchFamily="34" charset="0"/>
            </a:endParaRPr>
          </a:p>
        </p:txBody>
      </p:sp>
      <p:sp>
        <p:nvSpPr>
          <p:cNvPr id="51209" name="TextBox 7"/>
          <p:cNvSpPr txBox="1">
            <a:spLocks noChangeArrowheads="1"/>
          </p:cNvSpPr>
          <p:nvPr/>
        </p:nvSpPr>
        <p:spPr bwMode="auto">
          <a:xfrm>
            <a:off x="4813424" y="5088359"/>
            <a:ext cx="1357312" cy="519113"/>
          </a:xfrm>
          <a:prstGeom prst="rect">
            <a:avLst/>
          </a:prstGeom>
          <a:noFill/>
          <a:ln w="9525">
            <a:noFill/>
            <a:miter lim="800000"/>
          </a:ln>
        </p:spPr>
        <p:txBody>
          <a:bodyPr>
            <a:spAutoFit/>
          </a:bodyPr>
          <a:lstStyle/>
          <a:p>
            <a:r>
              <a:rPr lang="en-US" altLang="zh-CN" sz="2800">
                <a:solidFill>
                  <a:srgbClr val="00B0F0"/>
                </a:solidFill>
                <a:latin typeface="Verdana" panose="020B0804030504040204" pitchFamily="34" charset="0"/>
              </a:rPr>
              <a:t>1003</a:t>
            </a:r>
            <a:endParaRPr lang="en-US" altLang="zh-CN" sz="2800">
              <a:solidFill>
                <a:srgbClr val="00B0F0"/>
              </a:solidFill>
              <a:latin typeface="Verdana" panose="020B0804030504040204" pitchFamily="34" charset="0"/>
            </a:endParaRPr>
          </a:p>
        </p:txBody>
      </p:sp>
      <p:sp>
        <p:nvSpPr>
          <p:cNvPr id="51210" name="TextBox 10"/>
          <p:cNvSpPr txBox="1">
            <a:spLocks noChangeArrowheads="1"/>
          </p:cNvSpPr>
          <p:nvPr/>
        </p:nvSpPr>
        <p:spPr bwMode="auto">
          <a:xfrm>
            <a:off x="560512" y="5586834"/>
            <a:ext cx="1571625" cy="519113"/>
          </a:xfrm>
          <a:prstGeom prst="rect">
            <a:avLst/>
          </a:prstGeom>
          <a:noFill/>
          <a:ln w="9525">
            <a:noFill/>
            <a:miter lim="800000"/>
          </a:ln>
        </p:spPr>
        <p:txBody>
          <a:bodyPr>
            <a:spAutoFit/>
          </a:bodyPr>
          <a:lstStyle/>
          <a:p>
            <a:r>
              <a:rPr lang="zh-CN" altLang="en-US" sz="2800">
                <a:solidFill>
                  <a:srgbClr val="000000"/>
                </a:solidFill>
                <a:latin typeface="Verdana" panose="020B0804030504040204" pitchFamily="34" charset="0"/>
              </a:rPr>
              <a:t>字符</a:t>
            </a:r>
            <a:r>
              <a:rPr lang="en-US" altLang="zh-CN" sz="2800">
                <a:solidFill>
                  <a:srgbClr val="000000"/>
                </a:solidFill>
                <a:latin typeface="Verdana" panose="020B0804030504040204" pitchFamily="34" charset="0"/>
              </a:rPr>
              <a:t>ch</a:t>
            </a:r>
            <a:endParaRPr lang="en-US" altLang="zh-CN" sz="2800">
              <a:solidFill>
                <a:srgbClr val="000000"/>
              </a:solidFill>
              <a:latin typeface="Verdana" panose="020B0804030504040204" pitchFamily="34" charset="0"/>
            </a:endParaRPr>
          </a:p>
        </p:txBody>
      </p:sp>
      <p:grpSp>
        <p:nvGrpSpPr>
          <p:cNvPr id="51211" name="组合 15"/>
          <p:cNvGrpSpPr/>
          <p:nvPr/>
        </p:nvGrpSpPr>
        <p:grpSpPr bwMode="auto">
          <a:xfrm>
            <a:off x="631949" y="5586833"/>
            <a:ext cx="5572125" cy="523220"/>
            <a:chOff x="0" y="0"/>
            <a:chExt cx="5572164" cy="522566"/>
          </a:xfrm>
        </p:grpSpPr>
        <p:sp>
          <p:nvSpPr>
            <p:cNvPr id="51212" name="TextBox 4"/>
            <p:cNvSpPr txBox="1">
              <a:spLocks noChangeArrowheads="1"/>
            </p:cNvSpPr>
            <p:nvPr/>
          </p:nvSpPr>
          <p:spPr bwMode="auto">
            <a:xfrm>
              <a:off x="0" y="0"/>
              <a:ext cx="5572164" cy="522566"/>
            </a:xfrm>
            <a:prstGeom prst="rect">
              <a:avLst/>
            </a:prstGeom>
            <a:noFill/>
            <a:ln w="38100">
              <a:solidFill>
                <a:srgbClr val="C00000"/>
              </a:solidFill>
              <a:miter lim="800000"/>
            </a:ln>
          </p:spPr>
          <p:txBody>
            <a:bodyPr>
              <a:spAutoFit/>
            </a:bodyPr>
            <a:lstStyle/>
            <a:p>
              <a:pPr algn="l"/>
              <a:endParaRPr lang="zh-CN" altLang="en-US" sz="2800">
                <a:solidFill>
                  <a:srgbClr val="000000"/>
                </a:solidFill>
                <a:latin typeface="Verdana" panose="020B0804030504040204" pitchFamily="34" charset="0"/>
              </a:endParaRPr>
            </a:p>
          </p:txBody>
        </p:sp>
        <p:cxnSp>
          <p:nvCxnSpPr>
            <p:cNvPr id="51213" name="直接连接符 9"/>
            <p:cNvCxnSpPr>
              <a:cxnSpLocks noChangeShapeType="1"/>
            </p:cNvCxnSpPr>
            <p:nvPr/>
          </p:nvCxnSpPr>
          <p:spPr bwMode="auto">
            <a:xfrm rot="5400000">
              <a:off x="1107289" y="250033"/>
              <a:ext cx="500066" cy="0"/>
            </a:xfrm>
            <a:prstGeom prst="line">
              <a:avLst/>
            </a:prstGeom>
            <a:noFill/>
            <a:ln w="38100">
              <a:solidFill>
                <a:srgbClr val="0000CC"/>
              </a:solidFill>
              <a:prstDash val="sysDash"/>
              <a:round/>
            </a:ln>
          </p:spPr>
        </p:cxnSp>
        <p:cxnSp>
          <p:nvCxnSpPr>
            <p:cNvPr id="51214" name="直接连接符 11"/>
            <p:cNvCxnSpPr>
              <a:cxnSpLocks noChangeShapeType="1"/>
            </p:cNvCxnSpPr>
            <p:nvPr/>
          </p:nvCxnSpPr>
          <p:spPr bwMode="auto">
            <a:xfrm rot="5400000">
              <a:off x="2536049" y="250033"/>
              <a:ext cx="500066" cy="0"/>
            </a:xfrm>
            <a:prstGeom prst="line">
              <a:avLst/>
            </a:prstGeom>
            <a:noFill/>
            <a:ln w="38100">
              <a:solidFill>
                <a:srgbClr val="0000CC"/>
              </a:solidFill>
              <a:prstDash val="sysDash"/>
              <a:round/>
            </a:ln>
          </p:spPr>
        </p:cxnSp>
        <p:cxnSp>
          <p:nvCxnSpPr>
            <p:cNvPr id="51215" name="直接连接符 12"/>
            <p:cNvCxnSpPr>
              <a:cxnSpLocks noChangeShapeType="1"/>
            </p:cNvCxnSpPr>
            <p:nvPr/>
          </p:nvCxnSpPr>
          <p:spPr bwMode="auto">
            <a:xfrm rot="5400000">
              <a:off x="3964809" y="250033"/>
              <a:ext cx="500066" cy="0"/>
            </a:xfrm>
            <a:prstGeom prst="line">
              <a:avLst/>
            </a:prstGeom>
            <a:noFill/>
            <a:ln w="38100">
              <a:solidFill>
                <a:srgbClr val="0000CC"/>
              </a:solidFill>
              <a:prstDash val="sysDash"/>
              <a:round/>
            </a:ln>
          </p:spPr>
        </p:cxnSp>
      </p:grpSp>
      <p:sp>
        <p:nvSpPr>
          <p:cNvPr id="51216" name="TextBox 13"/>
          <p:cNvSpPr txBox="1">
            <a:spLocks noChangeArrowheads="1"/>
          </p:cNvSpPr>
          <p:nvPr/>
        </p:nvSpPr>
        <p:spPr bwMode="auto">
          <a:xfrm>
            <a:off x="1132011" y="5563020"/>
            <a:ext cx="4714875" cy="519112"/>
          </a:xfrm>
          <a:prstGeom prst="rect">
            <a:avLst/>
          </a:prstGeom>
          <a:noFill/>
          <a:ln w="9525">
            <a:noFill/>
            <a:miter lim="800000"/>
          </a:ln>
        </p:spPr>
        <p:txBody>
          <a:bodyPr>
            <a:spAutoFit/>
          </a:bodyPr>
          <a:lstStyle/>
          <a:p>
            <a:r>
              <a:rPr lang="zh-CN" altLang="en-US" sz="2800">
                <a:solidFill>
                  <a:srgbClr val="000000"/>
                </a:solidFill>
                <a:latin typeface="Arial" panose="020B0604020202090204" pitchFamily="34" charset="0"/>
              </a:rPr>
              <a:t>整       型      变      量      </a:t>
            </a:r>
            <a:r>
              <a:rPr lang="en-US" altLang="zh-CN" sz="2800">
                <a:solidFill>
                  <a:srgbClr val="000000"/>
                </a:solidFill>
                <a:latin typeface="Arial" panose="020B0604020202090204" pitchFamily="34" charset="0"/>
              </a:rPr>
              <a:t>i</a:t>
            </a:r>
            <a:endParaRPr lang="en-US" altLang="zh-CN" sz="2800">
              <a:solidFill>
                <a:srgbClr val="000000"/>
              </a:solidFill>
              <a:latin typeface="Arial" panose="020B0604020202090204" pitchFamily="34" charset="0"/>
            </a:endParaRPr>
          </a:p>
        </p:txBody>
      </p:sp>
      <p:sp>
        <p:nvSpPr>
          <p:cNvPr id="51217" name="TextBox 14"/>
          <p:cNvSpPr txBox="1">
            <a:spLocks noChangeArrowheads="1"/>
          </p:cNvSpPr>
          <p:nvPr/>
        </p:nvSpPr>
        <p:spPr bwMode="auto">
          <a:xfrm>
            <a:off x="1146299" y="5588420"/>
            <a:ext cx="4714875" cy="519112"/>
          </a:xfrm>
          <a:prstGeom prst="rect">
            <a:avLst/>
          </a:prstGeom>
          <a:noFill/>
          <a:ln w="9525">
            <a:noFill/>
            <a:miter lim="800000"/>
          </a:ln>
        </p:spPr>
        <p:txBody>
          <a:bodyPr>
            <a:spAutoFit/>
          </a:bodyPr>
          <a:lstStyle/>
          <a:p>
            <a:r>
              <a:rPr lang="zh-CN" altLang="en-US" sz="2800">
                <a:solidFill>
                  <a:srgbClr val="000000"/>
                </a:solidFill>
                <a:latin typeface="Arial" panose="020B0604020202090204" pitchFamily="34" charset="0"/>
              </a:rPr>
              <a:t>实       型      变      量      </a:t>
            </a:r>
            <a:r>
              <a:rPr lang="en-US" altLang="zh-CN" sz="2800">
                <a:solidFill>
                  <a:srgbClr val="000000"/>
                </a:solidFill>
                <a:latin typeface="Arial" panose="020B0604020202090204" pitchFamily="34" charset="0"/>
              </a:rPr>
              <a:t>f</a:t>
            </a:r>
            <a:endParaRPr lang="en-US" altLang="zh-CN" sz="2800">
              <a:solidFill>
                <a:srgbClr val="000000"/>
              </a:solidFill>
              <a:latin typeface="Arial" panose="020B0604020202090204" pitchFamily="34" charset="0"/>
            </a:endParaRPr>
          </a:p>
        </p:txBody>
      </p:sp>
      <p:sp>
        <p:nvSpPr>
          <p:cNvPr id="18" name="Rectangle 2"/>
          <p:cNvSpPr>
            <a:spLocks noChangeArrowheads="1"/>
          </p:cNvSpPr>
          <p:nvPr/>
        </p:nvSpPr>
        <p:spPr bwMode="auto">
          <a:xfrm>
            <a:off x="4500562" y="94426"/>
            <a:ext cx="484492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共同体</a:t>
            </a:r>
            <a:r>
              <a:rPr lang="zh-CN" altLang="en-US" sz="2500" dirty="0">
                <a:solidFill>
                  <a:srgbClr val="800000"/>
                </a:solidFill>
                <a:ea typeface="黑体" panose="02010600030101010101" pitchFamily="49" charset="-122"/>
              </a:rPr>
              <a:t>的含义与定义方法</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11"/>
                                        </p:tgtEl>
                                        <p:attrNameLst>
                                          <p:attrName>style.visibility</p:attrName>
                                        </p:attrNameLst>
                                      </p:cBhvr>
                                      <p:to>
                                        <p:strVal val="visible"/>
                                      </p:to>
                                    </p:set>
                                    <p:animEffect transition="in" filter="blinds(horizontal)">
                                      <p:cBhvr>
                                        <p:cTn id="12" dur="500"/>
                                        <p:tgtEl>
                                          <p:spTgt spid="5121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1206"/>
                                        </p:tgtEl>
                                        <p:attrNameLst>
                                          <p:attrName>style.visibility</p:attrName>
                                        </p:attrNameLst>
                                      </p:cBhvr>
                                      <p:to>
                                        <p:strVal val="visible"/>
                                      </p:to>
                                    </p:set>
                                    <p:animEffect transition="in" filter="blinds(horizontal)">
                                      <p:cBhvr>
                                        <p:cTn id="16" dur="500"/>
                                        <p:tgtEl>
                                          <p:spTgt spid="51206"/>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1207"/>
                                        </p:tgtEl>
                                        <p:attrNameLst>
                                          <p:attrName>style.visibility</p:attrName>
                                        </p:attrNameLst>
                                      </p:cBhvr>
                                      <p:to>
                                        <p:strVal val="visible"/>
                                      </p:to>
                                    </p:set>
                                    <p:animEffect transition="in" filter="blinds(horizontal)">
                                      <p:cBhvr>
                                        <p:cTn id="20" dur="500"/>
                                        <p:tgtEl>
                                          <p:spTgt spid="51207"/>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51208"/>
                                        </p:tgtEl>
                                        <p:attrNameLst>
                                          <p:attrName>style.visibility</p:attrName>
                                        </p:attrNameLst>
                                      </p:cBhvr>
                                      <p:to>
                                        <p:strVal val="visible"/>
                                      </p:to>
                                    </p:set>
                                    <p:animEffect transition="in" filter="blinds(horizontal)">
                                      <p:cBhvr>
                                        <p:cTn id="24" dur="500"/>
                                        <p:tgtEl>
                                          <p:spTgt spid="51208"/>
                                        </p:tgtEl>
                                      </p:cBhvr>
                                    </p:animEffect>
                                  </p:childTnLst>
                                </p:cTn>
                              </p:par>
                            </p:childTnLst>
                          </p:cTn>
                        </p:par>
                        <p:par>
                          <p:cTn id="25" fill="hold">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51209"/>
                                        </p:tgtEl>
                                        <p:attrNameLst>
                                          <p:attrName>style.visibility</p:attrName>
                                        </p:attrNameLst>
                                      </p:cBhvr>
                                      <p:to>
                                        <p:strVal val="visible"/>
                                      </p:to>
                                    </p:set>
                                    <p:animEffect transition="in" filter="blinds(horizontal)">
                                      <p:cBhvr>
                                        <p:cTn id="28" dur="500"/>
                                        <p:tgtEl>
                                          <p:spTgt spid="51209"/>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51216"/>
                                        </p:tgtEl>
                                        <p:attrNameLst>
                                          <p:attrName>style.visibility</p:attrName>
                                        </p:attrNameLst>
                                      </p:cBhvr>
                                      <p:to>
                                        <p:strVal val="visible"/>
                                      </p:to>
                                    </p:set>
                                    <p:anim calcmode="lin" valueType="num">
                                      <p:cBhvr>
                                        <p:cTn id="33" dur="500" fill="hold"/>
                                        <p:tgtEl>
                                          <p:spTgt spid="51216"/>
                                        </p:tgtEl>
                                        <p:attrNameLst>
                                          <p:attrName>ppt_w</p:attrName>
                                        </p:attrNameLst>
                                      </p:cBhvr>
                                      <p:tavLst>
                                        <p:tav tm="0">
                                          <p:val>
                                            <p:fltVal val="0"/>
                                          </p:val>
                                        </p:tav>
                                        <p:tav tm="100000">
                                          <p:val>
                                            <p:strVal val="#ppt_w"/>
                                          </p:val>
                                        </p:tav>
                                      </p:tavLst>
                                    </p:anim>
                                    <p:anim calcmode="lin" valueType="num">
                                      <p:cBhvr>
                                        <p:cTn id="34" dur="500" fill="hold"/>
                                        <p:tgtEl>
                                          <p:spTgt spid="51216"/>
                                        </p:tgtEl>
                                        <p:attrNameLst>
                                          <p:attrName>ppt_h</p:attrName>
                                        </p:attrNameLst>
                                      </p:cBhvr>
                                      <p:tavLst>
                                        <p:tav tm="0">
                                          <p:val>
                                            <p:fltVal val="0"/>
                                          </p:val>
                                        </p:tav>
                                        <p:tav tm="100000">
                                          <p:val>
                                            <p:strVal val="#ppt_h"/>
                                          </p:val>
                                        </p:tav>
                                      </p:tavLst>
                                    </p:anim>
                                    <p:anim calcmode="lin" valueType="num">
                                      <p:cBhvr>
                                        <p:cTn id="35" dur="500" fill="hold"/>
                                        <p:tgtEl>
                                          <p:spTgt spid="51216"/>
                                        </p:tgtEl>
                                        <p:attrNameLst>
                                          <p:attrName>style.rotation</p:attrName>
                                        </p:attrNameLst>
                                      </p:cBhvr>
                                      <p:tavLst>
                                        <p:tav tm="0">
                                          <p:val>
                                            <p:fltVal val="360"/>
                                          </p:val>
                                        </p:tav>
                                        <p:tav tm="100000">
                                          <p:val>
                                            <p:fltVal val="0"/>
                                          </p:val>
                                        </p:tav>
                                      </p:tavLst>
                                    </p:anim>
                                    <p:animEffect transition="in" filter="fade">
                                      <p:cBhvr>
                                        <p:cTn id="36" dur="500"/>
                                        <p:tgtEl>
                                          <p:spTgt spid="51216"/>
                                        </p:tgtEl>
                                      </p:cBhvr>
                                    </p:animEffect>
                                  </p:childTnLst>
                                  <p:subTnLst>
                                    <p:set>
                                      <p:cBhvr override="childStyle">
                                        <p:cTn dur="1" fill="hold" display="0" masterRel="nextClick" afterEffect="1"/>
                                        <p:tgtEl>
                                          <p:spTgt spid="5121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51210"/>
                                        </p:tgtEl>
                                        <p:attrNameLst>
                                          <p:attrName>style.visibility</p:attrName>
                                        </p:attrNameLst>
                                      </p:cBhvr>
                                      <p:to>
                                        <p:strVal val="visible"/>
                                      </p:to>
                                    </p:set>
                                    <p:anim calcmode="lin" valueType="num">
                                      <p:cBhvr>
                                        <p:cTn id="41" dur="500" fill="hold"/>
                                        <p:tgtEl>
                                          <p:spTgt spid="51210"/>
                                        </p:tgtEl>
                                        <p:attrNameLst>
                                          <p:attrName>ppt_w</p:attrName>
                                        </p:attrNameLst>
                                      </p:cBhvr>
                                      <p:tavLst>
                                        <p:tav tm="0">
                                          <p:val>
                                            <p:fltVal val="0"/>
                                          </p:val>
                                        </p:tav>
                                        <p:tav tm="100000">
                                          <p:val>
                                            <p:strVal val="#ppt_w"/>
                                          </p:val>
                                        </p:tav>
                                      </p:tavLst>
                                    </p:anim>
                                    <p:anim calcmode="lin" valueType="num">
                                      <p:cBhvr>
                                        <p:cTn id="42" dur="500" fill="hold"/>
                                        <p:tgtEl>
                                          <p:spTgt spid="51210"/>
                                        </p:tgtEl>
                                        <p:attrNameLst>
                                          <p:attrName>ppt_h</p:attrName>
                                        </p:attrNameLst>
                                      </p:cBhvr>
                                      <p:tavLst>
                                        <p:tav tm="0">
                                          <p:val>
                                            <p:fltVal val="0"/>
                                          </p:val>
                                        </p:tav>
                                        <p:tav tm="100000">
                                          <p:val>
                                            <p:strVal val="#ppt_h"/>
                                          </p:val>
                                        </p:tav>
                                      </p:tavLst>
                                    </p:anim>
                                    <p:anim calcmode="lin" valueType="num">
                                      <p:cBhvr>
                                        <p:cTn id="43" dur="500" fill="hold"/>
                                        <p:tgtEl>
                                          <p:spTgt spid="51210"/>
                                        </p:tgtEl>
                                        <p:attrNameLst>
                                          <p:attrName>style.rotation</p:attrName>
                                        </p:attrNameLst>
                                      </p:cBhvr>
                                      <p:tavLst>
                                        <p:tav tm="0">
                                          <p:val>
                                            <p:fltVal val="360"/>
                                          </p:val>
                                        </p:tav>
                                        <p:tav tm="100000">
                                          <p:val>
                                            <p:fltVal val="0"/>
                                          </p:val>
                                        </p:tav>
                                      </p:tavLst>
                                    </p:anim>
                                    <p:animEffect transition="in" filter="fade">
                                      <p:cBhvr>
                                        <p:cTn id="44" dur="500"/>
                                        <p:tgtEl>
                                          <p:spTgt spid="51210"/>
                                        </p:tgtEl>
                                      </p:cBhvr>
                                    </p:animEffect>
                                  </p:childTnLst>
                                  <p:subTnLst>
                                    <p:set>
                                      <p:cBhvr override="childStyle">
                                        <p:cTn dur="1" fill="hold" display="0" masterRel="nextClick" afterEffect="1"/>
                                        <p:tgtEl>
                                          <p:spTgt spid="5121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49" presetClass="entr" presetSubtype="0" decel="100000" fill="hold" grpId="0" nodeType="clickEffect">
                                  <p:stCondLst>
                                    <p:cond delay="0"/>
                                  </p:stCondLst>
                                  <p:childTnLst>
                                    <p:set>
                                      <p:cBhvr>
                                        <p:cTn id="48" dur="1" fill="hold">
                                          <p:stCondLst>
                                            <p:cond delay="0"/>
                                          </p:stCondLst>
                                        </p:cTn>
                                        <p:tgtEl>
                                          <p:spTgt spid="51217"/>
                                        </p:tgtEl>
                                        <p:attrNameLst>
                                          <p:attrName>style.visibility</p:attrName>
                                        </p:attrNameLst>
                                      </p:cBhvr>
                                      <p:to>
                                        <p:strVal val="visible"/>
                                      </p:to>
                                    </p:set>
                                    <p:anim calcmode="lin" valueType="num">
                                      <p:cBhvr>
                                        <p:cTn id="49" dur="500" fill="hold"/>
                                        <p:tgtEl>
                                          <p:spTgt spid="51217"/>
                                        </p:tgtEl>
                                        <p:attrNameLst>
                                          <p:attrName>ppt_w</p:attrName>
                                        </p:attrNameLst>
                                      </p:cBhvr>
                                      <p:tavLst>
                                        <p:tav tm="0">
                                          <p:val>
                                            <p:fltVal val="0"/>
                                          </p:val>
                                        </p:tav>
                                        <p:tav tm="100000">
                                          <p:val>
                                            <p:strVal val="#ppt_w"/>
                                          </p:val>
                                        </p:tav>
                                      </p:tavLst>
                                    </p:anim>
                                    <p:anim calcmode="lin" valueType="num">
                                      <p:cBhvr>
                                        <p:cTn id="50" dur="500" fill="hold"/>
                                        <p:tgtEl>
                                          <p:spTgt spid="51217"/>
                                        </p:tgtEl>
                                        <p:attrNameLst>
                                          <p:attrName>ppt_h</p:attrName>
                                        </p:attrNameLst>
                                      </p:cBhvr>
                                      <p:tavLst>
                                        <p:tav tm="0">
                                          <p:val>
                                            <p:fltVal val="0"/>
                                          </p:val>
                                        </p:tav>
                                        <p:tav tm="100000">
                                          <p:val>
                                            <p:strVal val="#ppt_h"/>
                                          </p:val>
                                        </p:tav>
                                      </p:tavLst>
                                    </p:anim>
                                    <p:anim calcmode="lin" valueType="num">
                                      <p:cBhvr>
                                        <p:cTn id="51" dur="500" fill="hold"/>
                                        <p:tgtEl>
                                          <p:spTgt spid="51217"/>
                                        </p:tgtEl>
                                        <p:attrNameLst>
                                          <p:attrName>style.rotation</p:attrName>
                                        </p:attrNameLst>
                                      </p:cBhvr>
                                      <p:tavLst>
                                        <p:tav tm="0">
                                          <p:val>
                                            <p:fltVal val="360"/>
                                          </p:val>
                                        </p:tav>
                                        <p:tav tm="100000">
                                          <p:val>
                                            <p:fltVal val="0"/>
                                          </p:val>
                                        </p:tav>
                                      </p:tavLst>
                                    </p:anim>
                                    <p:animEffect transition="in" filter="fade">
                                      <p:cBhvr>
                                        <p:cTn id="52" dur="500"/>
                                        <p:tgtEl>
                                          <p:spTgt spid="5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P spid="51207" grpId="0" autoUpdateAnimBg="0"/>
      <p:bldP spid="51208" grpId="0" autoUpdateAnimBg="0"/>
      <p:bldP spid="51209" grpId="0" autoUpdateAnimBg="0"/>
      <p:bldP spid="51210" grpId="0" autoUpdateAnimBg="0"/>
      <p:bldP spid="51216" grpId="0" autoUpdateAnimBg="0"/>
      <p:bldP spid="51217" grpId="0" autoUpdateAnimBg="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subTitle" idx="4294967295"/>
          </p:nvPr>
        </p:nvSpPr>
        <p:spPr>
          <a:xfrm>
            <a:off x="299666" y="764704"/>
            <a:ext cx="9606334" cy="5943600"/>
          </a:xfrm>
        </p:spPr>
        <p:txBody>
          <a:bodyPr/>
          <a:lstStyle/>
          <a:p>
            <a:pPr marL="514350" indent="-514350" algn="l">
              <a:lnSpc>
                <a:spcPct val="140000"/>
              </a:lnSpc>
              <a:buFont typeface="+mj-lt"/>
              <a:buAutoNum type="arabicPeriod"/>
            </a:pPr>
            <a:r>
              <a:rPr lang="zh-CN" altLang="en-US" sz="2800" b="1" dirty="0" smtClean="0">
                <a:latin typeface="微软雅黑" panose="020B0503020204020204" charset="-122"/>
                <a:ea typeface="微软雅黑" panose="020B0503020204020204" charset="-122"/>
              </a:rPr>
              <a:t>同</a:t>
            </a:r>
            <a:r>
              <a:rPr lang="zh-CN" altLang="en-US" sz="2800" b="1" dirty="0">
                <a:latin typeface="微软雅黑" panose="020B0503020204020204" charset="-122"/>
                <a:ea typeface="微软雅黑" panose="020B0503020204020204" charset="-122"/>
              </a:rPr>
              <a:t>一块内存可以存放不同类型的数据</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但在某一时刻</a:t>
            </a:r>
            <a:r>
              <a:rPr lang="zh-CN" altLang="en-US" sz="2800" b="1" dirty="0" smtClean="0">
                <a:latin typeface="微软雅黑" panose="020B0503020204020204" charset="-122"/>
                <a:ea typeface="微软雅黑" panose="020B0503020204020204" charset="-122"/>
              </a:rPr>
              <a:t>只能存放</a:t>
            </a:r>
            <a:r>
              <a:rPr lang="zh-CN" altLang="en-US" sz="2800" b="1" dirty="0">
                <a:latin typeface="微软雅黑" panose="020B0503020204020204" charset="-122"/>
                <a:ea typeface="微软雅黑" panose="020B0503020204020204" charset="-122"/>
              </a:rPr>
              <a:t>其中的一种</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a:p>
            <a:pPr marL="514350" indent="-514350" algn="l">
              <a:lnSpc>
                <a:spcPct val="140000"/>
              </a:lnSpc>
              <a:buFont typeface="+mj-lt"/>
              <a:buAutoNum type="arabicPeriod"/>
            </a:pPr>
            <a:r>
              <a:rPr lang="zh-CN" altLang="en-US" sz="2800" b="1" dirty="0" smtClean="0">
                <a:latin typeface="微软雅黑" panose="020B0503020204020204" charset="-122"/>
                <a:ea typeface="微软雅黑" panose="020B0503020204020204" charset="-122"/>
              </a:rPr>
              <a:t>共</a:t>
            </a:r>
            <a:r>
              <a:rPr lang="zh-CN" altLang="en-US" sz="2800" b="1" dirty="0">
                <a:latin typeface="微软雅黑" panose="020B0503020204020204" charset="-122"/>
                <a:ea typeface="微软雅黑" panose="020B0503020204020204" charset="-122"/>
              </a:rPr>
              <a:t>用体变量中起作用的成员是最后一次存放的成员</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a:p>
            <a:pPr marL="514350" indent="-514350" algn="l">
              <a:lnSpc>
                <a:spcPct val="140000"/>
              </a:lnSpc>
              <a:buFont typeface="+mj-lt"/>
              <a:buAutoNum type="arabicPeriod"/>
            </a:pPr>
            <a:r>
              <a:rPr lang="zh-CN" altLang="en-US" sz="2800" b="1" dirty="0" smtClean="0">
                <a:latin typeface="微软雅黑" panose="020B0503020204020204" charset="-122"/>
                <a:ea typeface="微软雅黑" panose="020B0503020204020204" charset="-122"/>
              </a:rPr>
              <a:t>共</a:t>
            </a:r>
            <a:r>
              <a:rPr lang="zh-CN" altLang="en-US" sz="2800" b="1" dirty="0">
                <a:latin typeface="微软雅黑" panose="020B0503020204020204" charset="-122"/>
                <a:ea typeface="微软雅黑" panose="020B0503020204020204" charset="-122"/>
              </a:rPr>
              <a:t>用体变量的地址和它的成员的地址是同一个地址</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a:p>
            <a:pPr marL="514350" indent="-514350" algn="l">
              <a:lnSpc>
                <a:spcPct val="140000"/>
              </a:lnSpc>
              <a:buFont typeface="+mj-lt"/>
              <a:buAutoNum type="arabicPeriod"/>
            </a:pPr>
            <a:r>
              <a:rPr lang="zh-CN" altLang="en-US" sz="2800" b="1" dirty="0" smtClean="0">
                <a:latin typeface="微软雅黑" panose="020B0503020204020204" charset="-122"/>
                <a:ea typeface="微软雅黑" panose="020B0503020204020204" charset="-122"/>
              </a:rPr>
              <a:t>共</a:t>
            </a:r>
            <a:r>
              <a:rPr lang="zh-CN" altLang="en-US" sz="2800" b="1" dirty="0">
                <a:latin typeface="微软雅黑" panose="020B0503020204020204" charset="-122"/>
                <a:ea typeface="微软雅黑" panose="020B0503020204020204" charset="-122"/>
              </a:rPr>
              <a:t>用体变量不能整体被赋值</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也不能给共用体变量赋初值</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a:p>
            <a:pPr marL="514350" indent="-514350" algn="l">
              <a:lnSpc>
                <a:spcPct val="140000"/>
              </a:lnSpc>
              <a:buFont typeface="+mj-lt"/>
              <a:buAutoNum type="arabicPeriod"/>
            </a:pPr>
            <a:r>
              <a:rPr lang="zh-CN" altLang="en-US" sz="2800" b="1" dirty="0" smtClean="0">
                <a:latin typeface="微软雅黑" panose="020B0503020204020204" charset="-122"/>
                <a:ea typeface="微软雅黑" panose="020B0503020204020204" charset="-122"/>
              </a:rPr>
              <a:t>不能</a:t>
            </a:r>
            <a:r>
              <a:rPr lang="zh-CN" altLang="en-US" sz="2800" b="1" dirty="0">
                <a:latin typeface="微软雅黑" panose="020B0503020204020204" charset="-122"/>
                <a:ea typeface="微软雅黑" panose="020B0503020204020204" charset="-122"/>
              </a:rPr>
              <a:t>把共用体变量作为函数的参数进行传递</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但可以使用指向共用体变量的指针作为函数的参数</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a:p>
            <a:pPr marL="514350" indent="-514350" algn="l">
              <a:lnSpc>
                <a:spcPct val="140000"/>
              </a:lnSpc>
              <a:buFont typeface="+mj-lt"/>
              <a:buAutoNum type="arabicPeriod"/>
            </a:pPr>
            <a:r>
              <a:rPr lang="zh-CN" altLang="en-US" sz="2800" b="1" dirty="0" smtClean="0">
                <a:latin typeface="微软雅黑" panose="020B0503020204020204" charset="-122"/>
                <a:ea typeface="微软雅黑" panose="020B0503020204020204" charset="-122"/>
              </a:rPr>
              <a:t>结构体</a:t>
            </a:r>
            <a:r>
              <a:rPr lang="zh-CN" altLang="en-US" sz="2800" b="1" dirty="0">
                <a:latin typeface="微软雅黑" panose="020B0503020204020204" charset="-122"/>
                <a:ea typeface="微软雅黑" panose="020B0503020204020204" charset="-122"/>
              </a:rPr>
              <a:t>类型和共用体类型可以嵌套使用</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84492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共同体的存储特点</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subTitle" idx="4294967295"/>
          </p:nvPr>
        </p:nvSpPr>
        <p:spPr>
          <a:xfrm>
            <a:off x="560512" y="908720"/>
            <a:ext cx="8928992" cy="5175250"/>
          </a:xfrm>
          <a:noFill/>
        </p:spPr>
        <p:txBody>
          <a:bodyPr/>
          <a:lstStyle/>
          <a:p>
            <a:pPr algn="l">
              <a:lnSpc>
                <a:spcPct val="13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共同点：</a:t>
            </a:r>
            <a:r>
              <a:rPr lang="zh-CN" altLang="en-US" sz="2400" b="1" dirty="0" smtClean="0">
                <a:latin typeface="微软雅黑" panose="020B0503020204020204" charset="-122"/>
                <a:ea typeface="微软雅黑" panose="020B0503020204020204" charset="-122"/>
              </a:rPr>
              <a:t>都是</a:t>
            </a:r>
            <a:r>
              <a:rPr lang="zh-CN" altLang="en-US" sz="2400" b="1" dirty="0">
                <a:latin typeface="微软雅黑" panose="020B0503020204020204" charset="-122"/>
                <a:ea typeface="微软雅黑" panose="020B0503020204020204" charset="-122"/>
              </a:rPr>
              <a:t>不同类型数据的集合</a:t>
            </a:r>
            <a:endParaRPr lang="zh-CN" altLang="en-US" sz="2400" b="1" dirty="0">
              <a:latin typeface="微软雅黑" panose="020B0503020204020204" charset="-122"/>
              <a:ea typeface="微软雅黑" panose="020B0503020204020204" charset="-122"/>
            </a:endParaRPr>
          </a:p>
          <a:p>
            <a:pPr>
              <a:lnSpc>
                <a:spcPct val="13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不同点：</a:t>
            </a:r>
            <a:endParaRPr lang="en-US" altLang="zh-CN" sz="2800" b="1" dirty="0" smtClean="0">
              <a:latin typeface="微软雅黑" panose="020B0503020204020204" charset="-122"/>
              <a:ea typeface="微软雅黑" panose="020B0503020204020204" charset="-122"/>
            </a:endParaRPr>
          </a:p>
          <a:p>
            <a:pPr marL="800100" lvl="1" indent="-457200">
              <a:lnSpc>
                <a:spcPct val="130000"/>
              </a:lnSpc>
              <a:buFont typeface="+mj-ea"/>
              <a:buAutoNum type="circleNumDbPlain"/>
            </a:pPr>
            <a:r>
              <a:rPr lang="zh-CN" altLang="en-US" sz="2400" b="1" dirty="0" smtClean="0">
                <a:latin typeface="微软雅黑" panose="020B0503020204020204" charset="-122"/>
                <a:ea typeface="微软雅黑" panose="020B0503020204020204" charset="-122"/>
              </a:rPr>
              <a:t>结构体</a:t>
            </a:r>
            <a:r>
              <a:rPr lang="zh-CN" altLang="en-US" sz="2400" b="1" dirty="0">
                <a:latin typeface="微软雅黑" panose="020B0503020204020204" charset="-122"/>
                <a:ea typeface="微软雅黑" panose="020B0503020204020204" charset="-122"/>
              </a:rPr>
              <a:t>中各个成员均在内存中存在</a:t>
            </a:r>
            <a:r>
              <a:rPr lang="zh-CN" altLang="en-US" sz="2400" b="1" dirty="0" smtClean="0">
                <a:latin typeface="微软雅黑" panose="020B0503020204020204" charset="-122"/>
                <a:ea typeface="微软雅黑" panose="020B0503020204020204" charset="-122"/>
              </a:rPr>
              <a:t>，而</a:t>
            </a:r>
            <a:r>
              <a:rPr lang="zh-CN" altLang="en-US" sz="2400" b="1" dirty="0">
                <a:latin typeface="微软雅黑" panose="020B0503020204020204" charset="-122"/>
                <a:ea typeface="微软雅黑" panose="020B0503020204020204" charset="-122"/>
              </a:rPr>
              <a:t>共同体中只有一个成员存在于内存中。</a:t>
            </a:r>
            <a:endParaRPr lang="zh-CN" altLang="en-US" sz="2400" b="1" dirty="0">
              <a:latin typeface="微软雅黑" panose="020B0503020204020204" charset="-122"/>
              <a:ea typeface="微软雅黑" panose="020B0503020204020204" charset="-122"/>
            </a:endParaRPr>
          </a:p>
          <a:p>
            <a:pPr marL="800100" lvl="1" indent="-457200">
              <a:lnSpc>
                <a:spcPct val="130000"/>
              </a:lnSpc>
              <a:buFont typeface="+mj-ea"/>
              <a:buAutoNum type="circleNumDbPlain"/>
            </a:pPr>
            <a:r>
              <a:rPr lang="zh-CN" altLang="en-US" sz="2400" b="1" dirty="0">
                <a:latin typeface="微软雅黑" panose="020B0503020204020204" charset="-122"/>
                <a:ea typeface="微软雅黑" panose="020B0503020204020204" charset="-122"/>
              </a:rPr>
              <a:t>结构体占用的存储空间是所有成员所占空间的和</a:t>
            </a:r>
            <a:r>
              <a:rPr lang="en-US" altLang="zh-CN" sz="2400" b="1" dirty="0" smtClean="0">
                <a:latin typeface="微软雅黑" panose="020B0503020204020204" charset="-122"/>
                <a:ea typeface="微软雅黑" panose="020B0503020204020204" charset="-122"/>
              </a:rPr>
              <a:t>;</a:t>
            </a:r>
            <a:r>
              <a:rPr lang="zh-CN" altLang="en-US" sz="2400" b="1" dirty="0" smtClean="0">
                <a:latin typeface="微软雅黑" panose="020B0503020204020204" charset="-122"/>
                <a:ea typeface="微软雅黑" panose="020B0503020204020204" charset="-122"/>
              </a:rPr>
              <a:t>而</a:t>
            </a:r>
            <a:r>
              <a:rPr lang="zh-CN" altLang="en-US" sz="2400" b="1" dirty="0">
                <a:latin typeface="微软雅黑" panose="020B0503020204020204" charset="-122"/>
                <a:ea typeface="微软雅黑" panose="020B0503020204020204" charset="-122"/>
              </a:rPr>
              <a:t>共用体所占内存空间的大小是所有成员中占用存储空间最大的一个成员的占用空间的值。</a:t>
            </a:r>
            <a:endParaRPr lang="zh-CN" altLang="en-US" sz="2400" b="1" dirty="0">
              <a:latin typeface="微软雅黑" panose="020B0503020204020204" charset="-122"/>
              <a:ea typeface="微软雅黑" panose="020B0503020204020204" charset="-122"/>
            </a:endParaRPr>
          </a:p>
          <a:p>
            <a:pPr marL="800100" lvl="1" indent="-457200">
              <a:lnSpc>
                <a:spcPct val="130000"/>
              </a:lnSpc>
              <a:buFont typeface="+mj-ea"/>
              <a:buAutoNum type="circleNumDbPlain"/>
            </a:pPr>
            <a:r>
              <a:rPr lang="zh-CN" altLang="en-US" sz="2400" b="1" dirty="0">
                <a:latin typeface="微软雅黑" panose="020B0503020204020204" charset="-122"/>
                <a:ea typeface="微软雅黑" panose="020B0503020204020204" charset="-122"/>
              </a:rPr>
              <a:t>结构体中各个成员相互独立、互不干扰</a:t>
            </a:r>
            <a:r>
              <a:rPr lang="zh-CN" altLang="en-US" sz="2400" b="1" dirty="0" smtClean="0">
                <a:latin typeface="微软雅黑" panose="020B0503020204020204" charset="-122"/>
                <a:ea typeface="微软雅黑" panose="020B0503020204020204" charset="-122"/>
              </a:rPr>
              <a:t>，共同体</a:t>
            </a:r>
            <a:r>
              <a:rPr lang="zh-CN" altLang="en-US" sz="2400" b="1" dirty="0">
                <a:latin typeface="微软雅黑" panose="020B0503020204020204" charset="-122"/>
                <a:ea typeface="微软雅黑" panose="020B0503020204020204" charset="-122"/>
              </a:rPr>
              <a:t>中改变一个成员的值，会影响到其它成员的值。</a:t>
            </a:r>
            <a:endParaRPr lang="zh-CN" altLang="en-US" sz="2400" b="1" dirty="0">
              <a:latin typeface="微软雅黑" panose="020B0503020204020204" charset="-122"/>
              <a:ea typeface="微软雅黑" panose="020B0503020204020204" charset="-122"/>
            </a:endParaRPr>
          </a:p>
          <a:p>
            <a:pPr>
              <a:lnSpc>
                <a:spcPct val="130000"/>
              </a:lnSpc>
              <a:buFont typeface="Wingdings" panose="05000000000000000000" charset="0"/>
              <a:buChar char=""/>
            </a:pPr>
            <a:r>
              <a:rPr lang="zh-CN" altLang="en-US" sz="2400" b="1" dirty="0">
                <a:latin typeface="微软雅黑" panose="020B0503020204020204" charset="-122"/>
                <a:ea typeface="微软雅黑" panose="020B0503020204020204" charset="-122"/>
              </a:rPr>
              <a:t>结构体与共同体可以互为成员</a:t>
            </a:r>
            <a:r>
              <a:rPr lang="zh-CN" altLang="en-US" sz="2400" b="1" dirty="0" smtClean="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84492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结构体与共同体小结</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subTitle" idx="4294967295"/>
          </p:nvPr>
        </p:nvSpPr>
        <p:spPr>
          <a:xfrm>
            <a:off x="577850" y="836613"/>
            <a:ext cx="9328150" cy="5545137"/>
          </a:xfrm>
        </p:spPr>
        <p:txBody>
          <a:bodyPr/>
          <a:lstStyle/>
          <a:p>
            <a:pPr algn="l">
              <a:lnSpc>
                <a:spcPct val="13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含义</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marL="342900" lvl="1" indent="0" algn="l">
              <a:lnSpc>
                <a:spcPct val="130000"/>
              </a:lnSpc>
              <a:buNone/>
            </a:pPr>
            <a:r>
              <a:rPr lang="zh-CN" altLang="en-US" sz="2800" b="1" dirty="0">
                <a:latin typeface="微软雅黑" panose="020B0503020204020204" charset="-122"/>
                <a:ea typeface="微软雅黑" panose="020B0503020204020204" charset="-122"/>
              </a:rPr>
              <a:t>“枚举类型”是将变量</a:t>
            </a:r>
            <a:r>
              <a:rPr lang="zh-CN" altLang="en-US" sz="2800" b="1" dirty="0" smtClean="0">
                <a:latin typeface="微软雅黑" panose="020B0503020204020204" charset="-122"/>
                <a:ea typeface="微软雅黑" panose="020B0503020204020204" charset="-122"/>
              </a:rPr>
              <a:t>的可能取值</a:t>
            </a:r>
            <a:r>
              <a:rPr lang="zh-CN" altLang="en-US" sz="2800" b="1" dirty="0">
                <a:latin typeface="微软雅黑" panose="020B0503020204020204" charset="-122"/>
                <a:ea typeface="微软雅黑" panose="020B0503020204020204" charset="-122"/>
              </a:rPr>
              <a:t>一一列举出来</a:t>
            </a:r>
            <a:r>
              <a:rPr lang="en-US" altLang="zh-CN" sz="2800" b="1" dirty="0">
                <a:latin typeface="微软雅黑" panose="020B0503020204020204" charset="-122"/>
                <a:ea typeface="微软雅黑" panose="020B0503020204020204" charset="-122"/>
              </a:rPr>
              <a:t>,</a:t>
            </a:r>
            <a:r>
              <a:rPr lang="zh-CN" altLang="en-US" sz="2800" b="1" dirty="0">
                <a:latin typeface="微软雅黑" panose="020B0503020204020204" charset="-122"/>
                <a:ea typeface="微软雅黑" panose="020B0503020204020204" charset="-122"/>
              </a:rPr>
              <a:t>变量的取值只限在列出来的取值范围内</a:t>
            </a:r>
            <a:r>
              <a:rPr lang="en-US" altLang="zh-CN" sz="2800" b="1" dirty="0">
                <a:latin typeface="微软雅黑" panose="020B0503020204020204" charset="-122"/>
                <a:ea typeface="微软雅黑" panose="020B0503020204020204" charset="-122"/>
              </a:rPr>
              <a:t>.</a:t>
            </a:r>
            <a:endParaRPr lang="en-US" altLang="zh-CN" sz="2800" b="1" dirty="0">
              <a:latin typeface="微软雅黑" panose="020B0503020204020204" charset="-122"/>
              <a:ea typeface="微软雅黑" panose="020B0503020204020204" charset="-122"/>
            </a:endParaRPr>
          </a:p>
          <a:p>
            <a:pPr algn="l">
              <a:lnSpc>
                <a:spcPct val="13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定义</a:t>
            </a:r>
            <a:r>
              <a:rPr lang="zh-CN" altLang="en-US" sz="2800" b="1" dirty="0">
                <a:latin typeface="微软雅黑" panose="020B0503020204020204" charset="-122"/>
                <a:ea typeface="微软雅黑" panose="020B0503020204020204" charset="-122"/>
              </a:rPr>
              <a:t>方法</a:t>
            </a:r>
            <a:r>
              <a:rPr lang="zh-CN" altLang="en-US" sz="2800" b="1" dirty="0" smtClean="0">
                <a:latin typeface="微软雅黑" panose="020B0503020204020204" charset="-122"/>
                <a:ea typeface="微软雅黑" panose="020B0503020204020204" charset="-122"/>
              </a:rPr>
              <a:t>：</a:t>
            </a:r>
            <a:endParaRPr lang="en-US" altLang="zh-CN" sz="2800" b="1" dirty="0" smtClean="0">
              <a:latin typeface="微软雅黑" panose="020B0503020204020204" charset="-122"/>
              <a:ea typeface="微软雅黑" panose="020B0503020204020204" charset="-122"/>
            </a:endParaRPr>
          </a:p>
          <a:p>
            <a:pPr marL="457200" indent="-457200" algn="l">
              <a:lnSpc>
                <a:spcPct val="130000"/>
              </a:lnSpc>
              <a:buFont typeface="+mj-lt"/>
              <a:buAutoNum type="arabicPeriod"/>
            </a:pPr>
            <a:endParaRPr lang="en-US" altLang="zh-CN" sz="2800" b="1" dirty="0">
              <a:latin typeface="微软雅黑" panose="020B0503020204020204" charset="-122"/>
              <a:ea typeface="微软雅黑" panose="020B0503020204020204" charset="-122"/>
            </a:endParaRPr>
          </a:p>
          <a:p>
            <a:pPr marL="457200" indent="-457200" algn="l">
              <a:lnSpc>
                <a:spcPct val="130000"/>
              </a:lnSpc>
              <a:buFont typeface="+mj-lt"/>
              <a:buAutoNum type="arabicPeriod"/>
            </a:pPr>
            <a:endParaRPr lang="en-US" altLang="zh-CN" sz="2800" b="1" dirty="0" smtClean="0">
              <a:latin typeface="微软雅黑" panose="020B0503020204020204" charset="-122"/>
              <a:ea typeface="微软雅黑" panose="020B0503020204020204" charset="-122"/>
            </a:endParaRPr>
          </a:p>
          <a:p>
            <a:pPr marL="0" indent="0" algn="l">
              <a:lnSpc>
                <a:spcPct val="200000"/>
              </a:lnSpc>
              <a:buNone/>
            </a:pPr>
            <a:r>
              <a:rPr lang="zh-CN" altLang="en-US" sz="2800" b="1" dirty="0" smtClean="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枚举变量 </a:t>
            </a:r>
            <a:r>
              <a:rPr lang="en-US" altLang="zh-CN" sz="2400" b="1" dirty="0">
                <a:latin typeface="微软雅黑" panose="020B0503020204020204" charset="-122"/>
                <a:ea typeface="微软雅黑" panose="020B0503020204020204" charset="-122"/>
              </a:rPr>
              <a:t>workday</a:t>
            </a:r>
            <a:r>
              <a:rPr lang="zh-CN" altLang="en-US" sz="2400" b="1" dirty="0">
                <a:latin typeface="微软雅黑" panose="020B0503020204020204" charset="-122"/>
                <a:ea typeface="微软雅黑" panose="020B0503020204020204" charset="-122"/>
              </a:rPr>
              <a:t>的取值只能在</a:t>
            </a:r>
            <a:r>
              <a:rPr lang="en-US" altLang="zh-CN" sz="2400" b="1" dirty="0">
                <a:latin typeface="微软雅黑" panose="020B0503020204020204" charset="-122"/>
                <a:ea typeface="微软雅黑" panose="020B0503020204020204" charset="-122"/>
              </a:rPr>
              <a:t>sun--sat</a:t>
            </a:r>
            <a:r>
              <a:rPr lang="zh-CN" altLang="en-US" sz="2400" b="1" dirty="0">
                <a:latin typeface="微软雅黑" panose="020B0503020204020204" charset="-122"/>
                <a:ea typeface="微软雅黑" panose="020B0503020204020204" charset="-122"/>
              </a:rPr>
              <a:t>之间</a:t>
            </a:r>
            <a:r>
              <a:rPr lang="en-US" altLang="zh-CN" sz="2400" b="1" dirty="0">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p:txBody>
      </p:sp>
      <p:pic>
        <p:nvPicPr>
          <p:cNvPr id="54276" name="Picture 4"/>
          <p:cNvPicPr>
            <a:picLocks noChangeAspect="1" noChangeArrowheads="1"/>
          </p:cNvPicPr>
          <p:nvPr/>
        </p:nvPicPr>
        <p:blipFill>
          <a:blip r:embed="rId1"/>
          <a:srcRect/>
          <a:stretch>
            <a:fillRect/>
          </a:stretch>
        </p:blipFill>
        <p:spPr bwMode="auto">
          <a:xfrm>
            <a:off x="1281113" y="3644902"/>
            <a:ext cx="8624887" cy="1223963"/>
          </a:xfrm>
          <a:prstGeom prst="rect">
            <a:avLst/>
          </a:prstGeom>
          <a:noFill/>
          <a:ln w="9525">
            <a:noFill/>
            <a:miter lim="800000"/>
            <a:headEnd/>
            <a:tailEnd/>
          </a:ln>
        </p:spPr>
      </p:pic>
      <p:sp>
        <p:nvSpPr>
          <p:cNvPr id="54277" name="圆角矩形标注 3"/>
          <p:cNvSpPr>
            <a:spLocks noChangeArrowheads="1"/>
          </p:cNvSpPr>
          <p:nvPr/>
        </p:nvSpPr>
        <p:spPr bwMode="auto">
          <a:xfrm>
            <a:off x="5889625" y="2636840"/>
            <a:ext cx="2071688" cy="642937"/>
          </a:xfrm>
          <a:prstGeom prst="wedgeRoundRectCallout">
            <a:avLst>
              <a:gd name="adj1" fmla="val -46245"/>
              <a:gd name="adj2" fmla="val 137653"/>
              <a:gd name="adj3" fmla="val 16667"/>
            </a:avLst>
          </a:prstGeom>
          <a:solidFill>
            <a:srgbClr val="FFFFCC"/>
          </a:solidFill>
          <a:ln w="9525">
            <a:solidFill>
              <a:srgbClr val="000000"/>
            </a:solidFill>
            <a:miter lim="800000"/>
          </a:ln>
        </p:spPr>
        <p:txBody>
          <a:bodyPr wrap="none"/>
          <a:lstStyle/>
          <a:p>
            <a:r>
              <a:rPr lang="zh-CN" altLang="en-US" sz="2800">
                <a:solidFill>
                  <a:srgbClr val="0000CC"/>
                </a:solidFill>
                <a:latin typeface="Verdana" panose="020B0804030504040204" pitchFamily="34" charset="0"/>
              </a:rPr>
              <a:t>枚举元素</a:t>
            </a:r>
            <a:endParaRPr lang="zh-CN" altLang="en-US" sz="2800">
              <a:solidFill>
                <a:srgbClr val="0000CC"/>
              </a:solidFill>
              <a:latin typeface="Verdana" panose="020B0804030504040204" pitchFamily="34" charset="0"/>
            </a:endParaRPr>
          </a:p>
        </p:txBody>
      </p:sp>
      <p:sp>
        <p:nvSpPr>
          <p:cNvPr id="54278" name="圆角矩形标注 4"/>
          <p:cNvSpPr>
            <a:spLocks noChangeArrowheads="1"/>
          </p:cNvSpPr>
          <p:nvPr/>
        </p:nvSpPr>
        <p:spPr bwMode="auto">
          <a:xfrm>
            <a:off x="5457826" y="5661025"/>
            <a:ext cx="2071688" cy="647700"/>
          </a:xfrm>
          <a:prstGeom prst="wedgeRoundRectCallout">
            <a:avLst>
              <a:gd name="adj1" fmla="val -97588"/>
              <a:gd name="adj2" fmla="val -214704"/>
              <a:gd name="adj3" fmla="val 16667"/>
            </a:avLst>
          </a:prstGeom>
          <a:solidFill>
            <a:srgbClr val="FFFFCC"/>
          </a:solidFill>
          <a:ln w="9525">
            <a:solidFill>
              <a:srgbClr val="000000"/>
            </a:solidFill>
            <a:miter lim="800000"/>
          </a:ln>
          <a:effectLst/>
        </p:spPr>
        <p:txBody>
          <a:bodyPr wrap="none"/>
          <a:lstStyle/>
          <a:p>
            <a:r>
              <a:rPr lang="zh-CN" altLang="en-US" sz="2800">
                <a:solidFill>
                  <a:srgbClr val="0000CC"/>
                </a:solidFill>
                <a:latin typeface="Verdana" panose="020B0804030504040204" pitchFamily="34" charset="0"/>
              </a:rPr>
              <a:t>枚举变量</a:t>
            </a:r>
            <a:endParaRPr lang="zh-CN" altLang="en-US" sz="2800">
              <a:solidFill>
                <a:srgbClr val="0000CC"/>
              </a:solidFill>
              <a:latin typeface="Verdana" panose="020B0804030504040204"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1000" fill="hold"/>
                                        <p:tgtEl>
                                          <p:spTgt spid="54277"/>
                                        </p:tgtEl>
                                        <p:attrNameLst>
                                          <p:attrName>ppt_w</p:attrName>
                                        </p:attrNameLst>
                                      </p:cBhvr>
                                      <p:tavLst>
                                        <p:tav tm="0">
                                          <p:val>
                                            <p:fltVal val="0"/>
                                          </p:val>
                                        </p:tav>
                                        <p:tav tm="100000">
                                          <p:val>
                                            <p:strVal val="#ppt_w"/>
                                          </p:val>
                                        </p:tav>
                                      </p:tavLst>
                                    </p:anim>
                                    <p:anim calcmode="lin" valueType="num">
                                      <p:cBhvr>
                                        <p:cTn id="8" dur="1000" fill="hold"/>
                                        <p:tgtEl>
                                          <p:spTgt spid="54277"/>
                                        </p:tgtEl>
                                        <p:attrNameLst>
                                          <p:attrName>ppt_h</p:attrName>
                                        </p:attrNameLst>
                                      </p:cBhvr>
                                      <p:tavLst>
                                        <p:tav tm="0">
                                          <p:val>
                                            <p:fltVal val="0"/>
                                          </p:val>
                                        </p:tav>
                                        <p:tav tm="100000">
                                          <p:val>
                                            <p:strVal val="#ppt_h"/>
                                          </p:val>
                                        </p:tav>
                                      </p:tavLst>
                                    </p:anim>
                                    <p:anim calcmode="lin" valueType="num">
                                      <p:cBhvr>
                                        <p:cTn id="9" dur="1000" fill="hold"/>
                                        <p:tgtEl>
                                          <p:spTgt spid="54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4278"/>
                                        </p:tgtEl>
                                        <p:attrNameLst>
                                          <p:attrName>style.visibility</p:attrName>
                                        </p:attrNameLst>
                                      </p:cBhvr>
                                      <p:to>
                                        <p:strVal val="visible"/>
                                      </p:to>
                                    </p:set>
                                    <p:anim calcmode="lin" valueType="num">
                                      <p:cBhvr>
                                        <p:cTn id="15" dur="1000" fill="hold"/>
                                        <p:tgtEl>
                                          <p:spTgt spid="54278"/>
                                        </p:tgtEl>
                                        <p:attrNameLst>
                                          <p:attrName>ppt_w</p:attrName>
                                        </p:attrNameLst>
                                      </p:cBhvr>
                                      <p:tavLst>
                                        <p:tav tm="0">
                                          <p:val>
                                            <p:fltVal val="0"/>
                                          </p:val>
                                        </p:tav>
                                        <p:tav tm="100000">
                                          <p:val>
                                            <p:strVal val="#ppt_w"/>
                                          </p:val>
                                        </p:tav>
                                      </p:tavLst>
                                    </p:anim>
                                    <p:anim calcmode="lin" valueType="num">
                                      <p:cBhvr>
                                        <p:cTn id="16" dur="1000" fill="hold"/>
                                        <p:tgtEl>
                                          <p:spTgt spid="54278"/>
                                        </p:tgtEl>
                                        <p:attrNameLst>
                                          <p:attrName>ppt_h</p:attrName>
                                        </p:attrNameLst>
                                      </p:cBhvr>
                                      <p:tavLst>
                                        <p:tav tm="0">
                                          <p:val>
                                            <p:fltVal val="0"/>
                                          </p:val>
                                        </p:tav>
                                        <p:tav tm="100000">
                                          <p:val>
                                            <p:strVal val="#ppt_h"/>
                                          </p:val>
                                        </p:tav>
                                      </p:tavLst>
                                    </p:anim>
                                    <p:anim calcmode="lin" valueType="num">
                                      <p:cBhvr>
                                        <p:cTn id="17" dur="1000" fill="hold"/>
                                        <p:tgtEl>
                                          <p:spTgt spid="5427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427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autoUpdateAnimBg="0"/>
      <p:bldP spid="5427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44488" y="908720"/>
            <a:ext cx="9217024" cy="5688013"/>
          </a:xfrm>
          <a:prstGeom prst="rect">
            <a:avLst/>
          </a:prstGeom>
          <a:noFill/>
          <a:ln w="9525">
            <a:noFill/>
            <a:miter lim="800000"/>
          </a:ln>
        </p:spPr>
        <p:txBody>
          <a:bodyPr vert="horz" wrap="square" lIns="91440" tIns="45720" rIns="91440" bIns="45720" numCol="1" anchor="t" anchorCtr="0" compatLnSpc="1"/>
          <a:lstStyle>
            <a:lvl1pPr marL="457200" indent="-457200" algn="l" defTabSz="685800" eaLnBrk="0" hangingPunct="0">
              <a:lnSpc>
                <a:spcPct val="130000"/>
              </a:lnSpc>
              <a:spcBef>
                <a:spcPts val="750"/>
              </a:spcBef>
              <a:buFont typeface="+mj-lt"/>
              <a:buAutoNum type="arabicPeriod"/>
              <a:defRPr sz="2800">
                <a:solidFill>
                  <a:schemeClr val="tx1"/>
                </a:solidFill>
                <a:latin typeface="微软雅黑" panose="020B0503020204020204" charset="-122"/>
                <a:ea typeface="微软雅黑" panose="020B0503020204020204" charset="-122"/>
              </a:defRPr>
            </a:lvl1pPr>
            <a:lvl2pPr marL="342900" lvl="1" indent="0" algn="l" defTabSz="685800" eaLnBrk="0" hangingPunct="0">
              <a:lnSpc>
                <a:spcPct val="130000"/>
              </a:lnSpc>
              <a:spcBef>
                <a:spcPts val="375"/>
              </a:spcBef>
              <a:buNone/>
              <a:defRPr sz="2800">
                <a:solidFill>
                  <a:schemeClr val="tx1"/>
                </a:solidFill>
                <a:latin typeface="微软雅黑" panose="020B0503020204020204" charset="-122"/>
                <a:ea typeface="微软雅黑" panose="020B0503020204020204" charset="-122"/>
              </a:defRPr>
            </a:lvl2pPr>
            <a:lvl3pPr marL="857250" indent="-171450" algn="l" defTabSz="685800" eaLnBrk="0" hangingPunct="0">
              <a:lnSpc>
                <a:spcPct val="90000"/>
              </a:lnSpc>
              <a:spcBef>
                <a:spcPts val="375"/>
              </a:spcBef>
              <a:buChar char="•"/>
              <a:defRPr sz="1500">
                <a:solidFill>
                  <a:schemeClr val="tx1"/>
                </a:solidFill>
                <a:latin typeface="微软雅黑" panose="020B0503020204020204" charset="-122"/>
                <a:ea typeface="微软雅黑" panose="020B0503020204020204" charset="-122"/>
              </a:defRPr>
            </a:lvl3pPr>
            <a:lvl4pPr marL="1200150" indent="-171450" algn="l" defTabSz="685800" eaLnBrk="0" hangingPunct="0">
              <a:lnSpc>
                <a:spcPct val="90000"/>
              </a:lnSpc>
              <a:spcBef>
                <a:spcPts val="375"/>
              </a:spcBef>
              <a:buChar char="•"/>
              <a:defRPr sz="1300">
                <a:solidFill>
                  <a:schemeClr val="tx1"/>
                </a:solidFill>
                <a:latin typeface="微软雅黑" panose="020B0503020204020204" charset="-122"/>
                <a:ea typeface="微软雅黑" panose="020B0503020204020204" charset="-122"/>
              </a:defRPr>
            </a:lvl4pPr>
            <a:lvl5pPr marL="1543050" indent="-171450" algn="l" defTabSz="685800" eaLnBrk="0" hangingPunct="0">
              <a:lnSpc>
                <a:spcPct val="90000"/>
              </a:lnSpc>
              <a:spcBef>
                <a:spcPts val="375"/>
              </a:spcBef>
              <a:buChar char="•"/>
              <a:defRPr sz="1300">
                <a:solidFill>
                  <a:schemeClr val="tx1"/>
                </a:solidFill>
                <a:latin typeface="微软雅黑" panose="020B0503020204020204" charset="-122"/>
                <a:ea typeface="微软雅黑" panose="020B0503020204020204" charset="-122"/>
              </a:defRPr>
            </a:lvl5pPr>
            <a:lvl6pPr marL="18859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6pPr>
            <a:lvl7pPr marL="22288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7pPr>
            <a:lvl8pPr marL="25717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8pPr>
            <a:lvl9pPr marL="2914650" indent="-171450" defTabSz="685800">
              <a:lnSpc>
                <a:spcPct val="90000"/>
              </a:lnSpc>
              <a:spcBef>
                <a:spcPts val="375"/>
              </a:spcBef>
              <a:buFont typeface="Arial" panose="020B0604020202090204" pitchFamily="34" charset="0"/>
              <a:buChar char="•"/>
              <a:defRPr sz="1350">
                <a:solidFill>
                  <a:schemeClr val="tx1"/>
                </a:solidFill>
                <a:latin typeface="+mn-lt"/>
                <a:ea typeface="+mn-ea"/>
              </a:defRPr>
            </a:lvl9pPr>
          </a:lstStyle>
          <a:p>
            <a:pPr>
              <a:buFont typeface="Wingdings" panose="05000000000000000000" charset="0"/>
              <a:buChar char=""/>
            </a:pPr>
            <a:r>
              <a:rPr lang="zh-CN" altLang="en-US" dirty="0" smtClean="0"/>
              <a:t>使用</a:t>
            </a:r>
            <a:r>
              <a:rPr lang="zh-CN" altLang="en-US" dirty="0"/>
              <a:t>要点：</a:t>
            </a:r>
            <a:endParaRPr lang="zh-CN" altLang="en-US" dirty="0"/>
          </a:p>
          <a:p>
            <a:pPr marL="857250" lvl="1" indent="-514350">
              <a:buFont typeface="+mj-ea"/>
              <a:buAutoNum type="circleNumDbPlain"/>
            </a:pPr>
            <a:r>
              <a:rPr lang="zh-CN" altLang="en-US" dirty="0"/>
              <a:t>枚举元素在</a:t>
            </a:r>
            <a:r>
              <a:rPr lang="en-US" altLang="zh-CN" dirty="0"/>
              <a:t>c</a:t>
            </a:r>
            <a:r>
              <a:rPr lang="zh-CN" altLang="en-US" dirty="0"/>
              <a:t>语言中按常量来处理</a:t>
            </a:r>
            <a:r>
              <a:rPr lang="en-US" altLang="zh-CN" dirty="0"/>
              <a:t>, </a:t>
            </a:r>
            <a:r>
              <a:rPr lang="zh-CN" altLang="en-US" dirty="0"/>
              <a:t>不能被赋值</a:t>
            </a:r>
            <a:r>
              <a:rPr lang="en-US" altLang="zh-CN" dirty="0"/>
              <a:t>;</a:t>
            </a:r>
            <a:endParaRPr lang="en-US" altLang="zh-CN" dirty="0"/>
          </a:p>
          <a:p>
            <a:pPr marL="857250" lvl="1" indent="-514350">
              <a:buFont typeface="+mj-ea"/>
              <a:buAutoNum type="circleNumDbPlain"/>
            </a:pPr>
            <a:r>
              <a:rPr lang="zh-CN" altLang="en-US" dirty="0"/>
              <a:t>作为常量的枚举元素</a:t>
            </a:r>
            <a:r>
              <a:rPr lang="en-US" altLang="zh-CN" dirty="0"/>
              <a:t>,</a:t>
            </a:r>
            <a:r>
              <a:rPr lang="zh-CN" altLang="en-US" dirty="0"/>
              <a:t>它们是有值的</a:t>
            </a:r>
            <a:r>
              <a:rPr lang="en-US" altLang="zh-CN" dirty="0"/>
              <a:t>.</a:t>
            </a:r>
            <a:endParaRPr lang="en-US" altLang="zh-CN" dirty="0"/>
          </a:p>
          <a:p>
            <a:pPr lvl="2">
              <a:lnSpc>
                <a:spcPct val="130000"/>
              </a:lnSpc>
            </a:pPr>
            <a:r>
              <a:rPr lang="zh-CN" altLang="en-US" sz="2400" dirty="0"/>
              <a:t>在编译时按它们的定义顺序取值为</a:t>
            </a:r>
            <a:r>
              <a:rPr lang="en-US" altLang="zh-CN" sz="2400" dirty="0"/>
              <a:t>0,1,2,3……</a:t>
            </a:r>
            <a:r>
              <a:rPr lang="zh-CN" altLang="en-US" sz="2400" dirty="0"/>
              <a:t>；也可以在定义类型时人为定义枚举元素的值</a:t>
            </a:r>
            <a:r>
              <a:rPr lang="en-US" altLang="zh-CN" sz="2400" dirty="0"/>
              <a:t>,</a:t>
            </a:r>
            <a:r>
              <a:rPr lang="zh-CN" altLang="en-US" sz="2400" dirty="0"/>
              <a:t>如</a:t>
            </a:r>
            <a:endParaRPr lang="zh-CN" altLang="en-US" sz="2400" dirty="0"/>
          </a:p>
          <a:p>
            <a:pPr marL="0" indent="0">
              <a:buNone/>
            </a:pPr>
            <a:r>
              <a:rPr lang="zh-CN" altLang="en-US" sz="2400" dirty="0" smtClean="0"/>
              <a:t>   </a:t>
            </a:r>
            <a:r>
              <a:rPr lang="en-US" altLang="zh-CN" sz="2400" dirty="0" smtClean="0"/>
              <a:t>	</a:t>
            </a:r>
            <a:r>
              <a:rPr lang="en-US" altLang="zh-CN" sz="2400" dirty="0" err="1" smtClean="0"/>
              <a:t>enum</a:t>
            </a:r>
            <a:r>
              <a:rPr lang="en-US" altLang="zh-CN" sz="2400" dirty="0" smtClean="0"/>
              <a:t> </a:t>
            </a:r>
            <a:r>
              <a:rPr lang="en-US" altLang="zh-CN" sz="2400" dirty="0"/>
              <a:t>weekday </a:t>
            </a:r>
            <a:r>
              <a:rPr lang="en-US" altLang="zh-CN" sz="2400" dirty="0" smtClean="0"/>
              <a:t>{sun=7, </a:t>
            </a:r>
            <a:r>
              <a:rPr lang="en-US" altLang="zh-CN" sz="2400" dirty="0" err="1" smtClean="0"/>
              <a:t>mon</a:t>
            </a:r>
            <a:r>
              <a:rPr lang="en-US" altLang="zh-CN" sz="2400" dirty="0" smtClean="0"/>
              <a:t>=1, </a:t>
            </a:r>
            <a:r>
              <a:rPr lang="en-US" altLang="zh-CN" sz="2400" dirty="0" err="1" smtClean="0"/>
              <a:t>tue</a:t>
            </a:r>
            <a:r>
              <a:rPr lang="en-US" altLang="zh-CN" sz="2400" dirty="0" smtClean="0"/>
              <a:t>, wed, </a:t>
            </a:r>
            <a:r>
              <a:rPr lang="en-US" altLang="zh-CN" sz="2400" dirty="0" err="1" smtClean="0"/>
              <a:t>thu,fri,sat</a:t>
            </a:r>
            <a:r>
              <a:rPr lang="en-US" altLang="zh-CN" sz="2400" dirty="0" smtClean="0"/>
              <a:t>}</a:t>
            </a:r>
            <a:endParaRPr lang="en-US" altLang="zh-CN" sz="2400" dirty="0" smtClean="0"/>
          </a:p>
          <a:p>
            <a:pPr marL="0" indent="0">
              <a:buNone/>
            </a:pPr>
            <a:r>
              <a:rPr lang="en-US" altLang="zh-CN" sz="2400" dirty="0" smtClean="0"/>
              <a:t>	</a:t>
            </a:r>
            <a:r>
              <a:rPr lang="en-US" altLang="zh-CN" sz="2400" dirty="0" err="1" smtClean="0"/>
              <a:t>enum</a:t>
            </a:r>
            <a:r>
              <a:rPr lang="en-US" altLang="zh-CN" sz="2400" dirty="0" smtClean="0"/>
              <a:t> </a:t>
            </a:r>
            <a:r>
              <a:rPr lang="en-US" altLang="zh-CN" sz="2400" dirty="0"/>
              <a:t>weekday   workday;</a:t>
            </a:r>
            <a:endParaRPr lang="en-US" altLang="zh-CN" sz="2400" dirty="0"/>
          </a:p>
        </p:txBody>
      </p:sp>
    </p:spTree>
  </p:cSld>
  <p:clrMapOvr>
    <a:masterClrMapping/>
  </p:clrMapOvr>
  <p:transition spd="med">
    <p:blind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722313" y="1052736"/>
            <a:ext cx="9183687" cy="4824413"/>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514350" indent="-514350">
              <a:lnSpc>
                <a:spcPct val="140000"/>
              </a:lnSpc>
              <a:buFont typeface="+mj-ea"/>
              <a:buAutoNum type="circleNumDbPlain" startAt="3"/>
            </a:pPr>
            <a:r>
              <a:rPr lang="zh-CN" altLang="en-US" sz="2800" b="1" dirty="0" smtClean="0">
                <a:latin typeface="微软雅黑" panose="020B0503020204020204" charset="-122"/>
                <a:ea typeface="微软雅黑" panose="020B0503020204020204" charset="-122"/>
              </a:rPr>
              <a:t>枚举值可以用来做条件判断</a:t>
            </a:r>
            <a:r>
              <a:rPr lang="en-US" alt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如</a:t>
            </a:r>
            <a:r>
              <a:rPr lang="en-US" altLang="zh-CN" sz="2800" b="1" dirty="0" smtClean="0">
                <a:latin typeface="微软雅黑" panose="020B0503020204020204" charset="-122"/>
                <a:ea typeface="微软雅黑" panose="020B0503020204020204" charset="-122"/>
              </a:rPr>
              <a:t>:</a:t>
            </a:r>
            <a:endParaRPr lang="en-US" altLang="zh-CN" sz="2800" b="1" dirty="0" smtClean="0">
              <a:latin typeface="微软雅黑" panose="020B0503020204020204" charset="-122"/>
              <a:ea typeface="微软雅黑" panose="020B0503020204020204" charset="-122"/>
            </a:endParaRPr>
          </a:p>
          <a:p>
            <a:pPr marL="0" indent="0">
              <a:lnSpc>
                <a:spcPct val="140000"/>
              </a:lnSpc>
              <a:buNone/>
            </a:pPr>
            <a:r>
              <a:rPr lang="en-US" altLang="zh-CN" sz="2800" b="1" dirty="0" smtClean="0">
                <a:latin typeface="微软雅黑" panose="020B0503020204020204" charset="-122"/>
                <a:ea typeface="微软雅黑" panose="020B0503020204020204" charset="-122"/>
              </a:rPr>
              <a:t>   	if (workday==</a:t>
            </a:r>
            <a:r>
              <a:rPr lang="en-US" altLang="zh-CN" sz="2800" b="1" dirty="0" err="1" smtClean="0">
                <a:latin typeface="微软雅黑" panose="020B0503020204020204" charset="-122"/>
                <a:ea typeface="微软雅黑" panose="020B0503020204020204" charset="-122"/>
              </a:rPr>
              <a:t>mon</a:t>
            </a:r>
            <a:r>
              <a:rPr lang="en-US" altLang="zh-CN" sz="2800" b="1" dirty="0" smtClean="0">
                <a:latin typeface="微软雅黑" panose="020B0503020204020204" charset="-122"/>
                <a:ea typeface="微软雅黑" panose="020B0503020204020204" charset="-122"/>
              </a:rPr>
              <a:t>)  …</a:t>
            </a:r>
            <a:endParaRPr lang="en-US" altLang="zh-CN" sz="2800" b="1" dirty="0" smtClean="0">
              <a:latin typeface="微软雅黑" panose="020B0503020204020204" charset="-122"/>
              <a:ea typeface="微软雅黑" panose="020B0503020204020204" charset="-122"/>
            </a:endParaRPr>
          </a:p>
          <a:p>
            <a:pPr marL="0" indent="0">
              <a:lnSpc>
                <a:spcPct val="140000"/>
              </a:lnSpc>
              <a:buNone/>
            </a:pPr>
            <a:r>
              <a:rPr lang="en-US" altLang="zh-CN" sz="2800" b="1" dirty="0" smtClean="0">
                <a:latin typeface="微软雅黑" panose="020B0503020204020204" charset="-122"/>
                <a:ea typeface="微软雅黑" panose="020B0503020204020204" charset="-122"/>
              </a:rPr>
              <a:t>   	if (workday&gt;</a:t>
            </a:r>
            <a:r>
              <a:rPr lang="en-US" altLang="zh-CN" sz="2800" b="1" dirty="0" err="1" smtClean="0">
                <a:latin typeface="微软雅黑" panose="020B0503020204020204" charset="-122"/>
                <a:ea typeface="微软雅黑" panose="020B0503020204020204" charset="-122"/>
              </a:rPr>
              <a:t>tue</a:t>
            </a:r>
            <a:r>
              <a:rPr lang="en-US" altLang="zh-CN" sz="2800" b="1" dirty="0" smtClean="0">
                <a:latin typeface="微软雅黑" panose="020B0503020204020204" charset="-122"/>
                <a:ea typeface="微软雅黑" panose="020B0503020204020204" charset="-122"/>
              </a:rPr>
              <a:t>) …</a:t>
            </a:r>
            <a:endParaRPr lang="en-US" altLang="zh-CN" sz="2800" b="1" dirty="0" smtClean="0">
              <a:latin typeface="微软雅黑" panose="020B0503020204020204" charset="-122"/>
              <a:ea typeface="微软雅黑" panose="020B0503020204020204" charset="-122"/>
            </a:endParaRPr>
          </a:p>
          <a:p>
            <a:pPr marL="514350" indent="-514350">
              <a:lnSpc>
                <a:spcPct val="140000"/>
              </a:lnSpc>
              <a:buFont typeface="+mj-ea"/>
              <a:buAutoNum type="circleNumDbPlain" startAt="4"/>
            </a:pPr>
            <a:r>
              <a:rPr lang="zh-CN" altLang="en-US" sz="2800" b="1" dirty="0" smtClean="0">
                <a:latin typeface="微软雅黑" panose="020B0503020204020204" charset="-122"/>
                <a:ea typeface="微软雅黑" panose="020B0503020204020204" charset="-122"/>
              </a:rPr>
              <a:t>一个整数不能直接赋值给一个枚举变量</a:t>
            </a:r>
            <a:r>
              <a:rPr lang="en-US" alt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如</a:t>
            </a:r>
            <a:r>
              <a:rPr lang="en-US" altLang="zh-CN" sz="2800" b="1" dirty="0" smtClean="0">
                <a:latin typeface="微软雅黑" panose="020B0503020204020204" charset="-122"/>
                <a:ea typeface="微软雅黑" panose="020B0503020204020204" charset="-122"/>
              </a:rPr>
              <a:t>:</a:t>
            </a:r>
            <a:endParaRPr lang="en-US" altLang="zh-CN" sz="2800" b="1" dirty="0" smtClean="0">
              <a:latin typeface="微软雅黑" panose="020B0503020204020204" charset="-122"/>
              <a:ea typeface="微软雅黑" panose="020B0503020204020204" charset="-122"/>
            </a:endParaRPr>
          </a:p>
          <a:p>
            <a:pPr marL="0" indent="0">
              <a:lnSpc>
                <a:spcPct val="140000"/>
              </a:lnSpc>
              <a:buNone/>
            </a:pPr>
            <a:r>
              <a:rPr lang="en-US" altLang="zh-CN" sz="2800" b="1" dirty="0" smtClean="0">
                <a:latin typeface="微软雅黑" panose="020B0503020204020204" charset="-122"/>
                <a:ea typeface="微软雅黑" panose="020B0503020204020204" charset="-122"/>
              </a:rPr>
              <a:t>	workday=2;</a:t>
            </a:r>
            <a:r>
              <a:rPr lang="zh-CN" altLang="en-US"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sym typeface="Symbol" pitchFamily="18" charset="2"/>
              </a:rPr>
              <a:t>）</a:t>
            </a:r>
            <a:endParaRPr lang="zh-CN" altLang="en-US" sz="2800" b="1" dirty="0" smtClean="0">
              <a:latin typeface="微软雅黑" panose="020B0503020204020204" charset="-122"/>
              <a:ea typeface="微软雅黑" panose="020B0503020204020204" charset="-122"/>
            </a:endParaRPr>
          </a:p>
          <a:p>
            <a:pPr marL="0" indent="0">
              <a:lnSpc>
                <a:spcPct val="140000"/>
              </a:lnSpc>
              <a:buNone/>
            </a:pPr>
            <a:r>
              <a:rPr lang="zh-CN" altLang="en-US" sz="2800" b="1" dirty="0" smtClean="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workday=(</a:t>
            </a:r>
            <a:r>
              <a:rPr lang="en-US" altLang="zh-CN" sz="2800" b="1" dirty="0" err="1" smtClean="0">
                <a:latin typeface="微软雅黑" panose="020B0503020204020204" charset="-122"/>
                <a:ea typeface="微软雅黑" panose="020B0503020204020204" charset="-122"/>
              </a:rPr>
              <a:t>enum</a:t>
            </a:r>
            <a:r>
              <a:rPr lang="en-US" altLang="zh-CN" sz="2800" b="1" dirty="0" smtClean="0">
                <a:latin typeface="微软雅黑" panose="020B0503020204020204" charset="-122"/>
                <a:ea typeface="微软雅黑" panose="020B0503020204020204" charset="-122"/>
              </a:rPr>
              <a:t> weekday) 2; </a:t>
            </a:r>
            <a:r>
              <a:rPr lang="zh-CN" altLang="en-US"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sym typeface="Symbol" pitchFamily="18" charset="2"/>
              </a:rPr>
              <a:t>）</a:t>
            </a:r>
            <a:endParaRPr lang="zh-CN" altLang="en-US" sz="2800" b="1" dirty="0" smtClean="0">
              <a:latin typeface="微软雅黑" panose="020B0503020204020204" charset="-122"/>
              <a:ea typeface="微软雅黑" panose="020B0503020204020204" charset="-122"/>
            </a:endParaRPr>
          </a:p>
          <a:p>
            <a:pPr marL="0" indent="0">
              <a:lnSpc>
                <a:spcPct val="140000"/>
              </a:lnSpc>
              <a:buNone/>
            </a:pPr>
            <a:r>
              <a:rPr lang="zh-CN" altLang="en-US" sz="2800" b="1" dirty="0" smtClean="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workday=</a:t>
            </a:r>
            <a:r>
              <a:rPr lang="en-US" altLang="zh-CN" sz="2800" b="1" dirty="0" err="1" smtClean="0">
                <a:latin typeface="微软雅黑" panose="020B0503020204020204" charset="-122"/>
                <a:ea typeface="微软雅黑" panose="020B0503020204020204" charset="-122"/>
              </a:rPr>
              <a:t>tue</a:t>
            </a:r>
            <a:r>
              <a:rPr lang="en-US" altLang="zh-CN" sz="2800" b="1" dirty="0" smtClean="0">
                <a:latin typeface="微软雅黑" panose="020B0503020204020204" charset="-122"/>
                <a:ea typeface="微软雅黑" panose="020B0503020204020204" charset="-122"/>
              </a:rPr>
              <a:t>; </a:t>
            </a:r>
            <a:r>
              <a:rPr lang="zh-CN" altLang="en-US"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sym typeface="Symbol" pitchFamily="18" charset="2"/>
              </a:rPr>
              <a:t>）</a:t>
            </a:r>
            <a:endParaRPr lang="zh-CN" altLang="en-US" sz="2800" b="1" dirty="0">
              <a:latin typeface="微软雅黑" panose="020B0503020204020204" charset="-122"/>
              <a:ea typeface="微软雅黑" panose="020B0503020204020204" charset="-122"/>
              <a:sym typeface="Symbol" pitchFamily="18" charset="2"/>
            </a:endParaRPr>
          </a:p>
        </p:txBody>
      </p:sp>
    </p:spTree>
  </p:cSld>
  <p:clrMapOvr>
    <a:masterClrMapping/>
  </p:clrMapOvr>
  <p:transition spd="med">
    <p:blinds/>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subTitle" idx="4294967295"/>
          </p:nvPr>
        </p:nvSpPr>
        <p:spPr>
          <a:xfrm>
            <a:off x="848544" y="908720"/>
            <a:ext cx="8750300" cy="5040312"/>
          </a:xfrm>
        </p:spPr>
        <p:txBody>
          <a:bodyPr/>
          <a:lstStyle/>
          <a:p>
            <a:pPr algn="l">
              <a:lnSpc>
                <a:spcPct val="12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含义</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marL="342900" lvl="1" indent="0">
              <a:lnSpc>
                <a:spcPct val="120000"/>
              </a:lnSpc>
              <a:buNone/>
            </a:pPr>
            <a:r>
              <a:rPr lang="zh-CN" altLang="en-US" sz="2400" b="1" dirty="0">
                <a:latin typeface="微软雅黑" panose="020B0503020204020204" charset="-122"/>
                <a:ea typeface="微软雅黑" panose="020B0503020204020204" charset="-122"/>
              </a:rPr>
              <a:t>使用typedef可以说明一个新的类型标识符。即用一个新的类型名代替原有的类型名。</a:t>
            </a:r>
            <a:endParaRPr lang="zh-CN" altLang="en-US" sz="24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定义</a:t>
            </a:r>
            <a:r>
              <a:rPr lang="zh-CN" altLang="en-US" sz="2800" b="1" dirty="0">
                <a:latin typeface="微软雅黑" panose="020B0503020204020204" charset="-122"/>
                <a:ea typeface="微软雅黑" panose="020B0503020204020204" charset="-122"/>
              </a:rPr>
              <a:t>方法：</a:t>
            </a:r>
            <a:endParaRPr lang="zh-CN" altLang="en-US" sz="2800" b="1" dirty="0">
              <a:latin typeface="微软雅黑" panose="020B0503020204020204" charset="-122"/>
              <a:ea typeface="微软雅黑" panose="020B0503020204020204" charset="-122"/>
            </a:endParaRPr>
          </a:p>
          <a:p>
            <a:pPr marL="342900" lvl="1" indent="0">
              <a:lnSpc>
                <a:spcPct val="120000"/>
              </a:lnSpc>
              <a:buNone/>
            </a:pPr>
            <a:r>
              <a:rPr lang="zh-CN" altLang="en-US" sz="2400" b="1" dirty="0">
                <a:latin typeface="微软雅黑" panose="020B0503020204020204" charset="-122"/>
                <a:ea typeface="微软雅黑" panose="020B0503020204020204" charset="-122"/>
              </a:rPr>
              <a:t>typedef 类型名 标识符</a:t>
            </a:r>
            <a:endParaRPr lang="zh-CN" altLang="en-US" sz="2400" b="1" dirty="0">
              <a:latin typeface="微软雅黑" panose="020B0503020204020204" charset="-122"/>
              <a:ea typeface="微软雅黑" panose="020B0503020204020204" charset="-122"/>
            </a:endParaRPr>
          </a:p>
          <a:p>
            <a:pPr algn="l">
              <a:lnSpc>
                <a:spcPct val="120000"/>
              </a:lnSpc>
              <a:buFont typeface="Wingdings" panose="05000000000000000000" charset="0"/>
              <a:buChar char=""/>
            </a:pPr>
            <a:r>
              <a:rPr lang="zh-CN" altLang="en-US" sz="2800" b="1" dirty="0" smtClean="0">
                <a:latin typeface="微软雅黑" panose="020B0503020204020204" charset="-122"/>
                <a:ea typeface="微软雅黑" panose="020B0503020204020204" charset="-122"/>
              </a:rPr>
              <a:t>要点</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marL="800100" lvl="1" indent="-457200" algn="l">
              <a:lnSpc>
                <a:spcPct val="120000"/>
              </a:lnSpc>
              <a:buFont typeface="+mj-ea"/>
              <a:buAutoNum type="circleNumDbPlain"/>
            </a:pPr>
            <a:r>
              <a:rPr lang="zh-CN" altLang="en-US" sz="2400" b="1" dirty="0" smtClean="0">
                <a:latin typeface="微软雅黑" panose="020B0503020204020204" charset="-122"/>
                <a:ea typeface="微软雅黑" panose="020B0503020204020204" charset="-122"/>
              </a:rPr>
              <a:t>“类型名”</a:t>
            </a:r>
            <a:r>
              <a:rPr lang="zh-CN" altLang="en-US" sz="2400" b="1" dirty="0">
                <a:latin typeface="微软雅黑" panose="020B0503020204020204" charset="-122"/>
                <a:ea typeface="微软雅黑" panose="020B0503020204020204" charset="-122"/>
              </a:rPr>
              <a:t>为已有定义的类型标识符；</a:t>
            </a:r>
            <a:endParaRPr lang="zh-CN" altLang="en-US" b="1" dirty="0">
              <a:latin typeface="微软雅黑" panose="020B0503020204020204" charset="-122"/>
              <a:ea typeface="微软雅黑" panose="020B0503020204020204" charset="-122"/>
            </a:endParaRPr>
          </a:p>
          <a:p>
            <a:pPr marL="342900" lvl="1" indent="0" algn="l">
              <a:lnSpc>
                <a:spcPct val="120000"/>
              </a:lnSpc>
              <a:buNone/>
            </a:pPr>
            <a:r>
              <a:rPr lang="zh-CN" altLang="en-US"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标识符”为用户定义的新标识符</a:t>
            </a:r>
            <a:endParaRPr lang="zh-CN" altLang="en-US" sz="2400" b="1" dirty="0">
              <a:latin typeface="微软雅黑" panose="020B0503020204020204" charset="-122"/>
              <a:ea typeface="微软雅黑" panose="020B0503020204020204" charset="-122"/>
            </a:endParaRPr>
          </a:p>
          <a:p>
            <a:pPr marL="800100" lvl="1" indent="-457200" algn="l">
              <a:lnSpc>
                <a:spcPct val="120000"/>
              </a:lnSpc>
              <a:buFont typeface="+mj-lt"/>
              <a:buAutoNum type="circleNumDbPlain"/>
            </a:pPr>
            <a:r>
              <a:rPr lang="zh-CN" altLang="en-US" sz="2400" b="1" dirty="0" smtClean="0">
                <a:latin typeface="微软雅黑" panose="020B0503020204020204" charset="-122"/>
                <a:ea typeface="微软雅黑" panose="020B0503020204020204" charset="-122"/>
              </a:rPr>
              <a:t>经</a:t>
            </a:r>
            <a:r>
              <a:rPr lang="zh-CN" altLang="en-US" sz="2400" b="1" dirty="0">
                <a:latin typeface="微软雅黑" panose="020B0503020204020204" charset="-122"/>
                <a:ea typeface="微软雅黑" panose="020B0503020204020204" charset="-122"/>
              </a:rPr>
              <a:t>typedef说明后的标识符可作为原数据类型名使用</a:t>
            </a:r>
            <a:endParaRPr lang="zh-CN" altLang="en-US" sz="2400" b="1"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1120775" y="1412776"/>
            <a:ext cx="8785225" cy="4314825"/>
          </a:xfrm>
          <a:prstGeom prst="rect">
            <a:avLst/>
          </a:prstGeom>
          <a:noFill/>
          <a:ln w="9525">
            <a:noFill/>
            <a:miter lim="800000"/>
          </a:ln>
          <a:effectLst/>
        </p:spPr>
        <p:txBody>
          <a:bodyPr/>
          <a:lstStyle/>
          <a:p>
            <a:pPr marL="514350" indent="-514350" algn="l">
              <a:lnSpc>
                <a:spcPct val="140000"/>
              </a:lnSpc>
              <a:spcBef>
                <a:spcPct val="20000"/>
              </a:spcBef>
              <a:buSzPct val="100000"/>
              <a:buFont typeface="+mj-ea"/>
              <a:buAutoNum type="circleNumDbPlain"/>
            </a:pPr>
            <a:r>
              <a:rPr lang="zh-CN" altLang="en-US" dirty="0" smtClean="0">
                <a:solidFill>
                  <a:srgbClr val="000000"/>
                </a:solidFill>
                <a:latin typeface="微软雅黑" panose="020B0503020204020204" charset="-122"/>
                <a:ea typeface="微软雅黑" panose="020B0503020204020204" charset="-122"/>
              </a:rPr>
              <a:t>简单</a:t>
            </a:r>
            <a:r>
              <a:rPr lang="zh-CN" altLang="en-US" dirty="0">
                <a:solidFill>
                  <a:srgbClr val="000000"/>
                </a:solidFill>
                <a:latin typeface="微软雅黑" panose="020B0503020204020204" charset="-122"/>
                <a:ea typeface="微软雅黑" panose="020B0503020204020204" charset="-122"/>
              </a:rPr>
              <a:t>地用一个新的类型名代替原有的类型名</a:t>
            </a:r>
            <a:endParaRPr lang="zh-CN" altLang="en-US" dirty="0">
              <a:solidFill>
                <a:srgbClr val="000000"/>
              </a:solidFill>
              <a:latin typeface="微软雅黑" panose="020B0503020204020204" charset="-122"/>
              <a:ea typeface="微软雅黑" panose="020B0503020204020204" charset="-122"/>
            </a:endParaRPr>
          </a:p>
          <a:p>
            <a:pPr lvl="1" algn="l">
              <a:lnSpc>
                <a:spcPct val="140000"/>
              </a:lnSpc>
              <a:spcBef>
                <a:spcPct val="20000"/>
              </a:spcBef>
              <a:buClr>
                <a:schemeClr val="accent2"/>
              </a:buClr>
              <a:buFont typeface="Monotype Sorts" pitchFamily="2" charset="2"/>
              <a:buNone/>
            </a:pPr>
            <a:r>
              <a:rPr lang="zh-CN" altLang="en-US" dirty="0">
                <a:solidFill>
                  <a:srgbClr val="000000"/>
                </a:solidFill>
                <a:latin typeface="Verdana" panose="020B0804030504040204" pitchFamily="34" charset="0"/>
              </a:rPr>
              <a:t>typedef int Integer; </a:t>
            </a:r>
            <a:endParaRPr lang="zh-CN" altLang="en-US" dirty="0">
              <a:solidFill>
                <a:srgbClr val="000000"/>
              </a:solidFill>
              <a:latin typeface="Verdana" panose="020B0804030504040204" pitchFamily="34" charset="0"/>
            </a:endParaRPr>
          </a:p>
          <a:p>
            <a:pPr lvl="1" algn="l">
              <a:lnSpc>
                <a:spcPct val="140000"/>
              </a:lnSpc>
              <a:spcBef>
                <a:spcPct val="20000"/>
              </a:spcBef>
              <a:buClr>
                <a:schemeClr val="accent2"/>
              </a:buClr>
              <a:buFont typeface="Monotype Sorts" pitchFamily="2" charset="2"/>
              <a:buNone/>
            </a:pPr>
            <a:r>
              <a:rPr lang="zh-CN" altLang="en-US" dirty="0">
                <a:solidFill>
                  <a:srgbClr val="000000"/>
                </a:solidFill>
                <a:latin typeface="Verdana" panose="020B0804030504040204" pitchFamily="34" charset="0"/>
              </a:rPr>
              <a:t>typedef float  Real;</a:t>
            </a:r>
            <a:endParaRPr lang="zh-CN" altLang="en-US" dirty="0">
              <a:solidFill>
                <a:srgbClr val="000000"/>
              </a:solidFill>
              <a:latin typeface="Verdana" panose="020B0804030504040204" pitchFamily="34" charset="0"/>
            </a:endParaRPr>
          </a:p>
          <a:p>
            <a:pPr lvl="1" algn="l">
              <a:lnSpc>
                <a:spcPct val="140000"/>
              </a:lnSpc>
              <a:spcBef>
                <a:spcPct val="20000"/>
              </a:spcBef>
              <a:buClr>
                <a:schemeClr val="accent2"/>
              </a:buClr>
              <a:buFont typeface="Monotype Sorts" pitchFamily="2" charset="2"/>
              <a:buNone/>
            </a:pPr>
            <a:r>
              <a:rPr lang="zh-CN" altLang="en-US" dirty="0">
                <a:latin typeface="Verdana" panose="020B0804030504040204" pitchFamily="34" charset="0"/>
              </a:rPr>
              <a:t>int i,j;  float a,b;</a:t>
            </a:r>
            <a:endParaRPr lang="zh-CN" altLang="en-US" dirty="0">
              <a:solidFill>
                <a:srgbClr val="000000"/>
              </a:solidFill>
              <a:latin typeface="Verdana" panose="020B0804030504040204" pitchFamily="34" charset="0"/>
            </a:endParaRPr>
          </a:p>
          <a:p>
            <a:pPr lvl="1" algn="l">
              <a:lnSpc>
                <a:spcPct val="140000"/>
              </a:lnSpc>
              <a:spcBef>
                <a:spcPct val="20000"/>
              </a:spcBef>
              <a:buClr>
                <a:schemeClr val="accent2"/>
              </a:buClr>
              <a:buFont typeface="Monotype Sorts" pitchFamily="2" charset="2"/>
              <a:buNone/>
            </a:pPr>
            <a:r>
              <a:rPr lang="zh-CN" altLang="en-US" dirty="0">
                <a:latin typeface="Verdana" panose="020B0804030504040204" pitchFamily="34" charset="0"/>
              </a:rPr>
              <a:t>Integer i,j；  Real a,b;</a:t>
            </a:r>
            <a:endParaRPr lang="zh-CN" altLang="en-US" dirty="0">
              <a:solidFill>
                <a:srgbClr val="000000"/>
              </a:solidFill>
              <a:latin typeface="Verdana" panose="020B0804030504040204" pitchFamily="34" charset="0"/>
            </a:endParaRPr>
          </a:p>
          <a:p>
            <a:pPr lvl="1" algn="l">
              <a:lnSpc>
                <a:spcPct val="140000"/>
              </a:lnSpc>
              <a:spcBef>
                <a:spcPct val="20000"/>
              </a:spcBef>
              <a:buClr>
                <a:schemeClr val="accent2"/>
              </a:buClr>
              <a:buFont typeface="Monotype Sorts" pitchFamily="2" charset="2"/>
              <a:buNone/>
            </a:pPr>
            <a:r>
              <a:rPr lang="zh-CN" altLang="en-US" dirty="0">
                <a:solidFill>
                  <a:srgbClr val="000000"/>
                </a:solidFill>
                <a:latin typeface="微软雅黑" panose="020B0503020204020204" charset="-122"/>
                <a:ea typeface="微软雅黑" panose="020B0503020204020204" charset="-122"/>
              </a:rPr>
              <a:t>等价</a:t>
            </a:r>
            <a:endParaRPr lang="zh-CN" altLang="en-US" dirty="0">
              <a:solidFill>
                <a:srgbClr val="000000"/>
              </a:solidFill>
              <a:latin typeface="微软雅黑" panose="020B0503020204020204" charset="-122"/>
              <a:ea typeface="微软雅黑" panose="020B0503020204020204" charset="-122"/>
            </a:endParaRPr>
          </a:p>
        </p:txBody>
      </p:sp>
      <p:sp>
        <p:nvSpPr>
          <p:cNvPr id="4" name="Rectangle 3"/>
          <p:cNvSpPr txBox="1">
            <a:spLocks noChangeArrowheads="1"/>
          </p:cNvSpPr>
          <p:nvPr/>
        </p:nvSpPr>
        <p:spPr bwMode="auto">
          <a:xfrm>
            <a:off x="920552" y="836712"/>
            <a:ext cx="8750300" cy="792088"/>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charset="0"/>
              <a:buChar char=""/>
            </a:pPr>
            <a:r>
              <a:rPr lang="zh-CN" altLang="en-US" sz="2800" dirty="0" smtClean="0">
                <a:latin typeface="微软雅黑" panose="020B0503020204020204" charset="-122"/>
                <a:ea typeface="微软雅黑" panose="020B0503020204020204" charset="-122"/>
              </a:rPr>
              <a:t>使用方式</a:t>
            </a:r>
            <a:r>
              <a:rPr lang="zh-CN" altLang="en-US" sz="2800" b="1" dirty="0" smtClean="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704528" y="1556792"/>
            <a:ext cx="8784976" cy="4996408"/>
          </a:xfrm>
        </p:spPr>
        <p:txBody>
          <a:bodyPr/>
          <a:lstStyle/>
          <a:p>
            <a:pPr algn="l">
              <a:buFont typeface="Wingdings" panose="05000000000000000000" pitchFamily="2" charset="2"/>
              <a:buChar char="Ø"/>
            </a:pPr>
            <a:r>
              <a:rPr lang="zh-CN" altLang="en-US" sz="2800" b="1" dirty="0" smtClean="0">
                <a:latin typeface="微软雅黑" panose="020B0503020204020204" charset="-122"/>
                <a:ea typeface="微软雅黑" panose="020B0503020204020204" charset="-122"/>
              </a:rPr>
              <a:t>  结构体：</a:t>
            </a:r>
            <a:r>
              <a:rPr lang="zh-CN" altLang="en-US" sz="2800" b="1" dirty="0">
                <a:latin typeface="微软雅黑" panose="020B0503020204020204" charset="-122"/>
                <a:ea typeface="微软雅黑" panose="020B0503020204020204" charset="-122"/>
              </a:rPr>
              <a:t>由</a:t>
            </a:r>
            <a:r>
              <a:rPr lang="zh-CN" altLang="en-US" sz="2800" b="1" dirty="0">
                <a:solidFill>
                  <a:srgbClr val="FF0000"/>
                </a:solidFill>
                <a:latin typeface="微软雅黑" panose="020B0503020204020204" charset="-122"/>
                <a:ea typeface="微软雅黑" panose="020B0503020204020204" charset="-122"/>
              </a:rPr>
              <a:t>若干</a:t>
            </a:r>
            <a:r>
              <a:rPr lang="zh-CN" altLang="en-US" sz="2800" b="1" dirty="0">
                <a:latin typeface="微软雅黑" panose="020B0503020204020204" charset="-122"/>
                <a:ea typeface="微软雅黑" panose="020B0503020204020204" charset="-122"/>
              </a:rPr>
              <a:t>个相互之间有联系的数据项构成</a:t>
            </a:r>
            <a:endParaRPr lang="zh-CN" altLang="en-US" sz="2800" b="1" dirty="0">
              <a:latin typeface="微软雅黑" panose="020B0503020204020204" charset="-122"/>
              <a:ea typeface="微软雅黑" panose="020B0503020204020204" charset="-122"/>
            </a:endParaRPr>
          </a:p>
          <a:p>
            <a:pPr algn="l">
              <a:lnSpc>
                <a:spcPct val="140000"/>
              </a:lnSpc>
              <a:buNone/>
            </a:pPr>
            <a:r>
              <a:rPr lang="zh-CN" altLang="en-US" sz="2800" b="1" dirty="0">
                <a:latin typeface="微软雅黑" panose="020B0503020204020204" charset="-122"/>
                <a:ea typeface="微软雅黑" panose="020B0503020204020204" charset="-122"/>
              </a:rPr>
              <a:t>                          即不同类型数据的</a:t>
            </a:r>
            <a:r>
              <a:rPr lang="zh-CN" altLang="en-US" sz="2800" b="1" dirty="0">
                <a:solidFill>
                  <a:srgbClr val="FF0000"/>
                </a:solidFill>
                <a:latin typeface="微软雅黑" panose="020B0503020204020204" charset="-122"/>
                <a:ea typeface="微软雅黑" panose="020B0503020204020204" charset="-122"/>
              </a:rPr>
              <a:t>集合</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a:lnSpc>
                <a:spcPct val="140000"/>
              </a:lnSpc>
              <a:buFont typeface="Wingdings" panose="05000000000000000000" pitchFamily="2" charset="2"/>
              <a:buChar char="Ø"/>
            </a:pPr>
            <a:r>
              <a:rPr lang="zh-CN" altLang="en-US" sz="2800" b="1" dirty="0" smtClean="0">
                <a:latin typeface="微软雅黑" panose="020B0503020204020204" charset="-122"/>
                <a:ea typeface="微软雅黑" panose="020B0503020204020204" charset="-122"/>
              </a:rPr>
              <a:t> 结构体功能</a:t>
            </a:r>
            <a:r>
              <a:rPr lang="zh-CN" altLang="en-US" sz="2800" b="1" dirty="0">
                <a:latin typeface="微软雅黑" panose="020B0503020204020204" charset="-122"/>
                <a:ea typeface="微软雅黑" panose="020B0503020204020204" charset="-122"/>
              </a:rPr>
              <a:t>：用于描述一个“概念”（或记录）。</a:t>
            </a:r>
            <a:endParaRPr lang="zh-CN" altLang="en-US" sz="2800" b="1" dirty="0">
              <a:latin typeface="微软雅黑" panose="020B0503020204020204" charset="-122"/>
              <a:ea typeface="微软雅黑" panose="020B0503020204020204" charset="-122"/>
            </a:endParaRPr>
          </a:p>
          <a:p>
            <a:pPr lvl="1" algn="l">
              <a:buNone/>
            </a:pPr>
            <a:r>
              <a:rPr lang="zh-CN" altLang="en-US" sz="2800" b="1" dirty="0">
                <a:latin typeface="微软雅黑" panose="020B0503020204020204" charset="-122"/>
                <a:ea typeface="微软雅黑" panose="020B0503020204020204" charset="-122"/>
              </a:rPr>
              <a:t>如：	</a:t>
            </a:r>
            <a:r>
              <a:rPr lang="en-US" altLang="zh-CN" sz="2800" b="1" dirty="0">
                <a:latin typeface="微软雅黑" panose="020B0503020204020204" charset="-122"/>
                <a:ea typeface="微软雅黑" panose="020B0503020204020204" charset="-122"/>
              </a:rPr>
              <a:t>num 	10010</a:t>
            </a:r>
            <a:endParaRPr lang="en-US" altLang="zh-CN" sz="2800" b="1" dirty="0">
              <a:latin typeface="微软雅黑" panose="020B0503020204020204" charset="-122"/>
              <a:ea typeface="微软雅黑" panose="020B0503020204020204" charset="-122"/>
            </a:endParaRPr>
          </a:p>
          <a:p>
            <a:pPr lvl="1" algn="l">
              <a:buNone/>
            </a:pP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	name </a:t>
            </a:r>
            <a:r>
              <a:rPr lang="en-US" altLang="zh-CN" sz="2800" b="1" dirty="0">
                <a:latin typeface="微软雅黑" panose="020B0503020204020204" charset="-122"/>
                <a:ea typeface="微软雅黑" panose="020B0503020204020204" charset="-122"/>
              </a:rPr>
              <a:t>	</a:t>
            </a:r>
            <a:r>
              <a:rPr lang="en-US" altLang="zh-CN" sz="2800" b="1" dirty="0" err="1">
                <a:latin typeface="微软雅黑" panose="020B0503020204020204" charset="-122"/>
                <a:ea typeface="微软雅黑" panose="020B0503020204020204" charset="-122"/>
              </a:rPr>
              <a:t>LiFun</a:t>
            </a:r>
            <a:endParaRPr lang="en-US" altLang="zh-CN" sz="2800" b="1" dirty="0">
              <a:latin typeface="微软雅黑" panose="020B0503020204020204" charset="-122"/>
              <a:ea typeface="微软雅黑" panose="020B0503020204020204" charset="-122"/>
            </a:endParaRPr>
          </a:p>
          <a:p>
            <a:pPr lvl="1" algn="l">
              <a:buNone/>
            </a:pP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	sex </a:t>
            </a: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M</a:t>
            </a:r>
            <a:endParaRPr lang="en-US" altLang="zh-CN" sz="2800" b="1" dirty="0">
              <a:latin typeface="微软雅黑" panose="020B0503020204020204" charset="-122"/>
              <a:ea typeface="微软雅黑" panose="020B0503020204020204" charset="-122"/>
            </a:endParaRPr>
          </a:p>
          <a:p>
            <a:pPr lvl="1" algn="l">
              <a:buNone/>
            </a:pP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	age </a:t>
            </a: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18</a:t>
            </a:r>
            <a:endParaRPr lang="en-US" altLang="zh-CN" sz="2800" b="1" dirty="0">
              <a:latin typeface="微软雅黑" panose="020B0503020204020204" charset="-122"/>
              <a:ea typeface="微软雅黑" panose="020B0503020204020204" charset="-122"/>
            </a:endParaRPr>
          </a:p>
          <a:p>
            <a:pPr lvl="1" algn="l">
              <a:buNone/>
            </a:pP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	score </a:t>
            </a:r>
            <a:r>
              <a:rPr lang="en-US" altLang="zh-CN" sz="2800" b="1" dirty="0">
                <a:latin typeface="微软雅黑" panose="020B0503020204020204" charset="-122"/>
                <a:ea typeface="微软雅黑" panose="020B0503020204020204" charset="-122"/>
              </a:rPr>
              <a:t>	87.5</a:t>
            </a:r>
            <a:endParaRPr lang="en-US" altLang="zh-CN" sz="2800" b="1" dirty="0">
              <a:latin typeface="微软雅黑" panose="020B0503020204020204" charset="-122"/>
              <a:ea typeface="微软雅黑" panose="020B0503020204020204" charset="-122"/>
            </a:endParaRPr>
          </a:p>
          <a:p>
            <a:pPr lvl="1" algn="l">
              <a:buNone/>
            </a:pPr>
            <a:r>
              <a:rPr lang="en-US" altLang="zh-CN" sz="2800" b="1" dirty="0">
                <a:latin typeface="微软雅黑" panose="020B0503020204020204" charset="-122"/>
                <a:ea typeface="微软雅黑" panose="020B0503020204020204" charset="-122"/>
              </a:rPr>
              <a:t>		</a:t>
            </a:r>
            <a:r>
              <a:rPr lang="en-US" altLang="zh-CN" sz="2800" b="1" dirty="0" smtClean="0">
                <a:latin typeface="微软雅黑" panose="020B0503020204020204" charset="-122"/>
                <a:ea typeface="微软雅黑" panose="020B0503020204020204" charset="-122"/>
              </a:rPr>
              <a:t>	</a:t>
            </a:r>
            <a:r>
              <a:rPr lang="en-US" altLang="zh-CN" sz="2800" b="1" dirty="0" err="1" smtClean="0">
                <a:latin typeface="微软雅黑" panose="020B0503020204020204" charset="-122"/>
                <a:ea typeface="微软雅黑" panose="020B0503020204020204" charset="-122"/>
              </a:rPr>
              <a:t>addr</a:t>
            </a:r>
            <a:r>
              <a:rPr lang="en-US" altLang="zh-CN" sz="2800" b="1" dirty="0" smtClean="0">
                <a:latin typeface="微软雅黑" panose="020B0503020204020204" charset="-122"/>
                <a:ea typeface="微软雅黑" panose="020B0503020204020204" charset="-122"/>
              </a:rPr>
              <a:t> </a:t>
            </a:r>
            <a:r>
              <a:rPr lang="en-US" altLang="zh-CN" sz="2800" b="1" dirty="0">
                <a:latin typeface="微软雅黑" panose="020B0503020204020204" charset="-122"/>
                <a:ea typeface="微软雅黑" panose="020B0503020204020204" charset="-122"/>
              </a:rPr>
              <a:t>	</a:t>
            </a:r>
            <a:r>
              <a:rPr lang="en-US" altLang="zh-CN" sz="2800" b="1" dirty="0" err="1">
                <a:latin typeface="微软雅黑" panose="020B0503020204020204" charset="-122"/>
                <a:ea typeface="微软雅黑" panose="020B0503020204020204" charset="-122"/>
              </a:rPr>
              <a:t>BeiJing</a:t>
            </a:r>
            <a:endParaRPr lang="en-US" altLang="zh-CN" sz="2800" b="1" dirty="0">
              <a:latin typeface="微软雅黑" panose="020B0503020204020204" charset="-122"/>
              <a:ea typeface="微软雅黑" panose="020B0503020204020204" charset="-122"/>
            </a:endParaRPr>
          </a:p>
        </p:txBody>
      </p:sp>
      <p:sp>
        <p:nvSpPr>
          <p:cNvPr id="5"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结构体的定义</a:t>
            </a:r>
            <a:endParaRPr lang="zh-CN" altLang="en-US" sz="2500" dirty="0">
              <a:solidFill>
                <a:srgbClr val="800000"/>
              </a:solidFill>
              <a:ea typeface="黑体" panose="02010600030101010101" pitchFamily="49" charset="-122"/>
            </a:endParaRPr>
          </a:p>
        </p:txBody>
      </p:sp>
      <p:sp>
        <p:nvSpPr>
          <p:cNvPr id="2" name="矩形 1"/>
          <p:cNvSpPr/>
          <p:nvPr/>
        </p:nvSpPr>
        <p:spPr>
          <a:xfrm>
            <a:off x="704528" y="692696"/>
            <a:ext cx="8886700" cy="652486"/>
          </a:xfrm>
          <a:prstGeom prst="rect">
            <a:avLst/>
          </a:prstGeom>
        </p:spPr>
        <p:txBody>
          <a:bodyPr wrap="square">
            <a:spAutoFit/>
          </a:bodyPr>
          <a:lstStyle/>
          <a:p>
            <a:pPr marL="571500" indent="-571500" algn="l">
              <a:lnSpc>
                <a:spcPct val="130000"/>
              </a:lnSpc>
              <a:buFont typeface="Wingdings" panose="05000000000000000000" pitchFamily="2" charset="2"/>
              <a:buChar char="Ø"/>
              <a:defRPr/>
            </a:pPr>
            <a:r>
              <a:rPr lang="zh-CN" altLang="en-US" sz="2800" noProof="1">
                <a:solidFill>
                  <a:schemeClr val="tx1"/>
                </a:solidFill>
                <a:latin typeface="微软雅黑" panose="020B0503020204020204" charset="-122"/>
                <a:ea typeface="微软雅黑" panose="020B0503020204020204" charset="-122"/>
              </a:rPr>
              <a:t>数组：</a:t>
            </a:r>
            <a:r>
              <a:rPr lang="zh-CN" altLang="en-US" sz="2800" noProof="1" smtClean="0">
                <a:solidFill>
                  <a:srgbClr val="FF0000"/>
                </a:solidFill>
                <a:effectLst>
                  <a:outerShdw blurRad="38100" dist="38100" dir="2700000" algn="tl">
                    <a:srgbClr val="000000"/>
                  </a:outerShdw>
                </a:effectLst>
              </a:rPr>
              <a:t>若干</a:t>
            </a:r>
            <a:r>
              <a:rPr lang="zh-CN" altLang="en-US" sz="2800" noProof="1">
                <a:solidFill>
                  <a:srgbClr val="0000CC"/>
                </a:solidFill>
                <a:effectLst>
                  <a:outerShdw blurRad="38100" dist="38100" dir="2700000" algn="tl">
                    <a:srgbClr val="000000"/>
                  </a:outerShdw>
                </a:effectLst>
              </a:rPr>
              <a:t>相同数据类型</a:t>
            </a:r>
            <a:r>
              <a:rPr lang="zh-CN" altLang="en-US" sz="2800" noProof="1">
                <a:solidFill>
                  <a:srgbClr val="000000"/>
                </a:solidFill>
              </a:rPr>
              <a:t>的</a:t>
            </a:r>
            <a:r>
              <a:rPr lang="zh-CN" altLang="en-US" sz="2800" noProof="1" smtClean="0">
                <a:solidFill>
                  <a:srgbClr val="000000"/>
                </a:solidFill>
              </a:rPr>
              <a:t>数据组成</a:t>
            </a:r>
            <a:r>
              <a:rPr lang="zh-CN" altLang="en-US" sz="2800" noProof="1">
                <a:solidFill>
                  <a:srgbClr val="000000"/>
                </a:solidFill>
              </a:rPr>
              <a:t>的</a:t>
            </a:r>
            <a:r>
              <a:rPr lang="zh-CN" altLang="en-US" sz="2800" noProof="1">
                <a:solidFill>
                  <a:srgbClr val="CC0099"/>
                </a:solidFill>
                <a:effectLst>
                  <a:outerShdw blurRad="38100" dist="38100" dir="2700000" algn="tl">
                    <a:srgbClr val="000000"/>
                  </a:outerShdw>
                </a:effectLst>
              </a:rPr>
              <a:t>有序</a:t>
            </a:r>
            <a:r>
              <a:rPr lang="zh-CN" altLang="en-US" sz="2800" noProof="1">
                <a:solidFill>
                  <a:srgbClr val="000000"/>
                </a:solidFill>
              </a:rPr>
              <a:t>集合。</a:t>
            </a:r>
            <a:endParaRPr lang="zh-CN" altLang="en-US" sz="2800" noProof="1">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5" dur="500"/>
                                        <p:tgtEl>
                                          <p:spTgt spid="71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blinds(horizontal)">
                                      <p:cBhvr>
                                        <p:cTn id="18" dur="500"/>
                                        <p:tgtEl>
                                          <p:spTgt spid="71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1" dur="500"/>
                                        <p:tgtEl>
                                          <p:spTgt spid="71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4" dur="500"/>
                                        <p:tgtEl>
                                          <p:spTgt spid="71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27" dur="500"/>
                                        <p:tgtEl>
                                          <p:spTgt spid="717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0"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20552" y="836712"/>
            <a:ext cx="8750300" cy="792088"/>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charset="0"/>
              <a:buChar char=""/>
            </a:pPr>
            <a:r>
              <a:rPr lang="zh-CN" altLang="en-US" sz="2800" dirty="0" smtClean="0">
                <a:latin typeface="微软雅黑" panose="020B0503020204020204" charset="-122"/>
                <a:ea typeface="微软雅黑" panose="020B0503020204020204" charset="-122"/>
              </a:rPr>
              <a:t>使用方式</a:t>
            </a:r>
            <a:r>
              <a:rPr lang="zh-CN" altLang="en-US" sz="2800" b="1" dirty="0" smtClean="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
        <p:nvSpPr>
          <p:cNvPr id="5" name="Rectangle 3"/>
          <p:cNvSpPr>
            <a:spLocks noChangeArrowheads="1"/>
          </p:cNvSpPr>
          <p:nvPr/>
        </p:nvSpPr>
        <p:spPr bwMode="auto">
          <a:xfrm>
            <a:off x="1208584" y="1484784"/>
            <a:ext cx="8551961" cy="4968875"/>
          </a:xfrm>
          <a:prstGeom prst="rect">
            <a:avLst/>
          </a:prstGeom>
          <a:noFill/>
          <a:ln w="9525">
            <a:noFill/>
            <a:miter lim="800000"/>
          </a:ln>
          <a:effectLst/>
        </p:spPr>
        <p:txBody>
          <a:bodyPr/>
          <a:lstStyle/>
          <a:p>
            <a:pPr marL="457200" indent="-457200" algn="l">
              <a:lnSpc>
                <a:spcPct val="120000"/>
              </a:lnSpc>
              <a:spcBef>
                <a:spcPct val="20000"/>
              </a:spcBef>
              <a:buSzPct val="100000"/>
              <a:buFont typeface="+mj-ea"/>
              <a:buAutoNum type="circleNumDbPlain" startAt="2"/>
            </a:pPr>
            <a:r>
              <a:rPr lang="zh-CN" altLang="en-US" dirty="0" smtClean="0">
                <a:solidFill>
                  <a:srgbClr val="000000"/>
                </a:solidFill>
                <a:latin typeface="微软雅黑" panose="020B0503020204020204" charset="-122"/>
                <a:ea typeface="微软雅黑" panose="020B0503020204020204" charset="-122"/>
              </a:rPr>
              <a:t>命名</a:t>
            </a:r>
            <a:r>
              <a:rPr lang="zh-CN" altLang="en-US" dirty="0">
                <a:solidFill>
                  <a:srgbClr val="000000"/>
                </a:solidFill>
                <a:latin typeface="微软雅黑" panose="020B0503020204020204" charset="-122"/>
                <a:ea typeface="微软雅黑" panose="020B0503020204020204" charset="-122"/>
              </a:rPr>
              <a:t>一个简单的类型名代替复杂的类型</a:t>
            </a:r>
            <a:endParaRPr lang="zh-CN" altLang="en-US" dirty="0">
              <a:solidFill>
                <a:srgbClr val="000000"/>
              </a:solidFill>
              <a:latin typeface="微软雅黑" panose="020B0503020204020204" charset="-122"/>
              <a:ea typeface="微软雅黑" panose="020B0503020204020204" charset="-122"/>
            </a:endParaRPr>
          </a:p>
          <a:p>
            <a:pPr marL="971550" lvl="1" indent="-514350" algn="l">
              <a:lnSpc>
                <a:spcPct val="120000"/>
              </a:lnSpc>
              <a:spcBef>
                <a:spcPct val="20000"/>
              </a:spcBef>
              <a:buFont typeface="+mj-lt"/>
              <a:buAutoNum type="romanUcPeriod"/>
            </a:pPr>
            <a:r>
              <a:rPr lang="zh-CN" altLang="en-US" dirty="0" smtClean="0">
                <a:solidFill>
                  <a:srgbClr val="000000"/>
                </a:solidFill>
                <a:latin typeface="微软雅黑" panose="020B0503020204020204" charset="-122"/>
                <a:ea typeface="微软雅黑" panose="020B0503020204020204" charset="-122"/>
              </a:rPr>
              <a:t>结构体</a:t>
            </a:r>
            <a:r>
              <a:rPr lang="zh-CN" altLang="en-US" dirty="0">
                <a:solidFill>
                  <a:srgbClr val="000000"/>
                </a:solidFill>
                <a:latin typeface="微软雅黑" panose="020B0503020204020204" charset="-122"/>
                <a:ea typeface="微软雅黑" panose="020B0503020204020204" charset="-122"/>
              </a:rPr>
              <a:t>类型： </a:t>
            </a:r>
            <a:endParaRPr lang="zh-CN" altLang="en-US" dirty="0">
              <a:solidFill>
                <a:srgbClr val="000000"/>
              </a:solidFill>
              <a:latin typeface="微软雅黑" panose="020B0503020204020204" charset="-122"/>
              <a:ea typeface="微软雅黑" panose="020B0503020204020204" charset="-122"/>
            </a:endParaRPr>
          </a:p>
          <a:p>
            <a:pPr lvl="1" algn="l">
              <a:lnSpc>
                <a:spcPct val="120000"/>
              </a:lnSpc>
              <a:spcBef>
                <a:spcPct val="20000"/>
              </a:spcBef>
              <a:buClr>
                <a:schemeClr val="accent2"/>
              </a:buClr>
              <a:buFont typeface="Monotype Sorts" pitchFamily="2" charset="2"/>
              <a:buNone/>
            </a:pPr>
            <a:r>
              <a:rPr lang="zh-CN" altLang="en-US" dirty="0">
                <a:solidFill>
                  <a:srgbClr val="000000"/>
                </a:solidFill>
                <a:latin typeface="Verdana" panose="020B0804030504040204" pitchFamily="34" charset="0"/>
              </a:rPr>
              <a:t>	typedef struct</a:t>
            </a:r>
            <a:endParaRPr lang="zh-CN" altLang="en-US" dirty="0">
              <a:solidFill>
                <a:srgbClr val="000000"/>
              </a:solidFill>
              <a:latin typeface="Verdana" panose="020B0804030504040204" pitchFamily="34" charset="0"/>
            </a:endParaRPr>
          </a:p>
          <a:p>
            <a:pPr lvl="1" algn="l">
              <a:lnSpc>
                <a:spcPct val="120000"/>
              </a:lnSpc>
              <a:spcBef>
                <a:spcPct val="20000"/>
              </a:spcBef>
              <a:buClr>
                <a:schemeClr val="accent2"/>
              </a:buClr>
              <a:buFont typeface="Monotype Sorts" pitchFamily="2" charset="2"/>
              <a:buNone/>
            </a:pPr>
            <a:r>
              <a:rPr lang="zh-CN" altLang="en-US" dirty="0">
                <a:solidFill>
                  <a:srgbClr val="000000"/>
                </a:solidFill>
                <a:latin typeface="Verdana" panose="020B0804030504040204" pitchFamily="34" charset="0"/>
              </a:rPr>
              <a:t>         {int month;int day;int year;}Date;</a:t>
            </a:r>
            <a:endParaRPr lang="zh-CN" altLang="en-US" dirty="0">
              <a:solidFill>
                <a:srgbClr val="000000"/>
              </a:solidFill>
              <a:latin typeface="Verdana" panose="020B0804030504040204" pitchFamily="34" charset="0"/>
            </a:endParaRPr>
          </a:p>
          <a:p>
            <a:pPr lvl="1" algn="l">
              <a:lnSpc>
                <a:spcPct val="120000"/>
              </a:lnSpc>
              <a:spcBef>
                <a:spcPct val="20000"/>
              </a:spcBef>
              <a:buClr>
                <a:schemeClr val="accent2"/>
              </a:buClr>
              <a:buFont typeface="Monotype Sorts" pitchFamily="2" charset="2"/>
              <a:buNone/>
            </a:pPr>
            <a:r>
              <a:rPr lang="zh-CN" altLang="en-US" dirty="0">
                <a:solidFill>
                  <a:srgbClr val="000000"/>
                </a:solidFill>
                <a:latin typeface="Verdana" panose="020B0804030504040204" pitchFamily="34" charset="0"/>
              </a:rPr>
              <a:t>	Date birthday, *p;  </a:t>
            </a:r>
            <a:endParaRPr lang="zh-CN" altLang="en-US" dirty="0">
              <a:solidFill>
                <a:srgbClr val="000000"/>
              </a:solidFill>
              <a:latin typeface="Verdana" panose="020B0804030504040204" pitchFamily="34" charset="0"/>
            </a:endParaRPr>
          </a:p>
          <a:p>
            <a:pPr marL="971550" lvl="1" indent="-514350" algn="l">
              <a:lnSpc>
                <a:spcPct val="120000"/>
              </a:lnSpc>
              <a:spcBef>
                <a:spcPct val="20000"/>
              </a:spcBef>
              <a:buFont typeface="+mj-lt"/>
              <a:buAutoNum type="romanUcPeriod" startAt="2"/>
            </a:pPr>
            <a:r>
              <a:rPr lang="zh-CN" altLang="en-US" dirty="0" smtClean="0">
                <a:solidFill>
                  <a:srgbClr val="000000"/>
                </a:solidFill>
                <a:latin typeface="微软雅黑" panose="020B0503020204020204" charset="-122"/>
                <a:ea typeface="微软雅黑" panose="020B0503020204020204" charset="-122"/>
              </a:rPr>
              <a:t>数组</a:t>
            </a:r>
            <a:r>
              <a:rPr lang="zh-CN" altLang="en-US" dirty="0">
                <a:solidFill>
                  <a:srgbClr val="000000"/>
                </a:solidFill>
                <a:latin typeface="微软雅黑" panose="020B0503020204020204" charset="-122"/>
                <a:ea typeface="微软雅黑" panose="020B0503020204020204" charset="-122"/>
              </a:rPr>
              <a:t>类型： </a:t>
            </a:r>
            <a:endParaRPr lang="zh-CN" altLang="en-US" dirty="0">
              <a:solidFill>
                <a:srgbClr val="000000"/>
              </a:solidFill>
              <a:latin typeface="微软雅黑" panose="020B0503020204020204" charset="-122"/>
              <a:ea typeface="微软雅黑" panose="020B0503020204020204" charset="-122"/>
            </a:endParaRPr>
          </a:p>
          <a:p>
            <a:pPr lvl="3" algn="l">
              <a:lnSpc>
                <a:spcPct val="130000"/>
              </a:lnSpc>
              <a:spcBef>
                <a:spcPct val="20000"/>
              </a:spcBef>
              <a:buFont typeface="Monotype Sorts" pitchFamily="2" charset="2"/>
              <a:buNone/>
            </a:pPr>
            <a:r>
              <a:rPr lang="zh-CN" altLang="en-US" dirty="0">
                <a:solidFill>
                  <a:srgbClr val="000000"/>
                </a:solidFill>
                <a:latin typeface="Verdana" panose="020B0804030504040204" pitchFamily="34" charset="0"/>
              </a:rPr>
              <a:t>typedef int Num[100];</a:t>
            </a:r>
            <a:endParaRPr lang="zh-CN" altLang="en-US" dirty="0">
              <a:solidFill>
                <a:srgbClr val="000000"/>
              </a:solidFill>
              <a:latin typeface="Verdana" panose="020B0804030504040204" pitchFamily="34" charset="0"/>
            </a:endParaRPr>
          </a:p>
          <a:p>
            <a:pPr lvl="3" algn="l">
              <a:lnSpc>
                <a:spcPct val="130000"/>
              </a:lnSpc>
              <a:spcBef>
                <a:spcPct val="20000"/>
              </a:spcBef>
              <a:buFont typeface="Monotype Sorts" pitchFamily="2" charset="2"/>
              <a:buNone/>
            </a:pPr>
            <a:r>
              <a:rPr lang="zh-CN" altLang="en-US" dirty="0">
                <a:solidFill>
                  <a:srgbClr val="000000"/>
                </a:solidFill>
                <a:latin typeface="Verdana" panose="020B0804030504040204" pitchFamily="34" charset="0"/>
              </a:rPr>
              <a:t>Num a;         </a:t>
            </a:r>
            <a:r>
              <a:rPr lang="zh-CN" altLang="en-US" dirty="0" smtClean="0">
                <a:solidFill>
                  <a:srgbClr val="000000"/>
                </a:solidFill>
                <a:latin typeface="微软雅黑" panose="020B0503020204020204" charset="-122"/>
                <a:ea typeface="微软雅黑" panose="020B0503020204020204" charset="-122"/>
              </a:rPr>
              <a:t>与  </a:t>
            </a:r>
            <a:r>
              <a:rPr lang="zh-CN" altLang="en-US" dirty="0" smtClean="0">
                <a:solidFill>
                  <a:srgbClr val="000000"/>
                </a:solidFill>
                <a:latin typeface="Verdana" panose="020B0804030504040204" pitchFamily="34" charset="0"/>
              </a:rPr>
              <a:t>int </a:t>
            </a:r>
            <a:r>
              <a:rPr lang="zh-CN" altLang="en-US" dirty="0">
                <a:solidFill>
                  <a:srgbClr val="000000"/>
                </a:solidFill>
                <a:latin typeface="Verdana" panose="020B0804030504040204" pitchFamily="34" charset="0"/>
              </a:rPr>
              <a:t>a[100]</a:t>
            </a:r>
            <a:r>
              <a:rPr lang="zh-CN" altLang="en-US" dirty="0" smtClean="0">
                <a:solidFill>
                  <a:srgbClr val="000000"/>
                </a:solidFill>
                <a:latin typeface="Verdana" panose="020B0804030504040204" pitchFamily="34" charset="0"/>
              </a:rPr>
              <a:t>;  </a:t>
            </a:r>
            <a:r>
              <a:rPr lang="zh-CN" altLang="en-US" dirty="0" smtClean="0">
                <a:solidFill>
                  <a:srgbClr val="000000"/>
                </a:solidFill>
                <a:latin typeface="微软雅黑" panose="020B0503020204020204" charset="-122"/>
                <a:ea typeface="微软雅黑" panose="020B0503020204020204" charset="-122"/>
              </a:rPr>
              <a:t>等价</a:t>
            </a:r>
            <a:endParaRPr lang="zh-CN" altLang="en-US" dirty="0">
              <a:solidFill>
                <a:srgbClr val="000000"/>
              </a:solidFill>
              <a:latin typeface="微软雅黑" panose="020B0503020204020204" charset="-122"/>
              <a:ea typeface="微软雅黑" panose="020B0503020204020204" charset="-122"/>
            </a:endParaRPr>
          </a:p>
        </p:txBody>
      </p:sp>
    </p:spTree>
  </p:cSld>
  <p:clrMapOvr>
    <a:masterClrMapping/>
  </p:clrMapOvr>
  <p:transition spd="med">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20552" y="836712"/>
            <a:ext cx="8750300" cy="792088"/>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charset="0"/>
              <a:buChar char=""/>
            </a:pPr>
            <a:r>
              <a:rPr lang="zh-CN" altLang="en-US" sz="2800" dirty="0" smtClean="0">
                <a:latin typeface="微软雅黑" panose="020B0503020204020204" charset="-122"/>
                <a:ea typeface="微软雅黑" panose="020B0503020204020204" charset="-122"/>
              </a:rPr>
              <a:t>使用方式</a:t>
            </a:r>
            <a:r>
              <a:rPr lang="zh-CN" altLang="en-US" sz="2800" b="1" dirty="0" smtClean="0">
                <a:latin typeface="微软雅黑" panose="020B0503020204020204" charset="-122"/>
                <a:ea typeface="微软雅黑" panose="020B0503020204020204" charset="-122"/>
              </a:rPr>
              <a:t>：</a:t>
            </a:r>
            <a:endParaRPr lang="zh-CN" altLang="en-US" sz="2400" b="1" dirty="0">
              <a:latin typeface="微软雅黑" panose="020B0503020204020204" charset="-122"/>
              <a:ea typeface="微软雅黑" panose="020B0503020204020204" charset="-122"/>
            </a:endParaRPr>
          </a:p>
        </p:txBody>
      </p:sp>
      <p:sp>
        <p:nvSpPr>
          <p:cNvPr id="5" name="Rectangle 3"/>
          <p:cNvSpPr>
            <a:spLocks noChangeArrowheads="1"/>
          </p:cNvSpPr>
          <p:nvPr/>
        </p:nvSpPr>
        <p:spPr bwMode="auto">
          <a:xfrm>
            <a:off x="1208584" y="1484784"/>
            <a:ext cx="8551961" cy="4968875"/>
          </a:xfrm>
          <a:prstGeom prst="rect">
            <a:avLst/>
          </a:prstGeom>
          <a:noFill/>
          <a:ln w="9525">
            <a:noFill/>
            <a:miter lim="800000"/>
          </a:ln>
          <a:effectLst/>
        </p:spPr>
        <p:txBody>
          <a:bodyPr/>
          <a:lstStyle/>
          <a:p>
            <a:pPr marL="457200" indent="-457200" algn="l">
              <a:lnSpc>
                <a:spcPct val="120000"/>
              </a:lnSpc>
              <a:spcBef>
                <a:spcPct val="20000"/>
              </a:spcBef>
              <a:buSzPct val="100000"/>
              <a:buFont typeface="+mj-ea"/>
              <a:buAutoNum type="circleNumDbPlain" startAt="2"/>
            </a:pPr>
            <a:r>
              <a:rPr lang="zh-CN" altLang="en-US" dirty="0" smtClean="0">
                <a:solidFill>
                  <a:srgbClr val="000000"/>
                </a:solidFill>
                <a:latin typeface="微软雅黑" panose="020B0503020204020204" charset="-122"/>
                <a:ea typeface="微软雅黑" panose="020B0503020204020204" charset="-122"/>
              </a:rPr>
              <a:t>命名</a:t>
            </a:r>
            <a:r>
              <a:rPr lang="zh-CN" altLang="en-US" dirty="0">
                <a:solidFill>
                  <a:srgbClr val="000000"/>
                </a:solidFill>
                <a:latin typeface="微软雅黑" panose="020B0503020204020204" charset="-122"/>
                <a:ea typeface="微软雅黑" panose="020B0503020204020204" charset="-122"/>
              </a:rPr>
              <a:t>一个简单的类型名代替复杂的</a:t>
            </a:r>
            <a:r>
              <a:rPr lang="zh-CN" altLang="en-US" dirty="0" smtClean="0">
                <a:solidFill>
                  <a:srgbClr val="000000"/>
                </a:solidFill>
                <a:latin typeface="微软雅黑" panose="020B0503020204020204" charset="-122"/>
                <a:ea typeface="微软雅黑" panose="020B0503020204020204" charset="-122"/>
              </a:rPr>
              <a:t>类型</a:t>
            </a:r>
            <a:endParaRPr lang="zh-CN" altLang="en-US" dirty="0" smtClean="0">
              <a:solidFill>
                <a:srgbClr val="000000"/>
              </a:solidFill>
              <a:latin typeface="微软雅黑" panose="020B0503020204020204" charset="-122"/>
              <a:ea typeface="微软雅黑" panose="020B0503020204020204" charset="-122"/>
            </a:endParaRPr>
          </a:p>
          <a:p>
            <a:pPr marL="971550" lvl="1" indent="-514350" algn="l">
              <a:lnSpc>
                <a:spcPct val="120000"/>
              </a:lnSpc>
              <a:spcBef>
                <a:spcPct val="20000"/>
              </a:spcBef>
              <a:buFont typeface="+mj-lt"/>
              <a:buAutoNum type="romanUcPeriod"/>
            </a:pPr>
            <a:r>
              <a:rPr lang="zh-CN" altLang="en-US" dirty="0" smtClean="0">
                <a:solidFill>
                  <a:srgbClr val="000000"/>
                </a:solidFill>
                <a:latin typeface="微软雅黑" panose="020B0503020204020204" charset="-122"/>
                <a:ea typeface="微软雅黑" panose="020B0503020204020204" charset="-122"/>
              </a:rPr>
              <a:t>指针类型： </a:t>
            </a:r>
            <a:endParaRPr lang="zh-CN" altLang="en-US" dirty="0" smtClean="0">
              <a:solidFill>
                <a:srgbClr val="000000"/>
              </a:solidFill>
              <a:latin typeface="微软雅黑" panose="020B0503020204020204" charset="-122"/>
              <a:ea typeface="微软雅黑" panose="020B0503020204020204" charset="-122"/>
            </a:endParaRPr>
          </a:p>
          <a:p>
            <a:pPr lvl="3" algn="l">
              <a:lnSpc>
                <a:spcPct val="160000"/>
              </a:lnSpc>
              <a:spcBef>
                <a:spcPct val="20000"/>
              </a:spcBef>
              <a:buFont typeface="Monotype Sorts" pitchFamily="2" charset="2"/>
              <a:buNone/>
            </a:pPr>
            <a:r>
              <a:rPr lang="zh-CN" altLang="en-US" dirty="0" smtClean="0">
                <a:solidFill>
                  <a:srgbClr val="000000"/>
                </a:solidFill>
                <a:latin typeface="Verdana" panose="020B0804030504040204" pitchFamily="34" charset="0"/>
              </a:rPr>
              <a:t>typedef </a:t>
            </a:r>
            <a:r>
              <a:rPr lang="zh-CN" altLang="en-US" dirty="0">
                <a:solidFill>
                  <a:srgbClr val="000000"/>
                </a:solidFill>
                <a:latin typeface="Verdana" panose="020B0804030504040204" pitchFamily="34" charset="0"/>
              </a:rPr>
              <a:t>char *String;</a:t>
            </a:r>
            <a:endParaRPr lang="zh-CN" altLang="en-US" dirty="0">
              <a:solidFill>
                <a:srgbClr val="000000"/>
              </a:solidFill>
              <a:latin typeface="Verdana" panose="020B0804030504040204" pitchFamily="34" charset="0"/>
            </a:endParaRPr>
          </a:p>
          <a:p>
            <a:pPr lvl="1" algn="l">
              <a:spcBef>
                <a:spcPct val="20000"/>
              </a:spcBef>
              <a:buClr>
                <a:schemeClr val="accent2"/>
              </a:buClr>
              <a:buFont typeface="Monotype Sorts" pitchFamily="2" charset="2"/>
              <a:buNone/>
            </a:pPr>
            <a:r>
              <a:rPr lang="zh-CN" altLang="en-US" dirty="0">
                <a:solidFill>
                  <a:srgbClr val="000000"/>
                </a:solidFill>
                <a:latin typeface="Verdana" panose="020B0804030504040204" pitchFamily="34" charset="0"/>
              </a:rPr>
              <a:t>	    String p,s[10]; </a:t>
            </a:r>
            <a:endParaRPr lang="zh-CN" altLang="en-US" dirty="0" smtClean="0">
              <a:solidFill>
                <a:srgbClr val="000000"/>
              </a:solidFill>
              <a:latin typeface="Verdana" panose="020B0804030504040204" pitchFamily="34" charset="0"/>
            </a:endParaRPr>
          </a:p>
          <a:p>
            <a:pPr marL="971550" lvl="1" indent="-514350" algn="l">
              <a:lnSpc>
                <a:spcPct val="120000"/>
              </a:lnSpc>
              <a:spcBef>
                <a:spcPct val="20000"/>
              </a:spcBef>
              <a:buFont typeface="+mj-lt"/>
              <a:buAutoNum type="romanUcPeriod" startAt="2"/>
            </a:pPr>
            <a:r>
              <a:rPr lang="zh-CN" altLang="en-US" dirty="0" smtClean="0">
                <a:solidFill>
                  <a:srgbClr val="000000"/>
                </a:solidFill>
                <a:latin typeface="微软雅黑" panose="020B0503020204020204" charset="-122"/>
                <a:ea typeface="微软雅黑" panose="020B0503020204020204" charset="-122"/>
              </a:rPr>
              <a:t>指向</a:t>
            </a:r>
            <a:r>
              <a:rPr lang="zh-CN" altLang="en-US" dirty="0">
                <a:solidFill>
                  <a:srgbClr val="000000"/>
                </a:solidFill>
                <a:latin typeface="微软雅黑" panose="020B0503020204020204" charset="-122"/>
                <a:ea typeface="微软雅黑" panose="020B0503020204020204" charset="-122"/>
              </a:rPr>
              <a:t>函数的指针</a:t>
            </a:r>
            <a:r>
              <a:rPr lang="zh-CN" altLang="en-US" dirty="0" smtClean="0">
                <a:solidFill>
                  <a:srgbClr val="000000"/>
                </a:solidFill>
                <a:latin typeface="微软雅黑" panose="020B0503020204020204" charset="-122"/>
                <a:ea typeface="微软雅黑" panose="020B0503020204020204" charset="-122"/>
              </a:rPr>
              <a:t>类型： </a:t>
            </a:r>
            <a:endParaRPr lang="zh-CN" altLang="en-US" dirty="0" smtClean="0">
              <a:solidFill>
                <a:srgbClr val="000000"/>
              </a:solidFill>
              <a:latin typeface="微软雅黑" panose="020B0503020204020204" charset="-122"/>
              <a:ea typeface="微软雅黑" panose="020B0503020204020204" charset="-122"/>
            </a:endParaRPr>
          </a:p>
          <a:p>
            <a:pPr lvl="3" algn="l">
              <a:lnSpc>
                <a:spcPct val="130000"/>
              </a:lnSpc>
              <a:spcBef>
                <a:spcPct val="20000"/>
              </a:spcBef>
              <a:buFont typeface="Monotype Sorts" pitchFamily="2" charset="2"/>
              <a:buNone/>
            </a:pPr>
            <a:r>
              <a:rPr lang="zh-CN" altLang="en-US" dirty="0" smtClean="0">
                <a:solidFill>
                  <a:srgbClr val="000000"/>
                </a:solidFill>
                <a:latin typeface="Verdana" panose="020B0804030504040204" pitchFamily="34" charset="0"/>
              </a:rPr>
              <a:t>typedef </a:t>
            </a:r>
            <a:r>
              <a:rPr lang="zh-CN" altLang="en-US" dirty="0">
                <a:solidFill>
                  <a:srgbClr val="000000"/>
                </a:solidFill>
                <a:latin typeface="Verdana" panose="020B0804030504040204" pitchFamily="34" charset="0"/>
              </a:rPr>
              <a:t>int (*Pointer)();     </a:t>
            </a:r>
            <a:endParaRPr lang="zh-CN" altLang="en-US" dirty="0">
              <a:solidFill>
                <a:srgbClr val="000000"/>
              </a:solidFill>
              <a:latin typeface="Verdana" panose="020B0804030504040204" pitchFamily="34" charset="0"/>
            </a:endParaRPr>
          </a:p>
          <a:p>
            <a:pPr lvl="3" algn="l">
              <a:lnSpc>
                <a:spcPct val="130000"/>
              </a:lnSpc>
              <a:spcBef>
                <a:spcPct val="20000"/>
              </a:spcBef>
              <a:buFont typeface="Monotype Sorts" pitchFamily="2" charset="2"/>
              <a:buNone/>
            </a:pPr>
            <a:r>
              <a:rPr lang="zh-CN" altLang="en-US" dirty="0">
                <a:solidFill>
                  <a:srgbClr val="000000"/>
                </a:solidFill>
                <a:latin typeface="Verdana" panose="020B0804030504040204" pitchFamily="34" charset="0"/>
              </a:rPr>
              <a:t>Pointer p1,p2; </a:t>
            </a:r>
            <a:endParaRPr lang="zh-CN" altLang="en-US" sz="1800" dirty="0">
              <a:solidFill>
                <a:srgbClr val="000000"/>
              </a:solidFill>
              <a:latin typeface="Verdana" panose="020B0804030504040204" pitchFamily="34" charset="0"/>
            </a:endParaRPr>
          </a:p>
        </p:txBody>
      </p:sp>
    </p:spTree>
  </p:cSld>
  <p:clrMapOvr>
    <a:masterClrMapping/>
  </p:clrMapOvr>
  <p:transition spd="med">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1" action="ppaction://hlinksldjump"/>
          </p:cNvPr>
          <p:cNvSpPr/>
          <p:nvPr/>
        </p:nvSpPr>
        <p:spPr>
          <a:xfrm>
            <a:off x="0" y="601169"/>
            <a:ext cx="9906000" cy="5953864"/>
          </a:xfrm>
          <a:prstGeom prst="rect">
            <a:avLst/>
          </a:prstGeom>
          <a:noFill/>
          <a:ln w="9525">
            <a:noFill/>
            <a:miter lim="800000"/>
          </a:ln>
        </p:spPr>
        <p:txBody>
          <a:bodyPr vert="horz" wrap="square" lIns="91440" tIns="45720" rIns="91440" bIns="45720" numCol="1" anchor="t" anchorCtr="0" compatLnSpc="1"/>
          <a:lstStyle/>
          <a:p>
            <a:pPr marL="171450" indent="-171450" algn="l" defTabSz="685800" eaLnBrk="0" hangingPunct="0">
              <a:lnSpc>
                <a:spcPct val="90000"/>
              </a:lnSpc>
              <a:spcBef>
                <a:spcPts val="750"/>
              </a:spcBef>
              <a:buFont typeface="Wingdings" panose="05000000000000000000" pitchFamily="2" charset="2"/>
              <a:buChar char="Ø"/>
            </a:pPr>
            <a:endParaRPr lang="zh-CN" altLang="en-US" sz="2800">
              <a:solidFill>
                <a:schemeClr val="tx1"/>
              </a:solidFill>
              <a:latin typeface="微软雅黑" panose="020B0503020204020204" charset="-122"/>
              <a:ea typeface="微软雅黑" panose="020B0503020204020204" charset="-122"/>
            </a:endParaRPr>
          </a:p>
        </p:txBody>
      </p:sp>
      <p:sp>
        <p:nvSpPr>
          <p:cNvPr id="8194" name="Rectangle 2"/>
          <p:cNvSpPr>
            <a:spLocks noGrp="1" noChangeArrowheads="1"/>
          </p:cNvSpPr>
          <p:nvPr>
            <p:ph type="subTitle" idx="4294967295"/>
          </p:nvPr>
        </p:nvSpPr>
        <p:spPr>
          <a:xfrm>
            <a:off x="452406" y="857232"/>
            <a:ext cx="8699532" cy="5343542"/>
          </a:xfrm>
        </p:spPr>
        <p:txBody>
          <a:bodyPr/>
          <a:lstStyle/>
          <a:p>
            <a:pPr algn="l">
              <a:lnSpc>
                <a:spcPct val="120000"/>
              </a:lnSpc>
              <a:buFont typeface="Wingdings" panose="05000000000000000000" pitchFamily="2" charset="2"/>
              <a:buChar char="Ø"/>
            </a:pPr>
            <a:r>
              <a:rPr lang="zh-CN" altLang="en-US" sz="2800" b="1" dirty="0" smtClean="0">
                <a:latin typeface="微软雅黑" panose="020B0503020204020204" charset="-122"/>
                <a:ea typeface="微软雅黑" panose="020B0503020204020204" charset="-122"/>
              </a:rPr>
              <a:t>结构体的定义：类型定义</a:t>
            </a:r>
            <a:r>
              <a:rPr lang="en-US" altLang="zh-CN" sz="2800" b="1" dirty="0" smtClean="0">
                <a:latin typeface="微软雅黑" panose="020B0503020204020204" charset="-122"/>
                <a:ea typeface="微软雅黑" panose="020B0503020204020204" charset="-122"/>
              </a:rPr>
              <a:t>+</a:t>
            </a:r>
            <a:r>
              <a:rPr lang="zh-CN" altLang="en-US" sz="2800" b="1" dirty="0" smtClean="0">
                <a:latin typeface="微软雅黑" panose="020B0503020204020204" charset="-122"/>
                <a:ea typeface="微软雅黑" panose="020B0503020204020204" charset="-122"/>
              </a:rPr>
              <a:t>变量定义</a:t>
            </a:r>
            <a:endParaRPr lang="zh-CN" altLang="en-US" sz="2800" b="1" dirty="0">
              <a:latin typeface="微软雅黑" panose="020B0503020204020204" charset="-122"/>
              <a:ea typeface="微软雅黑" panose="020B0503020204020204" charset="-122"/>
            </a:endParaRPr>
          </a:p>
          <a:p>
            <a:pPr lvl="1" algn="l">
              <a:lnSpc>
                <a:spcPct val="120000"/>
              </a:lnSpc>
              <a:buNone/>
            </a:pPr>
            <a:r>
              <a:rPr lang="zh-CN" altLang="en-US" sz="2400" b="1" dirty="0">
                <a:latin typeface="微软雅黑" panose="020B0503020204020204" charset="-122"/>
                <a:ea typeface="微软雅黑" panose="020B0503020204020204" charset="-122"/>
                <a:hlinkClick r:id="rId2" action="ppaction://hlinksldjump"/>
              </a:rPr>
              <a:t>方法一</a:t>
            </a:r>
            <a:r>
              <a:rPr lang="zh-CN" altLang="en-US" sz="2400" b="1" dirty="0">
                <a:latin typeface="微软雅黑" panose="020B0503020204020204" charset="-122"/>
                <a:ea typeface="微软雅黑" panose="020B0503020204020204" charset="-122"/>
              </a:rPr>
              <a:t>：在定义结构体类型的同时，直接给出结构体变量。</a:t>
            </a:r>
            <a:endParaRPr lang="zh-CN" altLang="en-US" sz="2400" b="1" dirty="0">
              <a:latin typeface="微软雅黑" panose="020B0503020204020204" charset="-122"/>
              <a:ea typeface="微软雅黑" panose="020B0503020204020204" charset="-122"/>
            </a:endParaRPr>
          </a:p>
          <a:p>
            <a:pPr lvl="1" algn="l">
              <a:lnSpc>
                <a:spcPct val="120000"/>
              </a:lnSpc>
              <a:buNone/>
            </a:pPr>
            <a:endParaRPr lang="zh-CN" altLang="en-US" sz="2400" b="1" dirty="0">
              <a:latin typeface="微软雅黑" panose="020B0503020204020204" charset="-122"/>
              <a:ea typeface="微软雅黑" panose="020B0503020204020204" charset="-122"/>
            </a:endParaRPr>
          </a:p>
          <a:p>
            <a:pPr lvl="1" algn="l">
              <a:lnSpc>
                <a:spcPct val="120000"/>
              </a:lnSpc>
              <a:buNone/>
            </a:pPr>
            <a:endParaRPr lang="zh-CN" altLang="en-US" sz="2400" b="1" dirty="0">
              <a:latin typeface="微软雅黑" panose="020B0503020204020204" charset="-122"/>
              <a:ea typeface="微软雅黑" panose="020B0503020204020204" charset="-122"/>
            </a:endParaRPr>
          </a:p>
          <a:p>
            <a:pPr lvl="1" algn="l">
              <a:lnSpc>
                <a:spcPct val="120000"/>
              </a:lnSpc>
              <a:buNone/>
            </a:pPr>
            <a:endParaRPr lang="zh-CN" altLang="en-US" sz="2400" b="1" dirty="0">
              <a:latin typeface="微软雅黑" panose="020B0503020204020204" charset="-122"/>
              <a:ea typeface="微软雅黑" panose="020B0503020204020204" charset="-122"/>
            </a:endParaRPr>
          </a:p>
          <a:p>
            <a:pPr lvl="1" algn="l">
              <a:lnSpc>
                <a:spcPct val="120000"/>
              </a:lnSpc>
              <a:buNone/>
            </a:pPr>
            <a:endParaRPr lang="zh-CN" altLang="en-US" sz="2400" b="1" dirty="0">
              <a:latin typeface="微软雅黑" panose="020B0503020204020204" charset="-122"/>
              <a:ea typeface="微软雅黑" panose="020B0503020204020204" charset="-122"/>
            </a:endParaRPr>
          </a:p>
          <a:p>
            <a:pPr lvl="1" algn="l">
              <a:lnSpc>
                <a:spcPct val="120000"/>
              </a:lnSpc>
              <a:buNone/>
            </a:pPr>
            <a:r>
              <a:rPr lang="zh-CN" altLang="en-US" sz="2400" b="1" dirty="0">
                <a:latin typeface="微软雅黑" panose="020B0503020204020204" charset="-122"/>
                <a:ea typeface="微软雅黑" panose="020B0503020204020204" charset="-122"/>
                <a:hlinkClick r:id="rId2" action="ppaction://hlinksldjump"/>
              </a:rPr>
              <a:t>方法二</a:t>
            </a:r>
            <a:r>
              <a:rPr lang="zh-CN" altLang="en-US" sz="2400" b="1" dirty="0">
                <a:latin typeface="微软雅黑" panose="020B0503020204020204" charset="-122"/>
                <a:ea typeface="微软雅黑" panose="020B0503020204020204" charset="-122"/>
              </a:rPr>
              <a:t>：先给出结构体类型的定义，再定义结构体变量。</a:t>
            </a:r>
            <a:endParaRPr lang="zh-CN" altLang="en-US" sz="2400" b="1" dirty="0">
              <a:latin typeface="微软雅黑" panose="020B0503020204020204" charset="-122"/>
              <a:ea typeface="微软雅黑" panose="020B0503020204020204" charset="-122"/>
            </a:endParaRPr>
          </a:p>
          <a:p>
            <a:pPr lvl="1" algn="l">
              <a:lnSpc>
                <a:spcPct val="120000"/>
              </a:lnSpc>
              <a:buNone/>
            </a:pPr>
            <a:r>
              <a:rPr lang="zh-CN" altLang="en-US" b="1" dirty="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p:txBody>
      </p:sp>
      <p:pic>
        <p:nvPicPr>
          <p:cNvPr id="8195" name="Picture 3"/>
          <p:cNvPicPr>
            <a:picLocks noChangeAspect="1" noChangeArrowheads="1"/>
          </p:cNvPicPr>
          <p:nvPr/>
        </p:nvPicPr>
        <p:blipFill>
          <a:blip r:embed="rId3"/>
          <a:srcRect/>
          <a:stretch>
            <a:fillRect/>
          </a:stretch>
        </p:blipFill>
        <p:spPr bwMode="auto">
          <a:xfrm>
            <a:off x="1952604" y="2143116"/>
            <a:ext cx="5257800" cy="1516063"/>
          </a:xfrm>
          <a:prstGeom prst="rect">
            <a:avLst/>
          </a:prstGeom>
          <a:noFill/>
          <a:ln w="9525">
            <a:noFill/>
            <a:miter lim="800000"/>
            <a:headEnd/>
            <a:tailEnd/>
          </a:ln>
        </p:spPr>
      </p:pic>
      <p:pic>
        <p:nvPicPr>
          <p:cNvPr id="8196" name="Picture 4"/>
          <p:cNvPicPr>
            <a:picLocks noChangeAspect="1" noChangeArrowheads="1"/>
          </p:cNvPicPr>
          <p:nvPr/>
        </p:nvPicPr>
        <p:blipFill>
          <a:blip r:embed="rId4"/>
          <a:srcRect/>
          <a:stretch>
            <a:fillRect/>
          </a:stretch>
        </p:blipFill>
        <p:spPr bwMode="auto">
          <a:xfrm>
            <a:off x="1928813" y="4616450"/>
            <a:ext cx="6767512" cy="1549400"/>
          </a:xfrm>
          <a:prstGeom prst="rect">
            <a:avLst/>
          </a:prstGeom>
          <a:noFill/>
          <a:ln w="9525">
            <a:noFill/>
            <a:miter lim="800000"/>
            <a:headEnd/>
            <a:tailEnd/>
          </a:ln>
        </p:spPr>
      </p:pic>
      <p:sp>
        <p:nvSpPr>
          <p:cNvPr id="6"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结构体的定义</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结构体的定义</a:t>
            </a:r>
            <a:endParaRPr lang="zh-CN" altLang="en-US" sz="2500" dirty="0">
              <a:solidFill>
                <a:srgbClr val="800000"/>
              </a:solidFill>
              <a:ea typeface="黑体" panose="02010600030101010101" pitchFamily="49" charset="-122"/>
            </a:endParaRPr>
          </a:p>
        </p:txBody>
      </p:sp>
      <p:sp>
        <p:nvSpPr>
          <p:cNvPr id="7" name="Rectangle 2"/>
          <p:cNvSpPr txBox="1">
            <a:spLocks noChangeArrowheads="1"/>
          </p:cNvSpPr>
          <p:nvPr/>
        </p:nvSpPr>
        <p:spPr bwMode="auto">
          <a:xfrm>
            <a:off x="4044950" y="692844"/>
            <a:ext cx="5861050" cy="5179571"/>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buFont typeface="Arial" panose="020B0604020202090204" pitchFamily="34" charset="0"/>
              <a:buNone/>
            </a:pPr>
            <a:r>
              <a:rPr lang="zh-CN" altLang="en-US" sz="2400" b="1" dirty="0" smtClean="0">
                <a:latin typeface="微软雅黑" panose="020B0503020204020204" charset="-122"/>
                <a:ea typeface="微软雅黑" panose="020B0503020204020204" charset="-122"/>
              </a:rPr>
              <a:t>方法二：</a:t>
            </a:r>
            <a:endParaRPr lang="zh-CN" altLang="en-US" sz="2400" b="1" dirty="0">
              <a:latin typeface="微软雅黑" panose="020B0503020204020204" charset="-122"/>
              <a:ea typeface="微软雅黑" panose="020B0503020204020204" charset="-122"/>
            </a:endParaRPr>
          </a:p>
        </p:txBody>
      </p:sp>
      <p:sp>
        <p:nvSpPr>
          <p:cNvPr id="8" name="Text Box 3"/>
          <p:cNvSpPr txBox="1">
            <a:spLocks noChangeArrowheads="1"/>
          </p:cNvSpPr>
          <p:nvPr/>
        </p:nvSpPr>
        <p:spPr bwMode="auto">
          <a:xfrm>
            <a:off x="415925" y="4881817"/>
            <a:ext cx="8172450" cy="1643527"/>
          </a:xfrm>
          <a:prstGeom prst="rect">
            <a:avLst/>
          </a:prstGeom>
          <a:noFill/>
          <a:ln w="9525">
            <a:noFill/>
            <a:miter lim="800000"/>
          </a:ln>
          <a:effectLst/>
        </p:spPr>
        <p:txBody>
          <a:bodyPr>
            <a:spAutoFit/>
          </a:bodyPr>
          <a:lstStyle/>
          <a:p>
            <a:pPr algn="l">
              <a:lnSpc>
                <a:spcPct val="120000"/>
              </a:lnSpc>
            </a:pPr>
            <a:r>
              <a:rPr lang="zh-CN" altLang="en-US" dirty="0">
                <a:solidFill>
                  <a:srgbClr val="000000"/>
                </a:solidFill>
                <a:latin typeface="微软雅黑" panose="020B0503020204020204" charset="-122"/>
                <a:ea typeface="微软雅黑" panose="020B0503020204020204" charset="-122"/>
              </a:rPr>
              <a:t>请注意两种方法的不同特点：</a:t>
            </a:r>
            <a:endParaRPr lang="zh-CN" altLang="en-US" dirty="0">
              <a:solidFill>
                <a:srgbClr val="000000"/>
              </a:solidFill>
              <a:latin typeface="微软雅黑" panose="020B0503020204020204" charset="-122"/>
              <a:ea typeface="微软雅黑" panose="020B0503020204020204" charset="-122"/>
            </a:endParaRPr>
          </a:p>
          <a:p>
            <a:pPr lvl="1" algn="l">
              <a:spcBef>
                <a:spcPct val="50000"/>
              </a:spcBef>
            </a:pPr>
            <a:r>
              <a:rPr lang="zh-CN" altLang="en-US" dirty="0">
                <a:solidFill>
                  <a:srgbClr val="000000"/>
                </a:solidFill>
                <a:latin typeface="微软雅黑" panose="020B0503020204020204" charset="-122"/>
                <a:ea typeface="微软雅黑" panose="020B0503020204020204" charset="-122"/>
              </a:rPr>
              <a:t>1、“；”的用法；</a:t>
            </a:r>
            <a:endParaRPr lang="zh-CN" altLang="en-US" dirty="0">
              <a:solidFill>
                <a:srgbClr val="000000"/>
              </a:solidFill>
              <a:latin typeface="微软雅黑" panose="020B0503020204020204" charset="-122"/>
              <a:ea typeface="微软雅黑" panose="020B0503020204020204" charset="-122"/>
            </a:endParaRPr>
          </a:p>
          <a:p>
            <a:pPr lvl="1" algn="l">
              <a:spcBef>
                <a:spcPct val="50000"/>
              </a:spcBef>
            </a:pPr>
            <a:r>
              <a:rPr lang="zh-CN" altLang="en-US" dirty="0">
                <a:solidFill>
                  <a:srgbClr val="000000"/>
                </a:solidFill>
                <a:latin typeface="微软雅黑" panose="020B0503020204020204" charset="-122"/>
                <a:ea typeface="微软雅黑" panose="020B0503020204020204" charset="-122"/>
              </a:rPr>
              <a:t>2、方法二可以用一个*.h文件来存储结构体的定义。</a:t>
            </a:r>
            <a:endParaRPr lang="zh-CN" altLang="en-US" b="0" dirty="0">
              <a:solidFill>
                <a:srgbClr val="000000"/>
              </a:solidFill>
              <a:latin typeface="微软雅黑" panose="020B0503020204020204" charset="-122"/>
              <a:ea typeface="微软雅黑" panose="020B0503020204020204" charset="-122"/>
            </a:endParaRPr>
          </a:p>
        </p:txBody>
      </p:sp>
      <p:sp>
        <p:nvSpPr>
          <p:cNvPr id="9" name="Rectangle 4"/>
          <p:cNvSpPr>
            <a:spLocks noChangeArrowheads="1"/>
          </p:cNvSpPr>
          <p:nvPr/>
        </p:nvSpPr>
        <p:spPr bwMode="auto">
          <a:xfrm>
            <a:off x="344488" y="692845"/>
            <a:ext cx="1422184" cy="461665"/>
          </a:xfrm>
          <a:prstGeom prst="rect">
            <a:avLst/>
          </a:prstGeom>
          <a:noFill/>
          <a:ln w="9525">
            <a:noFill/>
            <a:miter lim="800000"/>
          </a:ln>
          <a:effectLst/>
        </p:spPr>
        <p:txBody>
          <a:bodyPr wrap="none">
            <a:spAutoFit/>
          </a:bodyPr>
          <a:lstStyle/>
          <a:p>
            <a:pPr algn="l"/>
            <a:r>
              <a:rPr lang="zh-CN" altLang="en-US" dirty="0">
                <a:solidFill>
                  <a:srgbClr val="000000"/>
                </a:solidFill>
                <a:latin typeface="微软雅黑" panose="020B0503020204020204" charset="-122"/>
                <a:ea typeface="微软雅黑" panose="020B0503020204020204" charset="-122"/>
              </a:rPr>
              <a:t>方法一：</a:t>
            </a:r>
            <a:endParaRPr lang="zh-CN" altLang="en-US" dirty="0">
              <a:solidFill>
                <a:srgbClr val="000000"/>
              </a:solidFill>
              <a:latin typeface="微软雅黑" panose="020B0503020204020204" charset="-122"/>
              <a:ea typeface="微软雅黑" panose="020B0503020204020204" charset="-122"/>
            </a:endParaRPr>
          </a:p>
        </p:txBody>
      </p:sp>
      <p:pic>
        <p:nvPicPr>
          <p:cNvPr id="10" name="Picture 5"/>
          <p:cNvPicPr>
            <a:picLocks noChangeAspect="1" noChangeArrowheads="1"/>
          </p:cNvPicPr>
          <p:nvPr/>
        </p:nvPicPr>
        <p:blipFill>
          <a:blip r:embed="rId1"/>
          <a:srcRect/>
          <a:stretch>
            <a:fillRect/>
          </a:stretch>
        </p:blipFill>
        <p:spPr bwMode="auto">
          <a:xfrm>
            <a:off x="415925" y="1340544"/>
            <a:ext cx="3313113" cy="3092450"/>
          </a:xfrm>
          <a:prstGeom prst="rect">
            <a:avLst/>
          </a:prstGeom>
          <a:noFill/>
          <a:ln w="9525">
            <a:noFill/>
            <a:miter lim="800000"/>
            <a:headEnd/>
            <a:tailEnd/>
          </a:ln>
        </p:spPr>
      </p:pic>
      <p:pic>
        <p:nvPicPr>
          <p:cNvPr id="11" name="Picture 6"/>
          <p:cNvPicPr>
            <a:picLocks noChangeAspect="1" noChangeArrowheads="1"/>
          </p:cNvPicPr>
          <p:nvPr/>
        </p:nvPicPr>
        <p:blipFill>
          <a:blip r:embed="rId2"/>
          <a:srcRect/>
          <a:stretch>
            <a:fillRect/>
          </a:stretch>
        </p:blipFill>
        <p:spPr bwMode="auto">
          <a:xfrm>
            <a:off x="4376738" y="1413571"/>
            <a:ext cx="5240337" cy="3182937"/>
          </a:xfrm>
          <a:prstGeom prst="rect">
            <a:avLst/>
          </a:prstGeom>
          <a:noFill/>
          <a:ln w="9525">
            <a:noFill/>
            <a:miter lim="800000"/>
            <a:headEnd/>
            <a:tailEnd/>
          </a:ln>
        </p:spPr>
      </p:pic>
      <p:sp>
        <p:nvSpPr>
          <p:cNvPr id="12" name="Rectangle 3"/>
          <p:cNvSpPr txBox="1">
            <a:spLocks noChangeArrowheads="1"/>
          </p:cNvSpPr>
          <p:nvPr/>
        </p:nvSpPr>
        <p:spPr bwMode="auto">
          <a:xfrm>
            <a:off x="4520952" y="1845372"/>
            <a:ext cx="5096123" cy="3023788"/>
          </a:xfrm>
          <a:prstGeom prst="rect">
            <a:avLst/>
          </a:prstGeom>
          <a:solidFill>
            <a:srgbClr val="CCECFF"/>
          </a:solidFill>
          <a:ln w="9525">
            <a:noFill/>
            <a:miter lim="800000"/>
          </a:ln>
        </p:spPr>
        <p:txBody>
          <a:bodyPr/>
          <a:lstStyle/>
          <a:p>
            <a:pPr marL="342900" indent="-342900" algn="l" eaLnBrk="0" hangingPunct="0">
              <a:lnSpc>
                <a:spcPct val="150000"/>
              </a:lnSpc>
              <a:spcBef>
                <a:spcPct val="20000"/>
              </a:spcBef>
              <a:buFont typeface="Wingdings" panose="05000000000000000000" pitchFamily="2" charset="2"/>
              <a:buChar char="u"/>
            </a:pPr>
            <a:r>
              <a:rPr lang="zh-CN" altLang="en-US" sz="2800" dirty="0">
                <a:solidFill>
                  <a:srgbClr val="C00000"/>
                </a:solidFill>
                <a:latin typeface="微软雅黑" panose="020B0503020204020204" charset="-122"/>
                <a:ea typeface="微软雅黑" panose="020B0503020204020204" charset="-122"/>
              </a:rPr>
              <a:t>由程序设计者指定了一个结构体类型struct student</a:t>
            </a:r>
            <a:endParaRPr lang="zh-CN" altLang="en-US" sz="2800" dirty="0">
              <a:solidFill>
                <a:srgbClr val="C00000"/>
              </a:solidFill>
              <a:latin typeface="微软雅黑" panose="020B0503020204020204" charset="-122"/>
              <a:ea typeface="微软雅黑" panose="020B0503020204020204" charset="-122"/>
            </a:endParaRPr>
          </a:p>
          <a:p>
            <a:pPr marL="342900" indent="-342900" algn="l" eaLnBrk="0" hangingPunct="0">
              <a:lnSpc>
                <a:spcPct val="150000"/>
              </a:lnSpc>
              <a:spcBef>
                <a:spcPct val="20000"/>
              </a:spcBef>
              <a:buFont typeface="Wingdings" panose="05000000000000000000" pitchFamily="2" charset="2"/>
              <a:buChar char="u"/>
            </a:pPr>
            <a:r>
              <a:rPr lang="zh-CN" altLang="en-US" sz="2800" dirty="0">
                <a:solidFill>
                  <a:srgbClr val="C00000"/>
                </a:solidFill>
                <a:latin typeface="微软雅黑" panose="020B0503020204020204" charset="-122"/>
                <a:ea typeface="微软雅黑" panose="020B0503020204020204" charset="-122"/>
              </a:rPr>
              <a:t>它包括number,name,sex等不同类型的成员</a:t>
            </a:r>
            <a:endParaRPr lang="zh-CN" altLang="en-US" sz="2800" dirty="0">
              <a:solidFill>
                <a:srgbClr val="C00000"/>
              </a:solidFill>
              <a:latin typeface="微软雅黑" panose="020B0503020204020204" charset="-122"/>
              <a:ea typeface="微软雅黑" panose="020B0503020204020204" charset="-122"/>
            </a:endParaRPr>
          </a:p>
        </p:txBody>
      </p:sp>
      <p:pic>
        <p:nvPicPr>
          <p:cNvPr id="13" name="图片 3" descr="Untitled2.png">
            <a:hlinkClick r:id="rId3" action="ppaction://hlinksldjump"/>
          </p:cNvPr>
          <p:cNvPicPr>
            <a:picLocks noChangeAspect="1" noChangeArrowheads="1"/>
          </p:cNvPicPr>
          <p:nvPr/>
        </p:nvPicPr>
        <p:blipFill>
          <a:blip r:embed="rId4"/>
          <a:srcRect/>
          <a:stretch>
            <a:fillRect/>
          </a:stretch>
        </p:blipFill>
        <p:spPr bwMode="auto">
          <a:xfrm>
            <a:off x="8617138" y="6208450"/>
            <a:ext cx="508000" cy="469900"/>
          </a:xfrm>
          <a:prstGeom prst="rect">
            <a:avLst/>
          </a:prstGeom>
          <a:noFill/>
          <a:ln w="9525">
            <a:noFill/>
            <a:miter lim="800000"/>
            <a:headEnd/>
            <a:tailEnd/>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up)">
                                      <p:cBhvr>
                                        <p:cTn id="16" dur="500"/>
                                        <p:tgtEl>
                                          <p:spTgt spid="7">
                                            <p:txEl>
                                              <p:pRg st="0" end="0"/>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lide(fromBottom)">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P spid="8" grpId="0" autoUpdateAnimBg="0"/>
      <p:bldP spid="1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结构体的定义</a:t>
            </a:r>
            <a:endParaRPr lang="zh-CN" altLang="en-US" sz="2500" dirty="0">
              <a:solidFill>
                <a:srgbClr val="800000"/>
              </a:solidFill>
              <a:ea typeface="黑体" panose="02010600030101010101" pitchFamily="49" charset="-122"/>
            </a:endParaRPr>
          </a:p>
        </p:txBody>
      </p:sp>
      <p:sp>
        <p:nvSpPr>
          <p:cNvPr id="13" name="Rectangle 2"/>
          <p:cNvSpPr txBox="1">
            <a:spLocks noChangeArrowheads="1"/>
          </p:cNvSpPr>
          <p:nvPr/>
        </p:nvSpPr>
        <p:spPr bwMode="auto">
          <a:xfrm>
            <a:off x="469823" y="692696"/>
            <a:ext cx="5365781" cy="4793842"/>
          </a:xfrm>
          <a:prstGeom prst="rect">
            <a:avLst/>
          </a:prstGeom>
          <a:noFill/>
          <a:ln w="9525">
            <a:noFill/>
            <a:miter lim="800000"/>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sz="21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a:lnSpc>
                <a:spcPct val="120000"/>
              </a:lnSpc>
              <a:buFont typeface="Wingdings" panose="05000000000000000000" pitchFamily="2" charset="2"/>
              <a:buChar char="Ø"/>
            </a:pPr>
            <a:r>
              <a:rPr lang="zh-CN" altLang="en-US" sz="2800" b="1" dirty="0" smtClean="0">
                <a:latin typeface="微软雅黑" panose="020B0503020204020204" charset="-122"/>
                <a:ea typeface="微软雅黑" panose="020B0503020204020204" charset="-122"/>
              </a:rPr>
              <a:t>结构体定义要点：</a:t>
            </a:r>
            <a:endParaRPr lang="zh-CN" altLang="en-US" sz="2800" b="1" dirty="0" smtClean="0">
              <a:latin typeface="微软雅黑" panose="020B0503020204020204" charset="-122"/>
              <a:ea typeface="微软雅黑" panose="020B0503020204020204" charset="-122"/>
            </a:endParaRPr>
          </a:p>
          <a:p>
            <a:pPr marL="457200" indent="-457200">
              <a:lnSpc>
                <a:spcPct val="120000"/>
              </a:lnSpc>
              <a:buFont typeface="Monotype Sorts" pitchFamily="2" charset="2"/>
              <a:buAutoNum type="circleNumDbPlain"/>
            </a:pPr>
            <a:r>
              <a:rPr lang="zh-CN" altLang="en-US" sz="2400" b="1" dirty="0" smtClean="0">
                <a:latin typeface="微软雅黑" panose="020B0503020204020204" charset="-122"/>
                <a:ea typeface="微软雅黑" panose="020B0503020204020204" charset="-122"/>
              </a:rPr>
              <a:t>结构体名：用于标识一种新的数据类型，即结构体类型，不能省略。</a:t>
            </a:r>
            <a:endParaRPr lang="zh-CN" altLang="en-US" sz="2400" b="1" dirty="0" smtClean="0">
              <a:latin typeface="微软雅黑" panose="020B0503020204020204" charset="-122"/>
              <a:ea typeface="微软雅黑" panose="020B0503020204020204" charset="-122"/>
            </a:endParaRPr>
          </a:p>
          <a:p>
            <a:pPr marL="457200" indent="-457200">
              <a:lnSpc>
                <a:spcPct val="120000"/>
              </a:lnSpc>
              <a:buFont typeface="Monotype Sorts" pitchFamily="2" charset="2"/>
              <a:buAutoNum type="circleNumDbPlain"/>
            </a:pPr>
            <a:r>
              <a:rPr lang="zh-CN" altLang="en-US" sz="2400" b="1" dirty="0" smtClean="0">
                <a:latin typeface="微软雅黑" panose="020B0503020204020204" charset="-122"/>
                <a:ea typeface="微软雅黑" panose="020B0503020204020204" charset="-122"/>
              </a:rPr>
              <a:t>注意区分结构体类型与基本数据类型的不同，它是复合数据类型。</a:t>
            </a:r>
            <a:endParaRPr lang="zh-CN" altLang="en-US" sz="2400" b="1" dirty="0" smtClean="0">
              <a:latin typeface="微软雅黑" panose="020B0503020204020204" charset="-122"/>
              <a:ea typeface="微软雅黑" panose="020B0503020204020204" charset="-122"/>
            </a:endParaRPr>
          </a:p>
          <a:p>
            <a:pPr marL="457200" indent="-457200">
              <a:lnSpc>
                <a:spcPct val="120000"/>
              </a:lnSpc>
              <a:buFont typeface="Monotype Sorts" pitchFamily="2" charset="2"/>
              <a:buAutoNum type="circleNumDbPlain"/>
            </a:pPr>
            <a:r>
              <a:rPr lang="zh-CN" altLang="en-US" sz="2400" b="1" dirty="0" smtClean="0">
                <a:latin typeface="微软雅黑" panose="020B0503020204020204" charset="-122"/>
                <a:ea typeface="微软雅黑" panose="020B0503020204020204" charset="-122"/>
              </a:rPr>
              <a:t>在同一结构内各成员的名称不能相同</a:t>
            </a:r>
            <a:r>
              <a:rPr lang="zh-CN" altLang="en-US" b="1" dirty="0" smtClean="0">
                <a:latin typeface="微软雅黑" panose="020B0503020204020204" charset="-122"/>
                <a:ea typeface="微软雅黑" panose="020B0503020204020204" charset="-122"/>
              </a:rPr>
              <a:t> </a:t>
            </a:r>
            <a:r>
              <a:rPr lang="zh-CN" altLang="en-US" sz="2400" b="1" dirty="0" smtClean="0">
                <a:latin typeface="微软雅黑" panose="020B0503020204020204" charset="-122"/>
                <a:ea typeface="微软雅黑" panose="020B0503020204020204" charset="-122"/>
              </a:rPr>
              <a:t>。</a:t>
            </a:r>
            <a:endParaRPr lang="zh-CN" altLang="en-US" sz="2400" b="1" dirty="0" smtClean="0">
              <a:latin typeface="微软雅黑" panose="020B0503020204020204" charset="-122"/>
              <a:ea typeface="微软雅黑" panose="020B0503020204020204" charset="-122"/>
            </a:endParaRPr>
          </a:p>
          <a:p>
            <a:pPr marL="457200" indent="-457200">
              <a:lnSpc>
                <a:spcPct val="120000"/>
              </a:lnSpc>
              <a:buFont typeface="Monotype Sorts" pitchFamily="2" charset="2"/>
              <a:buAutoNum type="circleNumDbPlain"/>
            </a:pPr>
            <a:r>
              <a:rPr lang="zh-CN" altLang="en-US" sz="2400" b="1" dirty="0" smtClean="0">
                <a:latin typeface="微软雅黑" panose="020B0503020204020204" charset="-122"/>
                <a:ea typeface="微软雅黑" panose="020B0503020204020204" charset="-122"/>
              </a:rPr>
              <a:t>结构体成员变量与普通变量的定义一样，它还可以是结构体变量。</a:t>
            </a:r>
            <a:endParaRPr lang="zh-CN" altLang="en-US" sz="2400" b="1" dirty="0">
              <a:latin typeface="微软雅黑" panose="020B0503020204020204" charset="-122"/>
              <a:ea typeface="微软雅黑" panose="020B0503020204020204" charset="-122"/>
            </a:endParaRPr>
          </a:p>
        </p:txBody>
      </p:sp>
      <p:pic>
        <p:nvPicPr>
          <p:cNvPr id="14" name="Picture 3"/>
          <p:cNvPicPr>
            <a:picLocks noChangeAspect="1" noChangeArrowheads="1"/>
          </p:cNvPicPr>
          <p:nvPr/>
        </p:nvPicPr>
        <p:blipFill>
          <a:blip r:embed="rId1"/>
          <a:srcRect/>
          <a:stretch>
            <a:fillRect/>
          </a:stretch>
        </p:blipFill>
        <p:spPr bwMode="auto">
          <a:xfrm>
            <a:off x="6020644" y="837604"/>
            <a:ext cx="3730625" cy="4319588"/>
          </a:xfrm>
          <a:prstGeom prst="rect">
            <a:avLst/>
          </a:prstGeom>
          <a:noFill/>
          <a:ln w="9525">
            <a:noFill/>
            <a:miter lim="800000"/>
            <a:headEnd/>
            <a:tailEnd/>
          </a:ln>
        </p:spPr>
      </p:pic>
      <p:grpSp>
        <p:nvGrpSpPr>
          <p:cNvPr id="15" name="Group 4"/>
          <p:cNvGrpSpPr/>
          <p:nvPr/>
        </p:nvGrpSpPr>
        <p:grpSpPr bwMode="auto">
          <a:xfrm>
            <a:off x="523844" y="5502412"/>
            <a:ext cx="8572500" cy="974725"/>
            <a:chOff x="0" y="0"/>
            <a:chExt cx="5400" cy="614"/>
          </a:xfrm>
          <a:solidFill>
            <a:schemeClr val="bg1"/>
          </a:solidFill>
        </p:grpSpPr>
        <p:sp>
          <p:nvSpPr>
            <p:cNvPr id="16" name="Rectangle 5"/>
            <p:cNvSpPr>
              <a:spLocks noChangeArrowheads="1"/>
            </p:cNvSpPr>
            <p:nvPr/>
          </p:nvSpPr>
          <p:spPr bwMode="auto">
            <a:xfrm>
              <a:off x="0" y="0"/>
              <a:ext cx="675" cy="614"/>
            </a:xfrm>
            <a:prstGeom prst="rect">
              <a:avLst/>
            </a:prstGeom>
            <a:grpFill/>
            <a:ln w="9525">
              <a:noFill/>
              <a:miter lim="800000"/>
            </a:ln>
          </p:spPr>
          <p:txBody>
            <a:bodyPr anchor="ctr" anchorCtr="1"/>
            <a:lstStyle/>
            <a:p>
              <a:pPr algn="l">
                <a:buClr>
                  <a:schemeClr val="accent1"/>
                </a:buClr>
                <a:buSzPct val="75000"/>
                <a:buFont typeface="Monotype Sorts" pitchFamily="2" charset="2"/>
                <a:buNone/>
              </a:pPr>
              <a:r>
                <a:rPr lang="en-US" altLang="zh-CN" sz="2600" dirty="0" err="1">
                  <a:latin typeface="Verdana" panose="020B0804030504040204" pitchFamily="34" charset="0"/>
                </a:rPr>
                <a:t>num</a:t>
              </a:r>
              <a:endParaRPr lang="en-US" altLang="zh-CN" sz="2600" dirty="0">
                <a:latin typeface="Verdana" panose="020B0804030504040204" pitchFamily="34" charset="0"/>
              </a:endParaRPr>
            </a:p>
          </p:txBody>
        </p:sp>
        <p:sp>
          <p:nvSpPr>
            <p:cNvPr id="17" name="Rectangle 6"/>
            <p:cNvSpPr>
              <a:spLocks noChangeArrowheads="1"/>
            </p:cNvSpPr>
            <p:nvPr/>
          </p:nvSpPr>
          <p:spPr bwMode="auto">
            <a:xfrm>
              <a:off x="675" y="0"/>
              <a:ext cx="765" cy="614"/>
            </a:xfrm>
            <a:prstGeom prst="rect">
              <a:avLst/>
            </a:prstGeom>
            <a:grpFill/>
            <a:ln w="9525">
              <a:noFill/>
              <a:miter lim="800000"/>
            </a:ln>
          </p:spPr>
          <p:txBody>
            <a:bodyPr anchor="ctr" anchorCtr="1"/>
            <a:lstStyle/>
            <a:p>
              <a:pPr algn="l">
                <a:buClr>
                  <a:schemeClr val="accent1"/>
                </a:buClr>
                <a:buSzPct val="75000"/>
                <a:buFont typeface="Monotype Sorts" pitchFamily="2" charset="2"/>
                <a:buNone/>
              </a:pPr>
              <a:r>
                <a:rPr lang="en-US" altLang="zh-CN" sz="2600">
                  <a:latin typeface="Verdana" panose="020B0804030504040204" pitchFamily="34" charset="0"/>
                </a:rPr>
                <a:t>name</a:t>
              </a:r>
              <a:endParaRPr lang="en-US" altLang="zh-CN" sz="2600">
                <a:latin typeface="Verdana" panose="020B0804030504040204" pitchFamily="34" charset="0"/>
              </a:endParaRPr>
            </a:p>
          </p:txBody>
        </p:sp>
        <p:sp>
          <p:nvSpPr>
            <p:cNvPr id="18" name="Rectangle 7"/>
            <p:cNvSpPr>
              <a:spLocks noChangeArrowheads="1"/>
            </p:cNvSpPr>
            <p:nvPr/>
          </p:nvSpPr>
          <p:spPr bwMode="auto">
            <a:xfrm>
              <a:off x="1440" y="0"/>
              <a:ext cx="585" cy="614"/>
            </a:xfrm>
            <a:prstGeom prst="rect">
              <a:avLst/>
            </a:prstGeom>
            <a:grpFill/>
            <a:ln w="9525">
              <a:noFill/>
              <a:miter lim="800000"/>
            </a:ln>
          </p:spPr>
          <p:txBody>
            <a:bodyPr anchor="ctr" anchorCtr="1"/>
            <a:lstStyle/>
            <a:p>
              <a:pPr algn="l">
                <a:buClr>
                  <a:schemeClr val="accent1"/>
                </a:buClr>
                <a:buSzPct val="75000"/>
                <a:buFont typeface="Monotype Sorts" pitchFamily="2" charset="2"/>
                <a:buNone/>
              </a:pPr>
              <a:r>
                <a:rPr lang="en-US" altLang="zh-CN" sz="2600">
                  <a:latin typeface="Verdana" panose="020B0804030504040204" pitchFamily="34" charset="0"/>
                </a:rPr>
                <a:t>sex</a:t>
              </a:r>
              <a:endParaRPr lang="en-US" altLang="zh-CN" sz="2600">
                <a:latin typeface="Verdana" panose="020B0804030504040204" pitchFamily="34" charset="0"/>
              </a:endParaRPr>
            </a:p>
          </p:txBody>
        </p:sp>
        <p:sp>
          <p:nvSpPr>
            <p:cNvPr id="19" name="Rectangle 8"/>
            <p:cNvSpPr>
              <a:spLocks noChangeArrowheads="1"/>
            </p:cNvSpPr>
            <p:nvPr/>
          </p:nvSpPr>
          <p:spPr bwMode="auto">
            <a:xfrm>
              <a:off x="2025" y="0"/>
              <a:ext cx="540" cy="614"/>
            </a:xfrm>
            <a:prstGeom prst="rect">
              <a:avLst/>
            </a:prstGeom>
            <a:grpFill/>
            <a:ln w="9525">
              <a:noFill/>
              <a:miter lim="800000"/>
            </a:ln>
          </p:spPr>
          <p:txBody>
            <a:bodyPr anchor="ctr" anchorCtr="1"/>
            <a:lstStyle/>
            <a:p>
              <a:pPr algn="l">
                <a:buClr>
                  <a:schemeClr val="accent1"/>
                </a:buClr>
                <a:buSzPct val="75000"/>
                <a:buFont typeface="Monotype Sorts" pitchFamily="2" charset="2"/>
                <a:buNone/>
              </a:pPr>
              <a:r>
                <a:rPr lang="en-US" altLang="zh-CN" sz="2600">
                  <a:latin typeface="Verdana" panose="020B0804030504040204" pitchFamily="34" charset="0"/>
                </a:rPr>
                <a:t>age</a:t>
              </a:r>
              <a:endParaRPr lang="en-US" altLang="zh-CN" sz="2600">
                <a:latin typeface="Verdana" panose="020B0804030504040204" pitchFamily="34" charset="0"/>
              </a:endParaRPr>
            </a:p>
          </p:txBody>
        </p:sp>
        <p:sp>
          <p:nvSpPr>
            <p:cNvPr id="20" name="Rectangle 9"/>
            <p:cNvSpPr>
              <a:spLocks noChangeArrowheads="1"/>
            </p:cNvSpPr>
            <p:nvPr/>
          </p:nvSpPr>
          <p:spPr bwMode="auto">
            <a:xfrm>
              <a:off x="2565" y="0"/>
              <a:ext cx="2160" cy="307"/>
            </a:xfrm>
            <a:prstGeom prst="rect">
              <a:avLst/>
            </a:prstGeom>
            <a:grpFill/>
            <a:ln w="9525">
              <a:noFill/>
              <a:miter lim="800000"/>
            </a:ln>
          </p:spPr>
          <p:txBody>
            <a:bodyPr/>
            <a:lstStyle/>
            <a:p>
              <a:pPr>
                <a:buClr>
                  <a:schemeClr val="accent1"/>
                </a:buClr>
                <a:buSzPct val="75000"/>
                <a:buFont typeface="Monotype Sorts" pitchFamily="2" charset="2"/>
                <a:buNone/>
              </a:pPr>
              <a:r>
                <a:rPr lang="en-US" altLang="zh-CN" sz="2600">
                  <a:latin typeface="Verdana" panose="020B0804030504040204" pitchFamily="34" charset="0"/>
                </a:rPr>
                <a:t>birthday</a:t>
              </a:r>
              <a:endParaRPr lang="en-US" altLang="zh-CN" sz="2600">
                <a:latin typeface="Verdana" panose="020B0804030504040204" pitchFamily="34" charset="0"/>
              </a:endParaRPr>
            </a:p>
          </p:txBody>
        </p:sp>
        <p:sp>
          <p:nvSpPr>
            <p:cNvPr id="21" name="Rectangle 10"/>
            <p:cNvSpPr>
              <a:spLocks noChangeArrowheads="1"/>
            </p:cNvSpPr>
            <p:nvPr/>
          </p:nvSpPr>
          <p:spPr bwMode="auto">
            <a:xfrm>
              <a:off x="4725" y="0"/>
              <a:ext cx="675" cy="614"/>
            </a:xfrm>
            <a:prstGeom prst="rect">
              <a:avLst/>
            </a:prstGeom>
            <a:grpFill/>
            <a:ln w="9525">
              <a:noFill/>
              <a:miter lim="800000"/>
            </a:ln>
          </p:spPr>
          <p:txBody>
            <a:bodyPr anchor="ctr" anchorCtr="1"/>
            <a:lstStyle/>
            <a:p>
              <a:pPr>
                <a:buClr>
                  <a:schemeClr val="accent1"/>
                </a:buClr>
                <a:buSzPct val="75000"/>
                <a:buFont typeface="Monotype Sorts" pitchFamily="2" charset="2"/>
                <a:buNone/>
              </a:pPr>
              <a:r>
                <a:rPr lang="en-US" altLang="zh-CN" sz="2600">
                  <a:latin typeface="Verdana" panose="020B0804030504040204" pitchFamily="34" charset="0"/>
                </a:rPr>
                <a:t>addr</a:t>
              </a:r>
              <a:endParaRPr lang="en-US" altLang="zh-CN" sz="2600">
                <a:latin typeface="Verdana" panose="020B0804030504040204" pitchFamily="34" charset="0"/>
              </a:endParaRPr>
            </a:p>
          </p:txBody>
        </p:sp>
        <p:sp>
          <p:nvSpPr>
            <p:cNvPr id="22" name="Rectangle 11"/>
            <p:cNvSpPr>
              <a:spLocks noChangeArrowheads="1"/>
            </p:cNvSpPr>
            <p:nvPr/>
          </p:nvSpPr>
          <p:spPr bwMode="auto">
            <a:xfrm>
              <a:off x="2565" y="307"/>
              <a:ext cx="900" cy="307"/>
            </a:xfrm>
            <a:prstGeom prst="rect">
              <a:avLst/>
            </a:prstGeom>
            <a:grpFill/>
            <a:ln w="9525">
              <a:noFill/>
              <a:miter lim="800000"/>
            </a:ln>
          </p:spPr>
          <p:txBody>
            <a:bodyPr/>
            <a:lstStyle/>
            <a:p>
              <a:pPr algn="l">
                <a:buClr>
                  <a:schemeClr val="accent1"/>
                </a:buClr>
                <a:buSzPct val="75000"/>
                <a:buFont typeface="Monotype Sorts" pitchFamily="2" charset="2"/>
                <a:buNone/>
              </a:pPr>
              <a:r>
                <a:rPr lang="en-US" altLang="zh-CN" sz="2600">
                  <a:latin typeface="Verdana" panose="020B0804030504040204" pitchFamily="34" charset="0"/>
                </a:rPr>
                <a:t>month</a:t>
              </a:r>
              <a:endParaRPr lang="en-US" altLang="zh-CN" sz="2600">
                <a:latin typeface="Verdana" panose="020B0804030504040204" pitchFamily="34" charset="0"/>
              </a:endParaRPr>
            </a:p>
          </p:txBody>
        </p:sp>
        <p:sp>
          <p:nvSpPr>
            <p:cNvPr id="23" name="Rectangle 12"/>
            <p:cNvSpPr>
              <a:spLocks noChangeArrowheads="1"/>
            </p:cNvSpPr>
            <p:nvPr/>
          </p:nvSpPr>
          <p:spPr bwMode="auto">
            <a:xfrm>
              <a:off x="3465" y="307"/>
              <a:ext cx="585" cy="307"/>
            </a:xfrm>
            <a:prstGeom prst="rect">
              <a:avLst/>
            </a:prstGeom>
            <a:grpFill/>
            <a:ln w="9525">
              <a:noFill/>
              <a:miter lim="800000"/>
            </a:ln>
          </p:spPr>
          <p:txBody>
            <a:bodyPr/>
            <a:lstStyle/>
            <a:p>
              <a:pPr algn="l">
                <a:buClr>
                  <a:schemeClr val="accent1"/>
                </a:buClr>
                <a:buSzPct val="75000"/>
                <a:buFont typeface="Monotype Sorts" pitchFamily="2" charset="2"/>
                <a:buNone/>
              </a:pPr>
              <a:r>
                <a:rPr lang="en-US" altLang="zh-CN" sz="2600">
                  <a:latin typeface="Verdana" panose="020B0804030504040204" pitchFamily="34" charset="0"/>
                </a:rPr>
                <a:t>day</a:t>
              </a:r>
              <a:endParaRPr lang="en-US" altLang="zh-CN" sz="2600">
                <a:latin typeface="Verdana" panose="020B0804030504040204" pitchFamily="34" charset="0"/>
              </a:endParaRPr>
            </a:p>
          </p:txBody>
        </p:sp>
        <p:sp>
          <p:nvSpPr>
            <p:cNvPr id="24" name="Rectangle 13"/>
            <p:cNvSpPr>
              <a:spLocks noChangeArrowheads="1"/>
            </p:cNvSpPr>
            <p:nvPr/>
          </p:nvSpPr>
          <p:spPr bwMode="auto">
            <a:xfrm>
              <a:off x="4050" y="307"/>
              <a:ext cx="675" cy="307"/>
            </a:xfrm>
            <a:prstGeom prst="rect">
              <a:avLst/>
            </a:prstGeom>
            <a:grpFill/>
            <a:ln w="9525">
              <a:noFill/>
              <a:miter lim="800000"/>
            </a:ln>
          </p:spPr>
          <p:txBody>
            <a:bodyPr/>
            <a:lstStyle/>
            <a:p>
              <a:pPr algn="l">
                <a:buClr>
                  <a:schemeClr val="accent1"/>
                </a:buClr>
                <a:buSzPct val="75000"/>
                <a:buFont typeface="Monotype Sorts" pitchFamily="2" charset="2"/>
                <a:buNone/>
              </a:pPr>
              <a:r>
                <a:rPr lang="en-US" altLang="zh-CN" sz="2600">
                  <a:latin typeface="Verdana" panose="020B0804030504040204" pitchFamily="34" charset="0"/>
                </a:rPr>
                <a:t>year</a:t>
              </a:r>
              <a:endParaRPr lang="en-US" altLang="zh-CN" sz="2600">
                <a:latin typeface="Verdana" panose="020B0804030504040204" pitchFamily="34" charset="0"/>
              </a:endParaRPr>
            </a:p>
          </p:txBody>
        </p:sp>
        <p:sp>
          <p:nvSpPr>
            <p:cNvPr id="25" name="Line 14"/>
            <p:cNvSpPr>
              <a:spLocks noChangeShapeType="1"/>
            </p:cNvSpPr>
            <p:nvPr/>
          </p:nvSpPr>
          <p:spPr bwMode="auto">
            <a:xfrm>
              <a:off x="675" y="0"/>
              <a:ext cx="0" cy="614"/>
            </a:xfrm>
            <a:prstGeom prst="line">
              <a:avLst/>
            </a:prstGeom>
            <a:grpFill/>
            <a:ln w="38100">
              <a:solidFill>
                <a:schemeClr val="tx1"/>
              </a:solidFill>
              <a:round/>
            </a:ln>
          </p:spPr>
          <p:txBody>
            <a:bodyPr/>
            <a:lstStyle/>
            <a:p>
              <a:endParaRPr lang="zh-CN" altLang="en-US"/>
            </a:p>
          </p:txBody>
        </p:sp>
        <p:sp>
          <p:nvSpPr>
            <p:cNvPr id="26" name="Line 15"/>
            <p:cNvSpPr>
              <a:spLocks noChangeShapeType="1"/>
            </p:cNvSpPr>
            <p:nvPr/>
          </p:nvSpPr>
          <p:spPr bwMode="auto">
            <a:xfrm>
              <a:off x="1440" y="0"/>
              <a:ext cx="0" cy="614"/>
            </a:xfrm>
            <a:prstGeom prst="line">
              <a:avLst/>
            </a:prstGeom>
            <a:grpFill/>
            <a:ln w="38100">
              <a:solidFill>
                <a:schemeClr val="tx1"/>
              </a:solidFill>
              <a:round/>
            </a:ln>
          </p:spPr>
          <p:txBody>
            <a:bodyPr/>
            <a:lstStyle/>
            <a:p>
              <a:endParaRPr lang="zh-CN" altLang="en-US"/>
            </a:p>
          </p:txBody>
        </p:sp>
        <p:sp>
          <p:nvSpPr>
            <p:cNvPr id="27" name="Line 16"/>
            <p:cNvSpPr>
              <a:spLocks noChangeShapeType="1"/>
            </p:cNvSpPr>
            <p:nvPr/>
          </p:nvSpPr>
          <p:spPr bwMode="auto">
            <a:xfrm>
              <a:off x="2025" y="0"/>
              <a:ext cx="0" cy="614"/>
            </a:xfrm>
            <a:prstGeom prst="line">
              <a:avLst/>
            </a:prstGeom>
            <a:grpFill/>
            <a:ln w="38100">
              <a:solidFill>
                <a:schemeClr val="tx1"/>
              </a:solidFill>
              <a:round/>
            </a:ln>
          </p:spPr>
          <p:txBody>
            <a:bodyPr/>
            <a:lstStyle/>
            <a:p>
              <a:endParaRPr lang="zh-CN" altLang="en-US"/>
            </a:p>
          </p:txBody>
        </p:sp>
        <p:sp>
          <p:nvSpPr>
            <p:cNvPr id="28" name="Line 17"/>
            <p:cNvSpPr>
              <a:spLocks noChangeShapeType="1"/>
            </p:cNvSpPr>
            <p:nvPr/>
          </p:nvSpPr>
          <p:spPr bwMode="auto">
            <a:xfrm>
              <a:off x="2565" y="0"/>
              <a:ext cx="0" cy="614"/>
            </a:xfrm>
            <a:prstGeom prst="line">
              <a:avLst/>
            </a:prstGeom>
            <a:grpFill/>
            <a:ln w="38100">
              <a:solidFill>
                <a:schemeClr val="tx1"/>
              </a:solidFill>
              <a:round/>
            </a:ln>
          </p:spPr>
          <p:txBody>
            <a:bodyPr/>
            <a:lstStyle/>
            <a:p>
              <a:endParaRPr lang="zh-CN" altLang="en-US"/>
            </a:p>
          </p:txBody>
        </p:sp>
        <p:sp>
          <p:nvSpPr>
            <p:cNvPr id="29" name="Line 18"/>
            <p:cNvSpPr>
              <a:spLocks noChangeShapeType="1"/>
            </p:cNvSpPr>
            <p:nvPr/>
          </p:nvSpPr>
          <p:spPr bwMode="auto">
            <a:xfrm>
              <a:off x="3465" y="307"/>
              <a:ext cx="0" cy="307"/>
            </a:xfrm>
            <a:prstGeom prst="line">
              <a:avLst/>
            </a:prstGeom>
            <a:grpFill/>
            <a:ln w="38100">
              <a:solidFill>
                <a:schemeClr val="tx1"/>
              </a:solidFill>
              <a:round/>
            </a:ln>
          </p:spPr>
          <p:txBody>
            <a:bodyPr/>
            <a:lstStyle/>
            <a:p>
              <a:endParaRPr lang="zh-CN" altLang="en-US"/>
            </a:p>
          </p:txBody>
        </p:sp>
        <p:sp>
          <p:nvSpPr>
            <p:cNvPr id="30" name="Line 19"/>
            <p:cNvSpPr>
              <a:spLocks noChangeShapeType="1"/>
            </p:cNvSpPr>
            <p:nvPr/>
          </p:nvSpPr>
          <p:spPr bwMode="auto">
            <a:xfrm>
              <a:off x="4050" y="307"/>
              <a:ext cx="0" cy="307"/>
            </a:xfrm>
            <a:prstGeom prst="line">
              <a:avLst/>
            </a:prstGeom>
            <a:grpFill/>
            <a:ln w="38100">
              <a:solidFill>
                <a:schemeClr val="tx1"/>
              </a:solidFill>
              <a:round/>
            </a:ln>
          </p:spPr>
          <p:txBody>
            <a:bodyPr/>
            <a:lstStyle/>
            <a:p>
              <a:endParaRPr lang="zh-CN" altLang="en-US"/>
            </a:p>
          </p:txBody>
        </p:sp>
        <p:sp>
          <p:nvSpPr>
            <p:cNvPr id="31" name="Line 20"/>
            <p:cNvSpPr>
              <a:spLocks noChangeShapeType="1"/>
            </p:cNvSpPr>
            <p:nvPr/>
          </p:nvSpPr>
          <p:spPr bwMode="auto">
            <a:xfrm>
              <a:off x="4725" y="0"/>
              <a:ext cx="0" cy="614"/>
            </a:xfrm>
            <a:prstGeom prst="line">
              <a:avLst/>
            </a:prstGeom>
            <a:grpFill/>
            <a:ln w="38100">
              <a:solidFill>
                <a:schemeClr val="tx1"/>
              </a:solidFill>
              <a:round/>
            </a:ln>
          </p:spPr>
          <p:txBody>
            <a:bodyPr/>
            <a:lstStyle/>
            <a:p>
              <a:endParaRPr lang="zh-CN" altLang="en-US"/>
            </a:p>
          </p:txBody>
        </p:sp>
        <p:sp>
          <p:nvSpPr>
            <p:cNvPr id="32" name="Line 21"/>
            <p:cNvSpPr>
              <a:spLocks noChangeShapeType="1"/>
            </p:cNvSpPr>
            <p:nvPr/>
          </p:nvSpPr>
          <p:spPr bwMode="auto">
            <a:xfrm>
              <a:off x="2565" y="307"/>
              <a:ext cx="2160" cy="0"/>
            </a:xfrm>
            <a:prstGeom prst="line">
              <a:avLst/>
            </a:prstGeom>
            <a:grpFill/>
            <a:ln w="38100">
              <a:solidFill>
                <a:schemeClr val="tx1"/>
              </a:solidFill>
              <a:round/>
            </a:ln>
          </p:spPr>
          <p:txBody>
            <a:bodyPr/>
            <a:lstStyle/>
            <a:p>
              <a:endParaRPr lang="zh-CN" altLang="en-US"/>
            </a:p>
          </p:txBody>
        </p:sp>
        <p:sp>
          <p:nvSpPr>
            <p:cNvPr id="33" name="Line 22"/>
            <p:cNvSpPr>
              <a:spLocks noChangeShapeType="1"/>
            </p:cNvSpPr>
            <p:nvPr/>
          </p:nvSpPr>
          <p:spPr bwMode="auto">
            <a:xfrm>
              <a:off x="0" y="0"/>
              <a:ext cx="0" cy="614"/>
            </a:xfrm>
            <a:prstGeom prst="line">
              <a:avLst/>
            </a:prstGeom>
            <a:grpFill/>
            <a:ln w="38100">
              <a:solidFill>
                <a:schemeClr val="tx1"/>
              </a:solidFill>
              <a:round/>
            </a:ln>
          </p:spPr>
          <p:txBody>
            <a:bodyPr/>
            <a:lstStyle/>
            <a:p>
              <a:endParaRPr lang="zh-CN" altLang="en-US"/>
            </a:p>
          </p:txBody>
        </p:sp>
        <p:sp>
          <p:nvSpPr>
            <p:cNvPr id="34" name="Line 23"/>
            <p:cNvSpPr>
              <a:spLocks noChangeShapeType="1"/>
            </p:cNvSpPr>
            <p:nvPr/>
          </p:nvSpPr>
          <p:spPr bwMode="auto">
            <a:xfrm>
              <a:off x="5400" y="0"/>
              <a:ext cx="0" cy="614"/>
            </a:xfrm>
            <a:prstGeom prst="line">
              <a:avLst/>
            </a:prstGeom>
            <a:grpFill/>
            <a:ln w="38100">
              <a:solidFill>
                <a:schemeClr val="tx1"/>
              </a:solidFill>
              <a:round/>
            </a:ln>
          </p:spPr>
          <p:txBody>
            <a:bodyPr/>
            <a:lstStyle/>
            <a:p>
              <a:endParaRPr lang="zh-CN" altLang="en-US"/>
            </a:p>
          </p:txBody>
        </p:sp>
        <p:sp>
          <p:nvSpPr>
            <p:cNvPr id="35" name="Line 24"/>
            <p:cNvSpPr>
              <a:spLocks noChangeShapeType="1"/>
            </p:cNvSpPr>
            <p:nvPr/>
          </p:nvSpPr>
          <p:spPr bwMode="auto">
            <a:xfrm>
              <a:off x="0" y="0"/>
              <a:ext cx="5400" cy="0"/>
            </a:xfrm>
            <a:prstGeom prst="line">
              <a:avLst/>
            </a:prstGeom>
            <a:grpFill/>
            <a:ln w="38100">
              <a:solidFill>
                <a:schemeClr val="tx1"/>
              </a:solidFill>
              <a:round/>
            </a:ln>
          </p:spPr>
          <p:txBody>
            <a:bodyPr/>
            <a:lstStyle/>
            <a:p>
              <a:endParaRPr lang="zh-CN" altLang="en-US"/>
            </a:p>
          </p:txBody>
        </p:sp>
        <p:sp>
          <p:nvSpPr>
            <p:cNvPr id="36" name="Line 25"/>
            <p:cNvSpPr>
              <a:spLocks noChangeShapeType="1"/>
            </p:cNvSpPr>
            <p:nvPr/>
          </p:nvSpPr>
          <p:spPr bwMode="auto">
            <a:xfrm>
              <a:off x="0" y="614"/>
              <a:ext cx="5400" cy="0"/>
            </a:xfrm>
            <a:prstGeom prst="line">
              <a:avLst/>
            </a:prstGeom>
            <a:grpFill/>
            <a:ln w="38100">
              <a:solidFill>
                <a:schemeClr val="tx1"/>
              </a:solidFill>
              <a:round/>
            </a:ln>
          </p:spPr>
          <p:txBody>
            <a:bodyPr/>
            <a:lstStyle/>
            <a:p>
              <a:endParaRPr lang="zh-CN" altLang="en-US"/>
            </a:p>
          </p:txBody>
        </p:sp>
        <p:sp>
          <p:nvSpPr>
            <p:cNvPr id="37" name="Line 34"/>
            <p:cNvSpPr>
              <a:spLocks noChangeShapeType="1"/>
            </p:cNvSpPr>
            <p:nvPr/>
          </p:nvSpPr>
          <p:spPr bwMode="auto">
            <a:xfrm>
              <a:off x="2540" y="317"/>
              <a:ext cx="2132" cy="0"/>
            </a:xfrm>
            <a:prstGeom prst="line">
              <a:avLst/>
            </a:prstGeom>
            <a:grpFill/>
            <a:ln w="9525">
              <a:solidFill>
                <a:srgbClr val="000000"/>
              </a:solidFill>
              <a:round/>
            </a:ln>
            <a:effectLst/>
          </p:spPr>
          <p:txBody>
            <a:bodyPr lIns="90000" tIns="46800" rIns="90000" bIns="46800">
              <a:spAutoFit/>
            </a:bodyPr>
            <a:lstStyle/>
            <a:p>
              <a:endParaRPr lang="zh-CN" altLang="en-US"/>
            </a:p>
          </p:txBody>
        </p:sp>
      </p:gr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p:nvPr/>
        </p:nvGrpSpPr>
        <p:grpSpPr bwMode="auto">
          <a:xfrm>
            <a:off x="4088904" y="786159"/>
            <a:ext cx="5611812" cy="5091113"/>
            <a:chOff x="0" y="0"/>
            <a:chExt cx="2928" cy="3207"/>
          </a:xfrm>
        </p:grpSpPr>
        <p:sp>
          <p:nvSpPr>
            <p:cNvPr id="11267" name="Rectangle 3"/>
            <p:cNvSpPr>
              <a:spLocks noChangeArrowheads="1"/>
            </p:cNvSpPr>
            <p:nvPr/>
          </p:nvSpPr>
          <p:spPr bwMode="auto">
            <a:xfrm>
              <a:off x="1440" y="0"/>
              <a:ext cx="1488" cy="3120"/>
            </a:xfrm>
            <a:prstGeom prst="rect">
              <a:avLst/>
            </a:prstGeom>
            <a:solidFill>
              <a:schemeClr val="accent1">
                <a:alpha val="65999"/>
              </a:schemeClr>
            </a:solidFill>
            <a:ln w="9525">
              <a:solidFill>
                <a:srgbClr val="000000"/>
              </a:solidFill>
              <a:miter lim="800000"/>
            </a:ln>
            <a:effectLst/>
          </p:spPr>
          <p:txBody>
            <a:bodyPr wrap="none" anchor="ctr"/>
            <a:lstStyle/>
            <a:p>
              <a:pPr algn="l"/>
              <a:r>
                <a:rPr lang="zh-CN" altLang="en-US" sz="2000">
                  <a:solidFill>
                    <a:srgbClr val="000000"/>
                  </a:solidFill>
                  <a:latin typeface="Verdana" panose="020B0804030504040204" pitchFamily="34" charset="0"/>
                </a:rPr>
                <a:t> </a:t>
              </a:r>
              <a:r>
                <a:rPr lang="en-US" altLang="zh-CN" sz="2000">
                  <a:solidFill>
                    <a:srgbClr val="000000"/>
                  </a:solidFill>
                  <a:latin typeface="Verdana" panose="020B0804030504040204" pitchFamily="34" charset="0"/>
                </a:rPr>
                <a:t>student1.number</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student1.name[0]</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student1.name[4]</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student1.sex</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student1.age</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student1.score</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student1.addr[0]</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student1.addr[9]</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student2.number</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student2.name[0]</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student2.name[4]</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student2.sex</a:t>
              </a:r>
              <a:endParaRPr lang="en-US" altLang="zh-CN" sz="2000">
                <a:solidFill>
                  <a:srgbClr val="000000"/>
                </a:solidFill>
                <a:latin typeface="Verdana" panose="020B0804030504040204" pitchFamily="34" charset="0"/>
              </a:endParaRPr>
            </a:p>
            <a:p>
              <a:pPr algn="l"/>
              <a:r>
                <a:rPr lang="en-US" altLang="zh-CN" sz="2000">
                  <a:solidFill>
                    <a:srgbClr val="000000"/>
                  </a:solidFill>
                  <a:latin typeface="Verdana" panose="020B0804030504040204" pitchFamily="34" charset="0"/>
                </a:rPr>
                <a:t>      ...</a:t>
              </a:r>
              <a:endParaRPr lang="en-US" altLang="zh-CN" sz="2000">
                <a:solidFill>
                  <a:srgbClr val="000000"/>
                </a:solidFill>
                <a:latin typeface="Verdana" panose="020B0804030504040204" pitchFamily="34" charset="0"/>
              </a:endParaRPr>
            </a:p>
          </p:txBody>
        </p:sp>
        <p:sp>
          <p:nvSpPr>
            <p:cNvPr id="11268" name="Line 4"/>
            <p:cNvSpPr>
              <a:spLocks noChangeShapeType="1"/>
            </p:cNvSpPr>
            <p:nvPr/>
          </p:nvSpPr>
          <p:spPr bwMode="auto">
            <a:xfrm>
              <a:off x="1104" y="96"/>
              <a:ext cx="288"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11269" name="Line 5"/>
            <p:cNvSpPr>
              <a:spLocks noChangeShapeType="1"/>
            </p:cNvSpPr>
            <p:nvPr/>
          </p:nvSpPr>
          <p:spPr bwMode="auto">
            <a:xfrm>
              <a:off x="1104" y="1872"/>
              <a:ext cx="288"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11270" name="Line 6"/>
            <p:cNvSpPr>
              <a:spLocks noChangeShapeType="1"/>
            </p:cNvSpPr>
            <p:nvPr/>
          </p:nvSpPr>
          <p:spPr bwMode="auto">
            <a:xfrm>
              <a:off x="1104" y="96"/>
              <a:ext cx="0" cy="1776"/>
            </a:xfrm>
            <a:prstGeom prst="line">
              <a:avLst/>
            </a:prstGeom>
            <a:noFill/>
            <a:ln w="9525">
              <a:solidFill>
                <a:srgbClr val="000000"/>
              </a:solidFill>
              <a:round/>
            </a:ln>
            <a:effectLst/>
          </p:spPr>
          <p:txBody>
            <a:bodyPr wrap="none" anchor="ctr"/>
            <a:lstStyle/>
            <a:p>
              <a:endParaRPr lang="zh-CN" altLang="en-US"/>
            </a:p>
          </p:txBody>
        </p:sp>
        <p:sp>
          <p:nvSpPr>
            <p:cNvPr id="11271" name="Line 7"/>
            <p:cNvSpPr>
              <a:spLocks noChangeShapeType="1"/>
            </p:cNvSpPr>
            <p:nvPr/>
          </p:nvSpPr>
          <p:spPr bwMode="auto">
            <a:xfrm>
              <a:off x="240" y="960"/>
              <a:ext cx="852" cy="1"/>
            </a:xfrm>
            <a:prstGeom prst="line">
              <a:avLst/>
            </a:prstGeom>
            <a:noFill/>
            <a:ln w="9525">
              <a:solidFill>
                <a:srgbClr val="000000"/>
              </a:solidFill>
              <a:round/>
            </a:ln>
            <a:effectLst/>
          </p:spPr>
          <p:txBody>
            <a:bodyPr wrap="none" anchor="ctr"/>
            <a:lstStyle/>
            <a:p>
              <a:endParaRPr lang="zh-CN" altLang="en-US"/>
            </a:p>
          </p:txBody>
        </p:sp>
        <p:sp>
          <p:nvSpPr>
            <p:cNvPr id="11272" name="Text Box 8"/>
            <p:cNvSpPr txBox="1">
              <a:spLocks noChangeArrowheads="1"/>
            </p:cNvSpPr>
            <p:nvPr/>
          </p:nvSpPr>
          <p:spPr bwMode="auto">
            <a:xfrm>
              <a:off x="96" y="576"/>
              <a:ext cx="912" cy="291"/>
            </a:xfrm>
            <a:prstGeom prst="rect">
              <a:avLst/>
            </a:prstGeom>
            <a:noFill/>
            <a:ln w="9525">
              <a:noFill/>
              <a:miter lim="800000"/>
            </a:ln>
            <a:effectLst/>
          </p:spPr>
          <p:txBody>
            <a:bodyPr>
              <a:spAutoFit/>
            </a:bodyPr>
            <a:lstStyle/>
            <a:p>
              <a:pPr algn="l">
                <a:spcBef>
                  <a:spcPct val="50000"/>
                </a:spcBef>
              </a:pPr>
              <a:r>
                <a:rPr lang="en-US" altLang="zh-CN">
                  <a:solidFill>
                    <a:srgbClr val="000000"/>
                  </a:solidFill>
                  <a:latin typeface="Verdana" panose="020B0804030504040204" pitchFamily="34" charset="0"/>
                </a:rPr>
                <a:t>student1</a:t>
              </a:r>
              <a:endParaRPr lang="en-US" altLang="zh-CN">
                <a:solidFill>
                  <a:srgbClr val="000000"/>
                </a:solidFill>
                <a:latin typeface="Verdana" panose="020B0804030504040204" pitchFamily="34" charset="0"/>
              </a:endParaRPr>
            </a:p>
          </p:txBody>
        </p:sp>
        <p:sp>
          <p:nvSpPr>
            <p:cNvPr id="11273" name="Line 9"/>
            <p:cNvSpPr>
              <a:spLocks noChangeShapeType="1"/>
            </p:cNvSpPr>
            <p:nvPr/>
          </p:nvSpPr>
          <p:spPr bwMode="auto">
            <a:xfrm>
              <a:off x="1104" y="2064"/>
              <a:ext cx="288" cy="1"/>
            </a:xfrm>
            <a:prstGeom prst="line">
              <a:avLst/>
            </a:prstGeom>
            <a:noFill/>
            <a:ln w="9525">
              <a:solidFill>
                <a:srgbClr val="000000"/>
              </a:solidFill>
              <a:round/>
              <a:tailEnd type="triangle" w="med" len="med"/>
            </a:ln>
            <a:effectLst/>
          </p:spPr>
          <p:txBody>
            <a:bodyPr wrap="none" anchor="ctr"/>
            <a:lstStyle/>
            <a:p>
              <a:endParaRPr lang="zh-CN" altLang="en-US"/>
            </a:p>
          </p:txBody>
        </p:sp>
        <p:sp>
          <p:nvSpPr>
            <p:cNvPr id="11274" name="Line 10"/>
            <p:cNvSpPr>
              <a:spLocks noChangeShapeType="1"/>
            </p:cNvSpPr>
            <p:nvPr/>
          </p:nvSpPr>
          <p:spPr bwMode="auto">
            <a:xfrm flipH="1">
              <a:off x="1104" y="2064"/>
              <a:ext cx="1" cy="1143"/>
            </a:xfrm>
            <a:prstGeom prst="line">
              <a:avLst/>
            </a:prstGeom>
            <a:noFill/>
            <a:ln w="9525">
              <a:solidFill>
                <a:srgbClr val="000000"/>
              </a:solidFill>
              <a:round/>
            </a:ln>
            <a:effectLst/>
          </p:spPr>
          <p:txBody>
            <a:bodyPr wrap="none" anchor="ctr"/>
            <a:lstStyle/>
            <a:p>
              <a:endParaRPr lang="zh-CN" altLang="en-US"/>
            </a:p>
          </p:txBody>
        </p:sp>
        <p:sp>
          <p:nvSpPr>
            <p:cNvPr id="11275" name="Line 11"/>
            <p:cNvSpPr>
              <a:spLocks noChangeShapeType="1"/>
            </p:cNvSpPr>
            <p:nvPr/>
          </p:nvSpPr>
          <p:spPr bwMode="auto">
            <a:xfrm>
              <a:off x="288" y="2640"/>
              <a:ext cx="816" cy="1"/>
            </a:xfrm>
            <a:prstGeom prst="line">
              <a:avLst/>
            </a:prstGeom>
            <a:noFill/>
            <a:ln w="9525">
              <a:solidFill>
                <a:srgbClr val="000000"/>
              </a:solidFill>
              <a:round/>
            </a:ln>
            <a:effectLst/>
          </p:spPr>
          <p:txBody>
            <a:bodyPr wrap="none" anchor="ctr"/>
            <a:lstStyle/>
            <a:p>
              <a:endParaRPr lang="zh-CN" altLang="en-US"/>
            </a:p>
          </p:txBody>
        </p:sp>
        <p:sp>
          <p:nvSpPr>
            <p:cNvPr id="11276" name="Text Box 12"/>
            <p:cNvSpPr txBox="1">
              <a:spLocks noChangeArrowheads="1"/>
            </p:cNvSpPr>
            <p:nvPr/>
          </p:nvSpPr>
          <p:spPr bwMode="auto">
            <a:xfrm>
              <a:off x="0" y="2160"/>
              <a:ext cx="912" cy="291"/>
            </a:xfrm>
            <a:prstGeom prst="rect">
              <a:avLst/>
            </a:prstGeom>
            <a:noFill/>
            <a:ln w="9525">
              <a:noFill/>
              <a:miter lim="800000"/>
            </a:ln>
            <a:effectLst/>
          </p:spPr>
          <p:txBody>
            <a:bodyPr>
              <a:spAutoFit/>
            </a:bodyPr>
            <a:lstStyle/>
            <a:p>
              <a:pPr algn="l">
                <a:spcBef>
                  <a:spcPct val="50000"/>
                </a:spcBef>
              </a:pPr>
              <a:r>
                <a:rPr lang="en-US" altLang="zh-CN">
                  <a:solidFill>
                    <a:srgbClr val="000000"/>
                  </a:solidFill>
                  <a:latin typeface="Verdana" panose="020B0804030504040204" pitchFamily="34" charset="0"/>
                </a:rPr>
                <a:t>student2</a:t>
              </a:r>
              <a:endParaRPr lang="en-US" altLang="zh-CN">
                <a:solidFill>
                  <a:srgbClr val="000000"/>
                </a:solidFill>
                <a:latin typeface="Verdana" panose="020B0804030504040204" pitchFamily="34" charset="0"/>
              </a:endParaRPr>
            </a:p>
          </p:txBody>
        </p:sp>
        <p:sp>
          <p:nvSpPr>
            <p:cNvPr id="11277" name="Line 13"/>
            <p:cNvSpPr>
              <a:spLocks noChangeShapeType="1"/>
            </p:cNvSpPr>
            <p:nvPr/>
          </p:nvSpPr>
          <p:spPr bwMode="auto">
            <a:xfrm>
              <a:off x="1440" y="240"/>
              <a:ext cx="1488" cy="0"/>
            </a:xfrm>
            <a:prstGeom prst="line">
              <a:avLst/>
            </a:prstGeom>
            <a:noFill/>
            <a:ln w="9525">
              <a:solidFill>
                <a:schemeClr val="bg1"/>
              </a:solidFill>
              <a:round/>
            </a:ln>
            <a:effectLst/>
          </p:spPr>
          <p:txBody>
            <a:bodyPr wrap="none" anchor="ctr"/>
            <a:lstStyle/>
            <a:p>
              <a:endParaRPr lang="zh-CN" altLang="en-US"/>
            </a:p>
          </p:txBody>
        </p:sp>
        <p:sp>
          <p:nvSpPr>
            <p:cNvPr id="11278" name="Line 14"/>
            <p:cNvSpPr>
              <a:spLocks noChangeShapeType="1"/>
            </p:cNvSpPr>
            <p:nvPr/>
          </p:nvSpPr>
          <p:spPr bwMode="auto">
            <a:xfrm>
              <a:off x="1440" y="1392"/>
              <a:ext cx="1488" cy="0"/>
            </a:xfrm>
            <a:prstGeom prst="line">
              <a:avLst/>
            </a:prstGeom>
            <a:noFill/>
            <a:ln w="9525">
              <a:solidFill>
                <a:schemeClr val="bg1"/>
              </a:solidFill>
              <a:round/>
            </a:ln>
            <a:effectLst/>
          </p:spPr>
          <p:txBody>
            <a:bodyPr wrap="none" anchor="ctr"/>
            <a:lstStyle/>
            <a:p>
              <a:endParaRPr lang="zh-CN" altLang="en-US"/>
            </a:p>
          </p:txBody>
        </p:sp>
        <p:sp>
          <p:nvSpPr>
            <p:cNvPr id="11279" name="Line 15"/>
            <p:cNvSpPr>
              <a:spLocks noChangeShapeType="1"/>
            </p:cNvSpPr>
            <p:nvPr/>
          </p:nvSpPr>
          <p:spPr bwMode="auto">
            <a:xfrm>
              <a:off x="1440" y="1584"/>
              <a:ext cx="1488" cy="0"/>
            </a:xfrm>
            <a:prstGeom prst="line">
              <a:avLst/>
            </a:prstGeom>
            <a:noFill/>
            <a:ln w="9525">
              <a:solidFill>
                <a:schemeClr val="bg1"/>
              </a:solidFill>
              <a:round/>
            </a:ln>
            <a:effectLst/>
          </p:spPr>
          <p:txBody>
            <a:bodyPr wrap="none" anchor="ctr"/>
            <a:lstStyle/>
            <a:p>
              <a:endParaRPr lang="zh-CN" altLang="en-US"/>
            </a:p>
          </p:txBody>
        </p:sp>
        <p:sp>
          <p:nvSpPr>
            <p:cNvPr id="11280" name="Line 16"/>
            <p:cNvSpPr>
              <a:spLocks noChangeShapeType="1"/>
            </p:cNvSpPr>
            <p:nvPr/>
          </p:nvSpPr>
          <p:spPr bwMode="auto">
            <a:xfrm>
              <a:off x="1440" y="1776"/>
              <a:ext cx="1488" cy="0"/>
            </a:xfrm>
            <a:prstGeom prst="line">
              <a:avLst/>
            </a:prstGeom>
            <a:noFill/>
            <a:ln w="9525">
              <a:solidFill>
                <a:schemeClr val="bg1"/>
              </a:solidFill>
              <a:round/>
            </a:ln>
            <a:effectLst/>
          </p:spPr>
          <p:txBody>
            <a:bodyPr wrap="none" anchor="ctr"/>
            <a:lstStyle/>
            <a:p>
              <a:endParaRPr lang="zh-CN" altLang="en-US"/>
            </a:p>
          </p:txBody>
        </p:sp>
        <p:sp>
          <p:nvSpPr>
            <p:cNvPr id="11281" name="Line 17"/>
            <p:cNvSpPr>
              <a:spLocks noChangeShapeType="1"/>
            </p:cNvSpPr>
            <p:nvPr/>
          </p:nvSpPr>
          <p:spPr bwMode="auto">
            <a:xfrm>
              <a:off x="1440" y="1968"/>
              <a:ext cx="1488" cy="0"/>
            </a:xfrm>
            <a:prstGeom prst="line">
              <a:avLst/>
            </a:prstGeom>
            <a:noFill/>
            <a:ln w="9525">
              <a:solidFill>
                <a:schemeClr val="bg1"/>
              </a:solidFill>
              <a:round/>
            </a:ln>
            <a:effectLst/>
          </p:spPr>
          <p:txBody>
            <a:bodyPr wrap="none" anchor="ctr"/>
            <a:lstStyle/>
            <a:p>
              <a:endParaRPr lang="zh-CN" altLang="en-US"/>
            </a:p>
          </p:txBody>
        </p:sp>
        <p:sp>
          <p:nvSpPr>
            <p:cNvPr id="11282" name="Line 18"/>
            <p:cNvSpPr>
              <a:spLocks noChangeShapeType="1"/>
            </p:cNvSpPr>
            <p:nvPr/>
          </p:nvSpPr>
          <p:spPr bwMode="auto">
            <a:xfrm>
              <a:off x="1440" y="2160"/>
              <a:ext cx="1488" cy="0"/>
            </a:xfrm>
            <a:prstGeom prst="line">
              <a:avLst/>
            </a:prstGeom>
            <a:noFill/>
            <a:ln w="9525">
              <a:solidFill>
                <a:schemeClr val="bg1"/>
              </a:solidFill>
              <a:round/>
            </a:ln>
            <a:effectLst/>
          </p:spPr>
          <p:txBody>
            <a:bodyPr wrap="none" anchor="ctr"/>
            <a:lstStyle/>
            <a:p>
              <a:endParaRPr lang="zh-CN" altLang="en-US"/>
            </a:p>
          </p:txBody>
        </p:sp>
        <p:sp>
          <p:nvSpPr>
            <p:cNvPr id="11283" name="Line 19"/>
            <p:cNvSpPr>
              <a:spLocks noChangeShapeType="1"/>
            </p:cNvSpPr>
            <p:nvPr/>
          </p:nvSpPr>
          <p:spPr bwMode="auto">
            <a:xfrm>
              <a:off x="1440" y="2352"/>
              <a:ext cx="1488" cy="0"/>
            </a:xfrm>
            <a:prstGeom prst="line">
              <a:avLst/>
            </a:prstGeom>
            <a:noFill/>
            <a:ln w="9525">
              <a:solidFill>
                <a:schemeClr val="bg1"/>
              </a:solidFill>
              <a:round/>
            </a:ln>
            <a:effectLst/>
          </p:spPr>
          <p:txBody>
            <a:bodyPr wrap="none" anchor="ctr"/>
            <a:lstStyle/>
            <a:p>
              <a:endParaRPr lang="zh-CN" altLang="en-US"/>
            </a:p>
          </p:txBody>
        </p:sp>
        <p:sp>
          <p:nvSpPr>
            <p:cNvPr id="11284" name="Line 20"/>
            <p:cNvSpPr>
              <a:spLocks noChangeShapeType="1"/>
            </p:cNvSpPr>
            <p:nvPr/>
          </p:nvSpPr>
          <p:spPr bwMode="auto">
            <a:xfrm>
              <a:off x="1440" y="2544"/>
              <a:ext cx="1488" cy="0"/>
            </a:xfrm>
            <a:prstGeom prst="line">
              <a:avLst/>
            </a:prstGeom>
            <a:noFill/>
            <a:ln w="9525">
              <a:solidFill>
                <a:schemeClr val="bg1"/>
              </a:solidFill>
              <a:round/>
            </a:ln>
            <a:effectLst/>
          </p:spPr>
          <p:txBody>
            <a:bodyPr wrap="none" anchor="ctr"/>
            <a:lstStyle/>
            <a:p>
              <a:endParaRPr lang="zh-CN" altLang="en-US"/>
            </a:p>
          </p:txBody>
        </p:sp>
        <p:sp>
          <p:nvSpPr>
            <p:cNvPr id="11285" name="Line 21"/>
            <p:cNvSpPr>
              <a:spLocks noChangeShapeType="1"/>
            </p:cNvSpPr>
            <p:nvPr/>
          </p:nvSpPr>
          <p:spPr bwMode="auto">
            <a:xfrm>
              <a:off x="1440" y="2736"/>
              <a:ext cx="1488" cy="0"/>
            </a:xfrm>
            <a:prstGeom prst="line">
              <a:avLst/>
            </a:prstGeom>
            <a:noFill/>
            <a:ln w="9525">
              <a:solidFill>
                <a:schemeClr val="bg1"/>
              </a:solidFill>
              <a:round/>
            </a:ln>
            <a:effectLst/>
          </p:spPr>
          <p:txBody>
            <a:bodyPr wrap="none" anchor="ctr"/>
            <a:lstStyle/>
            <a:p>
              <a:endParaRPr lang="zh-CN" altLang="en-US"/>
            </a:p>
          </p:txBody>
        </p:sp>
        <p:sp>
          <p:nvSpPr>
            <p:cNvPr id="11286" name="Line 22"/>
            <p:cNvSpPr>
              <a:spLocks noChangeShapeType="1"/>
            </p:cNvSpPr>
            <p:nvPr/>
          </p:nvSpPr>
          <p:spPr bwMode="auto">
            <a:xfrm>
              <a:off x="1440" y="612"/>
              <a:ext cx="1488" cy="0"/>
            </a:xfrm>
            <a:prstGeom prst="line">
              <a:avLst/>
            </a:prstGeom>
            <a:noFill/>
            <a:ln w="9525">
              <a:solidFill>
                <a:schemeClr val="bg1"/>
              </a:solidFill>
              <a:round/>
            </a:ln>
            <a:effectLst/>
          </p:spPr>
          <p:txBody>
            <a:bodyPr wrap="none" anchor="ctr"/>
            <a:lstStyle/>
            <a:p>
              <a:endParaRPr lang="zh-CN" altLang="en-US"/>
            </a:p>
          </p:txBody>
        </p:sp>
        <p:sp>
          <p:nvSpPr>
            <p:cNvPr id="11287" name="Line 23"/>
            <p:cNvSpPr>
              <a:spLocks noChangeShapeType="1"/>
            </p:cNvSpPr>
            <p:nvPr/>
          </p:nvSpPr>
          <p:spPr bwMode="auto">
            <a:xfrm>
              <a:off x="1440" y="816"/>
              <a:ext cx="1488" cy="0"/>
            </a:xfrm>
            <a:prstGeom prst="line">
              <a:avLst/>
            </a:prstGeom>
            <a:noFill/>
            <a:ln w="9525">
              <a:solidFill>
                <a:schemeClr val="bg1"/>
              </a:solidFill>
              <a:round/>
            </a:ln>
            <a:effectLst/>
          </p:spPr>
          <p:txBody>
            <a:bodyPr wrap="none" anchor="ctr"/>
            <a:lstStyle/>
            <a:p>
              <a:endParaRPr lang="zh-CN" altLang="en-US"/>
            </a:p>
          </p:txBody>
        </p:sp>
        <p:sp>
          <p:nvSpPr>
            <p:cNvPr id="11288" name="Line 24"/>
            <p:cNvSpPr>
              <a:spLocks noChangeShapeType="1"/>
            </p:cNvSpPr>
            <p:nvPr/>
          </p:nvSpPr>
          <p:spPr bwMode="auto">
            <a:xfrm>
              <a:off x="1440" y="1008"/>
              <a:ext cx="1488" cy="0"/>
            </a:xfrm>
            <a:prstGeom prst="line">
              <a:avLst/>
            </a:prstGeom>
            <a:noFill/>
            <a:ln w="9525">
              <a:solidFill>
                <a:schemeClr val="bg1"/>
              </a:solidFill>
              <a:round/>
            </a:ln>
            <a:effectLst/>
          </p:spPr>
          <p:txBody>
            <a:bodyPr wrap="none" anchor="ctr"/>
            <a:lstStyle/>
            <a:p>
              <a:endParaRPr lang="zh-CN" altLang="en-US"/>
            </a:p>
          </p:txBody>
        </p:sp>
        <p:sp>
          <p:nvSpPr>
            <p:cNvPr id="11289" name="Line 25"/>
            <p:cNvSpPr>
              <a:spLocks noChangeShapeType="1"/>
            </p:cNvSpPr>
            <p:nvPr/>
          </p:nvSpPr>
          <p:spPr bwMode="auto">
            <a:xfrm>
              <a:off x="1440" y="1200"/>
              <a:ext cx="1488" cy="0"/>
            </a:xfrm>
            <a:prstGeom prst="line">
              <a:avLst/>
            </a:prstGeom>
            <a:noFill/>
            <a:ln w="9525">
              <a:solidFill>
                <a:schemeClr val="bg1"/>
              </a:solidFill>
              <a:round/>
            </a:ln>
            <a:effectLst/>
          </p:spPr>
          <p:txBody>
            <a:bodyPr wrap="none" anchor="ctr"/>
            <a:lstStyle/>
            <a:p>
              <a:endParaRPr lang="zh-CN" altLang="en-US"/>
            </a:p>
          </p:txBody>
        </p:sp>
        <p:sp>
          <p:nvSpPr>
            <p:cNvPr id="11290" name="Line 26"/>
            <p:cNvSpPr>
              <a:spLocks noChangeShapeType="1"/>
            </p:cNvSpPr>
            <p:nvPr/>
          </p:nvSpPr>
          <p:spPr bwMode="auto">
            <a:xfrm>
              <a:off x="1440" y="432"/>
              <a:ext cx="1488" cy="0"/>
            </a:xfrm>
            <a:prstGeom prst="line">
              <a:avLst/>
            </a:prstGeom>
            <a:noFill/>
            <a:ln w="9525">
              <a:solidFill>
                <a:schemeClr val="bg1"/>
              </a:solidFill>
              <a:round/>
            </a:ln>
            <a:effectLst/>
          </p:spPr>
          <p:txBody>
            <a:bodyPr wrap="none" anchor="ctr"/>
            <a:lstStyle/>
            <a:p>
              <a:endParaRPr lang="zh-CN" altLang="en-US"/>
            </a:p>
          </p:txBody>
        </p:sp>
        <p:sp>
          <p:nvSpPr>
            <p:cNvPr id="11291" name="Line 27"/>
            <p:cNvSpPr>
              <a:spLocks noChangeShapeType="1"/>
            </p:cNvSpPr>
            <p:nvPr/>
          </p:nvSpPr>
          <p:spPr bwMode="auto">
            <a:xfrm>
              <a:off x="1440" y="2928"/>
              <a:ext cx="1488" cy="0"/>
            </a:xfrm>
            <a:prstGeom prst="line">
              <a:avLst/>
            </a:prstGeom>
            <a:noFill/>
            <a:ln w="9525">
              <a:solidFill>
                <a:schemeClr val="bg1"/>
              </a:solidFill>
              <a:round/>
            </a:ln>
            <a:effectLst/>
          </p:spPr>
          <p:txBody>
            <a:bodyPr wrap="none" anchor="ctr"/>
            <a:lstStyle/>
            <a:p>
              <a:endParaRPr lang="zh-CN" altLang="en-US"/>
            </a:p>
          </p:txBody>
        </p:sp>
      </p:grpSp>
      <p:sp>
        <p:nvSpPr>
          <p:cNvPr id="11293" name="Text Box 29"/>
          <p:cNvSpPr txBox="1">
            <a:spLocks noChangeArrowheads="1"/>
          </p:cNvSpPr>
          <p:nvPr/>
        </p:nvSpPr>
        <p:spPr bwMode="auto">
          <a:xfrm>
            <a:off x="495300" y="5854700"/>
            <a:ext cx="2971800" cy="457200"/>
          </a:xfrm>
          <a:prstGeom prst="rect">
            <a:avLst/>
          </a:prstGeom>
          <a:noFill/>
          <a:ln w="9525">
            <a:noFill/>
            <a:miter lim="800000"/>
          </a:ln>
          <a:effectLst/>
        </p:spPr>
        <p:txBody>
          <a:bodyPr>
            <a:spAutoFit/>
          </a:bodyPr>
          <a:lstStyle/>
          <a:p>
            <a:pPr algn="l">
              <a:spcBef>
                <a:spcPct val="50000"/>
              </a:spcBef>
            </a:pPr>
            <a:endParaRPr lang="zh-CN" altLang="en-US" b="0">
              <a:solidFill>
                <a:schemeClr val="tx1"/>
              </a:solidFill>
              <a:latin typeface="Verdana" panose="020B0804030504040204" pitchFamily="34" charset="0"/>
            </a:endParaRPr>
          </a:p>
        </p:txBody>
      </p:sp>
      <p:sp>
        <p:nvSpPr>
          <p:cNvPr id="11294" name="Text Box 30"/>
          <p:cNvSpPr txBox="1">
            <a:spLocks noChangeArrowheads="1"/>
          </p:cNvSpPr>
          <p:nvPr/>
        </p:nvSpPr>
        <p:spPr bwMode="auto">
          <a:xfrm>
            <a:off x="496605" y="4293096"/>
            <a:ext cx="5737173" cy="1938992"/>
          </a:xfrm>
          <a:prstGeom prst="rect">
            <a:avLst/>
          </a:prstGeom>
          <a:blipFill>
            <a:blip r:embed="rId1"/>
            <a:tile tx="0" ty="0" sx="100000" sy="100000" flip="none" algn="tl"/>
          </a:blipFill>
          <a:ln w="9525">
            <a:noFill/>
            <a:miter lim="800000"/>
          </a:ln>
          <a:effectLst/>
        </p:spPr>
        <p:txBody>
          <a:bodyPr wrap="square">
            <a:spAutoFit/>
          </a:bodyPr>
          <a:lstStyle/>
          <a:p>
            <a:pPr marL="342900" indent="-342900" algn="l">
              <a:spcBef>
                <a:spcPct val="50000"/>
              </a:spcBef>
              <a:buFont typeface="Wingdings" panose="05000000000000000000" pitchFamily="2" charset="2"/>
              <a:buChar char="n"/>
            </a:pPr>
            <a:r>
              <a:rPr lang="zh-CN" altLang="en-US" dirty="0" smtClean="0">
                <a:solidFill>
                  <a:srgbClr val="000000"/>
                </a:solidFill>
                <a:latin typeface="微软雅黑" panose="020B0503020204020204" charset="-122"/>
                <a:ea typeface="微软雅黑" panose="020B0503020204020204" charset="-122"/>
              </a:rPr>
              <a:t>各成员按定义的</a:t>
            </a:r>
            <a:r>
              <a:rPr lang="zh-CN" altLang="en-US" dirty="0">
                <a:solidFill>
                  <a:srgbClr val="000000"/>
                </a:solidFill>
                <a:latin typeface="微软雅黑" panose="020B0503020204020204" charset="-122"/>
                <a:ea typeface="微软雅黑" panose="020B0503020204020204" charset="-122"/>
              </a:rPr>
              <a:t>先后顺序依次</a:t>
            </a:r>
            <a:r>
              <a:rPr lang="zh-CN" altLang="en-US" dirty="0" smtClean="0">
                <a:solidFill>
                  <a:srgbClr val="000000"/>
                </a:solidFill>
                <a:latin typeface="微软雅黑" panose="020B0503020204020204" charset="-122"/>
                <a:ea typeface="微软雅黑" panose="020B0503020204020204" charset="-122"/>
              </a:rPr>
              <a:t>存放</a:t>
            </a:r>
            <a:endParaRPr lang="en-US" altLang="zh-CN" dirty="0" smtClean="0">
              <a:solidFill>
                <a:srgbClr val="000000"/>
              </a:solidFill>
              <a:latin typeface="微软雅黑" panose="020B0503020204020204" charset="-122"/>
              <a:ea typeface="微软雅黑" panose="020B0503020204020204" charset="-122"/>
            </a:endParaRPr>
          </a:p>
          <a:p>
            <a:pPr marL="342900" indent="-342900" algn="l">
              <a:spcBef>
                <a:spcPct val="50000"/>
              </a:spcBef>
              <a:buFont typeface="Wingdings" panose="05000000000000000000" pitchFamily="2" charset="2"/>
              <a:buChar char="n"/>
            </a:pPr>
            <a:r>
              <a:rPr lang="zh-CN" altLang="en-US" dirty="0" smtClean="0">
                <a:solidFill>
                  <a:srgbClr val="000000"/>
                </a:solidFill>
                <a:latin typeface="微软雅黑" panose="020B0503020204020204" charset="-122"/>
                <a:ea typeface="微软雅黑" panose="020B0503020204020204" charset="-122"/>
              </a:rPr>
              <a:t>结构</a:t>
            </a:r>
            <a:r>
              <a:rPr lang="zh-CN" altLang="en-US" dirty="0">
                <a:solidFill>
                  <a:srgbClr val="000000"/>
                </a:solidFill>
                <a:latin typeface="微软雅黑" panose="020B0503020204020204" charset="-122"/>
                <a:ea typeface="微软雅黑" panose="020B0503020204020204" charset="-122"/>
              </a:rPr>
              <a:t>体所占存储空间的大小为：</a:t>
            </a:r>
            <a:endParaRPr lang="zh-CN" altLang="en-US" dirty="0">
              <a:solidFill>
                <a:srgbClr val="000000"/>
              </a:solidFill>
              <a:latin typeface="微软雅黑" panose="020B0503020204020204" charset="-122"/>
              <a:ea typeface="微软雅黑" panose="020B0503020204020204" charset="-122"/>
            </a:endParaRPr>
          </a:p>
          <a:p>
            <a:pPr lvl="1" algn="l">
              <a:spcBef>
                <a:spcPct val="50000"/>
              </a:spcBef>
            </a:pPr>
            <a:r>
              <a:rPr lang="zh-CN" altLang="en-US" i="1" dirty="0" smtClean="0">
                <a:solidFill>
                  <a:srgbClr val="CC0000"/>
                </a:solidFill>
                <a:latin typeface="微软雅黑" panose="020B0503020204020204" charset="-122"/>
                <a:ea typeface="微软雅黑" panose="020B0503020204020204" charset="-122"/>
              </a:rPr>
              <a:t>各</a:t>
            </a:r>
            <a:r>
              <a:rPr lang="zh-CN" altLang="en-US" i="1" dirty="0">
                <a:solidFill>
                  <a:srgbClr val="CC0000"/>
                </a:solidFill>
                <a:latin typeface="微软雅黑" panose="020B0503020204020204" charset="-122"/>
                <a:ea typeface="微软雅黑" panose="020B0503020204020204" charset="-122"/>
              </a:rPr>
              <a:t>成员变量所占存储单元字节数之和。sizeof(student)</a:t>
            </a:r>
            <a:endParaRPr lang="zh-CN" altLang="en-US" dirty="0">
              <a:solidFill>
                <a:srgbClr val="CC0000"/>
              </a:solidFill>
              <a:latin typeface="微软雅黑" panose="020B0503020204020204" charset="-122"/>
              <a:ea typeface="微软雅黑" panose="020B0503020204020204" charset="-122"/>
            </a:endParaRPr>
          </a:p>
        </p:txBody>
      </p:sp>
      <p:pic>
        <p:nvPicPr>
          <p:cNvPr id="11295" name="Picture 31"/>
          <p:cNvPicPr>
            <a:picLocks noChangeAspect="1" noChangeArrowheads="1"/>
          </p:cNvPicPr>
          <p:nvPr/>
        </p:nvPicPr>
        <p:blipFill>
          <a:blip r:embed="rId2"/>
          <a:srcRect/>
          <a:stretch>
            <a:fillRect/>
          </a:stretch>
        </p:blipFill>
        <p:spPr bwMode="auto">
          <a:xfrm>
            <a:off x="488950" y="1196975"/>
            <a:ext cx="3455988" cy="3105150"/>
          </a:xfrm>
          <a:prstGeom prst="rect">
            <a:avLst/>
          </a:prstGeom>
          <a:noFill/>
          <a:ln w="9525">
            <a:noFill/>
            <a:miter lim="800000"/>
            <a:headEnd/>
            <a:tailEnd/>
          </a:ln>
        </p:spPr>
      </p:pic>
      <p:sp>
        <p:nvSpPr>
          <p:cNvPr id="33" name="Rectangle 2"/>
          <p:cNvSpPr>
            <a:spLocks noChangeArrowheads="1"/>
          </p:cNvSpPr>
          <p:nvPr/>
        </p:nvSpPr>
        <p:spPr bwMode="auto">
          <a:xfrm>
            <a:off x="4500562" y="94426"/>
            <a:ext cx="46434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ctr">
              <a:buFont typeface="Arial" panose="020B0604020202090204" pitchFamily="34" charset="0"/>
              <a:defRPr sz="4000" b="1">
                <a:solidFill>
                  <a:schemeClr val="tx1"/>
                </a:solidFill>
                <a:latin typeface="Arial" panose="020B0604020202090204" pitchFamily="34" charset="0"/>
                <a:ea typeface="宋体" pitchFamily="2" charset="-122"/>
              </a:defRPr>
            </a:lvl1pPr>
            <a:lvl2pPr marL="742950" indent="-285750" algn="ctr">
              <a:buFont typeface="Arial" panose="020B0604020202090204" pitchFamily="34" charset="0"/>
              <a:defRPr sz="4000" b="1">
                <a:solidFill>
                  <a:schemeClr val="tx1"/>
                </a:solidFill>
                <a:latin typeface="Arial" panose="020B0604020202090204" pitchFamily="34" charset="0"/>
                <a:ea typeface="宋体" pitchFamily="2" charset="-122"/>
              </a:defRPr>
            </a:lvl2pPr>
            <a:lvl3pPr marL="11430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3pPr>
            <a:lvl4pPr marL="16002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4pPr>
            <a:lvl5pPr marL="2057400" indent="-228600" algn="ctr">
              <a:buFont typeface="Arial" panose="020B0604020202090204" pitchFamily="34" charset="0"/>
              <a:defRPr sz="4000" b="1">
                <a:solidFill>
                  <a:schemeClr val="tx1"/>
                </a:solidFill>
                <a:latin typeface="Arial" panose="020B0604020202090204" pitchFamily="34" charset="0"/>
                <a:ea typeface="宋体" pitchFamily="2" charset="-122"/>
              </a:defRPr>
            </a:lvl5pPr>
            <a:lvl6pPr marL="25146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6pPr>
            <a:lvl7pPr marL="29718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7pPr>
            <a:lvl8pPr marL="34290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8pPr>
            <a:lvl9pPr marL="3886200" indent="-228600" algn="ctr" eaLnBrk="0" fontAlgn="base" hangingPunct="0">
              <a:spcBef>
                <a:spcPct val="0"/>
              </a:spcBef>
              <a:spcAft>
                <a:spcPct val="0"/>
              </a:spcAft>
              <a:buFont typeface="Arial" panose="020B0604020202090204" pitchFamily="34" charset="0"/>
              <a:defRPr sz="4000" b="1">
                <a:solidFill>
                  <a:schemeClr val="tx1"/>
                </a:solidFill>
                <a:latin typeface="Arial" panose="020B0604020202090204" pitchFamily="34" charset="0"/>
                <a:ea typeface="宋体" pitchFamily="2" charset="-122"/>
              </a:defRPr>
            </a:lvl9pPr>
          </a:lstStyle>
          <a:p>
            <a:pPr algn="l">
              <a:buFontTx/>
              <a:buNone/>
            </a:pPr>
            <a:r>
              <a:rPr lang="en-US" altLang="zh-CN" sz="2500" dirty="0" smtClean="0">
                <a:solidFill>
                  <a:srgbClr val="800000"/>
                </a:solidFill>
                <a:ea typeface="黑体" panose="02010600030101010101" pitchFamily="49" charset="-122"/>
              </a:rPr>
              <a:t>—— </a:t>
            </a:r>
            <a:r>
              <a:rPr lang="zh-CN" altLang="en-US" sz="2500" dirty="0" smtClean="0">
                <a:solidFill>
                  <a:srgbClr val="800000"/>
                </a:solidFill>
                <a:ea typeface="黑体" panose="02010600030101010101" pitchFamily="49" charset="-122"/>
              </a:rPr>
              <a:t>结构体</a:t>
            </a:r>
            <a:r>
              <a:rPr lang="zh-CN" altLang="en-US" sz="2500" dirty="0">
                <a:solidFill>
                  <a:srgbClr val="800000"/>
                </a:solidFill>
                <a:ea typeface="黑体" panose="02010600030101010101" pitchFamily="49" charset="-122"/>
              </a:rPr>
              <a:t>变量的存储特点</a:t>
            </a:r>
            <a:endParaRPr lang="zh-CN" altLang="en-US" sz="2500" dirty="0">
              <a:solidFill>
                <a:srgbClr val="800000"/>
              </a:solidFill>
              <a:ea typeface="黑体" panose="02010600030101010101" pitchFamily="49" charset="-122"/>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wipe(left)">
                                      <p:cBhvr>
                                        <p:cTn id="12" dur="500"/>
                                        <p:tgtEl>
                                          <p:spTgt spid="1126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94"/>
                                        </p:tgtEl>
                                        <p:attrNameLst>
                                          <p:attrName>style.visibility</p:attrName>
                                        </p:attrNameLst>
                                      </p:cBhvr>
                                      <p:to>
                                        <p:strVal val="visible"/>
                                      </p:to>
                                    </p:set>
                                    <p:animEffect transition="in" filter="slide(fromBottom)">
                                      <p:cBhvr>
                                        <p:cTn id="17" dur="500"/>
                                        <p:tgtEl>
                                          <p:spTgt spid="11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 grpId="0" animBg="1" autoUpdateAnimBg="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6940</Words>
  <Application>WPS 文字</Application>
  <PresentationFormat>A4 纸张(210x297 毫米)</PresentationFormat>
  <Paragraphs>698</Paragraphs>
  <Slides>51</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51</vt:i4>
      </vt:variant>
    </vt:vector>
  </HeadingPairs>
  <TitlesOfParts>
    <vt:vector size="74" baseType="lpstr">
      <vt:lpstr>Arial</vt:lpstr>
      <vt:lpstr>宋体</vt:lpstr>
      <vt:lpstr>Wingdings</vt:lpstr>
      <vt:lpstr>Times New Roman</vt:lpstr>
      <vt:lpstr>汉仪书宋二KW</vt:lpstr>
      <vt:lpstr>Verdana</vt:lpstr>
      <vt:lpstr>微软雅黑</vt:lpstr>
      <vt:lpstr>汉仪旗黑</vt:lpstr>
      <vt:lpstr>Calibri Light</vt:lpstr>
      <vt:lpstr>Monotype Sorts</vt:lpstr>
      <vt:lpstr>Thonburi</vt:lpstr>
      <vt:lpstr>黑体</vt:lpstr>
      <vt:lpstr>汉仪中黑KW</vt:lpstr>
      <vt:lpstr>Calibri</vt:lpstr>
      <vt:lpstr>Helvetica Neue</vt:lpstr>
      <vt:lpstr>宋体</vt:lpstr>
      <vt:lpstr>Arial Unicode MS</vt:lpstr>
      <vt:lpstr>Impact</vt:lpstr>
      <vt:lpstr>Arial</vt:lpstr>
      <vt:lpstr>Symbol</vt:lpstr>
      <vt:lpstr>Wingdings</vt:lpstr>
      <vt:lpstr>Kingsoft Sign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月</cp:lastModifiedBy>
  <cp:revision>139</cp:revision>
  <dcterms:created xsi:type="dcterms:W3CDTF">2024-11-22T07:45:12Z</dcterms:created>
  <dcterms:modified xsi:type="dcterms:W3CDTF">2024-11-22T07:45:12Z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EE9AEBBA3DCEE3A7748464632C2DF5FA</vt:lpwstr>
  </property>
  <property fmtid="{D5CDD505-2E9C-101B-9397-08002B2CF9AE}" pid="3" name="KSOProductBuildVer">
    <vt:lpwstr>2052-6.12.0.8899</vt:lpwstr>
  </property>
</Properties>
</file>