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6999" y="406456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US" sz="1800" b="1" i="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COURSE CODE/TITLE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br>
              <a:rPr lang="en-US" sz="1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b="1" i="0" dirty="0">
                <a:solidFill>
                  <a:schemeClr val="tx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CEF440/INTERNET PROGRAMMING(J2EE) AND MOBILE PROGRAMMING</a:t>
            </a:r>
            <a:br>
              <a:rPr lang="en-US" sz="1800" b="1" i="0" dirty="0">
                <a:solidFill>
                  <a:schemeClr val="tx2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</a:br>
            <a:r>
              <a:rPr lang="en-US" dirty="0">
                <a:solidFill>
                  <a:schemeClr val="tx2"/>
                </a:solidFill>
              </a:rPr>
              <a:t> 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sz="3200" dirty="0">
                <a:solidFill>
                  <a:srgbClr val="0070C0"/>
                </a:solidFill>
              </a:rPr>
              <a:t>Topic:</a:t>
            </a:r>
            <a:r>
              <a:rPr lang="en-US" dirty="0"/>
              <a:t> </a:t>
            </a:r>
            <a:r>
              <a:rPr lang="en-US" sz="2200" b="0" i="0" dirty="0">
                <a:solidFill>
                  <a:srgbClr val="C00000"/>
                </a:solidFill>
                <a:effectLst/>
                <a:latin typeface="PMingLiU-ExtB" panose="02020500000000000000" pitchFamily="18" charset="-120"/>
                <a:ea typeface="PMingLiU-ExtB" panose="02020500000000000000" pitchFamily="18" charset="-120"/>
              </a:rPr>
              <a:t>MOBILE APP DEVELOPMENT PROCESS</a:t>
            </a:r>
            <a:r>
              <a:rPr lang="en-US" sz="2200" dirty="0">
                <a:solidFill>
                  <a:srgbClr val="C00000"/>
                </a:solidFill>
              </a:rPr>
              <a:t> </a:t>
            </a:r>
            <a:br>
              <a:rPr lang="en-US" dirty="0"/>
            </a:br>
            <a:r>
              <a:rPr lang="en-US" sz="2700" dirty="0"/>
              <a:t>Group 8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5020366"/>
            <a:ext cx="6269347" cy="1021498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Instructor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dr.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eng.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nkemeni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valery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2D7B7A25-3D5B-4A41-802C-7512506000E0}"/>
              </a:ext>
            </a:extLst>
          </p:cNvPr>
          <p:cNvSpPr/>
          <p:nvPr/>
        </p:nvSpPr>
        <p:spPr>
          <a:xfrm>
            <a:off x="9596387" y="6083166"/>
            <a:ext cx="2595613" cy="6641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Academic year: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2024/2025</a:t>
            </a:r>
          </a:p>
        </p:txBody>
      </p: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CAB26-17E0-478C-A76E-AD8A6107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Mobile Application Architecture</a:t>
            </a:r>
            <a:br>
              <a:rPr lang="en-US" b="1" dirty="0">
                <a:solidFill>
                  <a:srgbClr val="C00000"/>
                </a:solidFill>
              </a:rPr>
            </a:b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B9A87F-3DF5-4A72-88DB-C16CBD1EC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Common Architectures:</a:t>
            </a:r>
          </a:p>
          <a:p>
            <a:r>
              <a:rPr lang="en-US" b="1" dirty="0"/>
              <a:t>MVC (Model-View-Controller): </a:t>
            </a:r>
            <a:r>
              <a:rPr lang="en-US" dirty="0"/>
              <a:t>Separates application into three components for organized code.</a:t>
            </a:r>
          </a:p>
          <a:p>
            <a:r>
              <a:rPr lang="en-US" b="1" dirty="0"/>
              <a:t>MVVM (Model-View-</a:t>
            </a:r>
            <a:r>
              <a:rPr lang="en-US" b="1" dirty="0" err="1"/>
              <a:t>ViewModel</a:t>
            </a:r>
            <a:r>
              <a:rPr lang="en-US" b="1" dirty="0"/>
              <a:t>): </a:t>
            </a:r>
            <a:r>
              <a:rPr lang="en-US" dirty="0"/>
              <a:t>Reduces direct connection between View and Model, improving testability.</a:t>
            </a:r>
          </a:p>
          <a:p>
            <a:r>
              <a:rPr lang="en-US" dirty="0"/>
              <a:t>Clean Architecture: Separates concerns into distinct layers for scalability.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397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0CF6-C509-4692-807A-ADE81CC5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Application Architecture</a:t>
            </a:r>
            <a:br>
              <a:rPr lang="en-US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solidFill>
                <a:srgbClr val="C0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1818-3FA1-4C76-B698-50560E9A0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Patterns: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Singleton Pattern: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Ensures a single instance of a class.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Observer Pattern: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Defines dependencies between objects; changes in one trigger updates in others.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Factory Pattern: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Provides an interface for creating objects without specifying their exact classes.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397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4FFC-A4BF-4652-8947-1CC951D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Requirement Engineering for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5862-5461-42A0-A21F-0025CD7B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Methods for Collecting User Requirements:</a:t>
            </a:r>
            <a:endParaRPr lang="en-US" dirty="0">
              <a:solidFill>
                <a:srgbClr val="0070C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Interviews:</a:t>
            </a:r>
            <a:r>
              <a:rPr lang="en-US" dirty="0"/>
              <a:t> Direct discussions for deep insights.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Surveys:</a:t>
            </a:r>
            <a:r>
              <a:rPr lang="en-US" dirty="0"/>
              <a:t> Cost-effective for large groups.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Prototyping:</a:t>
            </a:r>
            <a:r>
              <a:rPr lang="en-US" dirty="0"/>
              <a:t> Early models for feedback.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>
                <a:solidFill>
                  <a:srgbClr val="0070C0"/>
                </a:solidFill>
              </a:rPr>
              <a:t>Techniques for Analyzing Requirements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Requirement Modeling: Visual representations of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Card Sorting: Organizes features based on user input.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941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F4FFC-A4BF-4652-8947-1CC951D5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Requirement Engineering for Mobile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65862-5461-42A0-A21F-0025CD7B1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Common 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Ambiguity in requirements, changing requirements, and communication barriers.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139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1B93-F73A-4889-A894-213B339ED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Mobile App Development Cost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E5FA0-BF1D-42ED-AAA3-650C50584C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Cost Factors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Platform Selection: Native apps are costlier but offer better performance.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 Complexity: Basic features vs. advanced functionalities.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Requirements: UI/UX complexity impacts costs.</a:t>
            </a:r>
          </a:p>
          <a:p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Estimation Models: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Feature-Based Breakdown: List features and assign hours.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Agile Estimation: Costs per sprint for iterative development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32169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6E1A2-EFB7-47DD-951F-D93A3B38C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F996-AF6B-41F6-84F7-D62BAF9E9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Findings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apps excel in performance; PWAs and hybrid apps offer cross-platform solutions.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 and Swift are preferred for native apps; JavaScript and Dart for cross-platform.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Proper architecture and requirement engineering are crucial for success.</a:t>
            </a: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native apps for performance, hybrid/PWAs for wider reach.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MVVM or Clean Architecture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4052968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1C320-5F6E-41EE-B46F-D72B70632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18AC0-FA13-4C6A-A1B7-4C5C67CAC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Definition: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Internet Programming (J2EE): Development of web-based applications using J2EE framework for scalable and secure enterprise applications.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Mobile Programming: Focuses on developing applications for mobile devices, employing various platforms and technologies.</a:t>
            </a:r>
          </a:p>
          <a:p>
            <a:r>
              <a:rPr lang="en-US" b="1" dirty="0">
                <a:solidFill>
                  <a:srgbClr val="0070C0"/>
                </a:solidFill>
              </a:rPr>
              <a:t>Purpose of the Report</a:t>
            </a:r>
            <a:r>
              <a:rPr lang="en-US" dirty="0">
                <a:solidFill>
                  <a:srgbClr val="0070C0"/>
                </a:solidFill>
              </a:rPr>
              <a:t>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To analyze types of mobile applications, programming languages, frameworks, and key aspects like architecture, requirement engineering, and cost estimation.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9195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00006-C628-45EF-9875-8E17C6412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25945-7B44-4843-BF5F-15C76B617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Scope and Objectives: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Comparative analysis of mobile app types, programming languages, frameworks, architectures, requirement engineering techniques, and cost estimation.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901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CA18-A266-4A98-99EC-C8C36F076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Types of Mobile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B4E1DE-817B-4092-B468-12A3F46F0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Apps: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specifically for one platform (iOS or Android).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Optimized for performance and full access to device features.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Progressive Web Apps (PWAs):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 applications that function like native apps using modern web technologies.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be installed on devices for offline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1655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653A2-8DED-4F2C-987E-84E701DC2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Types of Mobile Apps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91D1D-8EA4-4228-BD78-8F6E4D994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Hybrid Apps:</a:t>
            </a:r>
            <a:endParaRPr lang="en-US" dirty="0">
              <a:solidFill>
                <a:srgbClr val="0070C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elements of native and web apps.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using web technologies but deployed as native apps.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88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E34C0-2239-46ED-808A-06A2B31B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Comparative Analysis of Apps Types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ADD4ACC-3136-4753-84F2-B040B90F01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1305" y="2127184"/>
            <a:ext cx="7988969" cy="3590222"/>
          </a:xfrm>
        </p:spPr>
      </p:pic>
    </p:spTree>
    <p:extLst>
      <p:ext uri="{BB962C8B-B14F-4D97-AF65-F5344CB8AC3E}">
        <p14:creationId xmlns:p14="http://schemas.microsoft.com/office/powerpoint/2010/main" val="2481517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01150-FA7F-4EDF-A263-13935346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2290" y="263529"/>
            <a:ext cx="10058400" cy="145075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Mobile App Programming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163FF-D18D-44BD-8944-4BC684990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Kotlin: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Statically typed, primarily for Android. Concise syntax, null safety.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Swift: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Statically typed, primarily for iOS. Modern syntax, strong performance.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Dynamically typed. Used in mobile via frameworks like React Native. Versatile with a large ecosystem.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Dart: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Statically typed, used with Flutter for cross-platform development. Hot reload feature for faster development.</a:t>
            </a:r>
          </a:p>
        </p:txBody>
      </p:sp>
    </p:spTree>
    <p:extLst>
      <p:ext uri="{BB962C8B-B14F-4D97-AF65-F5344CB8AC3E}">
        <p14:creationId xmlns:p14="http://schemas.microsoft.com/office/powerpoint/2010/main" val="964179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D9B6A-A25B-42E1-907C-B4B6C10F4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Mobile Apps Development Framework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4C0E-A2D5-476A-9E79-2B6B343E8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Native (Swift/Kotlin):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for high-performance apps needing deep hardware integration.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Flutter (Google):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Cross-platform, customizable widgets, ideal for MVPs.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 Native (Meta):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cross-platform development with reusable code, good for social apps.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Xamarin (Microsoft):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Uses C#, integrates well with Microsoft tools, suited for enterprise solutions.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Ionic (Web-Based): Utilizes web technologies, best for simple apps and PWAs.</a:t>
            </a:r>
          </a:p>
        </p:txBody>
      </p:sp>
    </p:spTree>
    <p:extLst>
      <p:ext uri="{BB962C8B-B14F-4D97-AF65-F5344CB8AC3E}">
        <p14:creationId xmlns:p14="http://schemas.microsoft.com/office/powerpoint/2010/main" val="2341716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EB533-CB13-4F8C-9557-70480AADC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Comperative</a:t>
            </a:r>
            <a:r>
              <a:rPr lang="en-US" dirty="0">
                <a:solidFill>
                  <a:srgbClr val="C00000"/>
                </a:solidFill>
              </a:rPr>
              <a:t> Analysis of Frameworks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4FA96FE-73EF-4C29-A1A8-F198647FED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1659" y="1905802"/>
            <a:ext cx="9163250" cy="4244741"/>
          </a:xfrm>
        </p:spPr>
      </p:pic>
    </p:spTree>
    <p:extLst>
      <p:ext uri="{BB962C8B-B14F-4D97-AF65-F5344CB8AC3E}">
        <p14:creationId xmlns:p14="http://schemas.microsoft.com/office/powerpoint/2010/main" val="23076581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{7D556A50-EC3D-4F82-9C3B-5544AA367673}tf56160789_win32</Template>
  <TotalTime>57</TotalTime>
  <Words>680</Words>
  <Application>Microsoft Office PowerPoint</Application>
  <PresentationFormat>Widescreen</PresentationFormat>
  <Paragraphs>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PMingLiU-ExtB</vt:lpstr>
      <vt:lpstr>Arial</vt:lpstr>
      <vt:lpstr>Bookman Old Style</vt:lpstr>
      <vt:lpstr>Calibri</vt:lpstr>
      <vt:lpstr>Franklin Gothic Book</vt:lpstr>
      <vt:lpstr>Wingdings</vt:lpstr>
      <vt:lpstr>Custom</vt:lpstr>
      <vt:lpstr>COURSE CODE/TITLE:   CEF440/INTERNET PROGRAMMING(J2EE) AND MOBILE PROGRAMMING   Topic: MOBILE APP DEVELOPMENT PROCESS  Group 8</vt:lpstr>
      <vt:lpstr>INTRODUCTION</vt:lpstr>
      <vt:lpstr>INTRODUCTION</vt:lpstr>
      <vt:lpstr>Types of Mobile Apps</vt:lpstr>
      <vt:lpstr>Types of Mobile Apps</vt:lpstr>
      <vt:lpstr>Comparative Analysis of Apps Types</vt:lpstr>
      <vt:lpstr>Mobile App Programming Languages</vt:lpstr>
      <vt:lpstr>Mobile Apps Development Framework</vt:lpstr>
      <vt:lpstr>Comperative Analysis of Frameworks</vt:lpstr>
      <vt:lpstr>Mobile Application Architecture </vt:lpstr>
      <vt:lpstr>Mobile Application Architecture </vt:lpstr>
      <vt:lpstr>Requirement Engineering for Mobile App</vt:lpstr>
      <vt:lpstr>Requirement Engineering for Mobile App</vt:lpstr>
      <vt:lpstr>Mobile App Development Cost Estimation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CODE/TITLE:   CEF440/INTERNET PROGRAMMING(J2EE) AND MOBILE PROGRAMMING   Topic: MOBILE APP DEVELOPMENT PROCESS</dc:title>
  <dc:creator>Chemboli Roywinfeel</dc:creator>
  <cp:lastModifiedBy>Chemboli Roywinfeel</cp:lastModifiedBy>
  <cp:revision>6</cp:revision>
  <dcterms:created xsi:type="dcterms:W3CDTF">2025-03-31T20:58:52Z</dcterms:created>
  <dcterms:modified xsi:type="dcterms:W3CDTF">2025-03-31T21:56:11Z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