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2374900" y="2387600"/>
            <a:ext cx="19621500" cy="48768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2374900" y="7251700"/>
            <a:ext cx="19621500" cy="20574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0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defRPr>
            </a:lvl1pPr>
            <a:lvl2pPr marL="0" indent="0">
              <a:spcBef>
                <a:spcPts val="0"/>
              </a:spcBef>
              <a:buSzTx/>
              <a:buNone/>
              <a:defRPr sz="50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defRPr>
            </a:lvl2pPr>
            <a:lvl3pPr marL="0" indent="0">
              <a:spcBef>
                <a:spcPts val="0"/>
              </a:spcBef>
              <a:buSzTx/>
              <a:buNone/>
              <a:defRPr sz="50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defRPr>
            </a:lvl3pPr>
            <a:lvl4pPr marL="0" indent="0">
              <a:spcBef>
                <a:spcPts val="0"/>
              </a:spcBef>
              <a:buSzTx/>
              <a:buNone/>
              <a:defRPr sz="50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defRPr>
            </a:lvl4pPr>
            <a:lvl5pPr marL="0" indent="0">
              <a:spcBef>
                <a:spcPts val="0"/>
              </a:spcBef>
              <a:buSzTx/>
              <a:buNone/>
              <a:defRPr sz="50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「在此輸入名言語錄。」"/>
          <p:cNvSpPr txBox="1"/>
          <p:nvPr>
            <p:ph type="body" sz="quarter" idx="21"/>
          </p:nvPr>
        </p:nvSpPr>
        <p:spPr>
          <a:xfrm>
            <a:off x="2374900" y="6045200"/>
            <a:ext cx="19621500" cy="1117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defRPr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4" name="–王大明"/>
          <p:cNvSpPr txBox="1"/>
          <p:nvPr>
            <p:ph type="body" sz="quarter" idx="22"/>
          </p:nvPr>
        </p:nvSpPr>
        <p:spPr>
          <a:xfrm>
            <a:off x="2374900" y="8953500"/>
            <a:ext cx="19621500" cy="90163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/>
          <p:nvPr>
            <p:ph type="pic" idx="21"/>
          </p:nvPr>
        </p:nvSpPr>
        <p:spPr>
          <a:xfrm>
            <a:off x="0" y="-1816100"/>
            <a:ext cx="24384000" cy="160889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/>
          <p:nvPr>
            <p:ph type="pic" idx="21"/>
          </p:nvPr>
        </p:nvSpPr>
        <p:spPr>
          <a:xfrm>
            <a:off x="2273300" y="-3352800"/>
            <a:ext cx="19850100" cy="1294656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2374900" y="9080500"/>
            <a:ext cx="19621500" cy="1905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2374900" y="11010900"/>
            <a:ext cx="19621500" cy="19304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0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defRPr>
            </a:lvl1pPr>
            <a:lvl2pPr marL="0" indent="0">
              <a:spcBef>
                <a:spcPts val="0"/>
              </a:spcBef>
              <a:buSzTx/>
              <a:buNone/>
              <a:defRPr sz="50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defRPr>
            </a:lvl2pPr>
            <a:lvl3pPr marL="0" indent="0">
              <a:spcBef>
                <a:spcPts val="0"/>
              </a:spcBef>
              <a:buSzTx/>
              <a:buNone/>
              <a:defRPr sz="50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defRPr>
            </a:lvl3pPr>
            <a:lvl4pPr marL="0" indent="0">
              <a:spcBef>
                <a:spcPts val="0"/>
              </a:spcBef>
              <a:buSzTx/>
              <a:buNone/>
              <a:defRPr sz="50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defRPr>
            </a:lvl4pPr>
            <a:lvl5pPr marL="0" indent="0">
              <a:spcBef>
                <a:spcPts val="0"/>
              </a:spcBef>
              <a:buSzTx/>
              <a:buNone/>
              <a:defRPr sz="50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2374900" y="5143500"/>
            <a:ext cx="19621500" cy="3429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/>
          <p:nvPr>
            <p:ph type="pic" idx="21"/>
          </p:nvPr>
        </p:nvSpPr>
        <p:spPr>
          <a:xfrm>
            <a:off x="10998200" y="1930400"/>
            <a:ext cx="15167286" cy="10007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1816100" y="1943100"/>
            <a:ext cx="10502900" cy="5626100"/>
          </a:xfrm>
          <a:prstGeom prst="rect">
            <a:avLst/>
          </a:prstGeom>
        </p:spPr>
        <p:txBody>
          <a:bodyPr anchor="b"/>
          <a:lstStyle>
            <a:lvl1pPr algn="ctr">
              <a:defRPr sz="94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1816100" y="7556500"/>
            <a:ext cx="10502900" cy="42164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0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defRPr>
            </a:lvl1pPr>
            <a:lvl2pPr marL="0" indent="0">
              <a:spcBef>
                <a:spcPts val="0"/>
              </a:spcBef>
              <a:buSzTx/>
              <a:buNone/>
              <a:defRPr sz="50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defRPr>
            </a:lvl2pPr>
            <a:lvl3pPr marL="0" indent="0">
              <a:spcBef>
                <a:spcPts val="0"/>
              </a:spcBef>
              <a:buSzTx/>
              <a:buNone/>
              <a:defRPr sz="50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defRPr>
            </a:lvl3pPr>
            <a:lvl4pPr marL="0" indent="0">
              <a:spcBef>
                <a:spcPts val="0"/>
              </a:spcBef>
              <a:buSzTx/>
              <a:buNone/>
              <a:defRPr sz="50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defRPr>
            </a:lvl4pPr>
            <a:lvl5pPr marL="0" indent="0">
              <a:spcBef>
                <a:spcPts val="0"/>
              </a:spcBef>
              <a:buSzTx/>
              <a:buNone/>
              <a:defRPr sz="50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xfrm>
            <a:off x="2374900" y="4127500"/>
            <a:ext cx="19621500" cy="81915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/>
          <p:nvPr>
            <p:ph type="pic" sz="half" idx="21"/>
          </p:nvPr>
        </p:nvSpPr>
        <p:spPr>
          <a:xfrm>
            <a:off x="10109200" y="3606800"/>
            <a:ext cx="12472592" cy="8382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half" idx="1"/>
          </p:nvPr>
        </p:nvSpPr>
        <p:spPr>
          <a:xfrm>
            <a:off x="2374900" y="4140200"/>
            <a:ext cx="9410700" cy="7874000"/>
          </a:xfrm>
          <a:prstGeom prst="rect">
            <a:avLst/>
          </a:prstGeom>
        </p:spPr>
        <p:txBody>
          <a:bodyPr/>
          <a:lstStyle>
            <a:lvl1pPr marL="533400" indent="-533400" algn="l">
              <a:spcBef>
                <a:spcPts val="3900"/>
              </a:spcBef>
              <a:buBlip>
                <a:blip r:embed="rId2"/>
              </a:buBlip>
              <a:defRPr sz="4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defRPr>
            </a:lvl1pPr>
            <a:lvl2pPr marL="1066800" indent="-533400" algn="l">
              <a:spcBef>
                <a:spcPts val="3900"/>
              </a:spcBef>
              <a:buBlip>
                <a:blip r:embed="rId2"/>
              </a:buBlip>
              <a:defRPr sz="4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defRPr>
            </a:lvl2pPr>
            <a:lvl3pPr marL="1600200" indent="-533400" algn="l">
              <a:spcBef>
                <a:spcPts val="3900"/>
              </a:spcBef>
              <a:buBlip>
                <a:blip r:embed="rId2"/>
              </a:buBlip>
              <a:defRPr sz="4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defRPr>
            </a:lvl3pPr>
            <a:lvl4pPr marL="2133600" indent="-533400" algn="l">
              <a:spcBef>
                <a:spcPts val="3900"/>
              </a:spcBef>
              <a:buBlip>
                <a:blip r:embed="rId2"/>
              </a:buBlip>
              <a:defRPr sz="4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defRPr>
            </a:lvl4pPr>
            <a:lvl5pPr marL="2667000" indent="-533400" algn="l">
              <a:spcBef>
                <a:spcPts val="3900"/>
              </a:spcBef>
              <a:buBlip>
                <a:blip r:embed="rId2"/>
              </a:buBlip>
              <a:defRPr sz="4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/>
          <p:nvPr>
            <p:ph type="pic" sz="quarter" idx="21"/>
          </p:nvPr>
        </p:nvSpPr>
        <p:spPr>
          <a:xfrm>
            <a:off x="13487400" y="-736600"/>
            <a:ext cx="9662406" cy="6375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影像"/>
          <p:cNvSpPr/>
          <p:nvPr>
            <p:ph type="pic" idx="22"/>
          </p:nvPr>
        </p:nvSpPr>
        <p:spPr>
          <a:xfrm>
            <a:off x="13111577" y="4381521"/>
            <a:ext cx="9977826" cy="1515273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影像"/>
          <p:cNvSpPr/>
          <p:nvPr>
            <p:ph type="pic" idx="23"/>
          </p:nvPr>
        </p:nvSpPr>
        <p:spPr>
          <a:xfrm>
            <a:off x="-139700" y="-25400"/>
            <a:ext cx="17310482" cy="1298497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2374900" y="1651000"/>
            <a:ext cx="19621500" cy="1041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大標題文字"/>
          <p:cNvSpPr txBox="1"/>
          <p:nvPr>
            <p:ph type="title"/>
          </p:nvPr>
        </p:nvSpPr>
        <p:spPr>
          <a:xfrm>
            <a:off x="2387600" y="889000"/>
            <a:ext cx="19621500" cy="295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1993858" y="13144500"/>
            <a:ext cx="393205" cy="571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571500" marR="0" indent="-571500" algn="ctr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4500" u="none">
          <a:solidFill>
            <a:srgbClr val="000000"/>
          </a:solidFill>
          <a:uFillTx/>
          <a:latin typeface="PingFang TC Regular"/>
          <a:ea typeface="PingFang TC Regular"/>
          <a:cs typeface="PingFang TC Regular"/>
          <a:sym typeface="PingFang TC Regular"/>
        </a:defRPr>
      </a:lvl1pPr>
      <a:lvl2pPr marL="1231900" marR="0" indent="-571500" algn="ctr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4500" u="none">
          <a:solidFill>
            <a:srgbClr val="000000"/>
          </a:solidFill>
          <a:uFillTx/>
          <a:latin typeface="PingFang TC Regular"/>
          <a:ea typeface="PingFang TC Regular"/>
          <a:cs typeface="PingFang TC Regular"/>
          <a:sym typeface="PingFang TC Regular"/>
        </a:defRPr>
      </a:lvl2pPr>
      <a:lvl3pPr marL="1892300" marR="0" indent="-571500" algn="ctr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4500" u="none">
          <a:solidFill>
            <a:srgbClr val="000000"/>
          </a:solidFill>
          <a:uFillTx/>
          <a:latin typeface="PingFang TC Regular"/>
          <a:ea typeface="PingFang TC Regular"/>
          <a:cs typeface="PingFang TC Regular"/>
          <a:sym typeface="PingFang TC Regular"/>
        </a:defRPr>
      </a:lvl3pPr>
      <a:lvl4pPr marL="2552700" marR="0" indent="-571500" algn="ctr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4500" u="none">
          <a:solidFill>
            <a:srgbClr val="000000"/>
          </a:solidFill>
          <a:uFillTx/>
          <a:latin typeface="PingFang TC Regular"/>
          <a:ea typeface="PingFang TC Regular"/>
          <a:cs typeface="PingFang TC Regular"/>
          <a:sym typeface="PingFang TC Regular"/>
        </a:defRPr>
      </a:lvl4pPr>
      <a:lvl5pPr marL="3213100" marR="0" indent="-571500" algn="ctr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4500" u="none">
          <a:solidFill>
            <a:srgbClr val="000000"/>
          </a:solidFill>
          <a:uFillTx/>
          <a:latin typeface="PingFang TC Regular"/>
          <a:ea typeface="PingFang TC Regular"/>
          <a:cs typeface="PingFang TC Regular"/>
          <a:sym typeface="PingFang TC Regular"/>
        </a:defRPr>
      </a:lvl5pPr>
      <a:lvl6pPr marL="3873500" marR="0" indent="-571500" algn="ctr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4500" u="none">
          <a:solidFill>
            <a:srgbClr val="000000"/>
          </a:solidFill>
          <a:uFillTx/>
          <a:latin typeface="PingFang TC Regular"/>
          <a:ea typeface="PingFang TC Regular"/>
          <a:cs typeface="PingFang TC Regular"/>
          <a:sym typeface="PingFang TC Regular"/>
        </a:defRPr>
      </a:lvl6pPr>
      <a:lvl7pPr marL="4533900" marR="0" indent="-571500" algn="ctr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4500" u="none">
          <a:solidFill>
            <a:srgbClr val="000000"/>
          </a:solidFill>
          <a:uFillTx/>
          <a:latin typeface="PingFang TC Regular"/>
          <a:ea typeface="PingFang TC Regular"/>
          <a:cs typeface="PingFang TC Regular"/>
          <a:sym typeface="PingFang TC Regular"/>
        </a:defRPr>
      </a:lvl7pPr>
      <a:lvl8pPr marL="5194300" marR="0" indent="-571500" algn="ctr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4500" u="none">
          <a:solidFill>
            <a:srgbClr val="000000"/>
          </a:solidFill>
          <a:uFillTx/>
          <a:latin typeface="PingFang TC Regular"/>
          <a:ea typeface="PingFang TC Regular"/>
          <a:cs typeface="PingFang TC Regular"/>
          <a:sym typeface="PingFang TC Regular"/>
        </a:defRPr>
      </a:lvl8pPr>
      <a:lvl9pPr marL="5854700" marR="0" indent="-571500" algn="ctr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4500" u="none">
          <a:solidFill>
            <a:srgbClr val="000000"/>
          </a:solidFill>
          <a:uFillTx/>
          <a:latin typeface="PingFang TC Regular"/>
          <a:ea typeface="PingFang TC Regular"/>
          <a:cs typeface="PingFang TC Regular"/>
          <a:sym typeface="PingFang TC Regular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電研第一次下學期社課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電研第一次下學期社課</a:t>
            </a:r>
          </a:p>
        </p:txBody>
      </p:sp>
      <p:sp>
        <p:nvSpPr>
          <p:cNvPr id="120" name="課程：例外處理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課程：例外處理</a:t>
            </a:r>
          </a:p>
        </p:txBody>
      </p:sp>
      <p:pic>
        <p:nvPicPr>
          <p:cNvPr id="121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5977" y="1626917"/>
            <a:ext cx="2692401" cy="269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螢幕快照 2021-03-19 上午10.26.46.png" descr="螢幕快照 2021-03-19 上午10.26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74656" y="963176"/>
            <a:ext cx="14600125" cy="11321715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hrowable getCause()"/>
          <p:cNvSpPr txBox="1"/>
          <p:nvPr/>
        </p:nvSpPr>
        <p:spPr>
          <a:xfrm>
            <a:off x="608425" y="817870"/>
            <a:ext cx="8377623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3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Throwable getCause()</a:t>
            </a:r>
          </a:p>
        </p:txBody>
      </p:sp>
      <p:sp>
        <p:nvSpPr>
          <p:cNvPr id="148" name="System.out.println(e)…"/>
          <p:cNvSpPr txBox="1"/>
          <p:nvPr/>
        </p:nvSpPr>
        <p:spPr>
          <a:xfrm>
            <a:off x="1106544" y="3282755"/>
            <a:ext cx="6304931" cy="17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35000" indent="-635000">
              <a:buSzPct val="125000"/>
              <a:buChar char="•"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System.out.println(e)</a:t>
            </a:r>
          </a:p>
          <a:p>
            <a:pPr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輸出錯誤訊息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異常拋出"/>
          <p:cNvSpPr txBox="1"/>
          <p:nvPr/>
        </p:nvSpPr>
        <p:spPr>
          <a:xfrm>
            <a:off x="9594849" y="838687"/>
            <a:ext cx="5194301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異常拋出</a:t>
            </a:r>
          </a:p>
        </p:txBody>
      </p:sp>
      <p:sp>
        <p:nvSpPr>
          <p:cNvPr id="151" name="拋出異常有三種形式，一是throw,一個throws，還有一種系統自動拋異常。"/>
          <p:cNvSpPr txBox="1"/>
          <p:nvPr/>
        </p:nvSpPr>
        <p:spPr>
          <a:xfrm>
            <a:off x="1079673" y="3209079"/>
            <a:ext cx="2222465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7800"/>
              </a:lnSpc>
              <a:spcBef>
                <a:spcPts val="1200"/>
              </a:spcBef>
              <a:defRPr sz="5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拋出異常有三種形式，一是throw,一個throws，還有一種系統自動拋異常。</a:t>
            </a:r>
          </a:p>
        </p:txBody>
      </p:sp>
      <p:sp>
        <p:nvSpPr>
          <p:cNvPr id="152" name="throw與throws的比較…"/>
          <p:cNvSpPr txBox="1"/>
          <p:nvPr/>
        </p:nvSpPr>
        <p:spPr>
          <a:xfrm>
            <a:off x="1047668" y="5011632"/>
            <a:ext cx="22288665" cy="772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4200"/>
              </a:spcBef>
              <a:defRPr sz="4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throw與throws的比較</a:t>
            </a:r>
          </a:p>
          <a:p>
            <a:pPr algn="l">
              <a:spcBef>
                <a:spcPts val="4200"/>
              </a:spcBef>
              <a:defRPr sz="4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1、throws出現在方法函數頭；而throw出現在函數體。</a:t>
            </a:r>
          </a:p>
          <a:p>
            <a:pPr algn="l">
              <a:spcBef>
                <a:spcPts val="4200"/>
              </a:spcBef>
              <a:defRPr sz="4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2、throws表示出現異常的一種可能性，並不一定會發生這些異常；throw則是拋出了異常，執行throw則一定拋出了某種異常對象。</a:t>
            </a:r>
          </a:p>
          <a:p>
            <a:pPr algn="l">
              <a:spcBef>
                <a:spcPts val="4200"/>
              </a:spcBef>
              <a:defRPr sz="4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3、兩者都是消極處理異常的方式（這裏的消極並不是說這種方式不好），只是拋出或者可能拋出異常，但是不會由函數去處理異常，真正的處理異常由函數的上層調用處理。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系統自動拋異常"/>
          <p:cNvSpPr txBox="1"/>
          <p:nvPr/>
        </p:nvSpPr>
        <p:spPr>
          <a:xfrm>
            <a:off x="7689849" y="1587524"/>
            <a:ext cx="9004301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PingFang TC Regular"/>
                <a:ea typeface="PingFang TC Regular"/>
                <a:cs typeface="PingFang TC Regular"/>
                <a:sym typeface="PingFang TC Regular"/>
              </a:defRPr>
            </a:lvl1pPr>
          </a:lstStyle>
          <a:p>
            <a:pPr/>
            <a:r>
              <a:t>系統自動拋異常</a:t>
            </a:r>
          </a:p>
        </p:txBody>
      </p:sp>
      <p:sp>
        <p:nvSpPr>
          <p:cNvPr id="155" name="public static void main(String[] args)…"/>
          <p:cNvSpPr txBox="1"/>
          <p:nvPr/>
        </p:nvSpPr>
        <p:spPr>
          <a:xfrm>
            <a:off x="6515027" y="4481698"/>
            <a:ext cx="14078429" cy="671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public static void main(String[] args) </a:t>
            </a:r>
          </a:p>
          <a:p>
            <a:pPr algn="l">
              <a:defRPr sz="5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{</a:t>
            </a:r>
          </a:p>
          <a:p>
            <a:pPr algn="l">
              <a:defRPr sz="5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 int a = 5, b =0;</a:t>
            </a:r>
          </a:p>
          <a:p>
            <a:pPr lvl="1" algn="l">
              <a:defRPr sz="5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System.out.println(5/b);</a:t>
            </a:r>
          </a:p>
          <a:p>
            <a:pPr lvl="1" algn="l">
              <a:defRPr sz="5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}</a:t>
            </a:r>
          </a:p>
          <a:p>
            <a:pPr algn="l" defTabSz="457200">
              <a:lnSpc>
                <a:spcPts val="8400"/>
              </a:lnSpc>
              <a:spcBef>
                <a:spcPts val="1200"/>
              </a:spcBef>
              <a:defRPr sz="59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系統會自動拋出ArithmeticException異常：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hrow"/>
          <p:cNvSpPr txBox="1"/>
          <p:nvPr/>
        </p:nvSpPr>
        <p:spPr>
          <a:xfrm>
            <a:off x="10653390" y="1126237"/>
            <a:ext cx="30772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throw</a:t>
            </a:r>
          </a:p>
        </p:txBody>
      </p:sp>
      <p:sp>
        <p:nvSpPr>
          <p:cNvPr id="158" name="語法：throw  Exception ;"/>
          <p:cNvSpPr txBox="1"/>
          <p:nvPr/>
        </p:nvSpPr>
        <p:spPr>
          <a:xfrm>
            <a:off x="7769907" y="2826573"/>
            <a:ext cx="8844186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66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語法：throw  Exception ;</a:t>
            </a:r>
          </a:p>
        </p:txBody>
      </p:sp>
      <p:sp>
        <p:nvSpPr>
          <p:cNvPr id="159" name="public static void main(String[] args)…"/>
          <p:cNvSpPr txBox="1"/>
          <p:nvPr/>
        </p:nvSpPr>
        <p:spPr>
          <a:xfrm>
            <a:off x="6685167" y="4432812"/>
            <a:ext cx="12282551" cy="784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7400"/>
              </a:lnSpc>
              <a:defRPr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public static void main(String[] args) </a:t>
            </a:r>
          </a:p>
          <a:p>
            <a:pPr algn="l" defTabSz="457200">
              <a:lnSpc>
                <a:spcPts val="7400"/>
              </a:lnSpc>
              <a:defRPr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{</a:t>
            </a:r>
          </a:p>
          <a:p>
            <a:pPr algn="l" defTabSz="457200">
              <a:lnSpc>
                <a:spcPts val="7400"/>
              </a:lnSpc>
              <a:defRPr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 String s = "abc";</a:t>
            </a:r>
          </a:p>
          <a:p>
            <a:pPr algn="l" defTabSz="457200">
              <a:lnSpc>
                <a:spcPts val="7400"/>
              </a:lnSpc>
              <a:defRPr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 if(s.equals("abc")) </a:t>
            </a:r>
          </a:p>
          <a:p>
            <a:pPr lvl="1" algn="l" defTabSz="457200">
              <a:lnSpc>
                <a:spcPts val="7400"/>
              </a:lnSpc>
              <a:defRPr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 {</a:t>
            </a:r>
          </a:p>
          <a:p>
            <a:pPr algn="l" defTabSz="457200">
              <a:lnSpc>
                <a:spcPts val="7400"/>
              </a:lnSpc>
              <a:defRPr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     throw new NumberFormatException();</a:t>
            </a:r>
          </a:p>
          <a:p>
            <a:pPr algn="l" defTabSz="457200">
              <a:lnSpc>
                <a:spcPts val="7400"/>
              </a:lnSpc>
              <a:defRPr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 } else {</a:t>
            </a:r>
          </a:p>
          <a:p>
            <a:pPr algn="l" defTabSz="457200">
              <a:lnSpc>
                <a:spcPts val="7400"/>
              </a:lnSpc>
              <a:defRPr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     System.out.println(s);</a:t>
            </a:r>
          </a:p>
          <a:p>
            <a:pPr algn="l" defTabSz="457200">
              <a:lnSpc>
                <a:spcPts val="7400"/>
              </a:lnSpc>
              <a:defRPr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 }</a:t>
            </a:r>
          </a:p>
          <a:p>
            <a:pPr algn="l" defTabSz="457200">
              <a:lnSpc>
                <a:spcPts val="7400"/>
              </a:lnSpc>
              <a:defRPr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hrows"/>
          <p:cNvSpPr txBox="1"/>
          <p:nvPr/>
        </p:nvSpPr>
        <p:spPr>
          <a:xfrm>
            <a:off x="10406273" y="774883"/>
            <a:ext cx="3571454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throws</a:t>
            </a:r>
          </a:p>
        </p:txBody>
      </p:sp>
      <p:sp>
        <p:nvSpPr>
          <p:cNvPr id="162" name="語法：[(修飾符)](返回值類型)(方法名)([參數列表])[throws(異常類)]{......}"/>
          <p:cNvSpPr txBox="1"/>
          <p:nvPr/>
        </p:nvSpPr>
        <p:spPr>
          <a:xfrm>
            <a:off x="2050969" y="3080408"/>
            <a:ext cx="20282062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語法：[(修飾符)](返回值類型)(方法名)([參數列表])[throws(異常類)]{......}</a:t>
            </a:r>
          </a:p>
          <a:p>
            <a: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algn="l" defTabSz="457200">
              <a:lnSpc>
                <a:spcPts val="2800"/>
              </a:lnSpc>
              <a:defRPr sz="12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u="none">
              <a:solidFill>
                <a:srgbClr val="000000"/>
              </a:solidFill>
            </a:endParaRPr>
          </a:p>
        </p:txBody>
      </p:sp>
      <p:sp>
        <p:nvSpPr>
          <p:cNvPr id="163" name="當某個方法可能會拋出某種異常時用於throws 聲明可能拋出的異常，然後交給上層調用它的方法程序處理。…"/>
          <p:cNvSpPr txBox="1"/>
          <p:nvPr/>
        </p:nvSpPr>
        <p:spPr>
          <a:xfrm>
            <a:off x="3127358" y="5412689"/>
            <a:ext cx="17426575" cy="584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4200"/>
              </a:spcBef>
              <a:defRPr sz="56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當某個方法可能會拋出某種異常時用於throws 聲明可能拋出的異常，然後交給上層調用它的方法程序處理。</a:t>
            </a:r>
          </a:p>
          <a:p>
            <a:pPr>
              <a:spcBef>
                <a:spcPts val="4200"/>
              </a:spcBef>
              <a:defRPr sz="56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如： public void function() throws Exception{......}</a:t>
            </a:r>
          </a:p>
          <a:p>
            <a:pPr algn="l" defTabSz="457200">
              <a:lnSpc>
                <a:spcPts val="8100"/>
              </a:lnSpc>
              <a:defRPr sz="56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ublic static void function() throws NumberFormatException…"/>
          <p:cNvSpPr txBox="1"/>
          <p:nvPr/>
        </p:nvSpPr>
        <p:spPr>
          <a:xfrm>
            <a:off x="4638269" y="2329736"/>
            <a:ext cx="16195478" cy="95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public static void function() throws NumberFormatException</a:t>
            </a:r>
          </a:p>
          <a:p>
            <a:pPr algn="l">
              <a:defRPr sz="5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{</a:t>
            </a:r>
          </a:p>
          <a:p>
            <a:pPr algn="l">
              <a:defRPr sz="5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String s = “abc";</a:t>
            </a:r>
          </a:p>
          <a:p>
            <a:pPr lvl="1" algn="l">
              <a:defRPr sz="5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System.out.println(Double.parseDouble(s));4     </a:t>
            </a:r>
          </a:p>
          <a:p>
            <a:pPr algn="l">
              <a:defRPr sz="5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}</a:t>
            </a:r>
          </a:p>
          <a:p>
            <a:pPr algn="l">
              <a:defRPr sz="51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algn="l">
              <a:defRPr sz="5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public static void main(String[] args) {</a:t>
            </a:r>
          </a:p>
          <a:p>
            <a:pPr algn="l">
              <a:defRPr sz="5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try </a:t>
            </a:r>
          </a:p>
          <a:p>
            <a:pPr algn="l">
              <a:defRPr sz="5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{</a:t>
            </a:r>
            <a:br/>
            <a:r>
              <a:t>            function();</a:t>
            </a:r>
          </a:p>
          <a:p>
            <a:pPr algn="l">
              <a:defRPr sz="5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} catch (NumberFormatException e) {</a:t>
            </a:r>
          </a:p>
          <a:p>
            <a:pPr algn="l">
              <a:defRPr sz="5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     System.err.println(“非數據類型不能轉換。");</a:t>
            </a:r>
          </a:p>
        </p:txBody>
      </p:sp>
      <p:sp>
        <p:nvSpPr>
          <p:cNvPr id="166" name="throws"/>
          <p:cNvSpPr txBox="1"/>
          <p:nvPr/>
        </p:nvSpPr>
        <p:spPr>
          <a:xfrm>
            <a:off x="10406273" y="587493"/>
            <a:ext cx="3571454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throws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注意事項"/>
          <p:cNvSpPr txBox="1"/>
          <p:nvPr/>
        </p:nvSpPr>
        <p:spPr>
          <a:xfrm>
            <a:off x="9594849" y="952390"/>
            <a:ext cx="5194301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注意事項</a:t>
            </a:r>
          </a:p>
        </p:txBody>
      </p:sp>
      <p:sp>
        <p:nvSpPr>
          <p:cNvPr id="169" name="catch 不能獨立於 try 存在。…"/>
          <p:cNvSpPr txBox="1"/>
          <p:nvPr/>
        </p:nvSpPr>
        <p:spPr>
          <a:xfrm>
            <a:off x="1774113" y="3179208"/>
            <a:ext cx="21710328" cy="876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35000" indent="-635000" algn="l">
              <a:buSzPct val="125000"/>
              <a:buChar char="•"/>
              <a:defRPr sz="7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catch 不能獨立於 try 存在。</a:t>
            </a:r>
          </a:p>
          <a:p>
            <a:pPr algn="l">
              <a:defRPr sz="74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635000" indent="-635000" algn="l">
              <a:buSzPct val="125000"/>
              <a:buChar char="•"/>
              <a:defRPr sz="7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在 try/catch 後面添加 finally 塊並非強制性要求的。</a:t>
            </a:r>
          </a:p>
          <a:p>
            <a:pPr algn="l">
              <a:defRPr sz="74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635000" indent="-635000" algn="l">
              <a:buSzPct val="125000"/>
              <a:buChar char="•"/>
              <a:defRPr sz="7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try後不能既沒 catch 也沒 finally 。</a:t>
            </a:r>
          </a:p>
          <a:p>
            <a:pPr algn="l">
              <a:defRPr sz="74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635000" indent="-635000" algn="l">
              <a:buSzPct val="125000"/>
              <a:buChar char="•"/>
              <a:defRPr sz="7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try, catch, finally 之間不能添加任何程式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例外是程序中的一些錯誤，但並不是所有的錯誤都是例外，並且錯誤有時候是可以避免的。比如說，你的代碼少了一個分號，那麽運行出來結果是提示是錯誤 java.lang.Error；如果你用System.out.println(11/0)，那麽你是因為你用0做了除數，會拋出 java.lang.ArithmeticException 的例外。…"/>
          <p:cNvSpPr txBox="1"/>
          <p:nvPr>
            <p:ph type="title"/>
          </p:nvPr>
        </p:nvSpPr>
        <p:spPr>
          <a:xfrm>
            <a:off x="2381250" y="1474028"/>
            <a:ext cx="19621500" cy="9861613"/>
          </a:xfrm>
          <a:prstGeom prst="rect">
            <a:avLst/>
          </a:prstGeom>
        </p:spPr>
        <p:txBody>
          <a:bodyPr/>
          <a:lstStyle/>
          <a:p>
            <a:pPr defTabSz="404495">
              <a:defRPr sz="4900">
                <a:latin typeface="PingFang TC Regular"/>
                <a:ea typeface="PingFang TC Regular"/>
                <a:cs typeface="PingFang TC Regular"/>
                <a:sym typeface="PingFang TC Regular"/>
              </a:defRPr>
            </a:pPr>
            <a:r>
              <a:t> 例外是程序中的一些錯誤，但並不是所有的錯誤都是例外，並且錯誤有時候是可以避免的。比如說，你的代碼少了一個分號，那麽運行出來結果是提示是錯誤 java.lang.Error；如果你用System.out.println(11/0)，那麽你是因為你用0做了除數，會拋出 java.lang.ArithmeticException 的例外。</a:t>
            </a:r>
          </a:p>
          <a:p>
            <a:pPr defTabSz="404495">
              <a:defRPr sz="4900">
                <a:latin typeface="PingFang TC Regular"/>
                <a:ea typeface="PingFang TC Regular"/>
                <a:cs typeface="PingFang TC Regular"/>
                <a:sym typeface="PingFang TC Regular"/>
              </a:defRPr>
            </a:pPr>
            <a:r>
              <a:t>例外產生 的原因有很多，通常包含以下幾大類：</a:t>
            </a:r>
          </a:p>
          <a:p>
            <a:pPr defTabSz="404495">
              <a:defRPr sz="4900">
                <a:latin typeface="PingFang TC Regular"/>
                <a:ea typeface="PingFang TC Regular"/>
                <a:cs typeface="PingFang TC Regular"/>
                <a:sym typeface="PingFang TC Regular"/>
              </a:defRPr>
            </a:pPr>
            <a:r>
              <a:t> 用戶輸入了非法數據。</a:t>
            </a:r>
          </a:p>
          <a:p>
            <a:pPr defTabSz="404495">
              <a:defRPr sz="4900">
                <a:latin typeface="PingFang TC Regular"/>
                <a:ea typeface="PingFang TC Regular"/>
                <a:cs typeface="PingFang TC Regular"/>
                <a:sym typeface="PingFang TC Regular"/>
              </a:defRPr>
            </a:pPr>
            <a:r>
              <a:t>    要打開的文件不存在。</a:t>
            </a:r>
          </a:p>
          <a:p>
            <a:pPr defTabSz="404495">
              <a:defRPr sz="4900">
                <a:latin typeface="PingFang TC Regular"/>
                <a:ea typeface="PingFang TC Regular"/>
                <a:cs typeface="PingFang TC Regular"/>
                <a:sym typeface="PingFang TC Regular"/>
              </a:defRPr>
            </a:pPr>
            <a:r>
              <a:t>    網絡通信時連接中斷，或者JVM內存溢出。</a:t>
            </a:r>
          </a:p>
          <a:p>
            <a:pPr defTabSz="404495">
              <a:defRPr sz="4900">
                <a:latin typeface="PingFang TC Regular"/>
                <a:ea typeface="PingFang TC Regular"/>
                <a:cs typeface="PingFang TC Regular"/>
                <a:sym typeface="PingFang TC Regular"/>
              </a:defRPr>
            </a:pPr>
          </a:p>
          <a:p>
            <a:pPr defTabSz="404495">
              <a:defRPr sz="4900">
                <a:latin typeface="PingFang TC Regular"/>
                <a:ea typeface="PingFang TC Regular"/>
                <a:cs typeface="PingFang TC Regular"/>
                <a:sym typeface="PingFang TC Regular"/>
              </a:defRPr>
            </a:pPr>
            <a:r>
              <a:t>這些例外有的是因為用戶錯誤引起，有的是程序錯誤引起的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要理解Java例外處理是如何工作的，你需要掌握以下三種類型的例外：…"/>
          <p:cNvSpPr txBox="1"/>
          <p:nvPr>
            <p:ph type="body" idx="21"/>
          </p:nvPr>
        </p:nvSpPr>
        <p:spPr>
          <a:xfrm>
            <a:off x="2164289" y="1502011"/>
            <a:ext cx="21188739" cy="11226801"/>
          </a:xfrm>
          <a:prstGeom prst="rect">
            <a:avLst/>
          </a:prstGeom>
        </p:spPr>
        <p:txBody>
          <a:bodyPr/>
          <a:lstStyle/>
          <a:p>
            <a:pPr algn="l">
              <a:defRPr>
                <a:latin typeface="PingFang TC Regular"/>
                <a:ea typeface="PingFang TC Regular"/>
                <a:cs typeface="PingFang TC Regular"/>
                <a:sym typeface="PingFang TC Regular"/>
              </a:defRPr>
            </a:pPr>
            <a:r>
              <a:t>要理解Java例外處理是如何工作的，你需要掌握以下三種類型的例外：</a:t>
            </a:r>
          </a:p>
          <a:p>
            <a:pPr algn="l">
              <a:defRPr>
                <a:latin typeface="PingFang TC Regular"/>
                <a:ea typeface="PingFang TC Regular"/>
                <a:cs typeface="PingFang TC Regular"/>
                <a:sym typeface="PingFang TC Regular"/>
              </a:defRPr>
            </a:pPr>
            <a:r>
              <a:rPr>
                <a:latin typeface="PingFang TC Semibold"/>
                <a:ea typeface="PingFang TC Semibold"/>
                <a:cs typeface="PingFang TC Semibold"/>
                <a:sym typeface="PingFang TC Semibold"/>
              </a:rPr>
              <a:t>檢查性例外</a:t>
            </a:r>
            <a:r>
              <a:t>：最具代表的檢查性例外是用戶錯誤或問題引起的例外，這是程序員無法預見的。例如要打開一個不存在文件時，一個例外就发生了，這些例外在編譯時不能被簡單地忽略。</a:t>
            </a:r>
          </a:p>
          <a:p>
            <a:pPr algn="l">
              <a:defRPr>
                <a:latin typeface="PingFang TC Regular"/>
                <a:ea typeface="PingFang TC Regular"/>
                <a:cs typeface="PingFang TC Regular"/>
                <a:sym typeface="PingFang TC Regular"/>
              </a:defRPr>
            </a:pPr>
          </a:p>
          <a:p>
            <a:pPr algn="l">
              <a:defRPr>
                <a:latin typeface="PingFang TC Regular"/>
                <a:ea typeface="PingFang TC Regular"/>
                <a:cs typeface="PingFang TC Regular"/>
                <a:sym typeface="PingFang TC Regular"/>
              </a:defRPr>
            </a:pPr>
            <a:r>
              <a:rPr>
                <a:latin typeface="PingFang TC Semibold"/>
                <a:ea typeface="PingFang TC Semibold"/>
                <a:cs typeface="PingFang TC Semibold"/>
                <a:sym typeface="PingFang TC Semibold"/>
              </a:rPr>
              <a:t>運行時例外</a:t>
            </a:r>
            <a:r>
              <a:t>： 運行時例外是可能被程序員避免的例外。與檢查性例外相反，運行時例外可以在編譯時被忽略。</a:t>
            </a:r>
          </a:p>
          <a:p>
            <a:pPr algn="l">
              <a:defRPr>
                <a:latin typeface="PingFang TC Regular"/>
                <a:ea typeface="PingFang TC Regular"/>
                <a:cs typeface="PingFang TC Regular"/>
                <a:sym typeface="PingFang TC Regular"/>
              </a:defRPr>
            </a:pPr>
          </a:p>
          <a:p>
            <a:pPr algn="l">
              <a:defRPr>
                <a:latin typeface="PingFang TC Regular"/>
                <a:ea typeface="PingFang TC Regular"/>
                <a:cs typeface="PingFang TC Regular"/>
                <a:sym typeface="PingFang TC Regular"/>
              </a:defRPr>
            </a:pPr>
            <a:r>
              <a:rPr>
                <a:latin typeface="PingFang TC Semibold"/>
                <a:ea typeface="PingFang TC Semibold"/>
                <a:cs typeface="PingFang TC Semibold"/>
                <a:sym typeface="PingFang TC Semibold"/>
              </a:rPr>
              <a:t>錯誤</a:t>
            </a:r>
            <a:r>
              <a:t>： 錯誤不是例外，而是脫離程序員控制的問題。錯誤在代碼中通常被忽略。例如，當溢出時，一個錯誤就发生了，它們在編譯也檢查不到的。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所有的例外類是從 java.lang.Exception 類繼承的子類。Exception類Throwable 類的子類。除了Exception外，Throwable還有一個子類Error 。…"/>
          <p:cNvSpPr txBox="1"/>
          <p:nvPr/>
        </p:nvSpPr>
        <p:spPr>
          <a:xfrm>
            <a:off x="1276513" y="1307929"/>
            <a:ext cx="11824422" cy="1076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PingFang TC Regular"/>
                <a:ea typeface="PingFang TC Regular"/>
                <a:cs typeface="PingFang TC Regular"/>
                <a:sym typeface="PingFang TC Regular"/>
              </a:defRPr>
            </a:pPr>
            <a:r>
              <a:t>所有的例外類是從 java.lang.Exception 類繼承的子類。Exception類Throwable 類的子類。除了Exception外，Throwable還有一個子類Error 。</a:t>
            </a:r>
          </a:p>
          <a:p>
            <a:pPr algn="l">
              <a:defRPr>
                <a:latin typeface="PingFang TC Regular"/>
                <a:ea typeface="PingFang TC Regular"/>
                <a:cs typeface="PingFang TC Regular"/>
                <a:sym typeface="PingFang TC Regular"/>
              </a:defRPr>
            </a:pPr>
            <a:r>
              <a:t>Java 程序通常不捕獲錯誤。錯誤一般發生在嚴重故障時，它們在Java程序處理的範疇之外。</a:t>
            </a:r>
          </a:p>
          <a:p>
            <a:pPr algn="l">
              <a:defRPr>
                <a:latin typeface="PingFang TC Regular"/>
                <a:ea typeface="PingFang TC Regular"/>
                <a:cs typeface="PingFang TC Regular"/>
                <a:sym typeface="PingFang TC Regular"/>
              </a:defRPr>
            </a:pPr>
            <a:r>
              <a:t>Error 用來指示運行時環境发生的錯誤。</a:t>
            </a:r>
          </a:p>
          <a:p>
            <a:pPr algn="l">
              <a:defRPr>
                <a:latin typeface="PingFang TC Regular"/>
                <a:ea typeface="PingFang TC Regular"/>
                <a:cs typeface="PingFang TC Regular"/>
                <a:sym typeface="PingFang TC Regular"/>
              </a:defRPr>
            </a:pPr>
            <a:r>
              <a:t>例如，JVM 內存溢出。一般地，程序不會從錯誤中恢覆。</a:t>
            </a:r>
          </a:p>
          <a:p>
            <a:pPr algn="l">
              <a:defRPr>
                <a:latin typeface="PingFang TC Regular"/>
                <a:ea typeface="PingFang TC Regular"/>
                <a:cs typeface="PingFang TC Regular"/>
                <a:sym typeface="PingFang TC Regular"/>
              </a:defRPr>
            </a:pPr>
            <a:r>
              <a:t>例外類有兩個主要的子類：</a:t>
            </a:r>
            <a:r>
              <a:rPr>
                <a:latin typeface="PingFang TC Semibold"/>
                <a:ea typeface="PingFang TC Semibold"/>
                <a:cs typeface="PingFang TC Semibold"/>
                <a:sym typeface="PingFang TC Semibold"/>
              </a:rPr>
              <a:t>IOException 類和 RuntimeException 類</a:t>
            </a:r>
          </a:p>
        </p:txBody>
      </p:sp>
      <p:pic>
        <p:nvPicPr>
          <p:cNvPr id="128" name="12-130Q1234I6223.jpg" descr="12-130Q1234I622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95554" y="3771534"/>
            <a:ext cx="9997466" cy="6172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表格"/>
          <p:cNvGraphicFramePr/>
          <p:nvPr/>
        </p:nvGraphicFramePr>
        <p:xfrm>
          <a:off x="1708966" y="4676098"/>
          <a:ext cx="21921852" cy="5830697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10954576"/>
                <a:gridCol w="10954576"/>
              </a:tblGrid>
              <a:tr h="1163599">
                <a:tc>
                  <a:txBody>
                    <a:bodyPr/>
                    <a:lstStyle/>
                    <a:p>
                      <a:pPr defTabSz="457200">
                        <a:lnSpc>
                          <a:spcPts val="74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ArithmeticException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4">
                          <a:hueOff val="-633268"/>
                          <a:lumOff val="-33072"/>
                        </a:schemeClr>
                      </a:solidFill>
                      <a:miter lim="400000"/>
                    </a:lnL>
                    <a:lnT w="12700">
                      <a:solidFill>
                        <a:schemeClr val="accent4">
                          <a:hueOff val="-633268"/>
                          <a:lumOff val="-33072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74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數學運算時產生的例外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chemeClr val="accent4">
                          <a:hueOff val="-633268"/>
                          <a:lumOff val="-33072"/>
                        </a:schemeClr>
                      </a:solidFill>
                      <a:miter lim="400000"/>
                    </a:lnR>
                    <a:lnT w="12700">
                      <a:solidFill>
                        <a:schemeClr val="accent4">
                          <a:hueOff val="-633268"/>
                          <a:lumOff val="-33072"/>
                        </a:schemeClr>
                      </a:solidFill>
                      <a:miter lim="400000"/>
                    </a:lnT>
                  </a:tcPr>
                </a:tc>
              </a:tr>
              <a:tr h="1163599">
                <a:tc>
                  <a:txBody>
                    <a:bodyPr/>
                    <a:lstStyle/>
                    <a:p>
                      <a:pPr defTabSz="457200">
                        <a:lnSpc>
                          <a:spcPts val="74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ArrayIndexOutOfBoundsException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4">
                          <a:hueOff val="-633268"/>
                          <a:lumOff val="-33072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74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陣列索引值小於0或超過陣列邊界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chemeClr val="accent4">
                          <a:hueOff val="-633268"/>
                          <a:lumOff val="-33072"/>
                        </a:schemeClr>
                      </a:solidFill>
                      <a:miter lim="400000"/>
                    </a:lnR>
                  </a:tcPr>
                </a:tc>
              </a:tr>
              <a:tr h="1163599">
                <a:tc>
                  <a:txBody>
                    <a:bodyPr/>
                    <a:lstStyle/>
                    <a:p>
                      <a:pPr defTabSz="457200">
                        <a:lnSpc>
                          <a:spcPts val="74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ArrayStoreException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4">
                          <a:hueOff val="-633268"/>
                          <a:lumOff val="-33072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74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儲存陣列元素型態不符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chemeClr val="accent4">
                          <a:hueOff val="-633268"/>
                          <a:lumOff val="-33072"/>
                        </a:schemeClr>
                      </a:solidFill>
                      <a:miter lim="400000"/>
                    </a:lnR>
                  </a:tcPr>
                </a:tc>
              </a:tr>
              <a:tr h="1163599">
                <a:tc>
                  <a:txBody>
                    <a:bodyPr/>
                    <a:lstStyle/>
                    <a:p>
                      <a:pPr defTabSz="457200">
                        <a:lnSpc>
                          <a:spcPts val="74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IllegalArgumentException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4">
                          <a:hueOff val="-633268"/>
                          <a:lumOff val="-33072"/>
                        </a:schemeClr>
                      </a:solidFill>
                      <a:miter lim="400000"/>
                    </a:lnL>
                    <a:lnB w="12700">
                      <a:solidFill>
                        <a:schemeClr val="accent4">
                          <a:hueOff val="-633268"/>
                          <a:lumOff val="-33072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74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方法呼叫時參數型態不同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chemeClr val="accent4">
                          <a:hueOff val="-633268"/>
                          <a:lumOff val="-33072"/>
                        </a:schemeClr>
                      </a:solidFill>
                      <a:miter lim="400000"/>
                    </a:lnR>
                    <a:lnB w="12700">
                      <a:solidFill>
                        <a:schemeClr val="accent4">
                          <a:hueOff val="-633268"/>
                          <a:lumOff val="-33072"/>
                        </a:schemeClr>
                      </a:solidFill>
                      <a:miter lim="400000"/>
                    </a:lnB>
                  </a:tcPr>
                </a:tc>
              </a:tr>
              <a:tr h="1163599">
                <a:tc>
                  <a:txBody>
                    <a:bodyPr/>
                    <a:lstStyle/>
                    <a:p>
                      <a:pPr defTabSz="457200">
                        <a:lnSpc>
                          <a:spcPts val="74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NullPointerException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4">
                          <a:hueOff val="-633268"/>
                          <a:lumOff val="-33072"/>
                        </a:schemeClr>
                      </a:solidFill>
                      <a:miter lim="400000"/>
                    </a:lnL>
                    <a:lnT w="12700">
                      <a:solidFill>
                        <a:schemeClr val="accent4">
                          <a:hueOff val="-633268"/>
                          <a:lumOff val="-33072"/>
                        </a:schemeClr>
                      </a:solidFill>
                      <a:miter lim="400000"/>
                    </a:lnT>
                    <a:lnB w="12700">
                      <a:solidFill>
                        <a:schemeClr val="accent4">
                          <a:hueOff val="-633268"/>
                          <a:lumOff val="-33072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74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物件值為null產生的例外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chemeClr val="accent4">
                          <a:hueOff val="-633268"/>
                          <a:lumOff val="-33072"/>
                        </a:schemeClr>
                      </a:solidFill>
                      <a:miter lim="400000"/>
                    </a:lnR>
                    <a:lnT w="12700">
                      <a:solidFill>
                        <a:schemeClr val="accent4">
                          <a:hueOff val="-633268"/>
                          <a:lumOff val="-33072"/>
                        </a:schemeClr>
                      </a:solidFill>
                      <a:miter lim="400000"/>
                    </a:lnT>
                    <a:lnB w="12700">
                      <a:solidFill>
                        <a:schemeClr val="accent4">
                          <a:hueOff val="-633268"/>
                          <a:lumOff val="-33072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1" name="常見的例外"/>
          <p:cNvSpPr txBox="1"/>
          <p:nvPr/>
        </p:nvSpPr>
        <p:spPr>
          <a:xfrm>
            <a:off x="8959849" y="1727931"/>
            <a:ext cx="6464301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常見的例外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ublic static void main(String[] args)…"/>
          <p:cNvSpPr txBox="1"/>
          <p:nvPr/>
        </p:nvSpPr>
        <p:spPr>
          <a:xfrm>
            <a:off x="6398021" y="2774462"/>
            <a:ext cx="11587957" cy="461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public static void main(String[] args) </a:t>
            </a:r>
          </a:p>
          <a:p>
            <a:pPr algn="l">
              <a:defRPr sz="5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{</a:t>
            </a:r>
          </a:p>
          <a:p>
            <a:pPr algn="l">
              <a:defRPr sz="5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 int a = 5, b =0;</a:t>
            </a:r>
          </a:p>
          <a:p>
            <a:pPr lvl="1" algn="l">
              <a:defRPr sz="5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System.out.println(5/b);</a:t>
            </a:r>
          </a:p>
          <a:p>
            <a:pPr lvl="1" algn="l">
              <a:defRPr sz="5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}        </a:t>
            </a:r>
          </a:p>
        </p:txBody>
      </p:sp>
      <p:sp>
        <p:nvSpPr>
          <p:cNvPr id="134" name="實作"/>
          <p:cNvSpPr txBox="1"/>
          <p:nvPr/>
        </p:nvSpPr>
        <p:spPr>
          <a:xfrm>
            <a:off x="10864850" y="838687"/>
            <a:ext cx="2654301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實作</a:t>
            </a:r>
          </a:p>
        </p:txBody>
      </p:sp>
      <p:sp>
        <p:nvSpPr>
          <p:cNvPr id="135" name="public static void main(String[] args)…"/>
          <p:cNvSpPr txBox="1"/>
          <p:nvPr/>
        </p:nvSpPr>
        <p:spPr>
          <a:xfrm>
            <a:off x="5662896" y="7757445"/>
            <a:ext cx="15014687" cy="461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8400"/>
              </a:lnSpc>
              <a:defRPr sz="59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public static void main(String[] args)</a:t>
            </a:r>
          </a:p>
          <a:p>
            <a:pPr algn="l" defTabSz="457200">
              <a:lnSpc>
                <a:spcPts val="8400"/>
              </a:lnSpc>
              <a:defRPr sz="59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{</a:t>
            </a:r>
          </a:p>
          <a:p>
            <a:pPr algn="l" defTabSz="457200">
              <a:lnSpc>
                <a:spcPts val="8400"/>
              </a:lnSpc>
              <a:defRPr sz="59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String s = "abc";</a:t>
            </a:r>
          </a:p>
          <a:p>
            <a:pPr algn="l" defTabSz="457200">
              <a:lnSpc>
                <a:spcPts val="8400"/>
              </a:lnSpc>
              <a:defRPr sz="59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System.out.println(Double.parseDouble(s));</a:t>
            </a:r>
          </a:p>
          <a:p>
            <a:pPr algn="l" defTabSz="457200">
              <a:lnSpc>
                <a:spcPts val="8400"/>
              </a:lnSpc>
              <a:defRPr sz="59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ry{…"/>
          <p:cNvSpPr txBox="1"/>
          <p:nvPr/>
        </p:nvSpPr>
        <p:spPr>
          <a:xfrm>
            <a:off x="4598984" y="5152628"/>
            <a:ext cx="16500898" cy="509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7400"/>
              </a:lnSpc>
              <a:defRPr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try{</a:t>
            </a:r>
          </a:p>
          <a:p>
            <a:pPr algn="l" defTabSz="457200">
              <a:lnSpc>
                <a:spcPts val="7400"/>
              </a:lnSpc>
              <a:defRPr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    //檢查此區塊裡程式是否有例外產生，若有就丟出例外</a:t>
            </a:r>
          </a:p>
          <a:p>
            <a:pPr algn="l" defTabSz="457200">
              <a:lnSpc>
                <a:spcPts val="7400"/>
              </a:lnSpc>
              <a:defRPr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}</a:t>
            </a:r>
          </a:p>
          <a:p>
            <a:pPr algn="l" defTabSz="457200">
              <a:lnSpc>
                <a:spcPts val="7400"/>
              </a:lnSpc>
              <a:defRPr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catch(例外類型 ex){</a:t>
            </a:r>
          </a:p>
          <a:p>
            <a:pPr algn="l" defTabSz="457200">
              <a:lnSpc>
                <a:spcPts val="7400"/>
              </a:lnSpc>
              <a:defRPr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    //處理不同例外類型，可有多個catch區塊</a:t>
            </a:r>
          </a:p>
          <a:p>
            <a:pPr algn="l" defTabSz="457200">
              <a:lnSpc>
                <a:spcPts val="7400"/>
              </a:lnSpc>
              <a:defRPr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}</a:t>
            </a:r>
          </a:p>
        </p:txBody>
      </p:sp>
      <p:sp>
        <p:nvSpPr>
          <p:cNvPr id="138" name="例外處理的文法"/>
          <p:cNvSpPr txBox="1"/>
          <p:nvPr/>
        </p:nvSpPr>
        <p:spPr>
          <a:xfrm>
            <a:off x="7926061" y="1915140"/>
            <a:ext cx="9004301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PingFang TC Regular"/>
                <a:ea typeface="PingFang TC Regular"/>
                <a:cs typeface="PingFang TC Regular"/>
                <a:sym typeface="PingFang TC Regular"/>
              </a:defRPr>
            </a:lvl1pPr>
          </a:lstStyle>
          <a:p>
            <a:pPr/>
            <a:r>
              <a:t>例外處理的文法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常見處理異常的Method"/>
          <p:cNvSpPr txBox="1"/>
          <p:nvPr/>
        </p:nvSpPr>
        <p:spPr>
          <a:xfrm>
            <a:off x="6205890" y="1470518"/>
            <a:ext cx="12955068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常見處理異常的Method</a:t>
            </a:r>
          </a:p>
        </p:txBody>
      </p:sp>
      <p:graphicFrame>
        <p:nvGraphicFramePr>
          <p:cNvPr id="141" name="表格"/>
          <p:cNvGraphicFramePr/>
          <p:nvPr/>
        </p:nvGraphicFramePr>
        <p:xfrm>
          <a:off x="1237424" y="4676098"/>
          <a:ext cx="21921852" cy="6618748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10954576"/>
                <a:gridCol w="10954576"/>
              </a:tblGrid>
              <a:tr h="2202015">
                <a:tc>
                  <a:txBody>
                    <a:bodyPr/>
                    <a:lstStyle/>
                    <a:p>
                      <a:pPr defTabSz="457200">
                        <a:lnSpc>
                          <a:spcPts val="74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String getMessage()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4">
                          <a:hueOff val="-633268"/>
                          <a:lumOff val="-33072"/>
                        </a:schemeClr>
                      </a:solidFill>
                      <a:miter lim="400000"/>
                    </a:lnL>
                    <a:lnT w="12700">
                      <a:solidFill>
                        <a:schemeClr val="accent4">
                          <a:hueOff val="-633268"/>
                          <a:lumOff val="-33072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此方法返回該Throwable實例的詳細消息字符串(可以為null)。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chemeClr val="accent4">
                          <a:hueOff val="-633268"/>
                          <a:lumOff val="-33072"/>
                        </a:schemeClr>
                      </a:solidFill>
                      <a:miter lim="400000"/>
                    </a:lnR>
                    <a:lnT w="12700">
                      <a:solidFill>
                        <a:schemeClr val="accent4">
                          <a:hueOff val="-633268"/>
                          <a:lumOff val="-33072"/>
                        </a:schemeClr>
                      </a:solidFill>
                      <a:miter lim="400000"/>
                    </a:lnT>
                  </a:tcPr>
                </a:tc>
              </a:tr>
              <a:tr h="2202015">
                <a:tc>
                  <a:txBody>
                    <a:bodyPr/>
                    <a:lstStyle/>
                    <a:p>
                      <a:pPr defTabSz="457200">
                        <a:lnSpc>
                          <a:spcPts val="74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Throwable getCause()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4">
                          <a:hueOff val="-633268"/>
                          <a:lumOff val="-33072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此方法返回此拋出異常的原因，如果無法確定原因，則返回null。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chemeClr val="accent4">
                          <a:hueOff val="-633268"/>
                          <a:lumOff val="-33072"/>
                        </a:schemeClr>
                      </a:solidFill>
                      <a:miter lim="400000"/>
                    </a:lnR>
                  </a:tcPr>
                </a:tc>
              </a:tr>
              <a:tr h="2202015">
                <a:tc>
                  <a:txBody>
                    <a:bodyPr/>
                    <a:lstStyle/>
                    <a:p>
                      <a:pPr defTabSz="457200">
                        <a:lnSpc>
                          <a:spcPts val="74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void printStackTrace()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4">
                          <a:hueOff val="-633268"/>
                          <a:lumOff val="-33072"/>
                        </a:schemeClr>
                      </a:solidFill>
                      <a:miter lim="400000"/>
                    </a:lnL>
                    <a:lnB w="12700">
                      <a:solidFill>
                        <a:schemeClr val="accent4">
                          <a:hueOff val="-633268"/>
                          <a:lumOff val="-33072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列印異常的堆疊資訊，指明錯誤原因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chemeClr val="accent4">
                          <a:hueOff val="-633268"/>
                          <a:lumOff val="-33072"/>
                        </a:schemeClr>
                      </a:solidFill>
                      <a:miter lim="400000"/>
                    </a:lnR>
                    <a:lnB w="12700">
                      <a:solidFill>
                        <a:schemeClr val="accent4">
                          <a:hueOff val="-633268"/>
                          <a:lumOff val="-33072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etMessage()"/>
          <p:cNvSpPr txBox="1"/>
          <p:nvPr/>
        </p:nvSpPr>
        <p:spPr>
          <a:xfrm>
            <a:off x="6838502" y="427461"/>
            <a:ext cx="11191442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0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getMessage() </a:t>
            </a:r>
          </a:p>
        </p:txBody>
      </p:sp>
      <p:sp>
        <p:nvSpPr>
          <p:cNvPr id="144" name="public static void main(String[] args)…"/>
          <p:cNvSpPr txBox="1"/>
          <p:nvPr/>
        </p:nvSpPr>
        <p:spPr>
          <a:xfrm>
            <a:off x="2359616" y="2199525"/>
            <a:ext cx="18932354" cy="1111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5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public static void main(String[] args) </a:t>
            </a:r>
          </a:p>
          <a:p>
            <a:pPr algn="l">
              <a:defRPr sz="5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{</a:t>
            </a:r>
          </a:p>
          <a:p>
            <a:pPr lvl="3" algn="l">
              <a:defRPr sz="5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try </a:t>
            </a:r>
          </a:p>
          <a:p>
            <a:pPr lvl="5" algn="l">
              <a:defRPr sz="5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{</a:t>
            </a:r>
          </a:p>
          <a:p>
            <a:pPr algn="l">
              <a:defRPr sz="5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 int a = 5, b =0;</a:t>
            </a:r>
          </a:p>
          <a:p>
            <a:pPr lvl="1" algn="l">
              <a:defRPr sz="5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System.out.println(5/b);</a:t>
            </a:r>
          </a:p>
          <a:p>
            <a:pPr lvl="5" algn="l">
              <a:defRPr sz="5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}</a:t>
            </a:r>
          </a:p>
          <a:p>
            <a:pPr lvl="5" algn="l">
              <a:defRPr sz="5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catch(ArithmeticException e)</a:t>
            </a:r>
          </a:p>
          <a:p>
            <a:pPr lvl="5" algn="l">
              <a:defRPr sz="5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{</a:t>
            </a:r>
          </a:p>
          <a:p>
            <a:pPr lvl="5" algn="l">
              <a:defRPr sz="5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 System.out.println("例外說明：" + ex.getMessage());</a:t>
            </a:r>
          </a:p>
          <a:p>
            <a:pPr lvl="5" algn="l">
              <a:defRPr sz="5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}</a:t>
            </a:r>
          </a:p>
          <a:p>
            <a:pPr lvl="1" algn="l">
              <a:defRPr sz="5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}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