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0"/>
  </p:notesMasterIdLst>
  <p:sldIdLst>
    <p:sldId id="256" r:id="rId3"/>
    <p:sldId id="297" r:id="rId4"/>
    <p:sldId id="298" r:id="rId5"/>
    <p:sldId id="307" r:id="rId6"/>
    <p:sldId id="301" r:id="rId7"/>
    <p:sldId id="302" r:id="rId8"/>
    <p:sldId id="299" r:id="rId9"/>
    <p:sldId id="300" r:id="rId10"/>
    <p:sldId id="303" r:id="rId11"/>
    <p:sldId id="304" r:id="rId12"/>
    <p:sldId id="305" r:id="rId13"/>
    <p:sldId id="30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316" r:id="rId24"/>
    <p:sldId id="318" r:id="rId25"/>
    <p:sldId id="319" r:id="rId26"/>
    <p:sldId id="320" r:id="rId27"/>
    <p:sldId id="278" r:id="rId28"/>
    <p:sldId id="282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Fira Sans Extra Condensed Medium" panose="02020500000000000000" charset="0"/>
      <p:regular r:id="rId35"/>
      <p:bold r:id="rId36"/>
      <p:italic r:id="rId37"/>
      <p:boldItalic r:id="rId38"/>
    </p:embeddedFont>
    <p:embeddedFont>
      <p:font typeface="Maven Pro" panose="02020500000000000000" charset="0"/>
      <p:regular r:id="rId39"/>
      <p:bold r:id="rId40"/>
    </p:embeddedFont>
    <p:embeddedFont>
      <p:font typeface="Proxima Nova" panose="02020500000000000000" charset="0"/>
      <p:regular r:id="rId41"/>
      <p:bold r:id="rId42"/>
      <p:italic r:id="rId43"/>
      <p:boldItalic r:id="rId44"/>
    </p:embeddedFont>
    <p:embeddedFont>
      <p:font typeface="Proxima Nova Semibold" panose="02020500000000000000" charset="0"/>
      <p:regular r:id="rId45"/>
      <p:bold r:id="rId46"/>
      <p:boldItalic r:id="rId47"/>
    </p:embeddedFont>
    <p:embeddedFont>
      <p:font typeface="Share Tech" panose="02020500000000000000" charset="0"/>
      <p:regular r:id="rId48"/>
    </p:embeddedFont>
    <p:embeddedFont>
      <p:font typeface="微軟正黑體" panose="020B0604030504040204" pitchFamily="34" charset="-12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73"/>
    <a:srgbClr val="607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3E0E0A-2340-4B3E-94C4-EB944A892334}">
  <a:tblStyle styleId="{393E0E0A-2340-4B3E-94C4-EB944A8923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70e1a7781e_1_12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70e1a7781e_1_12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8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8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102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99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568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5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5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96206" y="681267"/>
            <a:ext cx="7351588" cy="3780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07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65" r:id="rId4"/>
    <p:sldLayoutId id="2147483667" r:id="rId5"/>
    <p:sldLayoutId id="2147483672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Share+Tec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onts.google.com/specimen/Maven+Pro?query=mav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1545450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BITWISE OPERATION</a:t>
            </a:r>
            <a:br>
              <a:rPr lang="en" dirty="0"/>
            </a:b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位元運算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882870" y="2014700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AND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dirty="0">
                <a:ln w="19050">
                  <a:solidFill>
                    <a:srgbClr val="60798E"/>
                  </a:solidFill>
                </a:ln>
                <a:solidFill>
                  <a:srgbClr val="60798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FF997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176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0C26DF8-1655-4B9F-B58D-AA72845B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205" y="473449"/>
            <a:ext cx="3675795" cy="1291784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zh-TW" altLang="en-US" dirty="0"/>
              <a:t>與之前講邏輯運算中的且很相似，但這裡只需要打一個</a:t>
            </a:r>
            <a:r>
              <a:rPr lang="en-US" altLang="zh-TW" dirty="0"/>
              <a:t>&amp;</a:t>
            </a:r>
            <a:r>
              <a:rPr lang="zh-TW" altLang="en-US" dirty="0"/>
              <a:t>即可，運算結果如右：</a:t>
            </a:r>
          </a:p>
        </p:txBody>
      </p:sp>
      <p:sp>
        <p:nvSpPr>
          <p:cNvPr id="5" name="文字版面配置區 1">
            <a:extLst>
              <a:ext uri="{FF2B5EF4-FFF2-40B4-BE49-F238E27FC236}">
                <a16:creationId xmlns:a16="http://schemas.microsoft.com/office/drawing/2014/main" id="{E40082CB-57B0-464B-9A5E-A926898A348A}"/>
              </a:ext>
            </a:extLst>
          </p:cNvPr>
          <p:cNvSpPr txBox="1">
            <a:spLocks/>
          </p:cNvSpPr>
          <p:nvPr/>
        </p:nvSpPr>
        <p:spPr>
          <a:xfrm>
            <a:off x="5750046" y="375056"/>
            <a:ext cx="1487752" cy="175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0</a:t>
            </a:r>
            <a:r>
              <a:rPr lang="en-US" altLang="zh-TW" sz="2400" dirty="0"/>
              <a:t>&amp;</a:t>
            </a:r>
            <a:r>
              <a:rPr lang="en-US" altLang="zh-TW" sz="2400" dirty="0">
                <a:latin typeface="Share Tech" panose="02020500000000000000" charset="0"/>
              </a:rPr>
              <a:t>0=0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0</a:t>
            </a:r>
            <a:r>
              <a:rPr lang="en-US" altLang="zh-TW" sz="2400" dirty="0"/>
              <a:t>&amp;</a:t>
            </a:r>
            <a:r>
              <a:rPr lang="en-US" altLang="zh-TW" sz="2400" dirty="0">
                <a:latin typeface="Share Tech" panose="02020500000000000000" charset="0"/>
              </a:rPr>
              <a:t>1=0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1</a:t>
            </a:r>
            <a:r>
              <a:rPr lang="en-US" altLang="zh-TW" sz="2400" dirty="0"/>
              <a:t>&amp;</a:t>
            </a:r>
            <a:r>
              <a:rPr lang="en-US" altLang="zh-TW" sz="2400" dirty="0">
                <a:latin typeface="Share Tech" panose="02020500000000000000" charset="0"/>
              </a:rPr>
              <a:t>0=0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1</a:t>
            </a:r>
            <a:r>
              <a:rPr lang="en-US" altLang="zh-TW" sz="2400" dirty="0"/>
              <a:t>&amp;</a:t>
            </a:r>
            <a:r>
              <a:rPr lang="en-US" altLang="zh-TW" sz="2400" dirty="0">
                <a:latin typeface="Share Tech" panose="02020500000000000000" charset="0"/>
              </a:rPr>
              <a:t>1=1</a:t>
            </a:r>
            <a:endParaRPr lang="zh-TW" altLang="en-US" sz="2400" dirty="0">
              <a:latin typeface="Share Tech" panose="02020500000000000000" charset="0"/>
            </a:endParaRPr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03E1BD18-9BAC-43EA-A55E-F06E1E649DCE}"/>
              </a:ext>
            </a:extLst>
          </p:cNvPr>
          <p:cNvSpPr txBox="1">
            <a:spLocks/>
          </p:cNvSpPr>
          <p:nvPr/>
        </p:nvSpPr>
        <p:spPr>
          <a:xfrm>
            <a:off x="896205" y="2987233"/>
            <a:ext cx="3675795" cy="53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lnSpc>
                <a:spcPct val="150000"/>
              </a:lnSpc>
              <a:buFont typeface="Maven Pro"/>
              <a:buNone/>
            </a:pPr>
            <a:r>
              <a:rPr lang="zh-TW" altLang="en-US" dirty="0">
                <a:latin typeface="Share Tech" panose="02020500000000000000" charset="0"/>
              </a:rPr>
              <a:t>當有多位要運算時，將每一位分開運算</a:t>
            </a:r>
          </a:p>
        </p:txBody>
      </p:sp>
      <p:sp>
        <p:nvSpPr>
          <p:cNvPr id="9" name="文字版面配置區 1">
            <a:extLst>
              <a:ext uri="{FF2B5EF4-FFF2-40B4-BE49-F238E27FC236}">
                <a16:creationId xmlns:a16="http://schemas.microsoft.com/office/drawing/2014/main" id="{EB127432-0FF2-43D2-89A4-4A517493C6EC}"/>
              </a:ext>
            </a:extLst>
          </p:cNvPr>
          <p:cNvSpPr txBox="1">
            <a:spLocks/>
          </p:cNvSpPr>
          <p:nvPr/>
        </p:nvSpPr>
        <p:spPr>
          <a:xfrm>
            <a:off x="6674551" y="3600000"/>
            <a:ext cx="18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0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13" name="文字版面配置區 1">
            <a:extLst>
              <a:ext uri="{FF2B5EF4-FFF2-40B4-BE49-F238E27FC236}">
                <a16:creationId xmlns:a16="http://schemas.microsoft.com/office/drawing/2014/main" id="{B661C9E9-5DF1-45C7-A565-89AB4CE151E0}"/>
              </a:ext>
            </a:extLst>
          </p:cNvPr>
          <p:cNvSpPr txBox="1">
            <a:spLocks/>
          </p:cNvSpPr>
          <p:nvPr/>
        </p:nvSpPr>
        <p:spPr>
          <a:xfrm>
            <a:off x="6914007" y="2571750"/>
            <a:ext cx="61507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(5)</a:t>
            </a:r>
            <a:endParaRPr lang="zh-TW" altLang="en-US" sz="2800" dirty="0">
              <a:latin typeface="Share Tech" panose="02020500000000000000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5B7BB96-5037-4303-AEAF-5D2D2526BC4F}"/>
              </a:ext>
            </a:extLst>
          </p:cNvPr>
          <p:cNvGrpSpPr/>
          <p:nvPr/>
        </p:nvGrpSpPr>
        <p:grpSpPr>
          <a:xfrm>
            <a:off x="5362595" y="2599936"/>
            <a:ext cx="2321534" cy="1245268"/>
            <a:chOff x="5362595" y="2599936"/>
            <a:chExt cx="2321534" cy="1245268"/>
          </a:xfrm>
        </p:grpSpPr>
        <p:sp>
          <p:nvSpPr>
            <p:cNvPr id="7" name="文字版面配置區 1">
              <a:extLst>
                <a:ext uri="{FF2B5EF4-FFF2-40B4-BE49-F238E27FC236}">
                  <a16:creationId xmlns:a16="http://schemas.microsoft.com/office/drawing/2014/main" id="{199E4F5A-C003-445A-BA75-000F5FAE1946}"/>
                </a:ext>
              </a:extLst>
            </p:cNvPr>
            <p:cNvSpPr txBox="1">
              <a:spLocks/>
            </p:cNvSpPr>
            <p:nvPr/>
          </p:nvSpPr>
          <p:spPr>
            <a:xfrm>
              <a:off x="6007922" y="2599936"/>
              <a:ext cx="9720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0101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  <p:sp>
          <p:nvSpPr>
            <p:cNvPr id="18" name="文字版面配置區 1">
              <a:extLst>
                <a:ext uri="{FF2B5EF4-FFF2-40B4-BE49-F238E27FC236}">
                  <a16:creationId xmlns:a16="http://schemas.microsoft.com/office/drawing/2014/main" id="{337B7C29-1184-4C57-B8C5-043EBB42A54E}"/>
                </a:ext>
              </a:extLst>
            </p:cNvPr>
            <p:cNvSpPr txBox="1">
              <a:spLocks/>
            </p:cNvSpPr>
            <p:nvPr/>
          </p:nvSpPr>
          <p:spPr>
            <a:xfrm>
              <a:off x="5362595" y="3014238"/>
              <a:ext cx="9720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/>
                <a:t>&amp;</a:t>
              </a:r>
              <a:endParaRPr lang="zh-TW" altLang="en-US" sz="2800" dirty="0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8311B86-1E0B-4B5E-B9D1-BF77B6F45735}"/>
                </a:ext>
              </a:extLst>
            </p:cNvPr>
            <p:cNvCxnSpPr>
              <a:cxnSpLocks/>
            </p:cNvCxnSpPr>
            <p:nvPr/>
          </p:nvCxnSpPr>
          <p:spPr>
            <a:xfrm>
              <a:off x="5598614" y="3763163"/>
              <a:ext cx="14401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版面配置區 1">
              <a:extLst>
                <a:ext uri="{FF2B5EF4-FFF2-40B4-BE49-F238E27FC236}">
                  <a16:creationId xmlns:a16="http://schemas.microsoft.com/office/drawing/2014/main" id="{23FA8BDE-F975-4B89-A5D4-662D3C178890}"/>
                </a:ext>
              </a:extLst>
            </p:cNvPr>
            <p:cNvSpPr txBox="1">
              <a:spLocks/>
            </p:cNvSpPr>
            <p:nvPr/>
          </p:nvSpPr>
          <p:spPr>
            <a:xfrm>
              <a:off x="6007922" y="3013057"/>
              <a:ext cx="9720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1100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  <p:sp>
          <p:nvSpPr>
            <p:cNvPr id="21" name="文字版面配置區 1">
              <a:extLst>
                <a:ext uri="{FF2B5EF4-FFF2-40B4-BE49-F238E27FC236}">
                  <a16:creationId xmlns:a16="http://schemas.microsoft.com/office/drawing/2014/main" id="{EBE4EBBB-C9E5-4145-A071-A9FADE07AFE6}"/>
                </a:ext>
              </a:extLst>
            </p:cNvPr>
            <p:cNvSpPr txBox="1">
              <a:spLocks/>
            </p:cNvSpPr>
            <p:nvPr/>
          </p:nvSpPr>
          <p:spPr>
            <a:xfrm>
              <a:off x="6913431" y="3010650"/>
              <a:ext cx="770698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(12)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</p:grpSp>
      <p:sp>
        <p:nvSpPr>
          <p:cNvPr id="22" name="文字版面配置區 1">
            <a:extLst>
              <a:ext uri="{FF2B5EF4-FFF2-40B4-BE49-F238E27FC236}">
                <a16:creationId xmlns:a16="http://schemas.microsoft.com/office/drawing/2014/main" id="{7AB81591-BED2-4A58-A2D9-3B0FCF0692FB}"/>
              </a:ext>
            </a:extLst>
          </p:cNvPr>
          <p:cNvSpPr txBox="1">
            <a:spLocks/>
          </p:cNvSpPr>
          <p:nvPr/>
        </p:nvSpPr>
        <p:spPr>
          <a:xfrm>
            <a:off x="6914007" y="3629738"/>
            <a:ext cx="61507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(4)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F9B5F3-52C5-44AE-B97F-7F8FEBF9593A}"/>
              </a:ext>
            </a:extLst>
          </p:cNvPr>
          <p:cNvSpPr/>
          <p:nvPr/>
        </p:nvSpPr>
        <p:spPr>
          <a:xfrm>
            <a:off x="6714500" y="2847600"/>
            <a:ext cx="180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347ECA-D977-4936-8954-45B0AC683672}"/>
              </a:ext>
            </a:extLst>
          </p:cNvPr>
          <p:cNvSpPr/>
          <p:nvPr/>
        </p:nvSpPr>
        <p:spPr>
          <a:xfrm>
            <a:off x="6378051" y="2848097"/>
            <a:ext cx="180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80AF7B-C677-4BB8-B8EB-3BFC468A226C}"/>
              </a:ext>
            </a:extLst>
          </p:cNvPr>
          <p:cNvSpPr/>
          <p:nvPr/>
        </p:nvSpPr>
        <p:spPr>
          <a:xfrm>
            <a:off x="6545684" y="2847600"/>
            <a:ext cx="180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631434-7C50-43E6-80D0-D9F12C7F2407}"/>
              </a:ext>
            </a:extLst>
          </p:cNvPr>
          <p:cNvSpPr/>
          <p:nvPr/>
        </p:nvSpPr>
        <p:spPr>
          <a:xfrm>
            <a:off x="6196868" y="2846203"/>
            <a:ext cx="180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版面配置區 1">
            <a:extLst>
              <a:ext uri="{FF2B5EF4-FFF2-40B4-BE49-F238E27FC236}">
                <a16:creationId xmlns:a16="http://schemas.microsoft.com/office/drawing/2014/main" id="{8D0CD6CA-D650-4B45-81AF-31CE0C432298}"/>
              </a:ext>
            </a:extLst>
          </p:cNvPr>
          <p:cNvSpPr txBox="1">
            <a:spLocks/>
          </p:cNvSpPr>
          <p:nvPr/>
        </p:nvSpPr>
        <p:spPr>
          <a:xfrm>
            <a:off x="6161744" y="3600000"/>
            <a:ext cx="18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0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25" name="文字版面配置區 1">
            <a:extLst>
              <a:ext uri="{FF2B5EF4-FFF2-40B4-BE49-F238E27FC236}">
                <a16:creationId xmlns:a16="http://schemas.microsoft.com/office/drawing/2014/main" id="{2C3480B5-67CE-4159-8FBD-14CBF8952936}"/>
              </a:ext>
            </a:extLst>
          </p:cNvPr>
          <p:cNvSpPr txBox="1">
            <a:spLocks/>
          </p:cNvSpPr>
          <p:nvPr/>
        </p:nvSpPr>
        <p:spPr>
          <a:xfrm>
            <a:off x="6337398" y="3600000"/>
            <a:ext cx="18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1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26" name="文字版面配置區 1">
            <a:extLst>
              <a:ext uri="{FF2B5EF4-FFF2-40B4-BE49-F238E27FC236}">
                <a16:creationId xmlns:a16="http://schemas.microsoft.com/office/drawing/2014/main" id="{485EFF28-36D1-4457-8EF6-3DAC2F28466C}"/>
              </a:ext>
            </a:extLst>
          </p:cNvPr>
          <p:cNvSpPr txBox="1">
            <a:spLocks/>
          </p:cNvSpPr>
          <p:nvPr/>
        </p:nvSpPr>
        <p:spPr>
          <a:xfrm>
            <a:off x="6505629" y="3600000"/>
            <a:ext cx="18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0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13B35B-9712-4766-BFF8-DA53BCA0A763}"/>
              </a:ext>
            </a:extLst>
          </p:cNvPr>
          <p:cNvSpPr/>
          <p:nvPr/>
        </p:nvSpPr>
        <p:spPr>
          <a:xfrm>
            <a:off x="6079958" y="1299411"/>
            <a:ext cx="942802" cy="32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D7A1ED1-D575-44F9-8456-95B69FB10291}"/>
              </a:ext>
            </a:extLst>
          </p:cNvPr>
          <p:cNvSpPr/>
          <p:nvPr/>
        </p:nvSpPr>
        <p:spPr>
          <a:xfrm>
            <a:off x="6079958" y="431654"/>
            <a:ext cx="942802" cy="32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CBE5D9-9B5A-461E-8B1F-5DB2FC4AEFA0}"/>
              </a:ext>
            </a:extLst>
          </p:cNvPr>
          <p:cNvSpPr/>
          <p:nvPr/>
        </p:nvSpPr>
        <p:spPr>
          <a:xfrm>
            <a:off x="6074283" y="1741308"/>
            <a:ext cx="942802" cy="32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9B669F0-F6DA-4E21-8A4C-84673991DAAC}"/>
              </a:ext>
            </a:extLst>
          </p:cNvPr>
          <p:cNvSpPr/>
          <p:nvPr/>
        </p:nvSpPr>
        <p:spPr>
          <a:xfrm>
            <a:off x="6071152" y="872887"/>
            <a:ext cx="942802" cy="32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76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  <p:bldP spid="9" grpId="0"/>
      <p:bldP spid="13" grpId="0"/>
      <p:bldP spid="22" grpId="0"/>
      <p:bldP spid="10" grpId="0" animBg="1"/>
      <p:bldP spid="10" grpId="1" animBg="1"/>
      <p:bldP spid="17" grpId="0" animBg="1"/>
      <p:bldP spid="17" grpId="1" animBg="1"/>
      <p:bldP spid="19" grpId="0" animBg="1"/>
      <p:bldP spid="19" grpId="1" animBg="1"/>
      <p:bldP spid="23" grpId="0" animBg="1"/>
      <p:bldP spid="23" grpId="1" animBg="1"/>
      <p:bldP spid="24" grpId="0"/>
      <p:bldP spid="25" grpId="0"/>
      <p:bldP spid="26" grpId="0"/>
      <p:bldP spid="11" grpId="0" animBg="1"/>
      <p:bldP spid="11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8CDD6EA-AF99-4D90-8605-94524910E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206" y="681267"/>
            <a:ext cx="7351588" cy="1396915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zh-TW" dirty="0"/>
              <a:t>AND</a:t>
            </a:r>
            <a:r>
              <a:rPr lang="zh-TW" altLang="en-US" dirty="0"/>
              <a:t>除了用在電腦運作的邏輯閘之外，對於我們寫程式比較有幫助的就是用來當遮罩。觀察</a:t>
            </a:r>
            <a:r>
              <a:rPr lang="en-US" altLang="zh-TW" dirty="0"/>
              <a:t>AND</a:t>
            </a:r>
            <a:r>
              <a:rPr lang="zh-TW" altLang="en-US" dirty="0"/>
              <a:t>的運算結果，可以發現當其中一數為</a:t>
            </a:r>
            <a:r>
              <a:rPr lang="en-US" altLang="zh-TW" dirty="0"/>
              <a:t>0</a:t>
            </a:r>
            <a:r>
              <a:rPr lang="zh-TW" altLang="en-US" dirty="0"/>
              <a:t>則答案必為</a:t>
            </a:r>
            <a:r>
              <a:rPr lang="en-US" altLang="zh-TW" dirty="0"/>
              <a:t>0</a:t>
            </a:r>
            <a:r>
              <a:rPr lang="zh-TW" altLang="en-US" dirty="0"/>
              <a:t>，當其中一數為</a:t>
            </a:r>
            <a:r>
              <a:rPr lang="en-US" altLang="zh-TW" dirty="0"/>
              <a:t>1</a:t>
            </a:r>
            <a:r>
              <a:rPr lang="zh-TW" altLang="en-US" dirty="0"/>
              <a:t>時，答案為另一數。</a:t>
            </a:r>
          </a:p>
        </p:txBody>
      </p:sp>
      <p:sp>
        <p:nvSpPr>
          <p:cNvPr id="3" name="文字版面配置區 1">
            <a:extLst>
              <a:ext uri="{FF2B5EF4-FFF2-40B4-BE49-F238E27FC236}">
                <a16:creationId xmlns:a16="http://schemas.microsoft.com/office/drawing/2014/main" id="{E6602CC2-5DE4-4A3C-9DD8-956A19F4C49D}"/>
              </a:ext>
            </a:extLst>
          </p:cNvPr>
          <p:cNvSpPr txBox="1">
            <a:spLocks/>
          </p:cNvSpPr>
          <p:nvPr/>
        </p:nvSpPr>
        <p:spPr>
          <a:xfrm>
            <a:off x="2171227" y="2411675"/>
            <a:ext cx="1487752" cy="175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0</a:t>
            </a:r>
            <a:r>
              <a:rPr lang="en-US" altLang="zh-TW" sz="2400" dirty="0"/>
              <a:t>&amp;</a:t>
            </a:r>
            <a:r>
              <a:rPr lang="en-US" altLang="zh-TW" sz="2400" dirty="0">
                <a:latin typeface="Share Tech" panose="02020500000000000000" charset="0"/>
              </a:rPr>
              <a:t>0=0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0</a:t>
            </a:r>
            <a:r>
              <a:rPr lang="en-US" altLang="zh-TW" sz="2400" dirty="0"/>
              <a:t>&amp;</a:t>
            </a:r>
            <a:r>
              <a:rPr lang="en-US" altLang="zh-TW" sz="2400" dirty="0">
                <a:latin typeface="Share Tech" panose="02020500000000000000" charset="0"/>
              </a:rPr>
              <a:t>1=0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1</a:t>
            </a:r>
            <a:r>
              <a:rPr lang="en-US" altLang="zh-TW" sz="2400" dirty="0"/>
              <a:t>&amp;</a:t>
            </a:r>
            <a:r>
              <a:rPr lang="en-US" altLang="zh-TW" sz="2400" dirty="0">
                <a:latin typeface="Share Tech" panose="02020500000000000000" charset="0"/>
              </a:rPr>
              <a:t>0=0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1</a:t>
            </a:r>
            <a:r>
              <a:rPr lang="en-US" altLang="zh-TW" sz="2400" dirty="0"/>
              <a:t>&amp;</a:t>
            </a:r>
            <a:r>
              <a:rPr lang="en-US" altLang="zh-TW" sz="2400" dirty="0">
                <a:latin typeface="Share Tech" panose="02020500000000000000" charset="0"/>
              </a:rPr>
              <a:t>1=1</a:t>
            </a:r>
            <a:endParaRPr lang="zh-TW" altLang="en-US" sz="2400" dirty="0">
              <a:latin typeface="Share Tech" panose="02020500000000000000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A30B436-04CC-434E-BF38-0367059F50CC}"/>
              </a:ext>
            </a:extLst>
          </p:cNvPr>
          <p:cNvGrpSpPr/>
          <p:nvPr/>
        </p:nvGrpSpPr>
        <p:grpSpPr>
          <a:xfrm>
            <a:off x="4676796" y="2411675"/>
            <a:ext cx="2445326" cy="1858115"/>
            <a:chOff x="2411578" y="2411675"/>
            <a:chExt cx="2445326" cy="185811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DE1A8230-C727-4AFA-A7B4-D8ED251E27EA}"/>
                </a:ext>
              </a:extLst>
            </p:cNvPr>
            <p:cNvGrpSpPr/>
            <p:nvPr/>
          </p:nvGrpSpPr>
          <p:grpSpPr>
            <a:xfrm>
              <a:off x="2411578" y="2411675"/>
              <a:ext cx="2445326" cy="1245268"/>
              <a:chOff x="5362595" y="2599936"/>
              <a:chExt cx="2445326" cy="1245268"/>
            </a:xfrm>
          </p:grpSpPr>
          <p:sp>
            <p:nvSpPr>
              <p:cNvPr id="5" name="文字版面配置區 1">
                <a:extLst>
                  <a:ext uri="{FF2B5EF4-FFF2-40B4-BE49-F238E27FC236}">
                    <a16:creationId xmlns:a16="http://schemas.microsoft.com/office/drawing/2014/main" id="{85BEAB02-25C4-4EC2-B28B-CE11012F69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7921" y="2599936"/>
                <a:ext cx="1800000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 algn="ctr">
                  <a:lnSpc>
                    <a:spcPct val="150000"/>
                  </a:lnSpc>
                  <a:buFont typeface="Maven Pro"/>
                  <a:buNone/>
                </a:pPr>
                <a:r>
                  <a:rPr lang="en-US" altLang="zh-TW" sz="2800" dirty="0">
                    <a:latin typeface="Share Tech" panose="02020500000000000000" charset="0"/>
                  </a:rPr>
                  <a:t>101100101</a:t>
                </a:r>
                <a:endParaRPr lang="zh-TW" altLang="en-US" sz="2800" dirty="0">
                  <a:latin typeface="Share Tech" panose="02020500000000000000" charset="0"/>
                </a:endParaRPr>
              </a:p>
            </p:txBody>
          </p:sp>
          <p:sp>
            <p:nvSpPr>
              <p:cNvPr id="6" name="文字版面配置區 1">
                <a:extLst>
                  <a:ext uri="{FF2B5EF4-FFF2-40B4-BE49-F238E27FC236}">
                    <a16:creationId xmlns:a16="http://schemas.microsoft.com/office/drawing/2014/main" id="{75667E2B-A4AC-4A89-B7FC-D95771FACA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2595" y="3014238"/>
                <a:ext cx="972000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 algn="ctr">
                  <a:lnSpc>
                    <a:spcPct val="150000"/>
                  </a:lnSpc>
                  <a:buFont typeface="Maven Pro"/>
                  <a:buNone/>
                </a:pPr>
                <a:r>
                  <a:rPr lang="en-US" altLang="zh-TW" sz="2800" dirty="0"/>
                  <a:t>&amp;</a:t>
                </a:r>
                <a:endParaRPr lang="zh-TW" altLang="en-US" sz="2800" dirty="0"/>
              </a:p>
            </p:txBody>
          </p: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72A5B617-D45B-4A4A-A12D-30D8E7D1D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8614" y="3763163"/>
                <a:ext cx="220930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字版面配置區 1">
                <a:extLst>
                  <a:ext uri="{FF2B5EF4-FFF2-40B4-BE49-F238E27FC236}">
                    <a16:creationId xmlns:a16="http://schemas.microsoft.com/office/drawing/2014/main" id="{2CCBC171-819D-424E-8041-9B865E7884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7921" y="3013057"/>
                <a:ext cx="1799999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 algn="ctr">
                  <a:lnSpc>
                    <a:spcPct val="150000"/>
                  </a:lnSpc>
                  <a:buFont typeface="Maven Pro"/>
                  <a:buNone/>
                </a:pPr>
                <a:r>
                  <a:rPr lang="en-US" altLang="zh-TW" sz="2800" dirty="0">
                    <a:latin typeface="Share Tech" panose="02020500000000000000" charset="0"/>
                  </a:rPr>
                  <a:t>000011111</a:t>
                </a:r>
                <a:endParaRPr lang="zh-TW" altLang="en-US" sz="2800" dirty="0">
                  <a:latin typeface="Share Tech" panose="02020500000000000000" charset="0"/>
                </a:endParaRPr>
              </a:p>
            </p:txBody>
          </p:sp>
        </p:grpSp>
        <p:sp>
          <p:nvSpPr>
            <p:cNvPr id="10" name="文字版面配置區 1">
              <a:extLst>
                <a:ext uri="{FF2B5EF4-FFF2-40B4-BE49-F238E27FC236}">
                  <a16:creationId xmlns:a16="http://schemas.microsoft.com/office/drawing/2014/main" id="{898A77A7-0A91-44F8-80B6-F04CF6E0B21D}"/>
                </a:ext>
              </a:extLst>
            </p:cNvPr>
            <p:cNvSpPr txBox="1">
              <a:spLocks/>
            </p:cNvSpPr>
            <p:nvPr/>
          </p:nvSpPr>
          <p:spPr>
            <a:xfrm>
              <a:off x="3056905" y="3438824"/>
              <a:ext cx="1799998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000000101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52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8CDD6EA-AF99-4D90-8605-94524910E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206" y="681268"/>
            <a:ext cx="7351588" cy="5780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zh-TW" altLang="en-US" dirty="0"/>
              <a:t>當你想要判斷某一位數字是</a:t>
            </a:r>
            <a:r>
              <a:rPr lang="en-US" altLang="zh-TW" dirty="0"/>
              <a:t>0</a:t>
            </a:r>
            <a:r>
              <a:rPr lang="zh-TW" altLang="en-US" dirty="0"/>
              <a:t>還是</a:t>
            </a:r>
            <a:r>
              <a:rPr lang="en-US" altLang="zh-TW" dirty="0"/>
              <a:t>1</a:t>
            </a:r>
            <a:r>
              <a:rPr lang="zh-TW" altLang="en-US" dirty="0"/>
              <a:t>時也可以用</a:t>
            </a:r>
            <a:r>
              <a:rPr lang="en-US" altLang="zh-TW" dirty="0"/>
              <a:t>&amp;</a:t>
            </a:r>
            <a:endParaRPr lang="zh-TW" altLang="en-US" dirty="0"/>
          </a:p>
        </p:txBody>
      </p:sp>
      <p:sp>
        <p:nvSpPr>
          <p:cNvPr id="12" name="文字版面配置區 1">
            <a:extLst>
              <a:ext uri="{FF2B5EF4-FFF2-40B4-BE49-F238E27FC236}">
                <a16:creationId xmlns:a16="http://schemas.microsoft.com/office/drawing/2014/main" id="{BDBAB054-06B8-4FD6-9F84-82B4D847C0FB}"/>
              </a:ext>
            </a:extLst>
          </p:cNvPr>
          <p:cNvSpPr txBox="1">
            <a:spLocks/>
          </p:cNvSpPr>
          <p:nvPr/>
        </p:nvSpPr>
        <p:spPr>
          <a:xfrm>
            <a:off x="4748465" y="1717760"/>
            <a:ext cx="2939733" cy="274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en-US" altLang="zh-TW" sz="2800" dirty="0">
                <a:solidFill>
                  <a:schemeClr val="bg1"/>
                </a:solidFill>
                <a:latin typeface="Share Tech" panose="02020500000000000000" charset="0"/>
              </a:rPr>
              <a:t>if(a</a:t>
            </a:r>
            <a:r>
              <a:rPr lang="en-US" altLang="zh-TW" sz="2800" dirty="0">
                <a:solidFill>
                  <a:schemeClr val="bg1"/>
                </a:solidFill>
              </a:rPr>
              <a:t>&amp;</a:t>
            </a:r>
            <a:r>
              <a:rPr lang="en-US" altLang="zh-TW" sz="2800" dirty="0">
                <a:solidFill>
                  <a:schemeClr val="bg1"/>
                </a:solidFill>
                <a:latin typeface="Share Tech" panose="02020500000000000000" charset="0"/>
              </a:rPr>
              <a:t>(1&lt;&lt;n)&gt;0){</a:t>
            </a:r>
          </a:p>
          <a:p>
            <a:pPr marL="114300" indent="0">
              <a:buNone/>
            </a:pPr>
            <a:r>
              <a:rPr lang="en-US" altLang="zh-TW" sz="2800" dirty="0">
                <a:solidFill>
                  <a:schemeClr val="bg1"/>
                </a:solidFill>
                <a:latin typeface="Share Tech" panose="02020500000000000000" charset="0"/>
              </a:rPr>
              <a:t>	bit </a:t>
            </a:r>
            <a:r>
              <a:rPr lang="en-US" altLang="zh-TW" sz="2800" dirty="0" err="1">
                <a:solidFill>
                  <a:schemeClr val="bg1"/>
                </a:solidFill>
                <a:latin typeface="Share Tech" panose="02020500000000000000" charset="0"/>
              </a:rPr>
              <a:t>no.n</a:t>
            </a:r>
            <a:r>
              <a:rPr lang="en-US" altLang="zh-TW" sz="2800" dirty="0">
                <a:solidFill>
                  <a:schemeClr val="bg1"/>
                </a:solidFill>
                <a:latin typeface="Share Tech" panose="02020500000000000000" charset="0"/>
              </a:rPr>
              <a:t> is 1</a:t>
            </a:r>
          </a:p>
          <a:p>
            <a:pPr marL="114300" indent="0">
              <a:buNone/>
            </a:pPr>
            <a:r>
              <a:rPr lang="en-US" altLang="zh-TW" sz="2800" dirty="0">
                <a:solidFill>
                  <a:schemeClr val="bg1"/>
                </a:solidFill>
                <a:latin typeface="Share Tech" panose="02020500000000000000" charset="0"/>
              </a:rPr>
              <a:t>}else{</a:t>
            </a:r>
          </a:p>
          <a:p>
            <a:pPr marL="114300" indent="0">
              <a:buNone/>
            </a:pPr>
            <a:r>
              <a:rPr lang="en-US" altLang="zh-TW" sz="2800" dirty="0">
                <a:solidFill>
                  <a:schemeClr val="bg1"/>
                </a:solidFill>
                <a:latin typeface="Share Tech" panose="02020500000000000000" charset="0"/>
              </a:rPr>
              <a:t>	bit </a:t>
            </a:r>
            <a:r>
              <a:rPr lang="en-US" altLang="zh-TW" sz="2800" dirty="0" err="1">
                <a:solidFill>
                  <a:schemeClr val="bg1"/>
                </a:solidFill>
                <a:latin typeface="Share Tech" panose="02020500000000000000" charset="0"/>
              </a:rPr>
              <a:t>no.n</a:t>
            </a:r>
            <a:r>
              <a:rPr lang="en-US" altLang="zh-TW" sz="2800" dirty="0">
                <a:solidFill>
                  <a:schemeClr val="bg1"/>
                </a:solidFill>
                <a:latin typeface="Share Tech" panose="02020500000000000000" charset="0"/>
              </a:rPr>
              <a:t> is 0</a:t>
            </a:r>
          </a:p>
          <a:p>
            <a:pPr marL="114300" indent="0">
              <a:buNone/>
            </a:pPr>
            <a:r>
              <a:rPr lang="en-US" altLang="zh-TW" sz="2800" dirty="0">
                <a:solidFill>
                  <a:schemeClr val="bg1"/>
                </a:solidFill>
                <a:latin typeface="Share Tech" panose="02020500000000000000" charset="0"/>
              </a:rPr>
              <a:t>}</a:t>
            </a:r>
            <a:endParaRPr lang="zh-TW" altLang="en-US" sz="2800" dirty="0">
              <a:latin typeface="Share Tech" panose="02020500000000000000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7308342-587B-40B3-80C1-3F35C5D9F709}"/>
              </a:ext>
            </a:extLst>
          </p:cNvPr>
          <p:cNvGrpSpPr/>
          <p:nvPr/>
        </p:nvGrpSpPr>
        <p:grpSpPr>
          <a:xfrm>
            <a:off x="896206" y="1376960"/>
            <a:ext cx="3499331" cy="1858115"/>
            <a:chOff x="896206" y="1376960"/>
            <a:chExt cx="3499331" cy="1858115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A30B436-04CC-434E-BF38-0367059F50CC}"/>
                </a:ext>
              </a:extLst>
            </p:cNvPr>
            <p:cNvGrpSpPr/>
            <p:nvPr/>
          </p:nvGrpSpPr>
          <p:grpSpPr>
            <a:xfrm>
              <a:off x="896206" y="1376960"/>
              <a:ext cx="2445326" cy="1858115"/>
              <a:chOff x="2411578" y="2411675"/>
              <a:chExt cx="2445326" cy="1858115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DE1A8230-C727-4AFA-A7B4-D8ED251E27EA}"/>
                  </a:ext>
                </a:extLst>
              </p:cNvPr>
              <p:cNvGrpSpPr/>
              <p:nvPr/>
            </p:nvGrpSpPr>
            <p:grpSpPr>
              <a:xfrm>
                <a:off x="2411578" y="2411675"/>
                <a:ext cx="2445326" cy="1245268"/>
                <a:chOff x="5362595" y="2599936"/>
                <a:chExt cx="2445326" cy="1245268"/>
              </a:xfrm>
            </p:grpSpPr>
            <p:sp>
              <p:nvSpPr>
                <p:cNvPr id="5" name="文字版面配置區 1">
                  <a:extLst>
                    <a:ext uri="{FF2B5EF4-FFF2-40B4-BE49-F238E27FC236}">
                      <a16:creationId xmlns:a16="http://schemas.microsoft.com/office/drawing/2014/main" id="{85BEAB02-25C4-4EC2-B28B-CE11012F69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07921" y="2599936"/>
                  <a:ext cx="1800000" cy="830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Maven Pro"/>
                    <a:buChar char="●"/>
                    <a:defRPr sz="1800" b="0" i="0" u="none" strike="noStrike" cap="none">
                      <a:solidFill>
                        <a:schemeClr val="l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Maven Pro"/>
                      <a:sym typeface="Maven Pro"/>
                    </a:defRPr>
                  </a:lvl1pPr>
                  <a:lvl2pPr marL="914400" marR="0" lvl="1" indent="-31750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2pPr>
                  <a:lvl3pPr marL="1371600" marR="0" lvl="2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3pPr>
                  <a:lvl4pPr marL="1828800" marR="0" lvl="3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4pPr>
                  <a:lvl5pPr marL="2286000" marR="0" lvl="4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5pPr>
                  <a:lvl6pPr marL="2743200" marR="0" lvl="5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6pPr>
                  <a:lvl7pPr marL="3200400" marR="0" lvl="6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7pPr>
                  <a:lvl8pPr marL="3657600" marR="0" lvl="7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8pPr>
                  <a:lvl9pPr marL="4114800" marR="0" lvl="8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9pPr>
                </a:lstStyle>
                <a:p>
                  <a:pPr marL="114300" indent="0" algn="ctr">
                    <a:lnSpc>
                      <a:spcPct val="150000"/>
                    </a:lnSpc>
                    <a:buFont typeface="Maven Pro"/>
                    <a:buNone/>
                  </a:pPr>
                  <a:r>
                    <a:rPr lang="en-US" altLang="zh-TW" sz="2800" dirty="0">
                      <a:latin typeface="Share Tech" panose="02020500000000000000" charset="0"/>
                    </a:rPr>
                    <a:t>101100101</a:t>
                  </a:r>
                  <a:endParaRPr lang="zh-TW" altLang="en-US" sz="2800" dirty="0">
                    <a:latin typeface="Share Tech" panose="02020500000000000000" charset="0"/>
                  </a:endParaRPr>
                </a:p>
              </p:txBody>
            </p:sp>
            <p:sp>
              <p:nvSpPr>
                <p:cNvPr id="6" name="文字版面配置區 1">
                  <a:extLst>
                    <a:ext uri="{FF2B5EF4-FFF2-40B4-BE49-F238E27FC236}">
                      <a16:creationId xmlns:a16="http://schemas.microsoft.com/office/drawing/2014/main" id="{75667E2B-A4AC-4A89-B7FC-D95771FACA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62595" y="3014238"/>
                  <a:ext cx="972000" cy="830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Maven Pro"/>
                    <a:buChar char="●"/>
                    <a:defRPr sz="1800" b="0" i="0" u="none" strike="noStrike" cap="none">
                      <a:solidFill>
                        <a:schemeClr val="l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Maven Pro"/>
                      <a:sym typeface="Maven Pro"/>
                    </a:defRPr>
                  </a:lvl1pPr>
                  <a:lvl2pPr marL="914400" marR="0" lvl="1" indent="-31750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2pPr>
                  <a:lvl3pPr marL="1371600" marR="0" lvl="2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3pPr>
                  <a:lvl4pPr marL="1828800" marR="0" lvl="3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4pPr>
                  <a:lvl5pPr marL="2286000" marR="0" lvl="4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5pPr>
                  <a:lvl6pPr marL="2743200" marR="0" lvl="5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6pPr>
                  <a:lvl7pPr marL="3200400" marR="0" lvl="6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7pPr>
                  <a:lvl8pPr marL="3657600" marR="0" lvl="7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8pPr>
                  <a:lvl9pPr marL="4114800" marR="0" lvl="8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9pPr>
                </a:lstStyle>
                <a:p>
                  <a:pPr marL="114300" indent="0" algn="ctr">
                    <a:lnSpc>
                      <a:spcPct val="150000"/>
                    </a:lnSpc>
                    <a:buFont typeface="Maven Pro"/>
                    <a:buNone/>
                  </a:pPr>
                  <a:r>
                    <a:rPr lang="en-US" altLang="zh-TW" sz="2800" dirty="0"/>
                    <a:t>&amp;</a:t>
                  </a:r>
                  <a:endParaRPr lang="zh-TW" altLang="en-US" sz="2800" dirty="0"/>
                </a:p>
              </p:txBody>
            </p:sp>
            <p:cxnSp>
              <p:nvCxnSpPr>
                <p:cNvPr id="7" name="直線接點 6">
                  <a:extLst>
                    <a:ext uri="{FF2B5EF4-FFF2-40B4-BE49-F238E27FC236}">
                      <a16:creationId xmlns:a16="http://schemas.microsoft.com/office/drawing/2014/main" id="{72A5B617-D45B-4A4A-A12D-30D8E7D1DE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8614" y="3763163"/>
                  <a:ext cx="2209306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文字版面配置區 1">
                  <a:extLst>
                    <a:ext uri="{FF2B5EF4-FFF2-40B4-BE49-F238E27FC236}">
                      <a16:creationId xmlns:a16="http://schemas.microsoft.com/office/drawing/2014/main" id="{2CCBC171-819D-424E-8041-9B865E7884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07921" y="3013057"/>
                  <a:ext cx="1799999" cy="830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Maven Pro"/>
                    <a:buChar char="●"/>
                    <a:defRPr sz="1800" b="0" i="0" u="none" strike="noStrike" cap="none">
                      <a:solidFill>
                        <a:schemeClr val="l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Maven Pro"/>
                      <a:sym typeface="Maven Pro"/>
                    </a:defRPr>
                  </a:lvl1pPr>
                  <a:lvl2pPr marL="914400" marR="0" lvl="1" indent="-31750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2pPr>
                  <a:lvl3pPr marL="1371600" marR="0" lvl="2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3pPr>
                  <a:lvl4pPr marL="1828800" marR="0" lvl="3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4pPr>
                  <a:lvl5pPr marL="2286000" marR="0" lvl="4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5pPr>
                  <a:lvl6pPr marL="2743200" marR="0" lvl="5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6pPr>
                  <a:lvl7pPr marL="3200400" marR="0" lvl="6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7pPr>
                  <a:lvl8pPr marL="3657600" marR="0" lvl="7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8pPr>
                  <a:lvl9pPr marL="4114800" marR="0" lvl="8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9pPr>
                </a:lstStyle>
                <a:p>
                  <a:pPr marL="114300" indent="0" algn="ctr">
                    <a:lnSpc>
                      <a:spcPct val="150000"/>
                    </a:lnSpc>
                    <a:buFont typeface="Maven Pro"/>
                    <a:buNone/>
                  </a:pPr>
                  <a:r>
                    <a:rPr lang="en-US" altLang="zh-TW" sz="2800" dirty="0">
                      <a:latin typeface="Share Tech" panose="02020500000000000000" charset="0"/>
                    </a:rPr>
                    <a:t>000100000</a:t>
                  </a:r>
                  <a:endParaRPr lang="zh-TW" altLang="en-US" sz="2800" dirty="0">
                    <a:latin typeface="Share Tech" panose="02020500000000000000" charset="0"/>
                  </a:endParaRPr>
                </a:p>
              </p:txBody>
            </p:sp>
          </p:grpSp>
          <p:sp>
            <p:nvSpPr>
              <p:cNvPr id="10" name="文字版面配置區 1">
                <a:extLst>
                  <a:ext uri="{FF2B5EF4-FFF2-40B4-BE49-F238E27FC236}">
                    <a16:creationId xmlns:a16="http://schemas.microsoft.com/office/drawing/2014/main" id="{898A77A7-0A91-44F8-80B6-F04CF6E0B2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6905" y="3438824"/>
                <a:ext cx="1799998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 algn="ctr">
                  <a:lnSpc>
                    <a:spcPct val="150000"/>
                  </a:lnSpc>
                  <a:buFont typeface="Maven Pro"/>
                  <a:buNone/>
                </a:pPr>
                <a:r>
                  <a:rPr lang="en-US" altLang="zh-TW" sz="2800" dirty="0">
                    <a:latin typeface="Share Tech" panose="02020500000000000000" charset="0"/>
                  </a:rPr>
                  <a:t>000100000</a:t>
                </a:r>
                <a:endParaRPr lang="zh-TW" altLang="en-US" sz="2800" dirty="0">
                  <a:latin typeface="Share Tech" panose="02020500000000000000" charset="0"/>
                </a:endParaRPr>
              </a:p>
            </p:txBody>
          </p:sp>
        </p:grpSp>
        <p:sp>
          <p:nvSpPr>
            <p:cNvPr id="13" name="文字版面配置區 1">
              <a:extLst>
                <a:ext uri="{FF2B5EF4-FFF2-40B4-BE49-F238E27FC236}">
                  <a16:creationId xmlns:a16="http://schemas.microsoft.com/office/drawing/2014/main" id="{EA76DB3E-4E36-4DED-AD35-A48DC3EC91E7}"/>
                </a:ext>
              </a:extLst>
            </p:cNvPr>
            <p:cNvSpPr txBox="1">
              <a:spLocks/>
            </p:cNvSpPr>
            <p:nvPr/>
          </p:nvSpPr>
          <p:spPr>
            <a:xfrm>
              <a:off x="3159047" y="1790081"/>
              <a:ext cx="123649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(mask)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</p:grpSp>
      <p:sp>
        <p:nvSpPr>
          <p:cNvPr id="14" name="文字版面配置區 1">
            <a:extLst>
              <a:ext uri="{FF2B5EF4-FFF2-40B4-BE49-F238E27FC236}">
                <a16:creationId xmlns:a16="http://schemas.microsoft.com/office/drawing/2014/main" id="{0DF4EC2D-142A-4545-BC6F-F1AE0760AD92}"/>
              </a:ext>
            </a:extLst>
          </p:cNvPr>
          <p:cNvSpPr txBox="1">
            <a:spLocks/>
          </p:cNvSpPr>
          <p:nvPr/>
        </p:nvSpPr>
        <p:spPr>
          <a:xfrm>
            <a:off x="1397152" y="3439760"/>
            <a:ext cx="2164195" cy="124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pt-BR" altLang="zh-TW" sz="2800" dirty="0">
                <a:solidFill>
                  <a:schemeClr val="bg1"/>
                </a:solidFill>
                <a:latin typeface="Share Tech" panose="02020500000000000000" charset="0"/>
              </a:rPr>
              <a:t>mask</a:t>
            </a:r>
            <a:r>
              <a:rPr lang="en-US" altLang="zh-TW" sz="2800" dirty="0">
                <a:solidFill>
                  <a:schemeClr val="bg1"/>
                </a:solidFill>
                <a:latin typeface="Share Tech" panose="02020500000000000000" charset="0"/>
              </a:rPr>
              <a:t>:</a:t>
            </a:r>
            <a:endParaRPr lang="pt-BR" altLang="zh-TW" sz="2800" dirty="0">
              <a:solidFill>
                <a:schemeClr val="bg1"/>
              </a:solidFill>
              <a:latin typeface="Share Tech" panose="02020500000000000000" charset="0"/>
            </a:endParaRPr>
          </a:p>
          <a:p>
            <a:pPr marL="114300" indent="0">
              <a:buNone/>
            </a:pPr>
            <a:r>
              <a:rPr lang="en-US" altLang="zh-TW" sz="2800" dirty="0">
                <a:latin typeface="Share Tech" panose="02020500000000000000" charset="0"/>
              </a:rPr>
              <a:t>000100000</a:t>
            </a:r>
          </a:p>
          <a:p>
            <a:pPr marL="114300" indent="0">
              <a:buFont typeface="Maven Pro"/>
              <a:buNone/>
            </a:pPr>
            <a:r>
              <a:rPr lang="pt-BR" altLang="zh-TW" sz="2800" dirty="0">
                <a:latin typeface="Share Tech" panose="02020500000000000000" charset="0"/>
              </a:rPr>
              <a:t>⇒1&lt;&lt;5</a:t>
            </a:r>
            <a:endParaRPr lang="zh-TW" altLang="en-US" sz="2800" dirty="0">
              <a:latin typeface="Share Tech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8CDD6EA-AF99-4D90-8605-94524910E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206" y="681268"/>
            <a:ext cx="7351588" cy="5780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zh-TW" dirty="0"/>
              <a:t>&amp;</a:t>
            </a:r>
            <a:r>
              <a:rPr lang="zh-TW" altLang="en-US" dirty="0"/>
              <a:t>的另一個用途是用來將某一</a:t>
            </a:r>
            <a:r>
              <a:rPr lang="en-US" altLang="zh-TW" dirty="0"/>
              <a:t>bit</a:t>
            </a:r>
            <a:r>
              <a:rPr lang="zh-TW" altLang="en-US" dirty="0"/>
              <a:t>設為</a:t>
            </a:r>
            <a:r>
              <a:rPr lang="en-US" altLang="zh-TW" dirty="0"/>
              <a:t>0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7308342-587B-40B3-80C1-3F35C5D9F709}"/>
              </a:ext>
            </a:extLst>
          </p:cNvPr>
          <p:cNvGrpSpPr/>
          <p:nvPr/>
        </p:nvGrpSpPr>
        <p:grpSpPr>
          <a:xfrm>
            <a:off x="896206" y="2132328"/>
            <a:ext cx="3499331" cy="1858115"/>
            <a:chOff x="896206" y="1376960"/>
            <a:chExt cx="3499331" cy="1858115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A30B436-04CC-434E-BF38-0367059F50CC}"/>
                </a:ext>
              </a:extLst>
            </p:cNvPr>
            <p:cNvGrpSpPr/>
            <p:nvPr/>
          </p:nvGrpSpPr>
          <p:grpSpPr>
            <a:xfrm>
              <a:off x="896206" y="1376960"/>
              <a:ext cx="2445326" cy="1858115"/>
              <a:chOff x="2411578" y="2411675"/>
              <a:chExt cx="2445326" cy="1858115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DE1A8230-C727-4AFA-A7B4-D8ED251E27EA}"/>
                  </a:ext>
                </a:extLst>
              </p:cNvPr>
              <p:cNvGrpSpPr/>
              <p:nvPr/>
            </p:nvGrpSpPr>
            <p:grpSpPr>
              <a:xfrm>
                <a:off x="2411578" y="2411675"/>
                <a:ext cx="2445326" cy="1245268"/>
                <a:chOff x="5362595" y="2599936"/>
                <a:chExt cx="2445326" cy="1245268"/>
              </a:xfrm>
            </p:grpSpPr>
            <p:sp>
              <p:nvSpPr>
                <p:cNvPr id="5" name="文字版面配置區 1">
                  <a:extLst>
                    <a:ext uri="{FF2B5EF4-FFF2-40B4-BE49-F238E27FC236}">
                      <a16:creationId xmlns:a16="http://schemas.microsoft.com/office/drawing/2014/main" id="{85BEAB02-25C4-4EC2-B28B-CE11012F69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07921" y="2599936"/>
                  <a:ext cx="1800000" cy="830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Maven Pro"/>
                    <a:buChar char="●"/>
                    <a:defRPr sz="1800" b="0" i="0" u="none" strike="noStrike" cap="none">
                      <a:solidFill>
                        <a:schemeClr val="l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Maven Pro"/>
                      <a:sym typeface="Maven Pro"/>
                    </a:defRPr>
                  </a:lvl1pPr>
                  <a:lvl2pPr marL="914400" marR="0" lvl="1" indent="-31750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2pPr>
                  <a:lvl3pPr marL="1371600" marR="0" lvl="2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3pPr>
                  <a:lvl4pPr marL="1828800" marR="0" lvl="3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4pPr>
                  <a:lvl5pPr marL="2286000" marR="0" lvl="4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5pPr>
                  <a:lvl6pPr marL="2743200" marR="0" lvl="5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6pPr>
                  <a:lvl7pPr marL="3200400" marR="0" lvl="6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7pPr>
                  <a:lvl8pPr marL="3657600" marR="0" lvl="7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8pPr>
                  <a:lvl9pPr marL="4114800" marR="0" lvl="8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9pPr>
                </a:lstStyle>
                <a:p>
                  <a:pPr marL="114300" indent="0" algn="ctr">
                    <a:lnSpc>
                      <a:spcPct val="150000"/>
                    </a:lnSpc>
                    <a:buFont typeface="Maven Pro"/>
                    <a:buNone/>
                  </a:pPr>
                  <a:r>
                    <a:rPr lang="en-US" altLang="zh-TW" sz="2800" dirty="0">
                      <a:latin typeface="Share Tech" panose="02020500000000000000" charset="0"/>
                    </a:rPr>
                    <a:t>101100101</a:t>
                  </a:r>
                  <a:endParaRPr lang="zh-TW" altLang="en-US" sz="2800" dirty="0">
                    <a:latin typeface="Share Tech" panose="02020500000000000000" charset="0"/>
                  </a:endParaRPr>
                </a:p>
              </p:txBody>
            </p:sp>
            <p:sp>
              <p:nvSpPr>
                <p:cNvPr id="6" name="文字版面配置區 1">
                  <a:extLst>
                    <a:ext uri="{FF2B5EF4-FFF2-40B4-BE49-F238E27FC236}">
                      <a16:creationId xmlns:a16="http://schemas.microsoft.com/office/drawing/2014/main" id="{75667E2B-A4AC-4A89-B7FC-D95771FACA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62595" y="3014238"/>
                  <a:ext cx="972000" cy="830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Maven Pro"/>
                    <a:buChar char="●"/>
                    <a:defRPr sz="1800" b="0" i="0" u="none" strike="noStrike" cap="none">
                      <a:solidFill>
                        <a:schemeClr val="l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Maven Pro"/>
                      <a:sym typeface="Maven Pro"/>
                    </a:defRPr>
                  </a:lvl1pPr>
                  <a:lvl2pPr marL="914400" marR="0" lvl="1" indent="-31750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2pPr>
                  <a:lvl3pPr marL="1371600" marR="0" lvl="2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3pPr>
                  <a:lvl4pPr marL="1828800" marR="0" lvl="3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4pPr>
                  <a:lvl5pPr marL="2286000" marR="0" lvl="4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5pPr>
                  <a:lvl6pPr marL="2743200" marR="0" lvl="5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6pPr>
                  <a:lvl7pPr marL="3200400" marR="0" lvl="6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7pPr>
                  <a:lvl8pPr marL="3657600" marR="0" lvl="7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8pPr>
                  <a:lvl9pPr marL="4114800" marR="0" lvl="8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9pPr>
                </a:lstStyle>
                <a:p>
                  <a:pPr marL="114300" indent="0" algn="ctr">
                    <a:lnSpc>
                      <a:spcPct val="150000"/>
                    </a:lnSpc>
                    <a:buFont typeface="Maven Pro"/>
                    <a:buNone/>
                  </a:pPr>
                  <a:r>
                    <a:rPr lang="en-US" altLang="zh-TW" sz="2800" dirty="0"/>
                    <a:t>&amp;</a:t>
                  </a:r>
                  <a:endParaRPr lang="zh-TW" altLang="en-US" sz="2800" dirty="0"/>
                </a:p>
              </p:txBody>
            </p:sp>
            <p:cxnSp>
              <p:nvCxnSpPr>
                <p:cNvPr id="7" name="直線接點 6">
                  <a:extLst>
                    <a:ext uri="{FF2B5EF4-FFF2-40B4-BE49-F238E27FC236}">
                      <a16:creationId xmlns:a16="http://schemas.microsoft.com/office/drawing/2014/main" id="{72A5B617-D45B-4A4A-A12D-30D8E7D1DE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8614" y="3763163"/>
                  <a:ext cx="2209306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文字版面配置區 1">
                  <a:extLst>
                    <a:ext uri="{FF2B5EF4-FFF2-40B4-BE49-F238E27FC236}">
                      <a16:creationId xmlns:a16="http://schemas.microsoft.com/office/drawing/2014/main" id="{2CCBC171-819D-424E-8041-9B865E7884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07921" y="3013057"/>
                  <a:ext cx="1799999" cy="830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Maven Pro"/>
                    <a:buChar char="●"/>
                    <a:defRPr sz="1800" b="0" i="0" u="none" strike="noStrike" cap="none">
                      <a:solidFill>
                        <a:schemeClr val="l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Maven Pro"/>
                      <a:sym typeface="Maven Pro"/>
                    </a:defRPr>
                  </a:lvl1pPr>
                  <a:lvl2pPr marL="914400" marR="0" lvl="1" indent="-31750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2pPr>
                  <a:lvl3pPr marL="1371600" marR="0" lvl="2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3pPr>
                  <a:lvl4pPr marL="1828800" marR="0" lvl="3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4pPr>
                  <a:lvl5pPr marL="2286000" marR="0" lvl="4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5pPr>
                  <a:lvl6pPr marL="2743200" marR="0" lvl="5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6pPr>
                  <a:lvl7pPr marL="3200400" marR="0" lvl="6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7pPr>
                  <a:lvl8pPr marL="3657600" marR="0" lvl="7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8pPr>
                  <a:lvl9pPr marL="4114800" marR="0" lvl="8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9pPr>
                </a:lstStyle>
                <a:p>
                  <a:pPr marL="114300" indent="0" algn="ctr">
                    <a:lnSpc>
                      <a:spcPct val="150000"/>
                    </a:lnSpc>
                    <a:buFont typeface="Maven Pro"/>
                    <a:buNone/>
                  </a:pPr>
                  <a:r>
                    <a:rPr lang="en-US" altLang="zh-TW" sz="2800" dirty="0">
                      <a:latin typeface="Share Tech" panose="02020500000000000000" charset="0"/>
                    </a:rPr>
                    <a:t>111011111</a:t>
                  </a:r>
                  <a:endParaRPr lang="zh-TW" altLang="en-US" sz="2800" dirty="0">
                    <a:latin typeface="Share Tech" panose="02020500000000000000" charset="0"/>
                  </a:endParaRPr>
                </a:p>
              </p:txBody>
            </p:sp>
          </p:grpSp>
          <p:sp>
            <p:nvSpPr>
              <p:cNvPr id="10" name="文字版面配置區 1">
                <a:extLst>
                  <a:ext uri="{FF2B5EF4-FFF2-40B4-BE49-F238E27FC236}">
                    <a16:creationId xmlns:a16="http://schemas.microsoft.com/office/drawing/2014/main" id="{898A77A7-0A91-44F8-80B6-F04CF6E0B2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6905" y="3438824"/>
                <a:ext cx="1799998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 algn="ctr">
                  <a:lnSpc>
                    <a:spcPct val="150000"/>
                  </a:lnSpc>
                  <a:buFont typeface="Maven Pro"/>
                  <a:buNone/>
                </a:pPr>
                <a:r>
                  <a:rPr lang="en-US" altLang="zh-TW" sz="2800" dirty="0">
                    <a:latin typeface="Share Tech" panose="02020500000000000000" charset="0"/>
                  </a:rPr>
                  <a:t>101000101</a:t>
                </a:r>
                <a:endParaRPr lang="zh-TW" altLang="en-US" sz="2800" dirty="0">
                  <a:latin typeface="Share Tech" panose="02020500000000000000" charset="0"/>
                </a:endParaRPr>
              </a:p>
            </p:txBody>
          </p:sp>
        </p:grpSp>
        <p:sp>
          <p:nvSpPr>
            <p:cNvPr id="13" name="文字版面配置區 1">
              <a:extLst>
                <a:ext uri="{FF2B5EF4-FFF2-40B4-BE49-F238E27FC236}">
                  <a16:creationId xmlns:a16="http://schemas.microsoft.com/office/drawing/2014/main" id="{EA76DB3E-4E36-4DED-AD35-A48DC3EC91E7}"/>
                </a:ext>
              </a:extLst>
            </p:cNvPr>
            <p:cNvSpPr txBox="1">
              <a:spLocks/>
            </p:cNvSpPr>
            <p:nvPr/>
          </p:nvSpPr>
          <p:spPr>
            <a:xfrm>
              <a:off x="3159047" y="1790081"/>
              <a:ext cx="123649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(mask)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</p:grpSp>
      <p:sp>
        <p:nvSpPr>
          <p:cNvPr id="14" name="文字版面配置區 1">
            <a:extLst>
              <a:ext uri="{FF2B5EF4-FFF2-40B4-BE49-F238E27FC236}">
                <a16:creationId xmlns:a16="http://schemas.microsoft.com/office/drawing/2014/main" id="{0DF4EC2D-142A-4545-BC6F-F1AE0760AD92}"/>
              </a:ext>
            </a:extLst>
          </p:cNvPr>
          <p:cNvSpPr txBox="1">
            <a:spLocks/>
          </p:cNvSpPr>
          <p:nvPr/>
        </p:nvSpPr>
        <p:spPr>
          <a:xfrm>
            <a:off x="5303404" y="1982358"/>
            <a:ext cx="2364722" cy="200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pt-BR" altLang="zh-TW" sz="2800" dirty="0">
                <a:solidFill>
                  <a:schemeClr val="bg1"/>
                </a:solidFill>
                <a:latin typeface="Share Tech" panose="02020500000000000000" charset="0"/>
              </a:rPr>
              <a:t>mask</a:t>
            </a:r>
            <a:r>
              <a:rPr lang="en-US" altLang="zh-TW" sz="2800" dirty="0">
                <a:solidFill>
                  <a:schemeClr val="bg1"/>
                </a:solidFill>
                <a:latin typeface="Share Tech" panose="02020500000000000000" charset="0"/>
              </a:rPr>
              <a:t>:</a:t>
            </a:r>
            <a:endParaRPr lang="pt-BR" altLang="zh-TW" sz="2800" dirty="0">
              <a:solidFill>
                <a:schemeClr val="bg1"/>
              </a:solidFill>
              <a:latin typeface="Share Tech" panose="02020500000000000000" charset="0"/>
            </a:endParaRPr>
          </a:p>
          <a:p>
            <a:pPr marL="114300" indent="0">
              <a:buNone/>
            </a:pPr>
            <a:r>
              <a:rPr lang="en-US" altLang="zh-TW" sz="2800" dirty="0">
                <a:latin typeface="Share Tech" panose="02020500000000000000" charset="0"/>
              </a:rPr>
              <a:t>111011111</a:t>
            </a:r>
          </a:p>
          <a:p>
            <a:pPr marL="114300" indent="0">
              <a:buNone/>
            </a:pPr>
            <a:r>
              <a:rPr lang="pt-BR" altLang="zh-TW" sz="2800" dirty="0">
                <a:latin typeface="Share Tech" panose="02020500000000000000" charset="0"/>
              </a:rPr>
              <a:t>⇒</a:t>
            </a:r>
            <a:r>
              <a:rPr lang="en-US" altLang="zh-TW" sz="2800" dirty="0">
                <a:latin typeface="Share Tech" panose="02020500000000000000" charset="0"/>
              </a:rPr>
              <a:t>~000100000</a:t>
            </a:r>
          </a:p>
          <a:p>
            <a:pPr marL="114300" indent="0">
              <a:buNone/>
            </a:pPr>
            <a:r>
              <a:rPr lang="pt-BR" altLang="zh-TW" sz="2800" dirty="0">
                <a:latin typeface="Share Tech" panose="02020500000000000000" charset="0"/>
              </a:rPr>
              <a:t>⇒</a:t>
            </a:r>
            <a:r>
              <a:rPr lang="en-US" altLang="zh-TW" sz="2800" dirty="0">
                <a:latin typeface="Share Tech" panose="02020500000000000000" charset="0"/>
              </a:rPr>
              <a:t>~(</a:t>
            </a:r>
            <a:r>
              <a:rPr lang="pt-BR" altLang="zh-TW" sz="2800" dirty="0">
                <a:latin typeface="Share Tech" panose="02020500000000000000" charset="0"/>
              </a:rPr>
              <a:t>1&lt;&lt;5</a:t>
            </a:r>
            <a:r>
              <a:rPr lang="en-US" altLang="zh-TW" sz="2800" dirty="0">
                <a:latin typeface="Share Tech" panose="02020500000000000000" charset="0"/>
              </a:rPr>
              <a:t>)</a:t>
            </a:r>
            <a:endParaRPr lang="zh-TW" altLang="en-US" sz="2800" dirty="0">
              <a:latin typeface="Share Tech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9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882870" y="2014700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OR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dirty="0">
                <a:ln w="19050">
                  <a:solidFill>
                    <a:srgbClr val="60798E"/>
                  </a:solidFill>
                </a:ln>
                <a:solidFill>
                  <a:srgbClr val="60798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FF997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4504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0C26DF8-1655-4B9F-B58D-AA72845B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205" y="473449"/>
            <a:ext cx="3675795" cy="1291784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zh-TW" altLang="en-US" dirty="0"/>
              <a:t>與之前講邏輯運算中的或很相似，但這裡只需要打一個</a:t>
            </a:r>
            <a:r>
              <a:rPr lang="en-US" altLang="zh-TW" dirty="0"/>
              <a:t>|</a:t>
            </a:r>
            <a:r>
              <a:rPr lang="zh-TW" altLang="en-US" dirty="0"/>
              <a:t>即可，運算結果如右：</a:t>
            </a:r>
          </a:p>
        </p:txBody>
      </p:sp>
      <p:sp>
        <p:nvSpPr>
          <p:cNvPr id="5" name="文字版面配置區 1">
            <a:extLst>
              <a:ext uri="{FF2B5EF4-FFF2-40B4-BE49-F238E27FC236}">
                <a16:creationId xmlns:a16="http://schemas.microsoft.com/office/drawing/2014/main" id="{E40082CB-57B0-464B-9A5E-A926898A348A}"/>
              </a:ext>
            </a:extLst>
          </p:cNvPr>
          <p:cNvSpPr txBox="1">
            <a:spLocks/>
          </p:cNvSpPr>
          <p:nvPr/>
        </p:nvSpPr>
        <p:spPr>
          <a:xfrm>
            <a:off x="5750046" y="375056"/>
            <a:ext cx="1487752" cy="175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0</a:t>
            </a:r>
            <a:r>
              <a:rPr lang="en-US" altLang="zh-TW" sz="2400" dirty="0"/>
              <a:t>|</a:t>
            </a:r>
            <a:r>
              <a:rPr lang="en-US" altLang="zh-TW" sz="2400" dirty="0">
                <a:latin typeface="Share Tech" panose="02020500000000000000" charset="0"/>
              </a:rPr>
              <a:t>0=0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0</a:t>
            </a:r>
            <a:r>
              <a:rPr lang="en-US" altLang="zh-TW" sz="2400" dirty="0"/>
              <a:t>|</a:t>
            </a:r>
            <a:r>
              <a:rPr lang="en-US" altLang="zh-TW" sz="2400" dirty="0">
                <a:latin typeface="Share Tech" panose="02020500000000000000" charset="0"/>
              </a:rPr>
              <a:t>1=1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1</a:t>
            </a:r>
            <a:r>
              <a:rPr lang="en-US" altLang="zh-TW" sz="2400" dirty="0"/>
              <a:t>|</a:t>
            </a:r>
            <a:r>
              <a:rPr lang="en-US" altLang="zh-TW" sz="2400" dirty="0">
                <a:latin typeface="Share Tech" panose="02020500000000000000" charset="0"/>
              </a:rPr>
              <a:t>0=1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1</a:t>
            </a:r>
            <a:r>
              <a:rPr lang="en-US" altLang="zh-TW" sz="2400" dirty="0"/>
              <a:t>|</a:t>
            </a:r>
            <a:r>
              <a:rPr lang="en-US" altLang="zh-TW" sz="2400" dirty="0">
                <a:latin typeface="Share Tech" panose="02020500000000000000" charset="0"/>
              </a:rPr>
              <a:t>1=1</a:t>
            </a:r>
            <a:endParaRPr lang="zh-TW" altLang="en-US" sz="2400" dirty="0">
              <a:latin typeface="Share Tech" panose="02020500000000000000" charset="0"/>
            </a:endParaRPr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03E1BD18-9BAC-43EA-A55E-F06E1E649DCE}"/>
              </a:ext>
            </a:extLst>
          </p:cNvPr>
          <p:cNvSpPr txBox="1">
            <a:spLocks/>
          </p:cNvSpPr>
          <p:nvPr/>
        </p:nvSpPr>
        <p:spPr>
          <a:xfrm>
            <a:off x="896205" y="2987233"/>
            <a:ext cx="3675795" cy="85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lnSpc>
                <a:spcPct val="150000"/>
              </a:lnSpc>
              <a:buFont typeface="Maven Pro"/>
              <a:buNone/>
            </a:pPr>
            <a:r>
              <a:rPr lang="zh-TW" altLang="en-US" dirty="0">
                <a:latin typeface="Share Tech" panose="02020500000000000000" charset="0"/>
              </a:rPr>
              <a:t>當有多位要運算時，與</a:t>
            </a:r>
            <a:r>
              <a:rPr lang="en-US" altLang="zh-TW" dirty="0">
                <a:latin typeface="Share Tech" panose="02020500000000000000" charset="0"/>
              </a:rPr>
              <a:t>AND</a:t>
            </a:r>
            <a:r>
              <a:rPr lang="zh-TW" altLang="en-US" dirty="0">
                <a:latin typeface="Share Tech" panose="02020500000000000000" charset="0"/>
              </a:rPr>
              <a:t>一樣將每一位分開運算</a:t>
            </a:r>
          </a:p>
        </p:txBody>
      </p:sp>
      <p:sp>
        <p:nvSpPr>
          <p:cNvPr id="9" name="文字版面配置區 1">
            <a:extLst>
              <a:ext uri="{FF2B5EF4-FFF2-40B4-BE49-F238E27FC236}">
                <a16:creationId xmlns:a16="http://schemas.microsoft.com/office/drawing/2014/main" id="{EB127432-0FF2-43D2-89A4-4A517493C6EC}"/>
              </a:ext>
            </a:extLst>
          </p:cNvPr>
          <p:cNvSpPr txBox="1">
            <a:spLocks/>
          </p:cNvSpPr>
          <p:nvPr/>
        </p:nvSpPr>
        <p:spPr>
          <a:xfrm>
            <a:off x="6674551" y="3600000"/>
            <a:ext cx="18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1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13" name="文字版面配置區 1">
            <a:extLst>
              <a:ext uri="{FF2B5EF4-FFF2-40B4-BE49-F238E27FC236}">
                <a16:creationId xmlns:a16="http://schemas.microsoft.com/office/drawing/2014/main" id="{B661C9E9-5DF1-45C7-A565-89AB4CE151E0}"/>
              </a:ext>
            </a:extLst>
          </p:cNvPr>
          <p:cNvSpPr txBox="1">
            <a:spLocks/>
          </p:cNvSpPr>
          <p:nvPr/>
        </p:nvSpPr>
        <p:spPr>
          <a:xfrm>
            <a:off x="6914007" y="2571750"/>
            <a:ext cx="61507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(5)</a:t>
            </a:r>
            <a:endParaRPr lang="zh-TW" altLang="en-US" sz="2800" dirty="0">
              <a:latin typeface="Share Tech" panose="02020500000000000000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5B7BB96-5037-4303-AEAF-5D2D2526BC4F}"/>
              </a:ext>
            </a:extLst>
          </p:cNvPr>
          <p:cNvGrpSpPr/>
          <p:nvPr/>
        </p:nvGrpSpPr>
        <p:grpSpPr>
          <a:xfrm>
            <a:off x="5362595" y="2599936"/>
            <a:ext cx="2321534" cy="1245268"/>
            <a:chOff x="5362595" y="2599936"/>
            <a:chExt cx="2321534" cy="1245268"/>
          </a:xfrm>
        </p:grpSpPr>
        <p:sp>
          <p:nvSpPr>
            <p:cNvPr id="7" name="文字版面配置區 1">
              <a:extLst>
                <a:ext uri="{FF2B5EF4-FFF2-40B4-BE49-F238E27FC236}">
                  <a16:creationId xmlns:a16="http://schemas.microsoft.com/office/drawing/2014/main" id="{199E4F5A-C003-445A-BA75-000F5FAE1946}"/>
                </a:ext>
              </a:extLst>
            </p:cNvPr>
            <p:cNvSpPr txBox="1">
              <a:spLocks/>
            </p:cNvSpPr>
            <p:nvPr/>
          </p:nvSpPr>
          <p:spPr>
            <a:xfrm>
              <a:off x="6007922" y="2599936"/>
              <a:ext cx="9720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0101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  <p:sp>
          <p:nvSpPr>
            <p:cNvPr id="18" name="文字版面配置區 1">
              <a:extLst>
                <a:ext uri="{FF2B5EF4-FFF2-40B4-BE49-F238E27FC236}">
                  <a16:creationId xmlns:a16="http://schemas.microsoft.com/office/drawing/2014/main" id="{337B7C29-1184-4C57-B8C5-043EBB42A54E}"/>
                </a:ext>
              </a:extLst>
            </p:cNvPr>
            <p:cNvSpPr txBox="1">
              <a:spLocks/>
            </p:cNvSpPr>
            <p:nvPr/>
          </p:nvSpPr>
          <p:spPr>
            <a:xfrm>
              <a:off x="5362595" y="3014238"/>
              <a:ext cx="9720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/>
                <a:t>&amp;</a:t>
              </a:r>
              <a:endParaRPr lang="zh-TW" altLang="en-US" sz="2800" dirty="0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8311B86-1E0B-4B5E-B9D1-BF77B6F45735}"/>
                </a:ext>
              </a:extLst>
            </p:cNvPr>
            <p:cNvCxnSpPr>
              <a:cxnSpLocks/>
            </p:cNvCxnSpPr>
            <p:nvPr/>
          </p:nvCxnSpPr>
          <p:spPr>
            <a:xfrm>
              <a:off x="5598614" y="3763163"/>
              <a:ext cx="14401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版面配置區 1">
              <a:extLst>
                <a:ext uri="{FF2B5EF4-FFF2-40B4-BE49-F238E27FC236}">
                  <a16:creationId xmlns:a16="http://schemas.microsoft.com/office/drawing/2014/main" id="{23FA8BDE-F975-4B89-A5D4-662D3C178890}"/>
                </a:ext>
              </a:extLst>
            </p:cNvPr>
            <p:cNvSpPr txBox="1">
              <a:spLocks/>
            </p:cNvSpPr>
            <p:nvPr/>
          </p:nvSpPr>
          <p:spPr>
            <a:xfrm>
              <a:off x="6007922" y="3013057"/>
              <a:ext cx="9720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1100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  <p:sp>
          <p:nvSpPr>
            <p:cNvPr id="21" name="文字版面配置區 1">
              <a:extLst>
                <a:ext uri="{FF2B5EF4-FFF2-40B4-BE49-F238E27FC236}">
                  <a16:creationId xmlns:a16="http://schemas.microsoft.com/office/drawing/2014/main" id="{EBE4EBBB-C9E5-4145-A071-A9FADE07AFE6}"/>
                </a:ext>
              </a:extLst>
            </p:cNvPr>
            <p:cNvSpPr txBox="1">
              <a:spLocks/>
            </p:cNvSpPr>
            <p:nvPr/>
          </p:nvSpPr>
          <p:spPr>
            <a:xfrm>
              <a:off x="6913431" y="3010650"/>
              <a:ext cx="770698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(12)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</p:grpSp>
      <p:sp>
        <p:nvSpPr>
          <p:cNvPr id="22" name="文字版面配置區 1">
            <a:extLst>
              <a:ext uri="{FF2B5EF4-FFF2-40B4-BE49-F238E27FC236}">
                <a16:creationId xmlns:a16="http://schemas.microsoft.com/office/drawing/2014/main" id="{7AB81591-BED2-4A58-A2D9-3B0FCF0692FB}"/>
              </a:ext>
            </a:extLst>
          </p:cNvPr>
          <p:cNvSpPr txBox="1">
            <a:spLocks/>
          </p:cNvSpPr>
          <p:nvPr/>
        </p:nvSpPr>
        <p:spPr>
          <a:xfrm>
            <a:off x="6914007" y="3629738"/>
            <a:ext cx="77012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(13)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F9B5F3-52C5-44AE-B97F-7F8FEBF9593A}"/>
              </a:ext>
            </a:extLst>
          </p:cNvPr>
          <p:cNvSpPr/>
          <p:nvPr/>
        </p:nvSpPr>
        <p:spPr>
          <a:xfrm>
            <a:off x="6714500" y="2847600"/>
            <a:ext cx="180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347ECA-D977-4936-8954-45B0AC683672}"/>
              </a:ext>
            </a:extLst>
          </p:cNvPr>
          <p:cNvSpPr/>
          <p:nvPr/>
        </p:nvSpPr>
        <p:spPr>
          <a:xfrm>
            <a:off x="6378051" y="2848097"/>
            <a:ext cx="180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80AF7B-C677-4BB8-B8EB-3BFC468A226C}"/>
              </a:ext>
            </a:extLst>
          </p:cNvPr>
          <p:cNvSpPr/>
          <p:nvPr/>
        </p:nvSpPr>
        <p:spPr>
          <a:xfrm>
            <a:off x="6545684" y="2847600"/>
            <a:ext cx="180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631434-7C50-43E6-80D0-D9F12C7F2407}"/>
              </a:ext>
            </a:extLst>
          </p:cNvPr>
          <p:cNvSpPr/>
          <p:nvPr/>
        </p:nvSpPr>
        <p:spPr>
          <a:xfrm>
            <a:off x="6196868" y="2846203"/>
            <a:ext cx="180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版面配置區 1">
            <a:extLst>
              <a:ext uri="{FF2B5EF4-FFF2-40B4-BE49-F238E27FC236}">
                <a16:creationId xmlns:a16="http://schemas.microsoft.com/office/drawing/2014/main" id="{8D0CD6CA-D650-4B45-81AF-31CE0C432298}"/>
              </a:ext>
            </a:extLst>
          </p:cNvPr>
          <p:cNvSpPr txBox="1">
            <a:spLocks/>
          </p:cNvSpPr>
          <p:nvPr/>
        </p:nvSpPr>
        <p:spPr>
          <a:xfrm>
            <a:off x="6161744" y="3600000"/>
            <a:ext cx="18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1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25" name="文字版面配置區 1">
            <a:extLst>
              <a:ext uri="{FF2B5EF4-FFF2-40B4-BE49-F238E27FC236}">
                <a16:creationId xmlns:a16="http://schemas.microsoft.com/office/drawing/2014/main" id="{2C3480B5-67CE-4159-8FBD-14CBF8952936}"/>
              </a:ext>
            </a:extLst>
          </p:cNvPr>
          <p:cNvSpPr txBox="1">
            <a:spLocks/>
          </p:cNvSpPr>
          <p:nvPr/>
        </p:nvSpPr>
        <p:spPr>
          <a:xfrm>
            <a:off x="6337398" y="3600000"/>
            <a:ext cx="18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1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26" name="文字版面配置區 1">
            <a:extLst>
              <a:ext uri="{FF2B5EF4-FFF2-40B4-BE49-F238E27FC236}">
                <a16:creationId xmlns:a16="http://schemas.microsoft.com/office/drawing/2014/main" id="{485EFF28-36D1-4457-8EF6-3DAC2F28466C}"/>
              </a:ext>
            </a:extLst>
          </p:cNvPr>
          <p:cNvSpPr txBox="1">
            <a:spLocks/>
          </p:cNvSpPr>
          <p:nvPr/>
        </p:nvSpPr>
        <p:spPr>
          <a:xfrm>
            <a:off x="6505629" y="3600000"/>
            <a:ext cx="18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0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13B35B-9712-4766-BFF8-DA53BCA0A763}"/>
              </a:ext>
            </a:extLst>
          </p:cNvPr>
          <p:cNvSpPr/>
          <p:nvPr/>
        </p:nvSpPr>
        <p:spPr>
          <a:xfrm>
            <a:off x="6079958" y="1299411"/>
            <a:ext cx="942802" cy="32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D7A1ED1-D575-44F9-8456-95B69FB10291}"/>
              </a:ext>
            </a:extLst>
          </p:cNvPr>
          <p:cNvSpPr/>
          <p:nvPr/>
        </p:nvSpPr>
        <p:spPr>
          <a:xfrm>
            <a:off x="6079958" y="431654"/>
            <a:ext cx="942802" cy="32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CBE5D9-9B5A-461E-8B1F-5DB2FC4AEFA0}"/>
              </a:ext>
            </a:extLst>
          </p:cNvPr>
          <p:cNvSpPr/>
          <p:nvPr/>
        </p:nvSpPr>
        <p:spPr>
          <a:xfrm>
            <a:off x="6074283" y="1741308"/>
            <a:ext cx="942802" cy="32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9B669F0-F6DA-4E21-8A4C-84673991DAAC}"/>
              </a:ext>
            </a:extLst>
          </p:cNvPr>
          <p:cNvSpPr/>
          <p:nvPr/>
        </p:nvSpPr>
        <p:spPr>
          <a:xfrm>
            <a:off x="6071152" y="872887"/>
            <a:ext cx="942802" cy="32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9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  <p:bldP spid="9" grpId="0"/>
      <p:bldP spid="13" grpId="0"/>
      <p:bldP spid="22" grpId="0"/>
      <p:bldP spid="10" grpId="0" animBg="1"/>
      <p:bldP spid="10" grpId="1" animBg="1"/>
      <p:bldP spid="17" grpId="0" animBg="1"/>
      <p:bldP spid="17" grpId="1" animBg="1"/>
      <p:bldP spid="19" grpId="0" animBg="1"/>
      <p:bldP spid="19" grpId="1" animBg="1"/>
      <p:bldP spid="23" grpId="0" animBg="1"/>
      <p:bldP spid="23" grpId="1" animBg="1"/>
      <p:bldP spid="24" grpId="0"/>
      <p:bldP spid="25" grpId="0"/>
      <p:bldP spid="26" grpId="0"/>
      <p:bldP spid="11" grpId="0" animBg="1"/>
      <p:bldP spid="11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1">
            <a:extLst>
              <a:ext uri="{FF2B5EF4-FFF2-40B4-BE49-F238E27FC236}">
                <a16:creationId xmlns:a16="http://schemas.microsoft.com/office/drawing/2014/main" id="{05A7598C-83DF-488B-B60C-AA433B7E2B90}"/>
              </a:ext>
            </a:extLst>
          </p:cNvPr>
          <p:cNvSpPr txBox="1">
            <a:spLocks/>
          </p:cNvSpPr>
          <p:nvPr/>
        </p:nvSpPr>
        <p:spPr>
          <a:xfrm>
            <a:off x="2171227" y="2411675"/>
            <a:ext cx="1487752" cy="175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0|0=0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0|1=1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1|0=1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1|1=1</a:t>
            </a:r>
            <a:endParaRPr lang="zh-TW" altLang="en-US" sz="2400" dirty="0">
              <a:latin typeface="Share Tech" panose="02020500000000000000" charset="0"/>
            </a:endParaRP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8CDD6EA-AF99-4D90-8605-94524910E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206" y="681267"/>
            <a:ext cx="7351588" cy="1396915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zh-TW" altLang="en-US" dirty="0"/>
              <a:t>剛才的</a:t>
            </a:r>
            <a:r>
              <a:rPr lang="en-US" altLang="zh-TW" dirty="0"/>
              <a:t>AND</a:t>
            </a:r>
            <a:r>
              <a:rPr lang="zh-TW" altLang="en-US" dirty="0"/>
              <a:t>可以想成用來刪除</a:t>
            </a:r>
            <a:r>
              <a:rPr lang="en-US" altLang="zh-TW" dirty="0"/>
              <a:t>bit</a:t>
            </a:r>
            <a:r>
              <a:rPr lang="zh-TW" altLang="en-US" dirty="0"/>
              <a:t>，而</a:t>
            </a:r>
            <a:r>
              <a:rPr lang="en-US" altLang="zh-TW" dirty="0"/>
              <a:t>OR</a:t>
            </a:r>
            <a:r>
              <a:rPr lang="zh-TW" altLang="en-US" dirty="0"/>
              <a:t>則是用來加入</a:t>
            </a:r>
            <a:r>
              <a:rPr lang="en-US" altLang="zh-TW" dirty="0"/>
              <a:t>bit</a:t>
            </a:r>
            <a:r>
              <a:rPr lang="zh-TW" altLang="en-US" dirty="0"/>
              <a:t>，觀察</a:t>
            </a:r>
            <a:r>
              <a:rPr lang="en-US" altLang="zh-TW" dirty="0"/>
              <a:t>OR</a:t>
            </a:r>
            <a:r>
              <a:rPr lang="zh-TW" altLang="en-US" dirty="0"/>
              <a:t>的運算結果，可以發現當其中一數為</a:t>
            </a:r>
            <a:r>
              <a:rPr lang="en-US" altLang="zh-TW" dirty="0"/>
              <a:t>1</a:t>
            </a:r>
            <a:r>
              <a:rPr lang="zh-TW" altLang="en-US" dirty="0"/>
              <a:t>則答案必為</a:t>
            </a:r>
            <a:r>
              <a:rPr lang="en-US" altLang="zh-TW" dirty="0"/>
              <a:t>1</a:t>
            </a:r>
            <a:r>
              <a:rPr lang="zh-TW" altLang="en-US" dirty="0"/>
              <a:t>，當其中一數為</a:t>
            </a:r>
            <a:r>
              <a:rPr lang="en-US" altLang="zh-TW" dirty="0"/>
              <a:t>0</a:t>
            </a:r>
            <a:r>
              <a:rPr lang="zh-TW" altLang="en-US" dirty="0"/>
              <a:t>時，答案為另一數。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A30B436-04CC-434E-BF38-0367059F50CC}"/>
              </a:ext>
            </a:extLst>
          </p:cNvPr>
          <p:cNvGrpSpPr/>
          <p:nvPr/>
        </p:nvGrpSpPr>
        <p:grpSpPr>
          <a:xfrm>
            <a:off x="4676796" y="2411675"/>
            <a:ext cx="2445326" cy="1858115"/>
            <a:chOff x="2411578" y="2411675"/>
            <a:chExt cx="2445326" cy="185811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DE1A8230-C727-4AFA-A7B4-D8ED251E27EA}"/>
                </a:ext>
              </a:extLst>
            </p:cNvPr>
            <p:cNvGrpSpPr/>
            <p:nvPr/>
          </p:nvGrpSpPr>
          <p:grpSpPr>
            <a:xfrm>
              <a:off x="2411578" y="2411675"/>
              <a:ext cx="2445326" cy="1245268"/>
              <a:chOff x="5362595" y="2599936"/>
              <a:chExt cx="2445326" cy="1245268"/>
            </a:xfrm>
          </p:grpSpPr>
          <p:sp>
            <p:nvSpPr>
              <p:cNvPr id="5" name="文字版面配置區 1">
                <a:extLst>
                  <a:ext uri="{FF2B5EF4-FFF2-40B4-BE49-F238E27FC236}">
                    <a16:creationId xmlns:a16="http://schemas.microsoft.com/office/drawing/2014/main" id="{85BEAB02-25C4-4EC2-B28B-CE11012F69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7921" y="2599936"/>
                <a:ext cx="1800000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 algn="ctr">
                  <a:lnSpc>
                    <a:spcPct val="150000"/>
                  </a:lnSpc>
                  <a:buFont typeface="Maven Pro"/>
                  <a:buNone/>
                </a:pPr>
                <a:r>
                  <a:rPr lang="en-US" altLang="zh-TW" sz="2800" dirty="0">
                    <a:latin typeface="Share Tech" panose="02020500000000000000" charset="0"/>
                  </a:rPr>
                  <a:t>100000101</a:t>
                </a:r>
                <a:endParaRPr lang="zh-TW" altLang="en-US" sz="2800" dirty="0">
                  <a:latin typeface="Share Tech" panose="02020500000000000000" charset="0"/>
                </a:endParaRPr>
              </a:p>
            </p:txBody>
          </p:sp>
          <p:sp>
            <p:nvSpPr>
              <p:cNvPr id="6" name="文字版面配置區 1">
                <a:extLst>
                  <a:ext uri="{FF2B5EF4-FFF2-40B4-BE49-F238E27FC236}">
                    <a16:creationId xmlns:a16="http://schemas.microsoft.com/office/drawing/2014/main" id="{75667E2B-A4AC-4A89-B7FC-D95771FACA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2595" y="3014238"/>
                <a:ext cx="972000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 algn="ctr">
                  <a:lnSpc>
                    <a:spcPct val="150000"/>
                  </a:lnSpc>
                  <a:buFont typeface="Maven Pro"/>
                  <a:buNone/>
                </a:pPr>
                <a:r>
                  <a:rPr lang="en-US" altLang="zh-TW" sz="2800" dirty="0">
                    <a:latin typeface="Share Tech" panose="02020500000000000000" charset="0"/>
                  </a:rPr>
                  <a:t>|</a:t>
                </a:r>
                <a:endParaRPr lang="zh-TW" altLang="en-US" sz="2800" dirty="0">
                  <a:latin typeface="Share Tech" panose="02020500000000000000" charset="0"/>
                </a:endParaRPr>
              </a:p>
            </p:txBody>
          </p: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72A5B617-D45B-4A4A-A12D-30D8E7D1D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8614" y="3763163"/>
                <a:ext cx="220930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字版面配置區 1">
                <a:extLst>
                  <a:ext uri="{FF2B5EF4-FFF2-40B4-BE49-F238E27FC236}">
                    <a16:creationId xmlns:a16="http://schemas.microsoft.com/office/drawing/2014/main" id="{2CCBC171-819D-424E-8041-9B865E7884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7921" y="3013057"/>
                <a:ext cx="1799999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 algn="ctr">
                  <a:lnSpc>
                    <a:spcPct val="150000"/>
                  </a:lnSpc>
                  <a:buFont typeface="Maven Pro"/>
                  <a:buNone/>
                </a:pPr>
                <a:r>
                  <a:rPr lang="en-US" altLang="zh-TW" sz="2800" dirty="0">
                    <a:latin typeface="Share Tech" panose="02020500000000000000" charset="0"/>
                  </a:rPr>
                  <a:t>001010000</a:t>
                </a:r>
                <a:endParaRPr lang="zh-TW" altLang="en-US" sz="2800" dirty="0">
                  <a:latin typeface="Share Tech" panose="02020500000000000000" charset="0"/>
                </a:endParaRPr>
              </a:p>
            </p:txBody>
          </p:sp>
        </p:grpSp>
        <p:sp>
          <p:nvSpPr>
            <p:cNvPr id="10" name="文字版面配置區 1">
              <a:extLst>
                <a:ext uri="{FF2B5EF4-FFF2-40B4-BE49-F238E27FC236}">
                  <a16:creationId xmlns:a16="http://schemas.microsoft.com/office/drawing/2014/main" id="{898A77A7-0A91-44F8-80B6-F04CF6E0B21D}"/>
                </a:ext>
              </a:extLst>
            </p:cNvPr>
            <p:cNvSpPr txBox="1">
              <a:spLocks/>
            </p:cNvSpPr>
            <p:nvPr/>
          </p:nvSpPr>
          <p:spPr>
            <a:xfrm>
              <a:off x="3056905" y="3438824"/>
              <a:ext cx="1799998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101010101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2B698508-1B9C-4BEF-A869-FDC19898D00F}"/>
              </a:ext>
            </a:extLst>
          </p:cNvPr>
          <p:cNvSpPr/>
          <p:nvPr/>
        </p:nvSpPr>
        <p:spPr>
          <a:xfrm>
            <a:off x="5847347" y="2654967"/>
            <a:ext cx="521369" cy="1451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03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8CDD6EA-AF99-4D90-8605-94524910E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206" y="681268"/>
            <a:ext cx="7351588" cy="5780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zh-TW" dirty="0">
                <a:latin typeface="Share Tech" panose="02020500000000000000" charset="0"/>
              </a:rPr>
              <a:t>|</a:t>
            </a:r>
            <a:r>
              <a:rPr lang="zh-TW" altLang="en-US" dirty="0"/>
              <a:t>的另一個用途剛好與</a:t>
            </a:r>
            <a:r>
              <a:rPr lang="en-US" altLang="zh-TW" dirty="0"/>
              <a:t>AND</a:t>
            </a:r>
            <a:r>
              <a:rPr lang="zh-TW" altLang="en-US" dirty="0"/>
              <a:t>相反，是用來將某一</a:t>
            </a:r>
            <a:r>
              <a:rPr lang="en-US" altLang="zh-TW" dirty="0"/>
              <a:t>bit</a:t>
            </a:r>
            <a:r>
              <a:rPr lang="zh-TW" altLang="en-US" dirty="0"/>
              <a:t>設為</a:t>
            </a:r>
            <a:r>
              <a:rPr lang="en-US" altLang="zh-TW" dirty="0"/>
              <a:t>1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7308342-587B-40B3-80C1-3F35C5D9F709}"/>
              </a:ext>
            </a:extLst>
          </p:cNvPr>
          <p:cNvGrpSpPr/>
          <p:nvPr/>
        </p:nvGrpSpPr>
        <p:grpSpPr>
          <a:xfrm>
            <a:off x="896206" y="2132328"/>
            <a:ext cx="3499331" cy="1858115"/>
            <a:chOff x="896206" y="1376960"/>
            <a:chExt cx="3499331" cy="1858115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A30B436-04CC-434E-BF38-0367059F50CC}"/>
                </a:ext>
              </a:extLst>
            </p:cNvPr>
            <p:cNvGrpSpPr/>
            <p:nvPr/>
          </p:nvGrpSpPr>
          <p:grpSpPr>
            <a:xfrm>
              <a:off x="896206" y="1376960"/>
              <a:ext cx="2445326" cy="1858115"/>
              <a:chOff x="2411578" y="2411675"/>
              <a:chExt cx="2445326" cy="1858115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DE1A8230-C727-4AFA-A7B4-D8ED251E27EA}"/>
                  </a:ext>
                </a:extLst>
              </p:cNvPr>
              <p:cNvGrpSpPr/>
              <p:nvPr/>
            </p:nvGrpSpPr>
            <p:grpSpPr>
              <a:xfrm>
                <a:off x="2411578" y="2411675"/>
                <a:ext cx="2445326" cy="1245268"/>
                <a:chOff x="5362595" y="2599936"/>
                <a:chExt cx="2445326" cy="1245268"/>
              </a:xfrm>
            </p:grpSpPr>
            <p:sp>
              <p:nvSpPr>
                <p:cNvPr id="5" name="文字版面配置區 1">
                  <a:extLst>
                    <a:ext uri="{FF2B5EF4-FFF2-40B4-BE49-F238E27FC236}">
                      <a16:creationId xmlns:a16="http://schemas.microsoft.com/office/drawing/2014/main" id="{85BEAB02-25C4-4EC2-B28B-CE11012F69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07921" y="2599936"/>
                  <a:ext cx="1800000" cy="830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Maven Pro"/>
                    <a:buChar char="●"/>
                    <a:defRPr sz="1800" b="0" i="0" u="none" strike="noStrike" cap="none">
                      <a:solidFill>
                        <a:schemeClr val="l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Maven Pro"/>
                      <a:sym typeface="Maven Pro"/>
                    </a:defRPr>
                  </a:lvl1pPr>
                  <a:lvl2pPr marL="914400" marR="0" lvl="1" indent="-31750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2pPr>
                  <a:lvl3pPr marL="1371600" marR="0" lvl="2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3pPr>
                  <a:lvl4pPr marL="1828800" marR="0" lvl="3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4pPr>
                  <a:lvl5pPr marL="2286000" marR="0" lvl="4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5pPr>
                  <a:lvl6pPr marL="2743200" marR="0" lvl="5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6pPr>
                  <a:lvl7pPr marL="3200400" marR="0" lvl="6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7pPr>
                  <a:lvl8pPr marL="3657600" marR="0" lvl="7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8pPr>
                  <a:lvl9pPr marL="4114800" marR="0" lvl="8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9pPr>
                </a:lstStyle>
                <a:p>
                  <a:pPr marL="114300" indent="0" algn="ctr">
                    <a:lnSpc>
                      <a:spcPct val="150000"/>
                    </a:lnSpc>
                    <a:buFont typeface="Maven Pro"/>
                    <a:buNone/>
                  </a:pPr>
                  <a:r>
                    <a:rPr lang="en-US" altLang="zh-TW" sz="2800" dirty="0">
                      <a:latin typeface="Share Tech" panose="02020500000000000000" charset="0"/>
                    </a:rPr>
                    <a:t>101100101</a:t>
                  </a:r>
                  <a:endParaRPr lang="zh-TW" altLang="en-US" sz="2800" dirty="0">
                    <a:latin typeface="Share Tech" panose="02020500000000000000" charset="0"/>
                  </a:endParaRPr>
                </a:p>
              </p:txBody>
            </p:sp>
            <p:sp>
              <p:nvSpPr>
                <p:cNvPr id="6" name="文字版面配置區 1">
                  <a:extLst>
                    <a:ext uri="{FF2B5EF4-FFF2-40B4-BE49-F238E27FC236}">
                      <a16:creationId xmlns:a16="http://schemas.microsoft.com/office/drawing/2014/main" id="{75667E2B-A4AC-4A89-B7FC-D95771FACA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362595" y="3014238"/>
                  <a:ext cx="972000" cy="830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Maven Pro"/>
                    <a:buChar char="●"/>
                    <a:defRPr sz="1800" b="0" i="0" u="none" strike="noStrike" cap="none">
                      <a:solidFill>
                        <a:schemeClr val="l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Maven Pro"/>
                      <a:sym typeface="Maven Pro"/>
                    </a:defRPr>
                  </a:lvl1pPr>
                  <a:lvl2pPr marL="914400" marR="0" lvl="1" indent="-31750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2pPr>
                  <a:lvl3pPr marL="1371600" marR="0" lvl="2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3pPr>
                  <a:lvl4pPr marL="1828800" marR="0" lvl="3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4pPr>
                  <a:lvl5pPr marL="2286000" marR="0" lvl="4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5pPr>
                  <a:lvl6pPr marL="2743200" marR="0" lvl="5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6pPr>
                  <a:lvl7pPr marL="3200400" marR="0" lvl="6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7pPr>
                  <a:lvl8pPr marL="3657600" marR="0" lvl="7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8pPr>
                  <a:lvl9pPr marL="4114800" marR="0" lvl="8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9pPr>
                </a:lstStyle>
                <a:p>
                  <a:pPr marL="114300" indent="0" algn="ctr">
                    <a:lnSpc>
                      <a:spcPct val="150000"/>
                    </a:lnSpc>
                    <a:buFont typeface="Maven Pro"/>
                    <a:buNone/>
                  </a:pPr>
                  <a:r>
                    <a:rPr lang="en-US" altLang="zh-TW" sz="2800" dirty="0"/>
                    <a:t>&amp;</a:t>
                  </a:r>
                  <a:endParaRPr lang="zh-TW" altLang="en-US" sz="2800" dirty="0"/>
                </a:p>
              </p:txBody>
            </p:sp>
            <p:cxnSp>
              <p:nvCxnSpPr>
                <p:cNvPr id="7" name="直線接點 6">
                  <a:extLst>
                    <a:ext uri="{FF2B5EF4-FFF2-40B4-BE49-F238E27FC236}">
                      <a16:creationId xmlns:a16="http://schemas.microsoft.com/office/drawing/2014/main" id="{72A5B617-D45B-4A4A-A12D-30D8E7D1DE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8614" y="3763163"/>
                  <a:ext cx="2209306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文字版面配置區 1">
                  <a:extLst>
                    <a:ext uri="{FF2B5EF4-FFF2-40B4-BE49-F238E27FC236}">
                      <a16:creationId xmlns:a16="http://schemas.microsoft.com/office/drawing/2014/main" id="{2CCBC171-819D-424E-8041-9B865E7884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07921" y="3013057"/>
                  <a:ext cx="1799999" cy="830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Maven Pro"/>
                    <a:buChar char="●"/>
                    <a:defRPr sz="1800" b="0" i="0" u="none" strike="noStrike" cap="none">
                      <a:solidFill>
                        <a:schemeClr val="l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Maven Pro"/>
                      <a:sym typeface="Maven Pro"/>
                    </a:defRPr>
                  </a:lvl1pPr>
                  <a:lvl2pPr marL="914400" marR="0" lvl="1" indent="-31750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2pPr>
                  <a:lvl3pPr marL="1371600" marR="0" lvl="2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3pPr>
                  <a:lvl4pPr marL="1828800" marR="0" lvl="3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4pPr>
                  <a:lvl5pPr marL="2286000" marR="0" lvl="4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5pPr>
                  <a:lvl6pPr marL="2743200" marR="0" lvl="5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6pPr>
                  <a:lvl7pPr marL="3200400" marR="0" lvl="6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7pPr>
                  <a:lvl8pPr marL="3657600" marR="0" lvl="7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8pPr>
                  <a:lvl9pPr marL="4114800" marR="0" lvl="8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9pPr>
                </a:lstStyle>
                <a:p>
                  <a:pPr marL="114300" indent="0" algn="ctr">
                    <a:lnSpc>
                      <a:spcPct val="150000"/>
                    </a:lnSpc>
                    <a:buFont typeface="Maven Pro"/>
                    <a:buNone/>
                  </a:pPr>
                  <a:r>
                    <a:rPr lang="en-US" altLang="zh-TW" sz="2800" dirty="0">
                      <a:latin typeface="Share Tech" panose="02020500000000000000" charset="0"/>
                    </a:rPr>
                    <a:t>000010000</a:t>
                  </a:r>
                  <a:endParaRPr lang="zh-TW" altLang="en-US" sz="2800" dirty="0">
                    <a:latin typeface="Share Tech" panose="02020500000000000000" charset="0"/>
                  </a:endParaRPr>
                </a:p>
              </p:txBody>
            </p:sp>
          </p:grpSp>
          <p:sp>
            <p:nvSpPr>
              <p:cNvPr id="10" name="文字版面配置區 1">
                <a:extLst>
                  <a:ext uri="{FF2B5EF4-FFF2-40B4-BE49-F238E27FC236}">
                    <a16:creationId xmlns:a16="http://schemas.microsoft.com/office/drawing/2014/main" id="{898A77A7-0A91-44F8-80B6-F04CF6E0B2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6905" y="3438824"/>
                <a:ext cx="1799998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 algn="ctr">
                  <a:lnSpc>
                    <a:spcPct val="150000"/>
                  </a:lnSpc>
                  <a:buFont typeface="Maven Pro"/>
                  <a:buNone/>
                </a:pPr>
                <a:r>
                  <a:rPr lang="en-US" altLang="zh-TW" sz="2800" dirty="0">
                    <a:latin typeface="Share Tech" panose="02020500000000000000" charset="0"/>
                  </a:rPr>
                  <a:t>101110101</a:t>
                </a:r>
                <a:endParaRPr lang="zh-TW" altLang="en-US" sz="2800" dirty="0">
                  <a:latin typeface="Share Tech" panose="02020500000000000000" charset="0"/>
                </a:endParaRPr>
              </a:p>
            </p:txBody>
          </p:sp>
        </p:grpSp>
        <p:sp>
          <p:nvSpPr>
            <p:cNvPr id="13" name="文字版面配置區 1">
              <a:extLst>
                <a:ext uri="{FF2B5EF4-FFF2-40B4-BE49-F238E27FC236}">
                  <a16:creationId xmlns:a16="http://schemas.microsoft.com/office/drawing/2014/main" id="{EA76DB3E-4E36-4DED-AD35-A48DC3EC91E7}"/>
                </a:ext>
              </a:extLst>
            </p:cNvPr>
            <p:cNvSpPr txBox="1">
              <a:spLocks/>
            </p:cNvSpPr>
            <p:nvPr/>
          </p:nvSpPr>
          <p:spPr>
            <a:xfrm>
              <a:off x="3159047" y="1790081"/>
              <a:ext cx="123649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(mask)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</p:grpSp>
      <p:sp>
        <p:nvSpPr>
          <p:cNvPr id="14" name="文字版面配置區 1">
            <a:extLst>
              <a:ext uri="{FF2B5EF4-FFF2-40B4-BE49-F238E27FC236}">
                <a16:creationId xmlns:a16="http://schemas.microsoft.com/office/drawing/2014/main" id="{0DF4EC2D-142A-4545-BC6F-F1AE0760AD92}"/>
              </a:ext>
            </a:extLst>
          </p:cNvPr>
          <p:cNvSpPr txBox="1">
            <a:spLocks/>
          </p:cNvSpPr>
          <p:nvPr/>
        </p:nvSpPr>
        <p:spPr>
          <a:xfrm>
            <a:off x="5303404" y="1982358"/>
            <a:ext cx="2364722" cy="200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pt-BR" altLang="zh-TW" sz="2800" dirty="0">
                <a:solidFill>
                  <a:schemeClr val="bg1"/>
                </a:solidFill>
                <a:latin typeface="Share Tech" panose="02020500000000000000" charset="0"/>
              </a:rPr>
              <a:t>mask</a:t>
            </a:r>
            <a:r>
              <a:rPr lang="en-US" altLang="zh-TW" sz="2800" dirty="0">
                <a:solidFill>
                  <a:schemeClr val="bg1"/>
                </a:solidFill>
                <a:latin typeface="Share Tech" panose="02020500000000000000" charset="0"/>
              </a:rPr>
              <a:t>:</a:t>
            </a:r>
            <a:endParaRPr lang="pt-BR" altLang="zh-TW" sz="2800" dirty="0">
              <a:solidFill>
                <a:schemeClr val="bg1"/>
              </a:solidFill>
              <a:latin typeface="Share Tech" panose="02020500000000000000" charset="0"/>
            </a:endParaRPr>
          </a:p>
          <a:p>
            <a:pPr marL="114300" indent="0">
              <a:buNone/>
            </a:pPr>
            <a:r>
              <a:rPr lang="en-US" altLang="zh-TW" sz="2800" dirty="0">
                <a:latin typeface="Share Tech" panose="02020500000000000000" charset="0"/>
              </a:rPr>
              <a:t>000010000</a:t>
            </a:r>
          </a:p>
          <a:p>
            <a:pPr marL="114300" indent="0">
              <a:buNone/>
            </a:pPr>
            <a:r>
              <a:rPr lang="pt-BR" altLang="zh-TW" sz="2800" dirty="0">
                <a:latin typeface="Share Tech" panose="02020500000000000000" charset="0"/>
              </a:rPr>
              <a:t>⇒</a:t>
            </a:r>
            <a:r>
              <a:rPr lang="en-US" altLang="zh-TW" sz="2800" dirty="0">
                <a:latin typeface="Share Tech" panose="02020500000000000000" charset="0"/>
              </a:rPr>
              <a:t>~(</a:t>
            </a:r>
            <a:r>
              <a:rPr lang="pt-BR" altLang="zh-TW" sz="2800" dirty="0">
                <a:latin typeface="Share Tech" panose="02020500000000000000" charset="0"/>
              </a:rPr>
              <a:t>1&lt;&lt;</a:t>
            </a:r>
            <a:r>
              <a:rPr lang="en-US" altLang="zh-TW" sz="2800" dirty="0">
                <a:latin typeface="Share Tech" panose="02020500000000000000" charset="0"/>
              </a:rPr>
              <a:t>4)</a:t>
            </a:r>
            <a:endParaRPr lang="zh-TW" altLang="en-US" sz="2800" dirty="0">
              <a:latin typeface="Share Tech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882870" y="2014700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XOR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dirty="0">
                <a:ln w="19050">
                  <a:solidFill>
                    <a:srgbClr val="60798E"/>
                  </a:solidFill>
                </a:ln>
                <a:solidFill>
                  <a:srgbClr val="60798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^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FF997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031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11692;p61">
            <a:extLst>
              <a:ext uri="{FF2B5EF4-FFF2-40B4-BE49-F238E27FC236}">
                <a16:creationId xmlns:a16="http://schemas.microsoft.com/office/drawing/2014/main" id="{FEF9DA7E-700A-4FD9-B394-2DBA2AC5AA44}"/>
              </a:ext>
            </a:extLst>
          </p:cNvPr>
          <p:cNvGrpSpPr/>
          <p:nvPr/>
        </p:nvGrpSpPr>
        <p:grpSpPr>
          <a:xfrm>
            <a:off x="5906025" y="1991008"/>
            <a:ext cx="838800" cy="840233"/>
            <a:chOff x="3527780" y="2885263"/>
            <a:chExt cx="347435" cy="345534"/>
          </a:xfrm>
        </p:grpSpPr>
        <p:sp>
          <p:nvSpPr>
            <p:cNvPr id="10" name="Google Shape;11693;p61">
              <a:extLst>
                <a:ext uri="{FF2B5EF4-FFF2-40B4-BE49-F238E27FC236}">
                  <a16:creationId xmlns:a16="http://schemas.microsoft.com/office/drawing/2014/main" id="{04DC0A7C-3C73-451D-82F2-C4FD858BCA7B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94;p61">
              <a:extLst>
                <a:ext uri="{FF2B5EF4-FFF2-40B4-BE49-F238E27FC236}">
                  <a16:creationId xmlns:a16="http://schemas.microsoft.com/office/drawing/2014/main" id="{F5F4EEAF-2BB0-46D9-B563-3AF02F6EE582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95;p61">
              <a:extLst>
                <a:ext uri="{FF2B5EF4-FFF2-40B4-BE49-F238E27FC236}">
                  <a16:creationId xmlns:a16="http://schemas.microsoft.com/office/drawing/2014/main" id="{26968151-5A29-459B-A091-737A777C37DB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1696;p61">
              <a:extLst>
                <a:ext uri="{FF2B5EF4-FFF2-40B4-BE49-F238E27FC236}">
                  <a16:creationId xmlns:a16="http://schemas.microsoft.com/office/drawing/2014/main" id="{DD1B965E-7F96-4A39-998F-A1C4FC1660BB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97;p61">
              <a:extLst>
                <a:ext uri="{FF2B5EF4-FFF2-40B4-BE49-F238E27FC236}">
                  <a16:creationId xmlns:a16="http://schemas.microsoft.com/office/drawing/2014/main" id="{7F51C35A-9226-492B-8F68-0FC3B9DE2A1E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98;p61">
              <a:extLst>
                <a:ext uri="{FF2B5EF4-FFF2-40B4-BE49-F238E27FC236}">
                  <a16:creationId xmlns:a16="http://schemas.microsoft.com/office/drawing/2014/main" id="{C8EF4CE9-1D4C-45E6-A2D9-A3711EE16280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699;p61">
              <a:extLst>
                <a:ext uri="{FF2B5EF4-FFF2-40B4-BE49-F238E27FC236}">
                  <a16:creationId xmlns:a16="http://schemas.microsoft.com/office/drawing/2014/main" id="{6624875D-B908-4617-A301-80EF19629CAB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700;p61">
              <a:extLst>
                <a:ext uri="{FF2B5EF4-FFF2-40B4-BE49-F238E27FC236}">
                  <a16:creationId xmlns:a16="http://schemas.microsoft.com/office/drawing/2014/main" id="{49F43D38-5203-4B08-B242-711A2F9ECBC1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01;p61">
              <a:extLst>
                <a:ext uri="{FF2B5EF4-FFF2-40B4-BE49-F238E27FC236}">
                  <a16:creationId xmlns:a16="http://schemas.microsoft.com/office/drawing/2014/main" id="{797C0B1B-4FE1-4DC6-BCFD-920187680D45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702;p61">
              <a:extLst>
                <a:ext uri="{FF2B5EF4-FFF2-40B4-BE49-F238E27FC236}">
                  <a16:creationId xmlns:a16="http://schemas.microsoft.com/office/drawing/2014/main" id="{7DBD7D49-A19D-4BB4-B458-99365C30708F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703;p61">
              <a:extLst>
                <a:ext uri="{FF2B5EF4-FFF2-40B4-BE49-F238E27FC236}">
                  <a16:creationId xmlns:a16="http://schemas.microsoft.com/office/drawing/2014/main" id="{4224962A-CD7C-42E1-B1C3-FCD446FFC241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04;p61">
              <a:extLst>
                <a:ext uri="{FF2B5EF4-FFF2-40B4-BE49-F238E27FC236}">
                  <a16:creationId xmlns:a16="http://schemas.microsoft.com/office/drawing/2014/main" id="{B6A7808E-EE8E-409C-B89B-BA5649FB05DC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05;p61">
              <a:extLst>
                <a:ext uri="{FF2B5EF4-FFF2-40B4-BE49-F238E27FC236}">
                  <a16:creationId xmlns:a16="http://schemas.microsoft.com/office/drawing/2014/main" id="{4A5D2DAE-8124-40D3-A283-935C73920BBF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706;p61">
              <a:extLst>
                <a:ext uri="{FF2B5EF4-FFF2-40B4-BE49-F238E27FC236}">
                  <a16:creationId xmlns:a16="http://schemas.microsoft.com/office/drawing/2014/main" id="{C99416C1-D8C9-4263-B846-C4A49C8271D4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707;p61">
              <a:extLst>
                <a:ext uri="{FF2B5EF4-FFF2-40B4-BE49-F238E27FC236}">
                  <a16:creationId xmlns:a16="http://schemas.microsoft.com/office/drawing/2014/main" id="{9522E6D6-078B-4CDF-8B4F-2028BD9BA1AF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08;p61">
              <a:extLst>
                <a:ext uri="{FF2B5EF4-FFF2-40B4-BE49-F238E27FC236}">
                  <a16:creationId xmlns:a16="http://schemas.microsoft.com/office/drawing/2014/main" id="{5F97C923-6D9F-41B2-A929-1F717A83111A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709;p61">
              <a:extLst>
                <a:ext uri="{FF2B5EF4-FFF2-40B4-BE49-F238E27FC236}">
                  <a16:creationId xmlns:a16="http://schemas.microsoft.com/office/drawing/2014/main" id="{8A1EBFE6-ACCF-469B-9AD4-62C1614BC0F3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710;p61">
              <a:extLst>
                <a:ext uri="{FF2B5EF4-FFF2-40B4-BE49-F238E27FC236}">
                  <a16:creationId xmlns:a16="http://schemas.microsoft.com/office/drawing/2014/main" id="{8AD43F51-BEBD-424C-8E55-E51FE74BB043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711;p61">
              <a:extLst>
                <a:ext uri="{FF2B5EF4-FFF2-40B4-BE49-F238E27FC236}">
                  <a16:creationId xmlns:a16="http://schemas.microsoft.com/office/drawing/2014/main" id="{92CB82AD-BAE0-4B2B-BB29-7F3837B812CF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712;p61">
              <a:extLst>
                <a:ext uri="{FF2B5EF4-FFF2-40B4-BE49-F238E27FC236}">
                  <a16:creationId xmlns:a16="http://schemas.microsoft.com/office/drawing/2014/main" id="{0977112E-513D-4BEA-9CBD-7660E583DD6F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713;p61">
              <a:extLst>
                <a:ext uri="{FF2B5EF4-FFF2-40B4-BE49-F238E27FC236}">
                  <a16:creationId xmlns:a16="http://schemas.microsoft.com/office/drawing/2014/main" id="{4C38032D-10B6-427F-BABB-229A75D2BA39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714;p61">
              <a:extLst>
                <a:ext uri="{FF2B5EF4-FFF2-40B4-BE49-F238E27FC236}">
                  <a16:creationId xmlns:a16="http://schemas.microsoft.com/office/drawing/2014/main" id="{0951E439-6DBF-415C-AAFD-5DB0CA836EC0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715;p61">
              <a:extLst>
                <a:ext uri="{FF2B5EF4-FFF2-40B4-BE49-F238E27FC236}">
                  <a16:creationId xmlns:a16="http://schemas.microsoft.com/office/drawing/2014/main" id="{BF8EC724-A8AE-492F-AB21-50426C53C478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8367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0C26DF8-1655-4B9F-B58D-AA72845B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205" y="473449"/>
            <a:ext cx="3675795" cy="1291784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zh-TW" dirty="0"/>
              <a:t>XOR</a:t>
            </a:r>
            <a:r>
              <a:rPr lang="zh-TW" altLang="en-US" dirty="0"/>
              <a:t>指的是</a:t>
            </a:r>
            <a:r>
              <a:rPr lang="en-US" altLang="zh-TW" dirty="0">
                <a:latin typeface="Share Tech" panose="02020500000000000000" charset="0"/>
              </a:rPr>
              <a:t>exclusive or</a:t>
            </a:r>
            <a:r>
              <a:rPr lang="zh-TW" altLang="en-US" dirty="0"/>
              <a:t>，與剛剛的</a:t>
            </a:r>
            <a:r>
              <a:rPr lang="en-US" altLang="zh-TW" dirty="0"/>
              <a:t>OR</a:t>
            </a:r>
            <a:r>
              <a:rPr lang="zh-TW" altLang="en-US" dirty="0"/>
              <a:t>很類似，運算結果如右：</a:t>
            </a:r>
          </a:p>
        </p:txBody>
      </p:sp>
      <p:sp>
        <p:nvSpPr>
          <p:cNvPr id="5" name="文字版面配置區 1">
            <a:extLst>
              <a:ext uri="{FF2B5EF4-FFF2-40B4-BE49-F238E27FC236}">
                <a16:creationId xmlns:a16="http://schemas.microsoft.com/office/drawing/2014/main" id="{E40082CB-57B0-464B-9A5E-A926898A348A}"/>
              </a:ext>
            </a:extLst>
          </p:cNvPr>
          <p:cNvSpPr txBox="1">
            <a:spLocks/>
          </p:cNvSpPr>
          <p:nvPr/>
        </p:nvSpPr>
        <p:spPr>
          <a:xfrm>
            <a:off x="5750046" y="375056"/>
            <a:ext cx="1487752" cy="175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0^0=0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0^1=1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1^0=1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1^1=0</a:t>
            </a:r>
            <a:endParaRPr lang="zh-TW" altLang="en-US" sz="2400" dirty="0">
              <a:latin typeface="Share Tech" panose="02020500000000000000" charset="0"/>
            </a:endParaRPr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03E1BD18-9BAC-43EA-A55E-F06E1E649DCE}"/>
              </a:ext>
            </a:extLst>
          </p:cNvPr>
          <p:cNvSpPr txBox="1">
            <a:spLocks/>
          </p:cNvSpPr>
          <p:nvPr/>
        </p:nvSpPr>
        <p:spPr>
          <a:xfrm>
            <a:off x="896205" y="2987233"/>
            <a:ext cx="3675795" cy="85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lnSpc>
                <a:spcPct val="150000"/>
              </a:lnSpc>
              <a:buFont typeface="Maven Pro"/>
              <a:buNone/>
            </a:pPr>
            <a:r>
              <a:rPr lang="zh-TW" altLang="en-US" dirty="0">
                <a:latin typeface="Share Tech" panose="02020500000000000000" charset="0"/>
              </a:rPr>
              <a:t>當有多位要運算時，與</a:t>
            </a:r>
            <a:r>
              <a:rPr lang="en-US" altLang="zh-TW" dirty="0">
                <a:latin typeface="Share Tech" panose="02020500000000000000" charset="0"/>
              </a:rPr>
              <a:t>AND</a:t>
            </a:r>
            <a:r>
              <a:rPr lang="zh-TW" altLang="en-US" dirty="0">
                <a:latin typeface="Share Tech" panose="02020500000000000000" charset="0"/>
              </a:rPr>
              <a:t>、</a:t>
            </a:r>
            <a:r>
              <a:rPr lang="en-US" altLang="zh-TW" dirty="0">
                <a:latin typeface="Share Tech" panose="02020500000000000000" charset="0"/>
              </a:rPr>
              <a:t>OR</a:t>
            </a:r>
            <a:r>
              <a:rPr lang="zh-TW" altLang="en-US" dirty="0">
                <a:latin typeface="Share Tech" panose="02020500000000000000" charset="0"/>
              </a:rPr>
              <a:t>一樣將每一位分開運算</a:t>
            </a:r>
          </a:p>
        </p:txBody>
      </p:sp>
      <p:sp>
        <p:nvSpPr>
          <p:cNvPr id="9" name="文字版面配置區 1">
            <a:extLst>
              <a:ext uri="{FF2B5EF4-FFF2-40B4-BE49-F238E27FC236}">
                <a16:creationId xmlns:a16="http://schemas.microsoft.com/office/drawing/2014/main" id="{EB127432-0FF2-43D2-89A4-4A517493C6EC}"/>
              </a:ext>
            </a:extLst>
          </p:cNvPr>
          <p:cNvSpPr txBox="1">
            <a:spLocks/>
          </p:cNvSpPr>
          <p:nvPr/>
        </p:nvSpPr>
        <p:spPr>
          <a:xfrm>
            <a:off x="6674551" y="3600000"/>
            <a:ext cx="18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1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13" name="文字版面配置區 1">
            <a:extLst>
              <a:ext uri="{FF2B5EF4-FFF2-40B4-BE49-F238E27FC236}">
                <a16:creationId xmlns:a16="http://schemas.microsoft.com/office/drawing/2014/main" id="{B661C9E9-5DF1-45C7-A565-89AB4CE151E0}"/>
              </a:ext>
            </a:extLst>
          </p:cNvPr>
          <p:cNvSpPr txBox="1">
            <a:spLocks/>
          </p:cNvSpPr>
          <p:nvPr/>
        </p:nvSpPr>
        <p:spPr>
          <a:xfrm>
            <a:off x="6914007" y="2571750"/>
            <a:ext cx="61507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(5)</a:t>
            </a:r>
            <a:endParaRPr lang="zh-TW" altLang="en-US" sz="2800" dirty="0">
              <a:latin typeface="Share Tech" panose="02020500000000000000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5B7BB96-5037-4303-AEAF-5D2D2526BC4F}"/>
              </a:ext>
            </a:extLst>
          </p:cNvPr>
          <p:cNvGrpSpPr/>
          <p:nvPr/>
        </p:nvGrpSpPr>
        <p:grpSpPr>
          <a:xfrm>
            <a:off x="5362595" y="2599936"/>
            <a:ext cx="2321534" cy="1245268"/>
            <a:chOff x="5362595" y="2599936"/>
            <a:chExt cx="2321534" cy="1245268"/>
          </a:xfrm>
        </p:grpSpPr>
        <p:sp>
          <p:nvSpPr>
            <p:cNvPr id="7" name="文字版面配置區 1">
              <a:extLst>
                <a:ext uri="{FF2B5EF4-FFF2-40B4-BE49-F238E27FC236}">
                  <a16:creationId xmlns:a16="http://schemas.microsoft.com/office/drawing/2014/main" id="{199E4F5A-C003-445A-BA75-000F5FAE1946}"/>
                </a:ext>
              </a:extLst>
            </p:cNvPr>
            <p:cNvSpPr txBox="1">
              <a:spLocks/>
            </p:cNvSpPr>
            <p:nvPr/>
          </p:nvSpPr>
          <p:spPr>
            <a:xfrm>
              <a:off x="6007922" y="2599936"/>
              <a:ext cx="9720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0101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  <p:sp>
          <p:nvSpPr>
            <p:cNvPr id="18" name="文字版面配置區 1">
              <a:extLst>
                <a:ext uri="{FF2B5EF4-FFF2-40B4-BE49-F238E27FC236}">
                  <a16:creationId xmlns:a16="http://schemas.microsoft.com/office/drawing/2014/main" id="{337B7C29-1184-4C57-B8C5-043EBB42A54E}"/>
                </a:ext>
              </a:extLst>
            </p:cNvPr>
            <p:cNvSpPr txBox="1">
              <a:spLocks/>
            </p:cNvSpPr>
            <p:nvPr/>
          </p:nvSpPr>
          <p:spPr>
            <a:xfrm>
              <a:off x="5362595" y="3014238"/>
              <a:ext cx="9720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/>
                <a:t>&amp;</a:t>
              </a:r>
              <a:endParaRPr lang="zh-TW" altLang="en-US" sz="2800" dirty="0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8311B86-1E0B-4B5E-B9D1-BF77B6F45735}"/>
                </a:ext>
              </a:extLst>
            </p:cNvPr>
            <p:cNvCxnSpPr>
              <a:cxnSpLocks/>
            </p:cNvCxnSpPr>
            <p:nvPr/>
          </p:nvCxnSpPr>
          <p:spPr>
            <a:xfrm>
              <a:off x="5598614" y="3763163"/>
              <a:ext cx="14401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版面配置區 1">
              <a:extLst>
                <a:ext uri="{FF2B5EF4-FFF2-40B4-BE49-F238E27FC236}">
                  <a16:creationId xmlns:a16="http://schemas.microsoft.com/office/drawing/2014/main" id="{23FA8BDE-F975-4B89-A5D4-662D3C178890}"/>
                </a:ext>
              </a:extLst>
            </p:cNvPr>
            <p:cNvSpPr txBox="1">
              <a:spLocks/>
            </p:cNvSpPr>
            <p:nvPr/>
          </p:nvSpPr>
          <p:spPr>
            <a:xfrm>
              <a:off x="6007922" y="3013057"/>
              <a:ext cx="9720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1100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  <p:sp>
          <p:nvSpPr>
            <p:cNvPr id="21" name="文字版面配置區 1">
              <a:extLst>
                <a:ext uri="{FF2B5EF4-FFF2-40B4-BE49-F238E27FC236}">
                  <a16:creationId xmlns:a16="http://schemas.microsoft.com/office/drawing/2014/main" id="{EBE4EBBB-C9E5-4145-A071-A9FADE07AFE6}"/>
                </a:ext>
              </a:extLst>
            </p:cNvPr>
            <p:cNvSpPr txBox="1">
              <a:spLocks/>
            </p:cNvSpPr>
            <p:nvPr/>
          </p:nvSpPr>
          <p:spPr>
            <a:xfrm>
              <a:off x="6913431" y="3010650"/>
              <a:ext cx="770698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(12)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</p:grpSp>
      <p:sp>
        <p:nvSpPr>
          <p:cNvPr id="22" name="文字版面配置區 1">
            <a:extLst>
              <a:ext uri="{FF2B5EF4-FFF2-40B4-BE49-F238E27FC236}">
                <a16:creationId xmlns:a16="http://schemas.microsoft.com/office/drawing/2014/main" id="{7AB81591-BED2-4A58-A2D9-3B0FCF0692FB}"/>
              </a:ext>
            </a:extLst>
          </p:cNvPr>
          <p:cNvSpPr txBox="1">
            <a:spLocks/>
          </p:cNvSpPr>
          <p:nvPr/>
        </p:nvSpPr>
        <p:spPr>
          <a:xfrm>
            <a:off x="6836482" y="3629738"/>
            <a:ext cx="77012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(9)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F9B5F3-52C5-44AE-B97F-7F8FEBF9593A}"/>
              </a:ext>
            </a:extLst>
          </p:cNvPr>
          <p:cNvSpPr/>
          <p:nvPr/>
        </p:nvSpPr>
        <p:spPr>
          <a:xfrm>
            <a:off x="6714500" y="2847600"/>
            <a:ext cx="180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347ECA-D977-4936-8954-45B0AC683672}"/>
              </a:ext>
            </a:extLst>
          </p:cNvPr>
          <p:cNvSpPr/>
          <p:nvPr/>
        </p:nvSpPr>
        <p:spPr>
          <a:xfrm>
            <a:off x="6378051" y="2848097"/>
            <a:ext cx="180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80AF7B-C677-4BB8-B8EB-3BFC468A226C}"/>
              </a:ext>
            </a:extLst>
          </p:cNvPr>
          <p:cNvSpPr/>
          <p:nvPr/>
        </p:nvSpPr>
        <p:spPr>
          <a:xfrm>
            <a:off x="6545684" y="2847600"/>
            <a:ext cx="180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631434-7C50-43E6-80D0-D9F12C7F2407}"/>
              </a:ext>
            </a:extLst>
          </p:cNvPr>
          <p:cNvSpPr/>
          <p:nvPr/>
        </p:nvSpPr>
        <p:spPr>
          <a:xfrm>
            <a:off x="6196868" y="2846203"/>
            <a:ext cx="180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版面配置區 1">
            <a:extLst>
              <a:ext uri="{FF2B5EF4-FFF2-40B4-BE49-F238E27FC236}">
                <a16:creationId xmlns:a16="http://schemas.microsoft.com/office/drawing/2014/main" id="{8D0CD6CA-D650-4B45-81AF-31CE0C432298}"/>
              </a:ext>
            </a:extLst>
          </p:cNvPr>
          <p:cNvSpPr txBox="1">
            <a:spLocks/>
          </p:cNvSpPr>
          <p:nvPr/>
        </p:nvSpPr>
        <p:spPr>
          <a:xfrm>
            <a:off x="6161744" y="3600000"/>
            <a:ext cx="18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1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25" name="文字版面配置區 1">
            <a:extLst>
              <a:ext uri="{FF2B5EF4-FFF2-40B4-BE49-F238E27FC236}">
                <a16:creationId xmlns:a16="http://schemas.microsoft.com/office/drawing/2014/main" id="{2C3480B5-67CE-4159-8FBD-14CBF8952936}"/>
              </a:ext>
            </a:extLst>
          </p:cNvPr>
          <p:cNvSpPr txBox="1">
            <a:spLocks/>
          </p:cNvSpPr>
          <p:nvPr/>
        </p:nvSpPr>
        <p:spPr>
          <a:xfrm>
            <a:off x="6337398" y="3600000"/>
            <a:ext cx="18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0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26" name="文字版面配置區 1">
            <a:extLst>
              <a:ext uri="{FF2B5EF4-FFF2-40B4-BE49-F238E27FC236}">
                <a16:creationId xmlns:a16="http://schemas.microsoft.com/office/drawing/2014/main" id="{485EFF28-36D1-4457-8EF6-3DAC2F28466C}"/>
              </a:ext>
            </a:extLst>
          </p:cNvPr>
          <p:cNvSpPr txBox="1">
            <a:spLocks/>
          </p:cNvSpPr>
          <p:nvPr/>
        </p:nvSpPr>
        <p:spPr>
          <a:xfrm>
            <a:off x="6505629" y="3600000"/>
            <a:ext cx="18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0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13B35B-9712-4766-BFF8-DA53BCA0A763}"/>
              </a:ext>
            </a:extLst>
          </p:cNvPr>
          <p:cNvSpPr/>
          <p:nvPr/>
        </p:nvSpPr>
        <p:spPr>
          <a:xfrm>
            <a:off x="6079958" y="1299411"/>
            <a:ext cx="942802" cy="32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D7A1ED1-D575-44F9-8456-95B69FB10291}"/>
              </a:ext>
            </a:extLst>
          </p:cNvPr>
          <p:cNvSpPr/>
          <p:nvPr/>
        </p:nvSpPr>
        <p:spPr>
          <a:xfrm>
            <a:off x="6079958" y="431654"/>
            <a:ext cx="942802" cy="32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CBE5D9-9B5A-461E-8B1F-5DB2FC4AEFA0}"/>
              </a:ext>
            </a:extLst>
          </p:cNvPr>
          <p:cNvSpPr/>
          <p:nvPr/>
        </p:nvSpPr>
        <p:spPr>
          <a:xfrm>
            <a:off x="6074283" y="1741308"/>
            <a:ext cx="942802" cy="32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9B669F0-F6DA-4E21-8A4C-84673991DAAC}"/>
              </a:ext>
            </a:extLst>
          </p:cNvPr>
          <p:cNvSpPr/>
          <p:nvPr/>
        </p:nvSpPr>
        <p:spPr>
          <a:xfrm>
            <a:off x="6071152" y="872887"/>
            <a:ext cx="942802" cy="328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42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  <p:bldP spid="9" grpId="0"/>
      <p:bldP spid="13" grpId="0"/>
      <p:bldP spid="22" grpId="0"/>
      <p:bldP spid="10" grpId="0" animBg="1"/>
      <p:bldP spid="10" grpId="1" animBg="1"/>
      <p:bldP spid="17" grpId="0" animBg="1"/>
      <p:bldP spid="17" grpId="1" animBg="1"/>
      <p:bldP spid="19" grpId="0" animBg="1"/>
      <p:bldP spid="19" grpId="1" animBg="1"/>
      <p:bldP spid="23" grpId="0" animBg="1"/>
      <p:bldP spid="23" grpId="1" animBg="1"/>
      <p:bldP spid="24" grpId="0"/>
      <p:bldP spid="25" grpId="0"/>
      <p:bldP spid="26" grpId="0"/>
      <p:bldP spid="11" grpId="0" animBg="1"/>
      <p:bldP spid="11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F75565C-9884-4832-8477-66AEE191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206" y="681267"/>
            <a:ext cx="7351588" cy="1043259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zh-TW" dirty="0">
                <a:latin typeface="Share Tech" panose="02020500000000000000" charset="0"/>
              </a:rPr>
              <a:t>XOR</a:t>
            </a:r>
            <a:r>
              <a:rPr lang="zh-TW" altLang="en-US" dirty="0">
                <a:latin typeface="Share Tech" panose="02020500000000000000" charset="0"/>
              </a:rPr>
              <a:t>在實際使用上較少使用，比較常用來比較兩個位元是否相等，相等結果為</a:t>
            </a:r>
            <a:r>
              <a:rPr lang="en-US" altLang="zh-TW" dirty="0">
                <a:latin typeface="Share Tech" panose="02020500000000000000" charset="0"/>
              </a:rPr>
              <a:t>0</a:t>
            </a:r>
            <a:r>
              <a:rPr lang="zh-TW" altLang="en-US" dirty="0">
                <a:latin typeface="Share Tech" panose="02020500000000000000" charset="0"/>
              </a:rPr>
              <a:t>，否則為</a:t>
            </a:r>
            <a:r>
              <a:rPr lang="en-US" altLang="zh-TW" dirty="0">
                <a:latin typeface="Share Tech" panose="02020500000000000000" charset="0"/>
              </a:rPr>
              <a:t>1</a:t>
            </a:r>
            <a:r>
              <a:rPr lang="zh-TW" altLang="en-US" dirty="0">
                <a:latin typeface="Share Tech" panose="02020500000000000000" charset="0"/>
              </a:rPr>
              <a:t>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7C71DAB-2512-4080-88EC-FD1CA99B782B}"/>
              </a:ext>
            </a:extLst>
          </p:cNvPr>
          <p:cNvGrpSpPr/>
          <p:nvPr/>
        </p:nvGrpSpPr>
        <p:grpSpPr>
          <a:xfrm>
            <a:off x="4572000" y="2299381"/>
            <a:ext cx="2445326" cy="1858115"/>
            <a:chOff x="2411578" y="2411675"/>
            <a:chExt cx="2445326" cy="185811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3137CFA-F1B3-4F67-A067-0CF28F92F47B}"/>
                </a:ext>
              </a:extLst>
            </p:cNvPr>
            <p:cNvGrpSpPr/>
            <p:nvPr/>
          </p:nvGrpSpPr>
          <p:grpSpPr>
            <a:xfrm>
              <a:off x="2411578" y="2411675"/>
              <a:ext cx="2445326" cy="1245268"/>
              <a:chOff x="5362595" y="2599936"/>
              <a:chExt cx="2445326" cy="1245268"/>
            </a:xfrm>
          </p:grpSpPr>
          <p:sp>
            <p:nvSpPr>
              <p:cNvPr id="6" name="文字版面配置區 1">
                <a:extLst>
                  <a:ext uri="{FF2B5EF4-FFF2-40B4-BE49-F238E27FC236}">
                    <a16:creationId xmlns:a16="http://schemas.microsoft.com/office/drawing/2014/main" id="{9664E7A9-E9EB-4EBD-9537-84F4A83337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7921" y="2599936"/>
                <a:ext cx="1800000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 algn="ctr">
                  <a:lnSpc>
                    <a:spcPct val="150000"/>
                  </a:lnSpc>
                  <a:buFont typeface="Maven Pro"/>
                  <a:buNone/>
                </a:pPr>
                <a:r>
                  <a:rPr lang="en-US" altLang="zh-TW" sz="2800" dirty="0">
                    <a:latin typeface="Share Tech" panose="02020500000000000000" charset="0"/>
                  </a:rPr>
                  <a:t>100000101</a:t>
                </a:r>
                <a:endParaRPr lang="zh-TW" altLang="en-US" sz="2800" dirty="0">
                  <a:latin typeface="Share Tech" panose="02020500000000000000" charset="0"/>
                </a:endParaRPr>
              </a:p>
            </p:txBody>
          </p:sp>
          <p:sp>
            <p:nvSpPr>
              <p:cNvPr id="7" name="文字版面配置區 1">
                <a:extLst>
                  <a:ext uri="{FF2B5EF4-FFF2-40B4-BE49-F238E27FC236}">
                    <a16:creationId xmlns:a16="http://schemas.microsoft.com/office/drawing/2014/main" id="{929D0D58-B999-4679-9DD1-C3A47D49F0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2595" y="3014238"/>
                <a:ext cx="972000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 algn="ctr">
                  <a:lnSpc>
                    <a:spcPct val="150000"/>
                  </a:lnSpc>
                  <a:buFont typeface="Maven Pro"/>
                  <a:buNone/>
                </a:pPr>
                <a:r>
                  <a:rPr lang="en-US" altLang="zh-TW" sz="2800" dirty="0">
                    <a:latin typeface="Share Tech" panose="02020500000000000000" charset="0"/>
                  </a:rPr>
                  <a:t>^</a:t>
                </a:r>
                <a:endParaRPr lang="zh-TW" altLang="en-US" sz="2800" dirty="0">
                  <a:latin typeface="Share Tech" panose="02020500000000000000" charset="0"/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C63D6F99-F157-49EA-B6C8-7A48CC799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8614" y="3763163"/>
                <a:ext cx="220930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字版面配置區 1">
                <a:extLst>
                  <a:ext uri="{FF2B5EF4-FFF2-40B4-BE49-F238E27FC236}">
                    <a16:creationId xmlns:a16="http://schemas.microsoft.com/office/drawing/2014/main" id="{18132C7A-0999-4CF4-912F-70CAA495AF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7921" y="3013057"/>
                <a:ext cx="1799999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Maven Pro"/>
                  <a:buChar char="●"/>
                  <a:defRPr sz="1800" b="0" i="0" u="none" strike="noStrike" cap="none">
                    <a:solidFill>
                      <a:schemeClr val="l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Maven Pro"/>
                    <a:sym typeface="Maven Pr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●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Maven Pro"/>
                  <a:buChar char="○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400"/>
                  <a:buFont typeface="Maven Pro"/>
                  <a:buChar char="■"/>
                  <a:defRPr sz="1400" b="0" i="0" u="none" strike="noStrike" cap="none">
                    <a:solidFill>
                      <a:schemeClr val="lt1"/>
                    </a:solidFill>
                    <a:latin typeface="Maven Pro"/>
                    <a:ea typeface="Maven Pro"/>
                    <a:cs typeface="Maven Pro"/>
                    <a:sym typeface="Maven Pro"/>
                  </a:defRPr>
                </a:lvl9pPr>
              </a:lstStyle>
              <a:p>
                <a:pPr marL="114300" indent="0" algn="ctr">
                  <a:lnSpc>
                    <a:spcPct val="150000"/>
                  </a:lnSpc>
                  <a:buFont typeface="Maven Pro"/>
                  <a:buNone/>
                </a:pPr>
                <a:r>
                  <a:rPr lang="en-US" altLang="zh-TW" sz="2800" dirty="0">
                    <a:latin typeface="Share Tech" panose="02020500000000000000" charset="0"/>
                  </a:rPr>
                  <a:t>001010100</a:t>
                </a:r>
                <a:endParaRPr lang="zh-TW" altLang="en-US" sz="2800" dirty="0">
                  <a:latin typeface="Share Tech" panose="02020500000000000000" charset="0"/>
                </a:endParaRPr>
              </a:p>
            </p:txBody>
          </p:sp>
        </p:grpSp>
        <p:sp>
          <p:nvSpPr>
            <p:cNvPr id="5" name="文字版面配置區 1">
              <a:extLst>
                <a:ext uri="{FF2B5EF4-FFF2-40B4-BE49-F238E27FC236}">
                  <a16:creationId xmlns:a16="http://schemas.microsoft.com/office/drawing/2014/main" id="{538B96C1-DF58-4B00-BCD0-3B6A32B9A1FE}"/>
                </a:ext>
              </a:extLst>
            </p:cNvPr>
            <p:cNvSpPr txBox="1">
              <a:spLocks/>
            </p:cNvSpPr>
            <p:nvPr/>
          </p:nvSpPr>
          <p:spPr>
            <a:xfrm>
              <a:off x="3056905" y="3438824"/>
              <a:ext cx="1799998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101010001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</p:grpSp>
      <p:sp>
        <p:nvSpPr>
          <p:cNvPr id="10" name="文字版面配置區 1">
            <a:extLst>
              <a:ext uri="{FF2B5EF4-FFF2-40B4-BE49-F238E27FC236}">
                <a16:creationId xmlns:a16="http://schemas.microsoft.com/office/drawing/2014/main" id="{CC67431C-566A-45F0-8649-1ED24B7C2DF0}"/>
              </a:ext>
            </a:extLst>
          </p:cNvPr>
          <p:cNvSpPr txBox="1">
            <a:spLocks/>
          </p:cNvSpPr>
          <p:nvPr/>
        </p:nvSpPr>
        <p:spPr>
          <a:xfrm>
            <a:off x="2017709" y="2449427"/>
            <a:ext cx="1487752" cy="175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0^0=0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0^1=1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1^0=1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1^1=0</a:t>
            </a:r>
            <a:endParaRPr lang="zh-TW" altLang="en-US" sz="2400" dirty="0">
              <a:latin typeface="Share Tech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9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882870" y="2014700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NOT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dirty="0">
                <a:ln w="19050">
                  <a:solidFill>
                    <a:srgbClr val="60798E"/>
                  </a:solidFill>
                </a:ln>
                <a:solidFill>
                  <a:srgbClr val="60798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FF997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8141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0C26DF8-1655-4B9F-B58D-AA72845B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205" y="766688"/>
            <a:ext cx="3675795" cy="1291784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zh-TW" altLang="en-US" dirty="0"/>
              <a:t>與之前講邏輯運算中的非很相似，但這裡的符號是</a:t>
            </a:r>
            <a:r>
              <a:rPr lang="en-US" altLang="zh-TW" dirty="0"/>
              <a:t>~</a:t>
            </a:r>
            <a:r>
              <a:rPr lang="zh-TW" altLang="en-US" dirty="0"/>
              <a:t>，運算結果如右：</a:t>
            </a:r>
          </a:p>
        </p:txBody>
      </p:sp>
      <p:sp>
        <p:nvSpPr>
          <p:cNvPr id="5" name="文字版面配置區 1">
            <a:extLst>
              <a:ext uri="{FF2B5EF4-FFF2-40B4-BE49-F238E27FC236}">
                <a16:creationId xmlns:a16="http://schemas.microsoft.com/office/drawing/2014/main" id="{E40082CB-57B0-464B-9A5E-A926898A348A}"/>
              </a:ext>
            </a:extLst>
          </p:cNvPr>
          <p:cNvSpPr txBox="1">
            <a:spLocks/>
          </p:cNvSpPr>
          <p:nvPr/>
        </p:nvSpPr>
        <p:spPr>
          <a:xfrm>
            <a:off x="5750046" y="375056"/>
            <a:ext cx="1487752" cy="175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~0=1</a:t>
            </a:r>
          </a:p>
          <a:p>
            <a:pPr marL="114300" indent="0" algn="ctr">
              <a:lnSpc>
                <a:spcPct val="120000"/>
              </a:lnSpc>
              <a:buFont typeface="Maven Pro"/>
              <a:buNone/>
            </a:pPr>
            <a:r>
              <a:rPr lang="en-US" altLang="zh-TW" sz="2400" dirty="0">
                <a:latin typeface="Share Tech" panose="02020500000000000000" charset="0"/>
              </a:rPr>
              <a:t>~1=0</a:t>
            </a:r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03E1BD18-9BAC-43EA-A55E-F06E1E649DCE}"/>
              </a:ext>
            </a:extLst>
          </p:cNvPr>
          <p:cNvSpPr txBox="1">
            <a:spLocks/>
          </p:cNvSpPr>
          <p:nvPr/>
        </p:nvSpPr>
        <p:spPr>
          <a:xfrm>
            <a:off x="896205" y="2987233"/>
            <a:ext cx="3675795" cy="85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lnSpc>
                <a:spcPct val="150000"/>
              </a:lnSpc>
              <a:buFont typeface="Maven Pro"/>
              <a:buNone/>
            </a:pPr>
            <a:r>
              <a:rPr lang="zh-TW" altLang="en-US" dirty="0">
                <a:latin typeface="Share Tech" panose="02020500000000000000" charset="0"/>
              </a:rPr>
              <a:t>當有多位要運算時，與前面所有的都一樣，將每一位分開運算</a:t>
            </a:r>
          </a:p>
        </p:txBody>
      </p:sp>
      <p:sp>
        <p:nvSpPr>
          <p:cNvPr id="9" name="文字版面配置區 1">
            <a:extLst>
              <a:ext uri="{FF2B5EF4-FFF2-40B4-BE49-F238E27FC236}">
                <a16:creationId xmlns:a16="http://schemas.microsoft.com/office/drawing/2014/main" id="{EB127432-0FF2-43D2-89A4-4A517493C6EC}"/>
              </a:ext>
            </a:extLst>
          </p:cNvPr>
          <p:cNvSpPr txBox="1">
            <a:spLocks/>
          </p:cNvSpPr>
          <p:nvPr/>
        </p:nvSpPr>
        <p:spPr>
          <a:xfrm>
            <a:off x="6645111" y="3271137"/>
            <a:ext cx="18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0</a:t>
            </a:r>
            <a:endParaRPr lang="zh-TW" altLang="en-US" sz="2800" dirty="0">
              <a:latin typeface="Share Tech" panose="02020500000000000000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5B7BB96-5037-4303-AEAF-5D2D2526BC4F}"/>
              </a:ext>
            </a:extLst>
          </p:cNvPr>
          <p:cNvGrpSpPr/>
          <p:nvPr/>
        </p:nvGrpSpPr>
        <p:grpSpPr>
          <a:xfrm>
            <a:off x="5333155" y="2681787"/>
            <a:ext cx="2321534" cy="834554"/>
            <a:chOff x="5362595" y="3010650"/>
            <a:chExt cx="2321534" cy="834554"/>
          </a:xfrm>
        </p:grpSpPr>
        <p:sp>
          <p:nvSpPr>
            <p:cNvPr id="18" name="文字版面配置區 1">
              <a:extLst>
                <a:ext uri="{FF2B5EF4-FFF2-40B4-BE49-F238E27FC236}">
                  <a16:creationId xmlns:a16="http://schemas.microsoft.com/office/drawing/2014/main" id="{337B7C29-1184-4C57-B8C5-043EBB42A54E}"/>
                </a:ext>
              </a:extLst>
            </p:cNvPr>
            <p:cNvSpPr txBox="1">
              <a:spLocks/>
            </p:cNvSpPr>
            <p:nvPr/>
          </p:nvSpPr>
          <p:spPr>
            <a:xfrm>
              <a:off x="5362595" y="3014238"/>
              <a:ext cx="9720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/>
                <a:t>~</a:t>
              </a:r>
              <a:endParaRPr lang="zh-TW" altLang="en-US" sz="2800" dirty="0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8311B86-1E0B-4B5E-B9D1-BF77B6F45735}"/>
                </a:ext>
              </a:extLst>
            </p:cNvPr>
            <p:cNvCxnSpPr>
              <a:cxnSpLocks/>
            </p:cNvCxnSpPr>
            <p:nvPr/>
          </p:nvCxnSpPr>
          <p:spPr>
            <a:xfrm>
              <a:off x="5598614" y="3763163"/>
              <a:ext cx="14401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版面配置區 1">
              <a:extLst>
                <a:ext uri="{FF2B5EF4-FFF2-40B4-BE49-F238E27FC236}">
                  <a16:creationId xmlns:a16="http://schemas.microsoft.com/office/drawing/2014/main" id="{23FA8BDE-F975-4B89-A5D4-662D3C178890}"/>
                </a:ext>
              </a:extLst>
            </p:cNvPr>
            <p:cNvSpPr txBox="1">
              <a:spLocks/>
            </p:cNvSpPr>
            <p:nvPr/>
          </p:nvSpPr>
          <p:spPr>
            <a:xfrm>
              <a:off x="6007922" y="3013057"/>
              <a:ext cx="9720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1101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  <p:sp>
          <p:nvSpPr>
            <p:cNvPr id="21" name="文字版面配置區 1">
              <a:extLst>
                <a:ext uri="{FF2B5EF4-FFF2-40B4-BE49-F238E27FC236}">
                  <a16:creationId xmlns:a16="http://schemas.microsoft.com/office/drawing/2014/main" id="{EBE4EBBB-C9E5-4145-A071-A9FADE07AFE6}"/>
                </a:ext>
              </a:extLst>
            </p:cNvPr>
            <p:cNvSpPr txBox="1">
              <a:spLocks/>
            </p:cNvSpPr>
            <p:nvPr/>
          </p:nvSpPr>
          <p:spPr>
            <a:xfrm>
              <a:off x="6913431" y="3010650"/>
              <a:ext cx="770698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(12)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</p:grpSp>
      <p:sp>
        <p:nvSpPr>
          <p:cNvPr id="22" name="文字版面配置區 1">
            <a:extLst>
              <a:ext uri="{FF2B5EF4-FFF2-40B4-BE49-F238E27FC236}">
                <a16:creationId xmlns:a16="http://schemas.microsoft.com/office/drawing/2014/main" id="{7AB81591-BED2-4A58-A2D9-3B0FCF0692FB}"/>
              </a:ext>
            </a:extLst>
          </p:cNvPr>
          <p:cNvSpPr txBox="1">
            <a:spLocks/>
          </p:cNvSpPr>
          <p:nvPr/>
        </p:nvSpPr>
        <p:spPr>
          <a:xfrm>
            <a:off x="6820074" y="3271137"/>
            <a:ext cx="77012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(2)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24" name="文字版面配置區 1">
            <a:extLst>
              <a:ext uri="{FF2B5EF4-FFF2-40B4-BE49-F238E27FC236}">
                <a16:creationId xmlns:a16="http://schemas.microsoft.com/office/drawing/2014/main" id="{8D0CD6CA-D650-4B45-81AF-31CE0C432298}"/>
              </a:ext>
            </a:extLst>
          </p:cNvPr>
          <p:cNvSpPr txBox="1">
            <a:spLocks/>
          </p:cNvSpPr>
          <p:nvPr/>
        </p:nvSpPr>
        <p:spPr>
          <a:xfrm>
            <a:off x="6132304" y="3271137"/>
            <a:ext cx="18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0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25" name="文字版面配置區 1">
            <a:extLst>
              <a:ext uri="{FF2B5EF4-FFF2-40B4-BE49-F238E27FC236}">
                <a16:creationId xmlns:a16="http://schemas.microsoft.com/office/drawing/2014/main" id="{2C3480B5-67CE-4159-8FBD-14CBF8952936}"/>
              </a:ext>
            </a:extLst>
          </p:cNvPr>
          <p:cNvSpPr txBox="1">
            <a:spLocks/>
          </p:cNvSpPr>
          <p:nvPr/>
        </p:nvSpPr>
        <p:spPr>
          <a:xfrm>
            <a:off x="6307958" y="3271137"/>
            <a:ext cx="18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0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26" name="文字版面配置區 1">
            <a:extLst>
              <a:ext uri="{FF2B5EF4-FFF2-40B4-BE49-F238E27FC236}">
                <a16:creationId xmlns:a16="http://schemas.microsoft.com/office/drawing/2014/main" id="{485EFF28-36D1-4457-8EF6-3DAC2F28466C}"/>
              </a:ext>
            </a:extLst>
          </p:cNvPr>
          <p:cNvSpPr txBox="1">
            <a:spLocks/>
          </p:cNvSpPr>
          <p:nvPr/>
        </p:nvSpPr>
        <p:spPr>
          <a:xfrm>
            <a:off x="6476189" y="3271137"/>
            <a:ext cx="18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1</a:t>
            </a:r>
            <a:endParaRPr lang="zh-TW" altLang="en-US" sz="2800" dirty="0">
              <a:latin typeface="Share Tech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3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  <p:bldP spid="9" grpId="0"/>
      <p:bldP spid="22" grpId="0"/>
      <p:bldP spid="24" grpId="0"/>
      <p:bldP spid="25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539CADA-944C-49DB-9B28-7DA7F9FBB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8675" y="426246"/>
            <a:ext cx="3055800" cy="913270"/>
          </a:xfrm>
        </p:spPr>
        <p:txBody>
          <a:bodyPr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小結</a:t>
            </a: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D6BF7DF-ED95-41CD-BED1-FFF8B57E7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4" y="1414064"/>
            <a:ext cx="7483642" cy="3085746"/>
          </a:xfrm>
        </p:spPr>
        <p:txBody>
          <a:bodyPr anchor="ctr"/>
          <a:lstStyle/>
          <a:p>
            <a:pPr marL="114300" indent="0" algn="ctr">
              <a:lnSpc>
                <a:spcPct val="20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靈活運用這四種位元運算子，可以在某些特殊的題目上得到很大的優勢，雖然可以完全被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陣列取代，但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陣列很有可能會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，而且寫起來很累。</a:t>
            </a:r>
          </a:p>
        </p:txBody>
      </p:sp>
    </p:spTree>
    <p:extLst>
      <p:ext uri="{BB962C8B-B14F-4D97-AF65-F5344CB8AC3E}">
        <p14:creationId xmlns:p14="http://schemas.microsoft.com/office/powerpoint/2010/main" val="2423119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539CADA-944C-49DB-9B28-7DA7F9FBB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8675" y="426246"/>
            <a:ext cx="3055800" cy="913270"/>
          </a:xfrm>
        </p:spPr>
        <p:txBody>
          <a:bodyPr/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思考</a:t>
            </a: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D6BF7DF-ED95-41CD-BED1-FFF8B57E7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4" y="1414064"/>
            <a:ext cx="7483642" cy="3085746"/>
          </a:xfrm>
        </p:spPr>
        <p:txBody>
          <a:bodyPr anchor="ctr"/>
          <a:lstStyle/>
          <a:p>
            <a:pPr marL="114300" indent="0" algn="ctr">
              <a:lnSpc>
                <a:spcPct val="200000"/>
              </a:lnSpc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能不能不使用</a:t>
            </a:r>
            <a:r>
              <a:rPr lang="en-US" altLang="zh-TW" sz="2800" dirty="0">
                <a:latin typeface="Share Tech" panose="02020500000000000000" charset="0"/>
                <a:ea typeface="微軟正黑體" panose="020B0604030504040204" pitchFamily="34" charset="-120"/>
              </a:rPr>
              <a:t>”+”</a:t>
            </a:r>
            <a:r>
              <a:rPr lang="zh-TW" altLang="en-US" sz="2800" dirty="0">
                <a:latin typeface="Share Tech" panose="02020500000000000000" charset="0"/>
                <a:ea typeface="微軟正黑體" panose="020B0604030504040204" pitchFamily="34" charset="-120"/>
              </a:rPr>
              <a:t>來完成加法</a:t>
            </a:r>
          </a:p>
        </p:txBody>
      </p:sp>
    </p:spTree>
    <p:extLst>
      <p:ext uri="{BB962C8B-B14F-4D97-AF65-F5344CB8AC3E}">
        <p14:creationId xmlns:p14="http://schemas.microsoft.com/office/powerpoint/2010/main" val="2724783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2011050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2550" y="1299577"/>
            <a:ext cx="2960400" cy="350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Do you have any questions?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63" name="Google Shape;1363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0" name="Google Shape;1600;p51"/>
          <p:cNvGrpSpPr/>
          <p:nvPr/>
        </p:nvGrpSpPr>
        <p:grpSpPr>
          <a:xfrm>
            <a:off x="2583563" y="3498875"/>
            <a:ext cx="3976875" cy="754200"/>
            <a:chOff x="2052655" y="3498875"/>
            <a:chExt cx="3976875" cy="754200"/>
          </a:xfrm>
        </p:grpSpPr>
        <p:sp>
          <p:nvSpPr>
            <p:cNvPr id="1601" name="Google Shape;1601;p51"/>
            <p:cNvSpPr/>
            <p:nvPr/>
          </p:nvSpPr>
          <p:spPr>
            <a:xfrm>
              <a:off x="311448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E898AC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1"/>
            <p:cNvSpPr/>
            <p:nvPr/>
          </p:nvSpPr>
          <p:spPr>
            <a:xfrm>
              <a:off x="417630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00CFCC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1"/>
            <p:cNvSpPr/>
            <p:nvPr/>
          </p:nvSpPr>
          <p:spPr>
            <a:xfrm>
              <a:off x="523812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FF997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1"/>
            <p:cNvSpPr/>
            <p:nvPr/>
          </p:nvSpPr>
          <p:spPr>
            <a:xfrm>
              <a:off x="2052655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00284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1"/>
            <p:cNvSpPr txBox="1"/>
            <p:nvPr/>
          </p:nvSpPr>
          <p:spPr>
            <a:xfrm>
              <a:off x="311448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#e898ac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606" name="Google Shape;1606;p51"/>
            <p:cNvSpPr txBox="1"/>
            <p:nvPr/>
          </p:nvSpPr>
          <p:spPr>
            <a:xfrm>
              <a:off x="417630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#00cfcc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607" name="Google Shape;1607;p51"/>
            <p:cNvSpPr txBox="1"/>
            <p:nvPr/>
          </p:nvSpPr>
          <p:spPr>
            <a:xfrm>
              <a:off x="523813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#ff9973</a:t>
              </a:r>
              <a:endParaRPr sz="1000" dirty="0">
                <a:solidFill>
                  <a:srgbClr val="FFFFFF"/>
                </a:solidFill>
              </a:endParaRPr>
            </a:p>
          </p:txBody>
        </p:sp>
        <p:sp>
          <p:nvSpPr>
            <p:cNvPr id="1608" name="Google Shape;1608;p51"/>
            <p:cNvSpPr txBox="1"/>
            <p:nvPr/>
          </p:nvSpPr>
          <p:spPr>
            <a:xfrm>
              <a:off x="205265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#002845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sp>
        <p:nvSpPr>
          <p:cNvPr id="1609" name="Google Shape;1609;p51"/>
          <p:cNvSpPr txBox="1">
            <a:spLocks noGrp="1"/>
          </p:cNvSpPr>
          <p:nvPr>
            <p:ph type="title" idx="4294967295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51"/>
          <p:cNvSpPr txBox="1">
            <a:spLocks noGrp="1"/>
          </p:cNvSpPr>
          <p:nvPr>
            <p:ph type="body" idx="4294967295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51"/>
          <p:cNvSpPr txBox="1">
            <a:spLocks noGrp="1"/>
          </p:cNvSpPr>
          <p:nvPr>
            <p:ph type="body" idx="4294967295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Share Tech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https://fonts.google.com/specimen/Share+Tech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Maven Pro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https://fonts.google.com/specimen/Maven+Pro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0C26DF8-1655-4B9F-B58D-AA72845B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206" y="681267"/>
            <a:ext cx="7351588" cy="102739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zh-TW" altLang="en-US" dirty="0"/>
              <a:t>電腦中的數字是以二進位的方式儲存，一個位數就稱為</a:t>
            </a:r>
            <a:r>
              <a:rPr lang="en-US" altLang="zh-TW" dirty="0"/>
              <a:t>1 bit</a:t>
            </a:r>
            <a:r>
              <a:rPr lang="zh-TW" altLang="en-US" dirty="0"/>
              <a:t>，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bit</a:t>
            </a:r>
            <a:r>
              <a:rPr lang="zh-TW" altLang="en-US" dirty="0"/>
              <a:t>就稱之為</a:t>
            </a:r>
            <a:r>
              <a:rPr lang="en-US" altLang="zh-TW" dirty="0"/>
              <a:t>1 bytes</a:t>
            </a:r>
            <a:r>
              <a:rPr lang="zh-TW" altLang="en-US" dirty="0"/>
              <a:t>，在表示上也常看見以</a:t>
            </a:r>
            <a:r>
              <a:rPr lang="en-US" altLang="zh-TW" dirty="0"/>
              <a:t>16(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1800" kern="100" baseline="300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</a:t>
            </a:r>
            <a:r>
              <a:rPr lang="en-US" altLang="zh-TW" dirty="0"/>
              <a:t>)</a:t>
            </a:r>
            <a:r>
              <a:rPr lang="zh-TW" altLang="en-US" dirty="0"/>
              <a:t>進位的形式來呈現。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862CC87-FFFD-4F30-928A-2E772C3FF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93878"/>
              </p:ext>
            </p:extLst>
          </p:nvPr>
        </p:nvGraphicFramePr>
        <p:xfrm>
          <a:off x="2307794" y="2847714"/>
          <a:ext cx="5940000" cy="504000"/>
        </p:xfrm>
        <a:graphic>
          <a:graphicData uri="http://schemas.openxmlformats.org/drawingml/2006/table">
            <a:tbl>
              <a:tblPr firstRow="1" bandRow="1">
                <a:tableStyleId>{393E0E0A-2340-4B3E-94C4-EB944A892334}</a:tableStyleId>
              </a:tblPr>
              <a:tblGrid>
                <a:gridCol w="1485000">
                  <a:extLst>
                    <a:ext uri="{9D8B030D-6E8A-4147-A177-3AD203B41FA5}">
                      <a16:colId xmlns:a16="http://schemas.microsoft.com/office/drawing/2014/main" val="2442609228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3715870223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1444724477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402084329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Share Tech" panose="02020500000000000000" charset="0"/>
                        </a:rPr>
                        <a:t>0001 0010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Share Tech" panose="02020500000000000000" charset="0"/>
                      </a:endParaRPr>
                    </a:p>
                  </a:txBody>
                  <a:tcPr marL="129620" marR="129620" marT="64810" marB="6481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Share Tech" panose="02020500000000000000" charset="0"/>
                        </a:rPr>
                        <a:t>0000 0000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Share Tech" panose="02020500000000000000" charset="0"/>
                      </a:endParaRPr>
                    </a:p>
                  </a:txBody>
                  <a:tcPr marL="129620" marR="129620" marT="64810" marB="6481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Share Tech" panose="02020500000000000000" charset="0"/>
                        </a:rPr>
                        <a:t>0000 0000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Share Tech" panose="02020500000000000000" charset="0"/>
                      </a:endParaRPr>
                    </a:p>
                  </a:txBody>
                  <a:tcPr marL="129620" marR="129620" marT="64810" marB="6481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bg1"/>
                          </a:solidFill>
                          <a:latin typeface="Share Tech" panose="02020500000000000000" charset="0"/>
                        </a:rPr>
                        <a:t>0000 0000</a:t>
                      </a:r>
                      <a:endParaRPr lang="zh-TW" altLang="en-US" sz="2400" dirty="0">
                        <a:solidFill>
                          <a:schemeClr val="bg1"/>
                        </a:solidFill>
                        <a:latin typeface="Share Tech" panose="02020500000000000000" charset="0"/>
                      </a:endParaRPr>
                    </a:p>
                  </a:txBody>
                  <a:tcPr marL="129620" marR="129620" marT="64810" marB="6481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00166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FA43B0D-5EDF-47FE-A36D-4F5C83506792}"/>
              </a:ext>
            </a:extLst>
          </p:cNvPr>
          <p:cNvSpPr txBox="1"/>
          <p:nvPr/>
        </p:nvSpPr>
        <p:spPr>
          <a:xfrm>
            <a:off x="1367261" y="2260437"/>
            <a:ext cx="120534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Share Tech" panose="02020500000000000000" charset="0"/>
              </a:rPr>
              <a:t>Int a = 38</a:t>
            </a:r>
            <a:endParaRPr lang="zh-TW" altLang="en-US" sz="2000" dirty="0">
              <a:solidFill>
                <a:schemeClr val="bg1"/>
              </a:solidFill>
              <a:latin typeface="Share Tech" panose="02020500000000000000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D1089B8E-2BC3-4568-B500-3C9440948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34169"/>
              </p:ext>
            </p:extLst>
          </p:nvPr>
        </p:nvGraphicFramePr>
        <p:xfrm>
          <a:off x="2307794" y="3549080"/>
          <a:ext cx="5940000" cy="556340"/>
        </p:xfrm>
        <a:graphic>
          <a:graphicData uri="http://schemas.openxmlformats.org/drawingml/2006/table">
            <a:tbl>
              <a:tblPr firstRow="1" bandRow="1">
                <a:tableStyleId>{393E0E0A-2340-4B3E-94C4-EB944A892334}</a:tableStyleId>
              </a:tblPr>
              <a:tblGrid>
                <a:gridCol w="1485000">
                  <a:extLst>
                    <a:ext uri="{9D8B030D-6E8A-4147-A177-3AD203B41FA5}">
                      <a16:colId xmlns:a16="http://schemas.microsoft.com/office/drawing/2014/main" val="2442609228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3715870223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1444724477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402084329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  <a:latin typeface="Share Tech" panose="02020500000000000000" charset="0"/>
                        </a:rPr>
                        <a:t>1A</a:t>
                      </a:r>
                      <a:endParaRPr lang="zh-TW" altLang="en-US" sz="2800" dirty="0">
                        <a:solidFill>
                          <a:schemeClr val="bg1"/>
                        </a:solidFill>
                        <a:latin typeface="Share Tech" panose="02020500000000000000" charset="0"/>
                      </a:endParaRPr>
                    </a:p>
                  </a:txBody>
                  <a:tcPr marL="129620" marR="129620" marT="64810" marB="6481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  <a:latin typeface="Share Tech" panose="02020500000000000000" charset="0"/>
                        </a:rPr>
                        <a:t>00</a:t>
                      </a:r>
                      <a:endParaRPr lang="zh-TW" altLang="en-US" sz="2800" dirty="0">
                        <a:solidFill>
                          <a:schemeClr val="bg1"/>
                        </a:solidFill>
                        <a:latin typeface="Share Tech" panose="02020500000000000000" charset="0"/>
                      </a:endParaRPr>
                    </a:p>
                  </a:txBody>
                  <a:tcPr marL="129620" marR="129620" marT="64810" marB="6481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  <a:latin typeface="Share Tech" panose="02020500000000000000" charset="0"/>
                        </a:rPr>
                        <a:t>00</a:t>
                      </a:r>
                      <a:endParaRPr lang="zh-TW" altLang="en-US" sz="2800" dirty="0">
                        <a:solidFill>
                          <a:schemeClr val="bg1"/>
                        </a:solidFill>
                        <a:latin typeface="Share Tech" panose="02020500000000000000" charset="0"/>
                      </a:endParaRPr>
                    </a:p>
                  </a:txBody>
                  <a:tcPr marL="129620" marR="129620" marT="64810" marB="6481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  <a:latin typeface="Share Tech" panose="02020500000000000000" charset="0"/>
                        </a:rPr>
                        <a:t>00</a:t>
                      </a:r>
                      <a:endParaRPr lang="zh-TW" altLang="en-US" sz="2800" dirty="0">
                        <a:solidFill>
                          <a:schemeClr val="bg1"/>
                        </a:solidFill>
                        <a:latin typeface="Share Tech" panose="02020500000000000000" charset="0"/>
                      </a:endParaRPr>
                    </a:p>
                  </a:txBody>
                  <a:tcPr marL="129620" marR="129620" marT="64810" marB="6481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00166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1B86E555-A701-48E2-B609-D5D531037C60}"/>
              </a:ext>
            </a:extLst>
          </p:cNvPr>
          <p:cNvSpPr txBox="1"/>
          <p:nvPr/>
        </p:nvSpPr>
        <p:spPr>
          <a:xfrm>
            <a:off x="896206" y="3627195"/>
            <a:ext cx="141158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Share Tech" panose="02020500000000000000" charset="0"/>
              </a:rPr>
              <a:t>hex</a:t>
            </a:r>
            <a:endParaRPr lang="zh-TW" altLang="en-US" sz="2000" dirty="0">
              <a:solidFill>
                <a:schemeClr val="bg1"/>
              </a:solidFill>
              <a:latin typeface="Share Tech" panose="02020500000000000000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6F8040-A3D3-49D8-8249-27ADA7D0822A}"/>
              </a:ext>
            </a:extLst>
          </p:cNvPr>
          <p:cNvSpPr txBox="1"/>
          <p:nvPr/>
        </p:nvSpPr>
        <p:spPr>
          <a:xfrm>
            <a:off x="896206" y="2899659"/>
            <a:ext cx="141158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Share Tech" panose="02020500000000000000" charset="0"/>
              </a:rPr>
              <a:t>binary</a:t>
            </a:r>
            <a:endParaRPr lang="zh-TW" altLang="en-US" sz="2000" dirty="0">
              <a:solidFill>
                <a:schemeClr val="bg1"/>
              </a:solidFill>
              <a:latin typeface="Share Tech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7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733B311-1760-4816-A696-092107D6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206" y="681267"/>
            <a:ext cx="7351588" cy="1468375"/>
          </a:xfrm>
        </p:spPr>
        <p:txBody>
          <a:bodyPr anchor="ctr"/>
          <a:lstStyle/>
          <a:p>
            <a:pPr marL="114300" indent="0">
              <a:lnSpc>
                <a:spcPct val="200000"/>
              </a:lnSpc>
              <a:buNone/>
            </a:pPr>
            <a:r>
              <a:rPr lang="en-US" altLang="zh-TW" dirty="0">
                <a:latin typeface="Share Tech" panose="02020500000000000000" charset="0"/>
              </a:rPr>
              <a:t>	</a:t>
            </a:r>
            <a:r>
              <a:rPr lang="zh-TW" altLang="en-US" dirty="0">
                <a:latin typeface="Share Tech" panose="02020500000000000000" charset="0"/>
              </a:rPr>
              <a:t>聽完位元這種計概才會教的東西，你可能會出現一個問題。這東西對我寫程式有什麼用？</a:t>
            </a:r>
            <a:endParaRPr lang="en-US" altLang="zh-TW" dirty="0">
              <a:latin typeface="Share Tech" panose="02020500000000000000" charset="0"/>
            </a:endParaRPr>
          </a:p>
        </p:txBody>
      </p:sp>
      <p:sp>
        <p:nvSpPr>
          <p:cNvPr id="4" name="文字版面配置區 1">
            <a:extLst>
              <a:ext uri="{FF2B5EF4-FFF2-40B4-BE49-F238E27FC236}">
                <a16:creationId xmlns:a16="http://schemas.microsoft.com/office/drawing/2014/main" id="{8588F11D-31F8-4831-B5C6-5B6CB8E9FE98}"/>
              </a:ext>
            </a:extLst>
          </p:cNvPr>
          <p:cNvSpPr txBox="1">
            <a:spLocks/>
          </p:cNvSpPr>
          <p:nvPr/>
        </p:nvSpPr>
        <p:spPr>
          <a:xfrm>
            <a:off x="896206" y="2149642"/>
            <a:ext cx="7351588" cy="1887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lnSpc>
                <a:spcPct val="200000"/>
              </a:lnSpc>
              <a:buFont typeface="Maven Pro"/>
              <a:buNone/>
            </a:pPr>
            <a:r>
              <a:rPr lang="en-US" altLang="zh-TW" dirty="0">
                <a:latin typeface="Share Tech" panose="02020500000000000000" charset="0"/>
              </a:rPr>
              <a:t>	</a:t>
            </a:r>
            <a:r>
              <a:rPr lang="zh-TW" altLang="en-US" strike="sngStrike" dirty="0">
                <a:latin typeface="Share Tech" panose="02020500000000000000" charset="0"/>
              </a:rPr>
              <a:t>因為</a:t>
            </a:r>
            <a:r>
              <a:rPr lang="en-US" altLang="zh-TW" strike="sngStrike" dirty="0">
                <a:latin typeface="Share Tech" panose="02020500000000000000" charset="0"/>
              </a:rPr>
              <a:t>APCS</a:t>
            </a:r>
            <a:r>
              <a:rPr lang="zh-TW" altLang="en-US" strike="sngStrike" dirty="0">
                <a:latin typeface="Share Tech" panose="02020500000000000000" charset="0"/>
              </a:rPr>
              <a:t>會考，</a:t>
            </a:r>
            <a:r>
              <a:rPr lang="zh-TW" altLang="en-US" dirty="0">
                <a:latin typeface="Share Tech" panose="02020500000000000000" charset="0"/>
              </a:rPr>
              <a:t>位元一般是用來取代</a:t>
            </a:r>
            <a:r>
              <a:rPr lang="en-US" altLang="zh-TW" dirty="0">
                <a:latin typeface="Share Tech" panose="02020500000000000000" charset="0"/>
              </a:rPr>
              <a:t>bool</a:t>
            </a:r>
            <a:r>
              <a:rPr lang="zh-TW" altLang="en-US" dirty="0">
                <a:latin typeface="Share Tech" panose="02020500000000000000" charset="0"/>
              </a:rPr>
              <a:t>陣列，比起陣列用位元運算可以進行比較多的操作，而且所需時間也較少。</a:t>
            </a:r>
          </a:p>
        </p:txBody>
      </p:sp>
    </p:spTree>
    <p:extLst>
      <p:ext uri="{BB962C8B-B14F-4D97-AF65-F5344CB8AC3E}">
        <p14:creationId xmlns:p14="http://schemas.microsoft.com/office/powerpoint/2010/main" val="40127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499447" y="1839772"/>
            <a:ext cx="3764275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Bitwise Operators</a:t>
            </a: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830884" y="2717144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位元運算子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800" b="1" dirty="0">
              <a:ln w="19050">
                <a:solidFill>
                  <a:srgbClr val="60798E"/>
                </a:solidFill>
              </a:ln>
              <a:solidFill>
                <a:srgbClr val="60798E"/>
              </a:solidFill>
              <a:latin typeface="Share Tech" panose="02020500000000000000" charset="0"/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FF997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11346;p60">
            <a:extLst>
              <a:ext uri="{FF2B5EF4-FFF2-40B4-BE49-F238E27FC236}">
                <a16:creationId xmlns:a16="http://schemas.microsoft.com/office/drawing/2014/main" id="{D6A28D61-41C2-49E0-B085-FA8A159CEDC0}"/>
              </a:ext>
            </a:extLst>
          </p:cNvPr>
          <p:cNvGrpSpPr/>
          <p:nvPr/>
        </p:nvGrpSpPr>
        <p:grpSpPr>
          <a:xfrm>
            <a:off x="5906025" y="1991725"/>
            <a:ext cx="838800" cy="838800"/>
            <a:chOff x="3095745" y="3805393"/>
            <a:chExt cx="352840" cy="354717"/>
          </a:xfrm>
        </p:grpSpPr>
        <p:sp>
          <p:nvSpPr>
            <p:cNvPr id="9" name="Google Shape;11347;p60">
              <a:extLst>
                <a:ext uri="{FF2B5EF4-FFF2-40B4-BE49-F238E27FC236}">
                  <a16:creationId xmlns:a16="http://schemas.microsoft.com/office/drawing/2014/main" id="{EDC3A67D-9EF4-4E3B-BC1B-AE941F0E5697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48;p60">
              <a:extLst>
                <a:ext uri="{FF2B5EF4-FFF2-40B4-BE49-F238E27FC236}">
                  <a16:creationId xmlns:a16="http://schemas.microsoft.com/office/drawing/2014/main" id="{8161202E-AB98-48B7-ADA3-8817D9B78DEA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49;p60">
              <a:extLst>
                <a:ext uri="{FF2B5EF4-FFF2-40B4-BE49-F238E27FC236}">
                  <a16:creationId xmlns:a16="http://schemas.microsoft.com/office/drawing/2014/main" id="{80E6201B-2D90-4096-8CE2-EFA33265789B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50;p60">
              <a:extLst>
                <a:ext uri="{FF2B5EF4-FFF2-40B4-BE49-F238E27FC236}">
                  <a16:creationId xmlns:a16="http://schemas.microsoft.com/office/drawing/2014/main" id="{385C96F4-5C9F-4D73-99CA-A5272E7EF918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351;p60">
              <a:extLst>
                <a:ext uri="{FF2B5EF4-FFF2-40B4-BE49-F238E27FC236}">
                  <a16:creationId xmlns:a16="http://schemas.microsoft.com/office/drawing/2014/main" id="{7011501B-405D-4DDC-9F7B-94FFABE4F982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52;p60">
              <a:extLst>
                <a:ext uri="{FF2B5EF4-FFF2-40B4-BE49-F238E27FC236}">
                  <a16:creationId xmlns:a16="http://schemas.microsoft.com/office/drawing/2014/main" id="{6E89F5FB-1E14-4410-A691-C5B0C7B13CE1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771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0C26DF8-1655-4B9F-B58D-AA72845B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206" y="681267"/>
            <a:ext cx="7351588" cy="102739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zh-TW" altLang="en-US" dirty="0"/>
              <a:t>對位元進行運算就稱之為位元運算，而能夠達到此目的的運算子就稱為位元運算子，位元運算子一共有</a:t>
            </a:r>
            <a:r>
              <a:rPr lang="en-US" altLang="zh-TW" dirty="0"/>
              <a:t>6</a:t>
            </a:r>
            <a:r>
              <a:rPr lang="zh-TW" altLang="en-US" dirty="0"/>
              <a:t>種，分別為：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A90EB45-2F5C-4012-9840-DFD7E388F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11392"/>
              </p:ext>
            </p:extLst>
          </p:nvPr>
        </p:nvGraphicFramePr>
        <p:xfrm>
          <a:off x="1385999" y="1932131"/>
          <a:ext cx="6372002" cy="741680"/>
        </p:xfrm>
        <a:graphic>
          <a:graphicData uri="http://schemas.openxmlformats.org/drawingml/2006/table">
            <a:tbl>
              <a:tblPr firstRow="1" bandRow="1">
                <a:tableStyleId>{393E0E0A-2340-4B3E-94C4-EB944A892334}</a:tableStyleId>
              </a:tblPr>
              <a:tblGrid>
                <a:gridCol w="910286">
                  <a:extLst>
                    <a:ext uri="{9D8B030D-6E8A-4147-A177-3AD203B41FA5}">
                      <a16:colId xmlns:a16="http://schemas.microsoft.com/office/drawing/2014/main" val="4159786952"/>
                    </a:ext>
                  </a:extLst>
                </a:gridCol>
                <a:gridCol w="910286">
                  <a:extLst>
                    <a:ext uri="{9D8B030D-6E8A-4147-A177-3AD203B41FA5}">
                      <a16:colId xmlns:a16="http://schemas.microsoft.com/office/drawing/2014/main" val="739873965"/>
                    </a:ext>
                  </a:extLst>
                </a:gridCol>
                <a:gridCol w="910286">
                  <a:extLst>
                    <a:ext uri="{9D8B030D-6E8A-4147-A177-3AD203B41FA5}">
                      <a16:colId xmlns:a16="http://schemas.microsoft.com/office/drawing/2014/main" val="2431096210"/>
                    </a:ext>
                  </a:extLst>
                </a:gridCol>
                <a:gridCol w="910286">
                  <a:extLst>
                    <a:ext uri="{9D8B030D-6E8A-4147-A177-3AD203B41FA5}">
                      <a16:colId xmlns:a16="http://schemas.microsoft.com/office/drawing/2014/main" val="607063095"/>
                    </a:ext>
                  </a:extLst>
                </a:gridCol>
                <a:gridCol w="910286">
                  <a:extLst>
                    <a:ext uri="{9D8B030D-6E8A-4147-A177-3AD203B41FA5}">
                      <a16:colId xmlns:a16="http://schemas.microsoft.com/office/drawing/2014/main" val="295969523"/>
                    </a:ext>
                  </a:extLst>
                </a:gridCol>
                <a:gridCol w="910286">
                  <a:extLst>
                    <a:ext uri="{9D8B030D-6E8A-4147-A177-3AD203B41FA5}">
                      <a16:colId xmlns:a16="http://schemas.microsoft.com/office/drawing/2014/main" val="3691852937"/>
                    </a:ext>
                  </a:extLst>
                </a:gridCol>
                <a:gridCol w="910286">
                  <a:extLst>
                    <a:ext uri="{9D8B030D-6E8A-4147-A177-3AD203B41FA5}">
                      <a16:colId xmlns:a16="http://schemas.microsoft.com/office/drawing/2014/main" val="3053772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Share Tech" panose="02020500000000000000" charset="0"/>
                          <a:ea typeface="微軟正黑體" panose="020B0604030504040204" pitchFamily="34" charset="-120"/>
                        </a:rPr>
                        <a:t>運算子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Share Tech" panose="02020500000000000000" charset="0"/>
                          <a:ea typeface="微軟正黑體" panose="020B0604030504040204" pitchFamily="34" charset="-120"/>
                        </a:rPr>
                        <a:t>Left shift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Share Tech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Share Tech" panose="02020500000000000000" charset="0"/>
                          <a:ea typeface="微軟正黑體" panose="020B0604030504040204" pitchFamily="34" charset="-120"/>
                        </a:rPr>
                        <a:t>Right shift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Share Tech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Share Tech" panose="02020500000000000000" charset="0"/>
                          <a:ea typeface="微軟正黑體" panose="020B0604030504040204" pitchFamily="34" charset="-120"/>
                        </a:rPr>
                        <a:t>AND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Share Tech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Share Tech" panose="02020500000000000000" charset="0"/>
                          <a:ea typeface="微軟正黑體" panose="020B0604030504040204" pitchFamily="34" charset="-120"/>
                        </a:rPr>
                        <a:t>OR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Share Tech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Share Tech" panose="02020500000000000000" charset="0"/>
                          <a:ea typeface="微軟正黑體" panose="020B0604030504040204" pitchFamily="34" charset="-120"/>
                        </a:rPr>
                        <a:t>XOR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Share Tech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Share Tech" panose="02020500000000000000" charset="0"/>
                          <a:ea typeface="微軟正黑體" panose="020B0604030504040204" pitchFamily="34" charset="-120"/>
                        </a:rPr>
                        <a:t>NOT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Share Tech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74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Share Tech" panose="02020500000000000000" charset="0"/>
                          <a:ea typeface="微軟正黑體" panose="020B0604030504040204" pitchFamily="34" charset="-120"/>
                        </a:rPr>
                        <a:t>符號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Share Tech" panose="02020500000000000000" charset="0"/>
                          <a:ea typeface="微軟正黑體" panose="020B0604030504040204" pitchFamily="34" charset="-120"/>
                        </a:rPr>
                        <a:t>&lt;&lt;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Share Tech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Share Tech" panose="02020500000000000000" charset="0"/>
                          <a:ea typeface="微軟正黑體" panose="020B0604030504040204" pitchFamily="34" charset="-120"/>
                        </a:rPr>
                        <a:t>&gt;&gt;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Share Tech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Share Tech" panose="02020500000000000000" charset="0"/>
                          <a:ea typeface="微軟正黑體" panose="020B0604030504040204" pitchFamily="34" charset="-120"/>
                        </a:rPr>
                        <a:t>|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Share Tech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Share Tech" panose="02020500000000000000" charset="0"/>
                          <a:ea typeface="微軟正黑體" panose="020B0604030504040204" pitchFamily="34" charset="-120"/>
                        </a:rPr>
                        <a:t>^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Share Tech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Share Tech" panose="02020500000000000000" charset="0"/>
                          <a:ea typeface="微軟正黑體" panose="020B0604030504040204" pitchFamily="34" charset="-120"/>
                        </a:rPr>
                        <a:t>~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Share Tech" panose="02020500000000000000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989469"/>
                  </a:ext>
                </a:extLst>
              </a:tr>
            </a:tbl>
          </a:graphicData>
        </a:graphic>
      </p:graphicFrame>
      <p:sp>
        <p:nvSpPr>
          <p:cNvPr id="11" name="文字版面配置區 1">
            <a:extLst>
              <a:ext uri="{FF2B5EF4-FFF2-40B4-BE49-F238E27FC236}">
                <a16:creationId xmlns:a16="http://schemas.microsoft.com/office/drawing/2014/main" id="{4E5ABD52-E4D9-422A-8BC1-6C966EB41547}"/>
              </a:ext>
            </a:extLst>
          </p:cNvPr>
          <p:cNvSpPr txBox="1">
            <a:spLocks/>
          </p:cNvSpPr>
          <p:nvPr/>
        </p:nvSpPr>
        <p:spPr>
          <a:xfrm>
            <a:off x="896206" y="3078104"/>
            <a:ext cx="7351588" cy="102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位元運算子只能夠對整數進行運算</a:t>
            </a:r>
          </a:p>
        </p:txBody>
      </p:sp>
    </p:spTree>
    <p:extLst>
      <p:ext uri="{BB962C8B-B14F-4D97-AF65-F5344CB8AC3E}">
        <p14:creationId xmlns:p14="http://schemas.microsoft.com/office/powerpoint/2010/main" val="67464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882870" y="2014700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Left shift</a:t>
            </a:r>
            <a:br>
              <a:rPr lang="en-US" sz="4000" dirty="0"/>
            </a:br>
            <a:r>
              <a:rPr lang="en-US" sz="4000" dirty="0"/>
              <a:t>Right shift</a:t>
            </a:r>
            <a:endParaRPr sz="4000"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643170" y="2724781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左移、右移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dirty="0">
                <a:ln w="19050">
                  <a:solidFill>
                    <a:srgbClr val="60798E"/>
                  </a:solidFill>
                </a:ln>
                <a:solidFill>
                  <a:srgbClr val="60798E"/>
                </a:solidFill>
                <a:latin typeface="Share Tech" panose="02020500000000000000" charset="0"/>
              </a:rPr>
              <a:t>&lt;&lt;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dirty="0">
                <a:ln w="19050">
                  <a:solidFill>
                    <a:srgbClr val="60798E"/>
                  </a:solidFill>
                </a:ln>
                <a:solidFill>
                  <a:srgbClr val="60798E"/>
                </a:solidFill>
                <a:latin typeface="Share Tech" panose="02020500000000000000" charset="0"/>
              </a:rPr>
              <a:t>&gt;&gt;</a:t>
            </a:r>
            <a:endParaRPr sz="2800" b="1" dirty="0">
              <a:ln w="19050">
                <a:solidFill>
                  <a:srgbClr val="60798E"/>
                </a:solidFill>
              </a:ln>
              <a:solidFill>
                <a:srgbClr val="60798E"/>
              </a:solidFill>
              <a:latin typeface="Share Tech" panose="02020500000000000000" charset="0"/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FF997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0770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0C26DF8-1655-4B9F-B58D-AA72845B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681267"/>
            <a:ext cx="4112212" cy="102739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zh-TW" dirty="0">
                <a:latin typeface="Share Tech" panose="02020500000000000000" charset="0"/>
              </a:rPr>
              <a:t>Left shift</a:t>
            </a:r>
            <a:r>
              <a:rPr lang="zh-TW" altLang="en-US" dirty="0">
                <a:latin typeface="Share Tech" panose="02020500000000000000" charset="0"/>
              </a:rPr>
              <a:t>：將數字所有的</a:t>
            </a:r>
            <a:r>
              <a:rPr lang="en-US" altLang="zh-TW" dirty="0">
                <a:latin typeface="Share Tech" panose="02020500000000000000" charset="0"/>
              </a:rPr>
              <a:t>bit</a:t>
            </a:r>
            <a:r>
              <a:rPr lang="zh-TW" altLang="en-US" dirty="0">
                <a:latin typeface="Share Tech" panose="02020500000000000000" charset="0"/>
              </a:rPr>
              <a:t>向左移</a:t>
            </a:r>
            <a:r>
              <a:rPr lang="en-US" altLang="zh-TW" dirty="0">
                <a:latin typeface="Share Tech" panose="02020500000000000000" charset="0"/>
              </a:rPr>
              <a:t>n</a:t>
            </a:r>
            <a:r>
              <a:rPr lang="zh-TW" altLang="en-US" dirty="0">
                <a:latin typeface="Share Tech" panose="02020500000000000000" charset="0"/>
              </a:rPr>
              <a:t>位</a:t>
            </a:r>
            <a:endParaRPr lang="en-US" altLang="zh-TW" dirty="0">
              <a:latin typeface="Share Tech" panose="02020500000000000000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zh-TW" dirty="0">
                <a:latin typeface="Share Tech" panose="02020500000000000000" charset="0"/>
              </a:rPr>
              <a:t>Right shift</a:t>
            </a:r>
            <a:r>
              <a:rPr lang="zh-TW" altLang="en-US" dirty="0">
                <a:latin typeface="Share Tech" panose="02020500000000000000" charset="0"/>
              </a:rPr>
              <a:t>：將數字所有的</a:t>
            </a:r>
            <a:r>
              <a:rPr lang="en-US" altLang="zh-TW" dirty="0">
                <a:latin typeface="Share Tech" panose="02020500000000000000" charset="0"/>
              </a:rPr>
              <a:t>bit</a:t>
            </a:r>
            <a:r>
              <a:rPr lang="zh-TW" altLang="en-US" dirty="0">
                <a:latin typeface="Share Tech" panose="02020500000000000000" charset="0"/>
              </a:rPr>
              <a:t>向右移</a:t>
            </a:r>
            <a:r>
              <a:rPr lang="en-US" altLang="zh-TW" dirty="0">
                <a:latin typeface="Share Tech" panose="02020500000000000000" charset="0"/>
              </a:rPr>
              <a:t>n</a:t>
            </a:r>
            <a:r>
              <a:rPr lang="zh-TW" altLang="en-US" dirty="0">
                <a:latin typeface="Share Tech" panose="02020500000000000000" charset="0"/>
              </a:rPr>
              <a:t>位</a:t>
            </a:r>
          </a:p>
        </p:txBody>
      </p:sp>
      <p:sp>
        <p:nvSpPr>
          <p:cNvPr id="11" name="文字版面配置區 1">
            <a:extLst>
              <a:ext uri="{FF2B5EF4-FFF2-40B4-BE49-F238E27FC236}">
                <a16:creationId xmlns:a16="http://schemas.microsoft.com/office/drawing/2014/main" id="{24C154ED-3773-4D95-8D2C-40A4DAAB6F4E}"/>
              </a:ext>
            </a:extLst>
          </p:cNvPr>
          <p:cNvSpPr txBox="1">
            <a:spLocks/>
          </p:cNvSpPr>
          <p:nvPr/>
        </p:nvSpPr>
        <p:spPr>
          <a:xfrm>
            <a:off x="6152400" y="681266"/>
            <a:ext cx="1697182" cy="102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lnSpc>
                <a:spcPct val="150000"/>
              </a:lnSpc>
              <a:buFont typeface="Maven Pro"/>
              <a:buNone/>
            </a:pPr>
            <a:r>
              <a:rPr lang="zh-TW" altLang="en-US" dirty="0">
                <a:latin typeface="Share Tech" panose="02020500000000000000" charset="0"/>
              </a:rPr>
              <a:t>寫法：</a:t>
            </a:r>
            <a:r>
              <a:rPr lang="en-US" altLang="zh-TW" dirty="0">
                <a:latin typeface="Share Tech" panose="02020500000000000000" charset="0"/>
              </a:rPr>
              <a:t>a &lt;&lt; n;</a:t>
            </a:r>
          </a:p>
          <a:p>
            <a:pPr marL="114300" indent="0">
              <a:lnSpc>
                <a:spcPct val="150000"/>
              </a:lnSpc>
              <a:buFont typeface="Maven Pro"/>
              <a:buNone/>
            </a:pPr>
            <a:r>
              <a:rPr lang="zh-TW" altLang="en-US" dirty="0">
                <a:latin typeface="Share Tech" panose="02020500000000000000" charset="0"/>
              </a:rPr>
              <a:t>寫法：</a:t>
            </a:r>
            <a:r>
              <a:rPr lang="en-US" altLang="zh-TW" dirty="0">
                <a:latin typeface="Share Tech" panose="02020500000000000000" charset="0"/>
              </a:rPr>
              <a:t>a &gt;&gt; n;</a:t>
            </a:r>
            <a:endParaRPr lang="zh-TW" altLang="en-US" dirty="0">
              <a:latin typeface="Share Tech" panose="02020500000000000000" charset="0"/>
            </a:endParaRPr>
          </a:p>
        </p:txBody>
      </p:sp>
      <p:sp>
        <p:nvSpPr>
          <p:cNvPr id="21" name="文字版面配置區 1">
            <a:extLst>
              <a:ext uri="{FF2B5EF4-FFF2-40B4-BE49-F238E27FC236}">
                <a16:creationId xmlns:a16="http://schemas.microsoft.com/office/drawing/2014/main" id="{E8B5C087-6D7E-4A97-9AAB-052C0FF69A44}"/>
              </a:ext>
            </a:extLst>
          </p:cNvPr>
          <p:cNvSpPr txBox="1">
            <a:spLocks/>
          </p:cNvSpPr>
          <p:nvPr/>
        </p:nvSpPr>
        <p:spPr>
          <a:xfrm>
            <a:off x="2419602" y="2184453"/>
            <a:ext cx="972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0101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22" name="文字版面配置區 1">
            <a:extLst>
              <a:ext uri="{FF2B5EF4-FFF2-40B4-BE49-F238E27FC236}">
                <a16:creationId xmlns:a16="http://schemas.microsoft.com/office/drawing/2014/main" id="{09DE9C54-91D6-450D-8BD4-65A9B952F7F6}"/>
              </a:ext>
            </a:extLst>
          </p:cNvPr>
          <p:cNvSpPr txBox="1">
            <a:spLocks/>
          </p:cNvSpPr>
          <p:nvPr/>
        </p:nvSpPr>
        <p:spPr>
          <a:xfrm>
            <a:off x="2680464" y="3215436"/>
            <a:ext cx="972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0</a:t>
            </a:r>
            <a:endParaRPr lang="zh-TW" altLang="en-US" sz="2800" dirty="0">
              <a:latin typeface="Share Tech" panose="02020500000000000000" charset="0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1B789FD-287A-4F64-9137-544B089182E4}"/>
              </a:ext>
            </a:extLst>
          </p:cNvPr>
          <p:cNvCxnSpPr>
            <a:cxnSpLocks/>
          </p:cNvCxnSpPr>
          <p:nvPr/>
        </p:nvCxnSpPr>
        <p:spPr>
          <a:xfrm>
            <a:off x="6694065" y="3530320"/>
            <a:ext cx="306926" cy="3117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版面配置區 1">
            <a:extLst>
              <a:ext uri="{FF2B5EF4-FFF2-40B4-BE49-F238E27FC236}">
                <a16:creationId xmlns:a16="http://schemas.microsoft.com/office/drawing/2014/main" id="{BB03AF10-5A18-424B-818E-919AC6F6D113}"/>
              </a:ext>
            </a:extLst>
          </p:cNvPr>
          <p:cNvSpPr txBox="1">
            <a:spLocks/>
          </p:cNvSpPr>
          <p:nvPr/>
        </p:nvSpPr>
        <p:spPr>
          <a:xfrm>
            <a:off x="2419602" y="3214255"/>
            <a:ext cx="972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0101</a:t>
            </a:r>
            <a:endParaRPr lang="zh-TW" altLang="en-US" sz="2800" dirty="0">
              <a:latin typeface="Share Tech" panose="02020500000000000000" charset="0"/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13EE3757-AA92-4D82-8765-64C2E626C812}"/>
              </a:ext>
            </a:extLst>
          </p:cNvPr>
          <p:cNvGrpSpPr/>
          <p:nvPr/>
        </p:nvGrpSpPr>
        <p:grpSpPr>
          <a:xfrm>
            <a:off x="1774275" y="2156267"/>
            <a:ext cx="2166484" cy="1273454"/>
            <a:chOff x="2218555" y="2156267"/>
            <a:chExt cx="2166484" cy="1273454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DB9636C-E40B-4EFC-A26C-75058E6B5A2C}"/>
                </a:ext>
              </a:extLst>
            </p:cNvPr>
            <p:cNvGrpSpPr/>
            <p:nvPr/>
          </p:nvGrpSpPr>
          <p:grpSpPr>
            <a:xfrm>
              <a:off x="2218555" y="2183272"/>
              <a:ext cx="1676207" cy="1246449"/>
              <a:chOff x="990108" y="2188392"/>
              <a:chExt cx="1676207" cy="1246449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936D38E5-7C82-4F5E-A82C-AD5CB448F6AC}"/>
                  </a:ext>
                </a:extLst>
              </p:cNvPr>
              <p:cNvGrpSpPr/>
              <p:nvPr/>
            </p:nvGrpSpPr>
            <p:grpSpPr>
              <a:xfrm>
                <a:off x="990108" y="2188392"/>
                <a:ext cx="1617327" cy="1246449"/>
                <a:chOff x="823854" y="1858569"/>
                <a:chExt cx="1617327" cy="1246449"/>
              </a:xfrm>
            </p:grpSpPr>
            <p:sp>
              <p:nvSpPr>
                <p:cNvPr id="13" name="文字版面配置區 1">
                  <a:extLst>
                    <a:ext uri="{FF2B5EF4-FFF2-40B4-BE49-F238E27FC236}">
                      <a16:creationId xmlns:a16="http://schemas.microsoft.com/office/drawing/2014/main" id="{FEEA4A76-2B9A-43D2-A4A4-103701E48C1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69181" y="1858569"/>
                  <a:ext cx="972000" cy="830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Maven Pro"/>
                    <a:buChar char="●"/>
                    <a:defRPr sz="1800" b="0" i="0" u="none" strike="noStrike" cap="none">
                      <a:solidFill>
                        <a:schemeClr val="l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Maven Pro"/>
                      <a:sym typeface="Maven Pro"/>
                    </a:defRPr>
                  </a:lvl1pPr>
                  <a:lvl2pPr marL="914400" marR="0" lvl="1" indent="-31750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2pPr>
                  <a:lvl3pPr marL="1371600" marR="0" lvl="2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3pPr>
                  <a:lvl4pPr marL="1828800" marR="0" lvl="3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4pPr>
                  <a:lvl5pPr marL="2286000" marR="0" lvl="4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5pPr>
                  <a:lvl6pPr marL="2743200" marR="0" lvl="5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6pPr>
                  <a:lvl7pPr marL="3200400" marR="0" lvl="6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7pPr>
                  <a:lvl8pPr marL="3657600" marR="0" lvl="7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8pPr>
                  <a:lvl9pPr marL="4114800" marR="0" lvl="8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9pPr>
                </a:lstStyle>
                <a:p>
                  <a:pPr marL="114300" indent="0" algn="ctr">
                    <a:lnSpc>
                      <a:spcPct val="150000"/>
                    </a:lnSpc>
                    <a:buFont typeface="Maven Pro"/>
                    <a:buNone/>
                  </a:pPr>
                  <a:r>
                    <a:rPr lang="en-US" altLang="zh-TW" sz="2800" dirty="0">
                      <a:latin typeface="Share Tech" panose="02020500000000000000" charset="0"/>
                    </a:rPr>
                    <a:t>0101</a:t>
                  </a:r>
                  <a:endParaRPr lang="zh-TW" altLang="en-US" sz="2800" dirty="0">
                    <a:latin typeface="Share Tech" panose="02020500000000000000" charset="0"/>
                  </a:endParaRPr>
                </a:p>
              </p:txBody>
            </p:sp>
            <p:sp>
              <p:nvSpPr>
                <p:cNvPr id="14" name="文字版面配置區 1">
                  <a:extLst>
                    <a:ext uri="{FF2B5EF4-FFF2-40B4-BE49-F238E27FC236}">
                      <a16:creationId xmlns:a16="http://schemas.microsoft.com/office/drawing/2014/main" id="{6E9DE06E-8A72-492D-8214-44614BB857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05890" y="2274052"/>
                  <a:ext cx="220307" cy="830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Maven Pro"/>
                    <a:buChar char="●"/>
                    <a:defRPr sz="1800" b="0" i="0" u="none" strike="noStrike" cap="none">
                      <a:solidFill>
                        <a:schemeClr val="l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Maven Pro"/>
                      <a:sym typeface="Maven Pro"/>
                    </a:defRPr>
                  </a:lvl1pPr>
                  <a:lvl2pPr marL="914400" marR="0" lvl="1" indent="-31750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2pPr>
                  <a:lvl3pPr marL="1371600" marR="0" lvl="2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3pPr>
                  <a:lvl4pPr marL="1828800" marR="0" lvl="3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4pPr>
                  <a:lvl5pPr marL="2286000" marR="0" lvl="4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5pPr>
                  <a:lvl6pPr marL="2743200" marR="0" lvl="5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6pPr>
                  <a:lvl7pPr marL="3200400" marR="0" lvl="6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7pPr>
                  <a:lvl8pPr marL="3657600" marR="0" lvl="7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8pPr>
                  <a:lvl9pPr marL="4114800" marR="0" lvl="8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9pPr>
                </a:lstStyle>
                <a:p>
                  <a:pPr marL="114300" indent="0" algn="ctr">
                    <a:lnSpc>
                      <a:spcPct val="150000"/>
                    </a:lnSpc>
                    <a:buFont typeface="Maven Pro"/>
                    <a:buNone/>
                  </a:pPr>
                  <a:r>
                    <a:rPr lang="en-US" altLang="zh-TW" sz="2800" dirty="0">
                      <a:latin typeface="Share Tech" panose="02020500000000000000" charset="0"/>
                    </a:rPr>
                    <a:t>1</a:t>
                  </a:r>
                  <a:endParaRPr lang="zh-TW" altLang="en-US" sz="2800" dirty="0">
                    <a:latin typeface="Share Tech" panose="02020500000000000000" charset="0"/>
                  </a:endParaRPr>
                </a:p>
              </p:txBody>
            </p:sp>
            <p:sp>
              <p:nvSpPr>
                <p:cNvPr id="15" name="文字版面配置區 1">
                  <a:extLst>
                    <a:ext uri="{FF2B5EF4-FFF2-40B4-BE49-F238E27FC236}">
                      <a16:creationId xmlns:a16="http://schemas.microsoft.com/office/drawing/2014/main" id="{1C269A5E-00F8-49FC-863C-CBCFC3D13C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3854" y="2274052"/>
                  <a:ext cx="972000" cy="830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Maven Pro"/>
                    <a:buChar char="●"/>
                    <a:defRPr sz="1800" b="0" i="0" u="none" strike="noStrike" cap="none">
                      <a:solidFill>
                        <a:schemeClr val="l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Maven Pro"/>
                      <a:sym typeface="Maven Pro"/>
                    </a:defRPr>
                  </a:lvl1pPr>
                  <a:lvl2pPr marL="914400" marR="0" lvl="1" indent="-31750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2pPr>
                  <a:lvl3pPr marL="1371600" marR="0" lvl="2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3pPr>
                  <a:lvl4pPr marL="1828800" marR="0" lvl="3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4pPr>
                  <a:lvl5pPr marL="2286000" marR="0" lvl="4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5pPr>
                  <a:lvl6pPr marL="2743200" marR="0" lvl="5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6pPr>
                  <a:lvl7pPr marL="3200400" marR="0" lvl="6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7pPr>
                  <a:lvl8pPr marL="3657600" marR="0" lvl="7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8pPr>
                  <a:lvl9pPr marL="4114800" marR="0" lvl="8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9pPr>
                </a:lstStyle>
                <a:p>
                  <a:pPr marL="114300" indent="0" algn="ctr">
                    <a:lnSpc>
                      <a:spcPct val="150000"/>
                    </a:lnSpc>
                    <a:buFont typeface="Maven Pro"/>
                    <a:buNone/>
                  </a:pPr>
                  <a:r>
                    <a:rPr lang="en-US" altLang="zh-TW" sz="2800" dirty="0">
                      <a:latin typeface="Share Tech" panose="02020500000000000000" charset="0"/>
                    </a:rPr>
                    <a:t>&lt;&lt;</a:t>
                  </a:r>
                  <a:endParaRPr lang="zh-TW" altLang="en-US" sz="2800" dirty="0">
                    <a:latin typeface="Share Tech" panose="02020500000000000000" charset="0"/>
                  </a:endParaRPr>
                </a:p>
              </p:txBody>
            </p:sp>
          </p:grp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BC36041E-6C37-4763-B09D-47E2AA1D1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6127" y="3352800"/>
                <a:ext cx="1440188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文字版面配置區 1">
              <a:extLst>
                <a:ext uri="{FF2B5EF4-FFF2-40B4-BE49-F238E27FC236}">
                  <a16:creationId xmlns:a16="http://schemas.microsoft.com/office/drawing/2014/main" id="{F72CE95D-5782-49D3-80F4-5847FC5741A1}"/>
                </a:ext>
              </a:extLst>
            </p:cNvPr>
            <p:cNvSpPr txBox="1">
              <a:spLocks/>
            </p:cNvSpPr>
            <p:nvPr/>
          </p:nvSpPr>
          <p:spPr>
            <a:xfrm>
              <a:off x="3769967" y="2156267"/>
              <a:ext cx="615072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(5)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</p:grpSp>
      <p:sp>
        <p:nvSpPr>
          <p:cNvPr id="41" name="文字版面配置區 1">
            <a:extLst>
              <a:ext uri="{FF2B5EF4-FFF2-40B4-BE49-F238E27FC236}">
                <a16:creationId xmlns:a16="http://schemas.microsoft.com/office/drawing/2014/main" id="{E82F2C2A-69DA-4CA4-B746-16448DCD841E}"/>
              </a:ext>
            </a:extLst>
          </p:cNvPr>
          <p:cNvSpPr txBox="1">
            <a:spLocks/>
          </p:cNvSpPr>
          <p:nvPr/>
        </p:nvSpPr>
        <p:spPr>
          <a:xfrm>
            <a:off x="3320085" y="3233172"/>
            <a:ext cx="77572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(10)</a:t>
            </a:r>
            <a:endParaRPr lang="zh-TW" altLang="en-US" sz="2800" dirty="0">
              <a:latin typeface="Share Tech" panose="02020500000000000000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0264622C-1556-4E8E-BAB4-1CBDC4FDB482}"/>
              </a:ext>
            </a:extLst>
          </p:cNvPr>
          <p:cNvGrpSpPr/>
          <p:nvPr/>
        </p:nvGrpSpPr>
        <p:grpSpPr>
          <a:xfrm>
            <a:off x="5128009" y="2159507"/>
            <a:ext cx="2143618" cy="1270214"/>
            <a:chOff x="5128009" y="2159507"/>
            <a:chExt cx="2143618" cy="1270214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F8920897-9887-4DC8-8A94-44C3818F130F}"/>
                </a:ext>
              </a:extLst>
            </p:cNvPr>
            <p:cNvGrpSpPr/>
            <p:nvPr/>
          </p:nvGrpSpPr>
          <p:grpSpPr>
            <a:xfrm>
              <a:off x="5128009" y="2183272"/>
              <a:ext cx="1676207" cy="1246449"/>
              <a:chOff x="990108" y="2188392"/>
              <a:chExt cx="1676207" cy="1246449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5EF15F7A-6EF7-4F65-8756-6FC6244AB93F}"/>
                  </a:ext>
                </a:extLst>
              </p:cNvPr>
              <p:cNvGrpSpPr/>
              <p:nvPr/>
            </p:nvGrpSpPr>
            <p:grpSpPr>
              <a:xfrm>
                <a:off x="990108" y="2188392"/>
                <a:ext cx="1617327" cy="1246449"/>
                <a:chOff x="823854" y="1858569"/>
                <a:chExt cx="1617327" cy="1246449"/>
              </a:xfrm>
            </p:grpSpPr>
            <p:sp>
              <p:nvSpPr>
                <p:cNvPr id="30" name="文字版面配置區 1">
                  <a:extLst>
                    <a:ext uri="{FF2B5EF4-FFF2-40B4-BE49-F238E27FC236}">
                      <a16:creationId xmlns:a16="http://schemas.microsoft.com/office/drawing/2014/main" id="{2067A4EC-C12A-4840-9E37-D69B2F73788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69181" y="1858569"/>
                  <a:ext cx="972000" cy="830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Maven Pro"/>
                    <a:buChar char="●"/>
                    <a:defRPr sz="1800" b="0" i="0" u="none" strike="noStrike" cap="none">
                      <a:solidFill>
                        <a:schemeClr val="l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Maven Pro"/>
                      <a:sym typeface="Maven Pro"/>
                    </a:defRPr>
                  </a:lvl1pPr>
                  <a:lvl2pPr marL="914400" marR="0" lvl="1" indent="-31750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2pPr>
                  <a:lvl3pPr marL="1371600" marR="0" lvl="2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3pPr>
                  <a:lvl4pPr marL="1828800" marR="0" lvl="3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4pPr>
                  <a:lvl5pPr marL="2286000" marR="0" lvl="4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5pPr>
                  <a:lvl6pPr marL="2743200" marR="0" lvl="5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6pPr>
                  <a:lvl7pPr marL="3200400" marR="0" lvl="6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7pPr>
                  <a:lvl8pPr marL="3657600" marR="0" lvl="7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8pPr>
                  <a:lvl9pPr marL="4114800" marR="0" lvl="8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9pPr>
                </a:lstStyle>
                <a:p>
                  <a:pPr marL="114300" indent="0" algn="ctr">
                    <a:lnSpc>
                      <a:spcPct val="150000"/>
                    </a:lnSpc>
                    <a:buFont typeface="Maven Pro"/>
                    <a:buNone/>
                  </a:pPr>
                  <a:r>
                    <a:rPr lang="en-US" altLang="zh-TW" sz="2800" dirty="0">
                      <a:latin typeface="Share Tech" panose="02020500000000000000" charset="0"/>
                    </a:rPr>
                    <a:t>0101</a:t>
                  </a:r>
                  <a:endParaRPr lang="zh-TW" altLang="en-US" sz="2800" dirty="0">
                    <a:latin typeface="Share Tech" panose="02020500000000000000" charset="0"/>
                  </a:endParaRPr>
                </a:p>
              </p:txBody>
            </p:sp>
            <p:sp>
              <p:nvSpPr>
                <p:cNvPr id="31" name="文字版面配置區 1">
                  <a:extLst>
                    <a:ext uri="{FF2B5EF4-FFF2-40B4-BE49-F238E27FC236}">
                      <a16:creationId xmlns:a16="http://schemas.microsoft.com/office/drawing/2014/main" id="{B34E7A3D-9EE6-43E6-821C-AC134DF649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05890" y="2274052"/>
                  <a:ext cx="220307" cy="830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Maven Pro"/>
                    <a:buChar char="●"/>
                    <a:defRPr sz="1800" b="0" i="0" u="none" strike="noStrike" cap="none">
                      <a:solidFill>
                        <a:schemeClr val="l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Maven Pro"/>
                      <a:sym typeface="Maven Pro"/>
                    </a:defRPr>
                  </a:lvl1pPr>
                  <a:lvl2pPr marL="914400" marR="0" lvl="1" indent="-31750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2pPr>
                  <a:lvl3pPr marL="1371600" marR="0" lvl="2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3pPr>
                  <a:lvl4pPr marL="1828800" marR="0" lvl="3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4pPr>
                  <a:lvl5pPr marL="2286000" marR="0" lvl="4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5pPr>
                  <a:lvl6pPr marL="2743200" marR="0" lvl="5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6pPr>
                  <a:lvl7pPr marL="3200400" marR="0" lvl="6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7pPr>
                  <a:lvl8pPr marL="3657600" marR="0" lvl="7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8pPr>
                  <a:lvl9pPr marL="4114800" marR="0" lvl="8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9pPr>
                </a:lstStyle>
                <a:p>
                  <a:pPr marL="114300" indent="0" algn="ctr">
                    <a:lnSpc>
                      <a:spcPct val="150000"/>
                    </a:lnSpc>
                    <a:buFont typeface="Maven Pro"/>
                    <a:buNone/>
                  </a:pPr>
                  <a:r>
                    <a:rPr lang="en-US" altLang="zh-TW" sz="2800" dirty="0">
                      <a:latin typeface="Share Tech" panose="02020500000000000000" charset="0"/>
                    </a:rPr>
                    <a:t>2</a:t>
                  </a:r>
                  <a:endParaRPr lang="zh-TW" altLang="en-US" sz="2800" dirty="0">
                    <a:latin typeface="Share Tech" panose="02020500000000000000" charset="0"/>
                  </a:endParaRPr>
                </a:p>
              </p:txBody>
            </p:sp>
            <p:sp>
              <p:nvSpPr>
                <p:cNvPr id="32" name="文字版面配置區 1">
                  <a:extLst>
                    <a:ext uri="{FF2B5EF4-FFF2-40B4-BE49-F238E27FC236}">
                      <a16:creationId xmlns:a16="http://schemas.microsoft.com/office/drawing/2014/main" id="{3C60D50E-18C0-4217-BE7C-DA8707C664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3854" y="2274052"/>
                  <a:ext cx="972000" cy="830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Maven Pro"/>
                    <a:buChar char="●"/>
                    <a:defRPr sz="1800" b="0" i="0" u="none" strike="noStrike" cap="none">
                      <a:solidFill>
                        <a:schemeClr val="lt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Maven Pro"/>
                      <a:sym typeface="Maven Pro"/>
                    </a:defRPr>
                  </a:lvl1pPr>
                  <a:lvl2pPr marL="914400" marR="0" lvl="1" indent="-31750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2pPr>
                  <a:lvl3pPr marL="1371600" marR="0" lvl="2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3pPr>
                  <a:lvl4pPr marL="1828800" marR="0" lvl="3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4pPr>
                  <a:lvl5pPr marL="2286000" marR="0" lvl="4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5pPr>
                  <a:lvl6pPr marL="2743200" marR="0" lvl="5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6pPr>
                  <a:lvl7pPr marL="3200400" marR="0" lvl="6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●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7pPr>
                  <a:lvl8pPr marL="3657600" marR="0" lvl="7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Maven Pro"/>
                    <a:buChar char="○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8pPr>
                  <a:lvl9pPr marL="4114800" marR="0" lvl="8" indent="-317500" algn="l" rtl="0">
                    <a:lnSpc>
                      <a:spcPct val="115000"/>
                    </a:lnSpc>
                    <a:spcBef>
                      <a:spcPts val="1600"/>
                    </a:spcBef>
                    <a:spcAft>
                      <a:spcPts val="1600"/>
                    </a:spcAft>
                    <a:buClr>
                      <a:schemeClr val="lt1"/>
                    </a:buClr>
                    <a:buSzPts val="1400"/>
                    <a:buFont typeface="Maven Pro"/>
                    <a:buChar char="■"/>
                    <a:defRPr sz="1400" b="0" i="0" u="none" strike="noStrike" cap="none">
                      <a:solidFill>
                        <a:schemeClr val="lt1"/>
                      </a:solidFill>
                      <a:latin typeface="Maven Pro"/>
                      <a:ea typeface="Maven Pro"/>
                      <a:cs typeface="Maven Pro"/>
                      <a:sym typeface="Maven Pro"/>
                    </a:defRPr>
                  </a:lvl9pPr>
                </a:lstStyle>
                <a:p>
                  <a:pPr marL="114300" indent="0" algn="ctr">
                    <a:lnSpc>
                      <a:spcPct val="150000"/>
                    </a:lnSpc>
                    <a:buFont typeface="Maven Pro"/>
                    <a:buNone/>
                  </a:pPr>
                  <a:r>
                    <a:rPr lang="en-US" altLang="zh-TW" sz="2800" dirty="0">
                      <a:latin typeface="Share Tech" panose="02020500000000000000" charset="0"/>
                    </a:rPr>
                    <a:t>&gt;&gt;</a:t>
                  </a:r>
                  <a:endParaRPr lang="zh-TW" altLang="en-US" sz="2800" dirty="0">
                    <a:latin typeface="Share Tech" panose="02020500000000000000" charset="0"/>
                  </a:endParaRPr>
                </a:p>
              </p:txBody>
            </p:sp>
          </p:grp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1BC35944-5445-4AA7-BD69-BD56E6F71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6127" y="3352800"/>
                <a:ext cx="1440188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字版面配置區 1">
              <a:extLst>
                <a:ext uri="{FF2B5EF4-FFF2-40B4-BE49-F238E27FC236}">
                  <a16:creationId xmlns:a16="http://schemas.microsoft.com/office/drawing/2014/main" id="{6095B451-F2CD-4110-BDAA-39385C0B91F4}"/>
                </a:ext>
              </a:extLst>
            </p:cNvPr>
            <p:cNvSpPr txBox="1">
              <a:spLocks/>
            </p:cNvSpPr>
            <p:nvPr/>
          </p:nvSpPr>
          <p:spPr>
            <a:xfrm>
              <a:off x="6656555" y="2159507"/>
              <a:ext cx="615072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aven Pro"/>
                <a:buChar char="●"/>
                <a:defRPr sz="1800" b="0" i="0" u="none" strike="noStrike" cap="none">
                  <a:solidFill>
                    <a:schemeClr val="l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Maven Pro"/>
                  <a:sym typeface="Maven Pro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●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ven Pro"/>
                <a:buChar char="○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lt1"/>
                </a:buClr>
                <a:buSzPts val="1400"/>
                <a:buFont typeface="Maven Pro"/>
                <a:buChar char="■"/>
                <a:defRPr sz="1400" b="0" i="0" u="none" strike="noStrike" cap="none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defRPr>
              </a:lvl9pPr>
            </a:lstStyle>
            <a:p>
              <a:pPr marL="114300" indent="0" algn="ctr">
                <a:lnSpc>
                  <a:spcPct val="150000"/>
                </a:lnSpc>
                <a:buFont typeface="Maven Pro"/>
                <a:buNone/>
              </a:pPr>
              <a:r>
                <a:rPr lang="en-US" altLang="zh-TW" sz="2800" dirty="0">
                  <a:latin typeface="Share Tech" panose="02020500000000000000" charset="0"/>
                </a:rPr>
                <a:t>(5)</a:t>
              </a:r>
              <a:endParaRPr lang="zh-TW" altLang="en-US" sz="2800" dirty="0">
                <a:latin typeface="Share Tech" panose="02020500000000000000" charset="0"/>
              </a:endParaRPr>
            </a:p>
          </p:txBody>
        </p:sp>
      </p:grpSp>
      <p:sp>
        <p:nvSpPr>
          <p:cNvPr id="47" name="文字版面配置區 1">
            <a:extLst>
              <a:ext uri="{FF2B5EF4-FFF2-40B4-BE49-F238E27FC236}">
                <a16:creationId xmlns:a16="http://schemas.microsoft.com/office/drawing/2014/main" id="{CA2FFFB4-7498-4F5A-B21D-F32AA7A4B4B7}"/>
              </a:ext>
            </a:extLst>
          </p:cNvPr>
          <p:cNvSpPr txBox="1">
            <a:spLocks/>
          </p:cNvSpPr>
          <p:nvPr/>
        </p:nvSpPr>
        <p:spPr>
          <a:xfrm>
            <a:off x="5773336" y="2183272"/>
            <a:ext cx="972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0101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48" name="文字版面配置區 1">
            <a:extLst>
              <a:ext uri="{FF2B5EF4-FFF2-40B4-BE49-F238E27FC236}">
                <a16:creationId xmlns:a16="http://schemas.microsoft.com/office/drawing/2014/main" id="{15C9DFC1-72D9-427C-BCEE-9877B40BB1AE}"/>
              </a:ext>
            </a:extLst>
          </p:cNvPr>
          <p:cNvSpPr txBox="1">
            <a:spLocks/>
          </p:cNvSpPr>
          <p:nvPr/>
        </p:nvSpPr>
        <p:spPr>
          <a:xfrm>
            <a:off x="5769027" y="3218676"/>
            <a:ext cx="972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0101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49" name="文字版面配置區 1">
            <a:extLst>
              <a:ext uri="{FF2B5EF4-FFF2-40B4-BE49-F238E27FC236}">
                <a16:creationId xmlns:a16="http://schemas.microsoft.com/office/drawing/2014/main" id="{E58FA226-0471-45C0-87BD-13EFCFB4A586}"/>
              </a:ext>
            </a:extLst>
          </p:cNvPr>
          <p:cNvSpPr txBox="1">
            <a:spLocks/>
          </p:cNvSpPr>
          <p:nvPr/>
        </p:nvSpPr>
        <p:spPr>
          <a:xfrm>
            <a:off x="6574237" y="3233172"/>
            <a:ext cx="77572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(1)</a:t>
            </a:r>
            <a:endParaRPr lang="zh-TW" altLang="en-US" sz="2800" dirty="0">
              <a:latin typeface="Share Tech" panose="02020500000000000000" charset="0"/>
            </a:endParaRPr>
          </a:p>
        </p:txBody>
      </p:sp>
      <p:sp>
        <p:nvSpPr>
          <p:cNvPr id="50" name="文字版面配置區 1">
            <a:extLst>
              <a:ext uri="{FF2B5EF4-FFF2-40B4-BE49-F238E27FC236}">
                <a16:creationId xmlns:a16="http://schemas.microsoft.com/office/drawing/2014/main" id="{D5BEEDBD-EAC0-43DD-AD0E-50D97B60DC8E}"/>
              </a:ext>
            </a:extLst>
          </p:cNvPr>
          <p:cNvSpPr txBox="1">
            <a:spLocks/>
          </p:cNvSpPr>
          <p:nvPr/>
        </p:nvSpPr>
        <p:spPr>
          <a:xfrm>
            <a:off x="5943258" y="3214255"/>
            <a:ext cx="972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ctr">
              <a:lnSpc>
                <a:spcPct val="150000"/>
              </a:lnSpc>
              <a:buFont typeface="Maven Pro"/>
              <a:buNone/>
            </a:pPr>
            <a:r>
              <a:rPr lang="en-US" altLang="zh-TW" sz="2800" dirty="0">
                <a:latin typeface="Share Tech" panose="02020500000000000000" charset="0"/>
              </a:rPr>
              <a:t>01</a:t>
            </a:r>
            <a:endParaRPr lang="zh-TW" altLang="en-US" sz="2800" dirty="0">
              <a:latin typeface="Share Tech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3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08642E-6 L 1.66667E-6 0.200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01736 4.4444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0.200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0.03889 -1.48148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1" grpId="2"/>
      <p:bldP spid="22" grpId="0"/>
      <p:bldP spid="38" grpId="0"/>
      <p:bldP spid="38" grpId="1"/>
      <p:bldP spid="41" grpId="0"/>
      <p:bldP spid="47" grpId="0"/>
      <p:bldP spid="47" grpId="1"/>
      <p:bldP spid="47" grpId="2"/>
      <p:bldP spid="48" grpId="0"/>
      <p:bldP spid="48" grpId="1"/>
      <p:bldP spid="48" grpId="2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B730E0F-8D3A-4B06-B367-240559F1F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205" y="999921"/>
            <a:ext cx="7351588" cy="510224"/>
          </a:xfrm>
        </p:spPr>
        <p:txBody>
          <a:bodyPr/>
          <a:lstStyle/>
          <a:p>
            <a:pPr marL="114300" indent="0">
              <a:buNone/>
            </a:pPr>
            <a:r>
              <a:rPr lang="zh-TW" altLang="en-US" sz="2400" dirty="0"/>
              <a:t>從前面的兩個範例可以發現到：</a:t>
            </a:r>
            <a:endParaRPr lang="en-US" altLang="zh-TW" sz="2400" dirty="0"/>
          </a:p>
        </p:txBody>
      </p:sp>
      <p:sp>
        <p:nvSpPr>
          <p:cNvPr id="11" name="文字版面配置區 1">
            <a:extLst>
              <a:ext uri="{FF2B5EF4-FFF2-40B4-BE49-F238E27FC236}">
                <a16:creationId xmlns:a16="http://schemas.microsoft.com/office/drawing/2014/main" id="{21B0BAE2-F54E-4CD2-AAA8-631058D04DEA}"/>
              </a:ext>
            </a:extLst>
          </p:cNvPr>
          <p:cNvSpPr txBox="1">
            <a:spLocks/>
          </p:cNvSpPr>
          <p:nvPr/>
        </p:nvSpPr>
        <p:spPr>
          <a:xfrm>
            <a:off x="1886890" y="2230581"/>
            <a:ext cx="5370218" cy="13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pt-BR" altLang="zh-TW" sz="3200" dirty="0">
                <a:latin typeface="Share Tech" panose="02020500000000000000" charset="0"/>
              </a:rPr>
              <a:t>a &lt;&lt; n   ⇒   a</a:t>
            </a:r>
            <a:r>
              <a:rPr lang="en-US" altLang="zh-TW" sz="3200" dirty="0">
                <a:latin typeface="Share Tech" panose="02020500000000000000" charset="0"/>
              </a:rPr>
              <a:t>×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100" baseline="300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endParaRPr lang="pt-BR" altLang="zh-TW" sz="3200" dirty="0">
              <a:latin typeface="Share Tech" panose="02020500000000000000" charset="0"/>
            </a:endParaRPr>
          </a:p>
          <a:p>
            <a:r>
              <a:rPr lang="pt-BR" altLang="zh-TW" sz="3200" dirty="0">
                <a:latin typeface="Share Tech" panose="02020500000000000000" charset="0"/>
              </a:rPr>
              <a:t>a &gt;&gt; n   ⇒   a</a:t>
            </a:r>
            <a:r>
              <a:rPr lang="en-US" altLang="zh-TW" sz="3200" dirty="0">
                <a:latin typeface="Share Tech" panose="02020500000000000000" charset="0"/>
              </a:rPr>
              <a:t>÷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100" baseline="300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zh-TW" altLang="en-US" sz="3200" kern="100" baseline="300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整數部分</a:t>
            </a:r>
            <a:r>
              <a:rPr lang="en-US" altLang="zh-TW" sz="3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TW" sz="3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7737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927</Words>
  <Application>Microsoft Office PowerPoint</Application>
  <PresentationFormat>如螢幕大小 (16:9)</PresentationFormat>
  <Paragraphs>208</Paragraphs>
  <Slides>27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Proxima Nova Semibold</vt:lpstr>
      <vt:lpstr>Arial</vt:lpstr>
      <vt:lpstr>Maven Pro</vt:lpstr>
      <vt:lpstr>Share Tech</vt:lpstr>
      <vt:lpstr>Proxima Nova</vt:lpstr>
      <vt:lpstr>Calibri</vt:lpstr>
      <vt:lpstr>Wingdings</vt:lpstr>
      <vt:lpstr>微軟正黑體</vt:lpstr>
      <vt:lpstr>Fira Sans Extra Condensed Medium</vt:lpstr>
      <vt:lpstr>Data Science Consulting by Slidesgo</vt:lpstr>
      <vt:lpstr>Slidesgo Final Pages</vt:lpstr>
      <vt:lpstr>BITWISE OPERATION 位元運算</vt:lpstr>
      <vt:lpstr>BIT</vt:lpstr>
      <vt:lpstr>PowerPoint 簡報</vt:lpstr>
      <vt:lpstr>PowerPoint 簡報</vt:lpstr>
      <vt:lpstr>Bitwise Operators</vt:lpstr>
      <vt:lpstr>PowerPoint 簡報</vt:lpstr>
      <vt:lpstr>Left shift Right shift</vt:lpstr>
      <vt:lpstr>PowerPoint 簡報</vt:lpstr>
      <vt:lpstr>PowerPoint 簡報</vt:lpstr>
      <vt:lpstr>AND</vt:lpstr>
      <vt:lpstr>PowerPoint 簡報</vt:lpstr>
      <vt:lpstr>PowerPoint 簡報</vt:lpstr>
      <vt:lpstr>PowerPoint 簡報</vt:lpstr>
      <vt:lpstr>PowerPoint 簡報</vt:lpstr>
      <vt:lpstr>OR</vt:lpstr>
      <vt:lpstr>PowerPoint 簡報</vt:lpstr>
      <vt:lpstr>PowerPoint 簡報</vt:lpstr>
      <vt:lpstr>PowerPoint 簡報</vt:lpstr>
      <vt:lpstr>XOR</vt:lpstr>
      <vt:lpstr>PowerPoint 簡報</vt:lpstr>
      <vt:lpstr>PowerPoint 簡報</vt:lpstr>
      <vt:lpstr>NOT</vt:lpstr>
      <vt:lpstr>PowerPoint 簡報</vt:lpstr>
      <vt:lpstr>小結</vt:lpstr>
      <vt:lpstr>思考</vt:lpstr>
      <vt:lpstr>THANKS</vt:lpstr>
      <vt:lpstr>Fonts &amp; colors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OPERATION 位元運算</dc:title>
  <cp:lastModifiedBy>User</cp:lastModifiedBy>
  <cp:revision>5</cp:revision>
  <dcterms:modified xsi:type="dcterms:W3CDTF">2021-10-25T14:51:36Z</dcterms:modified>
</cp:coreProperties>
</file>