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91B86-57B4-4104-82A3-FA9471D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5EF75-8D2F-49E4-83CD-8FD5A315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10CE-B604-4297-8A64-7A69C8FE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00931-AE3B-4977-873B-61958D71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AA986-9D55-41CD-AE53-724F60FD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46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3BC72-2CA2-4B98-B3CF-A4E312B0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C05981-59E7-43E7-AAE7-CB3DCC6D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8C382D-908E-4318-BFE6-EC6CA766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7C1E9-712D-4838-932A-5118288C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074FE-C0B8-46A0-B22F-4BA726D9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4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7E2413-1AE3-4C4A-ADE9-0AE79ACE8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552CFB-0EF8-48B5-A0E2-7006933E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661E4-7A88-4368-9950-F0303E8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D67422-9ADD-4087-9F37-FFDD6E56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AFBD8-FC01-4448-BEFA-B4A1BC12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1523D-E962-458A-A9D5-0222BF48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98D06-381C-4157-ACA4-20A1B340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EC8B9-F088-4898-9D79-40D0009E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64AE0-B486-453D-86B8-51355903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C3F0A-2917-491F-8A54-25592AFD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4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054D3-DDBA-497F-92C3-46079F76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26185-B53D-4073-A25B-08E0AF2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05D2A-F405-4BDF-AD69-279924EF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871BC-8D66-4521-9CBE-8925A28A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B3E1E-5ADD-44B6-A5F4-79611AC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DB350-8B03-4D9B-832E-FAA7CD51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5D990-3BA9-4E3A-84C2-97733A1EB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D3C1FB-AE91-43DD-AE86-4DCD571D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65C079-3C28-42EF-B130-E48119BB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DC5DC3-EDC8-4331-967B-7947954F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1F9229-BEC7-4CF1-8658-C6E3F01C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3AAC3-FEEE-4AA0-A624-014083A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D69E8F-5EDB-4963-B2D9-F5A4F3EA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C7484E-2333-4CCD-A52F-1E4D7364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8F34B2-1800-429A-A030-592714C44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4FFAAE-5CF8-454A-8592-D0778B073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B5E84B-18E6-40C6-AE95-2EA9AFD4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0ABEE3-F1D4-4725-A7BE-2A78D7F9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6CAB18-0E9F-425A-B669-363D314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6B0CB-48D8-4002-B6B7-FE35F0A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A6420A-444E-4B4B-8290-BD01D2DA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B30455-30B9-4EE9-B9DA-A8C4EBBA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9C0AD0-D8C3-4069-AFC7-2DE9240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5B611C-4867-44C6-A8B7-8D127FB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D9939C-F9EC-4026-A333-F5B61D7C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463BF0-7484-409C-9303-4BAB8615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2A3EC-9236-4D3F-B35B-231F834A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DAACD-AFFF-4500-9449-A1BD4C54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3DF22D-E405-4728-9DA2-31070CAA0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0937BB-7AF5-4B95-8297-DF9E2147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BB7D5C-304A-4EF4-861B-71F6A1AF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D15EE-7598-4492-8946-16787FF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6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1D71B-DBB4-49EE-9514-C6CDDF67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9B4BA1-1639-4337-B8C5-6B7598C8D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5483-8796-4015-BCDF-CECF0C06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0E0423-D16D-4996-A9EE-9E1C1B0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486A45-F8C6-4E8F-8CE0-B204DD2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43D22-EF1A-44EC-B34C-3D60944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4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1862B9-F24C-4B01-9EE8-9790F8AE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8886E-B4F1-4870-BCE6-0315C827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1B798-18B5-43D0-A106-CDFABAD2C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B520-4C86-4528-9C70-72D6B08C225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C9334-9CAA-4F6A-B94B-0D1B22367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0B4054-FABF-48CD-82A0-272762D41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B342-38E1-470F-8DF3-3E4608A96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B7075-166B-4D9E-B1E3-B4DE7676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5352"/>
            <a:ext cx="9144000" cy="2387600"/>
          </a:xfrm>
        </p:spPr>
        <p:txBody>
          <a:bodyPr/>
          <a:lstStyle/>
          <a:p>
            <a:r>
              <a:rPr lang="zh-TW" altLang="en-US" dirty="0"/>
              <a:t>第二堂社課</a:t>
            </a:r>
          </a:p>
        </p:txBody>
      </p:sp>
    </p:spTree>
    <p:extLst>
      <p:ext uri="{BB962C8B-B14F-4D97-AF65-F5344CB8AC3E}">
        <p14:creationId xmlns:p14="http://schemas.microsoft.com/office/powerpoint/2010/main" val="66972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1A783-97DE-4D28-A9BF-7D8E5B95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Uses of Variables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B4E089-747C-4B78-B20E-6D47FF87E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173"/>
            <a:ext cx="8864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2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F5449-583C-4D8D-97EF-C65F0BC6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Concatenation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2AB391-CC1D-4E2A-B68F-51FFBCC7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 String variables can be combined using the '+' operator.</a:t>
            </a:r>
          </a:p>
          <a:p>
            <a:pPr marL="0" indent="0">
              <a:buNone/>
            </a:pPr>
            <a:r>
              <a:rPr lang="en-US" altLang="zh-TW" dirty="0"/>
              <a:t>– stringVariable1 + stringVariable2</a:t>
            </a:r>
          </a:p>
          <a:p>
            <a:pPr marL="0" indent="0">
              <a:buNone/>
            </a:pPr>
            <a:r>
              <a:rPr lang="en-US" altLang="zh-TW" dirty="0"/>
              <a:t>– stringVariable1 + "String literal"</a:t>
            </a:r>
          </a:p>
          <a:p>
            <a:pPr marL="0" indent="0">
              <a:buNone/>
            </a:pPr>
            <a:r>
              <a:rPr lang="en-US" altLang="zh-TW" dirty="0"/>
              <a:t>– stringVariable1 + "String literal" +stringVariable2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6A2B84-8673-4A31-964B-9D60165D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5" y="3903075"/>
            <a:ext cx="7542490" cy="17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F0CF4-254F-4656-AF34-2446987B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Concatenation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C3F76-494A-468B-9590-233A2A97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concatenate String variables within a method call: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6A505C-D07D-4B06-9282-2CC59FE7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07" y="2927392"/>
            <a:ext cx="7569786" cy="26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5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574A4-9DE1-4D64-8D5F-BD9331D6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 (++ and --)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C058C-9224-4877-A96E-96B94145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long way:</a:t>
            </a:r>
          </a:p>
          <a:p>
            <a:pPr marL="0" indent="0">
              <a:buNone/>
            </a:pPr>
            <a:r>
              <a:rPr lang="en-US" altLang="zh-TW" dirty="0"/>
              <a:t>age = age + 1;</a:t>
            </a:r>
          </a:p>
          <a:p>
            <a:pPr marL="0" indent="0">
              <a:buNone/>
            </a:pPr>
            <a:r>
              <a:rPr lang="en-US" altLang="zh-TW" dirty="0"/>
              <a:t>count = count – 1;</a:t>
            </a:r>
          </a:p>
          <a:p>
            <a:endParaRPr lang="en-US" altLang="zh-TW" dirty="0"/>
          </a:p>
          <a:p>
            <a:r>
              <a:rPr lang="en-US" altLang="zh-TW" dirty="0"/>
              <a:t>The short way:</a:t>
            </a:r>
          </a:p>
          <a:p>
            <a:pPr marL="0" indent="0">
              <a:buNone/>
            </a:pPr>
            <a:r>
              <a:rPr lang="en-US" altLang="zh-TW" dirty="0"/>
              <a:t>age++;</a:t>
            </a:r>
          </a:p>
          <a:p>
            <a:pPr marL="0" indent="0">
              <a:buNone/>
            </a:pPr>
            <a:r>
              <a:rPr lang="en-US" altLang="zh-TW" dirty="0"/>
              <a:t>count--;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1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70CE7-052A-4A8C-A7F0-EC186B2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if/else Statement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895EE1D-8FFC-423D-A467-48DF21F3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1843881"/>
            <a:ext cx="9801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6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02458-BF5B-46D0-B6EE-2D47363E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 Expressions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70F35-619A-4CF7-84FD-9ABBFD1E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 </a:t>
            </a:r>
            <a:r>
              <a:rPr lang="en-US" altLang="zh-TW" dirty="0" err="1"/>
              <a:t>boolean</a:t>
            </a:r>
            <a:r>
              <a:rPr lang="en-US" altLang="zh-TW" dirty="0"/>
              <a:t> expression is a combination of variables, </a:t>
            </a:r>
            <a:r>
              <a:rPr lang="en-US" altLang="zh-TW" dirty="0" err="1"/>
              <a:t>values,and</a:t>
            </a:r>
            <a:r>
              <a:rPr lang="en-US" altLang="zh-TW" dirty="0"/>
              <a:t> operators that evaluate to true or false.</a:t>
            </a:r>
          </a:p>
          <a:p>
            <a:pPr marL="0" indent="0">
              <a:buNone/>
            </a:pPr>
            <a:r>
              <a:rPr lang="en-US" altLang="zh-TW" dirty="0"/>
              <a:t>• length &gt; 10;</a:t>
            </a:r>
          </a:p>
          <a:p>
            <a:pPr marL="0" indent="0">
              <a:buNone/>
            </a:pPr>
            <a:r>
              <a:rPr lang="en-US" altLang="zh-TW" dirty="0"/>
              <a:t>• size &lt;= </a:t>
            </a:r>
            <a:r>
              <a:rPr lang="en-US" altLang="zh-TW" dirty="0" err="1"/>
              <a:t>maxSize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• total == (cost * price);</a:t>
            </a:r>
          </a:p>
          <a:p>
            <a:pPr marL="0" indent="0">
              <a:buNone/>
            </a:pPr>
            <a:r>
              <a:rPr lang="en-US" altLang="zh-TW" dirty="0"/>
              <a:t>• weight != 70;</a:t>
            </a:r>
          </a:p>
        </p:txBody>
      </p:sp>
    </p:spTree>
    <p:extLst>
      <p:ext uri="{BB962C8B-B14F-4D97-AF65-F5344CB8AC3E}">
        <p14:creationId xmlns:p14="http://schemas.microsoft.com/office/powerpoint/2010/main" val="374618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A1963-1CEE-46D5-9444-828B1C1F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A6A65-82A1-48C9-9813-3C62800B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 An array is an indexed container that holds a set of values</a:t>
            </a:r>
          </a:p>
          <a:p>
            <a:pPr marL="0" indent="0">
              <a:buNone/>
            </a:pPr>
            <a:r>
              <a:rPr lang="en-US" altLang="zh-TW" dirty="0"/>
              <a:t>of a single type.</a:t>
            </a:r>
          </a:p>
          <a:p>
            <a:pPr marL="0" indent="0">
              <a:buNone/>
            </a:pPr>
            <a:r>
              <a:rPr lang="en-US" altLang="zh-TW" dirty="0"/>
              <a:t>• Each item in an array is called an element.</a:t>
            </a:r>
          </a:p>
          <a:p>
            <a:pPr marL="0" indent="0">
              <a:buNone/>
            </a:pPr>
            <a:r>
              <a:rPr lang="en-US" altLang="zh-TW" dirty="0"/>
              <a:t>• Each element is accessed by its numerical index.</a:t>
            </a:r>
          </a:p>
          <a:p>
            <a:pPr marL="0" indent="0">
              <a:buNone/>
            </a:pPr>
            <a:r>
              <a:rPr lang="en-US" altLang="zh-TW" dirty="0"/>
              <a:t>• The index of the first element is 0 (zero).</a:t>
            </a:r>
          </a:p>
          <a:p>
            <a:pPr marL="0" indent="0">
              <a:buNone/>
            </a:pPr>
            <a:r>
              <a:rPr lang="en-US" altLang="zh-TW" dirty="0"/>
              <a:t>– A four-element array has indices: 0, 1, 2, 3.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D29FA1-8249-407A-A04F-5677E387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87" y="4001294"/>
            <a:ext cx="4351327" cy="17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6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1DB26-5452-492A-825A-13B84F64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and Initializing an Array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6B5D11-9EB7-45DF-AA47-EAEA2DB8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1388"/>
            <a:ext cx="7062535" cy="17876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6FE389-75B5-47AA-AC20-3BC5BE45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06" y="3429000"/>
            <a:ext cx="6108274" cy="28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444E7-75BB-44AA-B357-457BF6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Accessing Array Elements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029DD2E-7AED-4DBA-981A-7E527267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803"/>
            <a:ext cx="8266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61EE01-11F0-495A-94FF-6A82DC8D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73C414-5F99-41D3-97C5-6870EAF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class consists of:</a:t>
            </a:r>
          </a:p>
          <a:p>
            <a:pPr marL="0" indent="0">
              <a:buNone/>
            </a:pPr>
            <a:r>
              <a:rPr lang="en-US" altLang="zh-TW" dirty="0"/>
              <a:t>– The class name. Class names begin with a capital letter.</a:t>
            </a:r>
          </a:p>
          <a:p>
            <a:pPr marL="0" indent="0">
              <a:buNone/>
            </a:pPr>
            <a:r>
              <a:rPr lang="en-US" altLang="zh-TW" dirty="0"/>
              <a:t>– The body of the class surrounded with braces </a:t>
            </a:r>
            <a:r>
              <a:rPr lang="en-US" altLang="zh-TW" dirty="0">
                <a:solidFill>
                  <a:srgbClr val="FF0000"/>
                </a:solidFill>
              </a:rPr>
              <a:t>{ …}</a:t>
            </a:r>
          </a:p>
          <a:p>
            <a:pPr marL="0" indent="0">
              <a:buNone/>
            </a:pPr>
            <a:r>
              <a:rPr lang="en-US" altLang="zh-TW" dirty="0"/>
              <a:t>— Data (called fields)</a:t>
            </a:r>
          </a:p>
          <a:p>
            <a:pPr marL="0" indent="0">
              <a:buNone/>
            </a:pPr>
            <a:r>
              <a:rPr lang="en-US" altLang="zh-TW" dirty="0"/>
              <a:t>— Operations (called methods)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0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1C6CA-FEE4-4CCD-A63A-6404352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A4FEB-6319-4CE6-8A9F-1B3DEBB7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package provides a namespace for the class.</a:t>
            </a:r>
          </a:p>
          <a:p>
            <a:pPr marL="0" indent="0">
              <a:buNone/>
            </a:pPr>
            <a:r>
              <a:rPr lang="en-US" altLang="zh-TW" dirty="0"/>
              <a:t>– This is a folder in which the class will be saved.</a:t>
            </a:r>
          </a:p>
          <a:p>
            <a:pPr marL="0" indent="0">
              <a:buNone/>
            </a:pPr>
            <a:r>
              <a:rPr lang="en-US" altLang="zh-TW" dirty="0"/>
              <a:t>– The folder name (the package) is used to uniquely identify the class.</a:t>
            </a:r>
          </a:p>
          <a:p>
            <a:pPr marL="0" indent="0">
              <a:buNone/>
            </a:pPr>
            <a:r>
              <a:rPr lang="en-US" altLang="zh-TW" dirty="0"/>
              <a:t>– Package names begin with a lowercase letter.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5E2E3-6F00-4A98-9D96-BF1E1133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main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CAC291-4E91-4BC7-A998-3FD8E17C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a special method that the JVM recognizes as the</a:t>
            </a:r>
          </a:p>
          <a:p>
            <a:r>
              <a:rPr lang="en-US" altLang="zh-TW" dirty="0"/>
              <a:t>starting point for every Java program.</a:t>
            </a:r>
          </a:p>
          <a:p>
            <a:r>
              <a:rPr lang="en-US" altLang="zh-TW" dirty="0"/>
              <a:t>It surrounds the entire body with braces { }.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67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2AB47-98CD-4272-8F61-C347199C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5AC16A2-DB4B-4242-9FAE-99C0F7B7E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96185"/>
            <a:ext cx="10515600" cy="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C1ACB-86F8-42B1-A09E-561FB7FE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Structure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FBAC42A-E03A-4C26-8E7C-4BBF0050F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7" y="1825625"/>
            <a:ext cx="7760386" cy="4351338"/>
          </a:xfrm>
        </p:spPr>
      </p:pic>
    </p:spTree>
    <p:extLst>
      <p:ext uri="{BB962C8B-B14F-4D97-AF65-F5344CB8AC3E}">
        <p14:creationId xmlns:p14="http://schemas.microsoft.com/office/powerpoint/2010/main" val="264543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A34DA-5E9E-4DFF-BEF1-3319E99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54D28-203B-4458-AAFD-4E63B53B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 A variable refers to something that can change.</a:t>
            </a:r>
          </a:p>
          <a:p>
            <a:pPr marL="0" indent="0">
              <a:buNone/>
            </a:pPr>
            <a:r>
              <a:rPr lang="en-US" altLang="zh-TW" dirty="0"/>
              <a:t>– Variables can be initiated with a value.</a:t>
            </a:r>
          </a:p>
          <a:p>
            <a:pPr marL="0" indent="0">
              <a:buNone/>
            </a:pPr>
            <a:r>
              <a:rPr lang="en-US" altLang="zh-TW" dirty="0"/>
              <a:t>– The value can be changed.</a:t>
            </a:r>
          </a:p>
          <a:p>
            <a:pPr marL="0" indent="0">
              <a:buNone/>
            </a:pPr>
            <a:r>
              <a:rPr lang="en-US" altLang="zh-TW" dirty="0"/>
              <a:t>– A variable holds a specific type of data.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F4B126-EE16-473D-9F44-D0CA97AE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37" y="4111732"/>
            <a:ext cx="10011527" cy="20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0E009-093B-4FBF-9408-FE7938C7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563D0-BA72-4288-B5C0-930D3D68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Some of the types of values a variable can hold:</a:t>
            </a:r>
          </a:p>
          <a:p>
            <a:pPr marL="0" indent="0">
              <a:buNone/>
            </a:pPr>
            <a:r>
              <a:rPr lang="en-US" altLang="zh-TW" dirty="0"/>
              <a:t>– String (example: "Hello")</a:t>
            </a:r>
          </a:p>
          <a:p>
            <a:pPr marL="0" indent="0">
              <a:buNone/>
            </a:pPr>
            <a:r>
              <a:rPr lang="en-US" altLang="zh-TW" dirty="0"/>
              <a:t>– int (examples: -10, 0, 2, 10000)</a:t>
            </a:r>
          </a:p>
          <a:p>
            <a:pPr marL="0" indent="0">
              <a:buNone/>
            </a:pPr>
            <a:r>
              <a:rPr lang="en-US" altLang="zh-TW" dirty="0"/>
              <a:t>– double (examples: 2.00, 99.99, -2042.09)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en-US" altLang="zh-TW" dirty="0" err="1"/>
              <a:t>boolean</a:t>
            </a:r>
            <a:r>
              <a:rPr lang="en-US" altLang="zh-TW" dirty="0"/>
              <a:t> (true or false)</a:t>
            </a:r>
          </a:p>
          <a:p>
            <a:r>
              <a:rPr lang="en-US" altLang="zh-TW" dirty="0"/>
              <a:t>– If uninitialized, variables have a default value:</a:t>
            </a:r>
          </a:p>
          <a:p>
            <a:pPr marL="0" indent="0">
              <a:buNone/>
            </a:pPr>
            <a:r>
              <a:rPr lang="en-US" altLang="zh-TW" dirty="0"/>
              <a:t>– String: null</a:t>
            </a:r>
          </a:p>
          <a:p>
            <a:pPr marL="0" indent="0">
              <a:buNone/>
            </a:pPr>
            <a:r>
              <a:rPr lang="en-US" altLang="zh-TW" dirty="0"/>
              <a:t>– int: 0</a:t>
            </a:r>
          </a:p>
          <a:p>
            <a:pPr marL="0" indent="0">
              <a:buNone/>
            </a:pPr>
            <a:r>
              <a:rPr lang="en-US" altLang="zh-TW" dirty="0"/>
              <a:t>– double: 0.0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en-US" altLang="zh-TW" dirty="0" err="1"/>
              <a:t>boolean</a:t>
            </a:r>
            <a:r>
              <a:rPr lang="en-US" altLang="zh-TW" dirty="0"/>
              <a:t>: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4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D072C-5766-47DC-8033-7F3690AE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 a Variable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4B07B-F247-481E-9BF4-F3E91A71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Guidelines:</a:t>
            </a:r>
          </a:p>
          <a:p>
            <a:pPr marL="0" indent="0">
              <a:buNone/>
            </a:pPr>
            <a:r>
              <a:rPr lang="en-US" altLang="zh-TW" dirty="0"/>
              <a:t>• Begin each variable with a lowercase letter. Subsequent</a:t>
            </a:r>
          </a:p>
          <a:p>
            <a:pPr marL="0" indent="0">
              <a:buNone/>
            </a:pPr>
            <a:r>
              <a:rPr lang="en-US" altLang="zh-TW" dirty="0"/>
              <a:t>words should be capitalized: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en-US" altLang="zh-TW" dirty="0" err="1"/>
              <a:t>myVariable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Names are case-sensitive.</a:t>
            </a:r>
          </a:p>
          <a:p>
            <a:pPr marL="0" indent="0">
              <a:buNone/>
            </a:pPr>
            <a:r>
              <a:rPr lang="en-US" altLang="zh-TW" dirty="0"/>
              <a:t>• Names cannot include white space.</a:t>
            </a:r>
          </a:p>
          <a:p>
            <a:pPr marL="0" indent="0">
              <a:buNone/>
            </a:pPr>
            <a:r>
              <a:rPr lang="en-US" altLang="zh-TW" dirty="0"/>
              <a:t>• Choose names that are mnemonic and that indicate to the</a:t>
            </a:r>
          </a:p>
          <a:p>
            <a:pPr marL="0" indent="0">
              <a:buNone/>
            </a:pPr>
            <a:r>
              <a:rPr lang="en-US" altLang="zh-TW" dirty="0"/>
              <a:t>casual observer the intent of the variable.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en-US" altLang="zh-TW" dirty="0" err="1"/>
              <a:t>outOfStock</a:t>
            </a:r>
            <a:r>
              <a:rPr lang="en-US" altLang="zh-TW" dirty="0"/>
              <a:t> (a </a:t>
            </a:r>
            <a:r>
              <a:rPr lang="en-US" altLang="zh-TW" dirty="0" err="1"/>
              <a:t>boolean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– </a:t>
            </a:r>
            <a:r>
              <a:rPr lang="en-US" altLang="zh-TW" dirty="0" err="1"/>
              <a:t>itemDescription</a:t>
            </a:r>
            <a:r>
              <a:rPr lang="en-US" altLang="zh-TW" dirty="0"/>
              <a:t> (a String)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93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517</Words>
  <Application>Microsoft Office PowerPoint</Application>
  <PresentationFormat>寬螢幕</PresentationFormat>
  <Paragraphs>77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第二堂社課</vt:lpstr>
      <vt:lpstr>Program Structure</vt:lpstr>
      <vt:lpstr>Java Packages</vt:lpstr>
      <vt:lpstr>The main Method</vt:lpstr>
      <vt:lpstr>Output</vt:lpstr>
      <vt:lpstr>Overview Structure</vt:lpstr>
      <vt:lpstr>Variables</vt:lpstr>
      <vt:lpstr>Variable Types</vt:lpstr>
      <vt:lpstr>Naming a Variable</vt:lpstr>
      <vt:lpstr>Uses of Variables</vt:lpstr>
      <vt:lpstr>String Concatenation</vt:lpstr>
      <vt:lpstr>String Concatenation Output</vt:lpstr>
      <vt:lpstr>Increment and Decrement Operators (++ and --)</vt:lpstr>
      <vt:lpstr>The if/else Statement</vt:lpstr>
      <vt:lpstr>Boolean Expressions</vt:lpstr>
      <vt:lpstr>Arrays</vt:lpstr>
      <vt:lpstr>Declaring and Initializing an Array</vt:lpstr>
      <vt:lpstr>Accessing Array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第二堂社課</dc:title>
  <dc:creator>eason</dc:creator>
  <cp:lastModifiedBy>eason</cp:lastModifiedBy>
  <cp:revision>5</cp:revision>
  <dcterms:created xsi:type="dcterms:W3CDTF">2020-10-13T15:22:03Z</dcterms:created>
  <dcterms:modified xsi:type="dcterms:W3CDTF">2020-10-13T16:09:39Z</dcterms:modified>
</cp:coreProperties>
</file>