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Playfair Displ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bold.fntdata"/><Relationship Id="rId30" Type="http://schemas.openxmlformats.org/officeDocument/2006/relationships/font" Target="fonts/PlayfairDisplay-regular.fntdata"/><Relationship Id="rId11" Type="http://schemas.openxmlformats.org/officeDocument/2006/relationships/slide" Target="slides/slide6.xml"/><Relationship Id="rId33" Type="http://schemas.openxmlformats.org/officeDocument/2006/relationships/font" Target="fonts/PlayfairDisplay-bold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9a88ff4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9a88ff4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9a88ff40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9a88ff4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e8207415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e8207415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e8207415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e8207415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66a96d7c1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66a96d7c1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66a96d7c1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66a96d7c1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e8207415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e8207415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949c726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949c726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949c7267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949c7267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a21b092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a21b092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66a96d7c1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66a96d7c1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a21b0920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a21b0920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a21b0920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2a21b0920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a21b0920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2a21b0920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949c726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949c726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66a96d7c1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266a96d7c1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66a96d7c1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66a96d7c1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949c7267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949c7267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66a96d7c1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66a96d7c1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9a88ff4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9a88ff4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66a96d7c1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66a96d7c1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e820741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e820741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e820741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e820741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z.umn.edu/gai-firstmeetcod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latform.openai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z.umn.edu/gai-firstmeetcod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assemblyai.com/blog/recent-developments-in-generative-ai-for-audio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reate.kahoot.it/creator/69120f30-9134-4ab5-9ede-4db2837d7783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4748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Playfair Display"/>
                <a:ea typeface="Playfair Display"/>
                <a:cs typeface="Playfair Display"/>
                <a:sym typeface="Playfair Display"/>
              </a:rPr>
              <a:t>Welcome to GAI</a:t>
            </a:r>
            <a:endParaRPr sz="35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1145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First Meeting</a:t>
            </a:r>
            <a:endParaRPr sz="2800"/>
          </a:p>
        </p:txBody>
      </p:sp>
      <p:pic>
        <p:nvPicPr>
          <p:cNvPr id="61" name="Google Shape;61;p13" title="ai-discord-q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75" y="564500"/>
            <a:ext cx="1894424" cy="1931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 title="ai-insta-q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50" y="2810125"/>
            <a:ext cx="2030291" cy="233337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763538" y="102800"/>
            <a:ext cx="101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Discord</a:t>
            </a:r>
            <a:endParaRPr sz="18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611150" y="2541200"/>
            <a:ext cx="132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Instagram</a:t>
            </a:r>
            <a:endParaRPr sz="18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5">
            <a:alphaModFix/>
          </a:blip>
          <a:srcRect b="10442" l="10499" r="9410" t="9473"/>
          <a:stretch/>
        </p:blipFill>
        <p:spPr>
          <a:xfrm>
            <a:off x="6604600" y="1962550"/>
            <a:ext cx="2235625" cy="22356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6630964" y="1169600"/>
            <a:ext cx="213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RSVP for Workshop </a:t>
            </a:r>
            <a:r>
              <a:rPr lang="en" sz="18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endParaRPr sz="1800">
              <a:solidFill>
                <a:schemeClr val="accen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LLMs?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28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LLMs are a kind of generative ai that specialize in human language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Learns how to predict the next word in a sequence based on the massive amount of text data it is trained on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Breaks down prompt into tokens, ie “I love GAI” -&gt; [“I”, “love”, “GAI”], then each token is given a numerical representation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-"/>
            </a:pPr>
            <a:r>
              <a:rPr lang="en" sz="1600"/>
              <a:t>Neural networks take these numerical representations and process them to predict following tokens, basically generating new text</a:t>
            </a:r>
            <a:endParaRPr sz="1600"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13479" l="13526" r="14177" t="22393"/>
          <a:stretch/>
        </p:blipFill>
        <p:spPr>
          <a:xfrm>
            <a:off x="5304675" y="3327925"/>
            <a:ext cx="3317876" cy="165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and Limitations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for text summarization, translation, and creative writing without any specific training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generate text that is contextually appropriate and feels natural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Problematic when they’ve learned from biased data sets and generate prejudiced outputs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Don’t actually “understand” language, just recognize patterns, so LLMs may “hallucinate” and generate convincing-sounding false information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-"/>
            </a:pPr>
            <a:r>
              <a:rPr lang="en"/>
              <a:t>They’re just making the most plausible connections and generating an answer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Kinds of Generative Neural Networks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9275" y="1176400"/>
            <a:ext cx="6151352" cy="3728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GANs (generative adversarial networks)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2331900" cy="3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 a network to come up with convincing fake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588" y="1120525"/>
            <a:ext cx="633412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latin typeface="Playfair Display"/>
                <a:ea typeface="Playfair Display"/>
                <a:cs typeface="Playfair Display"/>
                <a:sym typeface="Playfair Display"/>
              </a:rPr>
              <a:t>Setting</a:t>
            </a:r>
            <a:r>
              <a:rPr lang="en" sz="4900">
                <a:latin typeface="Playfair Display"/>
                <a:ea typeface="Playfair Display"/>
                <a:cs typeface="Playfair Display"/>
                <a:sym typeface="Playfair Display"/>
              </a:rPr>
              <a:t> up our environment</a:t>
            </a:r>
            <a:endParaRPr sz="4900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Playfair Display"/>
                <a:ea typeface="Playfair Display"/>
                <a:cs typeface="Playfair Display"/>
                <a:sym typeface="Playfair Display"/>
              </a:rPr>
              <a:t>Colab: </a:t>
            </a:r>
            <a:r>
              <a:rPr lang="en" sz="2100" u="sng">
                <a:latin typeface="Playfair Display"/>
                <a:ea typeface="Playfair Display"/>
                <a:cs typeface="Playfair Display"/>
                <a:sym typeface="Playfair Display"/>
                <a:hlinkClick r:id="rId3"/>
              </a:rPr>
              <a:t>https://z.umn.edu/gai-firstmeetcode</a:t>
            </a:r>
            <a:endParaRPr sz="49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Your OpenAI API Key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https://platform.openai.com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2168600" y="201575"/>
            <a:ext cx="52710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Please do not Leak</a:t>
            </a:r>
            <a:endParaRPr b="1"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2771000" y="4001275"/>
            <a:ext cx="27918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Your API Key</a:t>
            </a:r>
            <a:endParaRPr b="1" sz="2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Colab Environment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layfair Display"/>
              <a:buChar char="-"/>
            </a:pPr>
            <a:r>
              <a:rPr lang="en" sz="2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Colab: </a:t>
            </a:r>
            <a:r>
              <a:rPr lang="en" sz="2100" u="sng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https://z.umn.edu/gai-firstmeetcode</a:t>
            </a:r>
            <a:endParaRPr sz="21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Engineering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Play around with the system and user content and see what kind of interesting responses you can get</a:t>
            </a:r>
            <a:endParaRPr sz="2100"/>
          </a:p>
          <a:p>
            <a:pPr indent="-361950" lvl="0" marL="457200" rtl="0" algn="l">
              <a:spcBef>
                <a:spcPts val="1000"/>
              </a:spcBef>
              <a:spcAft>
                <a:spcPts val="1000"/>
              </a:spcAft>
              <a:buSzPts val="2100"/>
              <a:buChar char="-"/>
            </a:pPr>
            <a:r>
              <a:rPr lang="en" sz="2100"/>
              <a:t>Talk with those around you and share what you found</a:t>
            </a:r>
            <a:endParaRPr sz="2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509550" y="15762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Recent AI News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Club Overview/Plans for the Semester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Biweekly meetings on Tuesday, from 6:30-8pm in Lind 302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~6 meetings this semester, breakdown is: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1 introductory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 workshops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3 project-based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DeepSeek</a:t>
            </a:r>
            <a:endParaRPr/>
          </a:p>
        </p:txBody>
      </p:sp>
      <p:pic>
        <p:nvPicPr>
          <p:cNvPr descr="What is DeepSeek: China's open-source AI research lab which rivals OpenAI |  World News - Business Standard"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575" y="-130187"/>
            <a:ext cx="2967426" cy="166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DeepSeek released DeepThink-R1 on 1/20/2025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Cheaper than competitors - people not yet fully sure how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Didn’t use very expensive chips to train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5194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NVidia Stock fell 11% yesterday following this news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If legit, API call prices are going to fall &amp; increased widespread adoption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Expect China data stealing talk from gov</a:t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News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311700" y="1152475"/>
            <a:ext cx="868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article on progress in gen ai for audio: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https://www.assemblyai.com/blog/recent-developments-in-generative-ai-for-audio/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^Also explains some of how those models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509550" y="15762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Playfair Display"/>
                <a:ea typeface="Playfair Display"/>
                <a:cs typeface="Playfair Display"/>
                <a:sym typeface="Playfair Display"/>
                <a:hlinkClick r:id="rId3"/>
              </a:rPr>
              <a:t>Kahoot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509550" y="15762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391350"/>
            <a:ext cx="4055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RSVP for Workshop </a:t>
            </a:r>
            <a:r>
              <a:rPr lang="en"/>
              <a:t>1</a:t>
            </a:r>
            <a:endParaRPr/>
          </a:p>
        </p:txBody>
      </p:sp>
      <p:sp>
        <p:nvSpPr>
          <p:cNvPr id="207" name="Google Shape;207;p36"/>
          <p:cNvSpPr txBox="1"/>
          <p:nvPr/>
        </p:nvSpPr>
        <p:spPr>
          <a:xfrm>
            <a:off x="450625" y="1448800"/>
            <a:ext cx="4820400" cy="1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https://z.umn.edu/gai_first_workshop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DISCLAIMER!!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Robert is a genius, I am not, I am still in the very early stages of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We wanted to continue this club so that we would all have a place to continue learning more about gen ai along with others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★"/>
            </a:pPr>
            <a:r>
              <a:rPr lang="en"/>
              <a:t>If anyone has knowledge about gen ai and would like to try their hand at teaching/giving a talk, we are open to that and any other suggestions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836925"/>
            <a:ext cx="8520600" cy="29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Food and socialize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About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 Generative AI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Generative AI? How does it work?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Generative AI is a category of AI that is capable of creating new content based on input data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Trained using vast amounts of data, then it uses learned patterns from related content to generate new outputs to a prompt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Use Cases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Generation - create emails, workout plans, impersonate others, grammar </a:t>
            </a:r>
            <a:r>
              <a:rPr lang="en"/>
              <a:t>checker</a:t>
            </a:r>
            <a:r>
              <a:rPr lang="en"/>
              <a:t>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Image - Concept art, fashion design, architectural designs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Audio - personalized music, sound effects, voiceovers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Video - educational content, special effects, low-level simulations for demos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Multimodal - everything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Models by Use Case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Generation - GPT3, BERT, HuggingFace Transformers,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Image - Dall-E, Stable Diffusion, Midjourney, Imagegen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Audio - Jukebox, AudioLM, Bark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Video - Runway Gen 2, Stable Diffusion Video, Make-A-Video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Multimodal - GPT4, LLaMA 2, PaLM 2</a:t>
            </a:r>
            <a:endParaRPr/>
          </a:p>
        </p:txBody>
      </p:sp>
      <p:pic>
        <p:nvPicPr>
          <p:cNvPr descr="Mark Zuckerberg Memes Have Taken Over the Internet - PAPER Magazine"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5907" y="507200"/>
            <a:ext cx="2043225" cy="136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4625" y="2682250"/>
            <a:ext cx="2197675" cy="219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 Libraries - Python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973975"/>
            <a:ext cx="4260300" cy="28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LangChain (at-scale apps)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OpenAI (API calls)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Groq (API calls)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Pinecone (embeddings)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LlamaIndex (RAG)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4692425" y="1973975"/>
            <a:ext cx="4260300" cy="28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PyTorch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HuggingFace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Tensorflow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7A0019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