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layfair Displ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layfairDisplay-bold.fntdata"/><Relationship Id="rId21" Type="http://schemas.openxmlformats.org/officeDocument/2006/relationships/font" Target="fonts/PlayfairDisplay-regular.fntdata"/><Relationship Id="rId24" Type="http://schemas.openxmlformats.org/officeDocument/2006/relationships/font" Target="fonts/PlayfairDisplay-boldItalic.fntdata"/><Relationship Id="rId23" Type="http://schemas.openxmlformats.org/officeDocument/2006/relationships/font" Target="fonts/PlayfairDispl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33aaa3400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33aaa3400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33aaa3400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33aaa3400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2949c7267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2949c7267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266a96d7c1_0_7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266a96d7c1_0_7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2949c7267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2949c726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266a96d7c1_0_7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266a96d7c1_0_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66a96d7c1_0_7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66a96d7c1_0_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06ec22ad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06ec22ad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306ec22ad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306ec22ad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306ec22ad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306ec22ad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306ec22ad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306ec22ad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306ec22ad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306ec22ad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33aaa3400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33aaa3400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33aaa3400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33aaa3400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geeksforgeeks.org/adam-optimizer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z.umn.edu/gai-first-workshop-code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youtu.be/bfmFfD2RIcg?si=isojSAXZOMT9wrtc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4748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Playfair Display"/>
                <a:ea typeface="Playfair Display"/>
                <a:cs typeface="Playfair Display"/>
                <a:sym typeface="Playfair Display"/>
              </a:rPr>
              <a:t>Welcome to GAI</a:t>
            </a:r>
            <a:endParaRPr sz="35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1145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First Workshop</a:t>
            </a:r>
            <a:endParaRPr sz="2800"/>
          </a:p>
        </p:txBody>
      </p:sp>
      <p:pic>
        <p:nvPicPr>
          <p:cNvPr id="61" name="Google Shape;61;p13" title="ai-discord-q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375" y="564500"/>
            <a:ext cx="1894424" cy="1931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 title="ai-insta-qr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450" y="2810125"/>
            <a:ext cx="2030291" cy="2333373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763538" y="102800"/>
            <a:ext cx="101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Discord</a:t>
            </a:r>
            <a:endParaRPr sz="1800">
              <a:solidFill>
                <a:schemeClr val="accen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611150" y="2541200"/>
            <a:ext cx="132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Instagram</a:t>
            </a:r>
            <a:endParaRPr sz="1800">
              <a:solidFill>
                <a:schemeClr val="accen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6630964" y="1169600"/>
            <a:ext cx="2133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RSVP for Workshop 2</a:t>
            </a:r>
            <a:endParaRPr sz="1800">
              <a:solidFill>
                <a:schemeClr val="accen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3646500" y="4449900"/>
            <a:ext cx="6640500" cy="9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https://z.umn.edu/gai-second-workshop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 rotWithShape="1">
          <a:blip r:embed="rId5">
            <a:alphaModFix/>
          </a:blip>
          <a:srcRect b="9187" l="9798" r="10086" t="9146"/>
          <a:stretch/>
        </p:blipFill>
        <p:spPr>
          <a:xfrm>
            <a:off x="6525799" y="1908500"/>
            <a:ext cx="2468441" cy="251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Common Networks &amp; Their Uses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regular NN could output </a:t>
            </a:r>
            <a:r>
              <a:rPr lang="en"/>
              <a:t>classifications</a:t>
            </a:r>
            <a:r>
              <a:rPr lang="en"/>
              <a:t>, regression values, probability distributions.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Convolutional Neural Network (CNN) - Image Classification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Recurrent Neural Network (RNN) - time series data (think stock predictions)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Generative Adversarial Network (GAN) - image generation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Some networks (especially LLMs) have ‘transformers’, which use implement something called self-attention to help deal with data that includes long range dependencies, such as </a:t>
            </a:r>
            <a:r>
              <a:rPr lang="en"/>
              <a:t>sequential</a:t>
            </a:r>
            <a:r>
              <a:rPr lang="en"/>
              <a:t> data.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PyTorch Training Code - Brief Walkthrough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3768300" cy="23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outputs = model(data)</a:t>
            </a:r>
            <a:endParaRPr/>
          </a:p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loss = criterion(outputs, data)</a:t>
            </a:r>
            <a:endParaRPr/>
          </a:p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loss.backward()</a:t>
            </a:r>
            <a:endParaRPr/>
          </a:p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optimizer.step()</a:t>
            </a:r>
            <a:endParaRPr/>
          </a:p>
          <a:p>
            <a:pPr indent="-334327" lvl="0" marL="457200" rtl="0" algn="l">
              <a:spcBef>
                <a:spcPts val="1000"/>
              </a:spcBef>
              <a:spcAft>
                <a:spcPts val="1000"/>
              </a:spcAft>
              <a:buSzPct val="100000"/>
              <a:buAutoNum type="arabicPeriod"/>
            </a:pPr>
            <a:r>
              <a:rPr lang="en"/>
              <a:t>running_loss += loss.item()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47272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Get model output</a:t>
            </a:r>
            <a:endParaRPr/>
          </a:p>
          <a:p>
            <a:pPr indent="-325755" lvl="0" marL="457200" rtl="0" algn="l"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Calculate how off model was from the ground truth according to some criteria (i.e., MAE)</a:t>
            </a:r>
            <a:endParaRPr/>
          </a:p>
          <a:p>
            <a:pPr indent="-325755" lvl="0" marL="457200" rtl="0" algn="l"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Compute the gradients of the loss wrt. the model’s parameters using backpropagation.</a:t>
            </a:r>
            <a:endParaRPr/>
          </a:p>
          <a:p>
            <a:pPr indent="-325755" lvl="0" marL="457200" rtl="0" algn="l"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Updates the model's parameters using the computed gradients via an </a:t>
            </a:r>
            <a:r>
              <a:rPr lang="en" u="sng">
                <a:solidFill>
                  <a:schemeClr val="hlink"/>
                </a:solidFill>
                <a:hlinkClick r:id="rId3"/>
              </a:rPr>
              <a:t>optimizer</a:t>
            </a:r>
            <a:endParaRPr/>
          </a:p>
          <a:p>
            <a:pPr indent="-325755" lvl="0" marL="457200" rtl="0" algn="l">
              <a:spcBef>
                <a:spcPts val="1000"/>
              </a:spcBef>
              <a:spcAft>
                <a:spcPts val="1000"/>
              </a:spcAft>
              <a:buSzPct val="100000"/>
              <a:buAutoNum type="arabicPeriod"/>
            </a:pPr>
            <a:r>
              <a:rPr lang="en"/>
              <a:t>Grabs ‘how much model missed by’ so us humans can track the progress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836925"/>
            <a:ext cx="8520600" cy="292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Food and socialize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34" name="Google Shape;134;p24"/>
          <p:cNvSpPr txBox="1"/>
          <p:nvPr/>
        </p:nvSpPr>
        <p:spPr>
          <a:xfrm>
            <a:off x="1632900" y="3918875"/>
            <a:ext cx="58782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Come talk to me if you don’t have an API key set up yet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509550" y="1423875"/>
            <a:ext cx="8124900" cy="13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Let’s Get Started!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40" name="Google Shape;140;p25"/>
          <p:cNvSpPr txBox="1"/>
          <p:nvPr/>
        </p:nvSpPr>
        <p:spPr>
          <a:xfrm>
            <a:off x="316800" y="2889100"/>
            <a:ext cx="85104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u="sng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https://z.umn.edu/gai-first-workshop-code</a:t>
            </a:r>
            <a:endParaRPr sz="32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509550" y="15762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THANK YOU!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391350"/>
            <a:ext cx="40554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RSVP for Workshop 2</a:t>
            </a:r>
            <a:endParaRPr/>
          </a:p>
        </p:txBody>
      </p:sp>
      <p:sp>
        <p:nvSpPr>
          <p:cNvPr id="151" name="Google Shape;151;p27"/>
          <p:cNvSpPr txBox="1"/>
          <p:nvPr/>
        </p:nvSpPr>
        <p:spPr>
          <a:xfrm>
            <a:off x="603025" y="1601200"/>
            <a:ext cx="3607800" cy="9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https://z.umn.edu/gai-second-workshop</a:t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2" name="Google Shape;152;p27"/>
          <p:cNvPicPr preferRelativeResize="0"/>
          <p:nvPr/>
        </p:nvPicPr>
        <p:blipFill rotWithShape="1">
          <a:blip r:embed="rId3">
            <a:alphaModFix/>
          </a:blip>
          <a:srcRect b="9187" l="9798" r="10086" t="9146"/>
          <a:stretch/>
        </p:blipFill>
        <p:spPr>
          <a:xfrm>
            <a:off x="4562246" y="486750"/>
            <a:ext cx="4127550" cy="420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Overview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Neural Networks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★"/>
            </a:pPr>
            <a:r>
              <a:rPr lang="en"/>
              <a:t>Basics of LangChain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Clarification on OpenAI API Key Usage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Costs are personally paid for by GAI officers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Free to use during meetings/workshops or personal learning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Please do not use for large-scale projects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★"/>
            </a:pPr>
            <a:r>
              <a:rPr lang="en"/>
              <a:t>If we believe you are making an unreasonably large amount of requests, we will unfortunately have to remove your key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What is LangChain?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Okay, so LangChain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Framework for developing applications which use LLMs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Simplifies the interactions between LLMs, APIs, databases, and other external tools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Provides useful modular components like Chains, Memory, Document Loaders, and Agents</a:t>
            </a:r>
            <a:endParaRPr/>
          </a:p>
          <a:p>
            <a:pPr indent="-336550" lvl="1" marL="914400" rtl="0" algn="l">
              <a:spcBef>
                <a:spcPts val="1000"/>
              </a:spcBef>
              <a:spcAft>
                <a:spcPts val="1000"/>
              </a:spcAft>
              <a:buSzPts val="1700"/>
              <a:buChar char="○"/>
            </a:pPr>
            <a:r>
              <a:rPr lang="en" sz="1700"/>
              <a:t>Doing the first two today!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LangChain Advantages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Simplify software development by reducing the complexity of integrating LLMs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Easy to chain components together and treat it as one tool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Can </a:t>
            </a:r>
            <a:r>
              <a:rPr lang="en"/>
              <a:t>maintain</a:t>
            </a:r>
            <a:r>
              <a:rPr lang="en"/>
              <a:t> memory across multiple different interactions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Supports wide variety of integrations (OpenAI, HuggingFace, vector dbs, etc)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Utilize agents and tools, which enables the LLMs to make decisions and call functions dynamically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LangChain Uses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Conversational AI – Chatbots with memory and context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Search &amp; Retrieval – AI-powered search over documents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Agents – LLMs that interact with APIs and tools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Summarization – Automated content summarization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★"/>
            </a:pPr>
            <a:r>
              <a:rPr lang="en"/>
              <a:t>Custom Workflows – Chain together multiple AI functions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509550" y="1042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Neural Networks: Basics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316800" y="2736700"/>
            <a:ext cx="85104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https://youtu.be/bfmFfD2RIcg?si=isojSAXZOMT9wrtc</a:t>
            </a:r>
            <a:endParaRPr sz="30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^First ~4 minutes</a:t>
            </a:r>
            <a:endParaRPr sz="30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NNs do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Can basically model any equation (whether linear or </a:t>
            </a:r>
            <a:r>
              <a:rPr lang="en"/>
              <a:t>nonlinear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Activation function &amp; layers allow us to model non-linearity in our data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Improve accuracy by making overfitting more difficult - manipulate data, add dropout to increase network resiliency, etc.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Many ways to structure network, data to create different outputs (classifications, sequence generation)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descr="Introduction to Different Activation Functions for Deep Learning | by  Shruti Jadon | Medium"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475" y="3318173"/>
            <a:ext cx="3162576" cy="158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7A0019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