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a871700a1_97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4a871700a1_97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a871700a1_97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a871700a1_97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ca8dbbbe8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4ca8dbbbe8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e3d79cc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e3d79cc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e3d79cc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e3d79cc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a871700a1_97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4a871700a1_97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a871700a1_9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a871700a1_9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a871700a1_97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4a871700a1_97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a871700a1_9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a871700a1_9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a871700a1_97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a871700a1_97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a871700a1_97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a871700a1_97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a871700a1_97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4a871700a1_97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a871700a1_97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4a871700a1_97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a871700a1_97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4a871700a1_97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>
            <p:ph idx="2" type="pic"/>
          </p:nvPr>
        </p:nvSpPr>
        <p:spPr>
          <a:xfrm>
            <a:off x="-433387" y="-485775"/>
            <a:ext cx="10029900" cy="60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52438" y="267176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2884" y="414801"/>
            <a:ext cx="8238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body"/>
          </p:nvPr>
        </p:nvSpPr>
        <p:spPr>
          <a:xfrm>
            <a:off x="452438" y="4353716"/>
            <a:ext cx="8239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>
            <p:ph idx="2" type="pic"/>
          </p:nvPr>
        </p:nvSpPr>
        <p:spPr>
          <a:xfrm>
            <a:off x="4114800" y="-76200"/>
            <a:ext cx="4554300" cy="5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52438" y="476250"/>
            <a:ext cx="36672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2438" y="2647716"/>
            <a:ext cx="36672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500562" y="4906962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52438" y="889861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52438" y="889861"/>
            <a:ext cx="3667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52438" y="1593189"/>
            <a:ext cx="36672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3" type="pic"/>
          </p:nvPr>
        </p:nvSpPr>
        <p:spPr>
          <a:xfrm>
            <a:off x="4572000" y="-152725"/>
            <a:ext cx="4093800" cy="54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452438" y="404813"/>
            <a:ext cx="366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4500562" y="4906962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52438" y="889861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2438" y="889861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52438" y="403473"/>
            <a:ext cx="82392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52438" y="3098317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57721" y="1852448"/>
            <a:ext cx="78285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>
            <p:ph idx="2" type="pic"/>
          </p:nvPr>
        </p:nvSpPr>
        <p:spPr>
          <a:xfrm>
            <a:off x="5910263" y="381000"/>
            <a:ext cx="2789700" cy="22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9" name="Google Shape;109;p26"/>
          <p:cNvSpPr/>
          <p:nvPr>
            <p:ph idx="3" type="pic"/>
          </p:nvPr>
        </p:nvSpPr>
        <p:spPr>
          <a:xfrm>
            <a:off x="5062538" y="1491853"/>
            <a:ext cx="3914700" cy="4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0" name="Google Shape;110;p26"/>
          <p:cNvSpPr/>
          <p:nvPr>
            <p:ph idx="4" type="pic"/>
          </p:nvPr>
        </p:nvSpPr>
        <p:spPr>
          <a:xfrm>
            <a:off x="-52387" y="185738"/>
            <a:ext cx="6229200" cy="4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>
            <p:ph idx="2" type="pic"/>
          </p:nvPr>
        </p:nvSpPr>
        <p:spPr>
          <a:xfrm>
            <a:off x="-500062" y="-2071687"/>
            <a:ext cx="10144200" cy="8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368300" lvl="0" marL="4572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8300" lvl="5" marL="27432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68300" lvl="6" marL="32004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68300" lvl="7" marL="36576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68300" lvl="8" marL="41148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8148" y="2052638"/>
            <a:ext cx="9127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lang="en" sz="3400"/>
              <a:t>KindKrate</a:t>
            </a:r>
            <a:endParaRPr sz="500"/>
          </a:p>
        </p:txBody>
      </p:sp>
      <p:sp>
        <p:nvSpPr>
          <p:cNvPr id="122" name="Google Shape;122;p29"/>
          <p:cNvSpPr txBox="1"/>
          <p:nvPr/>
        </p:nvSpPr>
        <p:spPr>
          <a:xfrm>
            <a:off x="2836275" y="2571750"/>
            <a:ext cx="4306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Supporting students without the Stress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/>
          <p:nvPr>
            <p:ph type="title"/>
          </p:nvPr>
        </p:nvSpPr>
        <p:spPr>
          <a:xfrm>
            <a:off x="739125" y="232575"/>
            <a:ext cx="7884900" cy="9960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ONE YEAR from now?..</a:t>
            </a:r>
            <a:endParaRPr/>
          </a:p>
        </p:txBody>
      </p:sp>
      <p:sp>
        <p:nvSpPr>
          <p:cNvPr id="177" name="Google Shape;177;p38"/>
          <p:cNvSpPr txBox="1"/>
          <p:nvPr>
            <p:ph idx="2" type="body"/>
          </p:nvPr>
        </p:nvSpPr>
        <p:spPr>
          <a:xfrm>
            <a:off x="806575" y="1728600"/>
            <a:ext cx="7884900" cy="2064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434343"/>
                </a:solidFill>
              </a:rPr>
              <a:t>We’ll have expanded to 10 additional colleges in Minnesota,</a:t>
            </a:r>
            <a:endParaRPr b="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434343"/>
                </a:solidFill>
              </a:rPr>
              <a:t>Added to our online offerings,</a:t>
            </a:r>
            <a:endParaRPr b="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434343"/>
                </a:solidFill>
              </a:rPr>
              <a:t>And expanded our marketing efforts</a:t>
            </a:r>
            <a:endParaRPr b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idx="2" type="body"/>
          </p:nvPr>
        </p:nvSpPr>
        <p:spPr>
          <a:xfrm>
            <a:off x="920550" y="482700"/>
            <a:ext cx="76404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And what we're currently working on…</a:t>
            </a:r>
            <a:endParaRPr b="1"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t/>
            </a:r>
            <a:endParaRPr b="1" sz="3000"/>
          </a:p>
        </p:txBody>
      </p:sp>
      <p:sp>
        <p:nvSpPr>
          <p:cNvPr id="183" name="Google Shape;183;p39"/>
          <p:cNvSpPr txBox="1"/>
          <p:nvPr>
            <p:ph idx="2" type="body"/>
          </p:nvPr>
        </p:nvSpPr>
        <p:spPr>
          <a:xfrm>
            <a:off x="920550" y="1341900"/>
            <a:ext cx="7766700" cy="31077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Arial"/>
              <a:buChar char="●"/>
            </a:pPr>
            <a:r>
              <a:rPr b="0" lang="en">
                <a:solidFill>
                  <a:srgbClr val="434343"/>
                </a:solidFill>
              </a:rPr>
              <a:t>Machine learning solution to learn the best gifts for students based on </a:t>
            </a:r>
            <a:r>
              <a:rPr b="0" lang="en">
                <a:solidFill>
                  <a:srgbClr val="434343"/>
                </a:solidFill>
              </a:rPr>
              <a:t>preferences</a:t>
            </a:r>
            <a:r>
              <a:rPr b="0" lang="en">
                <a:solidFill>
                  <a:srgbClr val="434343"/>
                </a:solidFill>
              </a:rPr>
              <a:t>, time of year, and stress levels</a:t>
            </a:r>
            <a:endParaRPr b="0">
              <a:solidFill>
                <a:srgbClr val="434343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-"/>
            </a:pPr>
            <a:r>
              <a:rPr b="0" lang="en">
                <a:solidFill>
                  <a:srgbClr val="434343"/>
                </a:solidFill>
              </a:rPr>
              <a:t>Currently in Beta</a:t>
            </a:r>
            <a:endParaRPr b="0">
              <a:solidFill>
                <a:srgbClr val="434343"/>
              </a:solidFill>
            </a:endParaRPr>
          </a:p>
          <a:p>
            <a:pPr indent="-3619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-"/>
            </a:pPr>
            <a:r>
              <a:rPr b="0" lang="en">
                <a:solidFill>
                  <a:srgbClr val="434343"/>
                </a:solidFill>
              </a:rPr>
              <a:t>Full rollout in August</a:t>
            </a:r>
            <a:endParaRPr b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were asking for…</a:t>
            </a:r>
            <a:endParaRPr/>
          </a:p>
        </p:txBody>
      </p:sp>
      <p:sp>
        <p:nvSpPr>
          <p:cNvPr id="189" name="Google Shape;189;p40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We are asking for $100,000 in exchange for 7% equity of our company.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investment…</a:t>
            </a:r>
            <a:endParaRPr/>
          </a:p>
        </p:txBody>
      </p:sp>
      <p:sp>
        <p:nvSpPr>
          <p:cNvPr id="195" name="Google Shape;195;p41"/>
          <p:cNvSpPr txBox="1"/>
          <p:nvPr>
            <p:ph idx="1" type="body"/>
          </p:nvPr>
        </p:nvSpPr>
        <p:spPr>
          <a:xfrm>
            <a:off x="452438" y="889861"/>
            <a:ext cx="8239200" cy="350400"/>
          </a:xfrm>
          <a:prstGeom prst="rect">
            <a:avLst/>
          </a:prstGeom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Some milestones we will be able to achieve</a:t>
            </a:r>
            <a:endParaRPr/>
          </a:p>
        </p:txBody>
      </p:sp>
      <p:sp>
        <p:nvSpPr>
          <p:cNvPr id="196" name="Google Shape;196;p41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Full launch and market all over the University of Minnesota reaching all freshman students and their parents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Reach a gross income of $90,000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Speed of production of our machine learning solution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idx="2" type="body"/>
          </p:nvPr>
        </p:nvSpPr>
        <p:spPr>
          <a:xfrm>
            <a:off x="-44800" y="792925"/>
            <a:ext cx="91887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" sz="3000"/>
              <a:t>Interested? Let’s talk.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t/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t/>
            </a:r>
            <a:endParaRPr sz="3000"/>
          </a:p>
        </p:txBody>
      </p:sp>
      <p:sp>
        <p:nvSpPr>
          <p:cNvPr id="202" name="Google Shape;202;p42"/>
          <p:cNvSpPr txBox="1"/>
          <p:nvPr>
            <p:ph idx="4294967295" type="subTitle"/>
          </p:nvPr>
        </p:nvSpPr>
        <p:spPr>
          <a:xfrm>
            <a:off x="-22350" y="2167500"/>
            <a:ext cx="91887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i="1" lang="en" sz="4800">
                <a:solidFill>
                  <a:srgbClr val="434343"/>
                </a:solidFill>
              </a:rPr>
              <a:t>team@kindkrate.com</a:t>
            </a:r>
            <a:endParaRPr i="1" sz="4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690300" y="2644850"/>
            <a:ext cx="7836000" cy="1078500"/>
          </a:xfrm>
          <a:prstGeom prst="rect">
            <a:avLst/>
          </a:prstGeom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dk1"/>
                </a:solidFill>
              </a:rPr>
              <a:t>O</a:t>
            </a:r>
            <a:r>
              <a:rPr b="0" lang="en" sz="2900">
                <a:solidFill>
                  <a:schemeClr val="dk1"/>
                </a:solidFill>
              </a:rPr>
              <a:t>ver 50% of college students experience burnout.</a:t>
            </a:r>
            <a:endParaRPr b="0"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dk1"/>
                </a:solidFill>
              </a:rPr>
              <a:t>17.6% are out of state or international.</a:t>
            </a:r>
            <a:endParaRPr b="0" sz="2900">
              <a:solidFill>
                <a:schemeClr val="dk1"/>
              </a:solidFill>
            </a:endParaRPr>
          </a:p>
        </p:txBody>
      </p:sp>
      <p:sp>
        <p:nvSpPr>
          <p:cNvPr id="128" name="Google Shape;128;p30"/>
          <p:cNvSpPr txBox="1"/>
          <p:nvPr>
            <p:ph type="title"/>
          </p:nvPr>
        </p:nvSpPr>
        <p:spPr>
          <a:xfrm>
            <a:off x="690300" y="1337075"/>
            <a:ext cx="7758300" cy="5673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Parents want to support their children.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idx="2" type="body"/>
          </p:nvPr>
        </p:nvSpPr>
        <p:spPr>
          <a:xfrm>
            <a:off x="377226" y="271175"/>
            <a:ext cx="76230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</a:pPr>
            <a:r>
              <a:rPr lang="en" sz="3800"/>
              <a:t>We're not just solving this problem—we've lived it.</a:t>
            </a:r>
            <a:endParaRPr sz="500"/>
          </a:p>
        </p:txBody>
      </p:sp>
      <p:sp>
        <p:nvSpPr>
          <p:cNvPr id="134" name="Google Shape;134;p31"/>
          <p:cNvSpPr txBox="1"/>
          <p:nvPr/>
        </p:nvSpPr>
        <p:spPr>
          <a:xfrm>
            <a:off x="377225" y="1885150"/>
            <a:ext cx="8159400" cy="1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We’re five college students who’ve lived the late-night cram sessions and the stress.</a:t>
            </a:r>
            <a:endParaRPr sz="180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built KindKrate because we know the power of a thoughtful gesture—and how hard it can be for families to send one.</a:t>
            </a:r>
            <a:endParaRPr sz="180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r>
              <a:rPr lang="en" sz="18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 us, we’ve built campus organizations, led peer mental health efforts, and shipped real products.</a:t>
            </a:r>
            <a:endParaRPr sz="180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idx="1" type="body"/>
          </p:nvPr>
        </p:nvSpPr>
        <p:spPr>
          <a:xfrm>
            <a:off x="645575" y="2452350"/>
            <a:ext cx="8166000" cy="1410000"/>
          </a:xfrm>
          <a:prstGeom prst="rect">
            <a:avLst/>
          </a:prstGeom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dk1"/>
                </a:solidFill>
              </a:rPr>
              <a:t>But for some students, this can add more stress than it alleviates. And other gift options are too impersonal. </a:t>
            </a:r>
            <a:endParaRPr b="0" sz="2900">
              <a:solidFill>
                <a:schemeClr val="dk1"/>
              </a:solidFill>
            </a:endParaRPr>
          </a:p>
        </p:txBody>
      </p:sp>
      <p:sp>
        <p:nvSpPr>
          <p:cNvPr id="140" name="Google Shape;140;p32"/>
          <p:cNvSpPr txBox="1"/>
          <p:nvPr>
            <p:ph type="title"/>
          </p:nvPr>
        </p:nvSpPr>
        <p:spPr>
          <a:xfrm>
            <a:off x="645575" y="1219825"/>
            <a:ext cx="8046000" cy="5673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parents call, text, or send money.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idx="1" type="body"/>
          </p:nvPr>
        </p:nvSpPr>
        <p:spPr>
          <a:xfrm>
            <a:off x="582125" y="1877209"/>
            <a:ext cx="8239200" cy="1382700"/>
          </a:xfrm>
          <a:prstGeom prst="rect">
            <a:avLst/>
          </a:prstGeom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rgbClr val="434343"/>
                </a:solidFill>
              </a:rPr>
              <a:t>Parents could send a thoughtful and personalized care package to their children when they need it most, without added stress</a:t>
            </a:r>
            <a:endParaRPr b="0" sz="2900">
              <a:solidFill>
                <a:srgbClr val="434343"/>
              </a:solidFill>
            </a:endParaRPr>
          </a:p>
        </p:txBody>
      </p:sp>
      <p:sp>
        <p:nvSpPr>
          <p:cNvPr id="146" name="Google Shape;146;p33"/>
          <p:cNvSpPr txBox="1"/>
          <p:nvPr>
            <p:ph type="title"/>
          </p:nvPr>
        </p:nvSpPr>
        <p:spPr>
          <a:xfrm>
            <a:off x="582125" y="727475"/>
            <a:ext cx="8109600" cy="5673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if, instead...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idx="1" type="body"/>
          </p:nvPr>
        </p:nvSpPr>
        <p:spPr>
          <a:xfrm>
            <a:off x="4692750" y="2004975"/>
            <a:ext cx="3502500" cy="668400"/>
          </a:xfrm>
          <a:prstGeom prst="rect">
            <a:avLst/>
          </a:prstGeom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600">
                <a:solidFill>
                  <a:srgbClr val="434343"/>
                </a:solidFill>
              </a:rPr>
              <a:t>Curated exactly to what your student wants and needs.</a:t>
            </a:r>
            <a:endParaRPr b="0" i="1" sz="3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</a:endParaRPr>
          </a:p>
        </p:txBody>
      </p:sp>
      <p:sp>
        <p:nvSpPr>
          <p:cNvPr id="152" name="Google Shape;152;p34"/>
          <p:cNvSpPr txBox="1"/>
          <p:nvPr>
            <p:ph type="title"/>
          </p:nvPr>
        </p:nvSpPr>
        <p:spPr>
          <a:xfrm>
            <a:off x="986800" y="665200"/>
            <a:ext cx="7704900" cy="5673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us. </a:t>
            </a:r>
            <a:endParaRPr/>
          </a:p>
        </p:txBody>
      </p:sp>
      <p:pic>
        <p:nvPicPr>
          <p:cNvPr id="153" name="Google Shape;1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01" y="1687826"/>
            <a:ext cx="2972475" cy="3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idx="2" type="body"/>
          </p:nvPr>
        </p:nvSpPr>
        <p:spPr>
          <a:xfrm>
            <a:off x="0" y="451138"/>
            <a:ext cx="91440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</a:pPr>
            <a:r>
              <a:rPr lang="en" sz="3800"/>
              <a:t>We understand students</a:t>
            </a:r>
            <a:endParaRPr b="1" sz="3800"/>
          </a:p>
        </p:txBody>
      </p:sp>
      <p:sp>
        <p:nvSpPr>
          <p:cNvPr id="159" name="Google Shape;159;p35"/>
          <p:cNvSpPr txBox="1"/>
          <p:nvPr/>
        </p:nvSpPr>
        <p:spPr>
          <a:xfrm>
            <a:off x="956850" y="1641100"/>
            <a:ext cx="72303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know college stress firsthand and know exactly what the students and the parents want.</a:t>
            </a:r>
            <a:endParaRPr sz="2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We’ve built products, launched student initiatives, and learned how to listen closely to what our peers want.</a:t>
            </a:r>
            <a:endParaRPr sz="2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care-packages are the best of both worlds keeping both the students and the parents happy.</a:t>
            </a:r>
            <a:endParaRPr sz="2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idx="2" type="body"/>
          </p:nvPr>
        </p:nvSpPr>
        <p:spPr>
          <a:xfrm>
            <a:off x="920550" y="482700"/>
            <a:ext cx="76404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Most care package companies are generic and one-size-fits-all.</a:t>
            </a:r>
            <a:endParaRPr b="1"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t/>
            </a:r>
            <a:endParaRPr b="1" sz="3000"/>
          </a:p>
        </p:txBody>
      </p:sp>
      <p:sp>
        <p:nvSpPr>
          <p:cNvPr id="165" name="Google Shape;165;p36"/>
          <p:cNvSpPr txBox="1"/>
          <p:nvPr>
            <p:ph idx="2" type="body"/>
          </p:nvPr>
        </p:nvSpPr>
        <p:spPr>
          <a:xfrm>
            <a:off x="920550" y="1818025"/>
            <a:ext cx="7771200" cy="714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434343"/>
                </a:solidFill>
              </a:rPr>
              <a:t>KindKrate lets parents personalize boxes based on their student’s mood, dietary needs, hobbies, and academic calendar.</a:t>
            </a:r>
            <a:br>
              <a:rPr b="0" lang="en">
                <a:solidFill>
                  <a:srgbClr val="434343"/>
                </a:solidFill>
              </a:rPr>
            </a:br>
            <a:endParaRPr b="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434343"/>
                </a:solidFill>
              </a:rPr>
              <a:t>We use real student feedback to update and evolve our curated kits.</a:t>
            </a:r>
            <a:br>
              <a:rPr b="0" lang="en">
                <a:solidFill>
                  <a:srgbClr val="434343"/>
                </a:solidFill>
              </a:rPr>
            </a:br>
            <a:endParaRPr b="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434343"/>
                </a:solidFill>
              </a:rPr>
              <a:t>We offer </a:t>
            </a:r>
            <a:r>
              <a:rPr lang="en">
                <a:solidFill>
                  <a:srgbClr val="434343"/>
                </a:solidFill>
              </a:rPr>
              <a:t>on-campus delivery</a:t>
            </a:r>
            <a:r>
              <a:rPr b="0" lang="en">
                <a:solidFill>
                  <a:srgbClr val="434343"/>
                </a:solidFill>
              </a:rPr>
              <a:t>, meaning faster turnaround during stressful times like midterms and finals.</a:t>
            </a:r>
            <a:endParaRPr b="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/>
          <p:nvPr>
            <p:ph idx="2" type="body"/>
          </p:nvPr>
        </p:nvSpPr>
        <p:spPr>
          <a:xfrm>
            <a:off x="0" y="464188"/>
            <a:ext cx="91440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</a:pPr>
            <a:r>
              <a:rPr b="1" lang="en" sz="3800">
                <a:solidFill>
                  <a:srgbClr val="434343"/>
                </a:solidFill>
              </a:rPr>
              <a:t>Why NOW? </a:t>
            </a:r>
            <a:br>
              <a:rPr b="1" lang="en" sz="3800">
                <a:solidFill>
                  <a:srgbClr val="434343"/>
                </a:solidFill>
              </a:rPr>
            </a:br>
            <a:br>
              <a:rPr b="1" lang="en" sz="3800">
                <a:solidFill>
                  <a:srgbClr val="434343"/>
                </a:solidFill>
              </a:rPr>
            </a:br>
            <a:endParaRPr sz="500">
              <a:solidFill>
                <a:srgbClr val="434343"/>
              </a:solidFill>
            </a:endParaRPr>
          </a:p>
        </p:txBody>
      </p:sp>
      <p:sp>
        <p:nvSpPr>
          <p:cNvPr id="171" name="Google Shape;171;p37"/>
          <p:cNvSpPr txBox="1"/>
          <p:nvPr>
            <p:ph idx="2" type="body"/>
          </p:nvPr>
        </p:nvSpPr>
        <p:spPr>
          <a:xfrm>
            <a:off x="920550" y="1341900"/>
            <a:ext cx="7766700" cy="714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Mental health awareness</a:t>
            </a:r>
            <a:r>
              <a:rPr b="0" lang="en">
                <a:solidFill>
                  <a:srgbClr val="434343"/>
                </a:solidFill>
              </a:rPr>
              <a:t>: More students and families are looking for proactive ways to reduce stress.</a:t>
            </a:r>
            <a:br>
              <a:rPr b="0" lang="en">
                <a:solidFill>
                  <a:srgbClr val="434343"/>
                </a:solidFill>
              </a:rPr>
            </a:br>
            <a:endParaRPr b="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Personalization</a:t>
            </a:r>
            <a:r>
              <a:rPr b="0" lang="en">
                <a:solidFill>
                  <a:srgbClr val="434343"/>
                </a:solidFill>
              </a:rPr>
              <a:t>: Gen Z demands curated, not cookie-cutter.</a:t>
            </a:r>
            <a:br>
              <a:rPr b="0" lang="en">
                <a:solidFill>
                  <a:srgbClr val="434343"/>
                </a:solidFill>
              </a:rPr>
            </a:br>
            <a:endParaRPr b="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Rise of “convenience-as-care”</a:t>
            </a:r>
            <a:r>
              <a:rPr b="0" lang="en">
                <a:solidFill>
                  <a:srgbClr val="434343"/>
                </a:solidFill>
              </a:rPr>
              <a:t>: From meal kits to digital therapy, families are investing in tools that show love from afar.</a:t>
            </a:r>
            <a:endParaRPr b="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