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1"/>
  </p:sldMasterIdLst>
  <p:notesMasterIdLst>
    <p:notesMasterId r:id="rId24"/>
  </p:notesMasterIdLst>
  <p:sldIdLst>
    <p:sldId id="502" r:id="rId2"/>
    <p:sldId id="630" r:id="rId3"/>
    <p:sldId id="654" r:id="rId4"/>
    <p:sldId id="618" r:id="rId5"/>
    <p:sldId id="650" r:id="rId6"/>
    <p:sldId id="631" r:id="rId7"/>
    <p:sldId id="620" r:id="rId8"/>
    <p:sldId id="541" r:id="rId9"/>
    <p:sldId id="635" r:id="rId10"/>
    <p:sldId id="557" r:id="rId11"/>
    <p:sldId id="655" r:id="rId12"/>
    <p:sldId id="617" r:id="rId13"/>
    <p:sldId id="588" r:id="rId14"/>
    <p:sldId id="615" r:id="rId15"/>
    <p:sldId id="607" r:id="rId16"/>
    <p:sldId id="653" r:id="rId17"/>
    <p:sldId id="609" r:id="rId18"/>
    <p:sldId id="608" r:id="rId19"/>
    <p:sldId id="616" r:id="rId20"/>
    <p:sldId id="614" r:id="rId21"/>
    <p:sldId id="605" r:id="rId22"/>
    <p:sldId id="649" r:id="rId2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C8E"/>
    <a:srgbClr val="99FFCC"/>
    <a:srgbClr val="A1C5E0"/>
    <a:srgbClr val="C3E2C1"/>
    <a:srgbClr val="EADC52"/>
    <a:srgbClr val="FF9900"/>
    <a:srgbClr val="6BA8D0"/>
    <a:srgbClr val="09ADFF"/>
    <a:srgbClr val="BCBEC0"/>
    <a:srgbClr val="9FD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6" autoAdjust="0"/>
    <p:restoredTop sz="90792" autoAdjust="0"/>
  </p:normalViewPr>
  <p:slideViewPr>
    <p:cSldViewPr showGuides="1">
      <p:cViewPr varScale="1">
        <p:scale>
          <a:sx n="66" d="100"/>
          <a:sy n="66" d="100"/>
        </p:scale>
        <p:origin x="1374" y="60"/>
      </p:cViewPr>
      <p:guideLst>
        <p:guide orient="horz" pos="2160"/>
        <p:guide pos="3120"/>
      </p:guideLst>
    </p:cSldViewPr>
  </p:slideViewPr>
  <p:notesTextViewPr>
    <p:cViewPr>
      <p:scale>
        <a:sx n="1" d="1"/>
        <a:sy n="1" d="1"/>
      </p:scale>
      <p:origin x="0" y="0"/>
    </p:cViewPr>
  </p:notesTextViewPr>
  <p:sorterViewPr>
    <p:cViewPr varScale="1">
      <p:scale>
        <a:sx n="100" d="100"/>
        <a:sy n="100" d="100"/>
      </p:scale>
      <p:origin x="0" y="-53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94F01A-3E91-4831-92AD-6D4AF38A1953}" type="datetimeFigureOut">
              <a:rPr lang="en-GB" smtClean="0"/>
              <a:t>19/06/2019</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3102E-6C56-4F81-B30B-581BE2EC6691}" type="slidenum">
              <a:rPr lang="en-GB" smtClean="0"/>
              <a:t>‹#›</a:t>
            </a:fld>
            <a:endParaRPr lang="en-GB"/>
          </a:p>
        </p:txBody>
      </p:sp>
    </p:spTree>
    <p:extLst>
      <p:ext uri="{BB962C8B-B14F-4D97-AF65-F5344CB8AC3E}">
        <p14:creationId xmlns:p14="http://schemas.microsoft.com/office/powerpoint/2010/main" val="1027964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Slide Blue">
    <p:spTree>
      <p:nvGrpSpPr>
        <p:cNvPr id="1" name=""/>
        <p:cNvGrpSpPr/>
        <p:nvPr/>
      </p:nvGrpSpPr>
      <p:grpSpPr>
        <a:xfrm>
          <a:off x="0" y="0"/>
          <a:ext cx="0" cy="0"/>
          <a:chOff x="0" y="0"/>
          <a:chExt cx="0" cy="0"/>
        </a:xfrm>
      </p:grpSpPr>
      <p:pic>
        <p:nvPicPr>
          <p:cNvPr id="7" name="Picture 6" descr="SCWB_PPTcover-BLU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225"/>
          <a:stretch/>
        </p:blipFill>
        <p:spPr>
          <a:xfrm>
            <a:off x="2" y="12599"/>
            <a:ext cx="9905998" cy="6832801"/>
          </a:xfrm>
          <a:prstGeom prst="rect">
            <a:avLst/>
          </a:prstGeom>
        </p:spPr>
      </p:pic>
      <p:pic>
        <p:nvPicPr>
          <p:cNvPr id="9" name="Picture 8"/>
          <p:cNvPicPr>
            <a:picLocks noChangeAspect="1"/>
          </p:cNvPicPr>
          <p:nvPr userDrawn="1"/>
        </p:nvPicPr>
        <p:blipFill>
          <a:blip r:embed="rId3" cstate="print"/>
          <a:stretch>
            <a:fillRect/>
          </a:stretch>
        </p:blipFill>
        <p:spPr>
          <a:xfrm>
            <a:off x="8134132" y="6283800"/>
            <a:ext cx="1449706" cy="226951"/>
          </a:xfrm>
          <a:prstGeom prst="rect">
            <a:avLst/>
          </a:prstGeom>
        </p:spPr>
      </p:pic>
      <p:sp>
        <p:nvSpPr>
          <p:cNvPr id="2" name="Title 1"/>
          <p:cNvSpPr>
            <a:spLocks noGrp="1"/>
          </p:cNvSpPr>
          <p:nvPr>
            <p:ph type="ctrTitle"/>
          </p:nvPr>
        </p:nvSpPr>
        <p:spPr>
          <a:xfrm>
            <a:off x="4251000" y="2008097"/>
            <a:ext cx="5316116" cy="1495525"/>
          </a:xfrm>
        </p:spPr>
        <p:txBody>
          <a:bodyPr anchor="b">
            <a:normAutofit/>
          </a:bodyPr>
          <a:lstStyle>
            <a:lvl1pPr algn="r">
              <a:defRPr sz="3500" baseline="0">
                <a:solidFill>
                  <a:schemeClr val="bg1"/>
                </a:solidFill>
                <a:latin typeface="Cover Title"/>
              </a:defRPr>
            </a:lvl1pPr>
          </a:lstStyle>
          <a:p>
            <a:r>
              <a:rPr lang="en-US"/>
              <a:t>Click to edit Master title style</a:t>
            </a:r>
            <a:endParaRPr lang="en-US" dirty="0"/>
          </a:p>
        </p:txBody>
      </p:sp>
      <p:sp>
        <p:nvSpPr>
          <p:cNvPr id="3" name="Subtitle 2"/>
          <p:cNvSpPr>
            <a:spLocks noGrp="1"/>
          </p:cNvSpPr>
          <p:nvPr>
            <p:ph type="subTitle" idx="1"/>
          </p:nvPr>
        </p:nvSpPr>
        <p:spPr>
          <a:xfrm>
            <a:off x="4531893" y="3703460"/>
            <a:ext cx="5035223" cy="726458"/>
          </a:xfrm>
        </p:spPr>
        <p:txBody>
          <a:bodyPr>
            <a:normAutofit/>
          </a:bodyPr>
          <a:lstStyle>
            <a:lvl1pPr marL="0" indent="0" algn="r">
              <a:buNone/>
              <a:defRPr sz="2000" baseline="0">
                <a:solidFill>
                  <a:schemeClr val="bg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26" descr="Visual Identitiy Band"/>
          <p:cNvPicPr preferRelativeResize="0">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0" y="1039623"/>
            <a:ext cx="9905997" cy="48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F29D4B84-79FB-4BAB-BA3E-79EA71FBEF28}"/>
              </a:ext>
            </a:extLst>
          </p:cNvPr>
          <p:cNvPicPr>
            <a:picLocks noChangeAspect="1"/>
          </p:cNvPicPr>
          <p:nvPr userDrawn="1"/>
        </p:nvPicPr>
        <p:blipFill>
          <a:blip r:embed="rId5"/>
          <a:stretch>
            <a:fillRect/>
          </a:stretch>
        </p:blipFill>
        <p:spPr>
          <a:xfrm>
            <a:off x="8060700" y="115759"/>
            <a:ext cx="1828800" cy="748531"/>
          </a:xfrm>
          <a:prstGeom prst="rect">
            <a:avLst/>
          </a:prstGeom>
        </p:spPr>
      </p:pic>
    </p:spTree>
    <p:extLst>
      <p:ext uri="{BB962C8B-B14F-4D97-AF65-F5344CB8AC3E}">
        <p14:creationId xmlns:p14="http://schemas.microsoft.com/office/powerpoint/2010/main" val="406681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Green">
    <p:spTree>
      <p:nvGrpSpPr>
        <p:cNvPr id="1" name=""/>
        <p:cNvGrpSpPr/>
        <p:nvPr/>
      </p:nvGrpSpPr>
      <p:grpSpPr>
        <a:xfrm>
          <a:off x="0" y="0"/>
          <a:ext cx="0" cy="0"/>
          <a:chOff x="0" y="0"/>
          <a:chExt cx="0" cy="0"/>
        </a:xfrm>
      </p:grpSpPr>
      <p:pic>
        <p:nvPicPr>
          <p:cNvPr id="11" name="Picture 10" descr="SCWB_PPTcover-Grn.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252"/>
          <a:stretch/>
        </p:blipFill>
        <p:spPr>
          <a:xfrm>
            <a:off x="3" y="12600"/>
            <a:ext cx="9908664" cy="6832800"/>
          </a:xfrm>
          <a:prstGeom prst="rect">
            <a:avLst/>
          </a:prstGeom>
        </p:spPr>
      </p:pic>
      <p:pic>
        <p:nvPicPr>
          <p:cNvPr id="8" name="Picture 7"/>
          <p:cNvPicPr>
            <a:picLocks noChangeAspect="1"/>
          </p:cNvPicPr>
          <p:nvPr userDrawn="1"/>
        </p:nvPicPr>
        <p:blipFill>
          <a:blip r:embed="rId3" cstate="print"/>
          <a:stretch>
            <a:fillRect/>
          </a:stretch>
        </p:blipFill>
        <p:spPr>
          <a:xfrm>
            <a:off x="8134137" y="245287"/>
            <a:ext cx="1449701" cy="554026"/>
          </a:xfrm>
          <a:prstGeom prst="rect">
            <a:avLst/>
          </a:prstGeom>
        </p:spPr>
      </p:pic>
      <p:pic>
        <p:nvPicPr>
          <p:cNvPr id="9" name="Picture 8"/>
          <p:cNvPicPr>
            <a:picLocks noChangeAspect="1"/>
          </p:cNvPicPr>
          <p:nvPr userDrawn="1"/>
        </p:nvPicPr>
        <p:blipFill>
          <a:blip r:embed="rId4" cstate="print"/>
          <a:stretch>
            <a:fillRect/>
          </a:stretch>
        </p:blipFill>
        <p:spPr>
          <a:xfrm>
            <a:off x="8134132" y="6283800"/>
            <a:ext cx="1449706" cy="226951"/>
          </a:xfrm>
          <a:prstGeom prst="rect">
            <a:avLst/>
          </a:prstGeom>
        </p:spPr>
      </p:pic>
      <p:pic>
        <p:nvPicPr>
          <p:cNvPr id="10" name="Picture 26" descr="Visual Identitiy Band"/>
          <p:cNvPicPr preferRelativeResize="0">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0" y="1039623"/>
            <a:ext cx="9905997" cy="48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ctrTitle"/>
          </p:nvPr>
        </p:nvSpPr>
        <p:spPr>
          <a:xfrm>
            <a:off x="4251000" y="2008097"/>
            <a:ext cx="5316116" cy="1495525"/>
          </a:xfrm>
        </p:spPr>
        <p:txBody>
          <a:bodyPr anchor="b">
            <a:normAutofit/>
          </a:bodyPr>
          <a:lstStyle>
            <a:lvl1pPr algn="r">
              <a:defRPr sz="3500" baseline="0">
                <a:solidFill>
                  <a:schemeClr val="bg1"/>
                </a:solidFill>
                <a:latin typeface="Cover Title"/>
              </a:defRPr>
            </a:lvl1pPr>
          </a:lstStyle>
          <a:p>
            <a:r>
              <a:rPr lang="en-US"/>
              <a:t>Click to edit Master title style</a:t>
            </a:r>
            <a:endParaRPr lang="en-US" dirty="0"/>
          </a:p>
        </p:txBody>
      </p:sp>
      <p:sp>
        <p:nvSpPr>
          <p:cNvPr id="13" name="Subtitle 2"/>
          <p:cNvSpPr>
            <a:spLocks noGrp="1"/>
          </p:cNvSpPr>
          <p:nvPr>
            <p:ph type="subTitle" idx="1"/>
          </p:nvPr>
        </p:nvSpPr>
        <p:spPr>
          <a:xfrm>
            <a:off x="4531893" y="3703460"/>
            <a:ext cx="5035223" cy="726458"/>
          </a:xfrm>
        </p:spPr>
        <p:txBody>
          <a:bodyPr>
            <a:normAutofit/>
          </a:bodyPr>
          <a:lstStyle>
            <a:lvl1pPr marL="0" indent="0" algn="r">
              <a:buNone/>
              <a:defRPr sz="2000" baseline="0">
                <a:solidFill>
                  <a:schemeClr val="bg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068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atermark">
    <p:spTree>
      <p:nvGrpSpPr>
        <p:cNvPr id="1" name=""/>
        <p:cNvGrpSpPr/>
        <p:nvPr/>
      </p:nvGrpSpPr>
      <p:grpSpPr>
        <a:xfrm>
          <a:off x="0" y="0"/>
          <a:ext cx="0" cy="0"/>
          <a:chOff x="0" y="0"/>
          <a:chExt cx="0" cy="0"/>
        </a:xfrm>
      </p:grpSpPr>
      <p:pic>
        <p:nvPicPr>
          <p:cNvPr id="3" name="Picture 2" descr="SCWB_PPT_Divider.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21" b="2696"/>
          <a:stretch/>
        </p:blipFill>
        <p:spPr>
          <a:xfrm>
            <a:off x="2350" y="1088141"/>
            <a:ext cx="9903650" cy="5757259"/>
          </a:xfrm>
          <a:prstGeom prst="rect">
            <a:avLst/>
          </a:prstGeom>
        </p:spPr>
      </p:pic>
      <p:sp>
        <p:nvSpPr>
          <p:cNvPr id="4" name="Title 1"/>
          <p:cNvSpPr>
            <a:spLocks noGrp="1"/>
          </p:cNvSpPr>
          <p:nvPr>
            <p:ph type="ctrTitle"/>
          </p:nvPr>
        </p:nvSpPr>
        <p:spPr>
          <a:xfrm>
            <a:off x="340234" y="4833001"/>
            <a:ext cx="9259747" cy="1029600"/>
          </a:xfrm>
        </p:spPr>
        <p:txBody>
          <a:bodyPr anchor="t">
            <a:normAutofit/>
          </a:bodyPr>
          <a:lstStyle>
            <a:lvl1pPr algn="l">
              <a:defRPr sz="3500" baseline="0">
                <a:solidFill>
                  <a:schemeClr val="accent5"/>
                </a:solidFill>
                <a:latin typeface="Cover Title"/>
              </a:defRPr>
            </a:lvl1pPr>
          </a:lstStyle>
          <a:p>
            <a:r>
              <a:rPr lang="en-US"/>
              <a:t>Click to edit Master title style</a:t>
            </a:r>
            <a:endParaRPr lang="en-US" dirty="0"/>
          </a:p>
        </p:txBody>
      </p:sp>
      <p:sp>
        <p:nvSpPr>
          <p:cNvPr id="5" name="Subtitle 2"/>
          <p:cNvSpPr>
            <a:spLocks noGrp="1"/>
          </p:cNvSpPr>
          <p:nvPr>
            <p:ph type="subTitle" idx="1"/>
          </p:nvPr>
        </p:nvSpPr>
        <p:spPr>
          <a:xfrm>
            <a:off x="340234" y="3709800"/>
            <a:ext cx="9243814" cy="966040"/>
          </a:xfrm>
        </p:spPr>
        <p:txBody>
          <a:bodyPr anchor="b">
            <a:normAutofit/>
          </a:bodyPr>
          <a:lstStyle>
            <a:lvl1pPr marL="0" indent="0" algn="l">
              <a:buNone/>
              <a:defRPr sz="2000" baseline="0">
                <a:solidFill>
                  <a:schemeClr val="tx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7908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Agenda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Text Placeholder 2"/>
          <p:cNvSpPr>
            <a:spLocks noGrp="1"/>
          </p:cNvSpPr>
          <p:nvPr>
            <p:ph idx="1" hasCustomPrompt="1"/>
          </p:nvPr>
        </p:nvSpPr>
        <p:spPr>
          <a:xfrm>
            <a:off x="324091" y="1323001"/>
            <a:ext cx="9259747"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baseline="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a:p>
            <a:pPr marL="328142" indent="-328142">
              <a:lnSpc>
                <a:spcPct val="130000"/>
              </a:lnSpc>
              <a:spcBef>
                <a:spcPts val="0"/>
              </a:spcBef>
              <a:buNone/>
              <a:tabLst>
                <a:tab pos="6164618" algn="r"/>
              </a:tabLst>
            </a:pPr>
            <a:r>
              <a:rPr lang="en-GB" dirty="0">
                <a:solidFill>
                  <a:srgbClr val="6D6E71"/>
                </a:solidFill>
                <a:latin typeface="Arial" charset="0"/>
              </a:rPr>
              <a:t>Edit Page Title	#</a:t>
            </a:r>
          </a:p>
        </p:txBody>
      </p:sp>
    </p:spTree>
    <p:extLst>
      <p:ext uri="{BB962C8B-B14F-4D97-AF65-F5344CB8AC3E}">
        <p14:creationId xmlns:p14="http://schemas.microsoft.com/office/powerpoint/2010/main" val="3316229516"/>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1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noChangeAspect="1"/>
          </p:cNvSpPr>
          <p:nvPr>
            <p:ph idx="1"/>
          </p:nvPr>
        </p:nvSpPr>
        <p:spPr>
          <a:xfrm>
            <a:off x="324091" y="1323001"/>
            <a:ext cx="9259747"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87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mp; 2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p:cNvSpPr>
          <p:nvPr>
            <p:ph idx="1"/>
          </p:nvPr>
        </p:nvSpPr>
        <p:spPr>
          <a:xfrm>
            <a:off x="324091" y="1323001"/>
            <a:ext cx="4488509"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idx="12"/>
          </p:nvPr>
        </p:nvSpPr>
        <p:spPr>
          <a:xfrm>
            <a:off x="5093400" y="1323001"/>
            <a:ext cx="4490438"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6380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7AABF3E-EF9B-47F8-BC27-8C04233D4794}" type="datetimeFigureOut">
              <a:rPr lang="en-US" smtClean="0"/>
              <a:pPr/>
              <a:t>6/19/2019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496F9C-7FEE-48F2-A86C-DCFACBAB2156}" type="slidenum">
              <a:rPr lang="en-US" smtClean="0"/>
              <a:pPr/>
              <a:t>‹#›</a:t>
            </a:fld>
            <a:endParaRPr lang="en-US"/>
          </a:p>
        </p:txBody>
      </p:sp>
    </p:spTree>
    <p:extLst>
      <p:ext uri="{BB962C8B-B14F-4D97-AF65-F5344CB8AC3E}">
        <p14:creationId xmlns:p14="http://schemas.microsoft.com/office/powerpoint/2010/main" val="3416229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4091" y="199800"/>
            <a:ext cx="9259747" cy="70200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p:cNvSpPr>
            <a:spLocks noGrp="1" noChangeAspect="1"/>
          </p:cNvSpPr>
          <p:nvPr>
            <p:ph type="body" idx="1"/>
          </p:nvPr>
        </p:nvSpPr>
        <p:spPr>
          <a:xfrm>
            <a:off x="324091" y="1323001"/>
            <a:ext cx="9259747" cy="4847010"/>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26" descr="Visual Identitiy Band"/>
          <p:cNvPicPr preferRelativeResize="0">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0" y="1039623"/>
            <a:ext cx="9905997" cy="48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9223410" y="6447452"/>
            <a:ext cx="357028" cy="298513"/>
          </a:xfrm>
          <a:prstGeom prst="rect">
            <a:avLst/>
          </a:prstGeom>
          <a:noFill/>
          <a:ln w="9525">
            <a:noFill/>
            <a:miter lim="800000"/>
            <a:headEnd/>
            <a:tailEnd/>
          </a:ln>
        </p:spPr>
        <p:txBody>
          <a:bodyPr lIns="0" tIns="0" rIns="0" bIns="0" anchor="ctr"/>
          <a:lstStyle>
            <a:lvl1pPr defTabSz="1042988" eaLnBrk="0" hangingPunct="0">
              <a:defRPr sz="900" baseline="-25000">
                <a:solidFill>
                  <a:srgbClr val="006699"/>
                </a:solidFill>
                <a:latin typeface="Arial" charset="0"/>
                <a:ea typeface="ＭＳ Ｐゴシック" charset="0"/>
                <a:cs typeface="Arial" charset="0"/>
              </a:defRPr>
            </a:lvl1pPr>
            <a:lvl2pPr marL="742950" indent="-285750" defTabSz="1042988" eaLnBrk="0" hangingPunct="0">
              <a:defRPr sz="900" baseline="-25000">
                <a:solidFill>
                  <a:srgbClr val="006699"/>
                </a:solidFill>
                <a:latin typeface="Arial" charset="0"/>
                <a:ea typeface="Arial" charset="0"/>
                <a:cs typeface="Arial" charset="0"/>
              </a:defRPr>
            </a:lvl2pPr>
            <a:lvl3pPr marL="1143000" indent="-228600" defTabSz="1042988" eaLnBrk="0" hangingPunct="0">
              <a:defRPr sz="900" baseline="-25000">
                <a:solidFill>
                  <a:srgbClr val="006699"/>
                </a:solidFill>
                <a:latin typeface="Arial" charset="0"/>
                <a:ea typeface="Arial" charset="0"/>
                <a:cs typeface="Arial" charset="0"/>
              </a:defRPr>
            </a:lvl3pPr>
            <a:lvl4pPr marL="1600200" indent="-228600" defTabSz="1042988" eaLnBrk="0" hangingPunct="0">
              <a:defRPr sz="900" baseline="-25000">
                <a:solidFill>
                  <a:srgbClr val="006699"/>
                </a:solidFill>
                <a:latin typeface="Arial" charset="0"/>
                <a:ea typeface="Arial" charset="0"/>
                <a:cs typeface="Arial" charset="0"/>
              </a:defRPr>
            </a:lvl4pPr>
            <a:lvl5pPr marL="2057400" indent="-228600" defTabSz="1042988" eaLnBrk="0" hangingPunct="0">
              <a:defRPr sz="900" baseline="-25000">
                <a:solidFill>
                  <a:srgbClr val="006699"/>
                </a:solidFill>
                <a:latin typeface="Arial" charset="0"/>
                <a:ea typeface="Arial" charset="0"/>
                <a:cs typeface="Arial" charset="0"/>
              </a:defRPr>
            </a:lvl5pPr>
            <a:lvl6pPr marL="25146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6pPr>
            <a:lvl7pPr marL="29718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7pPr>
            <a:lvl8pPr marL="34290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8pPr>
            <a:lvl9pPr marL="38862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9pPr>
          </a:lstStyle>
          <a:p>
            <a:pPr algn="r" eaLnBrk="1" hangingPunct="1"/>
            <a:fld id="{6E0DC809-1827-F44D-A8AA-8C566384234E}" type="slidenum">
              <a:rPr lang="en-US" sz="900" baseline="0">
                <a:solidFill>
                  <a:srgbClr val="6D6E71"/>
                </a:solidFill>
                <a:latin typeface="+mn-lt"/>
              </a:rPr>
              <a:pPr algn="r" eaLnBrk="1" hangingPunct="1"/>
              <a:t>‹#›</a:t>
            </a:fld>
            <a:endParaRPr lang="en-US" sz="900" baseline="0">
              <a:solidFill>
                <a:srgbClr val="6D6E71"/>
              </a:solidFill>
              <a:latin typeface="+mn-lt"/>
            </a:endParaRPr>
          </a:p>
        </p:txBody>
      </p:sp>
      <p:sp>
        <p:nvSpPr>
          <p:cNvPr id="15" name="Text Box 25"/>
          <p:cNvSpPr txBox="1">
            <a:spLocks noChangeArrowheads="1"/>
          </p:cNvSpPr>
          <p:nvPr/>
        </p:nvSpPr>
        <p:spPr bwMode="auto">
          <a:xfrm>
            <a:off x="5661057" y="6471270"/>
            <a:ext cx="3473490" cy="252466"/>
          </a:xfrm>
          <a:prstGeom prst="rect">
            <a:avLst/>
          </a:prstGeom>
          <a:noFill/>
          <a:ln w="9525">
            <a:noFill/>
            <a:miter lim="800000"/>
            <a:headEnd/>
            <a:tailEnd/>
          </a:ln>
          <a:effectLst/>
        </p:spPr>
        <p:txBody>
          <a:bodyPr lIns="0" tIns="0" rIns="132630" bIns="0" anchor="ctr"/>
          <a:lstStyle/>
          <a:p>
            <a:pPr marL="562284" indent="-562284" algn="r" defTabSz="1122860">
              <a:spcBef>
                <a:spcPct val="40000"/>
              </a:spcBef>
              <a:spcAft>
                <a:spcPct val="40000"/>
              </a:spcAft>
              <a:defRPr/>
            </a:pPr>
            <a:r>
              <a:rPr lang="en-GB" sz="900" baseline="0" dirty="0">
                <a:solidFill>
                  <a:srgbClr val="6D6E71"/>
                </a:solidFill>
                <a:latin typeface="+mn-lt"/>
                <a:ea typeface="+mn-ea"/>
              </a:rPr>
              <a:t>Document Title</a:t>
            </a:r>
          </a:p>
        </p:txBody>
      </p:sp>
      <p:pic>
        <p:nvPicPr>
          <p:cNvPr id="9" name="Picture 8">
            <a:extLst>
              <a:ext uri="{FF2B5EF4-FFF2-40B4-BE49-F238E27FC236}">
                <a16:creationId xmlns:a16="http://schemas.microsoft.com/office/drawing/2014/main" id="{48FC6E1C-F72F-45A3-B159-0C9D9DB4CA03}"/>
              </a:ext>
            </a:extLst>
          </p:cNvPr>
          <p:cNvPicPr>
            <a:picLocks noChangeAspect="1"/>
          </p:cNvPicPr>
          <p:nvPr userDrawn="1"/>
        </p:nvPicPr>
        <p:blipFill>
          <a:blip r:embed="rId10"/>
          <a:stretch>
            <a:fillRect/>
          </a:stretch>
        </p:blipFill>
        <p:spPr>
          <a:xfrm>
            <a:off x="7853739" y="183759"/>
            <a:ext cx="1736100" cy="710589"/>
          </a:xfrm>
          <a:prstGeom prst="rect">
            <a:avLst/>
          </a:prstGeom>
        </p:spPr>
      </p:pic>
    </p:spTree>
    <p:extLst>
      <p:ext uri="{BB962C8B-B14F-4D97-AF65-F5344CB8AC3E}">
        <p14:creationId xmlns:p14="http://schemas.microsoft.com/office/powerpoint/2010/main" val="103315839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80" r:id="rId3"/>
    <p:sldLayoutId id="2147483701" r:id="rId4"/>
    <p:sldLayoutId id="2147483666" r:id="rId5"/>
    <p:sldLayoutId id="2147483668" r:id="rId6"/>
    <p:sldLayoutId id="2147483702" r:id="rId7"/>
  </p:sldLayoutIdLst>
  <p:txStyles>
    <p:titleStyle>
      <a:lvl1pPr algn="l" defTabSz="914400" rtl="0" eaLnBrk="1" latinLnBrk="0" hangingPunct="1">
        <a:lnSpc>
          <a:spcPct val="90000"/>
        </a:lnSpc>
        <a:spcBef>
          <a:spcPct val="0"/>
        </a:spcBef>
        <a:buNone/>
        <a:defRPr sz="2800" kern="1200" baseline="0">
          <a:solidFill>
            <a:schemeClr val="accent5"/>
          </a:solidFill>
          <a:latin typeface="Slide Heading"/>
          <a:ea typeface="+mj-ea"/>
          <a:cs typeface="+mj-cs"/>
        </a:defRPr>
      </a:lvl1pPr>
    </p:titleStyle>
    <p:bodyStyle>
      <a:lvl1pPr marL="228600" indent="-228600" algn="l" defTabSz="914400" rtl="0" eaLnBrk="1" latinLnBrk="0" hangingPunct="1">
        <a:lnSpc>
          <a:spcPct val="90000"/>
        </a:lnSpc>
        <a:spcBef>
          <a:spcPts val="1000"/>
        </a:spcBef>
        <a:buClr>
          <a:schemeClr val="accent3"/>
        </a:buClr>
        <a:buFont typeface="Arial" panose="020B0604020202020204" pitchFamily="34" charset="0"/>
        <a:buChar char="•"/>
        <a:defRPr sz="1800" kern="1200" baseline="0">
          <a:solidFill>
            <a:schemeClr val="tx1"/>
          </a:solidFill>
          <a:latin typeface="Body Level 1"/>
          <a:ea typeface="+mn-ea"/>
          <a:cs typeface="+mn-cs"/>
        </a:defRPr>
      </a:lvl1pPr>
      <a:lvl2pPr marL="685800" indent="-228600" algn="l" defTabSz="914400" rtl="0" eaLnBrk="1" latinLnBrk="0" hangingPunct="1">
        <a:lnSpc>
          <a:spcPct val="90000"/>
        </a:lnSpc>
        <a:spcBef>
          <a:spcPts val="500"/>
        </a:spcBef>
        <a:buClr>
          <a:schemeClr val="accent3"/>
        </a:buClr>
        <a:buSzPct val="100000"/>
        <a:buFont typeface="Wingdings" panose="05000000000000000000" pitchFamily="2" charset="2"/>
        <a:buChar char="§"/>
        <a:defRPr sz="1600" kern="1200" baseline="0">
          <a:solidFill>
            <a:schemeClr val="tx1"/>
          </a:solidFill>
          <a:latin typeface="Body Level 2"/>
          <a:ea typeface="+mn-ea"/>
          <a:cs typeface="+mn-cs"/>
        </a:defRPr>
      </a:lvl2pPr>
      <a:lvl3pPr marL="1143000" indent="-228600" algn="l" defTabSz="914400" rtl="0" eaLnBrk="1" latinLnBrk="0" hangingPunct="1">
        <a:lnSpc>
          <a:spcPct val="90000"/>
        </a:lnSpc>
        <a:spcBef>
          <a:spcPts val="500"/>
        </a:spcBef>
        <a:buClr>
          <a:schemeClr val="accent3"/>
        </a:buClr>
        <a:buSzPct val="80000"/>
        <a:buFont typeface="Courier New" panose="02070309020205020404" pitchFamily="49" charset="0"/>
        <a:buChar char="o"/>
        <a:defRPr sz="1500" kern="1200" baseline="0">
          <a:solidFill>
            <a:schemeClr val="tx1"/>
          </a:solidFill>
          <a:latin typeface="Body Level 3"/>
          <a:ea typeface="+mn-ea"/>
          <a:cs typeface="+mn-cs"/>
        </a:defRPr>
      </a:lvl3pPr>
      <a:lvl4pPr marL="1600200" indent="-228600" algn="l" defTabSz="914400" rtl="0" eaLnBrk="1" latinLnBrk="0" hangingPunct="1">
        <a:lnSpc>
          <a:spcPct val="90000"/>
        </a:lnSpc>
        <a:spcBef>
          <a:spcPts val="500"/>
        </a:spcBef>
        <a:buClr>
          <a:schemeClr val="accent3"/>
        </a:buClr>
        <a:buSzPct val="60000"/>
        <a:buFont typeface="Wingdings" panose="05000000000000000000" pitchFamily="2" charset="2"/>
        <a:buChar char="q"/>
        <a:defRPr sz="1400" kern="1200" baseline="0">
          <a:solidFill>
            <a:schemeClr val="tx1"/>
          </a:solidFill>
          <a:latin typeface="Body Level 4"/>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baseline="0">
          <a:solidFill>
            <a:schemeClr val="tx1"/>
          </a:solidFill>
          <a:latin typeface="Body Level 5"/>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npmjs.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nodejs.or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CBCD-801A-49BC-A91C-B8BC9C087C5E}"/>
              </a:ext>
            </a:extLst>
          </p:cNvPr>
          <p:cNvSpPr>
            <a:spLocks noGrp="1"/>
          </p:cNvSpPr>
          <p:nvPr>
            <p:ph type="ctrTitle"/>
          </p:nvPr>
        </p:nvSpPr>
        <p:spPr/>
        <p:txBody>
          <a:bodyPr/>
          <a:lstStyle/>
          <a:p>
            <a:r>
              <a:rPr lang="en-US" dirty="0"/>
              <a:t>NodeJS/</a:t>
            </a:r>
            <a:r>
              <a:rPr lang="en-US" dirty="0" err="1"/>
              <a:t>npm</a:t>
            </a:r>
            <a:endParaRPr lang="en-US" dirty="0"/>
          </a:p>
        </p:txBody>
      </p:sp>
      <p:sp>
        <p:nvSpPr>
          <p:cNvPr id="3" name="Subtitle 2">
            <a:extLst>
              <a:ext uri="{FF2B5EF4-FFF2-40B4-BE49-F238E27FC236}">
                <a16:creationId xmlns:a16="http://schemas.microsoft.com/office/drawing/2014/main" id="{0E9FF59E-1E51-4BB7-BD98-F4CD1B0F6BF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89203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FECD-6847-4C62-934D-62CEBEFD17FA}"/>
              </a:ext>
            </a:extLst>
          </p:cNvPr>
          <p:cNvSpPr>
            <a:spLocks noGrp="1"/>
          </p:cNvSpPr>
          <p:nvPr>
            <p:ph type="ctrTitle"/>
          </p:nvPr>
        </p:nvSpPr>
        <p:spPr/>
        <p:txBody>
          <a:bodyPr/>
          <a:lstStyle/>
          <a:p>
            <a:r>
              <a:rPr lang="en-US" dirty="0" err="1"/>
              <a:t>npm</a:t>
            </a:r>
            <a:endParaRPr lang="en-US" dirty="0"/>
          </a:p>
        </p:txBody>
      </p:sp>
      <p:sp>
        <p:nvSpPr>
          <p:cNvPr id="3" name="Subtitle 2">
            <a:extLst>
              <a:ext uri="{FF2B5EF4-FFF2-40B4-BE49-F238E27FC236}">
                <a16:creationId xmlns:a16="http://schemas.microsoft.com/office/drawing/2014/main" id="{590BEA13-BC05-4E80-B804-299C4AD7094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6412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FECD-6847-4C62-934D-62CEBEFD17FA}"/>
              </a:ext>
            </a:extLst>
          </p:cNvPr>
          <p:cNvSpPr>
            <a:spLocks noGrp="1"/>
          </p:cNvSpPr>
          <p:nvPr>
            <p:ph type="ctrTitle"/>
          </p:nvPr>
        </p:nvSpPr>
        <p:spPr/>
        <p:txBody>
          <a:bodyPr/>
          <a:lstStyle/>
          <a:p>
            <a:r>
              <a:rPr lang="en-US" dirty="0"/>
              <a:t>Presenting the use case</a:t>
            </a:r>
          </a:p>
        </p:txBody>
      </p:sp>
      <p:sp>
        <p:nvSpPr>
          <p:cNvPr id="3" name="Subtitle 2">
            <a:extLst>
              <a:ext uri="{FF2B5EF4-FFF2-40B4-BE49-F238E27FC236}">
                <a16:creationId xmlns:a16="http://schemas.microsoft.com/office/drawing/2014/main" id="{590BEA13-BC05-4E80-B804-299C4AD7094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3316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E5726-B78F-49EB-B27F-912E63ADEFB2}"/>
              </a:ext>
            </a:extLst>
          </p:cNvPr>
          <p:cNvSpPr>
            <a:spLocks noGrp="1"/>
          </p:cNvSpPr>
          <p:nvPr>
            <p:ph type="title"/>
          </p:nvPr>
        </p:nvSpPr>
        <p:spPr/>
        <p:txBody>
          <a:bodyPr/>
          <a:lstStyle/>
          <a:p>
            <a:r>
              <a:rPr lang="en-US" dirty="0"/>
              <a:t>Use case on </a:t>
            </a:r>
            <a:r>
              <a:rPr lang="en-US" dirty="0" err="1"/>
              <a:t>npm</a:t>
            </a:r>
            <a:endParaRPr lang="en-US" dirty="0"/>
          </a:p>
        </p:txBody>
      </p:sp>
      <p:sp>
        <p:nvSpPr>
          <p:cNvPr id="6" name="Rectangle: Rounded Corners 5">
            <a:extLst>
              <a:ext uri="{FF2B5EF4-FFF2-40B4-BE49-F238E27FC236}">
                <a16:creationId xmlns:a16="http://schemas.microsoft.com/office/drawing/2014/main" id="{73406488-9A19-493D-8BEF-59DA9D65E2BF}"/>
              </a:ext>
            </a:extLst>
          </p:cNvPr>
          <p:cNvSpPr/>
          <p:nvPr/>
        </p:nvSpPr>
        <p:spPr>
          <a:xfrm>
            <a:off x="1427922" y="1706217"/>
            <a:ext cx="1828800" cy="11430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the </a:t>
            </a:r>
            <a:r>
              <a:rPr lang="en-US" dirty="0" err="1"/>
              <a:t>package.json</a:t>
            </a:r>
            <a:r>
              <a:rPr lang="en-US" dirty="0"/>
              <a:t> file using </a:t>
            </a:r>
            <a:r>
              <a:rPr lang="en-US" dirty="0" err="1"/>
              <a:t>npm</a:t>
            </a:r>
            <a:endParaRPr lang="en-US" dirty="0"/>
          </a:p>
        </p:txBody>
      </p:sp>
      <p:sp>
        <p:nvSpPr>
          <p:cNvPr id="7" name="Rectangle: Rounded Corners 6">
            <a:extLst>
              <a:ext uri="{FF2B5EF4-FFF2-40B4-BE49-F238E27FC236}">
                <a16:creationId xmlns:a16="http://schemas.microsoft.com/office/drawing/2014/main" id="{C2852FBA-80E2-4EFC-A959-77436EEDA6C1}"/>
              </a:ext>
            </a:extLst>
          </p:cNvPr>
          <p:cNvSpPr/>
          <p:nvPr/>
        </p:nvSpPr>
        <p:spPr>
          <a:xfrm>
            <a:off x="5277678" y="1676400"/>
            <a:ext cx="3505200" cy="11430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Install bootstrap as local and typescript as global package</a:t>
            </a:r>
          </a:p>
        </p:txBody>
      </p:sp>
      <p:sp>
        <p:nvSpPr>
          <p:cNvPr id="8" name="Rectangle: Rounded Corners 7">
            <a:extLst>
              <a:ext uri="{FF2B5EF4-FFF2-40B4-BE49-F238E27FC236}">
                <a16:creationId xmlns:a16="http://schemas.microsoft.com/office/drawing/2014/main" id="{51BD78E0-8A7A-4B83-99C6-55345C5704BC}"/>
              </a:ext>
            </a:extLst>
          </p:cNvPr>
          <p:cNvSpPr/>
          <p:nvPr/>
        </p:nvSpPr>
        <p:spPr>
          <a:xfrm>
            <a:off x="5334000" y="3886200"/>
            <a:ext cx="3962400" cy="11430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page which uses bootstrap classes and refer bootstrap.css file from the installed package</a:t>
            </a:r>
          </a:p>
        </p:txBody>
      </p:sp>
      <p:sp>
        <p:nvSpPr>
          <p:cNvPr id="9" name="Arrow: Right 8">
            <a:extLst>
              <a:ext uri="{FF2B5EF4-FFF2-40B4-BE49-F238E27FC236}">
                <a16:creationId xmlns:a16="http://schemas.microsoft.com/office/drawing/2014/main" id="{343CB54E-8245-4AB3-9F11-16F7BB85DD7E}"/>
              </a:ext>
            </a:extLst>
          </p:cNvPr>
          <p:cNvSpPr/>
          <p:nvPr/>
        </p:nvSpPr>
        <p:spPr>
          <a:xfrm>
            <a:off x="3276600" y="2133600"/>
            <a:ext cx="200107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D03E32DC-3D2F-4A19-A801-2CC4802330B9}"/>
              </a:ext>
            </a:extLst>
          </p:cNvPr>
          <p:cNvSpPr/>
          <p:nvPr/>
        </p:nvSpPr>
        <p:spPr>
          <a:xfrm>
            <a:off x="7010400" y="2819401"/>
            <a:ext cx="3048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A4E0DE3-840C-4E2B-8438-FD4206808D27}"/>
              </a:ext>
            </a:extLst>
          </p:cNvPr>
          <p:cNvSpPr/>
          <p:nvPr/>
        </p:nvSpPr>
        <p:spPr>
          <a:xfrm>
            <a:off x="990600" y="3962400"/>
            <a:ext cx="2590800" cy="11430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Uninstall bootstrap using </a:t>
            </a:r>
            <a:r>
              <a:rPr lang="en-US" dirty="0" err="1"/>
              <a:t>npm</a:t>
            </a:r>
            <a:r>
              <a:rPr lang="en-US" dirty="0"/>
              <a:t> and check the behavior of page</a:t>
            </a:r>
          </a:p>
        </p:txBody>
      </p:sp>
      <p:sp>
        <p:nvSpPr>
          <p:cNvPr id="12" name="Arrow: Right 11">
            <a:extLst>
              <a:ext uri="{FF2B5EF4-FFF2-40B4-BE49-F238E27FC236}">
                <a16:creationId xmlns:a16="http://schemas.microsoft.com/office/drawing/2014/main" id="{0E484019-067C-49E5-9D6C-89399D7F6FC3}"/>
              </a:ext>
            </a:extLst>
          </p:cNvPr>
          <p:cNvSpPr/>
          <p:nvPr/>
        </p:nvSpPr>
        <p:spPr>
          <a:xfrm flipH="1">
            <a:off x="3581400" y="4386469"/>
            <a:ext cx="173934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479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38F5-E2FC-4C78-AA54-441B0C899CC7}"/>
              </a:ext>
            </a:extLst>
          </p:cNvPr>
          <p:cNvSpPr>
            <a:spLocks noGrp="1"/>
          </p:cNvSpPr>
          <p:nvPr>
            <p:ph type="title"/>
          </p:nvPr>
        </p:nvSpPr>
        <p:spPr/>
        <p:txBody>
          <a:bodyPr/>
          <a:lstStyle/>
          <a:p>
            <a:r>
              <a:rPr lang="en-US" dirty="0"/>
              <a:t>What is </a:t>
            </a:r>
            <a:r>
              <a:rPr lang="en-US" dirty="0" err="1"/>
              <a:t>npm</a:t>
            </a:r>
            <a:endParaRPr lang="en-US" dirty="0"/>
          </a:p>
        </p:txBody>
      </p:sp>
      <p:sp>
        <p:nvSpPr>
          <p:cNvPr id="3" name="Content Placeholder 2">
            <a:extLst>
              <a:ext uri="{FF2B5EF4-FFF2-40B4-BE49-F238E27FC236}">
                <a16:creationId xmlns:a16="http://schemas.microsoft.com/office/drawing/2014/main" id="{1A439777-8842-45DB-BE75-3C33D567859C}"/>
              </a:ext>
            </a:extLst>
          </p:cNvPr>
          <p:cNvSpPr>
            <a:spLocks noGrp="1"/>
          </p:cNvSpPr>
          <p:nvPr>
            <p:ph idx="1"/>
          </p:nvPr>
        </p:nvSpPr>
        <p:spPr>
          <a:xfrm>
            <a:off x="199947" y="1219200"/>
            <a:ext cx="4087078" cy="5439000"/>
          </a:xfrm>
        </p:spPr>
        <p:txBody>
          <a:bodyPr>
            <a:noAutofit/>
          </a:bodyPr>
          <a:lstStyle/>
          <a:p>
            <a:r>
              <a:rPr lang="en-US" b="1" dirty="0" err="1"/>
              <a:t>npm</a:t>
            </a:r>
            <a:r>
              <a:rPr lang="en-US" dirty="0"/>
              <a:t> (originally short for </a:t>
            </a:r>
            <a:r>
              <a:rPr lang="en-US" b="1" dirty="0"/>
              <a:t>Node Package Manager</a:t>
            </a:r>
            <a:r>
              <a:rPr lang="en-US" dirty="0"/>
              <a:t>)</a:t>
            </a:r>
            <a:r>
              <a:rPr lang="en-US" baseline="30000" dirty="0"/>
              <a:t> </a:t>
            </a:r>
            <a:r>
              <a:rPr lang="en-US" dirty="0"/>
              <a:t>is a package manager for the JavaScript programming language.</a:t>
            </a:r>
          </a:p>
          <a:p>
            <a:r>
              <a:rPr lang="en-US" dirty="0"/>
              <a:t>It allows users to consume and distribute JavaScript modules that are available on the registry.</a:t>
            </a:r>
          </a:p>
          <a:p>
            <a:r>
              <a:rPr lang="en-US" dirty="0"/>
              <a:t>The registry is an online database of public and paid-for private packages.</a:t>
            </a:r>
          </a:p>
          <a:p>
            <a:r>
              <a:rPr lang="en-US" dirty="0"/>
              <a:t>The registry is accessed via the </a:t>
            </a:r>
            <a:r>
              <a:rPr lang="en-US" dirty="0" err="1"/>
              <a:t>npm</a:t>
            </a:r>
            <a:r>
              <a:rPr lang="en-US" dirty="0"/>
              <a:t> command tool and the available packages can be browsed and searched via the </a:t>
            </a:r>
            <a:r>
              <a:rPr lang="en-US" dirty="0" err="1"/>
              <a:t>npm</a:t>
            </a:r>
            <a:r>
              <a:rPr lang="en-US" dirty="0"/>
              <a:t> website. </a:t>
            </a:r>
          </a:p>
          <a:p>
            <a:r>
              <a:rPr lang="en-US" dirty="0"/>
              <a:t>First version was released in January 2010. The current version is 6.x.x released in March 2019.</a:t>
            </a:r>
          </a:p>
          <a:p>
            <a:r>
              <a:rPr lang="en-US" dirty="0"/>
              <a:t>Official website is           </a:t>
            </a:r>
            <a:r>
              <a:rPr lang="en-US" dirty="0">
                <a:hlinkClick r:id="rId2"/>
              </a:rPr>
              <a:t>www.npmjs.com</a:t>
            </a:r>
            <a:endParaRPr lang="en-US" dirty="0"/>
          </a:p>
        </p:txBody>
      </p:sp>
      <p:pic>
        <p:nvPicPr>
          <p:cNvPr id="7" name="Picture 6">
            <a:extLst>
              <a:ext uri="{FF2B5EF4-FFF2-40B4-BE49-F238E27FC236}">
                <a16:creationId xmlns:a16="http://schemas.microsoft.com/office/drawing/2014/main" id="{181CC600-18DB-41E5-B87D-F2EF0BCD0F64}"/>
              </a:ext>
            </a:extLst>
          </p:cNvPr>
          <p:cNvPicPr>
            <a:picLocks noChangeAspect="1"/>
          </p:cNvPicPr>
          <p:nvPr/>
        </p:nvPicPr>
        <p:blipFill>
          <a:blip r:embed="rId3"/>
          <a:stretch>
            <a:fillRect/>
          </a:stretch>
        </p:blipFill>
        <p:spPr>
          <a:xfrm>
            <a:off x="4287025" y="1250576"/>
            <a:ext cx="5618975" cy="2684385"/>
          </a:xfrm>
          <a:prstGeom prst="rect">
            <a:avLst/>
          </a:prstGeom>
          <a:ln>
            <a:solidFill>
              <a:schemeClr val="accent1"/>
            </a:solidFill>
          </a:ln>
        </p:spPr>
      </p:pic>
    </p:spTree>
    <p:extLst>
      <p:ext uri="{BB962C8B-B14F-4D97-AF65-F5344CB8AC3E}">
        <p14:creationId xmlns:p14="http://schemas.microsoft.com/office/powerpoint/2010/main" val="2412017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8F36-AD70-4DC5-A6FC-717EC8D62851}"/>
              </a:ext>
            </a:extLst>
          </p:cNvPr>
          <p:cNvSpPr>
            <a:spLocks noGrp="1"/>
          </p:cNvSpPr>
          <p:nvPr>
            <p:ph type="title"/>
          </p:nvPr>
        </p:nvSpPr>
        <p:spPr/>
        <p:txBody>
          <a:bodyPr/>
          <a:lstStyle/>
          <a:p>
            <a:r>
              <a:rPr lang="en-US" dirty="0"/>
              <a:t>Components of </a:t>
            </a:r>
            <a:r>
              <a:rPr lang="en-US" dirty="0" err="1"/>
              <a:t>npm</a:t>
            </a:r>
            <a:endParaRPr lang="en-US" dirty="0"/>
          </a:p>
        </p:txBody>
      </p:sp>
      <p:sp>
        <p:nvSpPr>
          <p:cNvPr id="3" name="Content Placeholder 2">
            <a:extLst>
              <a:ext uri="{FF2B5EF4-FFF2-40B4-BE49-F238E27FC236}">
                <a16:creationId xmlns:a16="http://schemas.microsoft.com/office/drawing/2014/main" id="{78C55F8D-AC08-49CA-AF5F-3D50648D0F37}"/>
              </a:ext>
            </a:extLst>
          </p:cNvPr>
          <p:cNvSpPr>
            <a:spLocks noGrp="1"/>
          </p:cNvSpPr>
          <p:nvPr>
            <p:ph idx="1"/>
          </p:nvPr>
        </p:nvSpPr>
        <p:spPr>
          <a:xfrm>
            <a:off x="324091" y="1323001"/>
            <a:ext cx="9259747" cy="2105999"/>
          </a:xfrm>
        </p:spPr>
        <p:txBody>
          <a:bodyPr/>
          <a:lstStyle/>
          <a:p>
            <a:pPr>
              <a:buNone/>
            </a:pPr>
            <a:r>
              <a:rPr lang="en-US" dirty="0" err="1"/>
              <a:t>npm</a:t>
            </a:r>
            <a:r>
              <a:rPr lang="en-US" dirty="0"/>
              <a:t> consists of three distinct components:</a:t>
            </a:r>
          </a:p>
          <a:p>
            <a:r>
              <a:rPr lang="en-US" dirty="0"/>
              <a:t>the website : the primary way developers discover packages, set up profiles, and manage other aspects of their </a:t>
            </a:r>
            <a:r>
              <a:rPr lang="en-US" dirty="0" err="1"/>
              <a:t>npm</a:t>
            </a:r>
            <a:r>
              <a:rPr lang="en-US" dirty="0"/>
              <a:t> experience.</a:t>
            </a:r>
          </a:p>
          <a:p>
            <a:r>
              <a:rPr lang="en-US" dirty="0"/>
              <a:t>the registry : a large database of information about packages</a:t>
            </a:r>
          </a:p>
          <a:p>
            <a:r>
              <a:rPr lang="en-US" dirty="0"/>
              <a:t>the Command Line Interface (CLI): runs from a terminal. This is how most developers interact with </a:t>
            </a:r>
            <a:r>
              <a:rPr lang="en-US" dirty="0" err="1"/>
              <a:t>npm</a:t>
            </a:r>
            <a:r>
              <a:rPr lang="en-US" dirty="0"/>
              <a:t>.</a:t>
            </a:r>
          </a:p>
          <a:p>
            <a:endParaRPr lang="en-US" dirty="0"/>
          </a:p>
        </p:txBody>
      </p:sp>
      <p:pic>
        <p:nvPicPr>
          <p:cNvPr id="5" name="Picture 4">
            <a:extLst>
              <a:ext uri="{FF2B5EF4-FFF2-40B4-BE49-F238E27FC236}">
                <a16:creationId xmlns:a16="http://schemas.microsoft.com/office/drawing/2014/main" id="{95077865-EBEC-4640-9DE8-8F085E8289A2}"/>
              </a:ext>
            </a:extLst>
          </p:cNvPr>
          <p:cNvPicPr>
            <a:picLocks noChangeAspect="1"/>
          </p:cNvPicPr>
          <p:nvPr/>
        </p:nvPicPr>
        <p:blipFill>
          <a:blip r:embed="rId2"/>
          <a:stretch>
            <a:fillRect/>
          </a:stretch>
        </p:blipFill>
        <p:spPr>
          <a:xfrm>
            <a:off x="355466" y="4157781"/>
            <a:ext cx="4597534" cy="2196406"/>
          </a:xfrm>
          <a:prstGeom prst="rect">
            <a:avLst/>
          </a:prstGeom>
          <a:ln>
            <a:solidFill>
              <a:schemeClr val="accent1"/>
            </a:solidFill>
          </a:ln>
        </p:spPr>
      </p:pic>
      <p:pic>
        <p:nvPicPr>
          <p:cNvPr id="6" name="Picture 5">
            <a:extLst>
              <a:ext uri="{FF2B5EF4-FFF2-40B4-BE49-F238E27FC236}">
                <a16:creationId xmlns:a16="http://schemas.microsoft.com/office/drawing/2014/main" id="{0B6ADC9C-AAC1-485C-8489-090109855FF5}"/>
              </a:ext>
            </a:extLst>
          </p:cNvPr>
          <p:cNvPicPr>
            <a:picLocks noChangeAspect="1"/>
          </p:cNvPicPr>
          <p:nvPr/>
        </p:nvPicPr>
        <p:blipFill>
          <a:blip r:embed="rId3"/>
          <a:stretch>
            <a:fillRect/>
          </a:stretch>
        </p:blipFill>
        <p:spPr>
          <a:xfrm>
            <a:off x="5739302" y="4157781"/>
            <a:ext cx="3438525" cy="857250"/>
          </a:xfrm>
          <a:prstGeom prst="rect">
            <a:avLst/>
          </a:prstGeom>
          <a:ln>
            <a:solidFill>
              <a:schemeClr val="tx1"/>
            </a:solidFill>
          </a:ln>
        </p:spPr>
      </p:pic>
      <p:sp>
        <p:nvSpPr>
          <p:cNvPr id="7" name="TextBox 6">
            <a:extLst>
              <a:ext uri="{FF2B5EF4-FFF2-40B4-BE49-F238E27FC236}">
                <a16:creationId xmlns:a16="http://schemas.microsoft.com/office/drawing/2014/main" id="{E3BDFE65-F614-4BB8-9932-F9317D0CECF3}"/>
              </a:ext>
            </a:extLst>
          </p:cNvPr>
          <p:cNvSpPr txBox="1"/>
          <p:nvPr/>
        </p:nvSpPr>
        <p:spPr>
          <a:xfrm>
            <a:off x="6914825" y="3665535"/>
            <a:ext cx="543739" cy="369332"/>
          </a:xfrm>
          <a:prstGeom prst="rect">
            <a:avLst/>
          </a:prstGeom>
          <a:noFill/>
        </p:spPr>
        <p:txBody>
          <a:bodyPr wrap="none" rtlCol="0">
            <a:spAutoFit/>
          </a:bodyPr>
          <a:lstStyle/>
          <a:p>
            <a:r>
              <a:rPr lang="en-US" dirty="0"/>
              <a:t>CLI</a:t>
            </a:r>
          </a:p>
        </p:txBody>
      </p:sp>
      <p:sp>
        <p:nvSpPr>
          <p:cNvPr id="8" name="TextBox 7">
            <a:extLst>
              <a:ext uri="{FF2B5EF4-FFF2-40B4-BE49-F238E27FC236}">
                <a16:creationId xmlns:a16="http://schemas.microsoft.com/office/drawing/2014/main" id="{49AF19B7-A544-47C9-B85F-10C0F4E6FF22}"/>
              </a:ext>
            </a:extLst>
          </p:cNvPr>
          <p:cNvSpPr txBox="1"/>
          <p:nvPr/>
        </p:nvSpPr>
        <p:spPr>
          <a:xfrm>
            <a:off x="1279497" y="3548972"/>
            <a:ext cx="2749471" cy="369332"/>
          </a:xfrm>
          <a:prstGeom prst="rect">
            <a:avLst/>
          </a:prstGeom>
          <a:noFill/>
        </p:spPr>
        <p:txBody>
          <a:bodyPr wrap="none" rtlCol="0">
            <a:spAutoFit/>
          </a:bodyPr>
          <a:lstStyle/>
          <a:p>
            <a:r>
              <a:rPr lang="en-US" dirty="0" err="1"/>
              <a:t>npm</a:t>
            </a:r>
            <a:r>
              <a:rPr lang="en-US" dirty="0"/>
              <a:t> website and registry</a:t>
            </a:r>
          </a:p>
        </p:txBody>
      </p:sp>
    </p:spTree>
    <p:extLst>
      <p:ext uri="{BB962C8B-B14F-4D97-AF65-F5344CB8AC3E}">
        <p14:creationId xmlns:p14="http://schemas.microsoft.com/office/powerpoint/2010/main" val="423691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73D8-67FA-47F7-B3D5-0A4B41BB6076}"/>
              </a:ext>
            </a:extLst>
          </p:cNvPr>
          <p:cNvSpPr>
            <a:spLocks noGrp="1"/>
          </p:cNvSpPr>
          <p:nvPr>
            <p:ph type="title"/>
          </p:nvPr>
        </p:nvSpPr>
        <p:spPr/>
        <p:txBody>
          <a:bodyPr/>
          <a:lstStyle/>
          <a:p>
            <a:r>
              <a:rPr lang="en-US" dirty="0" err="1"/>
              <a:t>npm</a:t>
            </a:r>
            <a:r>
              <a:rPr lang="en-US" dirty="0"/>
              <a:t> Installation</a:t>
            </a:r>
          </a:p>
        </p:txBody>
      </p:sp>
      <p:sp>
        <p:nvSpPr>
          <p:cNvPr id="3" name="Content Placeholder 2">
            <a:extLst>
              <a:ext uri="{FF2B5EF4-FFF2-40B4-BE49-F238E27FC236}">
                <a16:creationId xmlns:a16="http://schemas.microsoft.com/office/drawing/2014/main" id="{283C928E-E266-422D-B883-E5359FB98B14}"/>
              </a:ext>
            </a:extLst>
          </p:cNvPr>
          <p:cNvSpPr>
            <a:spLocks noGrp="1"/>
          </p:cNvSpPr>
          <p:nvPr>
            <p:ph idx="1"/>
          </p:nvPr>
        </p:nvSpPr>
        <p:spPr>
          <a:xfrm>
            <a:off x="324091" y="1323001"/>
            <a:ext cx="9259747" cy="702000"/>
          </a:xfrm>
        </p:spPr>
        <p:txBody>
          <a:bodyPr/>
          <a:lstStyle/>
          <a:p>
            <a:r>
              <a:rPr lang="en-US" dirty="0" err="1"/>
              <a:t>npm</a:t>
            </a:r>
            <a:r>
              <a:rPr lang="en-US" dirty="0"/>
              <a:t> is automatically installed with node.js installation. However, </a:t>
            </a:r>
            <a:r>
              <a:rPr lang="en-US" dirty="0" err="1"/>
              <a:t>npm</a:t>
            </a:r>
            <a:r>
              <a:rPr lang="en-US" dirty="0"/>
              <a:t> gets updated more frequently than Node.js, so be sure that you have the latest version.</a:t>
            </a:r>
          </a:p>
          <a:p>
            <a:pPr marL="0" indent="0">
              <a:buNone/>
            </a:pPr>
            <a:endParaRPr lang="en-US" dirty="0"/>
          </a:p>
        </p:txBody>
      </p:sp>
      <p:graphicFrame>
        <p:nvGraphicFramePr>
          <p:cNvPr id="4" name="Table 3">
            <a:extLst>
              <a:ext uri="{FF2B5EF4-FFF2-40B4-BE49-F238E27FC236}">
                <a16:creationId xmlns:a16="http://schemas.microsoft.com/office/drawing/2014/main" id="{C5E9FA73-2754-4059-A491-30D6851D00AF}"/>
              </a:ext>
            </a:extLst>
          </p:cNvPr>
          <p:cNvGraphicFramePr>
            <a:graphicFrameLocks noGrp="1"/>
          </p:cNvGraphicFramePr>
          <p:nvPr>
            <p:extLst>
              <p:ext uri="{D42A27DB-BD31-4B8C-83A1-F6EECF244321}">
                <p14:modId xmlns:p14="http://schemas.microsoft.com/office/powerpoint/2010/main" val="1059559513"/>
              </p:ext>
            </p:extLst>
          </p:nvPr>
        </p:nvGraphicFramePr>
        <p:xfrm>
          <a:off x="1066800" y="2573205"/>
          <a:ext cx="7391400" cy="2320629"/>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791872515"/>
                    </a:ext>
                  </a:extLst>
                </a:gridCol>
                <a:gridCol w="2209800">
                  <a:extLst>
                    <a:ext uri="{9D8B030D-6E8A-4147-A177-3AD203B41FA5}">
                      <a16:colId xmlns:a16="http://schemas.microsoft.com/office/drawing/2014/main" val="499219308"/>
                    </a:ext>
                  </a:extLst>
                </a:gridCol>
                <a:gridCol w="3962400">
                  <a:extLst>
                    <a:ext uri="{9D8B030D-6E8A-4147-A177-3AD203B41FA5}">
                      <a16:colId xmlns:a16="http://schemas.microsoft.com/office/drawing/2014/main" val="345186894"/>
                    </a:ext>
                  </a:extLst>
                </a:gridCol>
              </a:tblGrid>
              <a:tr h="304926">
                <a:tc>
                  <a:txBody>
                    <a:bodyPr/>
                    <a:lstStyle/>
                    <a:p>
                      <a:r>
                        <a:rPr lang="en-US" dirty="0">
                          <a:solidFill>
                            <a:schemeClr val="tx1"/>
                          </a:solidFill>
                          <a:latin typeface="Body Level 1"/>
                        </a:rPr>
                        <a:t> 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Command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2418576"/>
                  </a:ext>
                </a:extLst>
              </a:tr>
              <a:tr h="526311">
                <a:tc>
                  <a:txBody>
                    <a:bodyPr/>
                    <a:lstStyle/>
                    <a:p>
                      <a:r>
                        <a:rPr lang="en-US" dirty="0">
                          <a:solidFill>
                            <a:schemeClr val="tx1"/>
                          </a:solidFill>
                          <a:latin typeface="Body Level 1"/>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npm</a:t>
                      </a:r>
                      <a:r>
                        <a:rPr lang="en-US" dirty="0">
                          <a:solidFill>
                            <a:schemeClr val="tx1"/>
                          </a:solidFill>
                          <a:latin typeface="Body Level 1"/>
                        </a:rPr>
                        <a:t> -v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To test current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1567883"/>
                  </a:ext>
                </a:extLst>
              </a:tr>
              <a:tr h="1428558">
                <a:tc>
                  <a:txBody>
                    <a:bodyPr/>
                    <a:lstStyle/>
                    <a:p>
                      <a:r>
                        <a:rPr lang="en-US" dirty="0">
                          <a:solidFill>
                            <a:schemeClr val="tx1"/>
                          </a:solidFill>
                          <a:latin typeface="Body Level 1"/>
                        </a:rPr>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err="1">
                          <a:solidFill>
                            <a:schemeClr val="tx1"/>
                          </a:solidFill>
                          <a:latin typeface="Body Level 1"/>
                        </a:rPr>
                        <a:t>npm</a:t>
                      </a:r>
                      <a:r>
                        <a:rPr lang="en-US" dirty="0">
                          <a:solidFill>
                            <a:schemeClr val="tx1"/>
                          </a:solidFill>
                          <a:latin typeface="Body Level 1"/>
                        </a:rPr>
                        <a:t> install </a:t>
                      </a:r>
                      <a:r>
                        <a:rPr lang="en-US" dirty="0" err="1">
                          <a:solidFill>
                            <a:schemeClr val="tx1"/>
                          </a:solidFill>
                          <a:latin typeface="Body Level 1"/>
                        </a:rPr>
                        <a:t>npm@latest</a:t>
                      </a:r>
                      <a:r>
                        <a:rPr lang="en-US" dirty="0">
                          <a:solidFill>
                            <a:schemeClr val="tx1"/>
                          </a:solidFill>
                          <a:latin typeface="Body Level 1"/>
                        </a:rPr>
                        <a:t>  -g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Body Level 1"/>
                        </a:rPr>
                        <a:t>If the current version does not match the latest version.</a:t>
                      </a:r>
                      <a:r>
                        <a:rPr lang="en-US" baseline="0" dirty="0">
                          <a:solidFill>
                            <a:schemeClr val="tx1"/>
                          </a:solidFill>
                          <a:latin typeface="Body Level 1"/>
                        </a:rPr>
                        <a:t> It will download the latest version</a:t>
                      </a:r>
                      <a:endParaRPr lang="en-US"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6357371"/>
                  </a:ext>
                </a:extLst>
              </a:tr>
            </a:tbl>
          </a:graphicData>
        </a:graphic>
      </p:graphicFrame>
    </p:spTree>
    <p:extLst>
      <p:ext uri="{BB962C8B-B14F-4D97-AF65-F5344CB8AC3E}">
        <p14:creationId xmlns:p14="http://schemas.microsoft.com/office/powerpoint/2010/main" val="129323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916D-C024-467F-AB81-338253C9C8DD}"/>
              </a:ext>
            </a:extLst>
          </p:cNvPr>
          <p:cNvSpPr>
            <a:spLocks noGrp="1"/>
          </p:cNvSpPr>
          <p:nvPr>
            <p:ph type="ctrTitle"/>
          </p:nvPr>
        </p:nvSpPr>
        <p:spPr/>
        <p:txBody>
          <a:bodyPr/>
          <a:lstStyle/>
          <a:p>
            <a:r>
              <a:rPr lang="en-US" dirty="0"/>
              <a:t>Install , Uninstall and Update of packages</a:t>
            </a:r>
          </a:p>
        </p:txBody>
      </p:sp>
      <p:sp>
        <p:nvSpPr>
          <p:cNvPr id="3" name="Subtitle 2">
            <a:extLst>
              <a:ext uri="{FF2B5EF4-FFF2-40B4-BE49-F238E27FC236}">
                <a16:creationId xmlns:a16="http://schemas.microsoft.com/office/drawing/2014/main" id="{65BBBEEE-DA80-4EC8-AEC9-F3DA8E557A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068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C6BE-3235-4EB2-8DE8-7534EA2D3EDF}"/>
              </a:ext>
            </a:extLst>
          </p:cNvPr>
          <p:cNvSpPr>
            <a:spLocks noGrp="1"/>
          </p:cNvSpPr>
          <p:nvPr>
            <p:ph type="title"/>
          </p:nvPr>
        </p:nvSpPr>
        <p:spPr/>
        <p:txBody>
          <a:bodyPr/>
          <a:lstStyle/>
          <a:p>
            <a:r>
              <a:rPr lang="en-US" dirty="0"/>
              <a:t>Installing the packages</a:t>
            </a:r>
          </a:p>
        </p:txBody>
      </p:sp>
      <p:sp>
        <p:nvSpPr>
          <p:cNvPr id="3" name="Content Placeholder 2">
            <a:extLst>
              <a:ext uri="{FF2B5EF4-FFF2-40B4-BE49-F238E27FC236}">
                <a16:creationId xmlns:a16="http://schemas.microsoft.com/office/drawing/2014/main" id="{00FA59DD-51E1-4427-AEBA-5A8DE6F20C5A}"/>
              </a:ext>
            </a:extLst>
          </p:cNvPr>
          <p:cNvSpPr>
            <a:spLocks noGrp="1"/>
          </p:cNvSpPr>
          <p:nvPr>
            <p:ph idx="1"/>
          </p:nvPr>
        </p:nvSpPr>
        <p:spPr>
          <a:xfrm>
            <a:off x="136031" y="1143000"/>
            <a:ext cx="9633938" cy="2286000"/>
          </a:xfrm>
        </p:spPr>
        <p:txBody>
          <a:bodyPr>
            <a:normAutofit/>
          </a:bodyPr>
          <a:lstStyle/>
          <a:p>
            <a:pPr>
              <a:buNone/>
            </a:pPr>
            <a:r>
              <a:rPr lang="en-US" dirty="0"/>
              <a:t>	</a:t>
            </a:r>
            <a:r>
              <a:rPr lang="en-US" b="1" dirty="0"/>
              <a:t>Packages</a:t>
            </a:r>
            <a:r>
              <a:rPr lang="en-US" dirty="0"/>
              <a:t> may contain multiple modules or a single module. Packages are used to group together files offering relevant tools.</a:t>
            </a:r>
          </a:p>
          <a:p>
            <a:r>
              <a:rPr lang="en-US" dirty="0"/>
              <a:t>There are two ways to install </a:t>
            </a:r>
            <a:r>
              <a:rPr lang="en-US" dirty="0" err="1"/>
              <a:t>npm</a:t>
            </a:r>
            <a:r>
              <a:rPr lang="en-US" dirty="0"/>
              <a:t> packages: locally or globally. </a:t>
            </a:r>
          </a:p>
          <a:p>
            <a:r>
              <a:rPr lang="en-US" dirty="0"/>
              <a:t>If you want to depend on the package from your own module, then install it locally. This is the choice you would use if you are using require statements, for example. jQuery, Bootstrap etc.</a:t>
            </a:r>
          </a:p>
          <a:p>
            <a:pPr>
              <a:buNone/>
            </a:pPr>
            <a:r>
              <a:rPr lang="en-US" dirty="0"/>
              <a:t>    			</a:t>
            </a:r>
            <a:r>
              <a:rPr lang="en-US" dirty="0" err="1"/>
              <a:t>npm</a:t>
            </a:r>
            <a:r>
              <a:rPr lang="en-US" dirty="0"/>
              <a:t> install &lt;</a:t>
            </a:r>
            <a:r>
              <a:rPr lang="en-US" dirty="0" err="1"/>
              <a:t>packagename</a:t>
            </a:r>
            <a:r>
              <a:rPr lang="en-US" dirty="0"/>
              <a:t>&gt;</a:t>
            </a:r>
          </a:p>
          <a:p>
            <a:pPr>
              <a:buNone/>
            </a:pPr>
            <a:r>
              <a:rPr lang="en-US" dirty="0"/>
              <a:t>	 This will download module at the location from where you are running the command.</a:t>
            </a:r>
          </a:p>
        </p:txBody>
      </p:sp>
      <p:pic>
        <p:nvPicPr>
          <p:cNvPr id="4" name="Picture 3">
            <a:extLst>
              <a:ext uri="{FF2B5EF4-FFF2-40B4-BE49-F238E27FC236}">
                <a16:creationId xmlns:a16="http://schemas.microsoft.com/office/drawing/2014/main" id="{FBB69899-CF68-41FC-A2E0-F935585F6816}"/>
              </a:ext>
            </a:extLst>
          </p:cNvPr>
          <p:cNvPicPr>
            <a:picLocks noChangeAspect="1"/>
          </p:cNvPicPr>
          <p:nvPr/>
        </p:nvPicPr>
        <p:blipFill>
          <a:blip r:embed="rId2"/>
          <a:stretch>
            <a:fillRect/>
          </a:stretch>
        </p:blipFill>
        <p:spPr>
          <a:xfrm>
            <a:off x="457200" y="3454400"/>
            <a:ext cx="8696325" cy="1619250"/>
          </a:xfrm>
          <a:prstGeom prst="rect">
            <a:avLst/>
          </a:prstGeom>
          <a:ln>
            <a:solidFill>
              <a:schemeClr val="accent1"/>
            </a:solidFill>
          </a:ln>
        </p:spPr>
      </p:pic>
    </p:spTree>
    <p:extLst>
      <p:ext uri="{BB962C8B-B14F-4D97-AF65-F5344CB8AC3E}">
        <p14:creationId xmlns:p14="http://schemas.microsoft.com/office/powerpoint/2010/main" val="277793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C6BE-3235-4EB2-8DE8-7534EA2D3EDF}"/>
              </a:ext>
            </a:extLst>
          </p:cNvPr>
          <p:cNvSpPr>
            <a:spLocks noGrp="1"/>
          </p:cNvSpPr>
          <p:nvPr>
            <p:ph type="title"/>
          </p:nvPr>
        </p:nvSpPr>
        <p:spPr/>
        <p:txBody>
          <a:bodyPr/>
          <a:lstStyle/>
          <a:p>
            <a:r>
              <a:rPr lang="en-US" dirty="0"/>
              <a:t>Installing the packages </a:t>
            </a:r>
            <a:r>
              <a:rPr lang="en-US" dirty="0" err="1"/>
              <a:t>cont</a:t>
            </a:r>
            <a:r>
              <a:rPr lang="en-US" dirty="0"/>
              <a:t>…</a:t>
            </a:r>
          </a:p>
        </p:txBody>
      </p:sp>
      <p:sp>
        <p:nvSpPr>
          <p:cNvPr id="3" name="Content Placeholder 2">
            <a:extLst>
              <a:ext uri="{FF2B5EF4-FFF2-40B4-BE49-F238E27FC236}">
                <a16:creationId xmlns:a16="http://schemas.microsoft.com/office/drawing/2014/main" id="{00FA59DD-51E1-4427-AEBA-5A8DE6F20C5A}"/>
              </a:ext>
            </a:extLst>
          </p:cNvPr>
          <p:cNvSpPr>
            <a:spLocks noGrp="1"/>
          </p:cNvSpPr>
          <p:nvPr>
            <p:ph idx="1"/>
          </p:nvPr>
        </p:nvSpPr>
        <p:spPr>
          <a:xfrm>
            <a:off x="0" y="1447800"/>
            <a:ext cx="9583838" cy="2286000"/>
          </a:xfrm>
        </p:spPr>
        <p:txBody>
          <a:bodyPr>
            <a:normAutofit/>
          </a:bodyPr>
          <a:lstStyle/>
          <a:p>
            <a:r>
              <a:rPr lang="en-US" dirty="0"/>
              <a:t>Global Installation: If you want to use a package as a command line tool, then install it globally. This way, it works no matter which directory is current. For example grunt, typescript etc.</a:t>
            </a:r>
          </a:p>
          <a:p>
            <a:pPr>
              <a:buNone/>
            </a:pPr>
            <a:r>
              <a:rPr lang="en-US" dirty="0"/>
              <a:t>    			</a:t>
            </a:r>
            <a:r>
              <a:rPr lang="en-US" dirty="0" err="1"/>
              <a:t>npm</a:t>
            </a:r>
            <a:r>
              <a:rPr lang="en-US" dirty="0"/>
              <a:t> install &lt;</a:t>
            </a:r>
            <a:r>
              <a:rPr lang="en-US" dirty="0" err="1"/>
              <a:t>packagename</a:t>
            </a:r>
            <a:r>
              <a:rPr lang="en-US" dirty="0"/>
              <a:t>&gt;  -g </a:t>
            </a:r>
          </a:p>
          <a:p>
            <a:pPr>
              <a:buNone/>
            </a:pPr>
            <a:r>
              <a:rPr lang="en-US" dirty="0"/>
              <a:t>	This will download module at below location:</a:t>
            </a:r>
          </a:p>
          <a:p>
            <a:pPr>
              <a:buNone/>
            </a:pPr>
            <a:r>
              <a:rPr lang="en-US" dirty="0"/>
              <a:t>		C:\Users\&lt;username&gt;\AppData\Roaming\npm\node_modules	</a:t>
            </a:r>
          </a:p>
          <a:p>
            <a:endParaRPr lang="en-US" dirty="0"/>
          </a:p>
        </p:txBody>
      </p:sp>
      <p:pic>
        <p:nvPicPr>
          <p:cNvPr id="4" name="Picture 3">
            <a:extLst>
              <a:ext uri="{FF2B5EF4-FFF2-40B4-BE49-F238E27FC236}">
                <a16:creationId xmlns:a16="http://schemas.microsoft.com/office/drawing/2014/main" id="{30D3A63B-1802-47D5-A5D5-E16446FC585F}"/>
              </a:ext>
            </a:extLst>
          </p:cNvPr>
          <p:cNvPicPr>
            <a:picLocks noChangeAspect="1"/>
          </p:cNvPicPr>
          <p:nvPr/>
        </p:nvPicPr>
        <p:blipFill>
          <a:blip r:embed="rId2"/>
          <a:stretch>
            <a:fillRect/>
          </a:stretch>
        </p:blipFill>
        <p:spPr>
          <a:xfrm>
            <a:off x="228600" y="3255978"/>
            <a:ext cx="9355238" cy="843974"/>
          </a:xfrm>
          <a:prstGeom prst="rect">
            <a:avLst/>
          </a:prstGeom>
          <a:ln>
            <a:solidFill>
              <a:schemeClr val="tx1"/>
            </a:solidFill>
          </a:ln>
        </p:spPr>
      </p:pic>
    </p:spTree>
    <p:extLst>
      <p:ext uri="{BB962C8B-B14F-4D97-AF65-F5344CB8AC3E}">
        <p14:creationId xmlns:p14="http://schemas.microsoft.com/office/powerpoint/2010/main" val="3807392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7ED0-0B4A-48BA-B839-7A2116C5F78F}"/>
              </a:ext>
            </a:extLst>
          </p:cNvPr>
          <p:cNvSpPr>
            <a:spLocks noGrp="1"/>
          </p:cNvSpPr>
          <p:nvPr>
            <p:ph type="title"/>
          </p:nvPr>
        </p:nvSpPr>
        <p:spPr/>
        <p:txBody>
          <a:bodyPr/>
          <a:lstStyle/>
          <a:p>
            <a:r>
              <a:rPr lang="en-US" dirty="0"/>
              <a:t>Updating the packages</a:t>
            </a:r>
          </a:p>
        </p:txBody>
      </p:sp>
      <p:sp>
        <p:nvSpPr>
          <p:cNvPr id="3" name="Content Placeholder 2">
            <a:extLst>
              <a:ext uri="{FF2B5EF4-FFF2-40B4-BE49-F238E27FC236}">
                <a16:creationId xmlns:a16="http://schemas.microsoft.com/office/drawing/2014/main" id="{FF9E6F6D-99F6-40E3-9A60-1DA424A489BC}"/>
              </a:ext>
            </a:extLst>
          </p:cNvPr>
          <p:cNvSpPr>
            <a:spLocks noGrp="1"/>
          </p:cNvSpPr>
          <p:nvPr>
            <p:ph idx="1"/>
          </p:nvPr>
        </p:nvSpPr>
        <p:spPr>
          <a:xfrm>
            <a:off x="262413" y="1465473"/>
            <a:ext cx="3866909" cy="4687989"/>
          </a:xfrm>
        </p:spPr>
        <p:txBody>
          <a:bodyPr>
            <a:noAutofit/>
          </a:bodyPr>
          <a:lstStyle/>
          <a:p>
            <a:pPr>
              <a:buNone/>
            </a:pPr>
            <a:r>
              <a:rPr lang="en-US" dirty="0"/>
              <a:t> 	It's a good practice to periodically update the packages your application depends on. Then, if the original developers have improved their code, your code will be improved as well.</a:t>
            </a:r>
          </a:p>
          <a:p>
            <a:r>
              <a:rPr lang="en-US" dirty="0" err="1"/>
              <a:t>npm</a:t>
            </a:r>
            <a:r>
              <a:rPr lang="en-US" dirty="0"/>
              <a:t> outdated. There should be few outdated packages.</a:t>
            </a:r>
          </a:p>
          <a:p>
            <a:r>
              <a:rPr lang="en-US" dirty="0" err="1"/>
              <a:t>npm</a:t>
            </a:r>
            <a:r>
              <a:rPr lang="en-US" dirty="0"/>
              <a:t> update in the same directory as the </a:t>
            </a:r>
            <a:r>
              <a:rPr lang="en-US" dirty="0" err="1"/>
              <a:t>package.json</a:t>
            </a:r>
            <a:r>
              <a:rPr lang="en-US" dirty="0"/>
              <a:t> file of the application that you want to update.</a:t>
            </a:r>
          </a:p>
          <a:p>
            <a:r>
              <a:rPr lang="en-US" dirty="0" err="1"/>
              <a:t>npm</a:t>
            </a:r>
            <a:r>
              <a:rPr lang="en-US" dirty="0"/>
              <a:t> outdated. There should not be any results.</a:t>
            </a:r>
          </a:p>
          <a:p>
            <a:endParaRPr lang="en-US" dirty="0"/>
          </a:p>
        </p:txBody>
      </p:sp>
      <p:pic>
        <p:nvPicPr>
          <p:cNvPr id="4" name="Picture 3">
            <a:extLst>
              <a:ext uri="{FF2B5EF4-FFF2-40B4-BE49-F238E27FC236}">
                <a16:creationId xmlns:a16="http://schemas.microsoft.com/office/drawing/2014/main" id="{64A4FAA9-F5DE-46A1-A3EE-301BDDA1B841}"/>
              </a:ext>
            </a:extLst>
          </p:cNvPr>
          <p:cNvPicPr>
            <a:picLocks noChangeAspect="1"/>
          </p:cNvPicPr>
          <p:nvPr/>
        </p:nvPicPr>
        <p:blipFill>
          <a:blip r:embed="rId2"/>
          <a:stretch>
            <a:fillRect/>
          </a:stretch>
        </p:blipFill>
        <p:spPr>
          <a:xfrm>
            <a:off x="4191000" y="1484211"/>
            <a:ext cx="5476875" cy="3047063"/>
          </a:xfrm>
          <a:prstGeom prst="rect">
            <a:avLst/>
          </a:prstGeom>
          <a:ln>
            <a:solidFill>
              <a:schemeClr val="tx1"/>
            </a:solidFill>
          </a:ln>
        </p:spPr>
      </p:pic>
    </p:spTree>
    <p:extLst>
      <p:ext uri="{BB962C8B-B14F-4D97-AF65-F5344CB8AC3E}">
        <p14:creationId xmlns:p14="http://schemas.microsoft.com/office/powerpoint/2010/main" val="155867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5231-F8D8-42F1-B417-2028951CEF46}"/>
              </a:ext>
            </a:extLst>
          </p:cNvPr>
          <p:cNvSpPr>
            <a:spLocks noGrp="1"/>
          </p:cNvSpPr>
          <p:nvPr>
            <p:ph type="title"/>
          </p:nvPr>
        </p:nvSpPr>
        <p:spPr/>
        <p:txBody>
          <a:bodyPr/>
          <a:lstStyle/>
          <a:p>
            <a:r>
              <a:rPr lang="en-US" dirty="0"/>
              <a:t>NodeJS/NPM module design</a:t>
            </a:r>
          </a:p>
        </p:txBody>
      </p:sp>
      <p:sp>
        <p:nvSpPr>
          <p:cNvPr id="4" name="Rectangle: Rounded Corners 3">
            <a:extLst>
              <a:ext uri="{FF2B5EF4-FFF2-40B4-BE49-F238E27FC236}">
                <a16:creationId xmlns:a16="http://schemas.microsoft.com/office/drawing/2014/main" id="{80186F7D-2A5C-4831-8A17-394CDF830DE9}"/>
              </a:ext>
            </a:extLst>
          </p:cNvPr>
          <p:cNvSpPr/>
          <p:nvPr/>
        </p:nvSpPr>
        <p:spPr>
          <a:xfrm>
            <a:off x="609600" y="2082798"/>
            <a:ext cx="1524000" cy="8382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latin typeface="Body Level 1"/>
              </a:rPr>
              <a:t>Overview of </a:t>
            </a:r>
            <a:r>
              <a:rPr lang="en-US" dirty="0">
                <a:solidFill>
                  <a:schemeClr val="bg1"/>
                </a:solidFill>
                <a:latin typeface="Body Level 1"/>
              </a:rPr>
              <a:t>NodeJS</a:t>
            </a:r>
          </a:p>
        </p:txBody>
      </p:sp>
      <p:sp>
        <p:nvSpPr>
          <p:cNvPr id="5" name="Rectangle: Rounded Corners 4">
            <a:extLst>
              <a:ext uri="{FF2B5EF4-FFF2-40B4-BE49-F238E27FC236}">
                <a16:creationId xmlns:a16="http://schemas.microsoft.com/office/drawing/2014/main" id="{A9D8ED8E-851B-4ED4-B70F-BF0A86370CBB}"/>
              </a:ext>
            </a:extLst>
          </p:cNvPr>
          <p:cNvSpPr/>
          <p:nvPr/>
        </p:nvSpPr>
        <p:spPr>
          <a:xfrm>
            <a:off x="5312688" y="2077353"/>
            <a:ext cx="1828800" cy="8382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Local Modules</a:t>
            </a:r>
          </a:p>
        </p:txBody>
      </p:sp>
      <p:sp>
        <p:nvSpPr>
          <p:cNvPr id="16" name="Rectangle: Rounded Corners 15">
            <a:extLst>
              <a:ext uri="{FF2B5EF4-FFF2-40B4-BE49-F238E27FC236}">
                <a16:creationId xmlns:a16="http://schemas.microsoft.com/office/drawing/2014/main" id="{932F650E-FDC7-4F04-BDA4-745D0D2D60EF}"/>
              </a:ext>
            </a:extLst>
          </p:cNvPr>
          <p:cNvSpPr/>
          <p:nvPr/>
        </p:nvSpPr>
        <p:spPr>
          <a:xfrm>
            <a:off x="2891557" y="2077353"/>
            <a:ext cx="1653022" cy="9144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Node JS Modules</a:t>
            </a:r>
          </a:p>
        </p:txBody>
      </p:sp>
      <p:sp>
        <p:nvSpPr>
          <p:cNvPr id="17" name="Arrow: Right 16">
            <a:extLst>
              <a:ext uri="{FF2B5EF4-FFF2-40B4-BE49-F238E27FC236}">
                <a16:creationId xmlns:a16="http://schemas.microsoft.com/office/drawing/2014/main" id="{A4809A25-3E9B-4129-BCFA-CB2EF1BB22D8}"/>
              </a:ext>
            </a:extLst>
          </p:cNvPr>
          <p:cNvSpPr/>
          <p:nvPr/>
        </p:nvSpPr>
        <p:spPr>
          <a:xfrm>
            <a:off x="2133600" y="2427424"/>
            <a:ext cx="757957" cy="208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0658473E-939F-4546-9077-4802B09AE0B2}"/>
              </a:ext>
            </a:extLst>
          </p:cNvPr>
          <p:cNvSpPr/>
          <p:nvPr/>
        </p:nvSpPr>
        <p:spPr>
          <a:xfrm>
            <a:off x="4544579" y="2427424"/>
            <a:ext cx="757957" cy="208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73D8921-ED46-4639-8AD9-35F34ACE5E95}"/>
              </a:ext>
            </a:extLst>
          </p:cNvPr>
          <p:cNvSpPr txBox="1"/>
          <p:nvPr/>
        </p:nvSpPr>
        <p:spPr>
          <a:xfrm>
            <a:off x="155482" y="6052461"/>
            <a:ext cx="2924947" cy="702001"/>
          </a:xfrm>
          <a:prstGeom prst="rect">
            <a:avLst/>
          </a:prstGeom>
          <a:noFill/>
          <a:ln w="3175">
            <a:solidFill>
              <a:schemeClr val="tx1"/>
            </a:solidFill>
          </a:ln>
        </p:spPr>
        <p:txBody>
          <a:bodyPr wrap="square" rtlCol="0">
            <a:spAutoFit/>
          </a:bodyPr>
          <a:lstStyle/>
          <a:p>
            <a:r>
              <a:rPr lang="en-US" sz="2000" b="1" dirty="0">
                <a:latin typeface="Calibri" panose="020F0502020204030204" pitchFamily="34" charset="0"/>
                <a:cs typeface="Calibri" panose="020F0502020204030204" pitchFamily="34" charset="0"/>
              </a:rPr>
              <a:t>Installer</a:t>
            </a:r>
            <a:r>
              <a:rPr lang="en-US" sz="2000" dirty="0">
                <a:latin typeface="Calibri" panose="020F0502020204030204" pitchFamily="34" charset="0"/>
                <a:cs typeface="Calibri" panose="020F0502020204030204" pitchFamily="34" charset="0"/>
              </a:rPr>
              <a:t> : NodeJS</a:t>
            </a:r>
          </a:p>
          <a:p>
            <a:r>
              <a:rPr lang="en-US" sz="2000" b="1" dirty="0">
                <a:latin typeface="Calibri" panose="020F0502020204030204" pitchFamily="34" charset="0"/>
                <a:cs typeface="Calibri" panose="020F0502020204030204" pitchFamily="34" charset="0"/>
              </a:rPr>
              <a:t>Browser</a:t>
            </a:r>
            <a:r>
              <a:rPr lang="en-US" sz="2000" dirty="0">
                <a:latin typeface="Calibri" panose="020F0502020204030204" pitchFamily="34" charset="0"/>
                <a:cs typeface="Calibri" panose="020F0502020204030204" pitchFamily="34" charset="0"/>
              </a:rPr>
              <a:t>: Google Chrome</a:t>
            </a:r>
          </a:p>
        </p:txBody>
      </p:sp>
      <p:sp>
        <p:nvSpPr>
          <p:cNvPr id="25" name="Rectangle 24">
            <a:extLst>
              <a:ext uri="{FF2B5EF4-FFF2-40B4-BE49-F238E27FC236}">
                <a16:creationId xmlns:a16="http://schemas.microsoft.com/office/drawing/2014/main" id="{495F91BC-3074-40CF-B89E-11AECF044C6B}"/>
              </a:ext>
            </a:extLst>
          </p:cNvPr>
          <p:cNvSpPr/>
          <p:nvPr/>
        </p:nvSpPr>
        <p:spPr>
          <a:xfrm>
            <a:off x="155482" y="5721880"/>
            <a:ext cx="2924947" cy="33058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latin typeface="Calibri" panose="020F0502020204030204" pitchFamily="34" charset="0"/>
                <a:cs typeface="Calibri" panose="020F0502020204030204" pitchFamily="34" charset="0"/>
              </a:rPr>
              <a:t>S/W Requirements</a:t>
            </a:r>
            <a:endParaRPr lang="en-GB" b="1" dirty="0">
              <a:solidFill>
                <a:schemeClr val="tx2"/>
              </a:solidFill>
              <a:latin typeface="Calibri" panose="020F0502020204030204" pitchFamily="34" charset="0"/>
              <a:cs typeface="Calibri" panose="020F0502020204030204" pitchFamily="34" charset="0"/>
            </a:endParaRPr>
          </a:p>
        </p:txBody>
      </p:sp>
      <p:sp>
        <p:nvSpPr>
          <p:cNvPr id="26" name="Rectangle: Rounded Corners 25">
            <a:extLst>
              <a:ext uri="{FF2B5EF4-FFF2-40B4-BE49-F238E27FC236}">
                <a16:creationId xmlns:a16="http://schemas.microsoft.com/office/drawing/2014/main" id="{C3115878-E559-4E1A-9383-D692AB2D0B57}"/>
              </a:ext>
            </a:extLst>
          </p:cNvPr>
          <p:cNvSpPr/>
          <p:nvPr/>
        </p:nvSpPr>
        <p:spPr>
          <a:xfrm>
            <a:off x="7909597" y="2077353"/>
            <a:ext cx="1524000" cy="8382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What is </a:t>
            </a:r>
            <a:r>
              <a:rPr lang="en-US" dirty="0" err="1">
                <a:solidFill>
                  <a:schemeClr val="bg1"/>
                </a:solidFill>
                <a:latin typeface="Body Level 1"/>
              </a:rPr>
              <a:t>npm</a:t>
            </a:r>
            <a:endParaRPr lang="en-US" dirty="0">
              <a:solidFill>
                <a:schemeClr val="bg1"/>
              </a:solidFill>
              <a:latin typeface="Body Level 1"/>
            </a:endParaRPr>
          </a:p>
        </p:txBody>
      </p:sp>
      <p:sp>
        <p:nvSpPr>
          <p:cNvPr id="27" name="Rectangle: Rounded Corners 26">
            <a:extLst>
              <a:ext uri="{FF2B5EF4-FFF2-40B4-BE49-F238E27FC236}">
                <a16:creationId xmlns:a16="http://schemas.microsoft.com/office/drawing/2014/main" id="{BEDEF25C-B758-4817-863C-8AA8C442A823}"/>
              </a:ext>
            </a:extLst>
          </p:cNvPr>
          <p:cNvSpPr/>
          <p:nvPr/>
        </p:nvSpPr>
        <p:spPr>
          <a:xfrm>
            <a:off x="7755038" y="4145453"/>
            <a:ext cx="1828800" cy="838200"/>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Components of </a:t>
            </a:r>
            <a:r>
              <a:rPr lang="en-US" dirty="0" err="1">
                <a:solidFill>
                  <a:schemeClr val="bg1"/>
                </a:solidFill>
                <a:latin typeface="Body Level 1"/>
              </a:rPr>
              <a:t>npm</a:t>
            </a:r>
            <a:r>
              <a:rPr lang="en-US" dirty="0">
                <a:solidFill>
                  <a:schemeClr val="bg1"/>
                </a:solidFill>
                <a:latin typeface="Body Level 1"/>
              </a:rPr>
              <a:t> </a:t>
            </a:r>
          </a:p>
        </p:txBody>
      </p:sp>
      <p:sp>
        <p:nvSpPr>
          <p:cNvPr id="28" name="Rectangle: Rounded Corners 27">
            <a:extLst>
              <a:ext uri="{FF2B5EF4-FFF2-40B4-BE49-F238E27FC236}">
                <a16:creationId xmlns:a16="http://schemas.microsoft.com/office/drawing/2014/main" id="{62E6A900-847F-4D79-A555-B9F38E580B16}"/>
              </a:ext>
            </a:extLst>
          </p:cNvPr>
          <p:cNvSpPr/>
          <p:nvPr/>
        </p:nvSpPr>
        <p:spPr>
          <a:xfrm>
            <a:off x="5669545" y="4145453"/>
            <a:ext cx="1501386" cy="914400"/>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installing the packages</a:t>
            </a:r>
          </a:p>
        </p:txBody>
      </p:sp>
      <p:sp>
        <p:nvSpPr>
          <p:cNvPr id="29" name="Rectangle: Rounded Corners 28">
            <a:extLst>
              <a:ext uri="{FF2B5EF4-FFF2-40B4-BE49-F238E27FC236}">
                <a16:creationId xmlns:a16="http://schemas.microsoft.com/office/drawing/2014/main" id="{D17FA6EA-C2EF-4D89-8ECA-24DEC332FEEE}"/>
              </a:ext>
            </a:extLst>
          </p:cNvPr>
          <p:cNvSpPr/>
          <p:nvPr/>
        </p:nvSpPr>
        <p:spPr>
          <a:xfrm>
            <a:off x="3080429" y="4152710"/>
            <a:ext cx="1653022" cy="90714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updating the packages</a:t>
            </a:r>
          </a:p>
        </p:txBody>
      </p:sp>
      <p:sp>
        <p:nvSpPr>
          <p:cNvPr id="30" name="Rectangle: Rounded Corners 29">
            <a:extLst>
              <a:ext uri="{FF2B5EF4-FFF2-40B4-BE49-F238E27FC236}">
                <a16:creationId xmlns:a16="http://schemas.microsoft.com/office/drawing/2014/main" id="{A3082741-C29A-4363-894F-063ECE22F99F}"/>
              </a:ext>
            </a:extLst>
          </p:cNvPr>
          <p:cNvSpPr/>
          <p:nvPr/>
        </p:nvSpPr>
        <p:spPr>
          <a:xfrm>
            <a:off x="715958" y="4152710"/>
            <a:ext cx="1653021" cy="91440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Body Level 1"/>
              </a:rPr>
              <a:t>uninstalling the packages</a:t>
            </a:r>
          </a:p>
        </p:txBody>
      </p:sp>
      <p:sp>
        <p:nvSpPr>
          <p:cNvPr id="31" name="Arrow: Left 30">
            <a:extLst>
              <a:ext uri="{FF2B5EF4-FFF2-40B4-BE49-F238E27FC236}">
                <a16:creationId xmlns:a16="http://schemas.microsoft.com/office/drawing/2014/main" id="{30889E16-B582-461F-86E8-B929E14624DD}"/>
              </a:ext>
            </a:extLst>
          </p:cNvPr>
          <p:cNvSpPr/>
          <p:nvPr/>
        </p:nvSpPr>
        <p:spPr>
          <a:xfrm>
            <a:off x="7170931" y="4495800"/>
            <a:ext cx="572026" cy="2088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Left 31">
            <a:extLst>
              <a:ext uri="{FF2B5EF4-FFF2-40B4-BE49-F238E27FC236}">
                <a16:creationId xmlns:a16="http://schemas.microsoft.com/office/drawing/2014/main" id="{2764F9E7-9765-41B5-9279-960BE52E5057}"/>
              </a:ext>
            </a:extLst>
          </p:cNvPr>
          <p:cNvSpPr/>
          <p:nvPr/>
        </p:nvSpPr>
        <p:spPr>
          <a:xfrm>
            <a:off x="4733451" y="4495799"/>
            <a:ext cx="936094" cy="2088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Left 32">
            <a:extLst>
              <a:ext uri="{FF2B5EF4-FFF2-40B4-BE49-F238E27FC236}">
                <a16:creationId xmlns:a16="http://schemas.microsoft.com/office/drawing/2014/main" id="{F421A96F-B8EC-447F-9BF3-93A6B39E18BE}"/>
              </a:ext>
            </a:extLst>
          </p:cNvPr>
          <p:cNvSpPr/>
          <p:nvPr/>
        </p:nvSpPr>
        <p:spPr>
          <a:xfrm>
            <a:off x="2383712" y="4472295"/>
            <a:ext cx="696717" cy="1872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C8306115-1472-43DD-A05E-BA4E8A6E379E}"/>
              </a:ext>
            </a:extLst>
          </p:cNvPr>
          <p:cNvSpPr/>
          <p:nvPr/>
        </p:nvSpPr>
        <p:spPr>
          <a:xfrm>
            <a:off x="8534400" y="2915553"/>
            <a:ext cx="228600" cy="12081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Right 34">
            <a:extLst>
              <a:ext uri="{FF2B5EF4-FFF2-40B4-BE49-F238E27FC236}">
                <a16:creationId xmlns:a16="http://schemas.microsoft.com/office/drawing/2014/main" id="{B34A3FC2-6949-48E2-A43B-30DBF5A22A2F}"/>
              </a:ext>
            </a:extLst>
          </p:cNvPr>
          <p:cNvSpPr/>
          <p:nvPr/>
        </p:nvSpPr>
        <p:spPr>
          <a:xfrm>
            <a:off x="7170931" y="2419208"/>
            <a:ext cx="757957" cy="2088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peech Bubble: Oval 2">
            <a:extLst>
              <a:ext uri="{FF2B5EF4-FFF2-40B4-BE49-F238E27FC236}">
                <a16:creationId xmlns:a16="http://schemas.microsoft.com/office/drawing/2014/main" id="{57B37E0D-5D0F-47A9-A53C-FBE70AC65A3E}"/>
              </a:ext>
            </a:extLst>
          </p:cNvPr>
          <p:cNvSpPr/>
          <p:nvPr/>
        </p:nvSpPr>
        <p:spPr>
          <a:xfrm>
            <a:off x="6553200" y="1165750"/>
            <a:ext cx="1981200" cy="702000"/>
          </a:xfrm>
          <a:prstGeom prst="wedgeEllipseCallout">
            <a:avLst>
              <a:gd name="adj1" fmla="val 63370"/>
              <a:gd name="adj2" fmla="val 80364"/>
            </a:avLst>
          </a:prstGeom>
          <a:solidFill>
            <a:srgbClr val="F9FC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Body Level 1"/>
              </a:rPr>
              <a:t>Cheat Sheet for NPM</a:t>
            </a:r>
          </a:p>
        </p:txBody>
      </p:sp>
    </p:spTree>
    <p:extLst>
      <p:ext uri="{BB962C8B-B14F-4D97-AF65-F5344CB8AC3E}">
        <p14:creationId xmlns:p14="http://schemas.microsoft.com/office/powerpoint/2010/main" val="748001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C6BE-3235-4EB2-8DE8-7534EA2D3EDF}"/>
              </a:ext>
            </a:extLst>
          </p:cNvPr>
          <p:cNvSpPr>
            <a:spLocks noGrp="1"/>
          </p:cNvSpPr>
          <p:nvPr>
            <p:ph type="title"/>
          </p:nvPr>
        </p:nvSpPr>
        <p:spPr/>
        <p:txBody>
          <a:bodyPr/>
          <a:lstStyle/>
          <a:p>
            <a:r>
              <a:rPr lang="en-US" dirty="0"/>
              <a:t>Uninstall the packages</a:t>
            </a:r>
          </a:p>
        </p:txBody>
      </p:sp>
      <p:sp>
        <p:nvSpPr>
          <p:cNvPr id="3" name="Content Placeholder 2">
            <a:extLst>
              <a:ext uri="{FF2B5EF4-FFF2-40B4-BE49-F238E27FC236}">
                <a16:creationId xmlns:a16="http://schemas.microsoft.com/office/drawing/2014/main" id="{00FA59DD-51E1-4427-AEBA-5A8DE6F20C5A}"/>
              </a:ext>
            </a:extLst>
          </p:cNvPr>
          <p:cNvSpPr>
            <a:spLocks noGrp="1"/>
          </p:cNvSpPr>
          <p:nvPr>
            <p:ph idx="1"/>
          </p:nvPr>
        </p:nvSpPr>
        <p:spPr>
          <a:xfrm>
            <a:off x="152400" y="1447800"/>
            <a:ext cx="9574306" cy="702000"/>
          </a:xfrm>
        </p:spPr>
        <p:txBody>
          <a:bodyPr>
            <a:normAutofit/>
          </a:bodyPr>
          <a:lstStyle/>
          <a:p>
            <a:r>
              <a:rPr lang="en-US" dirty="0"/>
              <a:t>To remove a package from your </a:t>
            </a:r>
            <a:r>
              <a:rPr lang="en-US" dirty="0" err="1"/>
              <a:t>node_modules</a:t>
            </a:r>
            <a:r>
              <a:rPr lang="en-US" dirty="0"/>
              <a:t> directory, use:</a:t>
            </a:r>
          </a:p>
          <a:p>
            <a:pPr>
              <a:buNone/>
            </a:pPr>
            <a:r>
              <a:rPr lang="en-US" dirty="0"/>
              <a:t>		</a:t>
            </a:r>
            <a:r>
              <a:rPr lang="en-US" dirty="0" err="1"/>
              <a:t>npm</a:t>
            </a:r>
            <a:r>
              <a:rPr lang="en-US" dirty="0"/>
              <a:t> uninstall &lt;package&gt;</a:t>
            </a:r>
          </a:p>
        </p:txBody>
      </p:sp>
      <p:pic>
        <p:nvPicPr>
          <p:cNvPr id="5" name="Picture 4">
            <a:extLst>
              <a:ext uri="{FF2B5EF4-FFF2-40B4-BE49-F238E27FC236}">
                <a16:creationId xmlns:a16="http://schemas.microsoft.com/office/drawing/2014/main" id="{16D68F42-D1CC-4858-9640-28420CDE5233}"/>
              </a:ext>
            </a:extLst>
          </p:cNvPr>
          <p:cNvPicPr>
            <a:picLocks noChangeAspect="1"/>
          </p:cNvPicPr>
          <p:nvPr/>
        </p:nvPicPr>
        <p:blipFill>
          <a:blip r:embed="rId2"/>
          <a:stretch>
            <a:fillRect/>
          </a:stretch>
        </p:blipFill>
        <p:spPr>
          <a:xfrm>
            <a:off x="294111" y="2190975"/>
            <a:ext cx="9553575" cy="1009650"/>
          </a:xfrm>
          <a:prstGeom prst="rect">
            <a:avLst/>
          </a:prstGeom>
          <a:ln>
            <a:solidFill>
              <a:schemeClr val="tx1"/>
            </a:solidFill>
          </a:ln>
        </p:spPr>
      </p:pic>
    </p:spTree>
    <p:extLst>
      <p:ext uri="{BB962C8B-B14F-4D97-AF65-F5344CB8AC3E}">
        <p14:creationId xmlns:p14="http://schemas.microsoft.com/office/powerpoint/2010/main" val="22246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BF57-E0D1-4CAD-919D-A0A5C0FCD358}"/>
              </a:ext>
            </a:extLst>
          </p:cNvPr>
          <p:cNvSpPr>
            <a:spLocks noGrp="1"/>
          </p:cNvSpPr>
          <p:nvPr>
            <p:ph type="title"/>
          </p:nvPr>
        </p:nvSpPr>
        <p:spPr/>
        <p:txBody>
          <a:bodyPr/>
          <a:lstStyle/>
          <a:p>
            <a:r>
              <a:rPr lang="en-US" dirty="0"/>
              <a:t>Cheat Sheet references</a:t>
            </a:r>
          </a:p>
        </p:txBody>
      </p:sp>
      <p:sp>
        <p:nvSpPr>
          <p:cNvPr id="3" name="Content Placeholder 2">
            <a:extLst>
              <a:ext uri="{FF2B5EF4-FFF2-40B4-BE49-F238E27FC236}">
                <a16:creationId xmlns:a16="http://schemas.microsoft.com/office/drawing/2014/main" id="{9A5980D6-1B1C-4DEB-80E9-629D5947B514}"/>
              </a:ext>
            </a:extLst>
          </p:cNvPr>
          <p:cNvSpPr>
            <a:spLocks noGrp="1"/>
          </p:cNvSpPr>
          <p:nvPr>
            <p:ph idx="1"/>
          </p:nvPr>
        </p:nvSpPr>
        <p:spPr>
          <a:xfrm>
            <a:off x="265725" y="1430771"/>
            <a:ext cx="9259747" cy="1998229"/>
          </a:xfrm>
        </p:spPr>
        <p:txBody>
          <a:bodyPr>
            <a:normAutofit/>
          </a:bodyPr>
          <a:lstStyle/>
          <a:p>
            <a:pPr marL="0" indent="0">
              <a:buNone/>
            </a:pPr>
            <a:r>
              <a:rPr lang="en-US" dirty="0"/>
              <a:t>Cheat Sheet for </a:t>
            </a:r>
            <a:r>
              <a:rPr lang="en-US" dirty="0" err="1"/>
              <a:t>npm</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94204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6CBCD-801A-49BC-A91C-B8BC9C087C5E}"/>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0E9FF59E-1E51-4BB7-BD98-F4CD1B0F6BF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7831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916D-C024-467F-AB81-338253C9C8DD}"/>
              </a:ext>
            </a:extLst>
          </p:cNvPr>
          <p:cNvSpPr>
            <a:spLocks noGrp="1"/>
          </p:cNvSpPr>
          <p:nvPr>
            <p:ph type="ctrTitle"/>
          </p:nvPr>
        </p:nvSpPr>
        <p:spPr/>
        <p:txBody>
          <a:bodyPr/>
          <a:lstStyle/>
          <a:p>
            <a:r>
              <a:rPr lang="en-US" dirty="0"/>
              <a:t>Overview of NodeJS</a:t>
            </a:r>
          </a:p>
        </p:txBody>
      </p:sp>
      <p:sp>
        <p:nvSpPr>
          <p:cNvPr id="3" name="Subtitle 2">
            <a:extLst>
              <a:ext uri="{FF2B5EF4-FFF2-40B4-BE49-F238E27FC236}">
                <a16:creationId xmlns:a16="http://schemas.microsoft.com/office/drawing/2014/main" id="{65BBBEEE-DA80-4EC8-AEC9-F3DA8E557A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799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4A66-0E33-4395-997A-95AFEEE54D79}"/>
              </a:ext>
            </a:extLst>
          </p:cNvPr>
          <p:cNvSpPr>
            <a:spLocks noGrp="1"/>
          </p:cNvSpPr>
          <p:nvPr>
            <p:ph type="title"/>
          </p:nvPr>
        </p:nvSpPr>
        <p:spPr/>
        <p:txBody>
          <a:bodyPr/>
          <a:lstStyle/>
          <a:p>
            <a:r>
              <a:rPr lang="en-US" dirty="0"/>
              <a:t>Node JS</a:t>
            </a:r>
          </a:p>
        </p:txBody>
      </p:sp>
      <p:sp>
        <p:nvSpPr>
          <p:cNvPr id="3" name="Content Placeholder 2">
            <a:extLst>
              <a:ext uri="{FF2B5EF4-FFF2-40B4-BE49-F238E27FC236}">
                <a16:creationId xmlns:a16="http://schemas.microsoft.com/office/drawing/2014/main" id="{4483F1F6-AE23-4F79-879F-E1D82EBDCACB}"/>
              </a:ext>
            </a:extLst>
          </p:cNvPr>
          <p:cNvSpPr>
            <a:spLocks noGrp="1"/>
          </p:cNvSpPr>
          <p:nvPr>
            <p:ph idx="1"/>
          </p:nvPr>
        </p:nvSpPr>
        <p:spPr>
          <a:xfrm>
            <a:off x="152400" y="1295400"/>
            <a:ext cx="5562600" cy="5105400"/>
          </a:xfrm>
        </p:spPr>
        <p:txBody>
          <a:bodyPr/>
          <a:lstStyle/>
          <a:p>
            <a:r>
              <a:rPr lang="en-US" b="1" dirty="0"/>
              <a:t>Node.js</a:t>
            </a:r>
            <a:r>
              <a:rPr lang="en-US" dirty="0"/>
              <a:t> is an open-source, cross-platform JavaScript run-time environment that executes JavaScript code outside of a browser.</a:t>
            </a:r>
          </a:p>
          <a:p>
            <a:r>
              <a:rPr lang="en-US" dirty="0"/>
              <a:t>Node.js is used for development of server-side web applications.</a:t>
            </a:r>
          </a:p>
          <a:p>
            <a:r>
              <a:rPr lang="en-US" dirty="0"/>
              <a:t> Node.js lets developers use JavaScript to write command line tools and for server-side scripting—running scripts server-side to produce dynamic web page content before the page is sent to the user's web browser. </a:t>
            </a:r>
          </a:p>
          <a:p>
            <a:r>
              <a:rPr lang="en-US" dirty="0"/>
              <a:t>Initial version was released on May 2009. The current version is 12.2.0 released in May 2019.</a:t>
            </a:r>
          </a:p>
          <a:p>
            <a:r>
              <a:rPr lang="en-US" dirty="0"/>
              <a:t>The official website is </a:t>
            </a:r>
            <a:r>
              <a:rPr lang="en-US" dirty="0">
                <a:hlinkClick r:id="rId2"/>
              </a:rPr>
              <a:t>http://nodejs.org</a:t>
            </a:r>
            <a:endParaRPr lang="en-US" dirty="0"/>
          </a:p>
          <a:p>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7AA865B-5C63-4987-B1DD-ADD7D0B50435}"/>
              </a:ext>
            </a:extLst>
          </p:cNvPr>
          <p:cNvPicPr>
            <a:picLocks noChangeAspect="1"/>
          </p:cNvPicPr>
          <p:nvPr/>
        </p:nvPicPr>
        <p:blipFill>
          <a:blip r:embed="rId3"/>
          <a:stretch>
            <a:fillRect/>
          </a:stretch>
        </p:blipFill>
        <p:spPr>
          <a:xfrm>
            <a:off x="5808278" y="1371600"/>
            <a:ext cx="3775560" cy="2286000"/>
          </a:xfrm>
          <a:prstGeom prst="rect">
            <a:avLst/>
          </a:prstGeom>
          <a:ln>
            <a:solidFill>
              <a:schemeClr val="tx1"/>
            </a:solidFill>
          </a:ln>
        </p:spPr>
      </p:pic>
    </p:spTree>
    <p:extLst>
      <p:ext uri="{BB962C8B-B14F-4D97-AF65-F5344CB8AC3E}">
        <p14:creationId xmlns:p14="http://schemas.microsoft.com/office/powerpoint/2010/main" val="2873073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916D-C024-467F-AB81-338253C9C8DD}"/>
              </a:ext>
            </a:extLst>
          </p:cNvPr>
          <p:cNvSpPr>
            <a:spLocks noGrp="1"/>
          </p:cNvSpPr>
          <p:nvPr>
            <p:ph type="ctrTitle"/>
          </p:nvPr>
        </p:nvSpPr>
        <p:spPr/>
        <p:txBody>
          <a:bodyPr/>
          <a:lstStyle/>
          <a:p>
            <a:r>
              <a:rPr lang="en-US" dirty="0"/>
              <a:t>NodeJS Modules</a:t>
            </a:r>
          </a:p>
        </p:txBody>
      </p:sp>
      <p:sp>
        <p:nvSpPr>
          <p:cNvPr id="3" name="Subtitle 2">
            <a:extLst>
              <a:ext uri="{FF2B5EF4-FFF2-40B4-BE49-F238E27FC236}">
                <a16:creationId xmlns:a16="http://schemas.microsoft.com/office/drawing/2014/main" id="{65BBBEEE-DA80-4EC8-AEC9-F3DA8E557A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274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FD7D-D6C9-4C1F-A3B1-0813F006A40A}"/>
              </a:ext>
            </a:extLst>
          </p:cNvPr>
          <p:cNvSpPr>
            <a:spLocks noGrp="1"/>
          </p:cNvSpPr>
          <p:nvPr>
            <p:ph type="title"/>
          </p:nvPr>
        </p:nvSpPr>
        <p:spPr/>
        <p:txBody>
          <a:bodyPr/>
          <a:lstStyle/>
          <a:p>
            <a:r>
              <a:rPr lang="en-US" dirty="0"/>
              <a:t>NodeJS Modules</a:t>
            </a:r>
          </a:p>
        </p:txBody>
      </p:sp>
      <p:sp>
        <p:nvSpPr>
          <p:cNvPr id="3" name="Content Placeholder 2">
            <a:extLst>
              <a:ext uri="{FF2B5EF4-FFF2-40B4-BE49-F238E27FC236}">
                <a16:creationId xmlns:a16="http://schemas.microsoft.com/office/drawing/2014/main" id="{5E7BE39C-19F7-425D-8FDD-FAA7B6E72888}"/>
              </a:ext>
            </a:extLst>
          </p:cNvPr>
          <p:cNvSpPr>
            <a:spLocks noGrp="1"/>
          </p:cNvSpPr>
          <p:nvPr>
            <p:ph idx="1"/>
          </p:nvPr>
        </p:nvSpPr>
        <p:spPr>
          <a:xfrm>
            <a:off x="324091" y="1447800"/>
            <a:ext cx="8972309" cy="4569811"/>
          </a:xfrm>
        </p:spPr>
        <p:txBody>
          <a:bodyPr/>
          <a:lstStyle/>
          <a:p>
            <a:r>
              <a:rPr lang="en-US" dirty="0"/>
              <a:t>Module in Node.js is a simple or complex functionality organized in single or multiple JavaScript files which can be reused throughout the Node.js application.</a:t>
            </a:r>
          </a:p>
          <a:p>
            <a:r>
              <a:rPr lang="en-US" dirty="0"/>
              <a:t>Node.js includes three types of modules:</a:t>
            </a:r>
          </a:p>
          <a:p>
            <a:pPr marL="342900" indent="-342900">
              <a:buFont typeface="+mj-lt"/>
              <a:buAutoNum type="arabicPeriod"/>
            </a:pPr>
            <a:r>
              <a:rPr lang="en-US" dirty="0"/>
              <a:t>Core Modules (http, </a:t>
            </a:r>
            <a:r>
              <a:rPr lang="en-US" dirty="0" err="1"/>
              <a:t>url</a:t>
            </a:r>
            <a:r>
              <a:rPr lang="en-US" dirty="0"/>
              <a:t>, fs etc.)</a:t>
            </a:r>
          </a:p>
          <a:p>
            <a:pPr marL="342900" indent="-342900">
              <a:buFont typeface="+mj-lt"/>
              <a:buAutoNum type="arabicPeriod"/>
            </a:pPr>
            <a:r>
              <a:rPr lang="en-US" dirty="0"/>
              <a:t>Local Modules (User defined module)</a:t>
            </a:r>
          </a:p>
          <a:p>
            <a:pPr marL="342900" indent="-342900">
              <a:buFont typeface="+mj-lt"/>
              <a:buAutoNum type="arabicPeriod"/>
            </a:pPr>
            <a:r>
              <a:rPr lang="en-US" dirty="0"/>
              <a:t>Third Party Modules (React, Bootstrap, </a:t>
            </a:r>
            <a:r>
              <a:rPr lang="en-US" dirty="0" err="1"/>
              <a:t>jquery</a:t>
            </a:r>
            <a:r>
              <a:rPr lang="en-US" dirty="0"/>
              <a:t> etc.)</a:t>
            </a:r>
          </a:p>
          <a:p>
            <a:pPr marL="0" indent="0">
              <a:buNone/>
            </a:pPr>
            <a:endParaRPr lang="en-US" dirty="0"/>
          </a:p>
        </p:txBody>
      </p:sp>
    </p:spTree>
    <p:extLst>
      <p:ext uri="{BB962C8B-B14F-4D97-AF65-F5344CB8AC3E}">
        <p14:creationId xmlns:p14="http://schemas.microsoft.com/office/powerpoint/2010/main" val="3261576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586A-3910-4094-BC8B-BCC998C14C35}"/>
              </a:ext>
            </a:extLst>
          </p:cNvPr>
          <p:cNvSpPr>
            <a:spLocks noGrp="1"/>
          </p:cNvSpPr>
          <p:nvPr>
            <p:ph type="title"/>
          </p:nvPr>
        </p:nvSpPr>
        <p:spPr/>
        <p:txBody>
          <a:bodyPr/>
          <a:lstStyle/>
          <a:p>
            <a:r>
              <a:rPr lang="en-US" dirty="0"/>
              <a:t>Core Modules</a:t>
            </a:r>
          </a:p>
        </p:txBody>
      </p:sp>
      <p:sp>
        <p:nvSpPr>
          <p:cNvPr id="3" name="Content Placeholder 2">
            <a:extLst>
              <a:ext uri="{FF2B5EF4-FFF2-40B4-BE49-F238E27FC236}">
                <a16:creationId xmlns:a16="http://schemas.microsoft.com/office/drawing/2014/main" id="{A30A5BF0-F5D3-4989-B6EE-11D9A3683621}"/>
              </a:ext>
            </a:extLst>
          </p:cNvPr>
          <p:cNvSpPr>
            <a:spLocks noGrp="1"/>
          </p:cNvSpPr>
          <p:nvPr>
            <p:ph idx="1"/>
          </p:nvPr>
        </p:nvSpPr>
        <p:spPr>
          <a:xfrm>
            <a:off x="324091" y="1295401"/>
            <a:ext cx="9259747" cy="1409293"/>
          </a:xfrm>
        </p:spPr>
        <p:txBody>
          <a:bodyPr>
            <a:noAutofit/>
          </a:bodyPr>
          <a:lstStyle/>
          <a:p>
            <a:r>
              <a:rPr lang="en-US" dirty="0"/>
              <a:t>NodeJS comes with core modules. Below is the list of in-built modules.</a:t>
            </a:r>
          </a:p>
          <a:p>
            <a:endParaRPr lang="en-US" dirty="0"/>
          </a:p>
          <a:p>
            <a:endParaRPr lang="en-US" dirty="0"/>
          </a:p>
          <a:p>
            <a:endParaRPr lang="en-US" dirty="0"/>
          </a:p>
          <a:p>
            <a:endParaRPr lang="en-US" dirty="0"/>
          </a:p>
          <a:p>
            <a:endParaRPr lang="en-US" dirty="0"/>
          </a:p>
          <a:p>
            <a:endParaRPr lang="en-US" dirty="0"/>
          </a:p>
          <a:p>
            <a:endParaRPr lang="en-US" dirty="0"/>
          </a:p>
          <a:p>
            <a:r>
              <a:rPr lang="en-US" dirty="0"/>
              <a:t>Load and use core modules</a:t>
            </a:r>
          </a:p>
          <a:p>
            <a:endParaRPr lang="en-US" dirty="0"/>
          </a:p>
        </p:txBody>
      </p:sp>
      <p:graphicFrame>
        <p:nvGraphicFramePr>
          <p:cNvPr id="4" name="Table 3">
            <a:extLst>
              <a:ext uri="{FF2B5EF4-FFF2-40B4-BE49-F238E27FC236}">
                <a16:creationId xmlns:a16="http://schemas.microsoft.com/office/drawing/2014/main" id="{B3BDE217-33B9-434E-AA0F-EEB037957544}"/>
              </a:ext>
            </a:extLst>
          </p:cNvPr>
          <p:cNvGraphicFramePr>
            <a:graphicFrameLocks noGrp="1"/>
          </p:cNvGraphicFramePr>
          <p:nvPr>
            <p:extLst>
              <p:ext uri="{D42A27DB-BD31-4B8C-83A1-F6EECF244321}">
                <p14:modId xmlns:p14="http://schemas.microsoft.com/office/powerpoint/2010/main" val="3202058708"/>
              </p:ext>
            </p:extLst>
          </p:nvPr>
        </p:nvGraphicFramePr>
        <p:xfrm>
          <a:off x="533400" y="1753646"/>
          <a:ext cx="8915400" cy="2436183"/>
        </p:xfrm>
        <a:graphic>
          <a:graphicData uri="http://schemas.openxmlformats.org/drawingml/2006/table">
            <a:tbl>
              <a:tblPr firstRow="1" bandRow="1">
                <a:tableStyleId>{5C22544A-7EE6-4342-B048-85BDC9FD1C3A}</a:tableStyleId>
              </a:tblPr>
              <a:tblGrid>
                <a:gridCol w="710076">
                  <a:extLst>
                    <a:ext uri="{9D8B030D-6E8A-4147-A177-3AD203B41FA5}">
                      <a16:colId xmlns:a16="http://schemas.microsoft.com/office/drawing/2014/main" val="2327689510"/>
                    </a:ext>
                  </a:extLst>
                </a:gridCol>
                <a:gridCol w="1392137">
                  <a:extLst>
                    <a:ext uri="{9D8B030D-6E8A-4147-A177-3AD203B41FA5}">
                      <a16:colId xmlns:a16="http://schemas.microsoft.com/office/drawing/2014/main" val="1239565145"/>
                    </a:ext>
                  </a:extLst>
                </a:gridCol>
                <a:gridCol w="6813187">
                  <a:extLst>
                    <a:ext uri="{9D8B030D-6E8A-4147-A177-3AD203B41FA5}">
                      <a16:colId xmlns:a16="http://schemas.microsoft.com/office/drawing/2014/main" val="879375804"/>
                    </a:ext>
                  </a:extLst>
                </a:gridCol>
              </a:tblGrid>
              <a:tr h="323106">
                <a:tc>
                  <a:txBody>
                    <a:bodyPr/>
                    <a:lstStyle/>
                    <a:p>
                      <a:r>
                        <a:rPr lang="en-US" sz="1600" dirty="0">
                          <a:solidFill>
                            <a:schemeClr val="tx1"/>
                          </a:solidFill>
                          <a:latin typeface="Body Level 1"/>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Module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5603752"/>
                  </a:ext>
                </a:extLst>
              </a:tr>
              <a:tr h="399686">
                <a:tc>
                  <a:txBody>
                    <a:bodyPr/>
                    <a:lstStyle/>
                    <a:p>
                      <a:r>
                        <a:rPr lang="en-US" sz="1600" dirty="0">
                          <a:solidFill>
                            <a:schemeClr val="tx1"/>
                          </a:solidFill>
                          <a:latin typeface="Body Level 1"/>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 http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http module includes classes, methods and events to create Node.js http server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9399262"/>
                  </a:ext>
                </a:extLst>
              </a:tr>
              <a:tr h="337062">
                <a:tc>
                  <a:txBody>
                    <a:bodyPr/>
                    <a:lstStyle/>
                    <a:p>
                      <a:r>
                        <a:rPr lang="en-US" sz="1600" dirty="0">
                          <a:solidFill>
                            <a:schemeClr val="tx1"/>
                          </a:solidFill>
                          <a:latin typeface="Body Level 1"/>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err="1">
                          <a:solidFill>
                            <a:schemeClr val="tx1"/>
                          </a:solidFill>
                          <a:latin typeface="Body Level 1"/>
                        </a:rPr>
                        <a:t>url</a:t>
                      </a:r>
                      <a:endParaRPr lang="en-US" sz="160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err="1">
                          <a:solidFill>
                            <a:schemeClr val="tx1"/>
                          </a:solidFill>
                          <a:latin typeface="Body Level 1"/>
                        </a:rPr>
                        <a:t>url</a:t>
                      </a:r>
                      <a:r>
                        <a:rPr lang="en-US" sz="1600" dirty="0">
                          <a:solidFill>
                            <a:schemeClr val="tx1"/>
                          </a:solidFill>
                          <a:latin typeface="Body Level 1"/>
                        </a:rPr>
                        <a:t> module includes methods for URL resolution and parsing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0605443"/>
                  </a:ext>
                </a:extLst>
              </a:tr>
              <a:tr h="337062">
                <a:tc>
                  <a:txBody>
                    <a:bodyPr/>
                    <a:lstStyle/>
                    <a:p>
                      <a:r>
                        <a:rPr lang="en-US" sz="1600" dirty="0">
                          <a:solidFill>
                            <a:schemeClr val="tx1"/>
                          </a:solidFill>
                          <a:latin typeface="Body Level 1"/>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err="1">
                          <a:solidFill>
                            <a:schemeClr val="tx1"/>
                          </a:solidFill>
                          <a:latin typeface="Body Level 1"/>
                        </a:rPr>
                        <a:t>querystring</a:t>
                      </a:r>
                      <a:endParaRPr lang="en-US" sz="160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err="1">
                          <a:solidFill>
                            <a:schemeClr val="tx1"/>
                          </a:solidFill>
                          <a:latin typeface="Body Level 1"/>
                        </a:rPr>
                        <a:t>querystring</a:t>
                      </a:r>
                      <a:r>
                        <a:rPr lang="en-US" sz="1600" dirty="0">
                          <a:solidFill>
                            <a:schemeClr val="tx1"/>
                          </a:solidFill>
                          <a:latin typeface="Body Level 1"/>
                        </a:rPr>
                        <a:t> module includes methods to deal with </a:t>
                      </a:r>
                      <a:r>
                        <a:rPr lang="en-US" sz="1600" dirty="0" err="1">
                          <a:solidFill>
                            <a:schemeClr val="tx1"/>
                          </a:solidFill>
                          <a:latin typeface="Body Level 1"/>
                        </a:rPr>
                        <a:t>querystring</a:t>
                      </a:r>
                      <a:endParaRPr lang="en-US" sz="160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63515814"/>
                  </a:ext>
                </a:extLst>
              </a:tr>
              <a:tr h="323106">
                <a:tc>
                  <a:txBody>
                    <a:bodyPr/>
                    <a:lstStyle/>
                    <a:p>
                      <a:r>
                        <a:rPr lang="en-US" sz="1600" dirty="0">
                          <a:solidFill>
                            <a:schemeClr val="tx1"/>
                          </a:solidFill>
                          <a:latin typeface="Body Level 1"/>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path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path module includes methods to deal with file paths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2327877"/>
                  </a:ext>
                </a:extLst>
              </a:tr>
              <a:tr h="356533">
                <a:tc>
                  <a:txBody>
                    <a:bodyPr/>
                    <a:lstStyle/>
                    <a:p>
                      <a:r>
                        <a:rPr lang="en-US" sz="1600" dirty="0">
                          <a:solidFill>
                            <a:schemeClr val="tx1"/>
                          </a:solidFill>
                          <a:latin typeface="Body Level 1"/>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fs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solidFill>
                            <a:schemeClr val="tx1"/>
                          </a:solidFill>
                          <a:latin typeface="Body Level 1"/>
                        </a:rPr>
                        <a:t>fs module includes classes, methods and events to work with file 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4261010"/>
                  </a:ext>
                </a:extLst>
              </a:tr>
              <a:tr h="323106">
                <a:tc>
                  <a:txBody>
                    <a:bodyPr/>
                    <a:lstStyle/>
                    <a:p>
                      <a:r>
                        <a:rPr lang="en-US" sz="1600" dirty="0">
                          <a:solidFill>
                            <a:schemeClr val="tx1"/>
                          </a:solidFill>
                          <a:latin typeface="Body Level 1"/>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err="1">
                          <a:solidFill>
                            <a:schemeClr val="tx1"/>
                          </a:solidFill>
                          <a:latin typeface="Body Level 1"/>
                        </a:rPr>
                        <a:t>util</a:t>
                      </a:r>
                      <a:endParaRPr lang="en-US" sz="1600" dirty="0">
                        <a:solidFill>
                          <a:schemeClr val="tx1"/>
                        </a:solidFill>
                        <a:latin typeface="Body Level 1"/>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err="1">
                          <a:solidFill>
                            <a:schemeClr val="tx1"/>
                          </a:solidFill>
                          <a:latin typeface="Body Level 1"/>
                        </a:rPr>
                        <a:t>util</a:t>
                      </a:r>
                      <a:r>
                        <a:rPr lang="en-US" sz="1600" dirty="0">
                          <a:solidFill>
                            <a:schemeClr val="tx1"/>
                          </a:solidFill>
                          <a:latin typeface="Body Level 1"/>
                        </a:rPr>
                        <a:t> module includes utility functions for the programmers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9451694"/>
                  </a:ext>
                </a:extLst>
              </a:tr>
            </a:tbl>
          </a:graphicData>
        </a:graphic>
      </p:graphicFrame>
      <p:pic>
        <p:nvPicPr>
          <p:cNvPr id="6" name="Picture 5">
            <a:extLst>
              <a:ext uri="{FF2B5EF4-FFF2-40B4-BE49-F238E27FC236}">
                <a16:creationId xmlns:a16="http://schemas.microsoft.com/office/drawing/2014/main" id="{8E4A9A3A-2159-47EA-946E-7AD9B298C65D}"/>
              </a:ext>
            </a:extLst>
          </p:cNvPr>
          <p:cNvPicPr>
            <a:picLocks noChangeAspect="1"/>
          </p:cNvPicPr>
          <p:nvPr/>
        </p:nvPicPr>
        <p:blipFill>
          <a:blip r:embed="rId2"/>
          <a:stretch>
            <a:fillRect/>
          </a:stretch>
        </p:blipFill>
        <p:spPr>
          <a:xfrm>
            <a:off x="514350" y="4669845"/>
            <a:ext cx="4476750" cy="1828800"/>
          </a:xfrm>
          <a:prstGeom prst="rect">
            <a:avLst/>
          </a:prstGeom>
          <a:ln>
            <a:solidFill>
              <a:schemeClr val="tx1"/>
            </a:solidFill>
          </a:ln>
        </p:spPr>
      </p:pic>
    </p:spTree>
    <p:extLst>
      <p:ext uri="{BB962C8B-B14F-4D97-AF65-F5344CB8AC3E}">
        <p14:creationId xmlns:p14="http://schemas.microsoft.com/office/powerpoint/2010/main" val="1343846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1E49-8BB7-48A8-BBA6-BD944931BF65}"/>
              </a:ext>
            </a:extLst>
          </p:cNvPr>
          <p:cNvSpPr>
            <a:spLocks noGrp="1"/>
          </p:cNvSpPr>
          <p:nvPr>
            <p:ph type="title"/>
          </p:nvPr>
        </p:nvSpPr>
        <p:spPr/>
        <p:txBody>
          <a:bodyPr/>
          <a:lstStyle/>
          <a:p>
            <a:r>
              <a:rPr lang="en-US" dirty="0"/>
              <a:t>Local Modules</a:t>
            </a:r>
          </a:p>
        </p:txBody>
      </p:sp>
      <p:sp>
        <p:nvSpPr>
          <p:cNvPr id="3" name="Content Placeholder 2">
            <a:extLst>
              <a:ext uri="{FF2B5EF4-FFF2-40B4-BE49-F238E27FC236}">
                <a16:creationId xmlns:a16="http://schemas.microsoft.com/office/drawing/2014/main" id="{E34DB476-286E-44F6-A7D2-02661692F04D}"/>
              </a:ext>
            </a:extLst>
          </p:cNvPr>
          <p:cNvSpPr>
            <a:spLocks noGrp="1"/>
          </p:cNvSpPr>
          <p:nvPr>
            <p:ph idx="1"/>
          </p:nvPr>
        </p:nvSpPr>
        <p:spPr>
          <a:xfrm>
            <a:off x="171450" y="1296494"/>
            <a:ext cx="4933709" cy="5361706"/>
          </a:xfrm>
        </p:spPr>
        <p:txBody>
          <a:bodyPr>
            <a:normAutofit fontScale="77500" lnSpcReduction="20000"/>
          </a:bodyPr>
          <a:lstStyle/>
          <a:p>
            <a:pPr marL="285750" indent="-285750">
              <a:lnSpc>
                <a:spcPct val="150000"/>
              </a:lnSpc>
            </a:pPr>
            <a:r>
              <a:rPr lang="en-US" sz="2000" dirty="0"/>
              <a:t>Local modules are modules created locally in your Node.js application. These modules include different functionalities of your application in separate files and folders. </a:t>
            </a:r>
          </a:p>
          <a:p>
            <a:pPr marL="285750" indent="-285750">
              <a:lnSpc>
                <a:spcPct val="150000"/>
              </a:lnSpc>
            </a:pPr>
            <a:r>
              <a:rPr lang="en-US" sz="2000" dirty="0"/>
              <a:t>The export statement is used when creating JavaScript modules to export  classes, functions, objects  or primitive values from the module so they can be used by other programs with the import statement.</a:t>
            </a:r>
          </a:p>
          <a:p>
            <a:pPr marL="285750" indent="-285750">
              <a:lnSpc>
                <a:spcPct val="150000"/>
              </a:lnSpc>
            </a:pPr>
            <a:r>
              <a:rPr lang="en-US" sz="2000" dirty="0"/>
              <a:t>A module can import things from other modules using module specifiers like:</a:t>
            </a:r>
          </a:p>
          <a:p>
            <a:pPr marL="0" lvl="1" indent="0">
              <a:lnSpc>
                <a:spcPct val="150000"/>
              </a:lnSpc>
              <a:spcBef>
                <a:spcPts val="1000"/>
              </a:spcBef>
              <a:buNone/>
            </a:pPr>
            <a:r>
              <a:rPr lang="en-US" sz="2000" dirty="0">
                <a:latin typeface="Body Level 1"/>
              </a:rPr>
              <a:t>  	Relative paths ('../model/user‘)</a:t>
            </a:r>
          </a:p>
          <a:p>
            <a:pPr marL="0" lvl="1" indent="0">
              <a:lnSpc>
                <a:spcPct val="150000"/>
              </a:lnSpc>
              <a:spcBef>
                <a:spcPts val="1000"/>
              </a:spcBef>
              <a:buNone/>
            </a:pPr>
            <a:r>
              <a:rPr lang="en-US" sz="2000" dirty="0">
                <a:latin typeface="Body Level 1"/>
              </a:rPr>
              <a:t>	Absolute paths ('/lib/</a:t>
            </a:r>
            <a:r>
              <a:rPr lang="en-US" sz="2000" dirty="0" err="1">
                <a:latin typeface="Body Level 1"/>
              </a:rPr>
              <a:t>js</a:t>
            </a:r>
            <a:r>
              <a:rPr lang="en-US" sz="2000" dirty="0">
                <a:latin typeface="Body Level 1"/>
              </a:rPr>
              <a:t>/helpers')</a:t>
            </a:r>
          </a:p>
          <a:p>
            <a:pPr marL="285750" indent="-285750">
              <a:lnSpc>
                <a:spcPct val="150000"/>
              </a:lnSpc>
            </a:pPr>
            <a:r>
              <a:rPr lang="en-US" sz="2000" dirty="0"/>
              <a:t>Modules are singletons. Even if a module is imported multiple times, only a single “instance” of it exists.</a:t>
            </a:r>
          </a:p>
          <a:p>
            <a:pPr marL="285750" indent="-285750">
              <a:lnSpc>
                <a:spcPct val="250000"/>
              </a:lnSpc>
            </a:pPr>
            <a:endParaRPr lang="en-US" sz="1200" dirty="0">
              <a:solidFill>
                <a:schemeClr val="tx1">
                  <a:lumMod val="65000"/>
                  <a:lumOff val="35000"/>
                </a:schemeClr>
              </a:solidFill>
              <a:latin typeface="Raleway"/>
            </a:endParaRPr>
          </a:p>
          <a:p>
            <a:endParaRPr lang="en-US" dirty="0"/>
          </a:p>
        </p:txBody>
      </p:sp>
      <p:pic>
        <p:nvPicPr>
          <p:cNvPr id="4" name="Picture 3">
            <a:extLst>
              <a:ext uri="{FF2B5EF4-FFF2-40B4-BE49-F238E27FC236}">
                <a16:creationId xmlns:a16="http://schemas.microsoft.com/office/drawing/2014/main" id="{C38C0169-9EFC-46C9-8E86-4BA13A6F7FF3}"/>
              </a:ext>
            </a:extLst>
          </p:cNvPr>
          <p:cNvPicPr>
            <a:picLocks noChangeAspect="1"/>
          </p:cNvPicPr>
          <p:nvPr/>
        </p:nvPicPr>
        <p:blipFill>
          <a:blip r:embed="rId2"/>
          <a:stretch>
            <a:fillRect/>
          </a:stretch>
        </p:blipFill>
        <p:spPr>
          <a:xfrm>
            <a:off x="5257800" y="1447800"/>
            <a:ext cx="4476750" cy="2590800"/>
          </a:xfrm>
          <a:prstGeom prst="rect">
            <a:avLst/>
          </a:prstGeom>
          <a:ln>
            <a:solidFill>
              <a:schemeClr val="tx1"/>
            </a:solidFill>
          </a:ln>
        </p:spPr>
      </p:pic>
      <p:pic>
        <p:nvPicPr>
          <p:cNvPr id="5" name="Picture 4">
            <a:extLst>
              <a:ext uri="{FF2B5EF4-FFF2-40B4-BE49-F238E27FC236}">
                <a16:creationId xmlns:a16="http://schemas.microsoft.com/office/drawing/2014/main" id="{5C35D0DB-AD3D-4CC2-9E80-DD992D221BC2}"/>
              </a:ext>
            </a:extLst>
          </p:cNvPr>
          <p:cNvPicPr>
            <a:picLocks noChangeAspect="1"/>
          </p:cNvPicPr>
          <p:nvPr/>
        </p:nvPicPr>
        <p:blipFill>
          <a:blip r:embed="rId3"/>
          <a:stretch>
            <a:fillRect/>
          </a:stretch>
        </p:blipFill>
        <p:spPr>
          <a:xfrm>
            <a:off x="5257800" y="4291012"/>
            <a:ext cx="4476750" cy="1307934"/>
          </a:xfrm>
          <a:prstGeom prst="rect">
            <a:avLst/>
          </a:prstGeom>
          <a:ln>
            <a:solidFill>
              <a:schemeClr val="tx1"/>
            </a:solidFill>
          </a:ln>
        </p:spPr>
      </p:pic>
    </p:spTree>
    <p:extLst>
      <p:ext uri="{BB962C8B-B14F-4D97-AF65-F5344CB8AC3E}">
        <p14:creationId xmlns:p14="http://schemas.microsoft.com/office/powerpoint/2010/main" val="326916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B3A8-27AC-41FD-83F1-4CE4C54D167D}"/>
              </a:ext>
            </a:extLst>
          </p:cNvPr>
          <p:cNvSpPr>
            <a:spLocks noGrp="1"/>
          </p:cNvSpPr>
          <p:nvPr>
            <p:ph type="title"/>
          </p:nvPr>
        </p:nvSpPr>
        <p:spPr/>
        <p:txBody>
          <a:bodyPr/>
          <a:lstStyle/>
          <a:p>
            <a:r>
              <a:rPr lang="en-US" dirty="0"/>
              <a:t>Third Party Modules</a:t>
            </a:r>
          </a:p>
        </p:txBody>
      </p:sp>
      <p:sp>
        <p:nvSpPr>
          <p:cNvPr id="3" name="Content Placeholder 2">
            <a:extLst>
              <a:ext uri="{FF2B5EF4-FFF2-40B4-BE49-F238E27FC236}">
                <a16:creationId xmlns:a16="http://schemas.microsoft.com/office/drawing/2014/main" id="{A82F2B89-8D0D-4336-BC99-D00AB4D143FB}"/>
              </a:ext>
            </a:extLst>
          </p:cNvPr>
          <p:cNvSpPr>
            <a:spLocks noGrp="1"/>
          </p:cNvSpPr>
          <p:nvPr>
            <p:ph idx="1"/>
          </p:nvPr>
        </p:nvSpPr>
        <p:spPr>
          <a:xfrm>
            <a:off x="372411" y="1447800"/>
            <a:ext cx="3818589" cy="4265011"/>
          </a:xfrm>
        </p:spPr>
        <p:txBody>
          <a:bodyPr/>
          <a:lstStyle/>
          <a:p>
            <a:r>
              <a:rPr lang="en-US" dirty="0"/>
              <a:t>Third party modules are nothing but available in </a:t>
            </a:r>
            <a:r>
              <a:rPr lang="en-US" dirty="0" err="1"/>
              <a:t>npm</a:t>
            </a:r>
            <a:r>
              <a:rPr lang="en-US" dirty="0"/>
              <a:t> database like React, Bootstrap, </a:t>
            </a:r>
            <a:r>
              <a:rPr lang="en-US" dirty="0" err="1"/>
              <a:t>jquery</a:t>
            </a:r>
            <a:r>
              <a:rPr lang="en-US" dirty="0"/>
              <a:t> , webpack etc. and can be installed or uninstalled using </a:t>
            </a:r>
            <a:r>
              <a:rPr lang="en-US" dirty="0" err="1"/>
              <a:t>npm</a:t>
            </a:r>
            <a:r>
              <a:rPr lang="en-US" dirty="0"/>
              <a:t>.</a:t>
            </a:r>
          </a:p>
        </p:txBody>
      </p:sp>
      <p:pic>
        <p:nvPicPr>
          <p:cNvPr id="4" name="Picture 3">
            <a:extLst>
              <a:ext uri="{FF2B5EF4-FFF2-40B4-BE49-F238E27FC236}">
                <a16:creationId xmlns:a16="http://schemas.microsoft.com/office/drawing/2014/main" id="{2C93F4AC-E76D-4BD5-BC03-F1379031BA03}"/>
              </a:ext>
            </a:extLst>
          </p:cNvPr>
          <p:cNvPicPr>
            <a:picLocks noChangeAspect="1"/>
          </p:cNvPicPr>
          <p:nvPr/>
        </p:nvPicPr>
        <p:blipFill>
          <a:blip r:embed="rId2"/>
          <a:stretch>
            <a:fillRect/>
          </a:stretch>
        </p:blipFill>
        <p:spPr>
          <a:xfrm>
            <a:off x="4724400" y="1447800"/>
            <a:ext cx="4597534" cy="2196406"/>
          </a:xfrm>
          <a:prstGeom prst="rect">
            <a:avLst/>
          </a:prstGeom>
          <a:ln>
            <a:solidFill>
              <a:schemeClr val="accent1"/>
            </a:solidFill>
          </a:ln>
        </p:spPr>
      </p:pic>
    </p:spTree>
    <p:extLst>
      <p:ext uri="{BB962C8B-B14F-4D97-AF65-F5344CB8AC3E}">
        <p14:creationId xmlns:p14="http://schemas.microsoft.com/office/powerpoint/2010/main" val="1436475120"/>
      </p:ext>
    </p:extLst>
  </p:cSld>
  <p:clrMapOvr>
    <a:masterClrMapping/>
  </p:clrMapOvr>
</p:sld>
</file>

<file path=ppt/theme/theme1.xml><?xml version="1.0" encoding="utf-8"?>
<a:theme xmlns:a="http://schemas.openxmlformats.org/drawingml/2006/main" name="Blank">
  <a:themeElements>
    <a:clrScheme name="Standard Chartered Template">
      <a:dk1>
        <a:srgbClr val="005C84"/>
      </a:dk1>
      <a:lt1>
        <a:sysClr val="window" lastClr="FFFFFF"/>
      </a:lt1>
      <a:dk2>
        <a:srgbClr val="000F46"/>
      </a:dk2>
      <a:lt2>
        <a:srgbClr val="E6E7E8"/>
      </a:lt2>
      <a:accent1>
        <a:srgbClr val="0075B0"/>
      </a:accent1>
      <a:accent2>
        <a:srgbClr val="009FDA"/>
      </a:accent2>
      <a:accent3>
        <a:srgbClr val="3F9C35"/>
      </a:accent3>
      <a:accent4>
        <a:srgbClr val="69BE28"/>
      </a:accent4>
      <a:accent5>
        <a:srgbClr val="6D6E71"/>
      </a:accent5>
      <a:accent6>
        <a:srgbClr val="939598"/>
      </a:accent6>
      <a:hlink>
        <a:srgbClr val="6D6E71"/>
      </a:hlink>
      <a:folHlink>
        <a:srgbClr val="2890C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Chartered_GlobalTemplate_Edit" id="{F6B87342-6B81-4D6D-A50D-E2D2D73676CB}" vid="{2987BD1D-0BCF-44F0-BC5D-89E75A8139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576</Words>
  <Application>Microsoft Office PowerPoint</Application>
  <PresentationFormat>A4 Paper (210x297 mm)</PresentationFormat>
  <Paragraphs>127</Paragraphs>
  <Slides>22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Arial</vt:lpstr>
      <vt:lpstr>Body Level 1</vt:lpstr>
      <vt:lpstr>Body Level 2</vt:lpstr>
      <vt:lpstr>Body Level 3</vt:lpstr>
      <vt:lpstr>Body Level 4</vt:lpstr>
      <vt:lpstr>Body Level 5</vt:lpstr>
      <vt:lpstr>Calibri</vt:lpstr>
      <vt:lpstr>Courier New</vt:lpstr>
      <vt:lpstr>Cover Description</vt:lpstr>
      <vt:lpstr>Cover Title</vt:lpstr>
      <vt:lpstr>Raleway</vt:lpstr>
      <vt:lpstr>Slide Heading</vt:lpstr>
      <vt:lpstr>Wingdings</vt:lpstr>
      <vt:lpstr>Blank</vt:lpstr>
      <vt:lpstr>NodeJS/npm</vt:lpstr>
      <vt:lpstr>NodeJS/NPM module design</vt:lpstr>
      <vt:lpstr>Overview of NodeJS</vt:lpstr>
      <vt:lpstr>Node JS</vt:lpstr>
      <vt:lpstr>NodeJS Modules</vt:lpstr>
      <vt:lpstr>NodeJS Modules</vt:lpstr>
      <vt:lpstr>Core Modules</vt:lpstr>
      <vt:lpstr>Local Modules</vt:lpstr>
      <vt:lpstr>Third Party Modules</vt:lpstr>
      <vt:lpstr>npm</vt:lpstr>
      <vt:lpstr>Presenting the use case</vt:lpstr>
      <vt:lpstr>Use case on npm</vt:lpstr>
      <vt:lpstr>What is npm</vt:lpstr>
      <vt:lpstr>Components of npm</vt:lpstr>
      <vt:lpstr>npm Installation</vt:lpstr>
      <vt:lpstr>Install , Uninstall and Update of packages</vt:lpstr>
      <vt:lpstr>Installing the packages</vt:lpstr>
      <vt:lpstr>Installing the packages cont…</vt:lpstr>
      <vt:lpstr>Updating the packages</vt:lpstr>
      <vt:lpstr>Uninstall the packages</vt:lpstr>
      <vt:lpstr>Cheat Sheet references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2019-02-13T05:36:40Z</dcterms:created>
  <dcterms:modified xsi:type="dcterms:W3CDTF">2019-06-19T07:24:27Z</dcterms:modified>
</cp:coreProperties>
</file>