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>
  <p:sldMasterIdLst>
    <p:sldMasterId id="2147483660" r:id="rId1"/>
  </p:sldMasterIdLst>
  <p:notesMasterIdLst>
    <p:notesMasterId r:id="rId87"/>
  </p:notesMasterIdLst>
  <p:sldIdLst>
    <p:sldId id="502" r:id="rId2"/>
    <p:sldId id="557" r:id="rId3"/>
    <p:sldId id="536" r:id="rId4"/>
    <p:sldId id="711" r:id="rId5"/>
    <p:sldId id="745" r:id="rId6"/>
    <p:sldId id="746" r:id="rId7"/>
    <p:sldId id="747" r:id="rId8"/>
    <p:sldId id="748" r:id="rId9"/>
    <p:sldId id="760" r:id="rId10"/>
    <p:sldId id="588" r:id="rId11"/>
    <p:sldId id="709" r:id="rId12"/>
    <p:sldId id="712" r:id="rId13"/>
    <p:sldId id="721" r:id="rId14"/>
    <p:sldId id="722" r:id="rId15"/>
    <p:sldId id="723" r:id="rId16"/>
    <p:sldId id="724" r:id="rId17"/>
    <p:sldId id="725" r:id="rId18"/>
    <p:sldId id="726" r:id="rId19"/>
    <p:sldId id="727" r:id="rId20"/>
    <p:sldId id="728" r:id="rId21"/>
    <p:sldId id="729" r:id="rId22"/>
    <p:sldId id="730" r:id="rId23"/>
    <p:sldId id="731" r:id="rId24"/>
    <p:sldId id="732" r:id="rId25"/>
    <p:sldId id="710" r:id="rId26"/>
    <p:sldId id="713" r:id="rId27"/>
    <p:sldId id="708" r:id="rId28"/>
    <p:sldId id="754" r:id="rId29"/>
    <p:sldId id="714" r:id="rId30"/>
    <p:sldId id="715" r:id="rId31"/>
    <p:sldId id="716" r:id="rId32"/>
    <p:sldId id="718" r:id="rId33"/>
    <p:sldId id="719" r:id="rId34"/>
    <p:sldId id="717" r:id="rId35"/>
    <p:sldId id="734" r:id="rId36"/>
    <p:sldId id="735" r:id="rId37"/>
    <p:sldId id="707" r:id="rId38"/>
    <p:sldId id="737" r:id="rId39"/>
    <p:sldId id="738" r:id="rId40"/>
    <p:sldId id="739" r:id="rId41"/>
    <p:sldId id="740" r:id="rId42"/>
    <p:sldId id="733" r:id="rId43"/>
    <p:sldId id="736" r:id="rId44"/>
    <p:sldId id="742" r:id="rId45"/>
    <p:sldId id="743" r:id="rId46"/>
    <p:sldId id="741" r:id="rId47"/>
    <p:sldId id="744" r:id="rId48"/>
    <p:sldId id="749" r:id="rId49"/>
    <p:sldId id="750" r:id="rId50"/>
    <p:sldId id="751" r:id="rId51"/>
    <p:sldId id="752" r:id="rId52"/>
    <p:sldId id="753" r:id="rId53"/>
    <p:sldId id="755" r:id="rId54"/>
    <p:sldId id="756" r:id="rId55"/>
    <p:sldId id="757" r:id="rId56"/>
    <p:sldId id="758" r:id="rId57"/>
    <p:sldId id="759" r:id="rId58"/>
    <p:sldId id="761" r:id="rId59"/>
    <p:sldId id="762" r:id="rId60"/>
    <p:sldId id="763" r:id="rId61"/>
    <p:sldId id="764" r:id="rId62"/>
    <p:sldId id="765" r:id="rId63"/>
    <p:sldId id="766" r:id="rId64"/>
    <p:sldId id="767" r:id="rId65"/>
    <p:sldId id="768" r:id="rId66"/>
    <p:sldId id="769" r:id="rId67"/>
    <p:sldId id="770" r:id="rId68"/>
    <p:sldId id="771" r:id="rId69"/>
    <p:sldId id="772" r:id="rId70"/>
    <p:sldId id="778" r:id="rId71"/>
    <p:sldId id="779" r:id="rId72"/>
    <p:sldId id="780" r:id="rId73"/>
    <p:sldId id="781" r:id="rId74"/>
    <p:sldId id="782" r:id="rId75"/>
    <p:sldId id="783" r:id="rId76"/>
    <p:sldId id="784" r:id="rId77"/>
    <p:sldId id="785" r:id="rId78"/>
    <p:sldId id="786" r:id="rId79"/>
    <p:sldId id="787" r:id="rId80"/>
    <p:sldId id="773" r:id="rId81"/>
    <p:sldId id="775" r:id="rId82"/>
    <p:sldId id="776" r:id="rId83"/>
    <p:sldId id="777" r:id="rId84"/>
    <p:sldId id="774" r:id="rId85"/>
    <p:sldId id="600" r:id="rId86"/>
  </p:sldIdLst>
  <p:sldSz cx="9906000" cy="6858000" type="A4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CE3EB2C-609B-4915-9CF8-56E8A1F01BDF}">
          <p14:sldIdLst>
            <p14:sldId id="502"/>
            <p14:sldId id="557"/>
            <p14:sldId id="536"/>
            <p14:sldId id="711"/>
            <p14:sldId id="745"/>
            <p14:sldId id="746"/>
            <p14:sldId id="747"/>
            <p14:sldId id="748"/>
            <p14:sldId id="760"/>
            <p14:sldId id="588"/>
            <p14:sldId id="709"/>
            <p14:sldId id="712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10"/>
            <p14:sldId id="713"/>
            <p14:sldId id="708"/>
            <p14:sldId id="754"/>
            <p14:sldId id="714"/>
            <p14:sldId id="715"/>
            <p14:sldId id="716"/>
            <p14:sldId id="718"/>
            <p14:sldId id="719"/>
            <p14:sldId id="717"/>
            <p14:sldId id="734"/>
            <p14:sldId id="735"/>
            <p14:sldId id="707"/>
            <p14:sldId id="737"/>
            <p14:sldId id="738"/>
            <p14:sldId id="739"/>
            <p14:sldId id="740"/>
            <p14:sldId id="733"/>
            <p14:sldId id="736"/>
            <p14:sldId id="742"/>
            <p14:sldId id="743"/>
            <p14:sldId id="741"/>
            <p14:sldId id="744"/>
            <p14:sldId id="749"/>
            <p14:sldId id="750"/>
            <p14:sldId id="751"/>
            <p14:sldId id="752"/>
            <p14:sldId id="753"/>
            <p14:sldId id="755"/>
            <p14:sldId id="756"/>
            <p14:sldId id="757"/>
            <p14:sldId id="758"/>
            <p14:sldId id="759"/>
            <p14:sldId id="761"/>
            <p14:sldId id="762"/>
            <p14:sldId id="763"/>
            <p14:sldId id="764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8"/>
            <p14:sldId id="779"/>
            <p14:sldId id="780"/>
            <p14:sldId id="781"/>
            <p14:sldId id="782"/>
            <p14:sldId id="783"/>
            <p14:sldId id="784"/>
            <p14:sldId id="785"/>
            <p14:sldId id="786"/>
            <p14:sldId id="787"/>
            <p14:sldId id="773"/>
            <p14:sldId id="775"/>
            <p14:sldId id="776"/>
            <p14:sldId id="777"/>
            <p14:sldId id="774"/>
            <p14:sldId id="6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E2C1"/>
    <a:srgbClr val="9FD18B"/>
    <a:srgbClr val="F9FC8E"/>
    <a:srgbClr val="A1C5E0"/>
    <a:srgbClr val="FF9900"/>
    <a:srgbClr val="EADC52"/>
    <a:srgbClr val="BCBEC0"/>
    <a:srgbClr val="99FFCC"/>
    <a:srgbClr val="6BA8D0"/>
    <a:srgbClr val="09A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3817" autoAdjust="0"/>
  </p:normalViewPr>
  <p:slideViewPr>
    <p:cSldViewPr showGuides="1">
      <p:cViewPr varScale="1">
        <p:scale>
          <a:sx n="61" d="100"/>
          <a:sy n="61" d="100"/>
        </p:scale>
        <p:origin x="1316" y="60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53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4F01A-3E91-4831-92AD-6D4AF38A1953}" type="datetimeFigureOut">
              <a:rPr lang="en-GB" smtClean="0"/>
              <a:t>13/07/2021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3102E-6C56-4F81-B30B-581BE2EC66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7964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F3102E-6C56-4F81-B30B-581BE2EC669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7172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3102E-6C56-4F81-B30B-581BE2EC669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00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Courtesy: https://content-static.upwork.com/blog/uploads/sites/3/2015/05/05110037/Front-end-dev1.png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3102E-6C56-4F81-B30B-581BE2EC669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926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Courtesy: https://content-static.upwork.com/blog/uploads/sites/3/2015/05/05110037/Front-end-dev1.png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3102E-6C56-4F81-B30B-581BE2EC6691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4345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3102E-6C56-4F81-B30B-581BE2EC6691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052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F3102E-6C56-4F81-B30B-581BE2EC669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1597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4.emf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WB_PPTcover-BLUE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25"/>
          <a:stretch/>
        </p:blipFill>
        <p:spPr>
          <a:xfrm>
            <a:off x="2" y="12599"/>
            <a:ext cx="9905998" cy="683280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34132" y="6283800"/>
            <a:ext cx="1449706" cy="22695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51000" y="2008097"/>
            <a:ext cx="5316116" cy="1495525"/>
          </a:xfrm>
        </p:spPr>
        <p:txBody>
          <a:bodyPr anchor="b">
            <a:normAutofit/>
          </a:bodyPr>
          <a:lstStyle>
            <a:lvl1pPr algn="r">
              <a:defRPr sz="3500" baseline="0">
                <a:solidFill>
                  <a:schemeClr val="bg1"/>
                </a:solidFill>
                <a:latin typeface="Cover Titl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31893" y="3703460"/>
            <a:ext cx="5035223" cy="726458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0" name="Picture 26" descr="Visual Identitiy Band"/>
          <p:cNvPicPr preferRelativeResize="0">
            <a:picLocks noChangeAspect="1" noChangeArrowheads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9D4B84-79FB-4BAB-BA3E-79EA71FBEF2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060700" y="115759"/>
            <a:ext cx="1828800" cy="74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818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WB_PPTcover-Grn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252"/>
          <a:stretch/>
        </p:blipFill>
        <p:spPr>
          <a:xfrm>
            <a:off x="3" y="12600"/>
            <a:ext cx="9908664" cy="6832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8134137" y="245287"/>
            <a:ext cx="1449701" cy="5540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8134132" y="6283800"/>
            <a:ext cx="1449706" cy="226951"/>
          </a:xfrm>
          <a:prstGeom prst="rect">
            <a:avLst/>
          </a:prstGeom>
        </p:spPr>
      </p:pic>
      <p:pic>
        <p:nvPicPr>
          <p:cNvPr id="10" name="Picture 26" descr="Visual Identitiy Band"/>
          <p:cNvPicPr preferRelativeResize="0">
            <a:picLocks noChangeAspect="1" noChangeArrowheads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251000" y="2008097"/>
            <a:ext cx="5316116" cy="1495525"/>
          </a:xfrm>
        </p:spPr>
        <p:txBody>
          <a:bodyPr anchor="b">
            <a:normAutofit/>
          </a:bodyPr>
          <a:lstStyle>
            <a:lvl1pPr algn="r">
              <a:defRPr sz="3500" baseline="0">
                <a:solidFill>
                  <a:schemeClr val="bg1"/>
                </a:solidFill>
                <a:latin typeface="Cover Titl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4531893" y="3703460"/>
            <a:ext cx="5035223" cy="726458"/>
          </a:xfrm>
        </p:spPr>
        <p:txBody>
          <a:bodyPr>
            <a:normAutofit/>
          </a:bodyPr>
          <a:lstStyle>
            <a:lvl1pPr marL="0" indent="0" algn="r">
              <a:buNone/>
              <a:defRPr sz="2000" baseline="0">
                <a:solidFill>
                  <a:schemeClr val="bg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8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WB_PPT_Divider.jp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21" b="2696"/>
          <a:stretch/>
        </p:blipFill>
        <p:spPr>
          <a:xfrm>
            <a:off x="2350" y="1088141"/>
            <a:ext cx="9903650" cy="5757259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40234" y="4833001"/>
            <a:ext cx="9259747" cy="1029600"/>
          </a:xfrm>
        </p:spPr>
        <p:txBody>
          <a:bodyPr anchor="t">
            <a:normAutofit/>
          </a:bodyPr>
          <a:lstStyle>
            <a:lvl1pPr algn="l">
              <a:defRPr sz="3500" baseline="0">
                <a:solidFill>
                  <a:schemeClr val="accent5"/>
                </a:solidFill>
                <a:latin typeface="Cover Titl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>
          <a:xfrm>
            <a:off x="340234" y="3709800"/>
            <a:ext cx="9243814" cy="96604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 baseline="0">
                <a:solidFill>
                  <a:schemeClr val="tx1"/>
                </a:solidFill>
                <a:latin typeface="Cover Description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908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/Agenda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72000" rIns="0" bIns="0" rtlCol="0">
            <a:normAutofit/>
          </a:bodyPr>
          <a:lstStyle>
            <a:lvl1pPr marL="328142" marR="0" indent="-328142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20204" pitchFamily="34" charset="0"/>
              <a:buNone/>
              <a:tabLst>
                <a:tab pos="6164618" algn="r"/>
              </a:tabLst>
              <a:defRPr baseline="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  <a:p>
            <a:pPr marL="328142" indent="-328142">
              <a:lnSpc>
                <a:spcPct val="130000"/>
              </a:lnSpc>
              <a:spcBef>
                <a:spcPts val="0"/>
              </a:spcBef>
              <a:buNone/>
              <a:tabLst>
                <a:tab pos="6164618" algn="r"/>
              </a:tabLst>
            </a:pPr>
            <a:r>
              <a:rPr lang="en-GB" dirty="0">
                <a:solidFill>
                  <a:srgbClr val="6D6E71"/>
                </a:solidFill>
                <a:latin typeface="Arial" charset="0"/>
              </a:rPr>
              <a:t>Edit Page Title	#</a:t>
            </a:r>
          </a:p>
        </p:txBody>
      </p:sp>
    </p:spTree>
    <p:extLst>
      <p:ext uri="{BB962C8B-B14F-4D97-AF65-F5344CB8AC3E}">
        <p14:creationId xmlns:p14="http://schemas.microsoft.com/office/powerpoint/2010/main" val="33162295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1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2"/>
          <p:cNvSpPr>
            <a:spLocks noGrp="1" noChangeAspect="1"/>
          </p:cNvSpPr>
          <p:nvPr>
            <p:ph idx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876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&amp; 2 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324091" y="1323001"/>
            <a:ext cx="4488509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idx="12"/>
          </p:nvPr>
        </p:nvSpPr>
        <p:spPr>
          <a:xfrm>
            <a:off x="5093400" y="1323001"/>
            <a:ext cx="4490438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38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ABF3E-EF9B-47F8-BC27-8C04233D4794}" type="datetimeFigureOut">
              <a:rPr lang="en-US" smtClean="0"/>
              <a:pPr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496F9C-7FEE-48F2-A86C-DCFACBAB21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29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4091" y="199800"/>
            <a:ext cx="9259747" cy="702000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 noChangeAspect="1"/>
          </p:cNvSpPr>
          <p:nvPr>
            <p:ph type="body" idx="1"/>
          </p:nvPr>
        </p:nvSpPr>
        <p:spPr>
          <a:xfrm>
            <a:off x="324091" y="1323001"/>
            <a:ext cx="9259747" cy="48470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26" descr="Visual Identitiy Band"/>
          <p:cNvPicPr preferRelativeResize="0"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39623"/>
            <a:ext cx="9905997" cy="485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9223410" y="6447452"/>
            <a:ext cx="357028" cy="298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 anchor="ctr"/>
          <a:lstStyle>
            <a:lvl1pPr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defTabSz="1042988" eaLnBrk="0" hangingPunct="0"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defTabSz="1042988" eaLnBrk="0" fontAlgn="base" hangingPunct="0">
              <a:spcBef>
                <a:spcPct val="0"/>
              </a:spcBef>
              <a:spcAft>
                <a:spcPct val="0"/>
              </a:spcAft>
              <a:defRPr sz="900" baseline="-25000">
                <a:solidFill>
                  <a:srgbClr val="006699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algn="r" eaLnBrk="1" hangingPunct="1"/>
            <a:fld id="{6E0DC809-1827-F44D-A8AA-8C566384234E}" type="slidenum">
              <a:rPr lang="en-US" sz="900" baseline="0">
                <a:solidFill>
                  <a:srgbClr val="6D6E71"/>
                </a:solidFill>
                <a:latin typeface="+mn-lt"/>
              </a:rPr>
              <a:pPr algn="r" eaLnBrk="1" hangingPunct="1"/>
              <a:t>‹#›</a:t>
            </a:fld>
            <a:endParaRPr lang="en-US" sz="900" baseline="0">
              <a:solidFill>
                <a:srgbClr val="6D6E71"/>
              </a:solidFill>
              <a:latin typeface="+mn-lt"/>
            </a:endParaRPr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5661057" y="6471270"/>
            <a:ext cx="3473490" cy="2524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132630" bIns="0" anchor="ctr"/>
          <a:lstStyle/>
          <a:p>
            <a:pPr marL="562284" indent="-562284" algn="r" defTabSz="1122860">
              <a:spcBef>
                <a:spcPct val="40000"/>
              </a:spcBef>
              <a:spcAft>
                <a:spcPct val="40000"/>
              </a:spcAft>
              <a:defRPr/>
            </a:pPr>
            <a:r>
              <a:rPr lang="en-GB" sz="900" baseline="0" dirty="0">
                <a:solidFill>
                  <a:srgbClr val="6D6E71"/>
                </a:solidFill>
                <a:latin typeface="+mn-lt"/>
                <a:ea typeface="+mn-ea"/>
              </a:rPr>
              <a:t>Document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FC6E1C-F72F-45A3-B159-0C9D9DB4CA03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853739" y="183759"/>
            <a:ext cx="1736100" cy="710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158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0" r:id="rId3"/>
    <p:sldLayoutId id="2147483701" r:id="rId4"/>
    <p:sldLayoutId id="2147483666" r:id="rId5"/>
    <p:sldLayoutId id="2147483668" r:id="rId6"/>
    <p:sldLayoutId id="2147483702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accent5"/>
          </a:solidFill>
          <a:latin typeface="Slide Heading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3"/>
        </a:buClr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Body Level 1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100000"/>
        <a:buFont typeface="Wingdings" panose="05000000000000000000" pitchFamily="2" charset="2"/>
        <a:buChar char="§"/>
        <a:defRPr sz="1600" kern="1200" baseline="0">
          <a:solidFill>
            <a:schemeClr val="tx1"/>
          </a:solidFill>
          <a:latin typeface="Body Level 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80000"/>
        <a:buFont typeface="Courier New" panose="02070309020205020404" pitchFamily="49" charset="0"/>
        <a:buChar char="o"/>
        <a:defRPr sz="1500" kern="1200" baseline="0">
          <a:solidFill>
            <a:schemeClr val="tx1"/>
          </a:solidFill>
          <a:latin typeface="Body Level 3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SzPct val="60000"/>
        <a:buFont typeface="Wingdings" panose="05000000000000000000" pitchFamily="2" charset="2"/>
        <a:buChar char="q"/>
        <a:defRPr sz="1400" kern="1200" baseline="0">
          <a:solidFill>
            <a:schemeClr val="tx1"/>
          </a:solidFill>
          <a:latin typeface="Body Level 4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-"/>
        <a:defRPr sz="1200" kern="1200" baseline="0">
          <a:solidFill>
            <a:schemeClr val="tx1"/>
          </a:solidFill>
          <a:latin typeface="Body Level 5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codegeeks.com/2018/07/spring-boot-project-sts.html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codegeeks.com/2018/07/spring-boot-project-sts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codegeeks.com/2018/07/spring-boot-project-sts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codegeeks.com/2018/07/spring-boot-project-sts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codegeeks.com/2018/07/spring-boot-project-sts.htm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codegeeks.com/2018/07/spring-boot-project-sts.html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pring.io/spring/docs/5.0.0.RC2/spring-framework-reference/overview.html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CBCD-801A-49BC-A91C-B8BC9C087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FF59E-1E51-4BB7-BD98-F4CD1B0F6B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203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38F5-E2FC-4C78-AA54-441B0C89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39777-8842-45DB-BE75-3C33D5678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323000"/>
            <a:ext cx="6381509" cy="4087200"/>
          </a:xfrm>
        </p:spPr>
        <p:txBody>
          <a:bodyPr>
            <a:normAutofit/>
          </a:bodyPr>
          <a:lstStyle/>
          <a:p>
            <a:r>
              <a:rPr lang="en-US" dirty="0"/>
              <a:t>Spring Boot is an open source framework that makes it easy to create stand-alone, production-grade Spring based applications</a:t>
            </a:r>
          </a:p>
          <a:p>
            <a:r>
              <a:rPr lang="en-US" dirty="0"/>
              <a:t>Spring Boot takes an opinionated view of the Spring platform and 3</a:t>
            </a:r>
            <a:r>
              <a:rPr lang="en-US" baseline="30000" dirty="0"/>
              <a:t>rd</a:t>
            </a:r>
            <a:r>
              <a:rPr lang="en-US" dirty="0"/>
              <a:t> party libraries</a:t>
            </a:r>
          </a:p>
          <a:p>
            <a:r>
              <a:rPr lang="en-US" dirty="0"/>
              <a:t>Spring Boot is developed on top of the most successful Spring framework/ecosystem</a:t>
            </a:r>
          </a:p>
          <a:p>
            <a:r>
              <a:rPr lang="en-US" dirty="0"/>
              <a:t>It is developed by the team at a company named Pivotal</a:t>
            </a:r>
            <a:r>
              <a:rPr lang="en-US" dirty="0">
                <a:cs typeface="Arial" pitchFamily="34" charset="0"/>
              </a:rPr>
              <a:t>	</a:t>
            </a:r>
          </a:p>
          <a:p>
            <a:r>
              <a:rPr lang="en-US" dirty="0">
                <a:cs typeface="Arial" pitchFamily="34" charset="0"/>
              </a:rPr>
              <a:t>Spring Boot is used at big brands such as at big brands like Netflix, Alibaba etc. for developing backend services/microservices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>
              <a:cs typeface="Arial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A picture containing clipart&#10;&#10;Description automatically generated">
            <a:extLst>
              <a:ext uri="{FF2B5EF4-FFF2-40B4-BE49-F238E27FC236}">
                <a16:creationId xmlns:a16="http://schemas.microsoft.com/office/drawing/2014/main" id="{1BBBAFB5-6CDD-47E4-A1BD-374932C69F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738" y="1676400"/>
            <a:ext cx="3053362" cy="305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017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81AC-BCA0-4B0B-9473-76EB06A3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– Background &amp; Evolution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A5BEC6-CD7C-4944-96E4-BA2A55B33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Spring Boot is the successor to Spring framework</a:t>
            </a:r>
          </a:p>
          <a:p>
            <a:r>
              <a:rPr lang="en-IN" dirty="0"/>
              <a:t>Spring framework was one of the most successful enterprise application development framework </a:t>
            </a:r>
          </a:p>
          <a:p>
            <a:r>
              <a:rPr lang="en-IN" dirty="0"/>
              <a:t>But Spring had lots of manual configurations and wirings up that needed to be done</a:t>
            </a:r>
          </a:p>
          <a:p>
            <a:r>
              <a:rPr lang="en-IN" dirty="0"/>
              <a:t>So, Spring Boot was developed to simplify spring programming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1986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79BED-F233-4F2B-92E8-BB9D1E471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a Spring Boot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AD5A3-856B-426A-BF6C-B5CDD9641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are 3 ways to get started with a spring boot project</a:t>
            </a:r>
          </a:p>
          <a:p>
            <a:pPr lvl="1"/>
            <a:r>
              <a:rPr lang="en-IN" sz="1800" dirty="0"/>
              <a:t>Through IDEs such as Spring Tool Suite 3 or Eclipse with plugins or IntelliJ Idea</a:t>
            </a:r>
          </a:p>
          <a:p>
            <a:pPr lvl="1"/>
            <a:r>
              <a:rPr lang="en-IN" sz="1800" dirty="0"/>
              <a:t>Through the web page </a:t>
            </a:r>
            <a:r>
              <a:rPr lang="en-IN" sz="1800" dirty="0">
                <a:hlinkClick r:id="rId2"/>
              </a:rPr>
              <a:t>https://start.spring.io/</a:t>
            </a:r>
            <a:endParaRPr lang="en-IN" sz="1800" dirty="0"/>
          </a:p>
          <a:p>
            <a:pPr lvl="1"/>
            <a:r>
              <a:rPr lang="en-IN" sz="1800" dirty="0"/>
              <a:t> Through the command line utilities</a:t>
            </a:r>
          </a:p>
          <a:p>
            <a:r>
              <a:rPr lang="en-IN" dirty="0"/>
              <a:t>The most common IDE used for creating spring boot app is STS (Spring Tool Suite)</a:t>
            </a:r>
          </a:p>
          <a:p>
            <a:r>
              <a:rPr lang="en-IN" dirty="0"/>
              <a:t>In the coming slides, we will see how to create a spring boot project through various means</a:t>
            </a:r>
          </a:p>
          <a:p>
            <a:endParaRPr lang="en-IN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2233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059FC-B838-4921-B615-E5F2EF7F1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Boot Project through 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02302-9508-4815-8181-5F6DCAB43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323000"/>
            <a:ext cx="9259747" cy="5230199"/>
          </a:xfrm>
        </p:spPr>
        <p:txBody>
          <a:bodyPr/>
          <a:lstStyle/>
          <a:p>
            <a:r>
              <a:rPr lang="en-IN" dirty="0"/>
              <a:t>After STS is ready, right click on package explorer, then New -&gt; Spring Starter Project</a:t>
            </a:r>
          </a:p>
          <a:p>
            <a:r>
              <a:rPr lang="en-IN" dirty="0"/>
              <a:t>This can be invoked through File -&gt; New -&gt; Spring Starter Project also</a:t>
            </a:r>
          </a:p>
        </p:txBody>
      </p:sp>
      <p:pic>
        <p:nvPicPr>
          <p:cNvPr id="2052" name="Picture 4" descr="sts">
            <a:extLst>
              <a:ext uri="{FF2B5EF4-FFF2-40B4-BE49-F238E27FC236}">
                <a16:creationId xmlns:a16="http://schemas.microsoft.com/office/drawing/2014/main" id="{470EED0D-0DD5-454E-89EC-8E2BD03E4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5486400" cy="358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359549-E441-4ED7-96F6-8ED32006989F}"/>
              </a:ext>
            </a:extLst>
          </p:cNvPr>
          <p:cNvSpPr/>
          <p:nvPr/>
        </p:nvSpPr>
        <p:spPr>
          <a:xfrm>
            <a:off x="609600" y="6050162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Ref:- https://www.javacodegeeks.com/2018/07/spring-boot-project-sts.html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405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77B55-0EEB-4B7D-8CD2-86EA24E51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STS – Project details screen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6C69D-A445-4DB5-8065-04657D981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C84711E-03EF-4D11-A50C-5AF7E6A44FC9}"/>
              </a:ext>
            </a:extLst>
          </p:cNvPr>
          <p:cNvSpPr txBox="1">
            <a:spLocks/>
          </p:cNvSpPr>
          <p:nvPr/>
        </p:nvSpPr>
        <p:spPr>
          <a:xfrm>
            <a:off x="5184255" y="1365063"/>
            <a:ext cx="4375708" cy="29860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Body Level 1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Body Level 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80000"/>
              <a:buFont typeface="Courier New" panose="02070309020205020404" pitchFamily="49" charset="0"/>
              <a:buChar char="o"/>
              <a:defRPr sz="1500" kern="1200" baseline="0">
                <a:solidFill>
                  <a:schemeClr val="tx1"/>
                </a:solidFill>
                <a:latin typeface="Body Level 3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60000"/>
              <a:buFont typeface="Wingdings" panose="05000000000000000000" pitchFamily="2" charset="2"/>
              <a:buChar char="q"/>
              <a:defRPr sz="1400" kern="1200" baseline="0">
                <a:solidFill>
                  <a:schemeClr val="tx1"/>
                </a:solidFill>
                <a:latin typeface="Body Level 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-"/>
              <a:defRPr sz="1200" kern="1200" baseline="0">
                <a:solidFill>
                  <a:schemeClr val="tx1"/>
                </a:solidFill>
                <a:latin typeface="Body Level 5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Next, In the project details screen, enter details such as the project name, group id, artifact id and the package name</a:t>
            </a:r>
          </a:p>
          <a:p>
            <a:endParaRPr lang="en-US" dirty="0"/>
          </a:p>
          <a:p>
            <a:r>
              <a:rPr lang="en-US" dirty="0"/>
              <a:t>We can also specify other details such as Java version, build tool(maven or </a:t>
            </a:r>
            <a:r>
              <a:rPr lang="en-US" dirty="0" err="1"/>
              <a:t>gradle</a:t>
            </a:r>
            <a:r>
              <a:rPr lang="en-US" dirty="0"/>
              <a:t>), packaging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1AC626-285C-4A6F-8877-57AC67284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5" y="1323001"/>
            <a:ext cx="4688966" cy="49472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E6EEB10-EEAE-4A12-AC11-AA6E4F15C80B}"/>
              </a:ext>
            </a:extLst>
          </p:cNvPr>
          <p:cNvSpPr/>
          <p:nvPr/>
        </p:nvSpPr>
        <p:spPr>
          <a:xfrm>
            <a:off x="324091" y="6406546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Ref:- https://www.javacodegeeks.com/2018/07/spring-boot-project-sts.html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4745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6210-0A51-4EE4-8492-2EE25244F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STS – Adding Project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E58AB-DA2E-4488-8637-12BE68B4E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5CECDA-E7C1-4C08-A2D3-7582C7B6A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62" y="1310348"/>
            <a:ext cx="4837376" cy="448085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669D57-9893-4F67-A2AE-D7630C2613D5}"/>
              </a:ext>
            </a:extLst>
          </p:cNvPr>
          <p:cNvSpPr txBox="1">
            <a:spLocks/>
          </p:cNvSpPr>
          <p:nvPr/>
        </p:nvSpPr>
        <p:spPr>
          <a:xfrm>
            <a:off x="5184255" y="1365063"/>
            <a:ext cx="4375708" cy="35117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Body Level 1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Body Level 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80000"/>
              <a:buFont typeface="Courier New" panose="02070309020205020404" pitchFamily="49" charset="0"/>
              <a:buChar char="o"/>
              <a:defRPr sz="1500" kern="1200" baseline="0">
                <a:solidFill>
                  <a:schemeClr val="tx1"/>
                </a:solidFill>
                <a:latin typeface="Body Level 3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60000"/>
              <a:buFont typeface="Wingdings" panose="05000000000000000000" pitchFamily="2" charset="2"/>
              <a:buChar char="q"/>
              <a:defRPr sz="1400" kern="1200" baseline="0">
                <a:solidFill>
                  <a:schemeClr val="tx1"/>
                </a:solidFill>
                <a:latin typeface="Body Level 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-"/>
              <a:defRPr sz="1200" kern="1200" baseline="0">
                <a:solidFill>
                  <a:schemeClr val="tx1"/>
                </a:solidFill>
                <a:latin typeface="Body Level 5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In the dependencies screen, we can choose all the dependencies that the project needs</a:t>
            </a:r>
          </a:p>
          <a:p>
            <a:r>
              <a:rPr lang="en-US" dirty="0"/>
              <a:t>We can choose dependencies such as web, </a:t>
            </a:r>
            <a:r>
              <a:rPr lang="en-US" dirty="0" err="1"/>
              <a:t>jdbc</a:t>
            </a:r>
            <a:r>
              <a:rPr lang="en-US" dirty="0"/>
              <a:t>, </a:t>
            </a:r>
            <a:r>
              <a:rPr lang="en-US" dirty="0" err="1"/>
              <a:t>jpa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FE833C-07B0-4F56-8924-6A4231F18D5F}"/>
              </a:ext>
            </a:extLst>
          </p:cNvPr>
          <p:cNvSpPr/>
          <p:nvPr/>
        </p:nvSpPr>
        <p:spPr>
          <a:xfrm>
            <a:off x="228600" y="6406546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Ref:- https://www.javacodegeeks.com/2018/07/spring-boot-project-sts.html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8215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27F58-10CD-4FD3-8720-9548F6729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Boot project structure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28DDA40-B960-48E7-9119-7D71A2AE65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00" y="1295400"/>
            <a:ext cx="2825768" cy="484822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E3510E6-3209-49B3-8D7C-30680C77D5B0}"/>
              </a:ext>
            </a:extLst>
          </p:cNvPr>
          <p:cNvSpPr txBox="1">
            <a:spLocks/>
          </p:cNvSpPr>
          <p:nvPr/>
        </p:nvSpPr>
        <p:spPr>
          <a:xfrm>
            <a:off x="4572000" y="1600200"/>
            <a:ext cx="4375708" cy="35117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Body Level 1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Body Level 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80000"/>
              <a:buFont typeface="Courier New" panose="02070309020205020404" pitchFamily="49" charset="0"/>
              <a:buChar char="o"/>
              <a:defRPr sz="1500" kern="1200" baseline="0">
                <a:solidFill>
                  <a:schemeClr val="tx1"/>
                </a:solidFill>
                <a:latin typeface="Body Level 3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60000"/>
              <a:buFont typeface="Wingdings" panose="05000000000000000000" pitchFamily="2" charset="2"/>
              <a:buChar char="q"/>
              <a:defRPr sz="1400" kern="1200" baseline="0">
                <a:solidFill>
                  <a:schemeClr val="tx1"/>
                </a:solidFill>
                <a:latin typeface="Body Level 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-"/>
              <a:defRPr sz="1200" kern="1200" baseline="0">
                <a:solidFill>
                  <a:schemeClr val="tx1"/>
                </a:solidFill>
                <a:latin typeface="Body Level 5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After the project creation is finished, we will get a project structure as shown in the left picture</a:t>
            </a:r>
          </a:p>
          <a:p>
            <a:r>
              <a:rPr lang="en-US" dirty="0"/>
              <a:t>This is a typical maven project structure which contains</a:t>
            </a:r>
          </a:p>
          <a:p>
            <a:pPr lvl="1"/>
            <a:r>
              <a:rPr lang="en-US" dirty="0"/>
              <a:t>pom.xml – maven config file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 – the source code of our project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2DEADE-5E88-41AC-A611-E5F6DF764BC6}"/>
              </a:ext>
            </a:extLst>
          </p:cNvPr>
          <p:cNvSpPr/>
          <p:nvPr/>
        </p:nvSpPr>
        <p:spPr>
          <a:xfrm>
            <a:off x="324091" y="6352559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Ref:- https://www.javacodegeeks.com/2018/07/spring-boot-project-sts.html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521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7181C-A2B9-467C-BF88-45C2CEDE3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Maven dependencies Section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8644F4-C773-4E48-A048-E57678FF0A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00" y="1447800"/>
            <a:ext cx="3581400" cy="5086351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88AC645-6F6B-4340-8D4E-E94D82FE005C}"/>
              </a:ext>
            </a:extLst>
          </p:cNvPr>
          <p:cNvSpPr txBox="1">
            <a:spLocks/>
          </p:cNvSpPr>
          <p:nvPr/>
        </p:nvSpPr>
        <p:spPr>
          <a:xfrm>
            <a:off x="4572000" y="1600200"/>
            <a:ext cx="4375708" cy="351173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Body Level 1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Body Level 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80000"/>
              <a:buFont typeface="Courier New" panose="02070309020205020404" pitchFamily="49" charset="0"/>
              <a:buChar char="o"/>
              <a:defRPr sz="1500" kern="1200" baseline="0">
                <a:solidFill>
                  <a:schemeClr val="tx1"/>
                </a:solidFill>
                <a:latin typeface="Body Level 3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60000"/>
              <a:buFont typeface="Wingdings" panose="05000000000000000000" pitchFamily="2" charset="2"/>
              <a:buChar char="q"/>
              <a:defRPr sz="1400" kern="1200" baseline="0">
                <a:solidFill>
                  <a:schemeClr val="tx1"/>
                </a:solidFill>
                <a:latin typeface="Body Level 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-"/>
              <a:defRPr sz="1200" kern="1200" baseline="0">
                <a:solidFill>
                  <a:schemeClr val="tx1"/>
                </a:solidFill>
                <a:latin typeface="Body Level 5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In the package/project explorer, when you expand the </a:t>
            </a:r>
            <a:r>
              <a:rPr lang="en-US" b="1" dirty="0"/>
              <a:t>“Maven Dependencies”</a:t>
            </a:r>
            <a:r>
              <a:rPr lang="en-US" dirty="0"/>
              <a:t> section, we can see all the jars that are downloaded for this project</a:t>
            </a:r>
          </a:p>
          <a:p>
            <a:endParaRPr lang="en-US" dirty="0"/>
          </a:p>
          <a:p>
            <a:r>
              <a:rPr lang="en-US" dirty="0"/>
              <a:t>Even in an empty spring boot project, lots of spring core jars and some specific to spring boot’s common functionalities will be downloaded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15E79D-250F-4AB1-81D4-AF0A494255BC}"/>
              </a:ext>
            </a:extLst>
          </p:cNvPr>
          <p:cNvSpPr/>
          <p:nvPr/>
        </p:nvSpPr>
        <p:spPr>
          <a:xfrm>
            <a:off x="291173" y="6488668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Ref:- https://www.javacodegeeks.com/2018/07/spring-boot-project-sts.html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69199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550AA-54B2-4972-A21F-36EE6FB45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Boot – Empty Project Pom.xml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758C4-F567-44C4-8630-62A423E35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50EB8B-94B4-4A7B-AF8B-8AF7A174F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1"/>
            <a:ext cx="5334000" cy="49530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14425F-DC78-45A2-A6A2-0EEAF45DC8BB}"/>
              </a:ext>
            </a:extLst>
          </p:cNvPr>
          <p:cNvSpPr txBox="1">
            <a:spLocks/>
          </p:cNvSpPr>
          <p:nvPr/>
        </p:nvSpPr>
        <p:spPr>
          <a:xfrm>
            <a:off x="5896819" y="1600200"/>
            <a:ext cx="3323381" cy="3352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Body Level 1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Body Level 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80000"/>
              <a:buFont typeface="Courier New" panose="02070309020205020404" pitchFamily="49" charset="0"/>
              <a:buChar char="o"/>
              <a:defRPr sz="1500" kern="1200" baseline="0">
                <a:solidFill>
                  <a:schemeClr val="tx1"/>
                </a:solidFill>
                <a:latin typeface="Body Level 3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60000"/>
              <a:buFont typeface="Wingdings" panose="05000000000000000000" pitchFamily="2" charset="2"/>
              <a:buChar char="q"/>
              <a:defRPr sz="1400" kern="1200" baseline="0">
                <a:solidFill>
                  <a:schemeClr val="tx1"/>
                </a:solidFill>
                <a:latin typeface="Body Level 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-"/>
              <a:defRPr sz="1200" kern="1200" baseline="0">
                <a:solidFill>
                  <a:schemeClr val="tx1"/>
                </a:solidFill>
                <a:latin typeface="Body Level 5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In the left picture, we can see that the pom.xml for an empty spring boot project</a:t>
            </a:r>
          </a:p>
          <a:p>
            <a:endParaRPr lang="en-US" dirty="0"/>
          </a:p>
          <a:p>
            <a:r>
              <a:rPr lang="en-US" dirty="0"/>
              <a:t>We have not chosen any dependencies(web, </a:t>
            </a:r>
            <a:r>
              <a:rPr lang="en-US" dirty="0" err="1"/>
              <a:t>jdbc</a:t>
            </a:r>
            <a:r>
              <a:rPr lang="en-US" dirty="0"/>
              <a:t> </a:t>
            </a:r>
            <a:r>
              <a:rPr lang="en-US" dirty="0" err="1"/>
              <a:t>etc</a:t>
            </a:r>
            <a:r>
              <a:rPr lang="en-US" dirty="0"/>
              <a:t>) for this project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60919D-50D3-4F68-A62D-5E6E7071F690}"/>
              </a:ext>
            </a:extLst>
          </p:cNvPr>
          <p:cNvSpPr/>
          <p:nvPr/>
        </p:nvSpPr>
        <p:spPr>
          <a:xfrm>
            <a:off x="260909" y="6381711"/>
            <a:ext cx="792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Ref:- https://www.javacodegeeks.com/2018/07/spring-boot-project-sts.html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508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CAA6E-4CF9-4955-8D44-8DC57EC1D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Pom.xml – parent 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BC3187-AB64-4FCE-9C64-FDD301E6F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If you observe the </a:t>
            </a:r>
            <a:r>
              <a:rPr lang="en-IN" b="1" dirty="0"/>
              <a:t>&lt;parent&gt; </a:t>
            </a:r>
            <a:r>
              <a:rPr lang="en-IN" dirty="0"/>
              <a:t>tag in the pom.xml of our spring boot project, we can see that its referring to </a:t>
            </a:r>
            <a:r>
              <a:rPr lang="en-IN" b="1" dirty="0"/>
              <a:t>spring-boot-starter-parent</a:t>
            </a:r>
            <a:r>
              <a:rPr lang="en-IN" dirty="0"/>
              <a:t>, as shown below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Any maven project can inherit properties from a parent project. In a spring boot project, we are inheriting from the parent starter project named </a:t>
            </a:r>
            <a:r>
              <a:rPr lang="en-IN" b="1" dirty="0"/>
              <a:t>spring-boot-starter-parent</a:t>
            </a:r>
          </a:p>
          <a:p>
            <a:endParaRPr lang="en-IN" b="1" dirty="0"/>
          </a:p>
          <a:p>
            <a:r>
              <a:rPr lang="en-IN" dirty="0"/>
              <a:t>The </a:t>
            </a:r>
            <a:r>
              <a:rPr lang="en-IN" b="1" dirty="0"/>
              <a:t>spring-boot-starter-parent </a:t>
            </a:r>
            <a:r>
              <a:rPr lang="en-IN" dirty="0"/>
              <a:t>project provides the core functionalities of a spring boot project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1675E6-8028-49BF-AD1F-678CC6D4D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81200"/>
            <a:ext cx="5791200" cy="1552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462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FECD-6847-4C62-934D-62CEBEFD17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1 – Spring Boot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BEA13-BC05-4E80-B804-299C4AD70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246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74ED5-CC9C-4D77-9593-C950608E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Boot – Adding web dependency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00FFB-601A-46EF-A53B-F068F5ED2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295400"/>
            <a:ext cx="9048509" cy="5181600"/>
          </a:xfrm>
        </p:spPr>
        <p:txBody>
          <a:bodyPr/>
          <a:lstStyle/>
          <a:p>
            <a:r>
              <a:rPr lang="en-IN" dirty="0"/>
              <a:t>The first project we created was a blank project which doesn’t enable web functionalities</a:t>
            </a:r>
          </a:p>
          <a:p>
            <a:r>
              <a:rPr lang="en-IN" dirty="0"/>
              <a:t>To convert our spring boot project to a web backend API layer, we need to add the web dependencies in the pom.xml, as shown below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Once we add </a:t>
            </a:r>
            <a:r>
              <a:rPr lang="en-IN" b="1" dirty="0"/>
              <a:t>spring-boot-starter-web </a:t>
            </a:r>
            <a:r>
              <a:rPr lang="en-IN" dirty="0"/>
              <a:t>in pom.xml, all web dependencies, such as embedded tomcat, Jackson library for JSON processing, etc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8DC3D3-280F-4766-AFFA-B25F407DD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2" y="2209800"/>
            <a:ext cx="6473658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1424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7BF9C-E07A-4B91-8F60-B84FEF642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Boot – Web related dependencies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A6BC4F-B488-4328-9AA1-9BA5A9232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1" y="1600200"/>
            <a:ext cx="4361922" cy="434340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268B0C-4FE6-445F-8A7E-D92979669F19}"/>
              </a:ext>
            </a:extLst>
          </p:cNvPr>
          <p:cNvSpPr txBox="1">
            <a:spLocks/>
          </p:cNvSpPr>
          <p:nvPr/>
        </p:nvSpPr>
        <p:spPr>
          <a:xfrm>
            <a:off x="5638801" y="1600200"/>
            <a:ext cx="3733800" cy="3886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Body Level 1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Body Level 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80000"/>
              <a:buFont typeface="Courier New" panose="02070309020205020404" pitchFamily="49" charset="0"/>
              <a:buChar char="o"/>
              <a:defRPr sz="1500" kern="1200" baseline="0">
                <a:solidFill>
                  <a:schemeClr val="tx1"/>
                </a:solidFill>
                <a:latin typeface="Body Level 3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60000"/>
              <a:buFont typeface="Wingdings" panose="05000000000000000000" pitchFamily="2" charset="2"/>
              <a:buChar char="q"/>
              <a:defRPr sz="1400" kern="1200" baseline="0">
                <a:solidFill>
                  <a:schemeClr val="tx1"/>
                </a:solidFill>
                <a:latin typeface="Body Level 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-"/>
              <a:defRPr sz="1200" kern="1200" baseline="0">
                <a:solidFill>
                  <a:schemeClr val="tx1"/>
                </a:solidFill>
                <a:latin typeface="Body Level 5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As shown in the picture, once the </a:t>
            </a:r>
            <a:r>
              <a:rPr lang="en-US" b="1" dirty="0"/>
              <a:t>spring-boot-starter-web </a:t>
            </a:r>
            <a:r>
              <a:rPr lang="en-US" dirty="0"/>
              <a:t>is added to the pom.xml, lots of extra dependencies are downloaded</a:t>
            </a:r>
          </a:p>
          <a:p>
            <a:r>
              <a:rPr lang="en-US" dirty="0"/>
              <a:t>They are </a:t>
            </a:r>
          </a:p>
          <a:p>
            <a:pPr lvl="1"/>
            <a:r>
              <a:rPr lang="en-US" dirty="0">
                <a:latin typeface="Body Level 1"/>
              </a:rPr>
              <a:t>Embedded tomcat</a:t>
            </a:r>
          </a:p>
          <a:p>
            <a:pPr lvl="1"/>
            <a:r>
              <a:rPr lang="en-US" dirty="0">
                <a:latin typeface="Body Level 1"/>
              </a:rPr>
              <a:t>Jackson Java parsing library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362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1B6EF-7577-42EB-AE09-B116DD6A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Boot – The main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421F4-C39B-4BFB-9525-DA968393E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323001"/>
            <a:ext cx="9259747" cy="5280398"/>
          </a:xfrm>
        </p:spPr>
        <p:txBody>
          <a:bodyPr/>
          <a:lstStyle/>
          <a:p>
            <a:r>
              <a:rPr lang="en-IN" dirty="0"/>
              <a:t>We have created a blank spring boot project and added the web dependency to it</a:t>
            </a:r>
          </a:p>
          <a:p>
            <a:r>
              <a:rPr lang="en-IN" dirty="0"/>
              <a:t>Spring Boot creates a main file, which looks like a standard java application, with a main method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only difference here is that the main class is annotated with a </a:t>
            </a:r>
            <a:r>
              <a:rPr lang="en-IN" b="1" dirty="0"/>
              <a:t>@</a:t>
            </a:r>
            <a:r>
              <a:rPr lang="en-IN" b="1" dirty="0" err="1"/>
              <a:t>SpringBootApplication</a:t>
            </a:r>
            <a:endParaRPr lang="en-US" dirty="0"/>
          </a:p>
          <a:p>
            <a:r>
              <a:rPr lang="en-US" dirty="0"/>
              <a:t>From the main method of </a:t>
            </a:r>
            <a:r>
              <a:rPr lang="en-US" b="1" dirty="0"/>
              <a:t>Module1Application</a:t>
            </a:r>
            <a:r>
              <a:rPr lang="en-US" dirty="0"/>
              <a:t>, </a:t>
            </a:r>
            <a:r>
              <a:rPr lang="en-US" dirty="0" err="1"/>
              <a:t>SpringApplication</a:t>
            </a:r>
            <a:r>
              <a:rPr lang="en-US" dirty="0"/>
              <a:t> class’s run method is called</a:t>
            </a:r>
          </a:p>
          <a:p>
            <a:r>
              <a:rPr lang="en-US" dirty="0"/>
              <a:t>This run method ensures that the following steps are done</a:t>
            </a:r>
          </a:p>
          <a:p>
            <a:pPr lvl="1"/>
            <a:r>
              <a:rPr lang="en-US" sz="1800" dirty="0">
                <a:latin typeface="Body Level 1"/>
              </a:rPr>
              <a:t>Sets up default configuration</a:t>
            </a:r>
          </a:p>
          <a:p>
            <a:pPr lvl="1"/>
            <a:r>
              <a:rPr lang="en-US" sz="1800" dirty="0">
                <a:latin typeface="Body Level 1"/>
              </a:rPr>
              <a:t>Starts Spring application context</a:t>
            </a:r>
          </a:p>
          <a:p>
            <a:pPr lvl="1"/>
            <a:r>
              <a:rPr lang="en-US" sz="1800" dirty="0">
                <a:latin typeface="Body Level 1"/>
              </a:rPr>
              <a:t>Performs class path scan</a:t>
            </a:r>
          </a:p>
          <a:p>
            <a:pPr lvl="1"/>
            <a:r>
              <a:rPr lang="en-US" sz="1800" dirty="0">
                <a:latin typeface="Body Level 1"/>
              </a:rPr>
              <a:t>Starts tomcat server</a:t>
            </a:r>
          </a:p>
          <a:p>
            <a:endParaRPr lang="en-IN" dirty="0"/>
          </a:p>
          <a:p>
            <a:endParaRPr lang="en-IN" b="1" dirty="0"/>
          </a:p>
          <a:p>
            <a:endParaRPr lang="en-IN" b="1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AF232D-9534-4583-9B31-85484D8453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057400"/>
            <a:ext cx="5410199" cy="1511149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2AC1060C-2367-4FBE-92A7-D8310283B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2599"/>
            <a:ext cx="65" cy="405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B7033F4-B8FB-4AA6-9228-67584A5AED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50199"/>
            <a:ext cx="65" cy="405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8632E6F-9251-47FC-B7CA-92F2A50BB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02201"/>
            <a:ext cx="65" cy="405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C5889C2-E9B5-455A-BD0D-A898C3A81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254601"/>
            <a:ext cx="65" cy="405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12696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79316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8F565-C988-4CA0-A40F-51ADCBED2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Running the spring boot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741C2-4DD4-4210-8B47-FBF01DFFF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323000"/>
            <a:ext cx="9259747" cy="5335200"/>
          </a:xfrm>
        </p:spPr>
        <p:txBody>
          <a:bodyPr/>
          <a:lstStyle/>
          <a:p>
            <a:r>
              <a:rPr lang="en-IN" dirty="0"/>
              <a:t>When you right click the project and select </a:t>
            </a:r>
            <a:r>
              <a:rPr lang="en-IN" b="1" dirty="0"/>
              <a:t>Run as</a:t>
            </a:r>
            <a:r>
              <a:rPr lang="en-IN" dirty="0"/>
              <a:t> </a:t>
            </a:r>
            <a:r>
              <a:rPr lang="en-IN" b="1" dirty="0"/>
              <a:t>-&gt;</a:t>
            </a:r>
            <a:r>
              <a:rPr lang="en-IN" dirty="0"/>
              <a:t> </a:t>
            </a:r>
            <a:r>
              <a:rPr lang="en-IN" b="1" dirty="0"/>
              <a:t>Spring Boot App</a:t>
            </a:r>
            <a:r>
              <a:rPr lang="en-IN" dirty="0"/>
              <a:t>, the web application should get deployed in the embedded tomcat server</a:t>
            </a:r>
          </a:p>
          <a:p>
            <a:r>
              <a:rPr lang="en-IN" dirty="0"/>
              <a:t>The below diagram clearly demonstrates that the embedded tomcat server is running and hosting the spring boot app in the default port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The default port no is 8080 for a spring boot app</a:t>
            </a:r>
          </a:p>
          <a:p>
            <a:r>
              <a:rPr lang="en-IN" dirty="0"/>
              <a:t>The port no is configurable and multiple spring boot apps can be run locally in various ports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FF19D2-AEE9-4349-80F9-D5FD38BAFC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62" y="2743200"/>
            <a:ext cx="9072409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38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C55B-D5C5-4B56-9944-93AE0B0A9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Boot – </a:t>
            </a:r>
            <a:r>
              <a:rPr lang="en-IN"/>
              <a:t>Standard output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82C22-3162-4407-81FB-024D115BA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default app, after it started running, when we reach the web application through the default URL, we should get the below output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91C21C-0141-4567-A645-2758042FE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438400"/>
            <a:ext cx="6101192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3642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11660-E116-43E6-8AE9-6B55F63C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Embedded Servlet Containers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8148C-0E6A-43F1-B80D-68E95F51C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Traditionally, Spring applications have to be hosted on a web server such as Tomcat</a:t>
            </a:r>
          </a:p>
          <a:p>
            <a:r>
              <a:rPr lang="en-IN" dirty="0"/>
              <a:t>Tomcat serves as the Servlet container for running spring based applications</a:t>
            </a:r>
          </a:p>
          <a:p>
            <a:r>
              <a:rPr lang="en-IN" dirty="0"/>
              <a:t>So, there was a separate deployment step</a:t>
            </a:r>
          </a:p>
          <a:p>
            <a:r>
              <a:rPr lang="en-IN" dirty="0"/>
              <a:t>But Spring Boot comes with an embedded Tomcat server, which provides</a:t>
            </a:r>
          </a:p>
          <a:p>
            <a:pPr lvl="1"/>
            <a:r>
              <a:rPr lang="en-IN" dirty="0"/>
              <a:t>Convenience of deployment</a:t>
            </a:r>
          </a:p>
          <a:p>
            <a:pPr lvl="1"/>
            <a:r>
              <a:rPr lang="en-IN" dirty="0"/>
              <a:t>Stand alone application</a:t>
            </a:r>
          </a:p>
          <a:p>
            <a:r>
              <a:rPr lang="en-IN" dirty="0"/>
              <a:t>When we run the boot app, we can see that tomcat is running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D6133C-2524-4729-AD32-A0C121B7D268}"/>
              </a:ext>
            </a:extLst>
          </p:cNvPr>
          <p:cNvSpPr/>
          <p:nvPr/>
        </p:nvSpPr>
        <p:spPr>
          <a:xfrm>
            <a:off x="6629400" y="3048000"/>
            <a:ext cx="2628900" cy="297070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64005C-A41A-4893-A393-57FC939C0E64}"/>
              </a:ext>
            </a:extLst>
          </p:cNvPr>
          <p:cNvSpPr txBox="1"/>
          <p:nvPr/>
        </p:nvSpPr>
        <p:spPr>
          <a:xfrm>
            <a:off x="6823364" y="3280399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Body Level 1"/>
              </a:rPr>
              <a:t>Spring Boot Application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8AC6E4-1816-4EC6-9557-EA5EBB6EF4EF}"/>
              </a:ext>
            </a:extLst>
          </p:cNvPr>
          <p:cNvSpPr/>
          <p:nvPr/>
        </p:nvSpPr>
        <p:spPr>
          <a:xfrm>
            <a:off x="6858000" y="4572000"/>
            <a:ext cx="2019300" cy="1067894"/>
          </a:xfrm>
          <a:prstGeom prst="roundRect">
            <a:avLst/>
          </a:prstGeom>
          <a:solidFill>
            <a:srgbClr val="F9FC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  <a:latin typeface="Body Level 1"/>
              </a:rPr>
              <a:t>Embedded Tomcat Server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CA9CE7-46A9-4EA5-B6A6-4194D60CC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038600"/>
            <a:ext cx="5221983" cy="1980106"/>
          </a:xfrm>
          <a:prstGeom prst="rect">
            <a:avLst/>
          </a:prstGeom>
        </p:spPr>
      </p:pic>
      <p:sp>
        <p:nvSpPr>
          <p:cNvPr id="12" name="Speech Bubble: Oval 11">
            <a:extLst>
              <a:ext uri="{FF2B5EF4-FFF2-40B4-BE49-F238E27FC236}">
                <a16:creationId xmlns:a16="http://schemas.microsoft.com/office/drawing/2014/main" id="{E696B2C5-5DD0-4E93-843C-F41A6F0B3DAF}"/>
              </a:ext>
            </a:extLst>
          </p:cNvPr>
          <p:cNvSpPr/>
          <p:nvPr/>
        </p:nvSpPr>
        <p:spPr>
          <a:xfrm>
            <a:off x="2133600" y="6102927"/>
            <a:ext cx="2590800" cy="572506"/>
          </a:xfrm>
          <a:prstGeom prst="wedgeEllipseCallout">
            <a:avLst>
              <a:gd name="adj1" fmla="val -31742"/>
              <a:gd name="adj2" fmla="val -140779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err="1">
                <a:solidFill>
                  <a:schemeClr val="tx1"/>
                </a:solidFill>
                <a:latin typeface="Body Level 1"/>
              </a:rPr>
              <a:t>Embdded</a:t>
            </a:r>
            <a:r>
              <a:rPr lang="en-IN" sz="1400" b="1" dirty="0">
                <a:solidFill>
                  <a:schemeClr val="tx1"/>
                </a:solidFill>
                <a:latin typeface="Body Level 1"/>
              </a:rPr>
              <a:t> Tomcat running in port 8080</a:t>
            </a:r>
          </a:p>
        </p:txBody>
      </p:sp>
    </p:spTree>
    <p:extLst>
      <p:ext uri="{BB962C8B-B14F-4D97-AF65-F5344CB8AC3E}">
        <p14:creationId xmlns:p14="http://schemas.microsoft.com/office/powerpoint/2010/main" val="36529347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14C2-9A4F-44D6-A245-3D6430815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DevTools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EA0FD-B654-4D3F-B523-540049DC4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During the development process, we have to restart the dev server every time the code changes</a:t>
            </a:r>
          </a:p>
          <a:p>
            <a:r>
              <a:rPr lang="en-IN" dirty="0"/>
              <a:t>This leads to a slow iterative process of code, fix and debug cycle</a:t>
            </a:r>
          </a:p>
          <a:p>
            <a:r>
              <a:rPr lang="en-IN" dirty="0"/>
              <a:t>Hence, the spring ecosystem introduced a new starter package called </a:t>
            </a:r>
            <a:r>
              <a:rPr lang="en-IN" dirty="0" err="1"/>
              <a:t>Devtools</a:t>
            </a:r>
            <a:r>
              <a:rPr lang="en-IN" dirty="0"/>
              <a:t>, (Spring Development Tools)</a:t>
            </a:r>
          </a:p>
          <a:p>
            <a:r>
              <a:rPr lang="en-IN" dirty="0"/>
              <a:t>We need to include the </a:t>
            </a:r>
            <a:r>
              <a:rPr lang="en-IN" dirty="0" err="1"/>
              <a:t>Devtools</a:t>
            </a:r>
            <a:r>
              <a:rPr lang="en-IN" dirty="0"/>
              <a:t> starter package as a dependency in the pom.xml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After adding </a:t>
            </a:r>
            <a:r>
              <a:rPr lang="en-IN" dirty="0" err="1"/>
              <a:t>Devtools</a:t>
            </a:r>
            <a:r>
              <a:rPr lang="en-IN" dirty="0"/>
              <a:t>, if we start the local dev server, then onwards for any code file changes, the dev server will get restarted automatically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00290-EE92-4785-8C9B-0A247F7BF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62" y="3048000"/>
            <a:ext cx="5550190" cy="98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53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481AC-BCA0-4B0B-9473-76EB06A39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Starters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DA5BEC6-CD7C-4944-96E4-BA2A55B33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Bill of materials</a:t>
            </a:r>
          </a:p>
          <a:p>
            <a:r>
              <a:rPr lang="en-US" dirty="0"/>
              <a:t>Set of convenient dependency descriptors which we can include in our application</a:t>
            </a:r>
          </a:p>
          <a:p>
            <a:r>
              <a:rPr lang="en-US" dirty="0"/>
              <a:t>Makes development easier and rapid</a:t>
            </a:r>
          </a:p>
          <a:p>
            <a:r>
              <a:rPr lang="en-US" dirty="0"/>
              <a:t>For e.g. for using JPA for database access, include the </a:t>
            </a:r>
            <a:r>
              <a:rPr lang="en-US" b="1" dirty="0"/>
              <a:t>spring-boot-starter-data-</a:t>
            </a:r>
            <a:r>
              <a:rPr lang="en-US" b="1" dirty="0" err="1"/>
              <a:t>jpa</a:t>
            </a:r>
            <a:r>
              <a:rPr lang="en-US" dirty="0"/>
              <a:t> starter</a:t>
            </a:r>
          </a:p>
          <a:p>
            <a:r>
              <a:rPr lang="en-IN" dirty="0"/>
              <a:t>Most common starters for spring boot are provided under the </a:t>
            </a:r>
            <a:r>
              <a:rPr lang="en-IN" b="1" dirty="0" err="1"/>
              <a:t>org.springframework.boot</a:t>
            </a:r>
            <a:r>
              <a:rPr lang="en-IN" dirty="0"/>
              <a:t> group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A620E6A-E87F-4BFB-97F3-57782368B67E}"/>
              </a:ext>
            </a:extLst>
          </p:cNvPr>
          <p:cNvSpPr/>
          <p:nvPr/>
        </p:nvSpPr>
        <p:spPr>
          <a:xfrm>
            <a:off x="2694709" y="3429000"/>
            <a:ext cx="2286000" cy="7020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>
                <a:latin typeface="Body Level 1"/>
              </a:rPr>
              <a:t>org.springframework.boot</a:t>
            </a:r>
            <a:endParaRPr lang="en-IN" sz="1400" b="1" dirty="0">
              <a:latin typeface="Body Level 1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A2934F-354E-487D-9C0E-2BD381536508}"/>
              </a:ext>
            </a:extLst>
          </p:cNvPr>
          <p:cNvSpPr/>
          <p:nvPr/>
        </p:nvSpPr>
        <p:spPr>
          <a:xfrm>
            <a:off x="533400" y="4973890"/>
            <a:ext cx="1371600" cy="741110"/>
          </a:xfrm>
          <a:prstGeom prst="roundRect">
            <a:avLst/>
          </a:prstGeom>
          <a:solidFill>
            <a:srgbClr val="9FD1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002060"/>
                </a:solidFill>
                <a:latin typeface="Body Level 1"/>
              </a:rPr>
              <a:t>spring-boot-starter-web 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7825F46-9FE8-4D5D-B172-BA1F0488D655}"/>
              </a:ext>
            </a:extLst>
          </p:cNvPr>
          <p:cNvSpPr/>
          <p:nvPr/>
        </p:nvSpPr>
        <p:spPr>
          <a:xfrm>
            <a:off x="2438400" y="4973891"/>
            <a:ext cx="1371600" cy="741109"/>
          </a:xfrm>
          <a:prstGeom prst="roundRect">
            <a:avLst/>
          </a:prstGeom>
          <a:solidFill>
            <a:srgbClr val="9FD1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002060"/>
                </a:solidFill>
                <a:latin typeface="Body Level 1"/>
              </a:rPr>
              <a:t>spring-boot-starter-test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80A4B7-7A53-4D1E-80C9-32716B05CB38}"/>
              </a:ext>
            </a:extLst>
          </p:cNvPr>
          <p:cNvSpPr/>
          <p:nvPr/>
        </p:nvSpPr>
        <p:spPr>
          <a:xfrm>
            <a:off x="4146016" y="4973891"/>
            <a:ext cx="1527420" cy="741109"/>
          </a:xfrm>
          <a:prstGeom prst="roundRect">
            <a:avLst/>
          </a:prstGeom>
          <a:solidFill>
            <a:srgbClr val="9FD1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002060"/>
                </a:solidFill>
                <a:latin typeface="Body Level 1"/>
              </a:rPr>
              <a:t>spring-boot-starter-</a:t>
            </a:r>
            <a:r>
              <a:rPr lang="en-IN" sz="1400" b="1" dirty="0" err="1">
                <a:solidFill>
                  <a:srgbClr val="002060"/>
                </a:solidFill>
                <a:latin typeface="Body Level 1"/>
              </a:rPr>
              <a:t>jdbc</a:t>
            </a:r>
            <a:r>
              <a:rPr lang="en-IN" sz="1400" b="1" dirty="0">
                <a:solidFill>
                  <a:srgbClr val="002060"/>
                </a:solidFill>
                <a:latin typeface="Body Level 1"/>
              </a:rPr>
              <a:t>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3D58CE8-E1BC-4D08-BF1E-A134A952DD3E}"/>
              </a:ext>
            </a:extLst>
          </p:cNvPr>
          <p:cNvSpPr/>
          <p:nvPr/>
        </p:nvSpPr>
        <p:spPr>
          <a:xfrm>
            <a:off x="6179126" y="4973891"/>
            <a:ext cx="1593273" cy="741109"/>
          </a:xfrm>
          <a:prstGeom prst="roundRect">
            <a:avLst/>
          </a:prstGeom>
          <a:solidFill>
            <a:srgbClr val="9FD1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002060"/>
                </a:solidFill>
                <a:latin typeface="Body Level 1"/>
              </a:rPr>
              <a:t>spring-boot-starter-actuator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F21362-D07D-4198-B674-5EBDC5B73BF0}"/>
              </a:ext>
            </a:extLst>
          </p:cNvPr>
          <p:cNvCxnSpPr>
            <a:endCxn id="4" idx="0"/>
          </p:cNvCxnSpPr>
          <p:nvPr/>
        </p:nvCxnSpPr>
        <p:spPr>
          <a:xfrm flipH="1">
            <a:off x="1219200" y="4114800"/>
            <a:ext cx="1676400" cy="8590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DB0488-8577-4A58-A5F8-0E4C17961394}"/>
              </a:ext>
            </a:extLst>
          </p:cNvPr>
          <p:cNvCxnSpPr>
            <a:endCxn id="6" idx="0"/>
          </p:cNvCxnSpPr>
          <p:nvPr/>
        </p:nvCxnSpPr>
        <p:spPr>
          <a:xfrm flipH="1">
            <a:off x="3124200" y="4131000"/>
            <a:ext cx="381000" cy="842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FF0C24-9671-454B-BBC0-05CE83D9700A}"/>
              </a:ext>
            </a:extLst>
          </p:cNvPr>
          <p:cNvCxnSpPr>
            <a:cxnSpLocks/>
          </p:cNvCxnSpPr>
          <p:nvPr/>
        </p:nvCxnSpPr>
        <p:spPr>
          <a:xfrm>
            <a:off x="4275618" y="4131000"/>
            <a:ext cx="595000" cy="842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AE3549-7FF8-4ECC-BFE2-CAF305F05865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681828" y="4131000"/>
            <a:ext cx="2293935" cy="8428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528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222DF-AC9C-4715-8138-EF5306F22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Starters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EAD0C-AB14-493C-B088-E57FD9866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spring-boot-starter-web</a:t>
            </a:r>
          </a:p>
          <a:p>
            <a:pPr lvl="1"/>
            <a:r>
              <a:rPr lang="en-US" dirty="0"/>
              <a:t>It is used for building web, including RESTful, applications using Spring MVC. Uses Tomcat as the default embedded container</a:t>
            </a:r>
          </a:p>
          <a:p>
            <a:r>
              <a:rPr lang="en-IN" b="1" dirty="0"/>
              <a:t>spring-boot-starter-</a:t>
            </a:r>
            <a:r>
              <a:rPr lang="en-IN" b="1" dirty="0" err="1"/>
              <a:t>jdbc</a:t>
            </a:r>
            <a:endParaRPr lang="en-IN" b="1" dirty="0"/>
          </a:p>
          <a:p>
            <a:pPr lvl="1"/>
            <a:r>
              <a:rPr lang="en-US" dirty="0"/>
              <a:t>It is used for JDBC with the Tomcat JDBC connection pool</a:t>
            </a:r>
          </a:p>
          <a:p>
            <a:r>
              <a:rPr lang="en-IN" b="1" dirty="0"/>
              <a:t>spring-boot-starter-actuator</a:t>
            </a:r>
          </a:p>
          <a:p>
            <a:pPr lvl="1"/>
            <a:r>
              <a:rPr lang="en-US" dirty="0"/>
              <a:t>It provides production ready features to help you monitor and manage your application.</a:t>
            </a:r>
          </a:p>
          <a:p>
            <a:r>
              <a:rPr lang="en-IN" b="1" dirty="0"/>
              <a:t>spring-boot-starter-test</a:t>
            </a:r>
          </a:p>
          <a:p>
            <a:pPr lvl="1"/>
            <a:r>
              <a:rPr lang="en-US" dirty="0"/>
              <a:t>It is used to test Spring Boot applications with libraries including Junit and Mockito</a:t>
            </a:r>
          </a:p>
          <a:p>
            <a:r>
              <a:rPr lang="en-IN" b="1" dirty="0"/>
              <a:t>spring-boot-starter-data-rest</a:t>
            </a:r>
          </a:p>
          <a:p>
            <a:pPr lvl="1"/>
            <a:r>
              <a:rPr lang="en-US" dirty="0"/>
              <a:t>It is used for exposing Spring Data repositories over REST using Spring Data REST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276113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BE408-8A81-470A-924D-BFECEC35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Spring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5FB602-A803-41BE-8AB9-37B654EF2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enables developers to develop enterprise applications using POJOs (Plain Old Java Object)</a:t>
            </a:r>
            <a:endParaRPr lang="en-IN" dirty="0"/>
          </a:p>
          <a:p>
            <a:endParaRPr lang="en-IN" dirty="0"/>
          </a:p>
          <a:p>
            <a:r>
              <a:rPr lang="en-IN" dirty="0"/>
              <a:t>Spring provides an abstraction layer on existing technologies like servlets, JDBC, ORMs, Logging etc to simplify the development process</a:t>
            </a:r>
          </a:p>
          <a:p>
            <a:endParaRPr lang="en-US" dirty="0"/>
          </a:p>
          <a:p>
            <a:r>
              <a:rPr lang="en-US" dirty="0"/>
              <a:t>Spring WEB framework has a well-designed  web MVC framework</a:t>
            </a:r>
          </a:p>
          <a:p>
            <a:endParaRPr lang="en-US" dirty="0"/>
          </a:p>
          <a:p>
            <a:r>
              <a:rPr lang="en-US" dirty="0"/>
              <a:t>Spring framework has taken the best practice that have been proven over the years in several applications and formalized as design patterns</a:t>
            </a:r>
          </a:p>
          <a:p>
            <a:endParaRPr lang="en-US" dirty="0"/>
          </a:p>
          <a:p>
            <a:r>
              <a:rPr lang="en-US" dirty="0"/>
              <a:t>Spring gives built in middleware services like Connection pooling, Transaction management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820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C08CE-D734-4365-84DA-6E43F980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dy Level 1"/>
              </a:rPr>
              <a:t>Module 1 Design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37CE2DB-C1BC-4E74-8788-D1CCCFC271F9}"/>
              </a:ext>
            </a:extLst>
          </p:cNvPr>
          <p:cNvSpPr txBox="1"/>
          <p:nvPr/>
        </p:nvSpPr>
        <p:spPr>
          <a:xfrm>
            <a:off x="442526" y="5766979"/>
            <a:ext cx="2924947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5C84"/>
                </a:solidFill>
                <a:effectLst/>
                <a:uLnTx/>
                <a:uFillTx/>
                <a:latin typeface="Body Level 1"/>
                <a:ea typeface="+mn-ea"/>
                <a:cs typeface="Calibri" panose="020F0502020204030204" pitchFamily="34" charset="0"/>
              </a:rPr>
              <a:t>IDE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C84"/>
                </a:solidFill>
                <a:effectLst/>
                <a:uLnTx/>
                <a:uFillTx/>
                <a:latin typeface="Body Level 1"/>
                <a:ea typeface="+mn-ea"/>
                <a:cs typeface="Calibri" panose="020F0502020204030204" pitchFamily="34" charset="0"/>
              </a:rPr>
              <a:t> : Spring Tool Suite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dirty="0">
                <a:solidFill>
                  <a:srgbClr val="005C84"/>
                </a:solidFill>
                <a:latin typeface="Body Level 1"/>
                <a:cs typeface="Calibri" panose="020F0502020204030204" pitchFamily="34" charset="0"/>
              </a:rPr>
              <a:t>Testing tool: </a:t>
            </a:r>
            <a:r>
              <a:rPr lang="en-US" sz="2000" dirty="0">
                <a:solidFill>
                  <a:srgbClr val="005C84"/>
                </a:solidFill>
                <a:latin typeface="Body Level 1"/>
                <a:cs typeface="Calibri" panose="020F0502020204030204" pitchFamily="34" charset="0"/>
              </a:rPr>
              <a:t>Postman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5C84"/>
              </a:solidFill>
              <a:effectLst/>
              <a:uLnTx/>
              <a:uFillTx/>
              <a:latin typeface="Body Level 1"/>
              <a:ea typeface="+mn-ea"/>
              <a:cs typeface="Calibri" panose="020F0502020204030204" pitchFamily="34" charset="0"/>
            </a:endParaRP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6D9A961-186F-425E-A1C2-C475C431DE37}"/>
              </a:ext>
            </a:extLst>
          </p:cNvPr>
          <p:cNvSpPr/>
          <p:nvPr/>
        </p:nvSpPr>
        <p:spPr>
          <a:xfrm>
            <a:off x="2550380" y="3591279"/>
            <a:ext cx="2174019" cy="135607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dy Level 1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y Level 1"/>
                <a:ea typeface="+mn-ea"/>
                <a:cs typeface="Calibri" panose="020F0502020204030204" pitchFamily="34" charset="0"/>
              </a:rPr>
              <a:t>Use Case 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y Level 1"/>
                <a:ea typeface="+mn-ea"/>
                <a:cs typeface="Calibri" panose="020F0502020204030204" pitchFamily="34" charset="0"/>
              </a:rPr>
              <a:t>A simple REST API for CRUD operations using POJOs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y Level 1"/>
                <a:ea typeface="+mn-ea"/>
                <a:cs typeface="Calibri" panose="020F0502020204030204" pitchFamily="34" charset="0"/>
              </a:rPr>
              <a:t>(no database)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dy Level 1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A5E4DBF-F6EB-4D34-AF73-1EB2E2A35E80}"/>
              </a:ext>
            </a:extLst>
          </p:cNvPr>
          <p:cNvGrpSpPr/>
          <p:nvPr/>
        </p:nvGrpSpPr>
        <p:grpSpPr>
          <a:xfrm>
            <a:off x="152400" y="1007582"/>
            <a:ext cx="4760386" cy="3934507"/>
            <a:chOff x="117504" y="1521805"/>
            <a:chExt cx="5257305" cy="3980001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0FAD2F6E-8D24-4A84-BFF0-62184D6225BF}"/>
                </a:ext>
              </a:extLst>
            </p:cNvPr>
            <p:cNvSpPr/>
            <p:nvPr/>
          </p:nvSpPr>
          <p:spPr>
            <a:xfrm>
              <a:off x="117504" y="4130055"/>
              <a:ext cx="1979468" cy="13717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y Level 1"/>
                  <a:ea typeface="+mn-ea"/>
                  <a:cs typeface="Calibri" panose="020F0502020204030204" pitchFamily="34" charset="0"/>
                </a:rPr>
                <a:t>Module 1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y Level 1"/>
                  <a:ea typeface="+mn-ea"/>
                  <a:cs typeface="Calibri" panose="020F0502020204030204" pitchFamily="34" charset="0"/>
                </a:rPr>
                <a:t>Spring Boot Basics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2405B6A-1CCB-4BB7-B586-8C87579D14F7}"/>
                </a:ext>
              </a:extLst>
            </p:cNvPr>
            <p:cNvSpPr txBox="1"/>
            <p:nvPr/>
          </p:nvSpPr>
          <p:spPr>
            <a:xfrm>
              <a:off x="5029240" y="1521805"/>
              <a:ext cx="345569" cy="3736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y Level 1"/>
                  <a:ea typeface="+mn-ea"/>
                  <a:cs typeface="Calibri" panose="020F0502020204030204" pitchFamily="34" charset="0"/>
                </a:rPr>
                <a:t>2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3AD5077-C76D-4E07-A324-630E2A6046F3}"/>
              </a:ext>
            </a:extLst>
          </p:cNvPr>
          <p:cNvSpPr/>
          <p:nvPr/>
        </p:nvSpPr>
        <p:spPr>
          <a:xfrm>
            <a:off x="442526" y="5436398"/>
            <a:ext cx="2924947" cy="330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F46"/>
                </a:solidFill>
                <a:effectLst/>
                <a:uLnTx/>
                <a:uFillTx/>
                <a:latin typeface="Body Level 1"/>
                <a:ea typeface="+mn-ea"/>
                <a:cs typeface="Calibri" panose="020F0502020204030204" pitchFamily="34" charset="0"/>
              </a:rPr>
              <a:t>S/W Requirements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000F46"/>
              </a:solidFill>
              <a:effectLst/>
              <a:uLnTx/>
              <a:uFillTx/>
              <a:latin typeface="Body Level 1"/>
              <a:ea typeface="+mn-ea"/>
              <a:cs typeface="Calibri" panose="020F0502020204030204" pitchFamily="34" charset="0"/>
            </a:endParaRPr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FE2A6C49-0619-4805-BB2E-6DC55E3116F5}"/>
              </a:ext>
            </a:extLst>
          </p:cNvPr>
          <p:cNvSpPr/>
          <p:nvPr/>
        </p:nvSpPr>
        <p:spPr>
          <a:xfrm>
            <a:off x="58620" y="1781050"/>
            <a:ext cx="2637653" cy="990600"/>
          </a:xfrm>
          <a:prstGeom prst="wedgeEllipseCallout">
            <a:avLst>
              <a:gd name="adj1" fmla="val -10375"/>
              <a:gd name="adj2" fmla="val 131926"/>
            </a:avLst>
          </a:prstGeom>
          <a:solidFill>
            <a:srgbClr val="F9FC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5C84"/>
                </a:solidFill>
                <a:effectLst/>
                <a:uLnTx/>
                <a:uFillTx/>
                <a:latin typeface="Body Level 1"/>
                <a:ea typeface="+mn-ea"/>
                <a:cs typeface="Calibri" panose="020F0502020204030204" pitchFamily="34" charset="0"/>
              </a:rPr>
              <a:t>Target CRUD Rest APIs that can be tested with tools such as Postman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6FA7DE-AD15-4724-92E8-CDA68B36D559}"/>
              </a:ext>
            </a:extLst>
          </p:cNvPr>
          <p:cNvGrpSpPr/>
          <p:nvPr/>
        </p:nvGrpSpPr>
        <p:grpSpPr>
          <a:xfrm>
            <a:off x="3209792" y="1528497"/>
            <a:ext cx="6024086" cy="1175436"/>
            <a:chOff x="3499310" y="4635272"/>
            <a:chExt cx="6186649" cy="1106044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BC9D960-58C1-4F32-8BB6-9FA94F1728CC}"/>
                </a:ext>
              </a:extLst>
            </p:cNvPr>
            <p:cNvSpPr/>
            <p:nvPr/>
          </p:nvSpPr>
          <p:spPr>
            <a:xfrm>
              <a:off x="3499310" y="4642290"/>
              <a:ext cx="1749005" cy="1099026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y Level 1"/>
                  <a:ea typeface="+mn-ea"/>
                  <a:cs typeface="Calibri" panose="020F0502020204030204" pitchFamily="34" charset="0"/>
                </a:rPr>
                <a:t>Overview, App Creation, Code Walkthrough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24DCEEE-291F-4A5C-A32D-5C45132615A4}"/>
                </a:ext>
              </a:extLst>
            </p:cNvPr>
            <p:cNvSpPr/>
            <p:nvPr/>
          </p:nvSpPr>
          <p:spPr>
            <a:xfrm>
              <a:off x="5792703" y="4642290"/>
              <a:ext cx="1609776" cy="1044090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y Level 1"/>
                  <a:ea typeface="+mn-ea"/>
                  <a:cs typeface="Calibri" panose="020F0502020204030204" pitchFamily="34" charset="0"/>
                </a:rPr>
                <a:t>Spring Basics, Spring Boot Benefits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50F4F333-3876-4724-8D55-D2C6CA3A9073}"/>
                </a:ext>
              </a:extLst>
            </p:cNvPr>
            <p:cNvSpPr/>
            <p:nvPr/>
          </p:nvSpPr>
          <p:spPr>
            <a:xfrm>
              <a:off x="7946867" y="4635272"/>
              <a:ext cx="1739092" cy="1044090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prstClr val="white"/>
                  </a:solidFill>
                  <a:latin typeface="Body Level 1"/>
                  <a:cs typeface="Calibri" panose="020F0502020204030204" pitchFamily="34" charset="0"/>
                </a:rPr>
                <a:t>Spring Boot Starters, </a:t>
              </a:r>
              <a:r>
                <a:rPr lang="en-US" sz="1600" dirty="0" err="1">
                  <a:solidFill>
                    <a:prstClr val="white"/>
                  </a:solidFill>
                  <a:latin typeface="Body Level 1"/>
                  <a:cs typeface="Calibri" panose="020F0502020204030204" pitchFamily="34" charset="0"/>
                </a:rPr>
                <a:t>Devtools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y Level 1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7CA27DB9-5994-45DF-BD43-70172D20A861}"/>
                </a:ext>
              </a:extLst>
            </p:cNvPr>
            <p:cNvSpPr/>
            <p:nvPr/>
          </p:nvSpPr>
          <p:spPr>
            <a:xfrm>
              <a:off x="5248316" y="4928242"/>
              <a:ext cx="544388" cy="337994"/>
            </a:xfrm>
            <a:prstGeom prst="rightArrow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y Level 1"/>
                <a:ea typeface="+mn-ea"/>
                <a:cs typeface="+mn-cs"/>
              </a:endParaRPr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627ECF95-85FE-4CE9-8D81-DB754FAE503A}"/>
                </a:ext>
              </a:extLst>
            </p:cNvPr>
            <p:cNvSpPr/>
            <p:nvPr/>
          </p:nvSpPr>
          <p:spPr>
            <a:xfrm>
              <a:off x="7406227" y="4968339"/>
              <a:ext cx="540640" cy="340671"/>
            </a:xfrm>
            <a:prstGeom prst="rightArrow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y Level 1"/>
                <a:ea typeface="+mn-ea"/>
                <a:cs typeface="+mn-cs"/>
              </a:endParaRPr>
            </a:p>
          </p:txBody>
        </p:sp>
      </p:grpSp>
      <p:sp>
        <p:nvSpPr>
          <p:cNvPr id="34" name="Speech Bubble: Oval 33">
            <a:extLst>
              <a:ext uri="{FF2B5EF4-FFF2-40B4-BE49-F238E27FC236}">
                <a16:creationId xmlns:a16="http://schemas.microsoft.com/office/drawing/2014/main" id="{7945FE48-896B-47E4-B329-44143EB05AE5}"/>
              </a:ext>
            </a:extLst>
          </p:cNvPr>
          <p:cNvSpPr/>
          <p:nvPr/>
        </p:nvSpPr>
        <p:spPr>
          <a:xfrm>
            <a:off x="4141037" y="5645705"/>
            <a:ext cx="2043863" cy="827172"/>
          </a:xfrm>
          <a:prstGeom prst="wedgeEllipseCallout">
            <a:avLst>
              <a:gd name="adj1" fmla="val -57982"/>
              <a:gd name="adj2" fmla="val -130534"/>
            </a:avLst>
          </a:prstGeom>
          <a:solidFill>
            <a:srgbClr val="F9FC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5C84"/>
                </a:solidFill>
                <a:effectLst/>
                <a:uLnTx/>
                <a:uFillTx/>
                <a:latin typeface="Body Level 1"/>
                <a:ea typeface="+mn-ea"/>
                <a:cs typeface="Calibri" panose="020F0502020204030204" pitchFamily="34" charset="0"/>
              </a:rPr>
              <a:t>Cheat Sheet for Spring Boot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B82C8C9-11EE-4206-A2F2-A01B2668B9FE}"/>
              </a:ext>
            </a:extLst>
          </p:cNvPr>
          <p:cNvSpPr/>
          <p:nvPr/>
        </p:nvSpPr>
        <p:spPr>
          <a:xfrm>
            <a:off x="7350712" y="3371660"/>
            <a:ext cx="1912427" cy="110959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y Level 1"/>
                <a:ea typeface="+mn-ea"/>
                <a:cs typeface="Calibri" panose="020F0502020204030204" pitchFamily="34" charset="0"/>
              </a:rPr>
              <a:t>Writing POJO classes for business entities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55669F2-8D1B-443E-99AE-D0BE5354BC9A}"/>
              </a:ext>
            </a:extLst>
          </p:cNvPr>
          <p:cNvSpPr/>
          <p:nvPr/>
        </p:nvSpPr>
        <p:spPr>
          <a:xfrm>
            <a:off x="7419930" y="5212181"/>
            <a:ext cx="1693395" cy="110959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sz="1600" dirty="0">
                <a:solidFill>
                  <a:prstClr val="white"/>
                </a:solidFill>
                <a:latin typeface="Body Level 1"/>
                <a:cs typeface="Calibri" panose="020F0502020204030204" pitchFamily="34" charset="0"/>
              </a:rPr>
              <a:t>Annotations, Rest Controllers, CRUD APIs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9CE3D361-1350-410C-BA1C-0A5EAC347146}"/>
              </a:ext>
            </a:extLst>
          </p:cNvPr>
          <p:cNvSpPr/>
          <p:nvPr/>
        </p:nvSpPr>
        <p:spPr>
          <a:xfrm>
            <a:off x="1950173" y="4075085"/>
            <a:ext cx="600208" cy="359199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dy Level 1"/>
              <a:ea typeface="+mn-ea"/>
              <a:cs typeface="+mn-cs"/>
            </a:endParaRPr>
          </a:p>
        </p:txBody>
      </p:sp>
      <p:sp>
        <p:nvSpPr>
          <p:cNvPr id="20" name="Arrow: Up-Down 19">
            <a:extLst>
              <a:ext uri="{FF2B5EF4-FFF2-40B4-BE49-F238E27FC236}">
                <a16:creationId xmlns:a16="http://schemas.microsoft.com/office/drawing/2014/main" id="{F25C5A42-2391-4D93-8373-52A76FA90ABC}"/>
              </a:ext>
            </a:extLst>
          </p:cNvPr>
          <p:cNvSpPr/>
          <p:nvPr/>
        </p:nvSpPr>
        <p:spPr>
          <a:xfrm>
            <a:off x="3891638" y="2714693"/>
            <a:ext cx="304800" cy="899405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dy Level 1"/>
              <a:ea typeface="+mn-ea"/>
              <a:cs typeface="+mn-cs"/>
            </a:endParaRPr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339B52E3-0C37-4980-BBBD-B5E384A3CC44}"/>
              </a:ext>
            </a:extLst>
          </p:cNvPr>
          <p:cNvSpPr/>
          <p:nvPr/>
        </p:nvSpPr>
        <p:spPr>
          <a:xfrm>
            <a:off x="8114228" y="2645552"/>
            <a:ext cx="304800" cy="723466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dy Level 1"/>
              <a:ea typeface="+mn-ea"/>
              <a:cs typeface="+mn-cs"/>
            </a:endParaRPr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74BFCF79-23F2-4F87-849B-1968E3D2A397}"/>
              </a:ext>
            </a:extLst>
          </p:cNvPr>
          <p:cNvSpPr/>
          <p:nvPr/>
        </p:nvSpPr>
        <p:spPr>
          <a:xfrm>
            <a:off x="8114228" y="4471167"/>
            <a:ext cx="304800" cy="723466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dy Level 1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0458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D318-6AFA-4165-A6C1-F49F1EBA4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Framework 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B2208-61DE-48DC-9A02-9B60C4CD92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323000"/>
            <a:ext cx="9259747" cy="5230199"/>
          </a:xfrm>
        </p:spPr>
        <p:txBody>
          <a:bodyPr/>
          <a:lstStyle/>
          <a:p>
            <a:r>
              <a:rPr lang="en-US" dirty="0"/>
              <a:t> Spring framework consists of features organized into about 20 modules, these modules are grouped into Core Container, Data Access/Integration, Web, Test and many more</a:t>
            </a:r>
          </a:p>
        </p:txBody>
      </p:sp>
      <p:pic>
        <p:nvPicPr>
          <p:cNvPr id="1026" name="Picture 2" descr="spring overview">
            <a:extLst>
              <a:ext uri="{FF2B5EF4-FFF2-40B4-BE49-F238E27FC236}">
                <a16:creationId xmlns:a16="http://schemas.microsoft.com/office/drawing/2014/main" id="{21FED53C-C5F3-4A45-BF25-2380646633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81200"/>
            <a:ext cx="5810491" cy="4357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3E1BEE-42C3-4196-A8A1-92909DA17048}"/>
              </a:ext>
            </a:extLst>
          </p:cNvPr>
          <p:cNvSpPr txBox="1">
            <a:spLocks/>
          </p:cNvSpPr>
          <p:nvPr/>
        </p:nvSpPr>
        <p:spPr>
          <a:xfrm>
            <a:off x="6248400" y="3183963"/>
            <a:ext cx="3392347" cy="28358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Body Level 1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Body Level 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80000"/>
              <a:buFont typeface="Courier New" panose="02070309020205020404" pitchFamily="49" charset="0"/>
              <a:buChar char="o"/>
              <a:defRPr sz="1500" kern="1200" baseline="0">
                <a:solidFill>
                  <a:schemeClr val="tx1"/>
                </a:solidFill>
                <a:latin typeface="Body Level 3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60000"/>
              <a:buFont typeface="Wingdings" panose="05000000000000000000" pitchFamily="2" charset="2"/>
              <a:buChar char="q"/>
              <a:defRPr sz="1400" kern="1200" baseline="0">
                <a:solidFill>
                  <a:schemeClr val="tx1"/>
                </a:solidFill>
                <a:latin typeface="Body Level 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-"/>
              <a:defRPr sz="1200" kern="1200" baseline="0">
                <a:solidFill>
                  <a:schemeClr val="tx1"/>
                </a:solidFill>
                <a:latin typeface="Body Level 5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sz="1600" dirty="0"/>
              <a:t>Important Modules</a:t>
            </a:r>
          </a:p>
          <a:p>
            <a:pPr lvl="1"/>
            <a:r>
              <a:rPr lang="en-IN" dirty="0"/>
              <a:t>Spring Core Container</a:t>
            </a:r>
          </a:p>
          <a:p>
            <a:pPr lvl="1"/>
            <a:r>
              <a:rPr lang="en-US" dirty="0"/>
              <a:t>Spring JDBC and DAO Module</a:t>
            </a:r>
          </a:p>
          <a:p>
            <a:pPr lvl="1"/>
            <a:r>
              <a:rPr lang="en-IN" dirty="0"/>
              <a:t>ORM Module</a:t>
            </a:r>
          </a:p>
          <a:p>
            <a:pPr lvl="1"/>
            <a:r>
              <a:rPr lang="en-IN" dirty="0"/>
              <a:t>Web Module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9138E68-3480-4406-B035-4ACB91B84D53}"/>
              </a:ext>
            </a:extLst>
          </p:cNvPr>
          <p:cNvSpPr txBox="1">
            <a:spLocks/>
          </p:cNvSpPr>
          <p:nvPr/>
        </p:nvSpPr>
        <p:spPr>
          <a:xfrm>
            <a:off x="956728" y="6152164"/>
            <a:ext cx="7010400" cy="587939"/>
          </a:xfrm>
          <a:prstGeom prst="rect">
            <a:avLst/>
          </a:prstGeom>
        </p:spPr>
        <p:txBody>
          <a:bodyPr vert="horz" lIns="0" tIns="0" rIns="0" bIns="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Body Level 1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Body Level 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80000"/>
              <a:buFont typeface="Courier New" panose="02070309020205020404" pitchFamily="49" charset="0"/>
              <a:buChar char="o"/>
              <a:defRPr sz="1500" kern="1200" baseline="0">
                <a:solidFill>
                  <a:schemeClr val="tx1"/>
                </a:solidFill>
                <a:latin typeface="Body Level 3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60000"/>
              <a:buFont typeface="Wingdings" panose="05000000000000000000" pitchFamily="2" charset="2"/>
              <a:buChar char="q"/>
              <a:defRPr sz="1400" kern="1200" baseline="0">
                <a:solidFill>
                  <a:schemeClr val="tx1"/>
                </a:solidFill>
                <a:latin typeface="Body Level 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-"/>
              <a:defRPr sz="1200" kern="1200" baseline="0">
                <a:solidFill>
                  <a:schemeClr val="tx1"/>
                </a:solidFill>
                <a:latin typeface="Body Level 5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sz="1600" dirty="0"/>
              <a:t>Ref:- </a:t>
            </a:r>
            <a:r>
              <a:rPr lang="en-IN" sz="1600" dirty="0">
                <a:hlinkClick r:id="rId3"/>
              </a:rPr>
              <a:t>https://docs.spring.io/spring/docs/5.0.0.RC2/spring-framework-reference/overview.html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350612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7E39F-821B-46A6-860E-84D1BD6EB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Core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E3891-5A9E-4F1A-9D59-C9D9FEB8C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323000"/>
            <a:ext cx="9259747" cy="5153999"/>
          </a:xfrm>
        </p:spPr>
        <p:txBody>
          <a:bodyPr/>
          <a:lstStyle/>
          <a:p>
            <a:r>
              <a:rPr lang="en-US" dirty="0"/>
              <a:t>The Spring Core container is the basis for the complete spring framework</a:t>
            </a:r>
          </a:p>
          <a:p>
            <a:r>
              <a:rPr lang="en-US" dirty="0"/>
              <a:t>The Spring core container provides an implementation for </a:t>
            </a:r>
            <a:r>
              <a:rPr lang="en-US" dirty="0" err="1"/>
              <a:t>IoC</a:t>
            </a:r>
            <a:r>
              <a:rPr lang="en-US" dirty="0"/>
              <a:t> supporting Dependency Injection</a:t>
            </a:r>
          </a:p>
          <a:p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7BF386-CBB6-4412-9DE7-F178180B7694}"/>
              </a:ext>
            </a:extLst>
          </p:cNvPr>
          <p:cNvSpPr txBox="1">
            <a:spLocks/>
          </p:cNvSpPr>
          <p:nvPr/>
        </p:nvSpPr>
        <p:spPr>
          <a:xfrm>
            <a:off x="5432146" y="3401447"/>
            <a:ext cx="4375708" cy="298604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Body Level 1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Body Level 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80000"/>
              <a:buFont typeface="Courier New" panose="02070309020205020404" pitchFamily="49" charset="0"/>
              <a:buChar char="o"/>
              <a:defRPr sz="1500" kern="1200" baseline="0">
                <a:solidFill>
                  <a:schemeClr val="tx1"/>
                </a:solidFill>
                <a:latin typeface="Body Level 3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60000"/>
              <a:buFont typeface="Wingdings" panose="05000000000000000000" pitchFamily="2" charset="2"/>
              <a:buChar char="q"/>
              <a:defRPr sz="1400" kern="1200" baseline="0">
                <a:solidFill>
                  <a:schemeClr val="tx1"/>
                </a:solidFill>
                <a:latin typeface="Body Level 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-"/>
              <a:defRPr sz="1200" kern="1200" baseline="0">
                <a:solidFill>
                  <a:schemeClr val="tx1"/>
                </a:solidFill>
                <a:latin typeface="Body Level 5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The Spring Container is responsible for managing the objects life cycle such as</a:t>
            </a:r>
          </a:p>
          <a:p>
            <a:pPr lvl="1"/>
            <a:r>
              <a:rPr lang="en-US" sz="1800" dirty="0"/>
              <a:t>Creating the Objects</a:t>
            </a:r>
          </a:p>
          <a:p>
            <a:pPr lvl="1"/>
            <a:r>
              <a:rPr lang="en-US" sz="1800" dirty="0"/>
              <a:t>Calling initialization methods</a:t>
            </a:r>
          </a:p>
          <a:p>
            <a:pPr lvl="1"/>
            <a:r>
              <a:rPr lang="en-US" sz="1800" dirty="0"/>
              <a:t>Configuring objects by writing them together</a:t>
            </a:r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28BCE4-3E74-4282-8246-97873DFAE150}"/>
              </a:ext>
            </a:extLst>
          </p:cNvPr>
          <p:cNvSpPr/>
          <p:nvPr/>
        </p:nvSpPr>
        <p:spPr>
          <a:xfrm>
            <a:off x="2971800" y="3727171"/>
            <a:ext cx="1600200" cy="8244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Body Level 1"/>
              </a:rPr>
              <a:t>Spring IOC Container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5874E8-DEF2-4053-8D6B-2C03CD484385}"/>
              </a:ext>
            </a:extLst>
          </p:cNvPr>
          <p:cNvSpPr/>
          <p:nvPr/>
        </p:nvSpPr>
        <p:spPr>
          <a:xfrm>
            <a:off x="2971800" y="5237372"/>
            <a:ext cx="1600200" cy="82440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Body Level 1"/>
              </a:rPr>
              <a:t>Java Application (Ready For Use)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823BC5-2C4D-4DC7-823F-CF4CAB04B7AA}"/>
              </a:ext>
            </a:extLst>
          </p:cNvPr>
          <p:cNvSpPr/>
          <p:nvPr/>
        </p:nvSpPr>
        <p:spPr>
          <a:xfrm>
            <a:off x="3276600" y="2590800"/>
            <a:ext cx="990600" cy="51435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2"/>
                </a:solidFill>
                <a:latin typeface="Body Level 1"/>
              </a:rPr>
              <a:t>Business POJOs</a:t>
            </a:r>
          </a:p>
        </p:txBody>
      </p:sp>
      <p:sp>
        <p:nvSpPr>
          <p:cNvPr id="14" name="Flowchart: Document 13">
            <a:extLst>
              <a:ext uri="{FF2B5EF4-FFF2-40B4-BE49-F238E27FC236}">
                <a16:creationId xmlns:a16="http://schemas.microsoft.com/office/drawing/2014/main" id="{DA731056-4344-415A-BB07-06C5DE69AB54}"/>
              </a:ext>
            </a:extLst>
          </p:cNvPr>
          <p:cNvSpPr/>
          <p:nvPr/>
        </p:nvSpPr>
        <p:spPr>
          <a:xfrm>
            <a:off x="895109" y="3757651"/>
            <a:ext cx="1390891" cy="870121"/>
          </a:xfrm>
          <a:prstGeom prst="flowChartDocumen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2"/>
                </a:solidFill>
                <a:latin typeface="Body Level 1"/>
              </a:rPr>
              <a:t>Configuration Metadata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E1BD738-CD9C-447D-8BEF-4F93FFC7872B}"/>
              </a:ext>
            </a:extLst>
          </p:cNvPr>
          <p:cNvCxnSpPr>
            <a:cxnSpLocks/>
            <a:stCxn id="14" idx="3"/>
            <a:endCxn id="8" idx="1"/>
          </p:cNvCxnSpPr>
          <p:nvPr/>
        </p:nvCxnSpPr>
        <p:spPr>
          <a:xfrm flipV="1">
            <a:off x="2286000" y="4139372"/>
            <a:ext cx="685800" cy="53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36047FA-BFEF-4328-A1E8-EFB9F87B7619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3771900" y="3105150"/>
            <a:ext cx="0" cy="6220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32C9A6-459C-4583-9416-1055FED5E067}"/>
              </a:ext>
            </a:extLst>
          </p:cNvPr>
          <p:cNvCxnSpPr>
            <a:stCxn id="8" idx="2"/>
            <a:endCxn id="9" idx="0"/>
          </p:cNvCxnSpPr>
          <p:nvPr/>
        </p:nvCxnSpPr>
        <p:spPr>
          <a:xfrm>
            <a:off x="3771900" y="4551572"/>
            <a:ext cx="0" cy="6858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81488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AFFEE-EFC8-4349-A30C-564F54D3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dependency injection?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EBB74-6918-4253-B797-1B96BB95B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323000"/>
            <a:ext cx="9200909" cy="5581409"/>
          </a:xfrm>
        </p:spPr>
        <p:txBody>
          <a:bodyPr/>
          <a:lstStyle/>
          <a:p>
            <a:r>
              <a:rPr lang="en-IN" dirty="0"/>
              <a:t>Before understanding dependency injection, lets try to understand the term “dependency” in our software code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01CE3E2-B5C1-4282-8237-034CA9A3EEDD}"/>
              </a:ext>
            </a:extLst>
          </p:cNvPr>
          <p:cNvSpPr/>
          <p:nvPr/>
        </p:nvSpPr>
        <p:spPr>
          <a:xfrm>
            <a:off x="1066800" y="2057400"/>
            <a:ext cx="2133600" cy="674038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Body Level 1"/>
              </a:rPr>
              <a:t>Presentation Layer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2FEF38-018D-4EFE-AD8D-4F8CA0D5ED00}"/>
              </a:ext>
            </a:extLst>
          </p:cNvPr>
          <p:cNvSpPr/>
          <p:nvPr/>
        </p:nvSpPr>
        <p:spPr>
          <a:xfrm>
            <a:off x="1066800" y="3286173"/>
            <a:ext cx="2133600" cy="73951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bg1"/>
                </a:solidFill>
                <a:latin typeface="Body Level 1"/>
              </a:rPr>
              <a:t>Business Layer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D9D58F2-418E-4836-9723-C30D2F18C39E}"/>
              </a:ext>
            </a:extLst>
          </p:cNvPr>
          <p:cNvSpPr/>
          <p:nvPr/>
        </p:nvSpPr>
        <p:spPr>
          <a:xfrm>
            <a:off x="1066800" y="4569811"/>
            <a:ext cx="2066696" cy="628168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Body Level 1"/>
              </a:rPr>
              <a:t>Data Layer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2CFE49C6-FC06-4A40-8545-3CDB0BB2124C}"/>
              </a:ext>
            </a:extLst>
          </p:cNvPr>
          <p:cNvSpPr/>
          <p:nvPr/>
        </p:nvSpPr>
        <p:spPr>
          <a:xfrm>
            <a:off x="1754016" y="2647453"/>
            <a:ext cx="220370" cy="674038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9A99C6B1-8A10-419B-BAB7-9352A50F8FCC}"/>
              </a:ext>
            </a:extLst>
          </p:cNvPr>
          <p:cNvSpPr/>
          <p:nvPr/>
        </p:nvSpPr>
        <p:spPr>
          <a:xfrm>
            <a:off x="1770476" y="3975656"/>
            <a:ext cx="220370" cy="674038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A5ED18-D7EE-4EAF-99E0-9991B0583421}"/>
              </a:ext>
            </a:extLst>
          </p:cNvPr>
          <p:cNvSpPr txBox="1"/>
          <p:nvPr/>
        </p:nvSpPr>
        <p:spPr>
          <a:xfrm>
            <a:off x="1974386" y="2855505"/>
            <a:ext cx="1467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2">
                    <a:lumMod val="90000"/>
                    <a:lumOff val="10000"/>
                  </a:schemeClr>
                </a:solidFill>
                <a:latin typeface="Body Level 1"/>
              </a:rPr>
              <a:t>Dependency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F1FA1F-2101-41A9-8C47-BA6FE1815E58}"/>
              </a:ext>
            </a:extLst>
          </p:cNvPr>
          <p:cNvSpPr txBox="1"/>
          <p:nvPr/>
        </p:nvSpPr>
        <p:spPr>
          <a:xfrm>
            <a:off x="2012791" y="4158786"/>
            <a:ext cx="1467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solidFill>
                  <a:schemeClr val="tx2">
                    <a:lumMod val="90000"/>
                    <a:lumOff val="10000"/>
                  </a:schemeClr>
                </a:solidFill>
                <a:latin typeface="Body Level 1"/>
              </a:rPr>
              <a:t>Dependency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0279B6E0-7B3A-4E01-B4C9-820C7DC24BB9}"/>
              </a:ext>
            </a:extLst>
          </p:cNvPr>
          <p:cNvSpPr/>
          <p:nvPr/>
        </p:nvSpPr>
        <p:spPr>
          <a:xfrm>
            <a:off x="928716" y="5596252"/>
            <a:ext cx="1058570" cy="1106838"/>
          </a:xfrm>
          <a:prstGeom prst="can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Body Level 1"/>
              </a:rPr>
              <a:t>Database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8D8FA546-3F3D-42F3-B434-72E514493FD9}"/>
              </a:ext>
            </a:extLst>
          </p:cNvPr>
          <p:cNvSpPr/>
          <p:nvPr/>
        </p:nvSpPr>
        <p:spPr>
          <a:xfrm>
            <a:off x="1379112" y="5040137"/>
            <a:ext cx="220370" cy="757434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AD9AD0A-98E5-4622-BB5F-4436433781FB}"/>
              </a:ext>
            </a:extLst>
          </p:cNvPr>
          <p:cNvSpPr/>
          <p:nvPr/>
        </p:nvSpPr>
        <p:spPr>
          <a:xfrm>
            <a:off x="2133600" y="5577421"/>
            <a:ext cx="1600200" cy="80475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bg1"/>
                </a:solidFill>
                <a:latin typeface="Body Level 1"/>
              </a:rPr>
              <a:t>Services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CC707585-C64F-4BCF-8493-A461C05AA168}"/>
              </a:ext>
            </a:extLst>
          </p:cNvPr>
          <p:cNvSpPr/>
          <p:nvPr/>
        </p:nvSpPr>
        <p:spPr>
          <a:xfrm>
            <a:off x="2654503" y="5046233"/>
            <a:ext cx="220370" cy="674038"/>
          </a:xfrm>
          <a:prstGeom prst="down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FA9875B-4CAA-4F9E-8B53-46E9D012421E}"/>
              </a:ext>
            </a:extLst>
          </p:cNvPr>
          <p:cNvSpPr txBox="1">
            <a:spLocks/>
          </p:cNvSpPr>
          <p:nvPr/>
        </p:nvSpPr>
        <p:spPr>
          <a:xfrm>
            <a:off x="4489596" y="2211930"/>
            <a:ext cx="4654404" cy="380787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Body Level 1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Body Level 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80000"/>
              <a:buFont typeface="Courier New" panose="02070309020205020404" pitchFamily="49" charset="0"/>
              <a:buChar char="o"/>
              <a:defRPr sz="1500" kern="1200" baseline="0">
                <a:solidFill>
                  <a:schemeClr val="tx1"/>
                </a:solidFill>
                <a:latin typeface="Body Level 3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60000"/>
              <a:buFont typeface="Wingdings" panose="05000000000000000000" pitchFamily="2" charset="2"/>
              <a:buChar char="q"/>
              <a:defRPr sz="1400" kern="1200" baseline="0">
                <a:solidFill>
                  <a:schemeClr val="tx1"/>
                </a:solidFill>
                <a:latin typeface="Body Level 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-"/>
              <a:defRPr sz="1200" kern="1200" baseline="0">
                <a:solidFill>
                  <a:schemeClr val="tx1"/>
                </a:solidFill>
                <a:latin typeface="Body Level 5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As shown, we have the following dependencies in software layer</a:t>
            </a:r>
          </a:p>
          <a:p>
            <a:pPr lvl="1"/>
            <a:r>
              <a:rPr lang="en-US" sz="1800" dirty="0"/>
              <a:t>The presentation layer depends on the business layer</a:t>
            </a:r>
          </a:p>
          <a:p>
            <a:pPr lvl="1"/>
            <a:r>
              <a:rPr lang="en-US" sz="1800" dirty="0"/>
              <a:t>The business layer depends on the data access layer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927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A5E24-1E6E-45B4-BF9E-993F7799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Dependency Injection – Loosely Coupled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82B91-15C8-425C-9312-3573A5BD7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 seen in the slide earlier, the clients have to create and manage their dependencies</a:t>
            </a:r>
          </a:p>
          <a:p>
            <a:r>
              <a:rPr lang="en-IN" dirty="0"/>
              <a:t>When each software layer manages their own dependencies, it becomes a tightly coupled system</a:t>
            </a:r>
          </a:p>
          <a:p>
            <a:r>
              <a:rPr lang="en-IN" dirty="0"/>
              <a:t>Tightly coupled systems are very difficult to manage, fix errors, or test or even modify/upgrade</a:t>
            </a:r>
          </a:p>
          <a:p>
            <a:r>
              <a:rPr lang="en-IN" dirty="0"/>
              <a:t>Hence the modern enterprises prefer loosely coupled systems</a:t>
            </a:r>
          </a:p>
          <a:p>
            <a:r>
              <a:rPr lang="en-IN" dirty="0"/>
              <a:t>Dependency injection helps to build loosely coupled systems by delegating the job of managing the dependencies to a common module named injector</a:t>
            </a:r>
          </a:p>
          <a:p>
            <a:r>
              <a:rPr lang="en-IN" dirty="0"/>
              <a:t>The injector takes care of creating and maintaining the dependencies</a:t>
            </a:r>
          </a:p>
          <a:p>
            <a:r>
              <a:rPr lang="en-IN" dirty="0"/>
              <a:t>Hence the name Dependency injection</a:t>
            </a:r>
          </a:p>
          <a:p>
            <a:r>
              <a:rPr lang="en-IN" dirty="0"/>
              <a:t>There are so many dependency injection frameworks, but the most popular in the Java world is Spring framework</a:t>
            </a:r>
          </a:p>
          <a:p>
            <a:r>
              <a:rPr lang="en-IN" dirty="0"/>
              <a:t>DI is one of the functionalities of Spring framework apart from so many other features</a:t>
            </a:r>
          </a:p>
        </p:txBody>
      </p:sp>
    </p:spTree>
    <p:extLst>
      <p:ext uri="{BB962C8B-B14F-4D97-AF65-F5344CB8AC3E}">
        <p14:creationId xmlns:p14="http://schemas.microsoft.com/office/powerpoint/2010/main" val="32359510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AAA6-BA74-41F7-AF05-BB07A37C2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Sample dependency injection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73059-55A6-4704-AD65-2BA345155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323000"/>
            <a:ext cx="9259747" cy="5382599"/>
          </a:xfrm>
        </p:spPr>
        <p:txBody>
          <a:bodyPr/>
          <a:lstStyle/>
          <a:p>
            <a:r>
              <a:rPr lang="en-IN" dirty="0"/>
              <a:t>The below piece of code shows that the </a:t>
            </a:r>
            <a:r>
              <a:rPr lang="en-IN" dirty="0" err="1"/>
              <a:t>CustomerService</a:t>
            </a:r>
            <a:r>
              <a:rPr lang="en-IN" dirty="0"/>
              <a:t> class is dependent on </a:t>
            </a:r>
            <a:r>
              <a:rPr lang="en-IN" dirty="0" err="1"/>
              <a:t>CustomerDAO</a:t>
            </a:r>
            <a:r>
              <a:rPr lang="en-IN" dirty="0"/>
              <a:t> class.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Instead of creating and managing the </a:t>
            </a:r>
            <a:r>
              <a:rPr lang="en-IN" b="1" dirty="0" err="1"/>
              <a:t>customerDAO</a:t>
            </a:r>
            <a:r>
              <a:rPr lang="en-IN" dirty="0"/>
              <a:t> object by itself, the customer service class delegates that dependency management to the DI framework (Spring framework)</a:t>
            </a:r>
          </a:p>
          <a:p>
            <a:endParaRPr lang="en-IN" dirty="0"/>
          </a:p>
          <a:p>
            <a:r>
              <a:rPr lang="en-IN" dirty="0"/>
              <a:t>Hence, the service class needs to worry only about business services rather than the pain of creating and managing the object lifecycle of its dependency(</a:t>
            </a:r>
            <a:r>
              <a:rPr lang="en-IN" b="1" dirty="0"/>
              <a:t>DAO class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More on Spring Boot Annotations later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48042B-78F7-47E2-8D69-8F7E3BBAB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051296"/>
            <a:ext cx="6294421" cy="1295399"/>
          </a:xfrm>
          <a:prstGeom prst="rect">
            <a:avLst/>
          </a:prstGeom>
        </p:spPr>
      </p:pic>
      <p:sp>
        <p:nvSpPr>
          <p:cNvPr id="5" name="Speech Bubble: Oval 4">
            <a:extLst>
              <a:ext uri="{FF2B5EF4-FFF2-40B4-BE49-F238E27FC236}">
                <a16:creationId xmlns:a16="http://schemas.microsoft.com/office/drawing/2014/main" id="{761FE61B-C7A3-465E-8FA0-886BA1707AA7}"/>
              </a:ext>
            </a:extLst>
          </p:cNvPr>
          <p:cNvSpPr/>
          <p:nvPr/>
        </p:nvSpPr>
        <p:spPr>
          <a:xfrm>
            <a:off x="6553200" y="2226848"/>
            <a:ext cx="2438400" cy="944294"/>
          </a:xfrm>
          <a:prstGeom prst="wedgeEllipseCallout">
            <a:avLst>
              <a:gd name="adj1" fmla="val -142470"/>
              <a:gd name="adj2" fmla="val 37871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>
                <a:solidFill>
                  <a:schemeClr val="tx2">
                    <a:lumMod val="90000"/>
                    <a:lumOff val="10000"/>
                  </a:schemeClr>
                </a:solidFill>
                <a:latin typeface="Body Level 1"/>
              </a:rPr>
              <a:t>DAO object will be injected by Spring framework</a:t>
            </a:r>
          </a:p>
        </p:txBody>
      </p:sp>
    </p:spTree>
    <p:extLst>
      <p:ext uri="{BB962C8B-B14F-4D97-AF65-F5344CB8AC3E}">
        <p14:creationId xmlns:p14="http://schemas.microsoft.com/office/powerpoint/2010/main" val="17865323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26E87-1913-4592-9FBF-FB5A275B5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Problems/Disadvantages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72EB3-632A-4D8B-A74B-383268EBA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Spring is a huge framework which has so many moving parts</a:t>
            </a:r>
          </a:p>
          <a:p>
            <a:r>
              <a:rPr lang="en-IN" dirty="0"/>
              <a:t>Multiple setup steps</a:t>
            </a:r>
          </a:p>
          <a:p>
            <a:r>
              <a:rPr lang="en-IN" dirty="0"/>
              <a:t>Multiple configuration steps</a:t>
            </a:r>
          </a:p>
          <a:p>
            <a:r>
              <a:rPr lang="en-IN" dirty="0"/>
              <a:t>Multiple build and deploy steps</a:t>
            </a:r>
          </a:p>
        </p:txBody>
      </p:sp>
    </p:spTree>
    <p:extLst>
      <p:ext uri="{BB962C8B-B14F-4D97-AF65-F5344CB8AC3E}">
        <p14:creationId xmlns:p14="http://schemas.microsoft.com/office/powerpoint/2010/main" val="2166786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D4E61-D465-416A-9109-FF179D0CB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Boot – But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53C92-0EE6-4ED0-8F01-52C4D91BF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Spring Boot is not a whole new framework from scratch</a:t>
            </a:r>
          </a:p>
          <a:p>
            <a:r>
              <a:rPr lang="en-IN" dirty="0"/>
              <a:t>Spring Boot is just an abstraction layer top of Spring</a:t>
            </a:r>
          </a:p>
          <a:p>
            <a:r>
              <a:rPr lang="en-IN" dirty="0"/>
              <a:t>Spring Boot is opinionated</a:t>
            </a:r>
          </a:p>
          <a:p>
            <a:r>
              <a:rPr lang="en-IN" dirty="0"/>
              <a:t>We are no throwing away Spring, rather we are just building on Spring</a:t>
            </a:r>
          </a:p>
          <a:p>
            <a:endParaRPr lang="en-IN" dirty="0"/>
          </a:p>
          <a:p>
            <a:r>
              <a:rPr lang="en-IN" dirty="0"/>
              <a:t>Basically, Spring Boot is built with the following things in mind</a:t>
            </a:r>
          </a:p>
          <a:p>
            <a:pPr lvl="1"/>
            <a:r>
              <a:rPr lang="en-IN" sz="1800" dirty="0">
                <a:latin typeface="Body Level 1"/>
              </a:rPr>
              <a:t>Very less configuration</a:t>
            </a:r>
          </a:p>
          <a:p>
            <a:pPr lvl="1"/>
            <a:r>
              <a:rPr lang="en-IN" sz="1800" dirty="0">
                <a:latin typeface="Body Level 1"/>
              </a:rPr>
              <a:t>Convention based framework</a:t>
            </a:r>
          </a:p>
          <a:p>
            <a:pPr lvl="1"/>
            <a:r>
              <a:rPr lang="en-IN" sz="1800" dirty="0">
                <a:latin typeface="Body Level 1"/>
              </a:rPr>
              <a:t>JAR incompatibilities are taken care of by using starters</a:t>
            </a:r>
          </a:p>
          <a:p>
            <a:pPr lvl="1"/>
            <a:r>
              <a:rPr lang="en-IN" sz="1800" dirty="0">
                <a:latin typeface="Body Level 1"/>
              </a:rPr>
              <a:t>Simplifies overall development experience</a:t>
            </a:r>
          </a:p>
          <a:p>
            <a:pPr lvl="1"/>
            <a:r>
              <a:rPr lang="en-IN" sz="1800" dirty="0">
                <a:latin typeface="Body Level 1"/>
              </a:rPr>
              <a:t>Less plumbing/configuration code, but more business logic code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76673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38F5-E2FC-4C78-AA54-441B0C89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Spring Boot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39777-8842-45DB-BE75-3C33D5678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323000"/>
            <a:ext cx="8743709" cy="4392000"/>
          </a:xfrm>
        </p:spPr>
        <p:txBody>
          <a:bodyPr>
            <a:normAutofit/>
          </a:bodyPr>
          <a:lstStyle/>
          <a:p>
            <a:r>
              <a:rPr lang="en-US" dirty="0"/>
              <a:t>Spring Boot takes a convention based approach and hence manual configurations are not needed</a:t>
            </a:r>
          </a:p>
          <a:p>
            <a:r>
              <a:rPr lang="en-US" dirty="0"/>
              <a:t>It uses an annotation based approach which is more friendlier than the clumsy XML configurations</a:t>
            </a:r>
          </a:p>
          <a:p>
            <a:r>
              <a:rPr lang="en-US" dirty="0"/>
              <a:t>Embed Tomcat, Jetty or Undertow directly (no need to deploy WAR files)</a:t>
            </a:r>
          </a:p>
          <a:p>
            <a:r>
              <a:rPr lang="en-IN" dirty="0"/>
              <a:t>Hence, It allows to create stand-alone Spring applications</a:t>
            </a:r>
          </a:p>
          <a:p>
            <a:endParaRPr lang="en-US" dirty="0"/>
          </a:p>
          <a:p>
            <a:r>
              <a:rPr lang="en-US" dirty="0"/>
              <a:t>It simplifies dependency management of our application</a:t>
            </a:r>
          </a:p>
          <a:p>
            <a:r>
              <a:rPr lang="en-US" dirty="0"/>
              <a:t>Increases productivity and reduces the development time</a:t>
            </a:r>
          </a:p>
          <a:p>
            <a:r>
              <a:rPr lang="en-US" dirty="0"/>
              <a:t>Provide opinionated 'starter' dependencies to simplify your build configuration</a:t>
            </a:r>
          </a:p>
          <a:p>
            <a:r>
              <a:rPr lang="en-US" dirty="0"/>
              <a:t>Automatically configure Spring and 3rd party libraries whenever possible</a:t>
            </a:r>
          </a:p>
          <a:p>
            <a:r>
              <a:rPr lang="en-US" dirty="0"/>
              <a:t>Provide production-ready features such as metrics, health checks and externalized configuration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5111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ED246-732A-495D-8EB5-30285A5EF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API first approach –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00E9D-229E-4F78-84CE-FAE60B1F9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modern enterprise application development takes an API first approach</a:t>
            </a:r>
          </a:p>
          <a:p>
            <a:r>
              <a:rPr lang="en-IN" dirty="0"/>
              <a:t>The APIs could be consumed by a browser app or a mobile app or a TV app or a smart watch app</a:t>
            </a:r>
          </a:p>
          <a:p>
            <a:r>
              <a:rPr lang="en-IN" dirty="0"/>
              <a:t>Gone are the days, where in we had only desktop apps or console only apps</a:t>
            </a:r>
          </a:p>
          <a:p>
            <a:r>
              <a:rPr lang="en-IN" dirty="0"/>
              <a:t>In a full stack development, the server side is taken care by Spring Boot REST APIs</a:t>
            </a:r>
          </a:p>
          <a:p>
            <a:r>
              <a:rPr lang="en-IN" dirty="0"/>
              <a:t>In case of web apps, the front end could be a SPA framework like React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8031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DC84-81F0-409B-9C1C-23F33B467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MVC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C3D90-4CA6-407E-9F6B-DC15276BE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323000"/>
            <a:ext cx="9259747" cy="5230199"/>
          </a:xfrm>
        </p:spPr>
        <p:txBody>
          <a:bodyPr/>
          <a:lstStyle/>
          <a:p>
            <a:r>
              <a:rPr lang="en-IN" dirty="0"/>
              <a:t>MVC architecture is the most common architecture used in modern web applications</a:t>
            </a:r>
          </a:p>
          <a:p>
            <a:r>
              <a:rPr lang="en-IN" dirty="0"/>
              <a:t>MVC stands for Model, View and Controller</a:t>
            </a:r>
          </a:p>
          <a:p>
            <a:r>
              <a:rPr lang="en-IN" dirty="0"/>
              <a:t>MVC provides </a:t>
            </a:r>
            <a:r>
              <a:rPr lang="en-IN" b="1" dirty="0"/>
              <a:t>‘separation of concern’ </a:t>
            </a:r>
            <a:r>
              <a:rPr lang="en-IN" dirty="0"/>
              <a:t>concept, where each part has its own responsibility</a:t>
            </a:r>
          </a:p>
          <a:p>
            <a:r>
              <a:rPr lang="en-IN" dirty="0"/>
              <a:t>A typical MVC architecture is shown in the below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7A64921-7849-42DC-9DA2-C782A97F4138}"/>
              </a:ext>
            </a:extLst>
          </p:cNvPr>
          <p:cNvSpPr/>
          <p:nvPr/>
        </p:nvSpPr>
        <p:spPr>
          <a:xfrm>
            <a:off x="2888672" y="3144300"/>
            <a:ext cx="1752600" cy="53340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2"/>
                </a:solidFill>
              </a:rPr>
              <a:t>Client(Browser)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DA423F1-23BE-46C3-B8B9-C64D27FC6C2A}"/>
              </a:ext>
            </a:extLst>
          </p:cNvPr>
          <p:cNvSpPr/>
          <p:nvPr/>
        </p:nvSpPr>
        <p:spPr>
          <a:xfrm>
            <a:off x="3124200" y="4495800"/>
            <a:ext cx="1295400" cy="533400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Controller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81A78A9-4335-44D3-9C8B-A91B44F5297F}"/>
              </a:ext>
            </a:extLst>
          </p:cNvPr>
          <p:cNvSpPr/>
          <p:nvPr/>
        </p:nvSpPr>
        <p:spPr>
          <a:xfrm>
            <a:off x="4031672" y="5354441"/>
            <a:ext cx="1295400" cy="5334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View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7957D9E-67A5-4691-AD2F-0568D24E022F}"/>
              </a:ext>
            </a:extLst>
          </p:cNvPr>
          <p:cNvSpPr/>
          <p:nvPr/>
        </p:nvSpPr>
        <p:spPr>
          <a:xfrm>
            <a:off x="2279072" y="5354441"/>
            <a:ext cx="1295400" cy="533400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Model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4FE062E-074F-4835-8CCC-692B2BBAA805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3764972" y="3677700"/>
            <a:ext cx="6928" cy="81810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A1EB714-8021-4109-B1C2-D6CF4EDE708D}"/>
              </a:ext>
            </a:extLst>
          </p:cNvPr>
          <p:cNvSpPr/>
          <p:nvPr/>
        </p:nvSpPr>
        <p:spPr>
          <a:xfrm>
            <a:off x="1593272" y="4211100"/>
            <a:ext cx="4558144" cy="2057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13D9AD-84AC-412F-9BBC-701DF04C219C}"/>
              </a:ext>
            </a:extLst>
          </p:cNvPr>
          <p:cNvSpPr txBox="1"/>
          <p:nvPr/>
        </p:nvSpPr>
        <p:spPr>
          <a:xfrm>
            <a:off x="5005819" y="4341911"/>
            <a:ext cx="12070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</a:rPr>
              <a:t>MVC App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F46DC8-B8E2-4C09-9B0E-BB03649B5DD6}"/>
              </a:ext>
            </a:extLst>
          </p:cNvPr>
          <p:cNvCxnSpPr>
            <a:endCxn id="8" idx="0"/>
          </p:cNvCxnSpPr>
          <p:nvPr/>
        </p:nvCxnSpPr>
        <p:spPr>
          <a:xfrm>
            <a:off x="4336472" y="5029200"/>
            <a:ext cx="342900" cy="3252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C0DBD48-C874-4916-BA62-31FBABBA722A}"/>
              </a:ext>
            </a:extLst>
          </p:cNvPr>
          <p:cNvCxnSpPr>
            <a:endCxn id="9" idx="0"/>
          </p:cNvCxnSpPr>
          <p:nvPr/>
        </p:nvCxnSpPr>
        <p:spPr>
          <a:xfrm flipH="1">
            <a:off x="2926772" y="5029200"/>
            <a:ext cx="419100" cy="3252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4846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2D53B-80B6-4381-99E2-E3C409805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1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FB9BA-A064-4202-A5CA-FCBCCB4D8D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Overview of Spring Framework and Spring Boot</a:t>
            </a:r>
          </a:p>
          <a:p>
            <a:r>
              <a:rPr lang="en-IN" dirty="0"/>
              <a:t>Getting started with a Spring Boot app (Creation, Running) etc</a:t>
            </a:r>
          </a:p>
          <a:p>
            <a:r>
              <a:rPr lang="en-IN" dirty="0"/>
              <a:t>Code walkthrough of a hello world app</a:t>
            </a:r>
          </a:p>
          <a:p>
            <a:r>
              <a:rPr lang="en-IN" dirty="0"/>
              <a:t>Basics of Spring framework</a:t>
            </a:r>
          </a:p>
          <a:p>
            <a:r>
              <a:rPr lang="en-IN" dirty="0"/>
              <a:t>Spring Modules Overview</a:t>
            </a:r>
          </a:p>
          <a:p>
            <a:r>
              <a:rPr lang="en-IN" dirty="0"/>
              <a:t>Spring to Spring Boot Evolution – In Detail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26960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9CBF3-C8E8-41CE-B249-8E89AFAB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MVC - An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BB425-5DCB-4A23-938D-F26B1E81B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Models</a:t>
            </a:r>
          </a:p>
          <a:p>
            <a:pPr lvl="1"/>
            <a:r>
              <a:rPr lang="en-IN" dirty="0"/>
              <a:t>This layer typically represents the tight bonding with the databases (relational or other form of databases)</a:t>
            </a:r>
          </a:p>
          <a:p>
            <a:pPr lvl="1"/>
            <a:r>
              <a:rPr lang="en-IN" dirty="0"/>
              <a:t>This layer might handle validations and association between models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b="1" dirty="0"/>
              <a:t>View</a:t>
            </a:r>
          </a:p>
          <a:p>
            <a:pPr lvl="1"/>
            <a:r>
              <a:rPr lang="en-US" dirty="0"/>
              <a:t>Presents data in a particular format, triggered by a controller’s decision</a:t>
            </a:r>
          </a:p>
          <a:p>
            <a:pPr lvl="1"/>
            <a:r>
              <a:rPr lang="en-IN" dirty="0"/>
              <a:t>This presentation can be of various format types such as HTML, JSON, XML or even PDFs etc</a:t>
            </a:r>
          </a:p>
          <a:p>
            <a:pPr lvl="1"/>
            <a:r>
              <a:rPr lang="en-IN" dirty="0"/>
              <a:t>The final result of the view is nothing but the user interface (UI), that the user sees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b="1" dirty="0"/>
              <a:t>Controllers</a:t>
            </a:r>
          </a:p>
          <a:p>
            <a:pPr lvl="1"/>
            <a:r>
              <a:rPr lang="en-IN" dirty="0"/>
              <a:t>This layer is the orchestration layer that controls the flow between the client, the models and view</a:t>
            </a:r>
          </a:p>
          <a:p>
            <a:pPr lvl="1"/>
            <a:r>
              <a:rPr lang="en-IN" dirty="0"/>
              <a:t>Controllers receive the request from the client, decides which model data should be used, and then decides which view should be used to render the data to the client</a:t>
            </a:r>
          </a:p>
          <a:p>
            <a:pPr lvl="1"/>
            <a:r>
              <a:rPr lang="en-IN" dirty="0"/>
              <a:t>Controllers can also do some </a:t>
            </a:r>
            <a:r>
              <a:rPr lang="en-IN" dirty="0" err="1"/>
              <a:t>cleanup</a:t>
            </a:r>
            <a:r>
              <a:rPr lang="en-IN" dirty="0"/>
              <a:t> of data received from the client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73180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3CF2A-B1A3-4F94-9156-33D615AB6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MVC – More detailed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7F18E-6D90-4F4F-A4CA-CB228E23B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323000"/>
            <a:ext cx="9259747" cy="5335199"/>
          </a:xfrm>
        </p:spPr>
        <p:txBody>
          <a:bodyPr/>
          <a:lstStyle/>
          <a:p>
            <a:r>
              <a:rPr lang="en-IN" dirty="0"/>
              <a:t>A more detailed flow of the MVC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EC66A9-D60D-4CE4-AF65-9D6900D69357}"/>
              </a:ext>
            </a:extLst>
          </p:cNvPr>
          <p:cNvSpPr/>
          <p:nvPr/>
        </p:nvSpPr>
        <p:spPr>
          <a:xfrm>
            <a:off x="3200400" y="1981200"/>
            <a:ext cx="4953000" cy="41147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A03D0F-BA60-42D4-9DFF-A0672168ED5B}"/>
              </a:ext>
            </a:extLst>
          </p:cNvPr>
          <p:cNvSpPr/>
          <p:nvPr/>
        </p:nvSpPr>
        <p:spPr>
          <a:xfrm>
            <a:off x="3522562" y="2692403"/>
            <a:ext cx="1295400" cy="5334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Web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1A9D7D-7C05-4609-AACA-4A30E3441298}"/>
              </a:ext>
            </a:extLst>
          </p:cNvPr>
          <p:cNvSpPr txBox="1"/>
          <p:nvPr/>
        </p:nvSpPr>
        <p:spPr>
          <a:xfrm>
            <a:off x="4495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3114CC-A0B3-447A-9B13-E0312C5C112B}"/>
              </a:ext>
            </a:extLst>
          </p:cNvPr>
          <p:cNvSpPr txBox="1"/>
          <p:nvPr/>
        </p:nvSpPr>
        <p:spPr>
          <a:xfrm>
            <a:off x="4419600" y="2104801"/>
            <a:ext cx="3200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chemeClr val="tx2"/>
                </a:solidFill>
              </a:rPr>
              <a:t>Spring Boot (embedded tomcat)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2A9A27-2FCD-461D-B449-D5C4F74B21E7}"/>
              </a:ext>
            </a:extLst>
          </p:cNvPr>
          <p:cNvSpPr/>
          <p:nvPr/>
        </p:nvSpPr>
        <p:spPr>
          <a:xfrm>
            <a:off x="5257800" y="2657096"/>
            <a:ext cx="1447800" cy="609600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2"/>
                </a:solidFill>
              </a:rPr>
              <a:t>Routing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26DC79-AAD4-43AB-ADE2-822C4711D309}"/>
              </a:ext>
            </a:extLst>
          </p:cNvPr>
          <p:cNvSpPr/>
          <p:nvPr/>
        </p:nvSpPr>
        <p:spPr>
          <a:xfrm>
            <a:off x="5295227" y="3832057"/>
            <a:ext cx="1447800" cy="6096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Controllers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C0E4AD-E5D3-4700-8AC7-E66B6C976BAA}"/>
              </a:ext>
            </a:extLst>
          </p:cNvPr>
          <p:cNvSpPr/>
          <p:nvPr/>
        </p:nvSpPr>
        <p:spPr>
          <a:xfrm>
            <a:off x="6291262" y="4979250"/>
            <a:ext cx="1318972" cy="6096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Models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D471BB-ADD0-4E8B-A181-2666995F97F2}"/>
              </a:ext>
            </a:extLst>
          </p:cNvPr>
          <p:cNvSpPr/>
          <p:nvPr/>
        </p:nvSpPr>
        <p:spPr>
          <a:xfrm>
            <a:off x="4556023" y="4979250"/>
            <a:ext cx="1311377" cy="609600"/>
          </a:xfrm>
          <a:prstGeom prst="rect">
            <a:avLst/>
          </a:prstGeom>
          <a:solidFill>
            <a:srgbClr val="A1C5E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tx2"/>
                </a:solidFill>
              </a:rPr>
              <a:t>View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333504-F602-4EB5-B328-92997C9CA70A}"/>
              </a:ext>
            </a:extLst>
          </p:cNvPr>
          <p:cNvCxnSpPr/>
          <p:nvPr/>
        </p:nvCxnSpPr>
        <p:spPr>
          <a:xfrm>
            <a:off x="5981700" y="3266696"/>
            <a:ext cx="0" cy="5958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EE99818-A6D3-40D3-AAC2-BAEB5E0F1AD7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5211712" y="4398501"/>
            <a:ext cx="665862" cy="5807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B3732D-D549-40B1-BEC1-5BFC567E9111}"/>
              </a:ext>
            </a:extLst>
          </p:cNvPr>
          <p:cNvCxnSpPr>
            <a:cxnSpLocks/>
          </p:cNvCxnSpPr>
          <p:nvPr/>
        </p:nvCxnSpPr>
        <p:spPr>
          <a:xfrm>
            <a:off x="6553200" y="4441657"/>
            <a:ext cx="447027" cy="5375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0B4613F-0569-4DDE-AFC4-3434E72AB6C4}"/>
              </a:ext>
            </a:extLst>
          </p:cNvPr>
          <p:cNvCxnSpPr>
            <a:cxnSpLocks/>
          </p:cNvCxnSpPr>
          <p:nvPr/>
        </p:nvCxnSpPr>
        <p:spPr>
          <a:xfrm flipH="1" flipV="1">
            <a:off x="6172200" y="4398501"/>
            <a:ext cx="490214" cy="58074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E756B78-FFBB-4EA6-A166-FB4D589BFC6C}"/>
              </a:ext>
            </a:extLst>
          </p:cNvPr>
          <p:cNvCxnSpPr/>
          <p:nvPr/>
        </p:nvCxnSpPr>
        <p:spPr>
          <a:xfrm flipH="1" flipV="1">
            <a:off x="3886200" y="3250778"/>
            <a:ext cx="847725" cy="1728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74F805E0-B923-4BF7-9B2A-BF72A16F8A23}"/>
              </a:ext>
            </a:extLst>
          </p:cNvPr>
          <p:cNvSpPr/>
          <p:nvPr/>
        </p:nvSpPr>
        <p:spPr>
          <a:xfrm>
            <a:off x="609600" y="2692403"/>
            <a:ext cx="1371600" cy="5334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Brower/Client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BC19C25-1DE0-465D-96CF-D09977717390}"/>
              </a:ext>
            </a:extLst>
          </p:cNvPr>
          <p:cNvCxnSpPr/>
          <p:nvPr/>
        </p:nvCxnSpPr>
        <p:spPr>
          <a:xfrm>
            <a:off x="1981200" y="2819400"/>
            <a:ext cx="15413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D74F853-7A98-4F9E-A2A3-2490907C5555}"/>
              </a:ext>
            </a:extLst>
          </p:cNvPr>
          <p:cNvCxnSpPr/>
          <p:nvPr/>
        </p:nvCxnSpPr>
        <p:spPr>
          <a:xfrm flipH="1">
            <a:off x="1981200" y="3124200"/>
            <a:ext cx="15413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26D6B31-16CD-426F-8753-C959EBF0B3D5}"/>
              </a:ext>
            </a:extLst>
          </p:cNvPr>
          <p:cNvCxnSpPr>
            <a:endCxn id="8" idx="1"/>
          </p:cNvCxnSpPr>
          <p:nvPr/>
        </p:nvCxnSpPr>
        <p:spPr>
          <a:xfrm flipV="1">
            <a:off x="4817962" y="2961896"/>
            <a:ext cx="439838" cy="99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0495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63AF-0F32-4324-8AAC-C2571898A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Boot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C81E3-5363-41A2-89D3-296B97C51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 already discussed, Spring Boot does not use XML Configuration anymore and implements the convention over configuration principle</a:t>
            </a:r>
          </a:p>
          <a:p>
            <a:r>
              <a:rPr lang="en-IN" dirty="0"/>
              <a:t>Spring Boot uses what are called Annotations to adopt conventions based approach</a:t>
            </a:r>
          </a:p>
          <a:p>
            <a:r>
              <a:rPr lang="en-IN" dirty="0"/>
              <a:t>Annotation is a form of metadata which provides data about a program</a:t>
            </a:r>
          </a:p>
          <a:p>
            <a:r>
              <a:rPr lang="en-IN" dirty="0"/>
              <a:t>Annotations can be applied on a class, method, or a parameter etc</a:t>
            </a:r>
          </a:p>
          <a:p>
            <a:r>
              <a:rPr lang="en-IN" dirty="0"/>
              <a:t>Based on the context of where it is applied, annotations can have different side effects on the program</a:t>
            </a:r>
          </a:p>
        </p:txBody>
      </p:sp>
    </p:spTree>
    <p:extLst>
      <p:ext uri="{BB962C8B-B14F-4D97-AF65-F5344CB8AC3E}">
        <p14:creationId xmlns:p14="http://schemas.microsoft.com/office/powerpoint/2010/main" val="41960225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B48E-A853-4408-8D32-ECF0DD65C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Spring Boot -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AE37D-AE13-49EB-9852-0CCA2DF925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323000"/>
            <a:ext cx="9259747" cy="5077799"/>
          </a:xfrm>
        </p:spPr>
        <p:txBody>
          <a:bodyPr/>
          <a:lstStyle/>
          <a:p>
            <a:r>
              <a:rPr lang="en-IN" dirty="0"/>
              <a:t>There are some commonly used Spring Boot Annotations</a:t>
            </a:r>
          </a:p>
          <a:p>
            <a:pPr lvl="1"/>
            <a:r>
              <a:rPr lang="en-IN" b="1" dirty="0"/>
              <a:t>@</a:t>
            </a:r>
            <a:r>
              <a:rPr lang="en-IN" b="1" dirty="0" err="1"/>
              <a:t>SpringBootApplication</a:t>
            </a:r>
            <a:r>
              <a:rPr lang="en-IN" dirty="0"/>
              <a:t> – enables auto configuration and component scanning</a:t>
            </a:r>
          </a:p>
          <a:p>
            <a:pPr lvl="1"/>
            <a:r>
              <a:rPr lang="en-IN" b="1" dirty="0"/>
              <a:t>@</a:t>
            </a:r>
            <a:r>
              <a:rPr lang="en-IN" b="1" dirty="0" err="1"/>
              <a:t>Autowired</a:t>
            </a:r>
            <a:r>
              <a:rPr lang="en-IN" dirty="0"/>
              <a:t> – makes a field to be auto wired by Spring dependency injection</a:t>
            </a:r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pPr marL="457200" lvl="1" indent="0">
              <a:buNone/>
            </a:pPr>
            <a:r>
              <a:rPr lang="en-IN" b="1" dirty="0"/>
              <a:t>Controller related annotations</a:t>
            </a:r>
          </a:p>
          <a:p>
            <a:pPr lvl="1"/>
            <a:r>
              <a:rPr lang="en-IN" b="1" dirty="0"/>
              <a:t>@Controller</a:t>
            </a:r>
            <a:r>
              <a:rPr lang="en-IN" dirty="0"/>
              <a:t> – makes the class as a web controller, capable of handling http requests</a:t>
            </a:r>
          </a:p>
          <a:p>
            <a:pPr lvl="1"/>
            <a:r>
              <a:rPr lang="en-IN" b="1" dirty="0"/>
              <a:t>@</a:t>
            </a:r>
            <a:r>
              <a:rPr lang="en-IN" b="1" dirty="0" err="1"/>
              <a:t>RestController</a:t>
            </a:r>
            <a:r>
              <a:rPr lang="en-IN" dirty="0"/>
              <a:t> – makes it capable of handling REST requests (returning JSON or XML)</a:t>
            </a:r>
          </a:p>
          <a:p>
            <a:pPr lvl="1"/>
            <a:r>
              <a:rPr lang="en-IN" b="1" dirty="0"/>
              <a:t>@</a:t>
            </a:r>
            <a:r>
              <a:rPr lang="en-IN" b="1" dirty="0" err="1"/>
              <a:t>RequestMapping</a:t>
            </a:r>
            <a:r>
              <a:rPr lang="en-IN" dirty="0"/>
              <a:t> - </a:t>
            </a:r>
            <a:r>
              <a:rPr lang="en-US" dirty="0"/>
              <a:t>maps HTTP request with a path to a controller method</a:t>
            </a:r>
          </a:p>
          <a:p>
            <a:pPr lvl="1"/>
            <a:endParaRPr lang="en-IN" dirty="0"/>
          </a:p>
          <a:p>
            <a:pPr lvl="1"/>
            <a:endParaRPr lang="en-IN" dirty="0"/>
          </a:p>
          <a:p>
            <a:pPr marL="457200" lvl="1" indent="0">
              <a:buNone/>
            </a:pPr>
            <a:r>
              <a:rPr lang="en-IN" b="1" dirty="0"/>
              <a:t>Database and Services related annotations</a:t>
            </a:r>
          </a:p>
          <a:p>
            <a:pPr lvl="1"/>
            <a:r>
              <a:rPr lang="en-IN" b="1" dirty="0"/>
              <a:t>@Repository</a:t>
            </a:r>
            <a:r>
              <a:rPr lang="en-IN" dirty="0"/>
              <a:t> – indicates the class as a repository class, which is an abstraction of </a:t>
            </a:r>
          </a:p>
          <a:p>
            <a:pPr lvl="1"/>
            <a:r>
              <a:rPr lang="en-IN" b="1" dirty="0"/>
              <a:t>@Service</a:t>
            </a:r>
            <a:r>
              <a:rPr lang="en-IN" dirty="0"/>
              <a:t> – to mark a class as a service class</a:t>
            </a:r>
          </a:p>
          <a:p>
            <a:pPr lvl="1"/>
            <a:endParaRPr lang="en-IN" dirty="0"/>
          </a:p>
          <a:p>
            <a:pPr lvl="1"/>
            <a:r>
              <a:rPr lang="en-IN" dirty="0"/>
              <a:t>We will see some of these annotations in details as we progress</a:t>
            </a:r>
          </a:p>
        </p:txBody>
      </p:sp>
    </p:spTree>
    <p:extLst>
      <p:ext uri="{BB962C8B-B14F-4D97-AF65-F5344CB8AC3E}">
        <p14:creationId xmlns:p14="http://schemas.microsoft.com/office/powerpoint/2010/main" val="33733054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32BA8-AE52-4E50-A2A2-BDC2A5A29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477CB-8874-4937-887B-7407B70ED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are using Spring Boot as a pure REST API layer</a:t>
            </a:r>
          </a:p>
          <a:p>
            <a:r>
              <a:rPr lang="en-IN" dirty="0"/>
              <a:t>Lets start writing a simple REST controller as below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C9CA17A-AD14-43C6-84AF-F4FAD207A6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286000"/>
            <a:ext cx="4983914" cy="37476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340BB8-F251-4886-B174-A91105A31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2169748"/>
            <a:ext cx="3352800" cy="15968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B93FAC-50B0-4FF3-8338-104CA0B73C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625" y="3746506"/>
            <a:ext cx="4070337" cy="2423505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CCD6C903-07BC-4A23-97A8-D3D8F88AD5F6}"/>
              </a:ext>
            </a:extLst>
          </p:cNvPr>
          <p:cNvSpPr/>
          <p:nvPr/>
        </p:nvSpPr>
        <p:spPr>
          <a:xfrm>
            <a:off x="4495800" y="2895600"/>
            <a:ext cx="1079400" cy="381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80A8C79-1E6D-412E-B9BB-8DAF8842B7A1}"/>
              </a:ext>
            </a:extLst>
          </p:cNvPr>
          <p:cNvSpPr/>
          <p:nvPr/>
        </p:nvSpPr>
        <p:spPr>
          <a:xfrm>
            <a:off x="4495800" y="4980002"/>
            <a:ext cx="1079400" cy="381000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7256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B89EC-04C9-4B40-B203-979AE84AD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Controller Annotations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E3899-9ED0-444A-8FDB-072CBD510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the previous slide, we wrote 2 simple APIs, one returning a simple string and other returning an array of strings</a:t>
            </a:r>
          </a:p>
          <a:p>
            <a:r>
              <a:rPr lang="en-IN" dirty="0"/>
              <a:t>We will also build a full fledged REST </a:t>
            </a:r>
            <a:r>
              <a:rPr lang="en-IN" dirty="0" err="1"/>
              <a:t>apis</a:t>
            </a:r>
            <a:r>
              <a:rPr lang="en-IN" dirty="0"/>
              <a:t>, where we could return objects and list of objects</a:t>
            </a:r>
          </a:p>
          <a:p>
            <a:r>
              <a:rPr lang="en-IN" dirty="0"/>
              <a:t>We use </a:t>
            </a:r>
            <a:r>
              <a:rPr lang="en-IN" b="1" dirty="0"/>
              <a:t>@</a:t>
            </a:r>
            <a:r>
              <a:rPr lang="en-IN" b="1" dirty="0" err="1"/>
              <a:t>RestController</a:t>
            </a:r>
            <a:r>
              <a:rPr lang="en-IN" b="1" dirty="0"/>
              <a:t> </a:t>
            </a:r>
            <a:r>
              <a:rPr lang="en-IN" dirty="0"/>
              <a:t>annotations for converting a class to a rest controller</a:t>
            </a:r>
          </a:p>
          <a:p>
            <a:r>
              <a:rPr lang="en-IN" b="1" dirty="0"/>
              <a:t>@</a:t>
            </a:r>
            <a:r>
              <a:rPr lang="en-IN" b="1" dirty="0" err="1"/>
              <a:t>RestController</a:t>
            </a:r>
            <a:r>
              <a:rPr lang="en-IN" b="1" dirty="0"/>
              <a:t> </a:t>
            </a:r>
            <a:r>
              <a:rPr lang="en-IN" dirty="0"/>
              <a:t>combines the job of </a:t>
            </a:r>
            <a:r>
              <a:rPr lang="en-IN" b="1" dirty="0"/>
              <a:t>@Controller </a:t>
            </a:r>
            <a:r>
              <a:rPr lang="en-IN" dirty="0"/>
              <a:t>and </a:t>
            </a:r>
            <a:r>
              <a:rPr lang="en-IN" b="1" dirty="0"/>
              <a:t>@</a:t>
            </a:r>
            <a:r>
              <a:rPr lang="en-IN" b="1" dirty="0" err="1"/>
              <a:t>ResponseBody</a:t>
            </a:r>
            <a:endParaRPr lang="en-IN" b="1" dirty="0"/>
          </a:p>
          <a:p>
            <a:r>
              <a:rPr lang="en-US" dirty="0"/>
              <a:t>When we use </a:t>
            </a:r>
            <a:r>
              <a:rPr lang="en-US" b="1" dirty="0"/>
              <a:t>@</a:t>
            </a:r>
            <a:r>
              <a:rPr lang="en-US" b="1" dirty="0" err="1"/>
              <a:t>RestController</a:t>
            </a:r>
            <a:r>
              <a:rPr lang="en-US" dirty="0"/>
              <a:t> on any class, every request handling method of that controller class automatically serializes return objects into </a:t>
            </a:r>
            <a:r>
              <a:rPr lang="en-US" b="1" i="1" dirty="0" err="1"/>
              <a:t>HttpResponse</a:t>
            </a:r>
            <a:endParaRPr lang="en-IN" dirty="0"/>
          </a:p>
          <a:p>
            <a:r>
              <a:rPr lang="en-IN" dirty="0"/>
              <a:t>This simplifies rest programming, as we don’t have to manually convert java objects into JSON response</a:t>
            </a:r>
          </a:p>
          <a:p>
            <a:r>
              <a:rPr lang="en-IN" dirty="0"/>
              <a:t>Objects to JSON conversion is internally taken care by the appropriate annotations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29853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31340-3B8A-4BDB-9B20-AAD7C2384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Writing a simple REST Controller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DAF47-21F9-4068-A52F-547603E19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323000"/>
            <a:ext cx="9259747" cy="5230199"/>
          </a:xfrm>
        </p:spPr>
        <p:txBody>
          <a:bodyPr>
            <a:normAutofit/>
          </a:bodyPr>
          <a:lstStyle/>
          <a:p>
            <a:r>
              <a:rPr lang="en-IN" dirty="0"/>
              <a:t>There are lots of annotations associated with writing rest controllers or controllers in general</a:t>
            </a:r>
          </a:p>
          <a:p>
            <a:pPr lvl="1"/>
            <a:r>
              <a:rPr lang="en-IN" dirty="0"/>
              <a:t>@Controller</a:t>
            </a:r>
          </a:p>
          <a:p>
            <a:pPr lvl="1"/>
            <a:r>
              <a:rPr lang="en-IN" dirty="0"/>
              <a:t>@</a:t>
            </a:r>
            <a:r>
              <a:rPr lang="en-IN" dirty="0" err="1"/>
              <a:t>ResponseBody</a:t>
            </a:r>
            <a:r>
              <a:rPr lang="en-IN" dirty="0"/>
              <a:t> </a:t>
            </a:r>
          </a:p>
          <a:p>
            <a:pPr lvl="1"/>
            <a:r>
              <a:rPr lang="en-IN" dirty="0"/>
              <a:t>@</a:t>
            </a:r>
            <a:r>
              <a:rPr lang="en-IN" dirty="0" err="1"/>
              <a:t>RestController</a:t>
            </a:r>
            <a:endParaRPr lang="en-IN" dirty="0"/>
          </a:p>
          <a:p>
            <a:pPr lvl="1"/>
            <a:r>
              <a:rPr lang="en-IN" dirty="0"/>
              <a:t>@</a:t>
            </a:r>
            <a:r>
              <a:rPr lang="en-IN" dirty="0" err="1"/>
              <a:t>RequestMapping</a:t>
            </a:r>
            <a:endParaRPr lang="en-IN" dirty="0"/>
          </a:p>
          <a:p>
            <a:pPr lvl="1"/>
            <a:r>
              <a:rPr lang="en-IN" dirty="0"/>
              <a:t>@</a:t>
            </a:r>
            <a:r>
              <a:rPr lang="en-IN" dirty="0" err="1"/>
              <a:t>PathVariable</a:t>
            </a:r>
            <a:endParaRPr lang="en-IN" dirty="0"/>
          </a:p>
          <a:p>
            <a:pPr lvl="1"/>
            <a:r>
              <a:rPr lang="en-IN" dirty="0"/>
              <a:t>@</a:t>
            </a:r>
            <a:r>
              <a:rPr lang="en-IN" dirty="0" err="1"/>
              <a:t>GetMapping</a:t>
            </a:r>
            <a:endParaRPr lang="en-IN" dirty="0"/>
          </a:p>
          <a:p>
            <a:pPr lvl="1"/>
            <a:r>
              <a:rPr lang="en-IN" dirty="0"/>
              <a:t>@</a:t>
            </a:r>
            <a:r>
              <a:rPr lang="en-IN" dirty="0" err="1"/>
              <a:t>PostMapping</a:t>
            </a:r>
            <a:endParaRPr lang="en-IN" dirty="0"/>
          </a:p>
          <a:p>
            <a:pPr lvl="1"/>
            <a:r>
              <a:rPr lang="en-IN" dirty="0"/>
              <a:t>@</a:t>
            </a:r>
            <a:r>
              <a:rPr lang="en-IN" dirty="0" err="1"/>
              <a:t>PutMapping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279024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1CF4-024E-4C08-B2ED-FF36E9E39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full CRUD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502AE-B4E4-4440-B0B8-594521D39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323000"/>
            <a:ext cx="9124709" cy="5458799"/>
          </a:xfrm>
        </p:spPr>
        <p:txBody>
          <a:bodyPr/>
          <a:lstStyle/>
          <a:p>
            <a:r>
              <a:rPr lang="en-IN" dirty="0"/>
              <a:t>Earlier, we just saw a simple REST APIs, returning a string and an array of strings</a:t>
            </a:r>
          </a:p>
          <a:p>
            <a:r>
              <a:rPr lang="en-IN" dirty="0"/>
              <a:t>But lets get closer to the real world scenarios of building a CRUD APIs</a:t>
            </a:r>
          </a:p>
          <a:p>
            <a:r>
              <a:rPr lang="en-IN" dirty="0"/>
              <a:t>As we already know, CRUD stands for Create, Read, Update and Delete</a:t>
            </a:r>
          </a:p>
          <a:p>
            <a:r>
              <a:rPr lang="en-IN" dirty="0"/>
              <a:t>In this module, we will use in memory arrays or lists only to store and manipulate data</a:t>
            </a:r>
          </a:p>
          <a:p>
            <a:r>
              <a:rPr lang="en-IN" dirty="0"/>
              <a:t>In this scenario, we are just going to have 2 layers</a:t>
            </a:r>
          </a:p>
          <a:p>
            <a:pPr lvl="1"/>
            <a:r>
              <a:rPr lang="en-IN" dirty="0"/>
              <a:t>Service Layer (</a:t>
            </a:r>
            <a:r>
              <a:rPr lang="en-IN" b="1" dirty="0" err="1"/>
              <a:t>CustomerService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Controller layer (</a:t>
            </a:r>
            <a:r>
              <a:rPr lang="en-IN" b="1" dirty="0" err="1"/>
              <a:t>CustomerController</a:t>
            </a:r>
            <a:r>
              <a:rPr lang="en-IN" dirty="0"/>
              <a:t>)</a:t>
            </a:r>
          </a:p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5C31AE9-649C-4DF0-AB55-9B6C1DD45795}"/>
              </a:ext>
            </a:extLst>
          </p:cNvPr>
          <p:cNvSpPr/>
          <p:nvPr/>
        </p:nvSpPr>
        <p:spPr>
          <a:xfrm>
            <a:off x="5867400" y="3124200"/>
            <a:ext cx="1905000" cy="762000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>
                <a:latin typeface="Body Level 1"/>
              </a:rPr>
              <a:t>CustomerController</a:t>
            </a:r>
            <a:endParaRPr lang="en-IN" sz="1400" dirty="0">
              <a:latin typeface="Body Level 1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FAE5246-7E66-4190-8500-68EDA2BA6DBD}"/>
              </a:ext>
            </a:extLst>
          </p:cNvPr>
          <p:cNvSpPr/>
          <p:nvPr/>
        </p:nvSpPr>
        <p:spPr>
          <a:xfrm>
            <a:off x="5867400" y="5789011"/>
            <a:ext cx="1905000" cy="7620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 err="1">
                <a:latin typeface="Body Level 1"/>
              </a:rPr>
              <a:t>CustomerService</a:t>
            </a:r>
            <a:endParaRPr lang="en-IN" sz="1400" dirty="0">
              <a:latin typeface="Body Level 1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031E71A-FA0B-49FA-89E7-89ED6651B442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6819900" y="3886200"/>
            <a:ext cx="0" cy="19028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C26BD2-790E-4298-AFDA-8B9564F2CDFF}"/>
              </a:ext>
            </a:extLst>
          </p:cNvPr>
          <p:cNvSpPr txBox="1"/>
          <p:nvPr/>
        </p:nvSpPr>
        <p:spPr>
          <a:xfrm>
            <a:off x="7010399" y="4191000"/>
            <a:ext cx="2057399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 err="1">
                <a:solidFill>
                  <a:schemeClr val="tx2"/>
                </a:solidFill>
                <a:latin typeface="Body Level 1"/>
              </a:rPr>
              <a:t>getCustomers</a:t>
            </a:r>
            <a:r>
              <a:rPr lang="en-IN" sz="1200" b="1" dirty="0">
                <a:solidFill>
                  <a:schemeClr val="tx2"/>
                </a:solidFill>
                <a:latin typeface="Body Level 1"/>
              </a:rPr>
              <a:t>()</a:t>
            </a:r>
          </a:p>
          <a:p>
            <a:r>
              <a:rPr lang="en-IN" sz="1200" b="1" dirty="0" err="1">
                <a:solidFill>
                  <a:schemeClr val="tx2"/>
                </a:solidFill>
                <a:latin typeface="Body Level 1"/>
              </a:rPr>
              <a:t>getCustomerByID</a:t>
            </a:r>
            <a:r>
              <a:rPr lang="en-IN" sz="1200" b="1" dirty="0">
                <a:solidFill>
                  <a:schemeClr val="tx2"/>
                </a:solidFill>
                <a:latin typeface="Body Level 1"/>
              </a:rPr>
              <a:t>(id)</a:t>
            </a:r>
          </a:p>
          <a:p>
            <a:r>
              <a:rPr lang="en-IN" sz="1200" b="1" dirty="0" err="1">
                <a:solidFill>
                  <a:schemeClr val="tx2"/>
                </a:solidFill>
                <a:latin typeface="Body Level 1"/>
              </a:rPr>
              <a:t>createCustomer</a:t>
            </a:r>
            <a:r>
              <a:rPr lang="en-IN" sz="1200" b="1" dirty="0">
                <a:solidFill>
                  <a:schemeClr val="tx2"/>
                </a:solidFill>
                <a:latin typeface="Body Level 1"/>
              </a:rPr>
              <a:t>(</a:t>
            </a:r>
            <a:r>
              <a:rPr lang="en-IN" sz="1200" b="1" dirty="0" err="1">
                <a:solidFill>
                  <a:schemeClr val="tx2"/>
                </a:solidFill>
                <a:latin typeface="Body Level 1"/>
              </a:rPr>
              <a:t>cust</a:t>
            </a:r>
            <a:r>
              <a:rPr lang="en-IN" sz="1200" b="1" dirty="0">
                <a:solidFill>
                  <a:schemeClr val="tx2"/>
                </a:solidFill>
                <a:latin typeface="Body Level 1"/>
              </a:rPr>
              <a:t>)</a:t>
            </a:r>
          </a:p>
          <a:p>
            <a:r>
              <a:rPr lang="en-IN" sz="1200" b="1" dirty="0" err="1">
                <a:solidFill>
                  <a:schemeClr val="tx2"/>
                </a:solidFill>
                <a:latin typeface="Body Level 1"/>
              </a:rPr>
              <a:t>updateCustomer</a:t>
            </a:r>
            <a:r>
              <a:rPr lang="en-IN" sz="1200" b="1" dirty="0">
                <a:solidFill>
                  <a:schemeClr val="tx2"/>
                </a:solidFill>
                <a:latin typeface="Body Level 1"/>
              </a:rPr>
              <a:t>(</a:t>
            </a:r>
            <a:r>
              <a:rPr lang="en-IN" sz="1200" b="1" dirty="0" err="1">
                <a:solidFill>
                  <a:schemeClr val="tx2"/>
                </a:solidFill>
                <a:latin typeface="Body Level 1"/>
              </a:rPr>
              <a:t>cust</a:t>
            </a:r>
            <a:r>
              <a:rPr lang="en-IN" sz="1200" b="1" dirty="0">
                <a:solidFill>
                  <a:schemeClr val="tx2"/>
                </a:solidFill>
                <a:latin typeface="Body Level 1"/>
              </a:rPr>
              <a:t>, id)</a:t>
            </a:r>
          </a:p>
          <a:p>
            <a:r>
              <a:rPr lang="en-IN" sz="1200" b="1" dirty="0" err="1">
                <a:solidFill>
                  <a:schemeClr val="tx2"/>
                </a:solidFill>
                <a:latin typeface="Body Level 1"/>
              </a:rPr>
              <a:t>deleteCustomer</a:t>
            </a:r>
            <a:r>
              <a:rPr lang="en-IN" sz="1200" b="1" dirty="0">
                <a:solidFill>
                  <a:schemeClr val="tx2"/>
                </a:solidFill>
                <a:latin typeface="Body Level 1"/>
              </a:rPr>
              <a:t>(id)</a:t>
            </a:r>
          </a:p>
          <a:p>
            <a:endParaRPr lang="en-IN" sz="1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CC8C357-717A-420F-84D0-0C07C48C80FF}"/>
              </a:ext>
            </a:extLst>
          </p:cNvPr>
          <p:cNvSpPr/>
          <p:nvPr/>
        </p:nvSpPr>
        <p:spPr>
          <a:xfrm>
            <a:off x="4057640" y="4495801"/>
            <a:ext cx="1904995" cy="838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 b="1" dirty="0">
              <a:solidFill>
                <a:schemeClr val="tx2"/>
              </a:solidFill>
              <a:latin typeface="Body Level 1"/>
            </a:endParaRPr>
          </a:p>
          <a:p>
            <a:pPr algn="ctr"/>
            <a:r>
              <a:rPr lang="en-IN" sz="1400" b="1" dirty="0">
                <a:solidFill>
                  <a:schemeClr val="tx2"/>
                </a:solidFill>
                <a:latin typeface="Body Level 1"/>
              </a:rPr>
              <a:t>maintains customer data in array or list</a:t>
            </a:r>
            <a:endParaRPr lang="en-IN" sz="1400" dirty="0"/>
          </a:p>
          <a:p>
            <a:pPr algn="ctr"/>
            <a:endParaRPr lang="en-IN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7B369A-0EAC-4AF1-8C7E-56A596778C49}"/>
              </a:ext>
            </a:extLst>
          </p:cNvPr>
          <p:cNvCxnSpPr/>
          <p:nvPr/>
        </p:nvCxnSpPr>
        <p:spPr>
          <a:xfrm>
            <a:off x="5334000" y="5334001"/>
            <a:ext cx="533400" cy="60959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87606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AFBB1-B9B2-4E2A-A362-5F8D06967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Implementing Customer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95AC0-ED16-4492-9289-FC1D04387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323000"/>
            <a:ext cx="9259747" cy="5335199"/>
          </a:xfrm>
        </p:spPr>
        <p:txBody>
          <a:bodyPr/>
          <a:lstStyle/>
          <a:p>
            <a:r>
              <a:rPr lang="en-IN" dirty="0"/>
              <a:t>Lets create a simple customer service class using the @Service annotation</a:t>
            </a:r>
          </a:p>
          <a:p>
            <a:r>
              <a:rPr lang="en-US" dirty="0"/>
              <a:t>Spring @Service annotation is used with classes that provide some business functionalities</a:t>
            </a:r>
          </a:p>
          <a:p>
            <a:r>
              <a:rPr lang="en-US" dirty="0"/>
              <a:t>Spring context will autodetect these classes, so that they can injected in controllers</a:t>
            </a:r>
          </a:p>
          <a:p>
            <a:r>
              <a:rPr lang="en-US" dirty="0"/>
              <a:t>A simple </a:t>
            </a:r>
            <a:r>
              <a:rPr lang="en-US" dirty="0" err="1"/>
              <a:t>CustomerService</a:t>
            </a:r>
            <a:r>
              <a:rPr lang="en-US" dirty="0"/>
              <a:t> class, annotated with @Service annotation is shown below</a:t>
            </a:r>
          </a:p>
          <a:p>
            <a:r>
              <a:rPr lang="en-US" dirty="0"/>
              <a:t>It creates an array list to store and manipulate the customers data for CRUD operations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8A50DC-1EFD-4648-BA05-0F2D3392D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352800"/>
            <a:ext cx="8617306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748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C0F2-FA44-40F3-AD3B-6A485C7E2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CustomerService</a:t>
            </a:r>
            <a:r>
              <a:rPr lang="en-IN" dirty="0"/>
              <a:t> CRUD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C46C3-4E3E-4030-9800-772255E6C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standard read operations are shown below</a:t>
            </a:r>
          </a:p>
          <a:p>
            <a:pPr lvl="1"/>
            <a:r>
              <a:rPr lang="en-IN" dirty="0" err="1"/>
              <a:t>getCustomers</a:t>
            </a:r>
            <a:r>
              <a:rPr lang="en-IN" dirty="0"/>
              <a:t>() – return the entire list of customers</a:t>
            </a:r>
          </a:p>
          <a:p>
            <a:pPr lvl="1"/>
            <a:r>
              <a:rPr lang="en-IN" dirty="0" err="1"/>
              <a:t>getCustomerByID</a:t>
            </a:r>
            <a:r>
              <a:rPr lang="en-IN" dirty="0"/>
              <a:t>() – returns a single customer with the id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1F077-92E2-49C4-9D39-59452EA25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438400"/>
            <a:ext cx="5002982" cy="327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5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55C35-911D-49BE-9DE2-53BB826B9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0673E-C1B5-4E45-AE56-A06D44627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323000"/>
            <a:ext cx="9259747" cy="5230199"/>
          </a:xfrm>
        </p:spPr>
        <p:txBody>
          <a:bodyPr/>
          <a:lstStyle/>
          <a:p>
            <a:r>
              <a:rPr lang="en-IN" dirty="0"/>
              <a:t>As part of the use case 1, you have to build a simple CRUD based REST API for dealing with customers data</a:t>
            </a:r>
          </a:p>
          <a:p>
            <a:r>
              <a:rPr lang="en-IN" dirty="0"/>
              <a:t>In this uses case 1, no database need to be used</a:t>
            </a:r>
          </a:p>
          <a:p>
            <a:r>
              <a:rPr lang="en-IN" dirty="0"/>
              <a:t>We will only use in-memory data structures such as a arrays or list to store and manipulate data</a:t>
            </a:r>
          </a:p>
          <a:p>
            <a:endParaRPr lang="en-IN" dirty="0"/>
          </a:p>
          <a:p>
            <a:r>
              <a:rPr lang="en-IN" dirty="0"/>
              <a:t>Use/Define a customer model/entity as shown</a:t>
            </a:r>
          </a:p>
          <a:p>
            <a:r>
              <a:rPr lang="en-IN" dirty="0"/>
              <a:t>There should be REST APIs built for</a:t>
            </a:r>
          </a:p>
          <a:p>
            <a:pPr lvl="1"/>
            <a:r>
              <a:rPr lang="en-IN" dirty="0"/>
              <a:t>Listing all customers</a:t>
            </a:r>
          </a:p>
          <a:p>
            <a:pPr lvl="1"/>
            <a:r>
              <a:rPr lang="en-IN" dirty="0"/>
              <a:t>Getting one customer details</a:t>
            </a:r>
          </a:p>
          <a:p>
            <a:pPr lvl="1"/>
            <a:r>
              <a:rPr lang="en-IN" dirty="0"/>
              <a:t>Creating a new customer</a:t>
            </a:r>
          </a:p>
          <a:p>
            <a:pPr lvl="1"/>
            <a:r>
              <a:rPr lang="en-IN" dirty="0"/>
              <a:t>Updating an existing customer</a:t>
            </a:r>
          </a:p>
          <a:p>
            <a:pPr lvl="1"/>
            <a:r>
              <a:rPr lang="en-IN" dirty="0"/>
              <a:t>Deleting an existing customer</a:t>
            </a:r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390C077-39DA-4F40-843D-42DB66B7A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623333"/>
              </p:ext>
            </p:extLst>
          </p:nvPr>
        </p:nvGraphicFramePr>
        <p:xfrm>
          <a:off x="5257800" y="3048000"/>
          <a:ext cx="2921000" cy="303639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561383226"/>
                    </a:ext>
                  </a:extLst>
                </a:gridCol>
              </a:tblGrid>
              <a:tr h="140305">
                <a:tc>
                  <a:txBody>
                    <a:bodyPr/>
                    <a:lstStyle/>
                    <a:p>
                      <a:r>
                        <a:rPr lang="en-IN" dirty="0"/>
                        <a:t>Customer Model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57410"/>
                  </a:ext>
                </a:extLst>
              </a:tr>
              <a:tr h="445105">
                <a:tc>
                  <a:txBody>
                    <a:bodyPr/>
                    <a:lstStyle/>
                    <a:p>
                      <a:r>
                        <a:rPr lang="en-IN" dirty="0"/>
                        <a:t>id -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915506"/>
                  </a:ext>
                </a:extLst>
              </a:tr>
              <a:tr h="445105">
                <a:tc>
                  <a:txBody>
                    <a:bodyPr/>
                    <a:lstStyle/>
                    <a:p>
                      <a:r>
                        <a:rPr lang="en-IN" dirty="0" err="1"/>
                        <a:t>firstName</a:t>
                      </a:r>
                      <a:r>
                        <a:rPr lang="en-IN" dirty="0"/>
                        <a:t> -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224374"/>
                  </a:ext>
                </a:extLst>
              </a:tr>
              <a:tr h="445105">
                <a:tc>
                  <a:txBody>
                    <a:bodyPr/>
                    <a:lstStyle/>
                    <a:p>
                      <a:r>
                        <a:rPr lang="en-IN" dirty="0" err="1"/>
                        <a:t>lastName</a:t>
                      </a:r>
                      <a:r>
                        <a:rPr lang="en-IN" dirty="0"/>
                        <a:t> -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64388"/>
                  </a:ext>
                </a:extLst>
              </a:tr>
              <a:tr h="445105">
                <a:tc>
                  <a:txBody>
                    <a:bodyPr/>
                    <a:lstStyle/>
                    <a:p>
                      <a:r>
                        <a:rPr lang="en-IN" dirty="0"/>
                        <a:t>email -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93197"/>
                  </a:ext>
                </a:extLst>
              </a:tr>
              <a:tr h="445105">
                <a:tc>
                  <a:txBody>
                    <a:bodyPr/>
                    <a:lstStyle/>
                    <a:p>
                      <a:r>
                        <a:rPr lang="en-IN" dirty="0"/>
                        <a:t>phone -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786266"/>
                  </a:ext>
                </a:extLst>
              </a:tr>
              <a:tr h="445105">
                <a:tc>
                  <a:txBody>
                    <a:bodyPr/>
                    <a:lstStyle/>
                    <a:p>
                      <a:r>
                        <a:rPr lang="en-IN" dirty="0"/>
                        <a:t>active -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73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4067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45969-4D8A-4353-9FF4-3E7041953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Create, Update and Delete (CUD operation)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3B66C-23F6-4AC2-AF37-DF2DDB0D6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323000"/>
            <a:ext cx="9259747" cy="5153999"/>
          </a:xfrm>
        </p:spPr>
        <p:txBody>
          <a:bodyPr/>
          <a:lstStyle/>
          <a:p>
            <a:r>
              <a:rPr lang="en-IN" dirty="0"/>
              <a:t>The standard create, update and delete operations are shown below</a:t>
            </a:r>
          </a:p>
          <a:p>
            <a:r>
              <a:rPr lang="en-IN" dirty="0"/>
              <a:t>No database operations, only in memory array list is used for storing and manipulation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B70CC3-9E4F-45F0-A47D-266277AB5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133600"/>
            <a:ext cx="5134631" cy="4112611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4BA24A41-35A1-4726-950D-2F4D7028A28C}"/>
              </a:ext>
            </a:extLst>
          </p:cNvPr>
          <p:cNvSpPr/>
          <p:nvPr/>
        </p:nvSpPr>
        <p:spPr>
          <a:xfrm>
            <a:off x="6400800" y="2209800"/>
            <a:ext cx="2209800" cy="702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  <a:latin typeface="Body Level 1"/>
              </a:rPr>
              <a:t>Array list add method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4A15B5-0E7C-46E2-905F-AD8CACF10D7B}"/>
              </a:ext>
            </a:extLst>
          </p:cNvPr>
          <p:cNvSpPr/>
          <p:nvPr/>
        </p:nvSpPr>
        <p:spPr>
          <a:xfrm>
            <a:off x="6324600" y="3565199"/>
            <a:ext cx="2209800" cy="702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  <a:latin typeface="Body Level 1"/>
              </a:rPr>
              <a:t>Array list set method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383E90-EF7B-4933-B117-114419FFECBD}"/>
              </a:ext>
            </a:extLst>
          </p:cNvPr>
          <p:cNvSpPr/>
          <p:nvPr/>
        </p:nvSpPr>
        <p:spPr>
          <a:xfrm>
            <a:off x="6324600" y="5184000"/>
            <a:ext cx="2209800" cy="702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chemeClr val="bg1"/>
                </a:solidFill>
                <a:latin typeface="Body Level 1"/>
              </a:rPr>
              <a:t>Array list remove method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1D3B8E-3C84-4B67-B0A8-0949CFD64B59}"/>
              </a:ext>
            </a:extLst>
          </p:cNvPr>
          <p:cNvCxnSpPr>
            <a:endCxn id="5" idx="2"/>
          </p:cNvCxnSpPr>
          <p:nvPr/>
        </p:nvCxnSpPr>
        <p:spPr>
          <a:xfrm>
            <a:off x="4267200" y="2514600"/>
            <a:ext cx="2133600" cy="46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916CB6-116C-4FC3-AC44-A515ABD30DBF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3821913" y="3853799"/>
            <a:ext cx="2502687" cy="62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A18A95-1864-4248-AD54-CB752DEBFD55}"/>
              </a:ext>
            </a:extLst>
          </p:cNvPr>
          <p:cNvCxnSpPr/>
          <p:nvPr/>
        </p:nvCxnSpPr>
        <p:spPr>
          <a:xfrm>
            <a:off x="4185595" y="5511900"/>
            <a:ext cx="2133600" cy="462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2020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7314-D7AE-4290-9209-D724CFAD8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 Controller – Get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2D011-0D2E-4AC1-8A13-084FFC94D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323001"/>
            <a:ext cx="9259747" cy="4847010"/>
          </a:xfrm>
        </p:spPr>
        <p:txBody>
          <a:bodyPr/>
          <a:lstStyle/>
          <a:p>
            <a:r>
              <a:rPr lang="en-IN" dirty="0"/>
              <a:t>Lets write a simple </a:t>
            </a:r>
            <a:r>
              <a:rPr lang="en-IN" b="1" dirty="0" err="1"/>
              <a:t>CustomerController</a:t>
            </a:r>
            <a:r>
              <a:rPr lang="en-IN" dirty="0"/>
              <a:t> class, annotated with </a:t>
            </a:r>
            <a:r>
              <a:rPr lang="en-IN" b="1" dirty="0"/>
              <a:t>@</a:t>
            </a:r>
            <a:r>
              <a:rPr lang="en-IN" b="1" dirty="0" err="1"/>
              <a:t>RestController</a:t>
            </a:r>
            <a:endParaRPr lang="en-IN" b="1" dirty="0"/>
          </a:p>
          <a:p>
            <a:r>
              <a:rPr lang="en-IN" dirty="0"/>
              <a:t>Also, we can inject the </a:t>
            </a:r>
            <a:r>
              <a:rPr lang="en-IN" b="1" dirty="0" err="1"/>
              <a:t>CustomerService</a:t>
            </a:r>
            <a:r>
              <a:rPr lang="en-IN" dirty="0"/>
              <a:t> dependency using </a:t>
            </a:r>
            <a:r>
              <a:rPr lang="en-IN" b="1" dirty="0"/>
              <a:t>@</a:t>
            </a:r>
            <a:r>
              <a:rPr lang="en-IN" b="1" dirty="0" err="1"/>
              <a:t>Autowired</a:t>
            </a:r>
            <a:r>
              <a:rPr lang="en-IN" b="1" dirty="0"/>
              <a:t> </a:t>
            </a:r>
            <a:r>
              <a:rPr lang="en-IN" dirty="0"/>
              <a:t>annotation</a:t>
            </a:r>
          </a:p>
          <a:p>
            <a:r>
              <a:rPr lang="en-IN" b="1" dirty="0"/>
              <a:t>@</a:t>
            </a:r>
            <a:r>
              <a:rPr lang="en-IN" b="1" dirty="0" err="1"/>
              <a:t>RequestMapping</a:t>
            </a:r>
            <a:r>
              <a:rPr lang="en-IN" b="1" dirty="0"/>
              <a:t> </a:t>
            </a:r>
            <a:r>
              <a:rPr lang="en-IN" dirty="0"/>
              <a:t>annotation is used for mapping the URL, the Http method and the actual class method that would be invoked for that HTTP operation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D16369-CEC5-47F4-8605-807F60E9F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819400"/>
            <a:ext cx="7262744" cy="377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0654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421F3-3FB7-402C-B675-CC2C66EEC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Controller – Post, Put and Delete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0D1E6-C01D-4590-A49D-269361CC36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remaining controller methods for POST, PUT and DELETE are shown below</a:t>
            </a:r>
          </a:p>
          <a:p>
            <a:r>
              <a:rPr lang="en-IN" dirty="0"/>
              <a:t>Note that </a:t>
            </a:r>
            <a:r>
              <a:rPr lang="en-IN" b="1" dirty="0"/>
              <a:t>@</a:t>
            </a:r>
            <a:r>
              <a:rPr lang="en-IN" b="1" dirty="0" err="1"/>
              <a:t>RequestMapping</a:t>
            </a:r>
            <a:r>
              <a:rPr lang="en-IN" dirty="0"/>
              <a:t> takes the method type and the value of the URL as 2 of the parameters to configure the route mapping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4952AC-72FE-4116-B316-478DB24B5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2667000"/>
            <a:ext cx="8001000" cy="296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016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BEFEB-C371-40B8-9F16-D5ADE71A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RequestMapping</a:t>
            </a:r>
            <a:r>
              <a:rPr lang="en-IN" dirty="0"/>
              <a:t> 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E88BB-1790-4118-B647-E743D821F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323000"/>
            <a:ext cx="9259747" cy="5230199"/>
          </a:xfrm>
        </p:spPr>
        <p:txBody>
          <a:bodyPr/>
          <a:lstStyle/>
          <a:p>
            <a:r>
              <a:rPr lang="en-IN" dirty="0"/>
              <a:t>Is used to configure the mapping between the requests and the handler methods</a:t>
            </a:r>
          </a:p>
          <a:p>
            <a:r>
              <a:rPr lang="en-US" dirty="0"/>
              <a:t>It can be applied to class-level and/or method-level in a controller</a:t>
            </a:r>
          </a:p>
          <a:p>
            <a:r>
              <a:rPr lang="en-US" dirty="0"/>
              <a:t>When applied at the class level, it becomes a common configuration for all the controller methods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EED8CB-0B74-41F8-888F-625565EFE2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124200"/>
            <a:ext cx="4585675" cy="313263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5D5490F-0375-43C9-ACE0-C48E414373AE}"/>
              </a:ext>
            </a:extLst>
          </p:cNvPr>
          <p:cNvSpPr txBox="1">
            <a:spLocks/>
          </p:cNvSpPr>
          <p:nvPr/>
        </p:nvSpPr>
        <p:spPr>
          <a:xfrm>
            <a:off x="4973782" y="2971801"/>
            <a:ext cx="4398818" cy="15240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Body Level 1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Body Level 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80000"/>
              <a:buFont typeface="Courier New" panose="02070309020205020404" pitchFamily="49" charset="0"/>
              <a:buChar char="o"/>
              <a:defRPr sz="1500" kern="1200" baseline="0">
                <a:solidFill>
                  <a:schemeClr val="tx1"/>
                </a:solidFill>
                <a:latin typeface="Body Level 3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60000"/>
              <a:buFont typeface="Wingdings" panose="05000000000000000000" pitchFamily="2" charset="2"/>
              <a:buChar char="q"/>
              <a:defRPr sz="1400" kern="1200" baseline="0">
                <a:solidFill>
                  <a:schemeClr val="tx1"/>
                </a:solidFill>
                <a:latin typeface="Body Level 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-"/>
              <a:defRPr sz="1200" kern="1200" baseline="0">
                <a:solidFill>
                  <a:schemeClr val="tx1"/>
                </a:solidFill>
                <a:latin typeface="Body Level 5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Requests to </a:t>
            </a:r>
            <a:r>
              <a:rPr lang="en-US" b="1" dirty="0"/>
              <a:t>/home</a:t>
            </a:r>
            <a:r>
              <a:rPr lang="en-US" dirty="0"/>
              <a:t> will be handled by </a:t>
            </a:r>
            <a:r>
              <a:rPr lang="en-US" b="1" dirty="0"/>
              <a:t>get</a:t>
            </a:r>
            <a:r>
              <a:rPr lang="en-US" dirty="0"/>
              <a:t>() while request to </a:t>
            </a:r>
            <a:r>
              <a:rPr lang="en-US" b="1" dirty="0"/>
              <a:t>/home/index</a:t>
            </a:r>
            <a:r>
              <a:rPr lang="en-US" dirty="0"/>
              <a:t> will be handled by </a:t>
            </a:r>
            <a:r>
              <a:rPr lang="en-US" b="1" dirty="0"/>
              <a:t>index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9561567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229B1-5B49-4E48-A2DA-0881694C9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RequestMapping</a:t>
            </a:r>
            <a:r>
              <a:rPr lang="en-IN" dirty="0"/>
              <a:t>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77953-6B5B-43D0-B7EE-C6AC044911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capable of handling all HTTP methods, such as GET, PUT, POST, DELETE, and PATCH</a:t>
            </a:r>
          </a:p>
          <a:p>
            <a:r>
              <a:rPr lang="en-US" dirty="0"/>
              <a:t>By default all requests are assumed to be of HTTP GET type</a:t>
            </a:r>
          </a:p>
          <a:p>
            <a:r>
              <a:rPr lang="en-US" dirty="0"/>
              <a:t>In order to define a request mapping with a specific HTTP method, you need to declare the HTTP method and the actual URL value also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Notice the above examples, where </a:t>
            </a:r>
            <a:r>
              <a:rPr lang="en-US" b="1" dirty="0"/>
              <a:t>method </a:t>
            </a:r>
            <a:r>
              <a:rPr lang="en-US" dirty="0"/>
              <a:t>refers to the HTTP method, and the value refers to the URL mapping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AE2359-1E1F-4A95-9B90-E45AC4CF6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819400"/>
            <a:ext cx="6477000" cy="84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7622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A6F52-E1D3-4939-AA5F-0B57916E4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Dynamic URL handling - @</a:t>
            </a:r>
            <a:r>
              <a:rPr lang="en-IN" dirty="0" err="1"/>
              <a:t>PathVariable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FBF28-91B5-48E6-86B6-C5349FC2A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REST URLs will be sometimes static URLs but most of the real world scenarios handle with dynamic URLs</a:t>
            </a:r>
          </a:p>
          <a:p>
            <a:r>
              <a:rPr lang="en-IN" dirty="0"/>
              <a:t>We already saw how to deal with static URL strings, but lets see how we can handle dynamic URL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above handler could receive dynamic value for the id (Customer ID value)</a:t>
            </a:r>
          </a:p>
          <a:p>
            <a:r>
              <a:rPr lang="en-IN" dirty="0"/>
              <a:t>To capture the dynamic </a:t>
            </a:r>
            <a:r>
              <a:rPr lang="en-IN" dirty="0" err="1"/>
              <a:t>url</a:t>
            </a:r>
            <a:r>
              <a:rPr lang="en-IN" dirty="0"/>
              <a:t> parameter, we can use the </a:t>
            </a:r>
            <a:r>
              <a:rPr lang="en-IN" b="1" dirty="0"/>
              <a:t>@</a:t>
            </a:r>
            <a:r>
              <a:rPr lang="en-IN" b="1" dirty="0" err="1"/>
              <a:t>PathVariable</a:t>
            </a:r>
            <a:r>
              <a:rPr lang="en-IN" b="1" dirty="0"/>
              <a:t> </a:t>
            </a:r>
            <a:r>
              <a:rPr lang="en-IN" dirty="0"/>
              <a:t>annotation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F462EA-FF1B-42A7-B548-916AE99D6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362200"/>
            <a:ext cx="5791200" cy="953085"/>
          </a:xfrm>
          <a:prstGeom prst="rect">
            <a:avLst/>
          </a:prstGeom>
        </p:spPr>
      </p:pic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776E7750-2A2B-40C4-B842-95693D231507}"/>
              </a:ext>
            </a:extLst>
          </p:cNvPr>
          <p:cNvSpPr/>
          <p:nvPr/>
        </p:nvSpPr>
        <p:spPr>
          <a:xfrm>
            <a:off x="6400800" y="2286000"/>
            <a:ext cx="1447800" cy="533400"/>
          </a:xfrm>
          <a:prstGeom prst="wedgeRoundRectCallout">
            <a:avLst>
              <a:gd name="adj1" fmla="val -177572"/>
              <a:gd name="adj2" fmla="val -3900"/>
              <a:gd name="adj3" fmla="val 16667"/>
            </a:avLst>
          </a:prstGeom>
          <a:solidFill>
            <a:srgbClr val="9FD18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solidFill>
                  <a:srgbClr val="002060"/>
                </a:solidFill>
              </a:rPr>
              <a:t>Dynamic URL</a:t>
            </a:r>
          </a:p>
        </p:txBody>
      </p:sp>
    </p:spTree>
    <p:extLst>
      <p:ext uri="{BB962C8B-B14F-4D97-AF65-F5344CB8AC3E}">
        <p14:creationId xmlns:p14="http://schemas.microsoft.com/office/powerpoint/2010/main" val="27747725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C1953-CBCD-4305-9B06-236256E71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@</a:t>
            </a:r>
            <a:r>
              <a:rPr lang="en-IN" dirty="0" err="1"/>
              <a:t>RequestBody</a:t>
            </a:r>
            <a:r>
              <a:rPr lang="en-IN" dirty="0"/>
              <a:t> – Handling POST/PUT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5658-3B06-463B-BAAD-7674A478D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@</a:t>
            </a:r>
            <a:r>
              <a:rPr lang="en-US" b="1" dirty="0" err="1"/>
              <a:t>RequestBody</a:t>
            </a:r>
            <a:r>
              <a:rPr lang="en-US" b="1" dirty="0"/>
              <a:t> </a:t>
            </a:r>
            <a:r>
              <a:rPr lang="en-US" dirty="0"/>
              <a:t>annotation maps the </a:t>
            </a:r>
            <a:r>
              <a:rPr lang="en-US" b="1" dirty="0" err="1"/>
              <a:t>HttpRequest</a:t>
            </a:r>
            <a:r>
              <a:rPr lang="en-US" dirty="0"/>
              <a:t> body to a transfer or domain object</a:t>
            </a:r>
          </a:p>
          <a:p>
            <a:r>
              <a:rPr lang="en-US" dirty="0"/>
              <a:t>It enables automatic deserialization of the inbound </a:t>
            </a:r>
            <a:r>
              <a:rPr lang="en-US" b="1" i="1" dirty="0" err="1"/>
              <a:t>HttpRequest</a:t>
            </a:r>
            <a:r>
              <a:rPr lang="en-US" dirty="0"/>
              <a:t> body onto a Java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N" dirty="0"/>
              <a:t>This annotation is typically used in POST or PUT or PATCH scenarios, where we get data in the body of the request during a create or an update operation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206EE4-641A-4F51-85C5-91ABA8F7A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33600"/>
            <a:ext cx="6858000" cy="994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585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EBBF-4351-4E67-801C-B40C90DDC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REST API testing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F91F3-4026-43A4-9AEF-EDFDC18B7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REST APIs that we build using Spring Boot can be consumed by any application</a:t>
            </a:r>
          </a:p>
          <a:p>
            <a:r>
              <a:rPr lang="en-IN" dirty="0"/>
              <a:t>But during the development phase, we typically tools such as browser, postman or curl to test and work with the APIs</a:t>
            </a:r>
          </a:p>
          <a:p>
            <a:r>
              <a:rPr lang="en-IN" dirty="0"/>
              <a:t>Browsers can only be used to test GET operations directly</a:t>
            </a:r>
          </a:p>
          <a:p>
            <a:r>
              <a:rPr lang="en-IN" dirty="0"/>
              <a:t>For a full fledged REST API testing, one can use tools such Postman or curl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224115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FECD-6847-4C62-934D-62CEBEFD17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2 – Spring Boot Advanced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BEA13-BC05-4E80-B804-299C4AD70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770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C08CE-D734-4365-84DA-6E43F9805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ody Level 1"/>
              </a:rPr>
              <a:t>Module 2 Design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C37CE2DB-C1BC-4E74-8788-D1CCCFC271F9}"/>
              </a:ext>
            </a:extLst>
          </p:cNvPr>
          <p:cNvSpPr txBox="1"/>
          <p:nvPr/>
        </p:nvSpPr>
        <p:spPr>
          <a:xfrm>
            <a:off x="442526" y="5766979"/>
            <a:ext cx="2924947" cy="707886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5C84"/>
                </a:solidFill>
                <a:effectLst/>
                <a:uLnTx/>
                <a:uFillTx/>
                <a:latin typeface="Body Level 1"/>
                <a:ea typeface="+mn-ea"/>
                <a:cs typeface="Calibri" panose="020F0502020204030204" pitchFamily="34" charset="0"/>
              </a:rPr>
              <a:t>IDE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C84"/>
                </a:solidFill>
                <a:effectLst/>
                <a:uLnTx/>
                <a:uFillTx/>
                <a:latin typeface="Body Level 1"/>
                <a:ea typeface="+mn-ea"/>
                <a:cs typeface="Calibri" panose="020F0502020204030204" pitchFamily="34" charset="0"/>
              </a:rPr>
              <a:t> : Spring Tool Suite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5C84"/>
                </a:solidFill>
                <a:effectLst/>
                <a:uLnTx/>
                <a:uFillTx/>
                <a:latin typeface="Body Level 1"/>
                <a:ea typeface="+mn-ea"/>
                <a:cs typeface="Calibri" panose="020F0502020204030204" pitchFamily="34" charset="0"/>
              </a:rPr>
              <a:t>Testing tool: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5C84"/>
                </a:solidFill>
                <a:effectLst/>
                <a:uLnTx/>
                <a:uFillTx/>
                <a:latin typeface="Body Level 1"/>
                <a:ea typeface="+mn-ea"/>
                <a:cs typeface="Calibri" panose="020F0502020204030204" pitchFamily="34" charset="0"/>
              </a:rPr>
              <a:t>Postman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86D9A961-186F-425E-A1C2-C475C431DE37}"/>
              </a:ext>
            </a:extLst>
          </p:cNvPr>
          <p:cNvSpPr/>
          <p:nvPr/>
        </p:nvSpPr>
        <p:spPr>
          <a:xfrm>
            <a:off x="2550380" y="3591279"/>
            <a:ext cx="2174019" cy="135607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dy Level 1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y Level 1"/>
                <a:ea typeface="+mn-ea"/>
                <a:cs typeface="Calibri" panose="020F0502020204030204" pitchFamily="34" charset="0"/>
              </a:rPr>
              <a:t>Use Case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Body Level 1"/>
                <a:cs typeface="Calibri" panose="020F0502020204030204" pitchFamily="34" charset="0"/>
              </a:rPr>
              <a:t>Full CRUD based APIs with Postgres database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dy Level 1"/>
              <a:ea typeface="+mn-ea"/>
              <a:cs typeface="Calibri" panose="020F050202020403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dy Level 1"/>
              <a:ea typeface="+mn-ea"/>
              <a:cs typeface="Calibri" panose="020F0502020204030204" pitchFamily="34" charset="0"/>
            </a:endParaRPr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A5E4DBF-F6EB-4D34-AF73-1EB2E2A35E80}"/>
              </a:ext>
            </a:extLst>
          </p:cNvPr>
          <p:cNvGrpSpPr/>
          <p:nvPr/>
        </p:nvGrpSpPr>
        <p:grpSpPr>
          <a:xfrm>
            <a:off x="152400" y="1007582"/>
            <a:ext cx="4760386" cy="3934507"/>
            <a:chOff x="117504" y="1521805"/>
            <a:chExt cx="5257305" cy="3980001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0FAD2F6E-8D24-4A84-BFF0-62184D6225BF}"/>
                </a:ext>
              </a:extLst>
            </p:cNvPr>
            <p:cNvSpPr/>
            <p:nvPr/>
          </p:nvSpPr>
          <p:spPr>
            <a:xfrm>
              <a:off x="117504" y="4130055"/>
              <a:ext cx="1979468" cy="137175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y Level 1"/>
                  <a:ea typeface="+mn-ea"/>
                  <a:cs typeface="Calibri" panose="020F0502020204030204" pitchFamily="34" charset="0"/>
                </a:rPr>
                <a:t>Module 2 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y Level 1"/>
                  <a:ea typeface="+mn-ea"/>
                  <a:cs typeface="Calibri" panose="020F0502020204030204" pitchFamily="34" charset="0"/>
                </a:rPr>
                <a:t>Spring Boot Advanced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12405B6A-1CCB-4BB7-B586-8C87579D14F7}"/>
                </a:ext>
              </a:extLst>
            </p:cNvPr>
            <p:cNvSpPr txBox="1"/>
            <p:nvPr/>
          </p:nvSpPr>
          <p:spPr>
            <a:xfrm>
              <a:off x="5029240" y="1521805"/>
              <a:ext cx="345569" cy="37360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y Level 1"/>
                  <a:ea typeface="+mn-ea"/>
                  <a:cs typeface="Calibri" panose="020F0502020204030204" pitchFamily="34" charset="0"/>
                </a:rPr>
                <a:t>2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3AD5077-C76D-4E07-A324-630E2A6046F3}"/>
              </a:ext>
            </a:extLst>
          </p:cNvPr>
          <p:cNvSpPr/>
          <p:nvPr/>
        </p:nvSpPr>
        <p:spPr>
          <a:xfrm>
            <a:off x="442526" y="5436398"/>
            <a:ext cx="2924947" cy="33058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F46"/>
                </a:solidFill>
                <a:effectLst/>
                <a:uLnTx/>
                <a:uFillTx/>
                <a:latin typeface="Body Level 1"/>
                <a:ea typeface="+mn-ea"/>
                <a:cs typeface="Calibri" panose="020F0502020204030204" pitchFamily="34" charset="0"/>
              </a:rPr>
              <a:t>S/W Requirements</a:t>
            </a:r>
            <a:endParaRPr kumimoji="0" lang="en-GB" sz="1800" b="1" i="0" u="none" strike="noStrike" kern="1200" cap="none" spc="0" normalizeH="0" baseline="0" noProof="0" dirty="0">
              <a:ln>
                <a:noFill/>
              </a:ln>
              <a:solidFill>
                <a:srgbClr val="000F46"/>
              </a:solidFill>
              <a:effectLst/>
              <a:uLnTx/>
              <a:uFillTx/>
              <a:latin typeface="Body Level 1"/>
              <a:ea typeface="+mn-ea"/>
              <a:cs typeface="Calibri" panose="020F0502020204030204" pitchFamily="34" charset="0"/>
            </a:endParaRPr>
          </a:p>
        </p:txBody>
      </p:sp>
      <p:sp>
        <p:nvSpPr>
          <p:cNvPr id="24" name="Speech Bubble: Oval 23">
            <a:extLst>
              <a:ext uri="{FF2B5EF4-FFF2-40B4-BE49-F238E27FC236}">
                <a16:creationId xmlns:a16="http://schemas.microsoft.com/office/drawing/2014/main" id="{FE2A6C49-0619-4805-BB2E-6DC55E3116F5}"/>
              </a:ext>
            </a:extLst>
          </p:cNvPr>
          <p:cNvSpPr/>
          <p:nvPr/>
        </p:nvSpPr>
        <p:spPr>
          <a:xfrm>
            <a:off x="58620" y="1781050"/>
            <a:ext cx="2637653" cy="990600"/>
          </a:xfrm>
          <a:prstGeom prst="wedgeEllipseCallout">
            <a:avLst>
              <a:gd name="adj1" fmla="val -10375"/>
              <a:gd name="adj2" fmla="val 131926"/>
            </a:avLst>
          </a:prstGeom>
          <a:solidFill>
            <a:srgbClr val="F9FC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5C84"/>
                </a:solidFill>
                <a:effectLst/>
                <a:uLnTx/>
                <a:uFillTx/>
                <a:latin typeface="Body Level 1"/>
                <a:ea typeface="+mn-ea"/>
                <a:cs typeface="Calibri" panose="020F0502020204030204" pitchFamily="34" charset="0"/>
              </a:rPr>
              <a:t>Target CRUD Rest APIs that can be tested with tools such as Postman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B6FA7DE-AD15-4724-92E8-CDA68B36D559}"/>
              </a:ext>
            </a:extLst>
          </p:cNvPr>
          <p:cNvGrpSpPr/>
          <p:nvPr/>
        </p:nvGrpSpPr>
        <p:grpSpPr>
          <a:xfrm>
            <a:off x="2895600" y="1528496"/>
            <a:ext cx="6553200" cy="1243153"/>
            <a:chOff x="3499310" y="4635272"/>
            <a:chExt cx="6196560" cy="1106044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4BC9D960-58C1-4F32-8BB6-9FA94F1728CC}"/>
                </a:ext>
              </a:extLst>
            </p:cNvPr>
            <p:cNvSpPr/>
            <p:nvPr/>
          </p:nvSpPr>
          <p:spPr>
            <a:xfrm>
              <a:off x="3499310" y="4642290"/>
              <a:ext cx="1749005" cy="1099026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y Level 1"/>
                  <a:ea typeface="+mn-ea"/>
                  <a:cs typeface="Calibri" panose="020F0502020204030204" pitchFamily="34" charset="0"/>
                </a:rPr>
                <a:t>Layered Architecture</a:t>
              </a:r>
              <a:r>
                <a:rPr lang="en-US" sz="1600" dirty="0">
                  <a:solidFill>
                    <a:prstClr val="white"/>
                  </a:solidFill>
                  <a:latin typeface="Body Level 1"/>
                  <a:cs typeface="Calibri" panose="020F0502020204030204" pitchFamily="34" charset="0"/>
                </a:rPr>
                <a:t> for business apps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y Level 1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24DCEEE-291F-4A5C-A32D-5C45132615A4}"/>
                </a:ext>
              </a:extLst>
            </p:cNvPr>
            <p:cNvSpPr/>
            <p:nvPr/>
          </p:nvSpPr>
          <p:spPr>
            <a:xfrm>
              <a:off x="5792702" y="4642290"/>
              <a:ext cx="1668788" cy="1044090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y Level 1"/>
                  <a:ea typeface="+mn-ea"/>
                  <a:cs typeface="Calibri" panose="020F0502020204030204" pitchFamily="34" charset="0"/>
                </a:rPr>
                <a:t>Db Access,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ody Level 1"/>
                  <a:ea typeface="+mn-ea"/>
                  <a:cs typeface="Calibri" panose="020F0502020204030204" pitchFamily="34" charset="0"/>
                </a:rPr>
                <a:t>Postgres and connection properties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50F4F333-3876-4724-8D55-D2C6CA3A9073}"/>
                </a:ext>
              </a:extLst>
            </p:cNvPr>
            <p:cNvSpPr/>
            <p:nvPr/>
          </p:nvSpPr>
          <p:spPr>
            <a:xfrm>
              <a:off x="7946866" y="4635272"/>
              <a:ext cx="1749004" cy="1034597"/>
            </a:xfrm>
            <a:prstGeom prst="roundRect">
              <a:avLst/>
            </a:prstGeom>
            <a:solidFill>
              <a:schemeClr val="accent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600" dirty="0">
                  <a:solidFill>
                    <a:prstClr val="white"/>
                  </a:solidFill>
                  <a:latin typeface="Body Level 1"/>
                  <a:cs typeface="Calibri" panose="020F0502020204030204" pitchFamily="34" charset="0"/>
                </a:rPr>
                <a:t>Implementation of DAO, Service and Controller layers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y Level 1"/>
                <a:ea typeface="+mn-ea"/>
                <a:cs typeface="Calibri" panose="020F0502020204030204" pitchFamily="34" charset="0"/>
              </a:endParaRPr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7CA27DB9-5994-45DF-BD43-70172D20A861}"/>
                </a:ext>
              </a:extLst>
            </p:cNvPr>
            <p:cNvSpPr/>
            <p:nvPr/>
          </p:nvSpPr>
          <p:spPr>
            <a:xfrm>
              <a:off x="5248316" y="4928242"/>
              <a:ext cx="544388" cy="337994"/>
            </a:xfrm>
            <a:prstGeom prst="rightArrow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y Level 1"/>
                <a:ea typeface="+mn-ea"/>
                <a:cs typeface="+mn-cs"/>
              </a:endParaRPr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627ECF95-85FE-4CE9-8D81-DB754FAE503A}"/>
                </a:ext>
              </a:extLst>
            </p:cNvPr>
            <p:cNvSpPr/>
            <p:nvPr/>
          </p:nvSpPr>
          <p:spPr>
            <a:xfrm>
              <a:off x="7461490" y="4968339"/>
              <a:ext cx="485376" cy="340671"/>
            </a:xfrm>
            <a:prstGeom prst="rightArrow">
              <a:avLst/>
            </a:prstGeom>
            <a:solidFill>
              <a:schemeClr val="accent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y Level 1"/>
                <a:ea typeface="+mn-ea"/>
                <a:cs typeface="+mn-cs"/>
              </a:endParaRPr>
            </a:p>
          </p:txBody>
        </p:sp>
      </p:grpSp>
      <p:sp>
        <p:nvSpPr>
          <p:cNvPr id="34" name="Speech Bubble: Oval 33">
            <a:extLst>
              <a:ext uri="{FF2B5EF4-FFF2-40B4-BE49-F238E27FC236}">
                <a16:creationId xmlns:a16="http://schemas.microsoft.com/office/drawing/2014/main" id="{7945FE48-896B-47E4-B329-44143EB05AE5}"/>
              </a:ext>
            </a:extLst>
          </p:cNvPr>
          <p:cNvSpPr/>
          <p:nvPr/>
        </p:nvSpPr>
        <p:spPr>
          <a:xfrm>
            <a:off x="4141037" y="5645705"/>
            <a:ext cx="2043863" cy="827172"/>
          </a:xfrm>
          <a:prstGeom prst="wedgeEllipseCallout">
            <a:avLst>
              <a:gd name="adj1" fmla="val -57982"/>
              <a:gd name="adj2" fmla="val -130534"/>
            </a:avLst>
          </a:prstGeom>
          <a:solidFill>
            <a:srgbClr val="F9FC8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5C84"/>
                </a:solidFill>
                <a:effectLst/>
                <a:uLnTx/>
                <a:uFillTx/>
                <a:latin typeface="Body Level 1"/>
                <a:ea typeface="+mn-ea"/>
                <a:cs typeface="Calibri" panose="020F0502020204030204" pitchFamily="34" charset="0"/>
              </a:rPr>
              <a:t>Cheat Sheet for Spring Boot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6B82C8C9-11EE-4206-A2F2-A01B2668B9FE}"/>
              </a:ext>
            </a:extLst>
          </p:cNvPr>
          <p:cNvSpPr/>
          <p:nvPr/>
        </p:nvSpPr>
        <p:spPr>
          <a:xfrm>
            <a:off x="7673154" y="3390922"/>
            <a:ext cx="1701623" cy="110959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y Level 1"/>
                <a:ea typeface="+mn-ea"/>
                <a:cs typeface="Calibri" panose="020F0502020204030204" pitchFamily="34" charset="0"/>
              </a:rPr>
              <a:t>Enabling CORS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055669F2-8D1B-443E-99AE-D0BE5354BC9A}"/>
              </a:ext>
            </a:extLst>
          </p:cNvPr>
          <p:cNvSpPr/>
          <p:nvPr/>
        </p:nvSpPr>
        <p:spPr>
          <a:xfrm>
            <a:off x="7681382" y="5212181"/>
            <a:ext cx="1693395" cy="1109595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ody Level 1"/>
                <a:ea typeface="+mn-ea"/>
                <a:cs typeface="Calibri" panose="020F0502020204030204" pitchFamily="34" charset="0"/>
              </a:rPr>
              <a:t>Logging, Actuators, Building the app</a:t>
            </a: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9CE3D361-1350-410C-BA1C-0A5EAC347146}"/>
              </a:ext>
            </a:extLst>
          </p:cNvPr>
          <p:cNvSpPr/>
          <p:nvPr/>
        </p:nvSpPr>
        <p:spPr>
          <a:xfrm>
            <a:off x="1950173" y="4075085"/>
            <a:ext cx="600208" cy="359199"/>
          </a:xfrm>
          <a:prstGeom prst="right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dy Level 1"/>
              <a:ea typeface="+mn-ea"/>
              <a:cs typeface="+mn-cs"/>
            </a:endParaRPr>
          </a:p>
        </p:txBody>
      </p:sp>
      <p:sp>
        <p:nvSpPr>
          <p:cNvPr id="20" name="Arrow: Up-Down 19">
            <a:extLst>
              <a:ext uri="{FF2B5EF4-FFF2-40B4-BE49-F238E27FC236}">
                <a16:creationId xmlns:a16="http://schemas.microsoft.com/office/drawing/2014/main" id="{F25C5A42-2391-4D93-8373-52A76FA90ABC}"/>
              </a:ext>
            </a:extLst>
          </p:cNvPr>
          <p:cNvSpPr/>
          <p:nvPr/>
        </p:nvSpPr>
        <p:spPr>
          <a:xfrm>
            <a:off x="3490800" y="2686613"/>
            <a:ext cx="304800" cy="899405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dy Level 1"/>
              <a:ea typeface="+mn-ea"/>
              <a:cs typeface="+mn-cs"/>
            </a:endParaRPr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339B52E3-0C37-4980-BBBD-B5E384A3CC44}"/>
              </a:ext>
            </a:extLst>
          </p:cNvPr>
          <p:cNvSpPr/>
          <p:nvPr/>
        </p:nvSpPr>
        <p:spPr>
          <a:xfrm>
            <a:off x="8315411" y="2667456"/>
            <a:ext cx="304800" cy="723466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dy Level 1"/>
              <a:ea typeface="+mn-ea"/>
              <a:cs typeface="+mn-cs"/>
            </a:endParaRPr>
          </a:p>
        </p:txBody>
      </p:sp>
      <p:sp>
        <p:nvSpPr>
          <p:cNvPr id="22" name="Arrow: Up-Down 21">
            <a:extLst>
              <a:ext uri="{FF2B5EF4-FFF2-40B4-BE49-F238E27FC236}">
                <a16:creationId xmlns:a16="http://schemas.microsoft.com/office/drawing/2014/main" id="{74BFCF79-23F2-4F87-849B-1968E3D2A397}"/>
              </a:ext>
            </a:extLst>
          </p:cNvPr>
          <p:cNvSpPr/>
          <p:nvPr/>
        </p:nvSpPr>
        <p:spPr>
          <a:xfrm>
            <a:off x="8315411" y="4488715"/>
            <a:ext cx="304800" cy="723466"/>
          </a:xfrm>
          <a:prstGeom prst="upDownArrow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ody Level 1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8011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901D0-A615-4039-8E25-76D12CA97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1 – Output – GET All Customers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20C6D-463D-49CA-8CB2-45B5794462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DC1BE7-3E1C-435E-9725-E049208719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62" y="1323001"/>
            <a:ext cx="3532770" cy="484701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423BDC9-D66F-4C68-B407-7354E0C59ED6}"/>
              </a:ext>
            </a:extLst>
          </p:cNvPr>
          <p:cNvSpPr txBox="1">
            <a:spLocks/>
          </p:cNvSpPr>
          <p:nvPr/>
        </p:nvSpPr>
        <p:spPr>
          <a:xfrm>
            <a:off x="4876800" y="1447800"/>
            <a:ext cx="4375708" cy="3352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Body Level 1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Body Level 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80000"/>
              <a:buFont typeface="Courier New" panose="02070309020205020404" pitchFamily="49" charset="0"/>
              <a:buChar char="o"/>
              <a:defRPr sz="1500" kern="1200" baseline="0">
                <a:solidFill>
                  <a:schemeClr val="tx1"/>
                </a:solidFill>
                <a:latin typeface="Body Level 3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60000"/>
              <a:buFont typeface="Wingdings" panose="05000000000000000000" pitchFamily="2" charset="2"/>
              <a:buChar char="q"/>
              <a:defRPr sz="1400" kern="1200" baseline="0">
                <a:solidFill>
                  <a:schemeClr val="tx1"/>
                </a:solidFill>
                <a:latin typeface="Body Level 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-"/>
              <a:defRPr sz="1200" kern="1200" baseline="0">
                <a:solidFill>
                  <a:schemeClr val="tx1"/>
                </a:solidFill>
                <a:latin typeface="Body Level 5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The REST API for </a:t>
            </a:r>
            <a:r>
              <a:rPr lang="en-US" b="1" dirty="0"/>
              <a:t>/</a:t>
            </a:r>
            <a:r>
              <a:rPr lang="en-US" b="1" dirty="0" err="1"/>
              <a:t>api</a:t>
            </a:r>
            <a:r>
              <a:rPr lang="en-US" b="1" dirty="0"/>
              <a:t>/customers</a:t>
            </a:r>
            <a:r>
              <a:rPr lang="en-US" dirty="0"/>
              <a:t> should return the output as shown in the left diagram</a:t>
            </a:r>
          </a:p>
          <a:p>
            <a:r>
              <a:rPr lang="en-US" dirty="0"/>
              <a:t>This demonstrates a typical HTTP GET operation on the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b="1" dirty="0"/>
              <a:t>http://localhost:8080/api/customers</a:t>
            </a:r>
          </a:p>
          <a:p>
            <a:r>
              <a:rPr lang="en-US" dirty="0"/>
              <a:t>The response should be a JSON, that contains an array of customers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001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8E9F8-4011-4A80-8830-4B042A2D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Module 2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69EF2-1241-4C0D-B2C3-6C74122C4F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Introduction to layered architecture of building enterprise apps/server backends</a:t>
            </a:r>
          </a:p>
          <a:p>
            <a:r>
              <a:rPr lang="en-IN" dirty="0"/>
              <a:t>Introduction to database access in Spring Boot</a:t>
            </a:r>
          </a:p>
          <a:p>
            <a:r>
              <a:rPr lang="en-IN" dirty="0"/>
              <a:t>Setting up </a:t>
            </a:r>
            <a:r>
              <a:rPr lang="en-IN" b="1" dirty="0"/>
              <a:t>Postgres</a:t>
            </a:r>
            <a:r>
              <a:rPr lang="en-IN" dirty="0"/>
              <a:t> connection, connection pooling etc</a:t>
            </a:r>
          </a:p>
          <a:p>
            <a:r>
              <a:rPr lang="en-IN" dirty="0"/>
              <a:t>Writing a full fledged </a:t>
            </a:r>
            <a:r>
              <a:rPr lang="en-IN" b="1" dirty="0"/>
              <a:t>DAO(Data access layer)</a:t>
            </a:r>
            <a:r>
              <a:rPr lang="en-IN" dirty="0"/>
              <a:t> using </a:t>
            </a:r>
            <a:r>
              <a:rPr lang="en-IN" b="1" dirty="0"/>
              <a:t>JDBC</a:t>
            </a:r>
            <a:r>
              <a:rPr lang="en-IN" dirty="0"/>
              <a:t> starters</a:t>
            </a:r>
          </a:p>
          <a:p>
            <a:r>
              <a:rPr lang="en-IN" dirty="0"/>
              <a:t>Handling http responses in controllers using </a:t>
            </a:r>
            <a:r>
              <a:rPr lang="en-IN" b="1" dirty="0" err="1"/>
              <a:t>ResponseEntity</a:t>
            </a:r>
            <a:r>
              <a:rPr lang="en-IN" dirty="0"/>
              <a:t> objects</a:t>
            </a:r>
          </a:p>
          <a:p>
            <a:r>
              <a:rPr lang="en-IN" dirty="0"/>
              <a:t>Introduction Cross Origin Request (</a:t>
            </a:r>
            <a:r>
              <a:rPr lang="en-IN" b="1" dirty="0"/>
              <a:t>CORS</a:t>
            </a:r>
            <a:r>
              <a:rPr lang="en-IN" dirty="0"/>
              <a:t>)</a:t>
            </a:r>
          </a:p>
          <a:p>
            <a:r>
              <a:rPr lang="en-IN" dirty="0"/>
              <a:t>Enabling CORS globally or in controllers/methods</a:t>
            </a:r>
          </a:p>
          <a:p>
            <a:r>
              <a:rPr lang="en-IN" dirty="0"/>
              <a:t>More on </a:t>
            </a:r>
            <a:r>
              <a:rPr lang="en-IN" b="1" dirty="0" err="1"/>
              <a:t>application.properties</a:t>
            </a:r>
            <a:r>
              <a:rPr lang="en-IN" b="1" dirty="0"/>
              <a:t> </a:t>
            </a:r>
            <a:r>
              <a:rPr lang="en-IN" dirty="0"/>
              <a:t>to configure various spring boot properties</a:t>
            </a:r>
          </a:p>
          <a:p>
            <a:r>
              <a:rPr lang="en-IN" dirty="0"/>
              <a:t>Logging and Actuators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5177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C61E-7505-4670-8F53-3036FE817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DEE5CA-B036-47A6-A139-1991A15982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323000"/>
            <a:ext cx="9200909" cy="5306399"/>
          </a:xfrm>
        </p:spPr>
        <p:txBody>
          <a:bodyPr/>
          <a:lstStyle/>
          <a:p>
            <a:r>
              <a:rPr lang="en-IN" dirty="0"/>
              <a:t>All of the operations should exactly work similar to Use case 1 (slides 4 to 7)</a:t>
            </a:r>
          </a:p>
          <a:p>
            <a:r>
              <a:rPr lang="en-IN" dirty="0"/>
              <a:t>But, Customer data should be fetched from the </a:t>
            </a:r>
            <a:r>
              <a:rPr lang="en-IN" dirty="0" err="1"/>
              <a:t>postgres</a:t>
            </a:r>
            <a:r>
              <a:rPr lang="en-IN" dirty="0"/>
              <a:t> database compared to in-memory</a:t>
            </a:r>
          </a:p>
          <a:p>
            <a:r>
              <a:rPr lang="en-IN" dirty="0"/>
              <a:t>2 tables should be created in the database (</a:t>
            </a:r>
            <a:r>
              <a:rPr lang="en-IN" b="1" dirty="0"/>
              <a:t>Customers</a:t>
            </a:r>
            <a:r>
              <a:rPr lang="en-IN" dirty="0"/>
              <a:t> and </a:t>
            </a:r>
            <a:r>
              <a:rPr lang="en-IN" b="1" dirty="0"/>
              <a:t>Accounts</a:t>
            </a:r>
            <a:r>
              <a:rPr lang="en-IN" dirty="0"/>
              <a:t>)</a:t>
            </a:r>
          </a:p>
          <a:p>
            <a:r>
              <a:rPr lang="en-IN" dirty="0"/>
              <a:t>Accounts table should have a foreign key relationship with the Customers table through (</a:t>
            </a:r>
            <a:r>
              <a:rPr lang="en-IN" b="1" dirty="0" err="1"/>
              <a:t>customer_id</a:t>
            </a:r>
            <a:r>
              <a:rPr lang="en-IN" dirty="0"/>
              <a:t>) as the foreign key as demonstrated in the below diagram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4F72D0F-E3ED-4BEA-92E2-AAF29C71F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660028"/>
              </p:ext>
            </p:extLst>
          </p:nvPr>
        </p:nvGraphicFramePr>
        <p:xfrm>
          <a:off x="838200" y="3429000"/>
          <a:ext cx="2921000" cy="3036390"/>
        </p:xfrm>
        <a:graphic>
          <a:graphicData uri="http://schemas.openxmlformats.org/drawingml/2006/table">
            <a:tbl>
              <a:tblPr firstRow="1" bandRow="1">
                <a:tableStyleId>{18603FDC-E32A-4AB5-989C-0864C3EAD2B8}</a:tableStyleId>
              </a:tblPr>
              <a:tblGrid>
                <a:gridCol w="2921000">
                  <a:extLst>
                    <a:ext uri="{9D8B030D-6E8A-4147-A177-3AD203B41FA5}">
                      <a16:colId xmlns:a16="http://schemas.microsoft.com/office/drawing/2014/main" val="561383226"/>
                    </a:ext>
                  </a:extLst>
                </a:gridCol>
              </a:tblGrid>
              <a:tr h="140305">
                <a:tc>
                  <a:txBody>
                    <a:bodyPr/>
                    <a:lstStyle/>
                    <a:p>
                      <a:r>
                        <a:rPr lang="en-IN" dirty="0"/>
                        <a:t>Customers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257410"/>
                  </a:ext>
                </a:extLst>
              </a:tr>
              <a:tr h="445105">
                <a:tc>
                  <a:txBody>
                    <a:bodyPr/>
                    <a:lstStyle/>
                    <a:p>
                      <a:r>
                        <a:rPr lang="en-IN" dirty="0"/>
                        <a:t>id -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915506"/>
                  </a:ext>
                </a:extLst>
              </a:tr>
              <a:tr h="445105">
                <a:tc>
                  <a:txBody>
                    <a:bodyPr/>
                    <a:lstStyle/>
                    <a:p>
                      <a:r>
                        <a:rPr lang="en-IN" dirty="0" err="1"/>
                        <a:t>first_name</a:t>
                      </a:r>
                      <a:r>
                        <a:rPr lang="en-IN" dirty="0"/>
                        <a:t> –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224374"/>
                  </a:ext>
                </a:extLst>
              </a:tr>
              <a:tr h="445105">
                <a:tc>
                  <a:txBody>
                    <a:bodyPr/>
                    <a:lstStyle/>
                    <a:p>
                      <a:r>
                        <a:rPr lang="en-IN" dirty="0" err="1"/>
                        <a:t>last_name</a:t>
                      </a:r>
                      <a:r>
                        <a:rPr lang="en-IN" dirty="0"/>
                        <a:t> -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464388"/>
                  </a:ext>
                </a:extLst>
              </a:tr>
              <a:tr h="445105">
                <a:tc>
                  <a:txBody>
                    <a:bodyPr/>
                    <a:lstStyle/>
                    <a:p>
                      <a:r>
                        <a:rPr lang="en-IN" dirty="0"/>
                        <a:t>email -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3593197"/>
                  </a:ext>
                </a:extLst>
              </a:tr>
              <a:tr h="445105">
                <a:tc>
                  <a:txBody>
                    <a:bodyPr/>
                    <a:lstStyle/>
                    <a:p>
                      <a:r>
                        <a:rPr lang="en-IN" dirty="0"/>
                        <a:t>phone -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786266"/>
                  </a:ext>
                </a:extLst>
              </a:tr>
              <a:tr h="445105">
                <a:tc>
                  <a:txBody>
                    <a:bodyPr/>
                    <a:lstStyle/>
                    <a:p>
                      <a:r>
                        <a:rPr lang="en-IN" dirty="0"/>
                        <a:t>active -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3730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D3C6F70-F507-4D5C-8AB6-9936E0386D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1448474"/>
              </p:ext>
            </p:extLst>
          </p:nvPr>
        </p:nvGraphicFramePr>
        <p:xfrm>
          <a:off x="5486400" y="3556484"/>
          <a:ext cx="3048000" cy="2734732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564213493"/>
                    </a:ext>
                  </a:extLst>
                </a:gridCol>
              </a:tblGrid>
              <a:tr h="390676">
                <a:tc>
                  <a:txBody>
                    <a:bodyPr/>
                    <a:lstStyle/>
                    <a:p>
                      <a:r>
                        <a:rPr lang="en-IN" dirty="0"/>
                        <a:t>Accounts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116724"/>
                  </a:ext>
                </a:extLst>
              </a:tr>
              <a:tr h="390676">
                <a:tc>
                  <a:txBody>
                    <a:bodyPr/>
                    <a:lstStyle/>
                    <a:p>
                      <a:r>
                        <a:rPr lang="en-IN" dirty="0"/>
                        <a:t>id -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5129001"/>
                  </a:ext>
                </a:extLst>
              </a:tr>
              <a:tr h="390676">
                <a:tc>
                  <a:txBody>
                    <a:bodyPr/>
                    <a:lstStyle/>
                    <a:p>
                      <a:r>
                        <a:rPr lang="en-IN" dirty="0" err="1"/>
                        <a:t>account_type</a:t>
                      </a:r>
                      <a:r>
                        <a:rPr lang="en-IN" dirty="0"/>
                        <a:t> -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0141767"/>
                  </a:ext>
                </a:extLst>
              </a:tr>
              <a:tr h="390676">
                <a:tc>
                  <a:txBody>
                    <a:bodyPr/>
                    <a:lstStyle/>
                    <a:p>
                      <a:r>
                        <a:rPr lang="en-IN" dirty="0" err="1"/>
                        <a:t>account_number</a:t>
                      </a:r>
                      <a:r>
                        <a:rPr lang="en-IN" dirty="0"/>
                        <a:t> -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6258284"/>
                  </a:ext>
                </a:extLst>
              </a:tr>
              <a:tr h="390676">
                <a:tc>
                  <a:txBody>
                    <a:bodyPr/>
                    <a:lstStyle/>
                    <a:p>
                      <a:r>
                        <a:rPr lang="en-IN" dirty="0" err="1"/>
                        <a:t>account_branch</a:t>
                      </a:r>
                      <a:r>
                        <a:rPr lang="en-IN" dirty="0"/>
                        <a:t> -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252690"/>
                  </a:ext>
                </a:extLst>
              </a:tr>
              <a:tr h="390676">
                <a:tc>
                  <a:txBody>
                    <a:bodyPr/>
                    <a:lstStyle/>
                    <a:p>
                      <a:r>
                        <a:rPr lang="en-IN" dirty="0" err="1"/>
                        <a:t>account_balance</a:t>
                      </a:r>
                      <a:r>
                        <a:rPr lang="en-IN" dirty="0"/>
                        <a:t> - numeric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562309"/>
                  </a:ext>
                </a:extLst>
              </a:tr>
              <a:tr h="390676">
                <a:tc>
                  <a:txBody>
                    <a:bodyPr/>
                    <a:lstStyle/>
                    <a:p>
                      <a:r>
                        <a:rPr lang="en-IN" dirty="0" err="1"/>
                        <a:t>customer_id</a:t>
                      </a:r>
                      <a:r>
                        <a:rPr lang="en-IN" dirty="0"/>
                        <a:t> -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8967863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EE3370-90F2-4164-9591-60CA174E5E76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3759200" y="4923850"/>
            <a:ext cx="1727200" cy="2915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D11573A-682A-44CC-97E2-76C1D2D15E8C}"/>
              </a:ext>
            </a:extLst>
          </p:cNvPr>
          <p:cNvSpPr txBox="1"/>
          <p:nvPr/>
        </p:nvSpPr>
        <p:spPr>
          <a:xfrm>
            <a:off x="4273309" y="455451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1:N</a:t>
            </a:r>
          </a:p>
        </p:txBody>
      </p:sp>
    </p:spTree>
    <p:extLst>
      <p:ext uri="{BB962C8B-B14F-4D97-AF65-F5344CB8AC3E}">
        <p14:creationId xmlns:p14="http://schemas.microsoft.com/office/powerpoint/2010/main" val="39614307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1D69-FCBA-4857-8014-A8407941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2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8D6E6-2662-4B4F-A4FD-26DFE2E95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system should have 2 entities named </a:t>
            </a:r>
            <a:r>
              <a:rPr lang="en-IN" b="1" dirty="0"/>
              <a:t>Customers </a:t>
            </a:r>
            <a:r>
              <a:rPr lang="en-IN" dirty="0"/>
              <a:t>and </a:t>
            </a:r>
            <a:r>
              <a:rPr lang="en-IN" b="1" dirty="0"/>
              <a:t>Accounts</a:t>
            </a:r>
          </a:p>
          <a:p>
            <a:r>
              <a:rPr lang="en-IN" dirty="0"/>
              <a:t>There should be an one to many association between customers and accounts </a:t>
            </a:r>
            <a:r>
              <a:rPr lang="en-IN" dirty="0" err="1"/>
              <a:t>i.e</a:t>
            </a:r>
            <a:r>
              <a:rPr lang="en-IN" dirty="0"/>
              <a:t> a customer can have multiple accounts</a:t>
            </a:r>
          </a:p>
          <a:p>
            <a:r>
              <a:rPr lang="en-IN" dirty="0"/>
              <a:t>Apart from all the REST </a:t>
            </a:r>
            <a:r>
              <a:rPr lang="en-IN" dirty="0" err="1"/>
              <a:t>apis</a:t>
            </a:r>
            <a:r>
              <a:rPr lang="en-IN" dirty="0"/>
              <a:t> that are supported in the use case 1, there should be a separate API for accounts as well as shown below</a:t>
            </a:r>
          </a:p>
          <a:p>
            <a:r>
              <a:rPr lang="en-IN" dirty="0"/>
              <a:t>Basically the REST client should be able to consume the customer based </a:t>
            </a:r>
            <a:r>
              <a:rPr lang="en-IN" dirty="0" err="1"/>
              <a:t>apis</a:t>
            </a:r>
            <a:r>
              <a:rPr lang="en-IN" dirty="0"/>
              <a:t> as well as the accounts based </a:t>
            </a:r>
            <a:r>
              <a:rPr lang="en-IN" dirty="0" err="1"/>
              <a:t>apis</a:t>
            </a:r>
            <a:endParaRPr lang="en-IN" dirty="0"/>
          </a:p>
          <a:p>
            <a:r>
              <a:rPr lang="en-IN" dirty="0"/>
              <a:t>A customer can have multiple accounts and hence the backend should provide an </a:t>
            </a:r>
            <a:r>
              <a:rPr lang="en-IN" dirty="0" err="1"/>
              <a:t>api</a:t>
            </a:r>
            <a:r>
              <a:rPr lang="en-IN" dirty="0"/>
              <a:t> to retrieve all the accounts of a particular customer</a:t>
            </a:r>
          </a:p>
          <a:p>
            <a:r>
              <a:rPr lang="en-IN" dirty="0"/>
              <a:t>This is demonstrated in the next slide through a diagram</a:t>
            </a:r>
          </a:p>
        </p:txBody>
      </p:sp>
    </p:spTree>
    <p:extLst>
      <p:ext uri="{BB962C8B-B14F-4D97-AF65-F5344CB8AC3E}">
        <p14:creationId xmlns:p14="http://schemas.microsoft.com/office/powerpoint/2010/main" val="249963414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7537A-C262-4B16-A99F-6CAB405F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2 – Accounts REST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4C366-1F63-44B0-9BFE-B3216D1864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GET </a:t>
            </a:r>
            <a:r>
              <a:rPr lang="en-IN" b="1" dirty="0"/>
              <a:t>/</a:t>
            </a:r>
            <a:r>
              <a:rPr lang="en-IN" b="1" dirty="0" err="1"/>
              <a:t>api</a:t>
            </a:r>
            <a:r>
              <a:rPr lang="en-IN" b="1" dirty="0"/>
              <a:t>/customers/1/accounts </a:t>
            </a:r>
            <a:r>
              <a:rPr lang="en-IN" dirty="0"/>
              <a:t>– should fetch the list of accounts of the customer with id 1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488245-9EA5-41B9-9824-7B10285AE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28800"/>
            <a:ext cx="5209953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7278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ECE19-A936-4BA7-B0DB-6BCC5227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</a:t>
            </a:r>
            <a:r>
              <a:rPr lang="en-IN" dirty="0" err="1"/>
              <a:t>postgres</a:t>
            </a:r>
            <a:r>
              <a:rPr lang="en-IN" dirty="0"/>
              <a:t>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624B7-B8A1-4651-BA91-DDC6F5212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will be using </a:t>
            </a:r>
            <a:r>
              <a:rPr lang="en-IN" dirty="0" err="1"/>
              <a:t>postgres</a:t>
            </a:r>
            <a:r>
              <a:rPr lang="en-IN" dirty="0"/>
              <a:t> tables</a:t>
            </a:r>
          </a:p>
          <a:p>
            <a:r>
              <a:rPr lang="en-IN" dirty="0"/>
              <a:t>Using </a:t>
            </a:r>
            <a:r>
              <a:rPr lang="en-IN" b="1" dirty="0" err="1"/>
              <a:t>pgadmin</a:t>
            </a:r>
            <a:r>
              <a:rPr lang="en-IN" dirty="0"/>
              <a:t> tool, run the below query to create customers and accounts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89EC87-E071-4809-8BFC-360311587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33601"/>
            <a:ext cx="4619297" cy="2057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7462A00-1623-4A7B-A394-D26B9B4E4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18" y="4419600"/>
            <a:ext cx="4876800" cy="210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6144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2CE5-3431-4724-A39F-B816DDA01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one to many relationship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50B7A-C8DE-4B87-A726-1B828B291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There is a one to many relationship between the customers and the accounts table (1:N)</a:t>
            </a:r>
          </a:p>
          <a:p>
            <a:r>
              <a:rPr lang="en-IN" dirty="0"/>
              <a:t>Each customer can have different accounts, hence there is a 1:N relationship</a:t>
            </a:r>
          </a:p>
          <a:p>
            <a:r>
              <a:rPr lang="en-IN" dirty="0"/>
              <a:t>So, we create a foreign key(</a:t>
            </a:r>
            <a:r>
              <a:rPr lang="en-IN" b="1" dirty="0" err="1"/>
              <a:t>customer_id</a:t>
            </a:r>
            <a:r>
              <a:rPr lang="en-IN" dirty="0"/>
              <a:t>) in the accounts table which points to the parent table</a:t>
            </a:r>
          </a:p>
          <a:p>
            <a:r>
              <a:rPr lang="en-IN" dirty="0"/>
              <a:t>Use the below command to create relationship between the 2 tables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048B9C-6255-47D5-A2EF-977A31B28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43200"/>
            <a:ext cx="6569854" cy="118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41063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45A48-4740-434C-99EF-D4A27235E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Layered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23128-641C-49AD-B272-C4BC4CDB9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modern enterprise applications are layered in a 2-tier or a 3-tire architecture based on the complexity of the application</a:t>
            </a:r>
          </a:p>
          <a:p>
            <a:r>
              <a:rPr lang="en-IN" dirty="0"/>
              <a:t>The most common is the 3-tier architecture as shown below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4E2DFF-1613-4498-B5C8-F5841E95502E}"/>
              </a:ext>
            </a:extLst>
          </p:cNvPr>
          <p:cNvSpPr/>
          <p:nvPr/>
        </p:nvSpPr>
        <p:spPr>
          <a:xfrm>
            <a:off x="5562600" y="2501572"/>
            <a:ext cx="3276600" cy="914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Body Level 1"/>
              </a:rPr>
              <a:t>Web Layer (controllers, exception handlers, views etc)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E62F9F-D3C9-4E48-94F0-AC5922DA5BDD}"/>
              </a:ext>
            </a:extLst>
          </p:cNvPr>
          <p:cNvSpPr/>
          <p:nvPr/>
        </p:nvSpPr>
        <p:spPr>
          <a:xfrm>
            <a:off x="5548744" y="3867932"/>
            <a:ext cx="3290455" cy="9144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 b="1" dirty="0">
              <a:latin typeface="Body Level 1"/>
            </a:endParaRPr>
          </a:p>
          <a:p>
            <a:pPr algn="ctr"/>
            <a:r>
              <a:rPr lang="en-IN" sz="1400" b="1" dirty="0">
                <a:latin typeface="Body Level 1"/>
              </a:rPr>
              <a:t>Service Layer (models the business services)</a:t>
            </a:r>
          </a:p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886567-48FF-450A-9BB5-5714613EC8B2}"/>
              </a:ext>
            </a:extLst>
          </p:cNvPr>
          <p:cNvSpPr/>
          <p:nvPr/>
        </p:nvSpPr>
        <p:spPr>
          <a:xfrm>
            <a:off x="5548743" y="5203533"/>
            <a:ext cx="3290455" cy="914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>
                <a:latin typeface="Body Level 1"/>
              </a:rPr>
              <a:t>Repository or Data Access layer</a:t>
            </a:r>
          </a:p>
          <a:p>
            <a:pPr algn="ctr"/>
            <a:r>
              <a:rPr lang="en-IN" sz="1400" b="1" dirty="0">
                <a:latin typeface="Body Level 1"/>
              </a:rPr>
              <a:t>Db related stuffs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3667195-2CD3-447D-BBB9-E489FA65AB2D}"/>
              </a:ext>
            </a:extLst>
          </p:cNvPr>
          <p:cNvSpPr txBox="1">
            <a:spLocks/>
          </p:cNvSpPr>
          <p:nvPr/>
        </p:nvSpPr>
        <p:spPr>
          <a:xfrm>
            <a:off x="519546" y="2533694"/>
            <a:ext cx="3823855" cy="2800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Body Level 1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Body Level 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80000"/>
              <a:buFont typeface="Courier New" panose="02070309020205020404" pitchFamily="49" charset="0"/>
              <a:buChar char="o"/>
              <a:defRPr sz="1500" kern="1200" baseline="0">
                <a:solidFill>
                  <a:schemeClr val="tx1"/>
                </a:solidFill>
                <a:latin typeface="Body Level 3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60000"/>
              <a:buFont typeface="Wingdings" panose="05000000000000000000" pitchFamily="2" charset="2"/>
              <a:buChar char="q"/>
              <a:defRPr sz="1400" kern="1200" baseline="0">
                <a:solidFill>
                  <a:schemeClr val="tx1"/>
                </a:solidFill>
                <a:latin typeface="Body Level 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-"/>
              <a:defRPr sz="1200" kern="1200" baseline="0">
                <a:solidFill>
                  <a:schemeClr val="tx1"/>
                </a:solidFill>
                <a:latin typeface="Body Level 5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As seen, the most common layers are</a:t>
            </a:r>
          </a:p>
          <a:p>
            <a:pPr lvl="1"/>
            <a:r>
              <a:rPr lang="en-US" sz="1800" dirty="0">
                <a:latin typeface="Body Level 1"/>
              </a:rPr>
              <a:t>Web layer</a:t>
            </a:r>
          </a:p>
          <a:p>
            <a:pPr lvl="1"/>
            <a:r>
              <a:rPr lang="en-US" sz="1800" dirty="0">
                <a:latin typeface="Body Level 1"/>
              </a:rPr>
              <a:t>Service layer</a:t>
            </a:r>
          </a:p>
          <a:p>
            <a:pPr lvl="1"/>
            <a:r>
              <a:rPr lang="en-US" sz="1800" dirty="0">
                <a:latin typeface="Body Level 1"/>
              </a:rPr>
              <a:t>DAO or Repository layer</a:t>
            </a:r>
          </a:p>
        </p:txBody>
      </p:sp>
    </p:spTree>
    <p:extLst>
      <p:ext uri="{BB962C8B-B14F-4D97-AF65-F5344CB8AC3E}">
        <p14:creationId xmlns:p14="http://schemas.microsoft.com/office/powerpoint/2010/main" val="37532762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150CC-7D45-4DE2-89CF-7FD50C846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Layered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20193-BE75-4698-8E8C-5D8ABEFA6E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323000"/>
            <a:ext cx="9259747" cy="5154000"/>
          </a:xfrm>
        </p:spPr>
        <p:txBody>
          <a:bodyPr/>
          <a:lstStyle/>
          <a:p>
            <a:r>
              <a:rPr lang="en-IN" b="1" dirty="0"/>
              <a:t>Web Layer</a:t>
            </a:r>
          </a:p>
          <a:p>
            <a:pPr lvl="1"/>
            <a:r>
              <a:rPr lang="en-US" dirty="0"/>
              <a:t>It is the uppermost layer of a web application</a:t>
            </a:r>
          </a:p>
          <a:p>
            <a:pPr lvl="1"/>
            <a:r>
              <a:rPr lang="en-US" dirty="0"/>
              <a:t>responsible of processing user’s input and returning the correct response back to the user</a:t>
            </a:r>
          </a:p>
          <a:p>
            <a:pPr lvl="1"/>
            <a:r>
              <a:rPr lang="en-US" dirty="0"/>
              <a:t>The web layer must also handle the exceptions thrown by the other layers</a:t>
            </a:r>
          </a:p>
          <a:p>
            <a:pPr lvl="1"/>
            <a:r>
              <a:rPr lang="en-US" dirty="0"/>
              <a:t>it must take care of authentication and act as a first line of defense against unauthorized users</a:t>
            </a:r>
          </a:p>
          <a:p>
            <a:pPr lvl="1"/>
            <a:endParaRPr lang="en-US" dirty="0"/>
          </a:p>
          <a:p>
            <a:r>
              <a:rPr lang="en-IN" b="1" dirty="0"/>
              <a:t>Service Layer</a:t>
            </a:r>
          </a:p>
          <a:p>
            <a:pPr lvl="1"/>
            <a:r>
              <a:rPr lang="en-US" dirty="0"/>
              <a:t>It is the plumbing between the UI and the backend systems</a:t>
            </a:r>
          </a:p>
          <a:p>
            <a:pPr lvl="1"/>
            <a:r>
              <a:rPr lang="en-US" dirty="0"/>
              <a:t>It is in charge of managing the business rules of transforming and translating data between the two layers (Web and DAL)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IN" b="1" dirty="0"/>
              <a:t>DAL(Data access layer) or Repository Layer</a:t>
            </a:r>
          </a:p>
          <a:p>
            <a:pPr lvl="1"/>
            <a:r>
              <a:rPr lang="en-US" dirty="0"/>
              <a:t>It is the lowermost layer of a web application</a:t>
            </a:r>
          </a:p>
          <a:p>
            <a:pPr lvl="1"/>
            <a:r>
              <a:rPr lang="en-US" dirty="0"/>
              <a:t>It is responsible for communicating with the data storage, filesystems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98725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35CD-15C2-457A-8268-B6980AA40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a DAL (Data access Layer)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1026D-CD18-419B-A56A-80FADB979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the first module, we created POJO classes and also created simple service class</a:t>
            </a:r>
          </a:p>
          <a:p>
            <a:r>
              <a:rPr lang="en-IN" dirty="0"/>
              <a:t>The service class was responsible for creating in-memory objects</a:t>
            </a:r>
          </a:p>
          <a:p>
            <a:r>
              <a:rPr lang="en-IN" dirty="0"/>
              <a:t>But in real world apps, the actual data should come from the database</a:t>
            </a:r>
          </a:p>
          <a:p>
            <a:r>
              <a:rPr lang="en-IN" dirty="0"/>
              <a:t>The Data access layer or the repository layer takes care of interacting with the database and returning that data to the service layer</a:t>
            </a:r>
          </a:p>
          <a:p>
            <a:r>
              <a:rPr lang="en-IN" dirty="0"/>
              <a:t>We are going to use JDBC method of connecting to the database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76310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D8502-C6D6-4AE7-BFC0-61EDD495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JDBC in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55D11-FCF2-4E97-989B-9F6ACA944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JDBC is a standard Java API to standardize and simplify the process of connecting Java applications to external RDMS systems</a:t>
            </a:r>
          </a:p>
          <a:p>
            <a:r>
              <a:rPr lang="en-IN" dirty="0"/>
              <a:t>Spring Boot provides </a:t>
            </a:r>
            <a:r>
              <a:rPr lang="en-IN" dirty="0" err="1"/>
              <a:t>JdbcTemplate</a:t>
            </a:r>
            <a:r>
              <a:rPr lang="en-IN" dirty="0"/>
              <a:t> for database operations using JDBC</a:t>
            </a:r>
          </a:p>
          <a:p>
            <a:r>
              <a:rPr lang="en-IN" dirty="0" err="1"/>
              <a:t>JdbcTemplate</a:t>
            </a:r>
            <a:r>
              <a:rPr lang="en-IN" dirty="0"/>
              <a:t> provides methods such as query(), </a:t>
            </a:r>
            <a:r>
              <a:rPr lang="en-IN" dirty="0" err="1"/>
              <a:t>queryForObject</a:t>
            </a:r>
            <a:r>
              <a:rPr lang="en-IN" dirty="0"/>
              <a:t>() and update() to perform database operations</a:t>
            </a:r>
          </a:p>
          <a:p>
            <a:r>
              <a:rPr lang="en-IN" dirty="0" err="1"/>
              <a:t>JdbcTemplate</a:t>
            </a:r>
            <a:r>
              <a:rPr lang="en-IN" dirty="0"/>
              <a:t> can be </a:t>
            </a:r>
            <a:r>
              <a:rPr lang="en-IN" dirty="0" err="1"/>
              <a:t>autowired</a:t>
            </a:r>
            <a:r>
              <a:rPr lang="en-IN" dirty="0"/>
              <a:t> in the data access layer of our application</a:t>
            </a:r>
          </a:p>
          <a:p>
            <a:r>
              <a:rPr lang="en-US" dirty="0"/>
              <a:t>Transaction management is performed by using spring @Transactional annotation either at class level or method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601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A3ABD-DE94-4C6D-9ED2-3745BFF77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1 – GET One Customer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685B2-8629-4746-987E-41CF8716F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D7FAE3-BF7A-4278-B6B4-8C7CC6941E13}"/>
              </a:ext>
            </a:extLst>
          </p:cNvPr>
          <p:cNvSpPr txBox="1">
            <a:spLocks/>
          </p:cNvSpPr>
          <p:nvPr/>
        </p:nvSpPr>
        <p:spPr>
          <a:xfrm>
            <a:off x="5334000" y="1447800"/>
            <a:ext cx="4114800" cy="3276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Body Level 1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100000"/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Body Level 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80000"/>
              <a:buFont typeface="Courier New" panose="02070309020205020404" pitchFamily="49" charset="0"/>
              <a:buChar char="o"/>
              <a:defRPr sz="1500" kern="1200" baseline="0">
                <a:solidFill>
                  <a:schemeClr val="tx1"/>
                </a:solidFill>
                <a:latin typeface="Body Level 3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SzPct val="60000"/>
              <a:buFont typeface="Wingdings" panose="05000000000000000000" pitchFamily="2" charset="2"/>
              <a:buChar char="q"/>
              <a:defRPr sz="1400" kern="1200" baseline="0">
                <a:solidFill>
                  <a:schemeClr val="tx1"/>
                </a:solidFill>
                <a:latin typeface="Body Level 4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-"/>
              <a:defRPr sz="1200" kern="1200" baseline="0">
                <a:solidFill>
                  <a:schemeClr val="tx1"/>
                </a:solidFill>
                <a:latin typeface="Body Level 5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  <a:p>
            <a:r>
              <a:rPr lang="en-US" dirty="0"/>
              <a:t>The REST API for </a:t>
            </a:r>
            <a:r>
              <a:rPr lang="en-US" b="1" dirty="0"/>
              <a:t>/</a:t>
            </a:r>
            <a:r>
              <a:rPr lang="en-US" b="1" dirty="0" err="1"/>
              <a:t>api</a:t>
            </a:r>
            <a:r>
              <a:rPr lang="en-US" b="1" dirty="0"/>
              <a:t>/customers/1</a:t>
            </a:r>
            <a:r>
              <a:rPr lang="en-US" dirty="0"/>
              <a:t> should return the output as shown in the left diagram</a:t>
            </a:r>
          </a:p>
          <a:p>
            <a:r>
              <a:rPr lang="en-US" dirty="0"/>
              <a:t>This demonstrates a typical HTTP GET operation on the </a:t>
            </a:r>
            <a:r>
              <a:rPr lang="en-US" dirty="0" err="1"/>
              <a:t>url</a:t>
            </a:r>
            <a:r>
              <a:rPr lang="en-US" dirty="0"/>
              <a:t> </a:t>
            </a:r>
            <a:r>
              <a:rPr lang="en-US" b="1" dirty="0"/>
              <a:t>http://localhost:8080/api/customers/1</a:t>
            </a:r>
          </a:p>
          <a:p>
            <a:r>
              <a:rPr lang="en-US" dirty="0"/>
              <a:t>The response should be a JSON, that contains a single customer details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70801C-B875-4893-85EE-6AAB29140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62" y="1323001"/>
            <a:ext cx="4352207" cy="292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42140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D49D7-53A2-450A-9C2D-08FE162CB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JDBC Dependency using 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CCD99-1B40-41BF-B874-DFF6439A8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Spring JDBC dependencies can be resolved by using either </a:t>
            </a:r>
            <a:r>
              <a:rPr lang="en-US" b="1" dirty="0"/>
              <a:t>spring-boot-starter-</a:t>
            </a:r>
            <a:r>
              <a:rPr lang="en-US" b="1" dirty="0" err="1"/>
              <a:t>jdbc</a:t>
            </a:r>
            <a:r>
              <a:rPr lang="en-US" dirty="0"/>
              <a:t> or </a:t>
            </a:r>
            <a:r>
              <a:rPr lang="en-US" b="1" dirty="0"/>
              <a:t>spring-boot-starter-data-</a:t>
            </a:r>
            <a:r>
              <a:rPr lang="en-US" b="1" dirty="0" err="1"/>
              <a:t>jpa</a:t>
            </a:r>
            <a:r>
              <a:rPr lang="en-US" dirty="0"/>
              <a:t> spring boot starters</a:t>
            </a:r>
          </a:p>
          <a:p>
            <a:r>
              <a:rPr lang="en-US" dirty="0"/>
              <a:t>We can use the either of the following maven dependencies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4ED2AD-084B-43FC-B803-098B0E9F7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62" y="2286000"/>
            <a:ext cx="6165910" cy="91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939BFC-2CF4-45D6-886D-9D19F4DE3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62" y="3436126"/>
            <a:ext cx="6002438" cy="99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036625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E1DC9-6638-46F8-8754-362FA919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Datasource</a:t>
            </a:r>
            <a:r>
              <a:rPr lang="en-IN" dirty="0"/>
              <a:t> and connection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39A97-C1D6-4173-A915-DE8FAEA4E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323001"/>
            <a:ext cx="9259747" cy="4847010"/>
          </a:xfrm>
        </p:spPr>
        <p:txBody>
          <a:bodyPr/>
          <a:lstStyle/>
          <a:p>
            <a:r>
              <a:rPr lang="en-US" dirty="0" err="1"/>
              <a:t>DataSource</a:t>
            </a:r>
            <a:r>
              <a:rPr lang="en-US" dirty="0"/>
              <a:t> and Connection Pool are configured in </a:t>
            </a:r>
            <a:r>
              <a:rPr lang="en-US" b="1" dirty="0" err="1"/>
              <a:t>application.properties</a:t>
            </a:r>
            <a:r>
              <a:rPr lang="en-US" dirty="0"/>
              <a:t> file using prefix </a:t>
            </a:r>
            <a:r>
              <a:rPr lang="en-US" b="1" dirty="0" err="1"/>
              <a:t>spring.datasource</a:t>
            </a:r>
            <a:endParaRPr lang="en-US" b="1" dirty="0"/>
          </a:p>
          <a:p>
            <a:r>
              <a:rPr lang="en-IN" dirty="0"/>
              <a:t>In our scenario, where we have to use </a:t>
            </a:r>
            <a:r>
              <a:rPr lang="en-IN" dirty="0" err="1"/>
              <a:t>postgres</a:t>
            </a:r>
            <a:r>
              <a:rPr lang="en-IN" dirty="0"/>
              <a:t>, the following settings can be added in </a:t>
            </a:r>
            <a:r>
              <a:rPr lang="en-IN" dirty="0" err="1"/>
              <a:t>application.properties</a:t>
            </a:r>
            <a:r>
              <a:rPr lang="en-IN" dirty="0"/>
              <a:t> file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</a:t>
            </a:r>
            <a:r>
              <a:rPr lang="en-IN" dirty="0" err="1"/>
              <a:t>application.properties</a:t>
            </a:r>
            <a:r>
              <a:rPr lang="en-IN" dirty="0"/>
              <a:t> is typically located in the resources subfolder inside the app folder</a:t>
            </a:r>
          </a:p>
          <a:p>
            <a:r>
              <a:rPr lang="en-US" dirty="0"/>
              <a:t>Spring Boot uses tomcat connection pooling by default for performance and concurrency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BA8CBF-FBEE-4E4C-BC76-1DA4FFC146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2667000"/>
            <a:ext cx="6477000" cy="7877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C36297-E0B2-45B4-854F-CB9D204DE5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1" y="4495801"/>
            <a:ext cx="4190999" cy="99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005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26BD-85B3-4150-98DB-236C6DEC1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JdbcTemplate</a:t>
            </a:r>
            <a:r>
              <a:rPr lang="en-US" dirty="0"/>
              <a:t> : Dependency Injection using @</a:t>
            </a:r>
            <a:r>
              <a:rPr lang="en-US" dirty="0" err="1"/>
              <a:t>Autowired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F1C9D-6B23-4AD7-AE00-206CCAE0D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JdbcTemplate</a:t>
            </a:r>
            <a:r>
              <a:rPr lang="en-US" dirty="0"/>
              <a:t> is the central class to handle JDBC</a:t>
            </a:r>
          </a:p>
          <a:p>
            <a:r>
              <a:rPr lang="en-US" dirty="0"/>
              <a:t>It executes SQL queries and fetches their results</a:t>
            </a:r>
          </a:p>
          <a:p>
            <a:r>
              <a:rPr lang="en-US" dirty="0"/>
              <a:t>To use </a:t>
            </a:r>
            <a:r>
              <a:rPr lang="en-US" dirty="0" err="1"/>
              <a:t>JdbcTemplate</a:t>
            </a:r>
            <a:r>
              <a:rPr lang="en-US" dirty="0"/>
              <a:t> we need to instantiate it in our application using dependency injection</a:t>
            </a:r>
          </a:p>
          <a:p>
            <a:r>
              <a:rPr lang="en-US" dirty="0"/>
              <a:t>We can </a:t>
            </a:r>
            <a:r>
              <a:rPr lang="en-US" dirty="0" err="1"/>
              <a:t>autowire</a:t>
            </a:r>
            <a:r>
              <a:rPr lang="en-US" dirty="0"/>
              <a:t> </a:t>
            </a:r>
            <a:r>
              <a:rPr lang="en-US" dirty="0" err="1"/>
              <a:t>JdbcTemplate</a:t>
            </a:r>
            <a:r>
              <a:rPr lang="en-US" dirty="0"/>
              <a:t> in the classes annotated with spring stereotypes such as </a:t>
            </a:r>
            <a:r>
              <a:rPr lang="en-US" b="1" dirty="0"/>
              <a:t>@Component, @Service, @Repository and @Controller</a:t>
            </a:r>
            <a:endParaRPr lang="en-IN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8E15DC-9EF2-4584-B592-DB50BBA7D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200400"/>
            <a:ext cx="6655999" cy="1676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60304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57AD-9044-4C40-93FF-9AE5BBE90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JDBC </a:t>
            </a:r>
            <a:r>
              <a:rPr lang="en-IN" dirty="0" err="1"/>
              <a:t>Rowmapper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1048A-FA55-4272-8760-2DA3F3F8F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 traditional JDBC programming, we would be converting a </a:t>
            </a:r>
            <a:r>
              <a:rPr lang="en-IN" dirty="0" err="1"/>
              <a:t>ResultSet</a:t>
            </a:r>
            <a:r>
              <a:rPr lang="en-IN" dirty="0"/>
              <a:t> to a Java entity objects manually</a:t>
            </a:r>
          </a:p>
          <a:p>
            <a:r>
              <a:rPr lang="en-IN" dirty="0"/>
              <a:t>Spring JDBC simplifies or streamlines this conversion process</a:t>
            </a:r>
          </a:p>
          <a:p>
            <a:r>
              <a:rPr lang="en-US" dirty="0"/>
              <a:t>Spring JDBC provides </a:t>
            </a:r>
            <a:r>
              <a:rPr lang="en-US" b="1" dirty="0" err="1"/>
              <a:t>RowMapper</a:t>
            </a:r>
            <a:r>
              <a:rPr lang="en-US" dirty="0"/>
              <a:t> interface that is used to map row with a java object</a:t>
            </a:r>
          </a:p>
          <a:p>
            <a:r>
              <a:rPr lang="en-US" dirty="0"/>
              <a:t>We need to create our own class implementing </a:t>
            </a:r>
            <a:r>
              <a:rPr lang="en-US" dirty="0" err="1"/>
              <a:t>RowMapper</a:t>
            </a:r>
            <a:r>
              <a:rPr lang="en-US" dirty="0"/>
              <a:t> interface to map row with java objects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EA87F6-314B-4EF8-B546-E3AEE4F97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3352800"/>
            <a:ext cx="6476443" cy="289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392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0231-7DBB-4C49-9D35-C0835075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Using </a:t>
            </a:r>
            <a:r>
              <a:rPr lang="en-IN" dirty="0" err="1"/>
              <a:t>CustomerRowMapper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24DCD-B8A2-49D4-8BFC-9F8EEB914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our </a:t>
            </a:r>
            <a:r>
              <a:rPr lang="en-US" b="1" dirty="0" err="1"/>
              <a:t>CustomerRowMapper</a:t>
            </a:r>
            <a:r>
              <a:rPr lang="en-US" dirty="0"/>
              <a:t> with </a:t>
            </a:r>
            <a:r>
              <a:rPr lang="en-US" b="1" dirty="0" err="1"/>
              <a:t>JdbcTemplate</a:t>
            </a:r>
            <a:r>
              <a:rPr lang="en-US" dirty="0"/>
              <a:t> as given below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Spring JDBC provides </a:t>
            </a:r>
            <a:r>
              <a:rPr lang="en-US" b="1" dirty="0" err="1"/>
              <a:t>BeanPropertyRowMapper</a:t>
            </a:r>
            <a:r>
              <a:rPr lang="en-US" dirty="0"/>
              <a:t> that implements </a:t>
            </a:r>
            <a:r>
              <a:rPr lang="en-US" b="1" dirty="0" err="1"/>
              <a:t>RowMapper</a:t>
            </a:r>
            <a:r>
              <a:rPr lang="en-US" dirty="0"/>
              <a:t>. We can directly use it in place of custom </a:t>
            </a:r>
            <a:r>
              <a:rPr lang="en-US" dirty="0" err="1"/>
              <a:t>RowMapper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7E2037-4196-4E1B-8B55-BE93C7C51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815561"/>
            <a:ext cx="8450744" cy="1994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811786-7929-43D2-B49E-CC3E7005A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4648200"/>
            <a:ext cx="7525857" cy="38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9677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4A0F3-58B1-4E62-A945-3148C1CAC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JdbcTemplate</a:t>
            </a:r>
            <a:r>
              <a:rPr lang="en-IN" dirty="0"/>
              <a:t> – Running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AFAAB-DBB1-4DCC-B2C9-832EF94C6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JdbcTemplate</a:t>
            </a:r>
            <a:r>
              <a:rPr lang="en-US" dirty="0"/>
              <a:t> provides methods to run DML and DDL SQL queries</a:t>
            </a:r>
          </a:p>
          <a:p>
            <a:r>
              <a:rPr lang="en-IN" b="1" dirty="0" err="1"/>
              <a:t>JdbcTemplate.queryForObject</a:t>
            </a:r>
            <a:endParaRPr lang="en-IN" b="1" dirty="0"/>
          </a:p>
          <a:p>
            <a:pPr lvl="1"/>
            <a:r>
              <a:rPr lang="en-US" dirty="0"/>
              <a:t>This method fetches data for a given SQL query as an object using </a:t>
            </a:r>
            <a:r>
              <a:rPr lang="en-US" dirty="0" err="1"/>
              <a:t>RowMapper</a:t>
            </a:r>
            <a:r>
              <a:rPr lang="en-US" dirty="0"/>
              <a:t>. SQL query can have bind parameters</a:t>
            </a:r>
          </a:p>
          <a:p>
            <a:pPr lvl="1"/>
            <a:r>
              <a:rPr lang="en-US" dirty="0"/>
              <a:t>&lt;T&gt; T </a:t>
            </a:r>
            <a:r>
              <a:rPr lang="en-US" b="1" dirty="0" err="1"/>
              <a:t>queryForObject</a:t>
            </a:r>
            <a:r>
              <a:rPr lang="en-US" dirty="0"/>
              <a:t>(String </a:t>
            </a:r>
            <a:r>
              <a:rPr lang="en-US" dirty="0" err="1"/>
              <a:t>sql</a:t>
            </a:r>
            <a:r>
              <a:rPr lang="en-US" dirty="0"/>
              <a:t>, </a:t>
            </a:r>
            <a:r>
              <a:rPr lang="en-US" dirty="0" err="1"/>
              <a:t>RowMapper</a:t>
            </a:r>
            <a:r>
              <a:rPr lang="en-US" dirty="0"/>
              <a:t>&lt;T&gt; </a:t>
            </a:r>
            <a:r>
              <a:rPr lang="en-US" dirty="0" err="1"/>
              <a:t>rowMapper</a:t>
            </a:r>
            <a:r>
              <a:rPr lang="en-US" dirty="0"/>
              <a:t>, Object... </a:t>
            </a:r>
            <a:r>
              <a:rPr lang="en-US" dirty="0" err="1"/>
              <a:t>args</a:t>
            </a:r>
            <a:r>
              <a:rPr lang="en-US" dirty="0"/>
              <a:t>)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IN" b="1" dirty="0" err="1"/>
              <a:t>JdbcTemplate.query</a:t>
            </a:r>
            <a:endParaRPr lang="en-IN" b="1" dirty="0"/>
          </a:p>
          <a:p>
            <a:pPr lvl="1"/>
            <a:r>
              <a:rPr lang="en-US" dirty="0"/>
              <a:t>This method executes static query and maps rows to java objects using </a:t>
            </a:r>
            <a:r>
              <a:rPr lang="en-US" dirty="0" err="1"/>
              <a:t>RowMapper</a:t>
            </a:r>
            <a:endParaRPr lang="en-IN" dirty="0"/>
          </a:p>
          <a:p>
            <a:pPr lvl="1"/>
            <a:r>
              <a:rPr lang="en-IN" dirty="0"/>
              <a:t>&lt;T&gt; List&lt;T&gt; </a:t>
            </a:r>
            <a:r>
              <a:rPr lang="en-IN" b="1" dirty="0"/>
              <a:t>query</a:t>
            </a:r>
            <a:r>
              <a:rPr lang="en-IN" dirty="0"/>
              <a:t>(String </a:t>
            </a:r>
            <a:r>
              <a:rPr lang="en-IN" dirty="0" err="1"/>
              <a:t>sql,RowMapper</a:t>
            </a:r>
            <a:r>
              <a:rPr lang="en-IN" dirty="0"/>
              <a:t>&lt;T&gt; </a:t>
            </a:r>
            <a:r>
              <a:rPr lang="en-IN" dirty="0" err="1"/>
              <a:t>rowMapper</a:t>
            </a:r>
            <a:r>
              <a:rPr lang="en-IN" dirty="0"/>
              <a:t>)</a:t>
            </a:r>
          </a:p>
          <a:p>
            <a:pPr marL="457200" lvl="1" indent="0">
              <a:buNone/>
            </a:pPr>
            <a:endParaRPr lang="en-IN" dirty="0"/>
          </a:p>
          <a:p>
            <a:r>
              <a:rPr lang="en-IN" b="1" dirty="0" err="1"/>
              <a:t>JdbcTemplate.update</a:t>
            </a:r>
            <a:endParaRPr lang="en-IN" b="1" dirty="0"/>
          </a:p>
          <a:p>
            <a:pPr lvl="1"/>
            <a:r>
              <a:rPr lang="en-US" dirty="0"/>
              <a:t>This method executes insert, update and delete statements</a:t>
            </a:r>
          </a:p>
          <a:p>
            <a:pPr lvl="1"/>
            <a:r>
              <a:rPr lang="en-US" dirty="0"/>
              <a:t>int </a:t>
            </a:r>
            <a:r>
              <a:rPr lang="en-US" b="1" dirty="0"/>
              <a:t>update</a:t>
            </a:r>
            <a:r>
              <a:rPr lang="en-US" dirty="0"/>
              <a:t>(String </a:t>
            </a:r>
            <a:r>
              <a:rPr lang="en-US" dirty="0" err="1"/>
              <a:t>sql</a:t>
            </a:r>
            <a:r>
              <a:rPr lang="en-US" dirty="0"/>
              <a:t>, Object... </a:t>
            </a:r>
            <a:r>
              <a:rPr lang="en-US" dirty="0" err="1"/>
              <a:t>args</a:t>
            </a:r>
            <a:r>
              <a:rPr lang="en-US" dirty="0"/>
              <a:t>) 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5BA568B-4484-4856-906E-A707BBE45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906000" cy="0"/>
          </a:xfrm>
          <a:prstGeom prst="rect">
            <a:avLst/>
          </a:prstGeom>
          <a:solidFill>
            <a:srgbClr val="EFEBE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method executes static query and maps rows to java objects using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990000"/>
                </a:solidFill>
                <a:effectLst/>
                <a:latin typeface="Arial Unicode MS"/>
              </a:rPr>
              <a:t>RowMapper</a:t>
            </a: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20214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4496D-8CB7-4243-8D2F-9D95BBC2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JdbcTemplate</a:t>
            </a:r>
            <a:r>
              <a:rPr lang="en-IN" dirty="0"/>
              <a:t> – query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25E65-744D-4B3A-B965-7F804FFC2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323000"/>
            <a:ext cx="9259747" cy="5230199"/>
          </a:xfrm>
        </p:spPr>
        <p:txBody>
          <a:bodyPr/>
          <a:lstStyle/>
          <a:p>
            <a:r>
              <a:rPr lang="en-IN" dirty="0"/>
              <a:t>To perform a read operation, </a:t>
            </a:r>
            <a:r>
              <a:rPr lang="en-IN" dirty="0" err="1"/>
              <a:t>i.e</a:t>
            </a:r>
            <a:r>
              <a:rPr lang="en-IN" dirty="0"/>
              <a:t>, a simple select query without any parameters</a:t>
            </a:r>
          </a:p>
          <a:p>
            <a:r>
              <a:rPr lang="en-IN" dirty="0"/>
              <a:t>E.g. to list all customers, we can use the below query method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query method takes the </a:t>
            </a:r>
            <a:r>
              <a:rPr lang="en-IN" dirty="0" err="1"/>
              <a:t>sql</a:t>
            </a:r>
            <a:r>
              <a:rPr lang="en-IN" dirty="0"/>
              <a:t> query string as the first parameter and the </a:t>
            </a:r>
            <a:r>
              <a:rPr lang="en-IN" dirty="0" err="1"/>
              <a:t>RowMapper</a:t>
            </a:r>
            <a:r>
              <a:rPr lang="en-IN" dirty="0"/>
              <a:t> object as the second parameter</a:t>
            </a:r>
          </a:p>
          <a:p>
            <a:r>
              <a:rPr lang="en-IN" dirty="0"/>
              <a:t>The return value would be a generic type, in this case, it is a </a:t>
            </a:r>
            <a:r>
              <a:rPr lang="en-IN" b="1" dirty="0"/>
              <a:t>List&lt;Customer&gt;</a:t>
            </a:r>
          </a:p>
          <a:p>
            <a:r>
              <a:rPr lang="en-IN" dirty="0"/>
              <a:t>query() is used for running static </a:t>
            </a:r>
            <a:r>
              <a:rPr lang="en-IN" dirty="0" err="1"/>
              <a:t>sql</a:t>
            </a:r>
            <a:r>
              <a:rPr lang="en-IN" dirty="0"/>
              <a:t> where in we don’t have any other extra parameter such as customer id or account id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F5DCB6-C4FA-4EC4-8294-4B42C6EC6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209800"/>
            <a:ext cx="6973570" cy="1295400"/>
          </a:xfrm>
          <a:prstGeom prst="rect">
            <a:avLst/>
          </a:prstGeom>
        </p:spPr>
      </p:pic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9A278E60-0656-4391-8E35-9148A4713CAF}"/>
              </a:ext>
            </a:extLst>
          </p:cNvPr>
          <p:cNvSpPr/>
          <p:nvPr/>
        </p:nvSpPr>
        <p:spPr>
          <a:xfrm>
            <a:off x="7162800" y="3276600"/>
            <a:ext cx="1524000" cy="533400"/>
          </a:xfrm>
          <a:prstGeom prst="wedgeRectCallout">
            <a:avLst>
              <a:gd name="adj1" fmla="val -198105"/>
              <a:gd name="adj2" fmla="val -80357"/>
            </a:avLst>
          </a:prstGeom>
          <a:solidFill>
            <a:srgbClr val="C3E2C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 err="1">
                <a:solidFill>
                  <a:srgbClr val="002060"/>
                </a:solidFill>
                <a:latin typeface="Body Level 1"/>
              </a:rPr>
              <a:t>JdbcTemplate</a:t>
            </a:r>
            <a:r>
              <a:rPr lang="en-IN" sz="1400" b="1" dirty="0">
                <a:solidFill>
                  <a:srgbClr val="002060"/>
                </a:solidFill>
                <a:latin typeface="Body Level 1"/>
              </a:rPr>
              <a:t> query method</a:t>
            </a:r>
          </a:p>
        </p:txBody>
      </p:sp>
    </p:spTree>
    <p:extLst>
      <p:ext uri="{BB962C8B-B14F-4D97-AF65-F5344CB8AC3E}">
        <p14:creationId xmlns:p14="http://schemas.microsoft.com/office/powerpoint/2010/main" val="237787433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4496D-8CB7-4243-8D2F-9D95BBC2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JdbcTemplate</a:t>
            </a:r>
            <a:r>
              <a:rPr lang="en-IN" dirty="0"/>
              <a:t> – </a:t>
            </a:r>
            <a:r>
              <a:rPr lang="en-IN" dirty="0" err="1"/>
              <a:t>queryForObject</a:t>
            </a:r>
            <a:r>
              <a:rPr lang="en-IN" dirty="0"/>
              <a:t>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25E65-744D-4B3A-B965-7F804FFC2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323000"/>
            <a:ext cx="9259747" cy="5230199"/>
          </a:xfrm>
        </p:spPr>
        <p:txBody>
          <a:bodyPr/>
          <a:lstStyle/>
          <a:p>
            <a:r>
              <a:rPr lang="en-IN" dirty="0"/>
              <a:t>To perform a read operation with some parameters such as customer id or account id etc</a:t>
            </a:r>
          </a:p>
          <a:p>
            <a:r>
              <a:rPr lang="en-IN" dirty="0"/>
              <a:t>E.g. to get a customer details with a particular id, we can have the following code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</a:t>
            </a:r>
            <a:r>
              <a:rPr lang="en-IN" b="1" dirty="0" err="1"/>
              <a:t>queryForObject</a:t>
            </a:r>
            <a:r>
              <a:rPr lang="en-IN" dirty="0"/>
              <a:t> method takes the </a:t>
            </a:r>
            <a:r>
              <a:rPr lang="en-IN" dirty="0" err="1"/>
              <a:t>sql</a:t>
            </a:r>
            <a:r>
              <a:rPr lang="en-IN" dirty="0"/>
              <a:t> query string as the first parameter and the </a:t>
            </a:r>
            <a:r>
              <a:rPr lang="en-IN" dirty="0" err="1"/>
              <a:t>RowMapper</a:t>
            </a:r>
            <a:r>
              <a:rPr lang="en-IN" dirty="0"/>
              <a:t> object as the second parameter and any other variable number of parameters</a:t>
            </a:r>
          </a:p>
          <a:p>
            <a:r>
              <a:rPr lang="en-IN" dirty="0"/>
              <a:t>The return value would be a generic type, in this case, it is a </a:t>
            </a:r>
            <a:r>
              <a:rPr lang="en-IN" b="1" dirty="0"/>
              <a:t>Customer </a:t>
            </a:r>
            <a:r>
              <a:rPr lang="en-IN" dirty="0"/>
              <a:t>object</a:t>
            </a:r>
            <a:endParaRPr lang="en-IN" b="1" dirty="0"/>
          </a:p>
          <a:p>
            <a:r>
              <a:rPr lang="en-IN" dirty="0"/>
              <a:t>query() is used for running dynamic queries where in we can have query parameters such as customer id or account id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5675F2-5843-4FD5-97D9-0D8C3D58B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209800"/>
            <a:ext cx="85852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35752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4496D-8CB7-4243-8D2F-9D95BBC26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JdbcTemplate</a:t>
            </a:r>
            <a:r>
              <a:rPr lang="en-IN" dirty="0"/>
              <a:t> – update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25E65-744D-4B3A-B965-7F804FFC2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091" y="1323000"/>
            <a:ext cx="9259747" cy="5230199"/>
          </a:xfrm>
        </p:spPr>
        <p:txBody>
          <a:bodyPr/>
          <a:lstStyle/>
          <a:p>
            <a:r>
              <a:rPr lang="en-IN" dirty="0"/>
              <a:t>Update method is used to perform a create, update or delete operation</a:t>
            </a:r>
          </a:p>
          <a:p>
            <a:r>
              <a:rPr lang="en-IN" dirty="0"/>
              <a:t>E.g. to update a customer details with a particular id, we can have the following code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The </a:t>
            </a:r>
            <a:r>
              <a:rPr lang="en-IN" b="1" dirty="0"/>
              <a:t>update</a:t>
            </a:r>
            <a:r>
              <a:rPr lang="en-IN" dirty="0"/>
              <a:t> method takes the </a:t>
            </a:r>
            <a:r>
              <a:rPr lang="en-IN" dirty="0" err="1"/>
              <a:t>sql</a:t>
            </a:r>
            <a:r>
              <a:rPr lang="en-IN" dirty="0"/>
              <a:t> query string as the first parameter and then the variable number of arguments that are needed for updating or creation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A1ED0-928D-41DB-A457-409490830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2057399"/>
            <a:ext cx="7896802" cy="198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18815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3D69-A2A8-4D02-BEFE-A2701FF0D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Transaction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3D115-CE15-43C6-ABFC-37918BF3F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@Transactional </a:t>
            </a:r>
            <a:r>
              <a:rPr lang="en-IN" dirty="0"/>
              <a:t>annotation is used for managing transactions in </a:t>
            </a:r>
            <a:r>
              <a:rPr lang="en-IN" dirty="0" err="1"/>
              <a:t>jdbc</a:t>
            </a:r>
            <a:r>
              <a:rPr lang="en-IN" dirty="0"/>
              <a:t> queries</a:t>
            </a:r>
          </a:p>
          <a:p>
            <a:r>
              <a:rPr lang="en-IN" dirty="0"/>
              <a:t>It can be applied in class level or method level where in we run the </a:t>
            </a:r>
            <a:r>
              <a:rPr lang="en-IN" b="1" dirty="0" err="1"/>
              <a:t>JdbcTemplate</a:t>
            </a:r>
            <a:r>
              <a:rPr lang="en-IN" dirty="0"/>
              <a:t> queries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In this we have attached </a:t>
            </a:r>
            <a:r>
              <a:rPr lang="en-IN" b="1" dirty="0"/>
              <a:t>@Transactional </a:t>
            </a:r>
            <a:r>
              <a:rPr lang="en-IN" dirty="0"/>
              <a:t>annotation with the entire </a:t>
            </a:r>
            <a:r>
              <a:rPr lang="en-IN" dirty="0" err="1"/>
              <a:t>CustomerDAO</a:t>
            </a:r>
            <a:r>
              <a:rPr lang="en-IN" dirty="0"/>
              <a:t> class, which deals with the CRUD operations</a:t>
            </a:r>
          </a:p>
          <a:p>
            <a:r>
              <a:rPr lang="en-IN" dirty="0"/>
              <a:t>Hence every </a:t>
            </a:r>
            <a:r>
              <a:rPr lang="en-IN" dirty="0" err="1"/>
              <a:t>jdbc</a:t>
            </a:r>
            <a:r>
              <a:rPr lang="en-IN" dirty="0"/>
              <a:t> query in the methods will be carried over as transactions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2604E5-4C29-4B5D-987E-6DCCAC546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241556"/>
            <a:ext cx="6315075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55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2292D-E842-4FDC-ABC0-76241C649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 case 1 – Create, Update and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0A993-59B3-4BBF-A691-50F74933DA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previous 2 diagrams explained only the read operations (GET all, GET one)</a:t>
            </a:r>
          </a:p>
          <a:p>
            <a:r>
              <a:rPr lang="en-IN" dirty="0"/>
              <a:t>But the use case should also support the create, update and delete operation</a:t>
            </a:r>
          </a:p>
          <a:p>
            <a:r>
              <a:rPr lang="en-IN" dirty="0"/>
              <a:t>There should be REST APIs available for each one of the following</a:t>
            </a:r>
          </a:p>
          <a:p>
            <a:pPr lvl="1"/>
            <a:r>
              <a:rPr lang="en-IN" sz="1800" dirty="0">
                <a:latin typeface="Body Level 1"/>
              </a:rPr>
              <a:t>Create a new customer</a:t>
            </a:r>
          </a:p>
          <a:p>
            <a:pPr lvl="1"/>
            <a:r>
              <a:rPr lang="en-IN" sz="1800" dirty="0">
                <a:latin typeface="Body Level 1"/>
              </a:rPr>
              <a:t>Update an existing customer</a:t>
            </a:r>
          </a:p>
          <a:p>
            <a:pPr lvl="1"/>
            <a:r>
              <a:rPr lang="en-IN" sz="1800" dirty="0">
                <a:latin typeface="Body Level 1"/>
              </a:rPr>
              <a:t>Delete an existing customer</a:t>
            </a:r>
            <a:endParaRPr lang="en-IN" dirty="0"/>
          </a:p>
          <a:p>
            <a:r>
              <a:rPr lang="en-IN" dirty="0"/>
              <a:t>The below table explains the typical Create, Update and Delete operations involved in a REST API</a:t>
            </a:r>
          </a:p>
          <a:p>
            <a:pPr lvl="1"/>
            <a:endParaRPr lang="en-IN" sz="1800" dirty="0">
              <a:latin typeface="Body Level 1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202FC9-8A61-45BA-BFF4-72F6FD424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2664407"/>
              </p:ext>
            </p:extLst>
          </p:nvPr>
        </p:nvGraphicFramePr>
        <p:xfrm>
          <a:off x="762000" y="4038600"/>
          <a:ext cx="7467600" cy="2080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4057336919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87316606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965568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258823177"/>
                    </a:ext>
                  </a:extLst>
                </a:gridCol>
              </a:tblGrid>
              <a:tr h="312420">
                <a:tc>
                  <a:txBody>
                    <a:bodyPr/>
                    <a:lstStyle/>
                    <a:p>
                      <a:r>
                        <a:rPr lang="en-IN" sz="1800" dirty="0">
                          <a:latin typeface="Body Level 1"/>
                        </a:rPr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ody Level 1"/>
                        </a:rPr>
                        <a:t>HTTP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Body Level 1"/>
                        </a:rPr>
                        <a:t>Target 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Body Level 1"/>
                        </a:rPr>
                        <a:t>Request 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363373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IN" dirty="0"/>
                        <a:t>Create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/</a:t>
                      </a:r>
                      <a:r>
                        <a:rPr lang="en-IN" dirty="0" err="1"/>
                        <a:t>api</a:t>
                      </a:r>
                      <a:r>
                        <a:rPr lang="en-IN" dirty="0"/>
                        <a:t>/customers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31469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IN" dirty="0"/>
                        <a:t>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/</a:t>
                      </a:r>
                      <a:r>
                        <a:rPr lang="en-IN" dirty="0" err="1"/>
                        <a:t>api</a:t>
                      </a:r>
                      <a:r>
                        <a:rPr lang="en-IN" dirty="0"/>
                        <a:t>/customers/123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Customer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3082604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r>
                        <a:rPr lang="en-IN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/</a:t>
                      </a:r>
                      <a:r>
                        <a:rPr lang="en-IN" dirty="0" err="1"/>
                        <a:t>api</a:t>
                      </a:r>
                      <a:r>
                        <a:rPr lang="en-IN" dirty="0"/>
                        <a:t>/customers/123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1048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2798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1E15F-AA31-4081-90CF-B53215D81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Enabling CORS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24787-223F-4FAB-89E3-90A5D4FC7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2283523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F2B5C-BE28-42FA-B967-2027DB28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Application.properties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B99D0-DE4F-4960-A0C6-7EDAF910B9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018613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3407-0343-425C-95D3-B8B7B8992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F1215-D729-421E-B9AB-94188BA6C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258814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5876F-FDCA-4A09-B7BD-E4BD4503D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Actuators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7C090-3B8E-4C71-8F32-B2602AE81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822785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320E-36F2-46E1-B5B4-5BBC3AD3D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Packaging and Running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15C36-CCE5-4651-B734-BA5E54E87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65463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6CBCD-801A-49BC-A91C-B8BC9C087C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FF59E-1E51-4BB7-BD98-F4CD1B0F6B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24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FECD-6847-4C62-934D-62CEBEFD17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1 – Spring Boot Basics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BEA13-BC05-4E80-B804-299C4AD709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66387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Standard Chartered Template">
      <a:dk1>
        <a:srgbClr val="005C84"/>
      </a:dk1>
      <a:lt1>
        <a:sysClr val="window" lastClr="FFFFFF"/>
      </a:lt1>
      <a:dk2>
        <a:srgbClr val="000F46"/>
      </a:dk2>
      <a:lt2>
        <a:srgbClr val="E6E7E8"/>
      </a:lt2>
      <a:accent1>
        <a:srgbClr val="0075B0"/>
      </a:accent1>
      <a:accent2>
        <a:srgbClr val="009FDA"/>
      </a:accent2>
      <a:accent3>
        <a:srgbClr val="3F9C35"/>
      </a:accent3>
      <a:accent4>
        <a:srgbClr val="69BE28"/>
      </a:accent4>
      <a:accent5>
        <a:srgbClr val="6D6E71"/>
      </a:accent5>
      <a:accent6>
        <a:srgbClr val="939598"/>
      </a:accent6>
      <a:hlink>
        <a:srgbClr val="6D6E71"/>
      </a:hlink>
      <a:folHlink>
        <a:srgbClr val="2890C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ndardChartered_GlobalTemplate_Edit" id="{F6B87342-6B81-4D6D-A50D-E2D2D73676CB}" vid="{2987BD1D-0BCF-44F0-BC5D-89E75A8139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5591</Words>
  <Application>Microsoft Office PowerPoint</Application>
  <PresentationFormat>A4 Paper (210x297 mm)</PresentationFormat>
  <Paragraphs>712</Paragraphs>
  <Slides>85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100" baseType="lpstr">
      <vt:lpstr>Arial</vt:lpstr>
      <vt:lpstr>Arial Unicode MS</vt:lpstr>
      <vt:lpstr>Body Level 1</vt:lpstr>
      <vt:lpstr>Body Level 2</vt:lpstr>
      <vt:lpstr>Body Level 3</vt:lpstr>
      <vt:lpstr>Body Level 4</vt:lpstr>
      <vt:lpstr>Body Level 5</vt:lpstr>
      <vt:lpstr>Calibri</vt:lpstr>
      <vt:lpstr>Courier New</vt:lpstr>
      <vt:lpstr>Cover Description</vt:lpstr>
      <vt:lpstr>Cover Title</vt:lpstr>
      <vt:lpstr>Slide Heading</vt:lpstr>
      <vt:lpstr>Verdana</vt:lpstr>
      <vt:lpstr>Wingdings</vt:lpstr>
      <vt:lpstr>Blank</vt:lpstr>
      <vt:lpstr>Spring Boot</vt:lpstr>
      <vt:lpstr>Module 1 – Spring Boot Basics</vt:lpstr>
      <vt:lpstr>Module 1 Design</vt:lpstr>
      <vt:lpstr>Module 1 Overview</vt:lpstr>
      <vt:lpstr>Use case 1</vt:lpstr>
      <vt:lpstr>Use case 1 – Output – GET All Customers</vt:lpstr>
      <vt:lpstr>Use Case 1 – GET One Customer Details</vt:lpstr>
      <vt:lpstr>Use case 1 – Create, Update and Delete</vt:lpstr>
      <vt:lpstr>Module 1 – Spring Boot Basics</vt:lpstr>
      <vt:lpstr>What is Spring Boot</vt:lpstr>
      <vt:lpstr>Spring Boot – Background &amp; Evolution</vt:lpstr>
      <vt:lpstr>Creating a Spring Boot Project</vt:lpstr>
      <vt:lpstr>Spring Boot Project through STS</vt:lpstr>
      <vt:lpstr>STS – Project details screen</vt:lpstr>
      <vt:lpstr>STS – Adding Project Dependencies</vt:lpstr>
      <vt:lpstr>Spring Boot project structure</vt:lpstr>
      <vt:lpstr>Maven dependencies Section</vt:lpstr>
      <vt:lpstr>Spring Boot – Empty Project Pom.xml</vt:lpstr>
      <vt:lpstr>Pom.xml – parent section</vt:lpstr>
      <vt:lpstr>Spring Boot – Adding web dependency</vt:lpstr>
      <vt:lpstr>Spring Boot – Web related dependencies</vt:lpstr>
      <vt:lpstr>Spring Boot – The main file</vt:lpstr>
      <vt:lpstr>Running the spring boot app</vt:lpstr>
      <vt:lpstr>Spring Boot – Standard output</vt:lpstr>
      <vt:lpstr>Embedded Servlet Containers </vt:lpstr>
      <vt:lpstr>DevTools</vt:lpstr>
      <vt:lpstr>Spring Boot Starters</vt:lpstr>
      <vt:lpstr>Important Starters</vt:lpstr>
      <vt:lpstr>Advantages of Spring framework</vt:lpstr>
      <vt:lpstr>Spring Framework Modules</vt:lpstr>
      <vt:lpstr>Spring Core Container</vt:lpstr>
      <vt:lpstr>What is dependency injection?</vt:lpstr>
      <vt:lpstr>Dependency Injection – Loosely Coupled System</vt:lpstr>
      <vt:lpstr>A Sample dependency injection</vt:lpstr>
      <vt:lpstr>Spring Problems/Disadvantages</vt:lpstr>
      <vt:lpstr>Spring Boot – But Why?</vt:lpstr>
      <vt:lpstr>Spring Boot Benefits</vt:lpstr>
      <vt:lpstr>API first approach – Spring Boot</vt:lpstr>
      <vt:lpstr>MVC Architecture</vt:lpstr>
      <vt:lpstr>MVC - An explanation</vt:lpstr>
      <vt:lpstr>MVC – More detailed diagram</vt:lpstr>
      <vt:lpstr>Spring Boot Annotations</vt:lpstr>
      <vt:lpstr>Spring Boot - Annotations</vt:lpstr>
      <vt:lpstr>REST Controller</vt:lpstr>
      <vt:lpstr>Controller Annotations explained</vt:lpstr>
      <vt:lpstr>Writing a simple REST Controller</vt:lpstr>
      <vt:lpstr>A full CRUD API</vt:lpstr>
      <vt:lpstr>Implementing Customer Service</vt:lpstr>
      <vt:lpstr>CustomerService CRUD methods</vt:lpstr>
      <vt:lpstr>Create, Update and Delete (CUD operation)</vt:lpstr>
      <vt:lpstr>The Controller – Get operation</vt:lpstr>
      <vt:lpstr>Controller – Post, Put and Delete operations</vt:lpstr>
      <vt:lpstr>RequestMapping Annotation</vt:lpstr>
      <vt:lpstr>RequestMapping continued</vt:lpstr>
      <vt:lpstr>Dynamic URL handling - @PathVariable</vt:lpstr>
      <vt:lpstr>@RequestBody – Handling POST/PUT data</vt:lpstr>
      <vt:lpstr>REST API testing tools</vt:lpstr>
      <vt:lpstr>Module 2 – Spring Boot Advanced</vt:lpstr>
      <vt:lpstr>Module 2 Design</vt:lpstr>
      <vt:lpstr>Module 2 Overview</vt:lpstr>
      <vt:lpstr>Use case 2</vt:lpstr>
      <vt:lpstr>Use case 2 explained</vt:lpstr>
      <vt:lpstr>Use case 2 – Accounts REST API</vt:lpstr>
      <vt:lpstr>Creating postgres tables</vt:lpstr>
      <vt:lpstr>Adding one to many relationship</vt:lpstr>
      <vt:lpstr>Layered Architecture</vt:lpstr>
      <vt:lpstr>Layered Architecture</vt:lpstr>
      <vt:lpstr>Adding a DAL (Data access Layer)</vt:lpstr>
      <vt:lpstr>Using JDBC in Spring Boot</vt:lpstr>
      <vt:lpstr>JDBC Dependency using Maven</vt:lpstr>
      <vt:lpstr>Datasource and connection properties</vt:lpstr>
      <vt:lpstr>JdbcTemplate : Dependency Injection using @Autowired </vt:lpstr>
      <vt:lpstr>JDBC Rowmapper</vt:lpstr>
      <vt:lpstr>Using CustomerRowMapper</vt:lpstr>
      <vt:lpstr>JdbcTemplate – Running Queries</vt:lpstr>
      <vt:lpstr>JdbcTemplate – query method</vt:lpstr>
      <vt:lpstr>JdbcTemplate – queryForObject method</vt:lpstr>
      <vt:lpstr>JdbcTemplate – update method</vt:lpstr>
      <vt:lpstr>Transaction Management</vt:lpstr>
      <vt:lpstr>Enabling CORS</vt:lpstr>
      <vt:lpstr>Application.properties</vt:lpstr>
      <vt:lpstr>Logging</vt:lpstr>
      <vt:lpstr>Actuators</vt:lpstr>
      <vt:lpstr>Packaging and Running</vt:lpstr>
      <vt:lpstr>Thank You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2019-02-13T05:36:40Z</dcterms:created>
  <dcterms:modified xsi:type="dcterms:W3CDTF">2021-07-12T16:48:25Z</dcterms:modified>
</cp:coreProperties>
</file>