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9"/>
  </p:notesMasterIdLst>
  <p:sldIdLst>
    <p:sldId id="256" r:id="rId2"/>
    <p:sldId id="258" r:id="rId3"/>
    <p:sldId id="257" r:id="rId4"/>
    <p:sldId id="297" r:id="rId5"/>
    <p:sldId id="298" r:id="rId6"/>
    <p:sldId id="299" r:id="rId7"/>
    <p:sldId id="301" r:id="rId8"/>
    <p:sldId id="302" r:id="rId9"/>
    <p:sldId id="303" r:id="rId10"/>
    <p:sldId id="259" r:id="rId11"/>
    <p:sldId id="30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262" r:id="rId23"/>
    <p:sldId id="304" r:id="rId24"/>
    <p:sldId id="306" r:id="rId25"/>
    <p:sldId id="305" r:id="rId26"/>
    <p:sldId id="307" r:id="rId27"/>
    <p:sldId id="308" r:id="rId28"/>
    <p:sldId id="31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327" r:id="rId37"/>
    <p:sldId id="329" r:id="rId38"/>
  </p:sldIdLst>
  <p:sldSz cx="9144000" cy="5143500" type="screen16x9"/>
  <p:notesSz cx="6858000" cy="9144000"/>
  <p:embeddedFontLst>
    <p:embeddedFont>
      <p:font typeface="Advent Pro SemiBold" panose="020B0604020202020204" charset="0"/>
      <p:regular r:id="rId40"/>
      <p:bold r:id="rId41"/>
      <p:italic r:id="rId42"/>
      <p:boldItalic r:id="rId43"/>
    </p:embeddedFont>
    <p:embeddedFont>
      <p:font typeface="Livvic Light" pitchFamily="2" charset="0"/>
      <p:regular r:id="rId44"/>
      <p:italic r:id="rId45"/>
    </p:embeddedFont>
    <p:embeddedFont>
      <p:font typeface="Maven Pro" panose="020B0604020202020204" charset="0"/>
      <p:regular r:id="rId46"/>
      <p:bold r:id="rId47"/>
    </p:embeddedFont>
    <p:embeddedFont>
      <p:font typeface="Share Tech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D4277-10B0-162D-BEA0-85C7DBED995E}" v="7" dt="2023-06-19T23:03:07.752"/>
  </p1510:revLst>
</p1510:revInfo>
</file>

<file path=ppt/tableStyles.xml><?xml version="1.0" encoding="utf-8"?>
<a:tblStyleLst xmlns:a="http://schemas.openxmlformats.org/drawingml/2006/main" def="{7E779BF2-DFA2-4A1B-9D03-819C4C62579D}">
  <a:tblStyle styleId="{7E779BF2-DFA2-4A1B-9D03-819C4C625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20" autoAdjust="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/>
    </p:cSldViewPr>
  </p:slideViewPr>
  <p:outlineViewPr>
    <p:cViewPr>
      <p:scale>
        <a:sx n="33" d="100"/>
        <a:sy n="33" d="100"/>
      </p:scale>
      <p:origin x="0" y="-7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3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17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4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14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41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73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22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42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81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07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119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7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126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153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904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4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390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43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44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15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21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14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814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9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6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59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9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0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5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1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1520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Grupo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05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André Guimarães - 40091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Gonçalo Dinis - 40927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José Soares – 40080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50" dirty="0"/>
              <a:t>Marco Bolota - 34851</a:t>
            </a:r>
            <a:endParaRPr lang="en-US" sz="105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36627" y="1290764"/>
            <a:ext cx="6828386" cy="15244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/>
              <a:t>Momento 2 (</a:t>
            </a:r>
            <a:r>
              <a:rPr lang="pt-PT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trabalho prático</a:t>
            </a:r>
            <a:r>
              <a:rPr lang="pt-PT" sz="4000" b="1" dirty="0"/>
              <a:t>) de avaliação contínua 2022/23</a:t>
            </a:r>
            <a:endParaRPr sz="40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25499" y="3472568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23427" y="2460214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11090" y="4129808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123886" y="456561"/>
            <a:ext cx="4705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conceptual (C2)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84735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iagrama">
            <a:extLst>
              <a:ext uri="{FF2B5EF4-FFF2-40B4-BE49-F238E27FC236}">
                <a16:creationId xmlns:a16="http://schemas.microsoft.com/office/drawing/2014/main" id="{3CE0B7F8-E06B-B4B8-F357-CEA20D9C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396216"/>
            <a:ext cx="5909097" cy="34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1BA8B3-2F6B-D5D1-A2C2-F0EDB172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0" y="260253"/>
            <a:ext cx="1670543" cy="105851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29A136-9217-1D57-BE60-1D6980EFE051}"/>
              </a:ext>
            </a:extLst>
          </p:cNvPr>
          <p:cNvSpPr txBox="1"/>
          <p:nvPr/>
        </p:nvSpPr>
        <p:spPr>
          <a:xfrm>
            <a:off x="6230562" y="1165753"/>
            <a:ext cx="27099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Neste esquema conceptual mostramos os conteúdos que pertencem ao utilizador, o que este regista e assim como a informação toda pretendida.</a:t>
            </a:r>
            <a:endParaRPr lang="pt-PT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ED768B92-48C2-EA0C-60ED-759A8B0F62E3}"/>
              </a:ext>
            </a:extLst>
          </p:cNvPr>
          <p:cNvSpPr/>
          <p:nvPr/>
        </p:nvSpPr>
        <p:spPr>
          <a:xfrm>
            <a:off x="225083" y="1396215"/>
            <a:ext cx="5909097" cy="3487031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123886" y="456561"/>
            <a:ext cx="47057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conceptual (C2)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84735" y="-3505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511BA8B3-2F6B-D5D1-A2C2-F0EDB172B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20" y="260253"/>
            <a:ext cx="1670543" cy="105851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905AEB-E677-5184-7671-919596F7CE74}"/>
              </a:ext>
            </a:extLst>
          </p:cNvPr>
          <p:cNvSpPr txBox="1"/>
          <p:nvPr/>
        </p:nvSpPr>
        <p:spPr>
          <a:xfrm>
            <a:off x="737179" y="1207269"/>
            <a:ext cx="5092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400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Regras de Negócio adicionais: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BD2941-BF70-057F-BE95-9B81362AAAD1}"/>
              </a:ext>
            </a:extLst>
          </p:cNvPr>
          <p:cNvSpPr txBox="1"/>
          <p:nvPr/>
        </p:nvSpPr>
        <p:spPr>
          <a:xfrm>
            <a:off x="737179" y="1707152"/>
            <a:ext cx="6634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só podem ter um número, gerido por um professor, um organismo financiador, uma data de início, uma data de final, e um orçamento. Estudantes só podem ter um número de contribuinte Departamentos só podem ter um número, nome, escritório e apenas gerido por um professor</a:t>
            </a:r>
            <a:endParaRPr lang="pt-P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4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989475"/>
            <a:ext cx="63067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1 – Entidades-tipo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51EEA1-A4E2-8603-C95D-0E8FFE6102CF}"/>
              </a:ext>
            </a:extLst>
          </p:cNvPr>
          <p:cNvSpPr txBox="1"/>
          <p:nvPr/>
        </p:nvSpPr>
        <p:spPr>
          <a:xfrm>
            <a:off x="443348" y="2803764"/>
            <a:ext cx="74202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2 – associação 1:1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</p:txBody>
      </p:sp>
    </p:spTree>
    <p:extLst>
      <p:ext uri="{BB962C8B-B14F-4D97-AF65-F5344CB8AC3E}">
        <p14:creationId xmlns:p14="http://schemas.microsoft.com/office/powerpoint/2010/main" val="381515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54990"/>
            <a:ext cx="80001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3 – associação 1:N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166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77112"/>
            <a:ext cx="80001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Passo 4 – associação N:M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Trabalham (#nContribuinte &gt; Professor, #número &gt; Departamento, percentagemTempo)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Tem ( #nContribuinte &gt; Estudantes, #número &gt; Projetos)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586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3FF76-21E8-4F5D-F21E-5777216807AC}"/>
              </a:ext>
            </a:extLst>
          </p:cNvPr>
          <p:cNvSpPr txBox="1"/>
          <p:nvPr/>
        </p:nvSpPr>
        <p:spPr>
          <a:xfrm>
            <a:off x="443348" y="1354990"/>
            <a:ext cx="80001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Resultado:</a:t>
            </a:r>
          </a:p>
          <a:p>
            <a:pPr algn="l"/>
            <a:endParaRPr lang="pt-PT" b="1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(nContribuinte, plano_de_curso, nome, dataNascimentoEst, #número &gt; Departamento)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Projetos (orçamentos, dtFinal, dtIncio, número #nContribuinte &gt; Professores, #identificação &gt; Organismo Financiador)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Professores (nContribuinte, dataNascimento, nome, especialidade, posto)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Departamento (nome, escritório, número, #nContribuinte &gt; Professores)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Organismo financiador (identificação, nome)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Trabalham (#nContribuinte &gt; Professor, #número &gt; Departamento, percentagemTempo)</a:t>
            </a:r>
          </a:p>
          <a:p>
            <a:pPr algn="l"/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Tem ( #nContribuinte &gt; Estudantes, #número &gt; Projetos)</a:t>
            </a: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endParaRPr lang="pt-PT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66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A0298D-E5ED-30DE-65E2-FC743241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4472374" cy="2847558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8475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1B1CEF7-FF69-7DC5-AF8F-335EEC7A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4"/>
            <a:ext cx="4472374" cy="2847557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84755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16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1CEDC8-62D6-905D-C91B-65B9A90D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4472374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8" y="1248535"/>
            <a:ext cx="4472374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6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94CFC5-EC6E-6DDA-0D59-9355D249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5814476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5814475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7059617" y="3754680"/>
            <a:ext cx="204089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API</a:t>
            </a:r>
            <a:endParaRPr sz="10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798574" y="3221284"/>
            <a:ext cx="22517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Relatório de Especificação da Base de Dados (REBD</a:t>
            </a:r>
            <a:r>
              <a:rPr lang="pt-PT" dirty="0"/>
              <a:t>)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95239" y="3181094"/>
            <a:ext cx="23694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Relatório de Especificação da Informação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18825" y="3799084"/>
            <a:ext cx="252769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Introdução, Especificação de Requisitos.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717141" y="3771921"/>
            <a:ext cx="269780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/>
              <a:t>Esquema conceptual, Normalização, Esquema Relacional, SQL</a:t>
            </a:r>
            <a:endParaRPr sz="10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104708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Fases do trabalho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869099" y="26730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104708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69099" y="155654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4104708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869099" y="1968594"/>
            <a:ext cx="12700" cy="99335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080065" y="22657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4223453" y="170579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987844" y="16700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1318144" y="1668451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081D08-44E2-CB7A-E162-38AA58078DF0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6620099" y="3231332"/>
            <a:ext cx="2251800" cy="577800"/>
          </a:xfrm>
        </p:spPr>
        <p:txBody>
          <a:bodyPr/>
          <a:lstStyle/>
          <a:p>
            <a:r>
              <a:rPr lang="pt-PT" sz="1400" dirty="0"/>
              <a:t>Produto (P)</a:t>
            </a:r>
            <a:br>
              <a:rPr lang="pt-PT" dirty="0"/>
            </a:b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94CFC5-EC6E-6DDA-0D59-9355D249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8" y="1248535"/>
            <a:ext cx="5814476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5814475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54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Esquema Relacional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4ACDDDE-AA23-72D5-786D-E61A7BF1A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7" y="1248535"/>
            <a:ext cx="6957478" cy="2755652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3A2984AD-1487-42F5-A6D0-F159C0F87735}"/>
              </a:ext>
            </a:extLst>
          </p:cNvPr>
          <p:cNvSpPr/>
          <p:nvPr/>
        </p:nvSpPr>
        <p:spPr>
          <a:xfrm>
            <a:off x="505207" y="1248535"/>
            <a:ext cx="6957478" cy="275565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7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72114" y="1482968"/>
            <a:ext cx="6769550" cy="184090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8" y="1591242"/>
            <a:ext cx="6470326" cy="161656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559151" y="1688221"/>
            <a:ext cx="63013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1ª Forma Normal (1NF)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que todos os atributos contêm valores atómicos e que não existem repetições de grupos de valores.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Não tendo atributos de multivalor, e sendo os valores destes atómicos, verificamos que está na 1NF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80443" y="1482968"/>
            <a:ext cx="6374101" cy="1440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7" y="1591242"/>
            <a:ext cx="6120385" cy="12015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602993" y="1623200"/>
            <a:ext cx="61484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2ª Forma Normal (2NF)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se todos os atributos que não sejam chaves dependem totalmente da chave primária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Uma vez que não existem dependências parciais, verificamos que está na 2NF</a:t>
            </a:r>
          </a:p>
        </p:txBody>
      </p:sp>
    </p:spTree>
    <p:extLst>
      <p:ext uri="{BB962C8B-B14F-4D97-AF65-F5344CB8AC3E}">
        <p14:creationId xmlns:p14="http://schemas.microsoft.com/office/powerpoint/2010/main" val="146001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sp>
        <p:nvSpPr>
          <p:cNvPr id="2" name="Google Shape;1240;p44">
            <a:extLst>
              <a:ext uri="{FF2B5EF4-FFF2-40B4-BE49-F238E27FC236}">
                <a16:creationId xmlns:a16="http://schemas.microsoft.com/office/drawing/2014/main" id="{7E00A9D4-681C-4A4F-5EA1-2AB8373900D4}"/>
              </a:ext>
            </a:extLst>
          </p:cNvPr>
          <p:cNvSpPr/>
          <p:nvPr/>
        </p:nvSpPr>
        <p:spPr>
          <a:xfrm>
            <a:off x="380443" y="1482968"/>
            <a:ext cx="6374101" cy="118681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41;p44">
            <a:extLst>
              <a:ext uri="{FF2B5EF4-FFF2-40B4-BE49-F238E27FC236}">
                <a16:creationId xmlns:a16="http://schemas.microsoft.com/office/drawing/2014/main" id="{176BAA0D-0DB8-C116-40A9-1EE5C58B06EB}"/>
              </a:ext>
            </a:extLst>
          </p:cNvPr>
          <p:cNvSpPr/>
          <p:nvPr/>
        </p:nvSpPr>
        <p:spPr>
          <a:xfrm>
            <a:off x="505767" y="1591243"/>
            <a:ext cx="6120385" cy="98050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31BBFDB-7EB5-AE6B-6FB7-6B67C79F9BDD}"/>
              </a:ext>
            </a:extLst>
          </p:cNvPr>
          <p:cNvSpPr txBox="1"/>
          <p:nvPr/>
        </p:nvSpPr>
        <p:spPr>
          <a:xfrm>
            <a:off x="602993" y="1623200"/>
            <a:ext cx="6148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3ª Forma Normal (3NF)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Verificamos a existência de dependências transitivas e removemos qualquer dependência onde um atributo dependa de outro atributo não chave.</a:t>
            </a:r>
          </a:p>
        </p:txBody>
      </p:sp>
    </p:spTree>
    <p:extLst>
      <p:ext uri="{BB962C8B-B14F-4D97-AF65-F5344CB8AC3E}">
        <p14:creationId xmlns:p14="http://schemas.microsoft.com/office/powerpoint/2010/main" val="231106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B3B33B0C-9EFA-10EC-8A58-23EDF29A304B}"/>
              </a:ext>
            </a:extLst>
          </p:cNvPr>
          <p:cNvSpPr/>
          <p:nvPr/>
        </p:nvSpPr>
        <p:spPr>
          <a:xfrm>
            <a:off x="1037307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037AA908-A6BA-C76F-7DE7-E791BE764814}"/>
              </a:ext>
            </a:extLst>
          </p:cNvPr>
          <p:cNvSpPr/>
          <p:nvPr/>
        </p:nvSpPr>
        <p:spPr>
          <a:xfrm>
            <a:off x="2255633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0;p44">
            <a:extLst>
              <a:ext uri="{FF2B5EF4-FFF2-40B4-BE49-F238E27FC236}">
                <a16:creationId xmlns:a16="http://schemas.microsoft.com/office/drawing/2014/main" id="{E5256318-ABDD-DD4E-62AA-ADF071078FEA}"/>
              </a:ext>
            </a:extLst>
          </p:cNvPr>
          <p:cNvSpPr/>
          <p:nvPr/>
        </p:nvSpPr>
        <p:spPr>
          <a:xfrm>
            <a:off x="3473959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64F50E18-3B26-5FF6-7978-21C2E73148FA}"/>
              </a:ext>
            </a:extLst>
          </p:cNvPr>
          <p:cNvSpPr/>
          <p:nvPr/>
        </p:nvSpPr>
        <p:spPr>
          <a:xfrm>
            <a:off x="4692285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40;p44">
            <a:extLst>
              <a:ext uri="{FF2B5EF4-FFF2-40B4-BE49-F238E27FC236}">
                <a16:creationId xmlns:a16="http://schemas.microsoft.com/office/drawing/2014/main" id="{F26C0D5A-031A-2EBA-674A-F24966430FFF}"/>
              </a:ext>
            </a:extLst>
          </p:cNvPr>
          <p:cNvSpPr/>
          <p:nvPr/>
        </p:nvSpPr>
        <p:spPr>
          <a:xfrm>
            <a:off x="5910611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9CC464-5F45-7DA1-C18D-7AFEB3B1B8A0}"/>
              </a:ext>
            </a:extLst>
          </p:cNvPr>
          <p:cNvSpPr txBox="1"/>
          <p:nvPr/>
        </p:nvSpPr>
        <p:spPr>
          <a:xfrm>
            <a:off x="1052120" y="1687526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endParaRPr lang="pt-PT" sz="1200" u="sng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8A461-7016-6E21-71EF-33E090162732}"/>
              </a:ext>
            </a:extLst>
          </p:cNvPr>
          <p:cNvSpPr txBox="1"/>
          <p:nvPr/>
        </p:nvSpPr>
        <p:spPr>
          <a:xfrm>
            <a:off x="2211143" y="1703650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Plano_de_curso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B7F3CB-0D43-358F-D34A-8B4F009C053D}"/>
              </a:ext>
            </a:extLst>
          </p:cNvPr>
          <p:cNvSpPr txBox="1"/>
          <p:nvPr/>
        </p:nvSpPr>
        <p:spPr>
          <a:xfrm>
            <a:off x="3778847" y="1710269"/>
            <a:ext cx="608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532D7-B074-D3B8-F305-08C33F668F7F}"/>
              </a:ext>
            </a:extLst>
          </p:cNvPr>
          <p:cNvSpPr txBox="1"/>
          <p:nvPr/>
        </p:nvSpPr>
        <p:spPr>
          <a:xfrm>
            <a:off x="4647794" y="1718304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dataNascimentoEst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37AA15A-B874-5339-C7C0-164DEF99C9FA}"/>
              </a:ext>
            </a:extLst>
          </p:cNvPr>
          <p:cNvSpPr txBox="1"/>
          <p:nvPr/>
        </p:nvSpPr>
        <p:spPr>
          <a:xfrm>
            <a:off x="5888366" y="1733692"/>
            <a:ext cx="19148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número_Departamento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E0C257-9503-6B6E-B055-C00021705B59}"/>
              </a:ext>
            </a:extLst>
          </p:cNvPr>
          <p:cNvSpPr txBox="1"/>
          <p:nvPr/>
        </p:nvSpPr>
        <p:spPr>
          <a:xfrm>
            <a:off x="819303" y="1263683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Estudantes</a:t>
            </a:r>
          </a:p>
        </p:txBody>
      </p:sp>
      <p:sp>
        <p:nvSpPr>
          <p:cNvPr id="21" name="Google Shape;1240;p44">
            <a:extLst>
              <a:ext uri="{FF2B5EF4-FFF2-40B4-BE49-F238E27FC236}">
                <a16:creationId xmlns:a16="http://schemas.microsoft.com/office/drawing/2014/main" id="{987314E9-41C4-9BE8-1CA6-6C847A14C733}"/>
              </a:ext>
            </a:extLst>
          </p:cNvPr>
          <p:cNvSpPr/>
          <p:nvPr/>
        </p:nvSpPr>
        <p:spPr>
          <a:xfrm>
            <a:off x="1052120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40;p44">
            <a:extLst>
              <a:ext uri="{FF2B5EF4-FFF2-40B4-BE49-F238E27FC236}">
                <a16:creationId xmlns:a16="http://schemas.microsoft.com/office/drawing/2014/main" id="{C47A9ED9-B6F8-AB65-B6BE-EBDFD53C3D3C}"/>
              </a:ext>
            </a:extLst>
          </p:cNvPr>
          <p:cNvSpPr/>
          <p:nvPr/>
        </p:nvSpPr>
        <p:spPr>
          <a:xfrm>
            <a:off x="2270446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40;p44">
            <a:extLst>
              <a:ext uri="{FF2B5EF4-FFF2-40B4-BE49-F238E27FC236}">
                <a16:creationId xmlns:a16="http://schemas.microsoft.com/office/drawing/2014/main" id="{AC17DC57-F59F-763E-E217-710DBDD4ABF0}"/>
              </a:ext>
            </a:extLst>
          </p:cNvPr>
          <p:cNvSpPr/>
          <p:nvPr/>
        </p:nvSpPr>
        <p:spPr>
          <a:xfrm>
            <a:off x="3488772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40;p44">
            <a:extLst>
              <a:ext uri="{FF2B5EF4-FFF2-40B4-BE49-F238E27FC236}">
                <a16:creationId xmlns:a16="http://schemas.microsoft.com/office/drawing/2014/main" id="{F966F7D5-C287-A63F-C301-2B76E9B63C77}"/>
              </a:ext>
            </a:extLst>
          </p:cNvPr>
          <p:cNvSpPr/>
          <p:nvPr/>
        </p:nvSpPr>
        <p:spPr>
          <a:xfrm>
            <a:off x="4707098" y="2671097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583A68F-CBCE-10AC-365D-9B263D278AA5}"/>
              </a:ext>
            </a:extLst>
          </p:cNvPr>
          <p:cNvSpPr txBox="1"/>
          <p:nvPr/>
        </p:nvSpPr>
        <p:spPr>
          <a:xfrm>
            <a:off x="1300290" y="2692784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endParaRPr lang="pt-PT" sz="1200" u="sng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7F33F7-757A-CC3E-8BAE-7B26E94589B8}"/>
              </a:ext>
            </a:extLst>
          </p:cNvPr>
          <p:cNvSpPr txBox="1"/>
          <p:nvPr/>
        </p:nvSpPr>
        <p:spPr>
          <a:xfrm>
            <a:off x="2406802" y="2692048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orçamento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356B2C-1B59-AD3C-BE20-F4AD01812610}"/>
              </a:ext>
            </a:extLst>
          </p:cNvPr>
          <p:cNvSpPr txBox="1"/>
          <p:nvPr/>
        </p:nvSpPr>
        <p:spPr>
          <a:xfrm>
            <a:off x="3793660" y="2699403"/>
            <a:ext cx="66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dtIníco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0F6C19-9722-9A57-6BC1-4E88A49066B6}"/>
              </a:ext>
            </a:extLst>
          </p:cNvPr>
          <p:cNvSpPr txBox="1"/>
          <p:nvPr/>
        </p:nvSpPr>
        <p:spPr>
          <a:xfrm>
            <a:off x="4925926" y="2718857"/>
            <a:ext cx="191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dtFinal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0843F13-2328-A422-573B-483E0875C695}"/>
              </a:ext>
            </a:extLst>
          </p:cNvPr>
          <p:cNvSpPr txBox="1"/>
          <p:nvPr/>
        </p:nvSpPr>
        <p:spPr>
          <a:xfrm>
            <a:off x="774813" y="2254302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Projetos</a:t>
            </a:r>
          </a:p>
        </p:txBody>
      </p:sp>
      <p:sp>
        <p:nvSpPr>
          <p:cNvPr id="32" name="Google Shape;1240;p44">
            <a:extLst>
              <a:ext uri="{FF2B5EF4-FFF2-40B4-BE49-F238E27FC236}">
                <a16:creationId xmlns:a16="http://schemas.microsoft.com/office/drawing/2014/main" id="{8C121996-6D87-44C6-04C3-1AB4B79F4F72}"/>
              </a:ext>
            </a:extLst>
          </p:cNvPr>
          <p:cNvSpPr/>
          <p:nvPr/>
        </p:nvSpPr>
        <p:spPr>
          <a:xfrm>
            <a:off x="1096610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40;p44">
            <a:extLst>
              <a:ext uri="{FF2B5EF4-FFF2-40B4-BE49-F238E27FC236}">
                <a16:creationId xmlns:a16="http://schemas.microsoft.com/office/drawing/2014/main" id="{80D5E537-E38C-BE6A-6C35-3E44AAB62D75}"/>
              </a:ext>
            </a:extLst>
          </p:cNvPr>
          <p:cNvSpPr/>
          <p:nvPr/>
        </p:nvSpPr>
        <p:spPr>
          <a:xfrm>
            <a:off x="2314936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40;p44">
            <a:extLst>
              <a:ext uri="{FF2B5EF4-FFF2-40B4-BE49-F238E27FC236}">
                <a16:creationId xmlns:a16="http://schemas.microsoft.com/office/drawing/2014/main" id="{1B5F45B2-3A37-21E1-711D-328A33088C66}"/>
              </a:ext>
            </a:extLst>
          </p:cNvPr>
          <p:cNvSpPr/>
          <p:nvPr/>
        </p:nvSpPr>
        <p:spPr>
          <a:xfrm>
            <a:off x="3533262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0;p44">
            <a:extLst>
              <a:ext uri="{FF2B5EF4-FFF2-40B4-BE49-F238E27FC236}">
                <a16:creationId xmlns:a16="http://schemas.microsoft.com/office/drawing/2014/main" id="{9A10DDB4-8887-2D8F-42C4-AD9E3E30A7BA}"/>
              </a:ext>
            </a:extLst>
          </p:cNvPr>
          <p:cNvSpPr/>
          <p:nvPr/>
        </p:nvSpPr>
        <p:spPr>
          <a:xfrm>
            <a:off x="4751588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2D6A888-0C2D-ED34-E962-FD686C16507C}"/>
              </a:ext>
            </a:extLst>
          </p:cNvPr>
          <p:cNvSpPr txBox="1"/>
          <p:nvPr/>
        </p:nvSpPr>
        <p:spPr>
          <a:xfrm>
            <a:off x="3838150" y="3716609"/>
            <a:ext cx="66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9A7594-33CC-BB7B-7BE9-C7D50A516B6E}"/>
              </a:ext>
            </a:extLst>
          </p:cNvPr>
          <p:cNvSpPr txBox="1"/>
          <p:nvPr/>
        </p:nvSpPr>
        <p:spPr>
          <a:xfrm>
            <a:off x="819303" y="3240187"/>
            <a:ext cx="1307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Professores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1F8033D-47D6-9C1D-A437-2FDB11186E8E}"/>
              </a:ext>
            </a:extLst>
          </p:cNvPr>
          <p:cNvSpPr txBox="1"/>
          <p:nvPr/>
        </p:nvSpPr>
        <p:spPr>
          <a:xfrm>
            <a:off x="1140472" y="370035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endParaRPr lang="pt-PT" sz="1200" u="sng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8DA7A03-4D3D-215B-1385-CC5DDECC7F16}"/>
              </a:ext>
            </a:extLst>
          </p:cNvPr>
          <p:cNvSpPr txBox="1"/>
          <p:nvPr/>
        </p:nvSpPr>
        <p:spPr>
          <a:xfrm>
            <a:off x="2325448" y="3716609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dataNascimento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F7159CC-4571-C7FE-BA2D-350CB4CB2C21}"/>
              </a:ext>
            </a:extLst>
          </p:cNvPr>
          <p:cNvSpPr txBox="1"/>
          <p:nvPr/>
        </p:nvSpPr>
        <p:spPr>
          <a:xfrm>
            <a:off x="4810890" y="3708019"/>
            <a:ext cx="1969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especialidade </a:t>
            </a:r>
          </a:p>
        </p:txBody>
      </p:sp>
      <p:sp>
        <p:nvSpPr>
          <p:cNvPr id="43" name="Google Shape;1240;p44">
            <a:extLst>
              <a:ext uri="{FF2B5EF4-FFF2-40B4-BE49-F238E27FC236}">
                <a16:creationId xmlns:a16="http://schemas.microsoft.com/office/drawing/2014/main" id="{B3D4B942-0902-0B43-BAB2-D0CE80A253D6}"/>
              </a:ext>
            </a:extLst>
          </p:cNvPr>
          <p:cNvSpPr/>
          <p:nvPr/>
        </p:nvSpPr>
        <p:spPr>
          <a:xfrm>
            <a:off x="5969914" y="368830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363E415-3CF2-C0F5-7AF0-572DD4E7833E}"/>
              </a:ext>
            </a:extLst>
          </p:cNvPr>
          <p:cNvSpPr txBox="1"/>
          <p:nvPr/>
        </p:nvSpPr>
        <p:spPr>
          <a:xfrm>
            <a:off x="6312386" y="3701219"/>
            <a:ext cx="1969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posto </a:t>
            </a:r>
          </a:p>
        </p:txBody>
      </p:sp>
    </p:spTree>
    <p:extLst>
      <p:ext uri="{BB962C8B-B14F-4D97-AF65-F5344CB8AC3E}">
        <p14:creationId xmlns:p14="http://schemas.microsoft.com/office/powerpoint/2010/main" val="249850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7" name="Google Shape;1240;p44">
            <a:extLst>
              <a:ext uri="{FF2B5EF4-FFF2-40B4-BE49-F238E27FC236}">
                <a16:creationId xmlns:a16="http://schemas.microsoft.com/office/drawing/2014/main" id="{B3B33B0C-9EFA-10EC-8A58-23EDF29A304B}"/>
              </a:ext>
            </a:extLst>
          </p:cNvPr>
          <p:cNvSpPr/>
          <p:nvPr/>
        </p:nvSpPr>
        <p:spPr>
          <a:xfrm>
            <a:off x="1037307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037AA908-A6BA-C76F-7DE7-E791BE764814}"/>
              </a:ext>
            </a:extLst>
          </p:cNvPr>
          <p:cNvSpPr/>
          <p:nvPr/>
        </p:nvSpPr>
        <p:spPr>
          <a:xfrm>
            <a:off x="2255633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40;p44">
            <a:extLst>
              <a:ext uri="{FF2B5EF4-FFF2-40B4-BE49-F238E27FC236}">
                <a16:creationId xmlns:a16="http://schemas.microsoft.com/office/drawing/2014/main" id="{E5256318-ABDD-DD4E-62AA-ADF071078FEA}"/>
              </a:ext>
            </a:extLst>
          </p:cNvPr>
          <p:cNvSpPr/>
          <p:nvPr/>
        </p:nvSpPr>
        <p:spPr>
          <a:xfrm>
            <a:off x="3473959" y="168196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64F50E18-3B26-5FF6-7978-21C2E73148FA}"/>
              </a:ext>
            </a:extLst>
          </p:cNvPr>
          <p:cNvSpPr/>
          <p:nvPr/>
        </p:nvSpPr>
        <p:spPr>
          <a:xfrm>
            <a:off x="4692285" y="1681963"/>
            <a:ext cx="1752760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9CC464-5F45-7DA1-C18D-7AFEB3B1B8A0}"/>
              </a:ext>
            </a:extLst>
          </p:cNvPr>
          <p:cNvSpPr txBox="1"/>
          <p:nvPr/>
        </p:nvSpPr>
        <p:spPr>
          <a:xfrm>
            <a:off x="1252601" y="1687526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endParaRPr lang="pt-PT" sz="1200" u="sng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98A461-7016-6E21-71EF-33E090162732}"/>
              </a:ext>
            </a:extLst>
          </p:cNvPr>
          <p:cNvSpPr txBox="1"/>
          <p:nvPr/>
        </p:nvSpPr>
        <p:spPr>
          <a:xfrm>
            <a:off x="2433207" y="1702914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escritório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B7F3CB-0D43-358F-D34A-8B4F009C053D}"/>
              </a:ext>
            </a:extLst>
          </p:cNvPr>
          <p:cNvSpPr txBox="1"/>
          <p:nvPr/>
        </p:nvSpPr>
        <p:spPr>
          <a:xfrm>
            <a:off x="3778847" y="1710269"/>
            <a:ext cx="608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A5532D7-B074-D3B8-F305-08C33F668F7F}"/>
              </a:ext>
            </a:extLst>
          </p:cNvPr>
          <p:cNvSpPr txBox="1"/>
          <p:nvPr/>
        </p:nvSpPr>
        <p:spPr>
          <a:xfrm>
            <a:off x="4647794" y="1718304"/>
            <a:ext cx="19148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#nContribuinte_Professores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E0C257-9503-6B6E-B055-C00021705B59}"/>
              </a:ext>
            </a:extLst>
          </p:cNvPr>
          <p:cNvSpPr txBox="1"/>
          <p:nvPr/>
        </p:nvSpPr>
        <p:spPr>
          <a:xfrm>
            <a:off x="819303" y="1263683"/>
            <a:ext cx="2285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Departamentos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07961D-1FF0-3EA5-2A7D-63C1164FF250}"/>
              </a:ext>
            </a:extLst>
          </p:cNvPr>
          <p:cNvSpPr txBox="1"/>
          <p:nvPr/>
        </p:nvSpPr>
        <p:spPr>
          <a:xfrm>
            <a:off x="801615" y="2402473"/>
            <a:ext cx="2672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A600F194-DFD4-5F0D-8161-7BD68D21B4FE}"/>
              </a:ext>
            </a:extLst>
          </p:cNvPr>
          <p:cNvSpPr/>
          <p:nvPr/>
        </p:nvSpPr>
        <p:spPr>
          <a:xfrm>
            <a:off x="1037307" y="291213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FD30A2-2873-73A1-560C-445D06553004}"/>
              </a:ext>
            </a:extLst>
          </p:cNvPr>
          <p:cNvSpPr txBox="1"/>
          <p:nvPr/>
        </p:nvSpPr>
        <p:spPr>
          <a:xfrm>
            <a:off x="1125901" y="293308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  <a:endParaRPr lang="pt-PT" sz="1200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58B6FD-506E-4787-5505-C0BBD5874D36}"/>
              </a:ext>
            </a:extLst>
          </p:cNvPr>
          <p:cNvSpPr txBox="1"/>
          <p:nvPr/>
        </p:nvSpPr>
        <p:spPr>
          <a:xfrm>
            <a:off x="2559907" y="2933083"/>
            <a:ext cx="130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8" name="Google Shape;1240;p44">
            <a:extLst>
              <a:ext uri="{FF2B5EF4-FFF2-40B4-BE49-F238E27FC236}">
                <a16:creationId xmlns:a16="http://schemas.microsoft.com/office/drawing/2014/main" id="{6828574A-BA97-28D1-F11D-66AEA185F975}"/>
              </a:ext>
            </a:extLst>
          </p:cNvPr>
          <p:cNvSpPr/>
          <p:nvPr/>
        </p:nvSpPr>
        <p:spPr>
          <a:xfrm>
            <a:off x="2255633" y="2912133"/>
            <a:ext cx="1218326" cy="32037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86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026" name="Picture 2" descr="3NF">
            <a:extLst>
              <a:ext uri="{FF2B5EF4-FFF2-40B4-BE49-F238E27FC236}">
                <a16:creationId xmlns:a16="http://schemas.microsoft.com/office/drawing/2014/main" id="{B674C830-49AE-EF76-93B7-3FF6D5D9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1" y="989475"/>
            <a:ext cx="3882923" cy="401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40;p44">
            <a:extLst>
              <a:ext uri="{FF2B5EF4-FFF2-40B4-BE49-F238E27FC236}">
                <a16:creationId xmlns:a16="http://schemas.microsoft.com/office/drawing/2014/main" id="{8BFA409E-BB07-20C2-0B04-91E456482A72}"/>
              </a:ext>
            </a:extLst>
          </p:cNvPr>
          <p:cNvSpPr/>
          <p:nvPr/>
        </p:nvSpPr>
        <p:spPr>
          <a:xfrm>
            <a:off x="2119671" y="989475"/>
            <a:ext cx="3882923" cy="401297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95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Normalização (C3)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2" name="Google Shape;658;p31">
            <a:extLst>
              <a:ext uri="{FF2B5EF4-FFF2-40B4-BE49-F238E27FC236}">
                <a16:creationId xmlns:a16="http://schemas.microsoft.com/office/drawing/2014/main" id="{810AC101-B848-D2C0-9F0D-E0799C0A8BB1}"/>
              </a:ext>
            </a:extLst>
          </p:cNvPr>
          <p:cNvSpPr txBox="1">
            <a:spLocks/>
          </p:cNvSpPr>
          <p:nvPr/>
        </p:nvSpPr>
        <p:spPr>
          <a:xfrm>
            <a:off x="819303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/>
              <a:t>Normalização (C3)</a:t>
            </a:r>
            <a:endParaRPr lang="pt-PT" dirty="0"/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9C0DF139-F2D0-9BE7-5F44-66A3E4FFA741}"/>
              </a:ext>
            </a:extLst>
          </p:cNvPr>
          <p:cNvSpPr/>
          <p:nvPr/>
        </p:nvSpPr>
        <p:spPr>
          <a:xfrm>
            <a:off x="380443" y="1482969"/>
            <a:ext cx="6374101" cy="173218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41;p44">
            <a:extLst>
              <a:ext uri="{FF2B5EF4-FFF2-40B4-BE49-F238E27FC236}">
                <a16:creationId xmlns:a16="http://schemas.microsoft.com/office/drawing/2014/main" id="{8B761DD9-4D42-034C-8E59-ADF12855743C}"/>
              </a:ext>
            </a:extLst>
          </p:cNvPr>
          <p:cNvSpPr/>
          <p:nvPr/>
        </p:nvSpPr>
        <p:spPr>
          <a:xfrm>
            <a:off x="505767" y="1591243"/>
            <a:ext cx="6120385" cy="149117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5EAB-A221-F853-43F1-2AD45F31DE5D}"/>
              </a:ext>
            </a:extLst>
          </p:cNvPr>
          <p:cNvSpPr txBox="1"/>
          <p:nvPr/>
        </p:nvSpPr>
        <p:spPr>
          <a:xfrm>
            <a:off x="602993" y="1623200"/>
            <a:ext cx="61484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Forma Normal de Boyce-Codd (BCNF)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A BCNF garante que todas as dependências funcionais são determinadas pela chave primária apenas.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No modelo atual, todas as dependências são determinadas pelas chaves primárias de cada tabela estando portanto na BCNF.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37CAA7-7818-AC20-75A2-121D4F88D548}"/>
              </a:ext>
            </a:extLst>
          </p:cNvPr>
          <p:cNvSpPr txBox="1"/>
          <p:nvPr/>
        </p:nvSpPr>
        <p:spPr>
          <a:xfrm>
            <a:off x="1082589" y="3590183"/>
            <a:ext cx="46420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latin typeface="Maven Pro" panose="020B0604020202020204" charset="0"/>
              </a:rPr>
              <a:t>4ª Forma Normal (4NF)</a:t>
            </a:r>
          </a:p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Uma vez que não existem dependências de multivalor, verificamos que está na 4NF</a:t>
            </a:r>
          </a:p>
        </p:txBody>
      </p:sp>
      <p:sp>
        <p:nvSpPr>
          <p:cNvPr id="8" name="Google Shape;1240;p44">
            <a:extLst>
              <a:ext uri="{FF2B5EF4-FFF2-40B4-BE49-F238E27FC236}">
                <a16:creationId xmlns:a16="http://schemas.microsoft.com/office/drawing/2014/main" id="{08FD7547-ACDE-3742-6573-65405AFF2D27}"/>
              </a:ext>
            </a:extLst>
          </p:cNvPr>
          <p:cNvSpPr/>
          <p:nvPr/>
        </p:nvSpPr>
        <p:spPr>
          <a:xfrm>
            <a:off x="878418" y="3395117"/>
            <a:ext cx="5083197" cy="107932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41;p44">
            <a:extLst>
              <a:ext uri="{FF2B5EF4-FFF2-40B4-BE49-F238E27FC236}">
                <a16:creationId xmlns:a16="http://schemas.microsoft.com/office/drawing/2014/main" id="{8391A3D9-D28B-F0BD-3F86-4869FEF62450}"/>
              </a:ext>
            </a:extLst>
          </p:cNvPr>
          <p:cNvSpPr/>
          <p:nvPr/>
        </p:nvSpPr>
        <p:spPr>
          <a:xfrm>
            <a:off x="1003742" y="3503391"/>
            <a:ext cx="4799748" cy="8899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7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6771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1: Vista que combina informações dos estudantes e projetos: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829476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Estudantes_Projetos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e.plano_de_curso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p.numero_Projeto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p.orcamentos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Estudantes e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 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Projetos p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e.nContribuinte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=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p.numero_nContribuinte_Estudantes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59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pt-PT" dirty="0"/>
              <a:t>O nosso problema consta em criar e manter uma boa organização de diversos docentes, projetos, departamentos e estudantes de um polo universitário, no intuito de melhor organizar a informação e estar à "mão" para ser consultada.</a:t>
            </a:r>
          </a:p>
          <a:p>
            <a:pPr marL="165100" indent="0" algn="l">
              <a:buNone/>
            </a:pPr>
            <a:endParaRPr lang="pt-PT" dirty="0"/>
          </a:p>
          <a:p>
            <a:pPr marL="165100" indent="0" algn="l">
              <a:buNone/>
            </a:pPr>
            <a:r>
              <a:rPr lang="pt-PT" dirty="0"/>
              <a:t>Para resolver este problema vamos criar um sistema de identificação que esteja conectado à base de dados central permitindo a boa organização e classificar os diferentes grupos de pessoas e estas mesmas numa dada universidade.</a:t>
            </a:r>
          </a:p>
          <a:p>
            <a:pPr marL="165100" indent="0" algn="l">
              <a:buNone/>
            </a:pPr>
            <a:endParaRPr lang="pt-PT" dirty="0"/>
          </a:p>
          <a:p>
            <a:pPr marL="165100" indent="0">
              <a:buNone/>
            </a:pPr>
            <a:r>
              <a:rPr lang="pt-PT" dirty="0"/>
              <a:t>Inicialmente iremos criar categorias para classificar de acordo com a base de dados seguindo com o procedimento de criar o sistema de maneira a melhor. Para tal consideramos que cada professor tem um NIF, nome, idade, posto e uma especialidade de investigação.</a:t>
            </a:r>
          </a:p>
          <a:p>
            <a:pPr algn="l"/>
            <a:endParaRPr lang="pt-P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921281" y="40464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(C1)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8A205-EDC1-2F5E-47F2-46505923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4"/>
            <a:ext cx="1737360" cy="11008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6771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2: Vista que dispõe os professores e seus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respectivos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departamentos: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829476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Professores_Departamentos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professor_nome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departamento_nome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Professores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Departamento d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pr.nContribuinte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=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d.nContribuinte_Professores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7384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Vistas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EB7D8D-A6BE-6B0E-C3EE-CB0D0F62CC31}"/>
              </a:ext>
            </a:extLst>
          </p:cNvPr>
          <p:cNvSpPr txBox="1"/>
          <p:nvPr/>
        </p:nvSpPr>
        <p:spPr>
          <a:xfrm>
            <a:off x="300498" y="1286970"/>
            <a:ext cx="720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Vista 3: Vista que mostra informações dos projetos com os nomes dos organismo financiadores correspondentes: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4BDF88-FF03-BE77-83E1-0B0F7A6384BB}"/>
              </a:ext>
            </a:extLst>
          </p:cNvPr>
          <p:cNvSpPr txBox="1"/>
          <p:nvPr/>
        </p:nvSpPr>
        <p:spPr>
          <a:xfrm>
            <a:off x="455357" y="1902433"/>
            <a:ext cx="61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CREATE VIEW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Projetos_OrganismosFinanciadores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SELECT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p.numero_Projeto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p.orcamentos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o.nome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AS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organismo_financiador_nome</a:t>
            </a:r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FROM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Projetos p</a:t>
            </a:r>
          </a:p>
          <a:p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JOIN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o </a:t>
            </a:r>
            <a:r>
              <a:rPr lang="pt-PT" dirty="0">
                <a:solidFill>
                  <a:srgbClr val="C00000"/>
                </a:solidFill>
                <a:latin typeface="Maven Pro" panose="020B0604020202020204" charset="0"/>
              </a:rPr>
              <a:t>ON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p.identificacao_OrganismoFinanciador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 = </a:t>
            </a:r>
            <a:r>
              <a:rPr lang="pt-PT" dirty="0" err="1">
                <a:solidFill>
                  <a:schemeClr val="bg1"/>
                </a:solidFill>
                <a:latin typeface="Maven Pro" panose="020B0604020202020204" charset="0"/>
              </a:rPr>
              <a:t>o.identificacao</a:t>
            </a: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791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DDL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116607-5FAC-5105-0C8F-35B3C0EB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40" y="1194727"/>
            <a:ext cx="5593431" cy="3244325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194726"/>
            <a:ext cx="5593431" cy="324432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795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DDL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61616A-BA20-340E-F9BC-27EE7AF8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9" y="1194725"/>
            <a:ext cx="5593430" cy="3259481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194726"/>
            <a:ext cx="5593431" cy="3244325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0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DML (C4)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367820-5DFE-17A2-81E1-B528D1AB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1" y="251412"/>
            <a:ext cx="1488739" cy="94331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0AA421-E56C-D457-C6D0-8AACD6B9C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9" y="1788133"/>
            <a:ext cx="5984011" cy="1841739"/>
          </a:xfrm>
          <a:prstGeom prst="rect">
            <a:avLst/>
          </a:prstGeom>
        </p:spPr>
      </p:pic>
      <p:sp>
        <p:nvSpPr>
          <p:cNvPr id="13" name="Google Shape;1240;p44">
            <a:extLst>
              <a:ext uri="{FF2B5EF4-FFF2-40B4-BE49-F238E27FC236}">
                <a16:creationId xmlns:a16="http://schemas.microsoft.com/office/drawing/2014/main" id="{A41FD096-CD9E-C935-07DD-2EB939503ABE}"/>
              </a:ext>
            </a:extLst>
          </p:cNvPr>
          <p:cNvSpPr/>
          <p:nvPr/>
        </p:nvSpPr>
        <p:spPr>
          <a:xfrm>
            <a:off x="1154439" y="1788133"/>
            <a:ext cx="5984011" cy="184174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00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Produto (P)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6EA5-69AC-2B44-0E7D-9788165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59725"/>
            <a:ext cx="1712263" cy="10816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8DB7FD-57C5-48C4-35C8-D6F13C59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835" y="1336961"/>
            <a:ext cx="6242799" cy="2817063"/>
          </a:xfrm>
          <a:prstGeom prst="rect">
            <a:avLst/>
          </a:prstGeom>
        </p:spPr>
      </p:pic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E2D9779F-7252-C874-E220-9F7E029D1868}"/>
              </a:ext>
            </a:extLst>
          </p:cNvPr>
          <p:cNvSpPr/>
          <p:nvPr/>
        </p:nvSpPr>
        <p:spPr>
          <a:xfrm>
            <a:off x="1344835" y="1336960"/>
            <a:ext cx="6242799" cy="2817063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46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819303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Produto (P)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F46EA5-69AC-2B44-0E7D-9788165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59725"/>
            <a:ext cx="1712263" cy="10816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1C2EC6-CF37-DB4C-1F62-AA73D3102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34" y="1794165"/>
            <a:ext cx="3586298" cy="22369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B5D3CE-0140-110F-C60F-857D8013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34" y="989475"/>
            <a:ext cx="3479056" cy="3534279"/>
          </a:xfrm>
          <a:prstGeom prst="rect">
            <a:avLst/>
          </a:prstGeom>
        </p:spPr>
      </p:pic>
      <p:sp>
        <p:nvSpPr>
          <p:cNvPr id="9" name="Google Shape;1240;p44">
            <a:extLst>
              <a:ext uri="{FF2B5EF4-FFF2-40B4-BE49-F238E27FC236}">
                <a16:creationId xmlns:a16="http://schemas.microsoft.com/office/drawing/2014/main" id="{E2D9779F-7252-C874-E220-9F7E029D1868}"/>
              </a:ext>
            </a:extLst>
          </p:cNvPr>
          <p:cNvSpPr/>
          <p:nvPr/>
        </p:nvSpPr>
        <p:spPr>
          <a:xfrm>
            <a:off x="531835" y="989476"/>
            <a:ext cx="3479055" cy="3534278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40;p44">
            <a:extLst>
              <a:ext uri="{FF2B5EF4-FFF2-40B4-BE49-F238E27FC236}">
                <a16:creationId xmlns:a16="http://schemas.microsoft.com/office/drawing/2014/main" id="{B98F2BF6-430F-0132-A1B2-10A3E6C6D6E1}"/>
              </a:ext>
            </a:extLst>
          </p:cNvPr>
          <p:cNvSpPr/>
          <p:nvPr/>
        </p:nvSpPr>
        <p:spPr>
          <a:xfrm>
            <a:off x="4466234" y="1794165"/>
            <a:ext cx="3586298" cy="2236954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08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3779769" y="467094"/>
            <a:ext cx="1792279" cy="2774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7200" dirty="0"/>
              <a:t>Fim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24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Existem projetos com um número, um organismo financiador, uma data de início, uma data de final, e um orçamento.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organismo financiador possui nome e uma identificação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Estudantes de pós-graduação têm um número de contribuinte, um nome, uma idade, e um plano de curso (ex. mestrado, doutoramento).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projeto tem um ou mais estudantes de pós-graduação (conhecidos como os assistentes de investigação).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Sempre que um estudante de pós-graduação trabalha num </a:t>
            </a:r>
            <a:r>
              <a:rPr lang="pt-PT" sz="11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projecto</a:t>
            </a:r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, terá que existir um professor a supervisionar esse trabalho.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estudantes podem trabalhar em vários projetos com supervisores eventualmente diferentes.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departamentos têm um número, um nome, e um escritório principal.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departamentos são liderados por um professor.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E184E9-115D-9612-6704-2FBF57D25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6" name="Google Shape;466;p26">
            <a:extLst>
              <a:ext uri="{FF2B5EF4-FFF2-40B4-BE49-F238E27FC236}">
                <a16:creationId xmlns:a16="http://schemas.microsoft.com/office/drawing/2014/main" id="{CB2FD228-5328-68DD-DED1-6C3E1F3B0EA1}"/>
              </a:ext>
            </a:extLst>
          </p:cNvPr>
          <p:cNvSpPr txBox="1">
            <a:spLocks/>
          </p:cNvSpPr>
          <p:nvPr/>
        </p:nvSpPr>
        <p:spPr>
          <a:xfrm>
            <a:off x="921281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Introdução (C1)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391A10-348B-1FAD-2CF8-256FAEF2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068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6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5520" y="11549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professores podem trabalhar num ou mais departamentos. Associada a cada uma destas funções está uma percentagem do seu tempo.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estudantes de pós-graduação estão associados a um departamento no qual fazem o seu curso.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Cada estudante de pós-graduação tem um outro estudante mais velho que é o seu aconselhador.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1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Vamos portanto catalogar toda esta informação, de maneira a ficar melhor organizada e a ser possível a sua utilização noutros softwares e a sua própria consulta para qualquer interesse.</a:t>
            </a:r>
          </a:p>
          <a:p>
            <a:pPr algn="l"/>
            <a:endParaRPr lang="pt-PT" sz="11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pt-PT" sz="11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Vamos portanto catalogar toda esta informação, de maneira a ficar melhor organizada e a ser possível a sua utilização noutros softwares e a sua própria consulta para qualquer interesse.</a:t>
            </a:r>
          </a:p>
        </p:txBody>
      </p:sp>
      <p:sp>
        <p:nvSpPr>
          <p:cNvPr id="20" name="Google Shape;466;p26">
            <a:extLst>
              <a:ext uri="{FF2B5EF4-FFF2-40B4-BE49-F238E27FC236}">
                <a16:creationId xmlns:a16="http://schemas.microsoft.com/office/drawing/2014/main" id="{0F3FDE45-D667-BDCD-C862-F7D5157D5B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1281" y="404641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 (C1)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2B3F036-37E7-4E04-9D5C-CD576EBE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4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8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55520" y="115496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pt-PT" dirty="0"/>
              <a:t>Descrição dos requisitos para um sistema de informação de uma universidade que permite gerir os docentes e estudantes bem como as suas disciplinas, projetos e departamentos. Este sistema será utilizado pela universidade, mais especificamente os gestores do mesmo e qualquer chefe de departamento.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24373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Especificação de Requisitos (C2)</a:t>
            </a:r>
          </a:p>
        </p:txBody>
      </p:sp>
      <p:sp>
        <p:nvSpPr>
          <p:cNvPr id="2" name="Google Shape;466;p26">
            <a:extLst>
              <a:ext uri="{FF2B5EF4-FFF2-40B4-BE49-F238E27FC236}">
                <a16:creationId xmlns:a16="http://schemas.microsoft.com/office/drawing/2014/main" id="{EA7132A1-DEC5-77DA-86A5-7A283EA3F93C}"/>
              </a:ext>
            </a:extLst>
          </p:cNvPr>
          <p:cNvSpPr txBox="1">
            <a:spLocks/>
          </p:cNvSpPr>
          <p:nvPr/>
        </p:nvSpPr>
        <p:spPr>
          <a:xfrm>
            <a:off x="618825" y="2282850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000" dirty="0"/>
              <a:t>Descrição dos requisitos do utilizador: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72853A-2175-D047-4628-B31DC24E53B9}"/>
              </a:ext>
            </a:extLst>
          </p:cNvPr>
          <p:cNvSpPr txBox="1"/>
          <p:nvPr/>
        </p:nvSpPr>
        <p:spPr>
          <a:xfrm>
            <a:off x="1093762" y="2779099"/>
            <a:ext cx="63902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Os tipos de utilizadores do sistema de informação e as funcionalidade a </a:t>
            </a:r>
            <a:r>
              <a:rPr lang="pt-PT" sz="12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queestes</a:t>
            </a:r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terão acesso são:</a:t>
            </a:r>
          </a:p>
          <a:p>
            <a:pPr algn="l"/>
            <a:r>
              <a:rPr lang="pt-PT" sz="1200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Developer</a:t>
            </a:r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- responsável por manter o sistema e atualizá-lo.</a:t>
            </a:r>
          </a:p>
          <a:p>
            <a:pPr algn="l"/>
            <a:endParaRPr lang="pt-PT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As suas funcionalidades são:</a:t>
            </a:r>
          </a:p>
          <a:p>
            <a:pPr algn="l"/>
            <a:endParaRPr lang="pt-PT" sz="12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o sistema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-Manter a base de dados relevante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a interface do sistema para uso eficaz</a:t>
            </a:r>
          </a:p>
          <a:p>
            <a:pPr algn="l"/>
            <a:r>
              <a:rPr lang="pt-PT" sz="12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-Criar e manter acesso codificado à plataforma (usuário e palavra-passe associada)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59C64FC8-76F2-259B-96B2-B7472E292E98}"/>
              </a:ext>
            </a:extLst>
          </p:cNvPr>
          <p:cNvSpPr/>
          <p:nvPr/>
        </p:nvSpPr>
        <p:spPr>
          <a:xfrm>
            <a:off x="655361" y="1548444"/>
            <a:ext cx="1491177" cy="1939801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41;p44">
            <a:extLst>
              <a:ext uri="{FF2B5EF4-FFF2-40B4-BE49-F238E27FC236}">
                <a16:creationId xmlns:a16="http://schemas.microsoft.com/office/drawing/2014/main" id="{FE47C73C-82E1-BA19-29CC-746B9752439A}"/>
              </a:ext>
            </a:extLst>
          </p:cNvPr>
          <p:cNvSpPr/>
          <p:nvPr/>
        </p:nvSpPr>
        <p:spPr>
          <a:xfrm>
            <a:off x="823907" y="1656720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14606-DD45-07C1-30E3-40B0B26D6044}"/>
              </a:ext>
            </a:extLst>
          </p:cNvPr>
          <p:cNvSpPr txBox="1"/>
          <p:nvPr/>
        </p:nvSpPr>
        <p:spPr>
          <a:xfrm>
            <a:off x="933336" y="1656720"/>
            <a:ext cx="9492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Professores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C316FC-7354-A544-51FC-386EE660D9D0}"/>
              </a:ext>
            </a:extLst>
          </p:cNvPr>
          <p:cNvSpPr txBox="1"/>
          <p:nvPr/>
        </p:nvSpPr>
        <p:spPr>
          <a:xfrm>
            <a:off x="883963" y="1977988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2F1D5-87F4-8FDE-A5FE-7FB0EA1A951F}"/>
              </a:ext>
            </a:extLst>
          </p:cNvPr>
          <p:cNvSpPr txBox="1"/>
          <p:nvPr/>
        </p:nvSpPr>
        <p:spPr>
          <a:xfrm>
            <a:off x="823907" y="2260258"/>
            <a:ext cx="12329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dataNascimento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C87873-DF46-C53B-DE47-46D14AADC220}"/>
              </a:ext>
            </a:extLst>
          </p:cNvPr>
          <p:cNvSpPr txBox="1"/>
          <p:nvPr/>
        </p:nvSpPr>
        <p:spPr>
          <a:xfrm>
            <a:off x="1119597" y="2542528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posto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8F5D9EE-E13D-27C3-D8B0-673ADC7BA8C5}"/>
              </a:ext>
            </a:extLst>
          </p:cNvPr>
          <p:cNvSpPr txBox="1"/>
          <p:nvPr/>
        </p:nvSpPr>
        <p:spPr>
          <a:xfrm>
            <a:off x="896272" y="2824798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especialidade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4F9820-EAB2-4454-3D2B-4CDC8229DD2F}"/>
              </a:ext>
            </a:extLst>
          </p:cNvPr>
          <p:cNvSpPr txBox="1"/>
          <p:nvPr/>
        </p:nvSpPr>
        <p:spPr>
          <a:xfrm>
            <a:off x="1104649" y="3135422"/>
            <a:ext cx="5820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443351-E22E-6ACB-22BB-2BCC5BBD365F}"/>
              </a:ext>
            </a:extLst>
          </p:cNvPr>
          <p:cNvSpPr txBox="1"/>
          <p:nvPr/>
        </p:nvSpPr>
        <p:spPr>
          <a:xfrm>
            <a:off x="428120" y="3642917"/>
            <a:ext cx="2815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Professores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dataNascimento, posto, especialidade, nome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6EFD7CB3-7FA6-8AF2-C71E-58B30997F268}"/>
              </a:ext>
            </a:extLst>
          </p:cNvPr>
          <p:cNvSpPr/>
          <p:nvPr/>
        </p:nvSpPr>
        <p:spPr>
          <a:xfrm>
            <a:off x="3895511" y="1709131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B4769A-C22A-B219-FECC-18C591F6AE66}"/>
              </a:ext>
            </a:extLst>
          </p:cNvPr>
          <p:cNvSpPr txBox="1"/>
          <p:nvPr/>
        </p:nvSpPr>
        <p:spPr>
          <a:xfrm>
            <a:off x="3955567" y="1709131"/>
            <a:ext cx="11235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Departamento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02E32-0F67-F732-8814-B57C88814292}"/>
              </a:ext>
            </a:extLst>
          </p:cNvPr>
          <p:cNvSpPr txBox="1"/>
          <p:nvPr/>
        </p:nvSpPr>
        <p:spPr>
          <a:xfrm>
            <a:off x="4152383" y="2030399"/>
            <a:ext cx="7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A924D4-3282-ADDC-8079-EB9181B70B8C}"/>
              </a:ext>
            </a:extLst>
          </p:cNvPr>
          <p:cNvSpPr txBox="1"/>
          <p:nvPr/>
        </p:nvSpPr>
        <p:spPr>
          <a:xfrm>
            <a:off x="4074879" y="2310316"/>
            <a:ext cx="8001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escritório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1D1ACB-1D0A-1BEB-C63D-3438842F35F7}"/>
              </a:ext>
            </a:extLst>
          </p:cNvPr>
          <p:cNvSpPr txBox="1"/>
          <p:nvPr/>
        </p:nvSpPr>
        <p:spPr>
          <a:xfrm>
            <a:off x="4191201" y="2594939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posto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33B78-0433-796F-3829-A2851C6CD162}"/>
              </a:ext>
            </a:extLst>
          </p:cNvPr>
          <p:cNvSpPr txBox="1"/>
          <p:nvPr/>
        </p:nvSpPr>
        <p:spPr>
          <a:xfrm>
            <a:off x="3967876" y="2877209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especialidade</a:t>
            </a:r>
          </a:p>
        </p:txBody>
      </p:sp>
      <p:sp>
        <p:nvSpPr>
          <p:cNvPr id="26" name="Google Shape;1240;p44">
            <a:extLst>
              <a:ext uri="{FF2B5EF4-FFF2-40B4-BE49-F238E27FC236}">
                <a16:creationId xmlns:a16="http://schemas.microsoft.com/office/drawing/2014/main" id="{3BD8107E-9D8F-D58D-1AC6-0B83F364E5ED}"/>
              </a:ext>
            </a:extLst>
          </p:cNvPr>
          <p:cNvSpPr/>
          <p:nvPr/>
        </p:nvSpPr>
        <p:spPr>
          <a:xfrm>
            <a:off x="3733999" y="1548444"/>
            <a:ext cx="1491177" cy="192126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D07293-EC1F-C204-791A-ADAD119D0EB9}"/>
              </a:ext>
            </a:extLst>
          </p:cNvPr>
          <p:cNvSpPr txBox="1"/>
          <p:nvPr/>
        </p:nvSpPr>
        <p:spPr>
          <a:xfrm>
            <a:off x="3575738" y="3582634"/>
            <a:ext cx="233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Departamento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escritório, posto, especialidade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8" name="Google Shape;1241;p44">
            <a:extLst>
              <a:ext uri="{FF2B5EF4-FFF2-40B4-BE49-F238E27FC236}">
                <a16:creationId xmlns:a16="http://schemas.microsoft.com/office/drawing/2014/main" id="{FAAD5463-39D3-4E9F-0F38-C662C30D9AFA}"/>
              </a:ext>
            </a:extLst>
          </p:cNvPr>
          <p:cNvSpPr/>
          <p:nvPr/>
        </p:nvSpPr>
        <p:spPr>
          <a:xfrm>
            <a:off x="6881405" y="1686945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D66B343-9C9B-7486-606D-F8BA25BABDE6}"/>
              </a:ext>
            </a:extLst>
          </p:cNvPr>
          <p:cNvSpPr txBox="1"/>
          <p:nvPr/>
        </p:nvSpPr>
        <p:spPr>
          <a:xfrm>
            <a:off x="7057312" y="1686945"/>
            <a:ext cx="11235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Estudantes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DA4752B-BB6F-FBB5-8D77-1C4FC5D35625}"/>
              </a:ext>
            </a:extLst>
          </p:cNvPr>
          <p:cNvSpPr txBox="1"/>
          <p:nvPr/>
        </p:nvSpPr>
        <p:spPr>
          <a:xfrm>
            <a:off x="6881406" y="2300430"/>
            <a:ext cx="11748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plano_de_curso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793E62B-2A1D-6D09-F055-B8F6CEA03A1A}"/>
              </a:ext>
            </a:extLst>
          </p:cNvPr>
          <p:cNvSpPr txBox="1"/>
          <p:nvPr/>
        </p:nvSpPr>
        <p:spPr>
          <a:xfrm>
            <a:off x="7177095" y="2572753"/>
            <a:ext cx="5521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1F8A43-08D4-EF27-8B0F-7F4642B1A7B3}"/>
              </a:ext>
            </a:extLst>
          </p:cNvPr>
          <p:cNvSpPr txBox="1"/>
          <p:nvPr/>
        </p:nvSpPr>
        <p:spPr>
          <a:xfrm>
            <a:off x="6797266" y="2853951"/>
            <a:ext cx="15348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dataNascimentoEst</a:t>
            </a:r>
          </a:p>
        </p:txBody>
      </p:sp>
      <p:sp>
        <p:nvSpPr>
          <p:cNvPr id="34" name="Google Shape;1240;p44">
            <a:extLst>
              <a:ext uri="{FF2B5EF4-FFF2-40B4-BE49-F238E27FC236}">
                <a16:creationId xmlns:a16="http://schemas.microsoft.com/office/drawing/2014/main" id="{D3C10585-00F4-2FC8-6648-AB524A3706BC}"/>
              </a:ext>
            </a:extLst>
          </p:cNvPr>
          <p:cNvSpPr/>
          <p:nvPr/>
        </p:nvSpPr>
        <p:spPr>
          <a:xfrm>
            <a:off x="6719893" y="1526258"/>
            <a:ext cx="1491177" cy="192126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0C6FA9-F94C-9333-7FDB-8EFD086CA868}"/>
              </a:ext>
            </a:extLst>
          </p:cNvPr>
          <p:cNvSpPr txBox="1"/>
          <p:nvPr/>
        </p:nvSpPr>
        <p:spPr>
          <a:xfrm>
            <a:off x="6393766" y="3587730"/>
            <a:ext cx="2891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Estudante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nContribuinte, plano_de_curso, nome, dataNascimentoEst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5E76CA7-3DAC-DD52-3858-702302496D6D}"/>
              </a:ext>
            </a:extLst>
          </p:cNvPr>
          <p:cNvSpPr txBox="1"/>
          <p:nvPr/>
        </p:nvSpPr>
        <p:spPr>
          <a:xfrm>
            <a:off x="6957097" y="2018160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nContribuinte</a:t>
            </a:r>
          </a:p>
        </p:txBody>
      </p:sp>
      <p:cxnSp>
        <p:nvCxnSpPr>
          <p:cNvPr id="2" name="Google Shape;484;p27">
            <a:extLst>
              <a:ext uri="{FF2B5EF4-FFF2-40B4-BE49-F238E27FC236}">
                <a16:creationId xmlns:a16="http://schemas.microsoft.com/office/drawing/2014/main" id="{F95D9763-0E1B-2386-C4E5-987560B0E27E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1882633" y="1368826"/>
            <a:ext cx="472643" cy="4148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84;p27">
            <a:extLst>
              <a:ext uri="{FF2B5EF4-FFF2-40B4-BE49-F238E27FC236}">
                <a16:creationId xmlns:a16="http://schemas.microsoft.com/office/drawing/2014/main" id="{7066EE76-11D9-E28C-6DB1-BEAF8238D5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49167" y="2231904"/>
            <a:ext cx="643313" cy="2864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2361375-A8E8-75D2-97ED-B6B088FA822C}"/>
              </a:ext>
            </a:extLst>
          </p:cNvPr>
          <p:cNvSpPr txBox="1"/>
          <p:nvPr/>
        </p:nvSpPr>
        <p:spPr>
          <a:xfrm>
            <a:off x="2304151" y="1241868"/>
            <a:ext cx="983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  <a:latin typeface="Maven Pro" panose="020B0604020202020204" charset="0"/>
              </a:rPr>
              <a:t>Entidade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8054727-C317-2FBA-2D59-CCDF28782B17}"/>
              </a:ext>
            </a:extLst>
          </p:cNvPr>
          <p:cNvSpPr txBox="1"/>
          <p:nvPr/>
        </p:nvSpPr>
        <p:spPr>
          <a:xfrm>
            <a:off x="2564269" y="2104946"/>
            <a:ext cx="983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chemeClr val="bg1"/>
                </a:solidFill>
                <a:latin typeface="Maven Pro" panose="020B0604020202020204" charset="0"/>
              </a:rPr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114731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5" name="Google Shape;1240;p44">
            <a:extLst>
              <a:ext uri="{FF2B5EF4-FFF2-40B4-BE49-F238E27FC236}">
                <a16:creationId xmlns:a16="http://schemas.microsoft.com/office/drawing/2014/main" id="{59C64FC8-76F2-259B-96B2-B7472E292E98}"/>
              </a:ext>
            </a:extLst>
          </p:cNvPr>
          <p:cNvSpPr/>
          <p:nvPr/>
        </p:nvSpPr>
        <p:spPr>
          <a:xfrm>
            <a:off x="1658363" y="2047328"/>
            <a:ext cx="1936613" cy="1147562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41;p44">
            <a:extLst>
              <a:ext uri="{FF2B5EF4-FFF2-40B4-BE49-F238E27FC236}">
                <a16:creationId xmlns:a16="http://schemas.microsoft.com/office/drawing/2014/main" id="{FE47C73C-82E1-BA19-29CC-746B9752439A}"/>
              </a:ext>
            </a:extLst>
          </p:cNvPr>
          <p:cNvSpPr/>
          <p:nvPr/>
        </p:nvSpPr>
        <p:spPr>
          <a:xfrm>
            <a:off x="1826909" y="2155603"/>
            <a:ext cx="158166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714606-DD45-07C1-30E3-40B0B26D6044}"/>
              </a:ext>
            </a:extLst>
          </p:cNvPr>
          <p:cNvSpPr txBox="1"/>
          <p:nvPr/>
        </p:nvSpPr>
        <p:spPr>
          <a:xfrm>
            <a:off x="1815408" y="2148912"/>
            <a:ext cx="17186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Organismo_Financiador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C316FC-7354-A544-51FC-386EE660D9D0}"/>
              </a:ext>
            </a:extLst>
          </p:cNvPr>
          <p:cNvSpPr txBox="1"/>
          <p:nvPr/>
        </p:nvSpPr>
        <p:spPr>
          <a:xfrm>
            <a:off x="2114957" y="2508096"/>
            <a:ext cx="10234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F2F1D5-87F4-8FDE-A5FE-7FB0EA1A951F}"/>
              </a:ext>
            </a:extLst>
          </p:cNvPr>
          <p:cNvSpPr txBox="1"/>
          <p:nvPr/>
        </p:nvSpPr>
        <p:spPr>
          <a:xfrm>
            <a:off x="2314911" y="2805432"/>
            <a:ext cx="57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443351-E22E-6ACB-22BB-2BCC5BBD365F}"/>
              </a:ext>
            </a:extLst>
          </p:cNvPr>
          <p:cNvSpPr txBox="1"/>
          <p:nvPr/>
        </p:nvSpPr>
        <p:spPr>
          <a:xfrm>
            <a:off x="1318580" y="3304006"/>
            <a:ext cx="3946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Organismo_Financiador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identificação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nome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6EFD7CB3-7FA6-8AF2-C71E-58B30997F268}"/>
              </a:ext>
            </a:extLst>
          </p:cNvPr>
          <p:cNvSpPr/>
          <p:nvPr/>
        </p:nvSpPr>
        <p:spPr>
          <a:xfrm>
            <a:off x="5598067" y="1652885"/>
            <a:ext cx="1174808" cy="2645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B4769A-C22A-B219-FECC-18C591F6AE66}"/>
              </a:ext>
            </a:extLst>
          </p:cNvPr>
          <p:cNvSpPr txBox="1"/>
          <p:nvPr/>
        </p:nvSpPr>
        <p:spPr>
          <a:xfrm>
            <a:off x="5854939" y="1655286"/>
            <a:ext cx="6893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02E32-0F67-F732-8814-B57C88814292}"/>
              </a:ext>
            </a:extLst>
          </p:cNvPr>
          <p:cNvSpPr txBox="1"/>
          <p:nvPr/>
        </p:nvSpPr>
        <p:spPr>
          <a:xfrm>
            <a:off x="5854939" y="1974153"/>
            <a:ext cx="719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A924D4-3282-ADDC-8079-EB9181B70B8C}"/>
              </a:ext>
            </a:extLst>
          </p:cNvPr>
          <p:cNvSpPr txBox="1"/>
          <p:nvPr/>
        </p:nvSpPr>
        <p:spPr>
          <a:xfrm>
            <a:off x="5847904" y="2254405"/>
            <a:ext cx="6684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dtInício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0733B78-0433-796F-3829-A2851C6CD162}"/>
              </a:ext>
            </a:extLst>
          </p:cNvPr>
          <p:cNvSpPr txBox="1"/>
          <p:nvPr/>
        </p:nvSpPr>
        <p:spPr>
          <a:xfrm>
            <a:off x="5791569" y="2833935"/>
            <a:ext cx="845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orçamento</a:t>
            </a:r>
          </a:p>
        </p:txBody>
      </p:sp>
      <p:sp>
        <p:nvSpPr>
          <p:cNvPr id="26" name="Google Shape;1240;p44">
            <a:extLst>
              <a:ext uri="{FF2B5EF4-FFF2-40B4-BE49-F238E27FC236}">
                <a16:creationId xmlns:a16="http://schemas.microsoft.com/office/drawing/2014/main" id="{3BD8107E-9D8F-D58D-1AC6-0B83F364E5ED}"/>
              </a:ext>
            </a:extLst>
          </p:cNvPr>
          <p:cNvSpPr/>
          <p:nvPr/>
        </p:nvSpPr>
        <p:spPr>
          <a:xfrm>
            <a:off x="5436555" y="1492198"/>
            <a:ext cx="1491177" cy="1692358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D07293-EC1F-C204-791A-ADAD119D0EB9}"/>
              </a:ext>
            </a:extLst>
          </p:cNvPr>
          <p:cNvSpPr txBox="1"/>
          <p:nvPr/>
        </p:nvSpPr>
        <p:spPr>
          <a:xfrm>
            <a:off x="4719104" y="3320711"/>
            <a:ext cx="3108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Projetos 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(</a:t>
            </a:r>
            <a:r>
              <a:rPr lang="pt-PT" sz="1000" u="sng" dirty="0">
                <a:solidFill>
                  <a:schemeClr val="bg1"/>
                </a:solidFill>
                <a:latin typeface="Maven Pro" panose="020B0604020202020204" charset="0"/>
              </a:rPr>
              <a:t>número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, dtInício, dtFinal, orçamento</a:t>
            </a:r>
            <a:r>
              <a:rPr lang="pt-PT" sz="10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20A42C-6B49-871C-F6CB-2533E50D2DB1}"/>
              </a:ext>
            </a:extLst>
          </p:cNvPr>
          <p:cNvSpPr txBox="1"/>
          <p:nvPr/>
        </p:nvSpPr>
        <p:spPr>
          <a:xfrm>
            <a:off x="5882810" y="2534657"/>
            <a:ext cx="6684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  <a:latin typeface="Maven Pro" panose="020B0604020202020204" charset="0"/>
              </a:rPr>
              <a:t>dtFinal</a:t>
            </a:r>
          </a:p>
        </p:txBody>
      </p:sp>
    </p:spTree>
    <p:extLst>
      <p:ext uri="{BB962C8B-B14F-4D97-AF65-F5344CB8AC3E}">
        <p14:creationId xmlns:p14="http://schemas.microsoft.com/office/powerpoint/2010/main" val="190627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osango 32">
            <a:extLst>
              <a:ext uri="{FF2B5EF4-FFF2-40B4-BE49-F238E27FC236}">
                <a16:creationId xmlns:a16="http://schemas.microsoft.com/office/drawing/2014/main" id="{0EB71AA2-2B39-8DE4-E74D-15C182976505}"/>
              </a:ext>
            </a:extLst>
          </p:cNvPr>
          <p:cNvSpPr/>
          <p:nvPr/>
        </p:nvSpPr>
        <p:spPr>
          <a:xfrm>
            <a:off x="450653" y="3126503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06271035-C53C-5948-0990-7A35DFBE7312}"/>
              </a:ext>
            </a:extLst>
          </p:cNvPr>
          <p:cNvSpPr/>
          <p:nvPr/>
        </p:nvSpPr>
        <p:spPr>
          <a:xfrm>
            <a:off x="497188" y="2018128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868680" y="425409"/>
            <a:ext cx="55250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Entidades, atributos e associações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A1C876A-3522-6D32-BEB3-D46B1E4C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69"/>
            <a:ext cx="1737360" cy="1100849"/>
          </a:xfrm>
          <a:prstGeom prst="rect">
            <a:avLst/>
          </a:prstGeom>
        </p:spPr>
      </p:pic>
      <p:sp>
        <p:nvSpPr>
          <p:cNvPr id="7" name="Losango 6">
            <a:extLst>
              <a:ext uri="{FF2B5EF4-FFF2-40B4-BE49-F238E27FC236}">
                <a16:creationId xmlns:a16="http://schemas.microsoft.com/office/drawing/2014/main" id="{7FEAEA0E-072D-3EF3-76B2-DC57C4D89791}"/>
              </a:ext>
            </a:extLst>
          </p:cNvPr>
          <p:cNvSpPr/>
          <p:nvPr/>
        </p:nvSpPr>
        <p:spPr>
          <a:xfrm>
            <a:off x="497188" y="1280674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416700-7E6F-A696-1CC6-E17AA3E45C6A}"/>
              </a:ext>
            </a:extLst>
          </p:cNvPr>
          <p:cNvSpPr txBox="1"/>
          <p:nvPr/>
        </p:nvSpPr>
        <p:spPr>
          <a:xfrm>
            <a:off x="662049" y="1470625"/>
            <a:ext cx="7490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lideram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3BA6BD-1C18-25F7-817A-093C3B9BF2FD}"/>
              </a:ext>
            </a:extLst>
          </p:cNvPr>
          <p:cNvSpPr txBox="1"/>
          <p:nvPr/>
        </p:nvSpPr>
        <p:spPr>
          <a:xfrm>
            <a:off x="1491377" y="1448753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lideram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Professores, Departamentos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C8FCAB-F65F-08B6-0E5B-689B1B2D5B18}"/>
              </a:ext>
            </a:extLst>
          </p:cNvPr>
          <p:cNvSpPr txBox="1"/>
          <p:nvPr/>
        </p:nvSpPr>
        <p:spPr>
          <a:xfrm>
            <a:off x="588630" y="2198553"/>
            <a:ext cx="9609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trabalham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841F68-9293-794B-EBA2-CFFEA69AA486}"/>
              </a:ext>
            </a:extLst>
          </p:cNvPr>
          <p:cNvSpPr txBox="1"/>
          <p:nvPr/>
        </p:nvSpPr>
        <p:spPr>
          <a:xfrm>
            <a:off x="1491377" y="2181812"/>
            <a:ext cx="2106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trabalham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Professores, Departamentos| percentagem de tempo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0574D67-68EC-B929-044B-AA34109975A2}"/>
              </a:ext>
            </a:extLst>
          </p:cNvPr>
          <p:cNvSpPr txBox="1"/>
          <p:nvPr/>
        </p:nvSpPr>
        <p:spPr>
          <a:xfrm>
            <a:off x="344330" y="2706813"/>
            <a:ext cx="12906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percentagem de tempo</a:t>
            </a:r>
            <a:endParaRPr lang="pt-PT" sz="800" dirty="0"/>
          </a:p>
        </p:txBody>
      </p:sp>
      <p:sp>
        <p:nvSpPr>
          <p:cNvPr id="28" name="Google Shape;1240;p44">
            <a:extLst>
              <a:ext uri="{FF2B5EF4-FFF2-40B4-BE49-F238E27FC236}">
                <a16:creationId xmlns:a16="http://schemas.microsoft.com/office/drawing/2014/main" id="{190A1A24-692B-0B4D-1D25-68440B7285C7}"/>
              </a:ext>
            </a:extLst>
          </p:cNvPr>
          <p:cNvSpPr/>
          <p:nvPr/>
        </p:nvSpPr>
        <p:spPr>
          <a:xfrm>
            <a:off x="330982" y="2707678"/>
            <a:ext cx="1290629" cy="215444"/>
          </a:xfrm>
          <a:prstGeom prst="roundRect">
            <a:avLst>
              <a:gd name="adj" fmla="val 117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15F08FC-14EA-FAFC-0658-A078ADBA1C61}"/>
              </a:ext>
            </a:extLst>
          </p:cNvPr>
          <p:cNvSpPr txBox="1"/>
          <p:nvPr/>
        </p:nvSpPr>
        <p:spPr>
          <a:xfrm>
            <a:off x="486484" y="3317257"/>
            <a:ext cx="10992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estãoAssociados</a:t>
            </a:r>
            <a:endParaRPr lang="pt-PT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panose="020B060402020202020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811A6D0-9E23-BA3E-2980-F1446C37DA7A}"/>
              </a:ext>
            </a:extLst>
          </p:cNvPr>
          <p:cNvSpPr txBox="1"/>
          <p:nvPr/>
        </p:nvSpPr>
        <p:spPr>
          <a:xfrm>
            <a:off x="1434703" y="3296816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estãoAssociados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Departamentos, Estudantes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4" name="Losango 33">
            <a:extLst>
              <a:ext uri="{FF2B5EF4-FFF2-40B4-BE49-F238E27FC236}">
                <a16:creationId xmlns:a16="http://schemas.microsoft.com/office/drawing/2014/main" id="{9828F5D5-99FE-D976-2C6D-358C009D2054}"/>
              </a:ext>
            </a:extLst>
          </p:cNvPr>
          <p:cNvSpPr/>
          <p:nvPr/>
        </p:nvSpPr>
        <p:spPr>
          <a:xfrm>
            <a:off x="450653" y="3850142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C38D0D3-0D97-1A21-0CE2-0CD26D60B868}"/>
              </a:ext>
            </a:extLst>
          </p:cNvPr>
          <p:cNvSpPr txBox="1"/>
          <p:nvPr/>
        </p:nvSpPr>
        <p:spPr>
          <a:xfrm>
            <a:off x="486484" y="4040896"/>
            <a:ext cx="8067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superviciona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1B9B511-4559-D006-C3D7-619FF733CD7E}"/>
              </a:ext>
            </a:extLst>
          </p:cNvPr>
          <p:cNvSpPr txBox="1"/>
          <p:nvPr/>
        </p:nvSpPr>
        <p:spPr>
          <a:xfrm>
            <a:off x="1463040" y="4010079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superviciona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Professor, Projetos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F6554104-B5CB-EFB7-AFFC-737A97CDB8E6}"/>
              </a:ext>
            </a:extLst>
          </p:cNvPr>
          <p:cNvSpPr/>
          <p:nvPr/>
        </p:nvSpPr>
        <p:spPr>
          <a:xfrm>
            <a:off x="4856318" y="1258400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B74B025-7111-383A-ABEB-F256DBB84C43}"/>
              </a:ext>
            </a:extLst>
          </p:cNvPr>
          <p:cNvSpPr txBox="1"/>
          <p:nvPr/>
        </p:nvSpPr>
        <p:spPr>
          <a:xfrm>
            <a:off x="5091214" y="1402587"/>
            <a:ext cx="806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tem</a:t>
            </a:r>
            <a:endParaRPr lang="pt-PT" sz="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ven Pro" panose="020B060402020202020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4588DB7-87E3-3BF2-C134-6ED3C7C6068A}"/>
              </a:ext>
            </a:extLst>
          </p:cNvPr>
          <p:cNvSpPr txBox="1"/>
          <p:nvPr/>
        </p:nvSpPr>
        <p:spPr>
          <a:xfrm>
            <a:off x="5897935" y="1419549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tem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Estudantes, Projetos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42" name="Losango 41">
            <a:extLst>
              <a:ext uri="{FF2B5EF4-FFF2-40B4-BE49-F238E27FC236}">
                <a16:creationId xmlns:a16="http://schemas.microsoft.com/office/drawing/2014/main" id="{853E5A7F-624C-11D0-B2A4-800EA08D07A2}"/>
              </a:ext>
            </a:extLst>
          </p:cNvPr>
          <p:cNvSpPr/>
          <p:nvPr/>
        </p:nvSpPr>
        <p:spPr>
          <a:xfrm>
            <a:off x="4862995" y="2003597"/>
            <a:ext cx="902747" cy="5961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5193D2-4021-7E37-B199-E4A5C30CA6BD}"/>
              </a:ext>
            </a:extLst>
          </p:cNvPr>
          <p:cNvSpPr txBox="1"/>
          <p:nvPr/>
        </p:nvSpPr>
        <p:spPr>
          <a:xfrm>
            <a:off x="5894986" y="2181812"/>
            <a:ext cx="31089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financia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 (</a:t>
            </a:r>
            <a:r>
              <a:rPr lang="pt-PT" sz="800" dirty="0">
                <a:solidFill>
                  <a:schemeClr val="bg1"/>
                </a:solidFill>
                <a:latin typeface="Maven Pro" panose="020B0604020202020204" charset="0"/>
              </a:rPr>
              <a:t>Projetos, Organismo_Financiador</a:t>
            </a:r>
            <a:r>
              <a:rPr lang="pt-PT" sz="800" dirty="0">
                <a:solidFill>
                  <a:schemeClr val="accent2"/>
                </a:solidFill>
                <a:latin typeface="Maven Pro" panose="020B0604020202020204" charset="0"/>
              </a:rPr>
              <a:t>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DEEDD9-2CE2-BA31-7906-52B2BF855C13}"/>
              </a:ext>
            </a:extLst>
          </p:cNvPr>
          <p:cNvSpPr txBox="1"/>
          <p:nvPr/>
        </p:nvSpPr>
        <p:spPr>
          <a:xfrm>
            <a:off x="4954481" y="2174713"/>
            <a:ext cx="7464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ven Pro" panose="020B0604020202020204" charset="0"/>
              </a:rPr>
              <a:t>financia</a:t>
            </a:r>
          </a:p>
        </p:txBody>
      </p:sp>
      <p:cxnSp>
        <p:nvCxnSpPr>
          <p:cNvPr id="45" name="Google Shape;484;p27">
            <a:extLst>
              <a:ext uri="{FF2B5EF4-FFF2-40B4-BE49-F238E27FC236}">
                <a16:creationId xmlns:a16="http://schemas.microsoft.com/office/drawing/2014/main" id="{37F5220C-FCB2-35E8-5CA6-43AA72444CFE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16200000" flipV="1">
            <a:off x="915730" y="2647110"/>
            <a:ext cx="93401" cy="277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791604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1716</Words>
  <Application>Microsoft Office PowerPoint</Application>
  <PresentationFormat>On-screen Show (16:9)</PresentationFormat>
  <Paragraphs>239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Data Science Consulting by Slidesgo</vt:lpstr>
      <vt:lpstr>Momento 2 (trabalho prático) de avaliação contínua 2022/23</vt:lpstr>
      <vt:lpstr>Relatório de Especificação da Base de Dados (REBD)</vt:lpstr>
      <vt:lpstr>Introdução (C1)</vt:lpstr>
      <vt:lpstr> </vt:lpstr>
      <vt:lpstr>Introdução (C1)</vt:lpstr>
      <vt:lpstr>Especificação de Requisitos (C2)</vt:lpstr>
      <vt:lpstr>Entidades, atributos e associações</vt:lpstr>
      <vt:lpstr>Entidades, atributos e associações</vt:lpstr>
      <vt:lpstr>Entidades, atributos e associações</vt:lpstr>
      <vt:lpstr>Esquema conceptual (C2)</vt:lpstr>
      <vt:lpstr>Esquema conceptual (C2)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Esquema Relacional (C4)</vt:lpstr>
      <vt:lpstr>Normalização (C3)</vt:lpstr>
      <vt:lpstr>Normalização (C3)</vt:lpstr>
      <vt:lpstr>Normalização (C3)</vt:lpstr>
      <vt:lpstr>Normalização (C3)</vt:lpstr>
      <vt:lpstr>Normalização (C3)</vt:lpstr>
      <vt:lpstr>Normalização (C3)</vt:lpstr>
      <vt:lpstr>Normalização (C3)</vt:lpstr>
      <vt:lpstr>Vistas (C4)</vt:lpstr>
      <vt:lpstr>Vistas (C4)</vt:lpstr>
      <vt:lpstr>Vistas (C4)</vt:lpstr>
      <vt:lpstr>DDL (C4)</vt:lpstr>
      <vt:lpstr>DDL (C4)</vt:lpstr>
      <vt:lpstr>DML (C4)</vt:lpstr>
      <vt:lpstr>Produto (P) </vt:lpstr>
      <vt:lpstr>Produto (P)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Momento 2 (trabalho prático) de avaliação contínua 2022/23</dc:title>
  <dc:creator>André Guimarães</dc:creator>
  <cp:lastModifiedBy>André Guimarães</cp:lastModifiedBy>
  <cp:revision>8</cp:revision>
  <dcterms:modified xsi:type="dcterms:W3CDTF">2023-06-19T23:03:43Z</dcterms:modified>
</cp:coreProperties>
</file>