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259" r:id="rId4"/>
    <p:sldId id="261" r:id="rId5"/>
    <p:sldId id="342" r:id="rId6"/>
    <p:sldId id="343" r:id="rId7"/>
    <p:sldId id="346" r:id="rId8"/>
    <p:sldId id="344" r:id="rId9"/>
    <p:sldId id="345" r:id="rId10"/>
    <p:sldId id="347" r:id="rId11"/>
    <p:sldId id="301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56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944"/>
    <a:srgbClr val="FF6600"/>
    <a:srgbClr val="16191F"/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64D6E7-9471-4997-935C-71E353F34A00}">
  <a:tblStyle styleId="{4364D6E7-9471-4997-935C-71E353F34A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2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90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9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6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281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778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68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930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92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599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34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806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67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662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940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33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31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35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068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615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16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450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84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430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57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7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112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140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171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639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0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74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77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34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97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82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M2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666575" y="2720236"/>
            <a:ext cx="5302438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&lt;Trabalho realizado por Filipe Oliveira 43229 | João Pinho 43111 | Pedro Antunes 40353&gt;</a:t>
            </a:r>
            <a:endParaRPr sz="14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7105659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Tecnologias de Comunicação Multimédia – Universidade da Maia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2049" y="1667347"/>
            <a:ext cx="6202799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</a:rPr>
              <a:t>[</a:t>
            </a:r>
            <a:r>
              <a:rPr lang="en" sz="2000" dirty="0">
                <a:solidFill>
                  <a:schemeClr val="accent1"/>
                </a:solidFill>
              </a:rPr>
              <a:t>SIBD</a:t>
            </a:r>
            <a:r>
              <a:rPr lang="en" sz="2000" dirty="0">
                <a:solidFill>
                  <a:schemeClr val="accent6"/>
                </a:solidFill>
              </a:rPr>
              <a:t>] </a:t>
            </a:r>
            <a:endParaRPr sz="20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Índice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Capa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C3:Esquema conpectual;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Esquema conpectual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B8327-EBAA-D33B-528D-4F778259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75" y="1259592"/>
            <a:ext cx="4965596" cy="30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pt-PT" dirty="0">
                <a:solidFill>
                  <a:schemeClr val="bg2"/>
                </a:solidFill>
              </a:rPr>
              <a:t>REBD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1688" y="2315773"/>
            <a:ext cx="4690653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PT" dirty="0"/>
              <a:t>Relatório de Especificação da Base de Dados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 err="1">
                <a:solidFill>
                  <a:schemeClr val="accent3"/>
                </a:solidFill>
              </a:rPr>
              <a:t>Skecth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3"/>
                </a:solidFill>
              </a:rPr>
              <a:t>Interface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Google Shape;493;p29">
            <a:extLst>
              <a:ext uri="{FF2B5EF4-FFF2-40B4-BE49-F238E27FC236}">
                <a16:creationId xmlns:a16="http://schemas.microsoft.com/office/drawing/2014/main" id="{20F6DC8D-BFEA-CD93-8ED7-0AA7D05EE08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26922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912070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Relações: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Produto(</a:t>
            </a:r>
            <a:r>
              <a:rPr lang="pt-PT" sz="1400" i="1" dirty="0" err="1">
                <a:solidFill>
                  <a:schemeClr val="accent6"/>
                </a:solidFill>
              </a:rPr>
              <a:t>codProduto</a:t>
            </a:r>
            <a:r>
              <a:rPr lang="pt-PT" sz="1400" dirty="0" err="1">
                <a:solidFill>
                  <a:schemeClr val="accent6"/>
                </a:solidFill>
              </a:rPr>
              <a:t>,nomeProduto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Fornecedor(</a:t>
            </a:r>
            <a:r>
              <a:rPr lang="pt-PT" sz="1400" i="1" dirty="0" err="1">
                <a:solidFill>
                  <a:schemeClr val="accent6"/>
                </a:solidFill>
              </a:rPr>
              <a:t>idFornecedor</a:t>
            </a:r>
            <a:r>
              <a:rPr lang="pt-PT" sz="1400" dirty="0" err="1">
                <a:solidFill>
                  <a:schemeClr val="accent6"/>
                </a:solidFill>
              </a:rPr>
              <a:t>,nifFornecedor,nome,email,telefone,iban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Cliente(</a:t>
            </a:r>
            <a:r>
              <a:rPr lang="pt-PT" sz="1400" i="1" dirty="0" err="1">
                <a:solidFill>
                  <a:schemeClr val="accent6"/>
                </a:solidFill>
              </a:rPr>
              <a:t>idCliente</a:t>
            </a:r>
            <a:r>
              <a:rPr lang="pt-PT" sz="1400" dirty="0" err="1">
                <a:solidFill>
                  <a:schemeClr val="accent6"/>
                </a:solidFill>
              </a:rPr>
              <a:t>,nifCliente,telemovel,nome,email,morada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Compra(</a:t>
            </a:r>
            <a:r>
              <a:rPr lang="pt-PT" sz="1400" i="1" dirty="0">
                <a:solidFill>
                  <a:schemeClr val="accent6"/>
                </a:solidFill>
              </a:rPr>
              <a:t>numeroCompra</a:t>
            </a:r>
            <a:r>
              <a:rPr lang="pt-PT" sz="1400" dirty="0">
                <a:solidFill>
                  <a:schemeClr val="accent6"/>
                </a:solidFill>
              </a:rPr>
              <a:t>,</a:t>
            </a:r>
            <a:r>
              <a:rPr lang="pt-PT" sz="1400" dirty="0" err="1">
                <a:solidFill>
                  <a:schemeClr val="accent6"/>
                </a:solidFill>
              </a:rPr>
              <a:t>dataCompra</a:t>
            </a:r>
            <a:r>
              <a:rPr lang="pt-PT" sz="1400" dirty="0">
                <a:solidFill>
                  <a:schemeClr val="accent6"/>
                </a:solidFill>
              </a:rPr>
              <a:t>,#</a:t>
            </a:r>
            <a:r>
              <a:rPr lang="pt-PT" sz="1400" dirty="0" err="1">
                <a:solidFill>
                  <a:schemeClr val="accent6"/>
                </a:solidFill>
              </a:rPr>
              <a:t>idcliente</a:t>
            </a:r>
            <a:r>
              <a:rPr lang="pt-PT" sz="1400" dirty="0">
                <a:solidFill>
                  <a:schemeClr val="accent6"/>
                </a:solidFill>
              </a:rPr>
              <a:t> → Cliente,#</a:t>
            </a:r>
            <a:r>
              <a:rPr lang="pt-PT" sz="1400" dirty="0" err="1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Pedido(</a:t>
            </a:r>
            <a:r>
              <a:rPr lang="pt-PT" sz="1400" i="1" dirty="0">
                <a:solidFill>
                  <a:schemeClr val="accent6"/>
                </a:solidFill>
              </a:rPr>
              <a:t>numeroPedido</a:t>
            </a:r>
            <a:r>
              <a:rPr lang="pt-PT" sz="1400" dirty="0">
                <a:solidFill>
                  <a:schemeClr val="accent6"/>
                </a:solidFill>
              </a:rPr>
              <a:t>,</a:t>
            </a:r>
            <a:r>
              <a:rPr lang="pt-PT" sz="1400" dirty="0" err="1">
                <a:solidFill>
                  <a:schemeClr val="accent6"/>
                </a:solidFill>
              </a:rPr>
              <a:t>dataPedido</a:t>
            </a:r>
            <a:r>
              <a:rPr lang="pt-PT" sz="1400" dirty="0">
                <a:solidFill>
                  <a:schemeClr val="accent6"/>
                </a:solidFill>
              </a:rPr>
              <a:t>,#</a:t>
            </a:r>
            <a:r>
              <a:rPr lang="pt-PT" sz="1400" dirty="0" err="1">
                <a:solidFill>
                  <a:schemeClr val="accent6"/>
                </a:solidFill>
              </a:rPr>
              <a:t>idFornecedor</a:t>
            </a:r>
            <a:r>
              <a:rPr lang="pt-PT" sz="1400" dirty="0">
                <a:solidFill>
                  <a:schemeClr val="accent6"/>
                </a:solidFill>
              </a:rPr>
              <a:t> → Fornecedor,#</a:t>
            </a:r>
            <a:r>
              <a:rPr lang="pt-PT" sz="1400" dirty="0" err="1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Normalização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62242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912070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Relações: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(</a:t>
            </a:r>
            <a:r>
              <a:rPr lang="pt-PT" sz="1400" i="1" dirty="0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,morada,#</a:t>
            </a:r>
            <a:r>
              <a:rPr lang="pt-PT" sz="1400" dirty="0" err="1">
                <a:solidFill>
                  <a:schemeClr val="accent6"/>
                </a:solidFill>
              </a:rPr>
              <a:t>empregadoID</a:t>
            </a:r>
            <a:r>
              <a:rPr lang="pt-PT" sz="1400" dirty="0">
                <a:solidFill>
                  <a:schemeClr val="accent6"/>
                </a:solidFill>
              </a:rPr>
              <a:t> → Empregado)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Empregado(</a:t>
            </a:r>
            <a:r>
              <a:rPr lang="pt-PT" sz="1400" i="1" dirty="0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,nome,sexo,dataNascimento,morada,telemovel,salario,cargo,horasServico,#supermecadoID → </a:t>
            </a: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FornecedoreDoProduto</a:t>
            </a:r>
            <a:r>
              <a:rPr lang="pt-PT" sz="1400" dirty="0">
                <a:solidFill>
                  <a:schemeClr val="accent6"/>
                </a:solidFill>
              </a:rPr>
              <a:t>(#idFornecedor → Fornecedor*,#</a:t>
            </a: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Produto*,</a:t>
            </a:r>
            <a:r>
              <a:rPr lang="pt-PT" sz="1400" dirty="0" err="1">
                <a:solidFill>
                  <a:schemeClr val="accent6"/>
                </a:solidFill>
              </a:rPr>
              <a:t>precoFornecedor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ListaDacompra</a:t>
            </a:r>
            <a:r>
              <a:rPr lang="pt-PT" sz="1400" dirty="0">
                <a:solidFill>
                  <a:schemeClr val="accent6"/>
                </a:solidFill>
              </a:rPr>
              <a:t>(#numeroCompra →Compra*,#</a:t>
            </a: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Produto*,quantidade)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Normalização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4193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387811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Relações: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ListaProdutosPedidos</a:t>
            </a:r>
            <a:r>
              <a:rPr lang="pt-PT" sz="1400" dirty="0">
                <a:solidFill>
                  <a:schemeClr val="accent6"/>
                </a:solidFill>
              </a:rPr>
              <a:t>(#numeroPedido → Pedido ,#</a:t>
            </a: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Produto,quantidade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Stock(#supermecadoID → </a:t>
            </a: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*,#</a:t>
            </a: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Produto*,quantidade)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368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793194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Dependências funcionais: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nomeProduto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idFornecedor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nifFornecedor,nome,email,telefone,iban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idCliente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nifCliente,telemovel,nome,email,morada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numeroCompra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dataCompra</a:t>
            </a:r>
            <a:r>
              <a:rPr lang="pt-PT" sz="1400" dirty="0">
                <a:solidFill>
                  <a:schemeClr val="accent6"/>
                </a:solidFill>
              </a:rPr>
              <a:t>,#</a:t>
            </a:r>
            <a:r>
              <a:rPr lang="pt-PT" sz="1400" dirty="0" err="1">
                <a:solidFill>
                  <a:schemeClr val="accent6"/>
                </a:solidFill>
              </a:rPr>
              <a:t>idcliente</a:t>
            </a:r>
            <a:r>
              <a:rPr lang="pt-PT" sz="1400" dirty="0">
                <a:solidFill>
                  <a:schemeClr val="accent6"/>
                </a:solidFill>
              </a:rPr>
              <a:t> → Cliente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numeroPedido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dataPedido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 → morada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2293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512777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Dependências funcionais: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#idFornecedor,#codProduto → </a:t>
            </a:r>
            <a:r>
              <a:rPr lang="pt-PT" sz="1400" dirty="0" err="1">
                <a:solidFill>
                  <a:schemeClr val="accent6"/>
                </a:solidFill>
              </a:rPr>
              <a:t>precoFornecedor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#numeroCompra,#codProduto → quantidade(produto Comprado)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#numeroPedido,#codProduto → quantidade(produtos pedidos)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#supermecadoID,#codProduto → quantidade(produto em stock)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78515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Produto: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0F4789-2F17-56CD-AA9E-5542700E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22" y="1814332"/>
            <a:ext cx="2581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Fornecedor: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88AC23-A64C-A253-572A-9A70AD32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98" y="1878224"/>
            <a:ext cx="6360786" cy="8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Cliente: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F59305-48F0-27EA-5A41-F05F801D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71" y="1875200"/>
            <a:ext cx="5772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3507141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PT" dirty="0"/>
              <a:t>Relatório de Especificação da Informação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REI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20504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PT" dirty="0"/>
              <a:t>Relatório de Especificação da Base de Dados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bg2"/>
                </a:solidFill>
              </a:rPr>
              <a:t>REBD</a:t>
            </a: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738593"/>
            <a:ext cx="3521767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Descrição do produto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2"/>
                </a:solidFill>
              </a:rPr>
              <a:t>Produto final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507234" y="4805100"/>
            <a:ext cx="792661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PT" sz="1400" dirty="0"/>
              <a:t>Tecnologias de Comunicação Multimédia – Universidade da Maia</a:t>
            </a:r>
            <a:endParaRPr lang="pt-PT"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Índice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Índice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Compra: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C9F12-1974-2925-2D21-18DAD6DC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769355"/>
            <a:ext cx="4857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7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Pedido: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1130A2-918A-4789-3FFB-022EFAA4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48" y="1827103"/>
            <a:ext cx="5048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Supermercado: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12CB58-9AA5-448B-45D9-6C1AD6C5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32" y="1838175"/>
            <a:ext cx="3390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1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Empregado: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F4E9DA-0B3B-98A0-4DA3-A9D5918F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02" y="1951428"/>
            <a:ext cx="6377935" cy="7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FornecdoresDoProduto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02FD6E-55AC-0168-41E7-2E7197D6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73" y="1814332"/>
            <a:ext cx="404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FornecdoresDoProduto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02FD6E-55AC-0168-41E7-2E7197D6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73" y="1814332"/>
            <a:ext cx="404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ListaDocompra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365630-3ED5-9A12-F129-E56B6DD6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46" y="1865552"/>
            <a:ext cx="38100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82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ListaProdutosPedidos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1803BF-6351-0DFF-EE6E-E8D56C09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82" y="1856027"/>
            <a:ext cx="37338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4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Stock: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20DA6F-0F01-9878-06C3-A2DE962F5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85" y="1926545"/>
            <a:ext cx="3838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59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Tabela_Produto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D57D91-CA99-F08B-D403-831558B7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56" y="1615593"/>
            <a:ext cx="3563432" cy="23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3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REI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1688" y="2315773"/>
            <a:ext cx="4690653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PT" dirty="0"/>
              <a:t>Relatório de Especificação da Informação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Introdução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78770A98-4A9E-B29F-F15E-C31B827DB692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Tabela_Fornecedor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02FA14-9BA9-711A-9877-64349BE83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35" y="1539659"/>
            <a:ext cx="3455387" cy="26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1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Tabela_Cliente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4152F3-15D5-C323-BD21-8E35C3A8A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75" y="1539659"/>
            <a:ext cx="3065717" cy="28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88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Tabela_Compra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90571C-3AF2-9F2C-9709-0FEA005E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74" y="1539659"/>
            <a:ext cx="2901207" cy="27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80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Tabela_Pedido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B55191-05BB-E8DD-7A9F-474E34CF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66" y="1539659"/>
            <a:ext cx="3566225" cy="2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1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Tabela_Supermercado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F1CC1-12C1-5E40-A3C6-EFDC2A7D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50" y="1539659"/>
            <a:ext cx="3713477" cy="2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2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Tabela_Empregado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3FDE4D-39A1-DED5-84EB-3EC671CD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64" y="1644767"/>
            <a:ext cx="3861543" cy="1924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6B42EEC-9213-3926-06F4-CB586EEBA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594" y="1539659"/>
            <a:ext cx="3064696" cy="22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25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Tabela_FornecedoreDoProduto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C0EF7C-61DE-FE62-23A5-19AD0B4B0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75" y="1549286"/>
            <a:ext cx="4089208" cy="25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82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Tabela_ListaDaCompra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8D0AD2-D0D6-25C5-0E32-AE39934C1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51" y="1580321"/>
            <a:ext cx="4289672" cy="27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Tabela_ListaProdutosPedido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5BA6CA-3C6E-4680-100B-CE202A0D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75" y="1546291"/>
            <a:ext cx="4321977" cy="27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2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Tabela_Stock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Esquema Racional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6AA85A-8FF2-FA2A-EA14-8E4AD6CE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72" y="1539659"/>
            <a:ext cx="4087400" cy="26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C1: Introdução;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230003" y="1619654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O objetivo do nosso trabalho é desenvolver um sistema de gestão para uma pequena cadeia de supermercados situados na área da Maia como o objetivo de melhorar a sua logística, e organização de dados.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Cada supermercado emprega mais de que um empregado e esse só pode trabalhar para apenas um dos supermercados. Dos empregados que trabalham para um supermercado ,um deles é responsável pela gerência do supermercado e é fundamental para o correto funcionamento do mesmo.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Introdução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775619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C1: Introdução (Modelação do problema);</a:t>
            </a:r>
            <a:r>
              <a:rPr lang="en" sz="2400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2042219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bg2"/>
                </a:solidFill>
              </a:rPr>
              <a:t>Entidades: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SUPERMERDADO (</a:t>
            </a:r>
            <a:r>
              <a:rPr lang="pt-PT" sz="1400" dirty="0" err="1">
                <a:solidFill>
                  <a:schemeClr val="accent3"/>
                </a:solidFill>
              </a:rPr>
              <a:t>supermercadoID</a:t>
            </a:r>
            <a:r>
              <a:rPr lang="pt-PT" sz="1400" dirty="0">
                <a:solidFill>
                  <a:schemeClr val="accent3"/>
                </a:solidFill>
              </a:rPr>
              <a:t>, morada (rua, </a:t>
            </a:r>
            <a:r>
              <a:rPr lang="pt-PT" sz="1400" dirty="0" err="1">
                <a:solidFill>
                  <a:schemeClr val="accent3"/>
                </a:solidFill>
              </a:rPr>
              <a:t>numeroDePorta</a:t>
            </a:r>
            <a:r>
              <a:rPr lang="pt-PT" sz="1400" dirty="0">
                <a:solidFill>
                  <a:schemeClr val="accent3"/>
                </a:solidFill>
              </a:rPr>
              <a:t>, freguesia))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EMPREGADO (nome, </a:t>
            </a:r>
            <a:r>
              <a:rPr lang="pt-PT" sz="1400" dirty="0" err="1">
                <a:solidFill>
                  <a:schemeClr val="accent3"/>
                </a:solidFill>
              </a:rPr>
              <a:t>empregadoID</a:t>
            </a:r>
            <a:r>
              <a:rPr lang="pt-PT" sz="1400" dirty="0">
                <a:solidFill>
                  <a:schemeClr val="accent3"/>
                </a:solidFill>
              </a:rPr>
              <a:t>, sexo, morada, salario, cargo, </a:t>
            </a:r>
            <a:r>
              <a:rPr lang="pt-PT" sz="1400" dirty="0" err="1">
                <a:solidFill>
                  <a:schemeClr val="accent3"/>
                </a:solidFill>
              </a:rPr>
              <a:t>dataNascimento</a:t>
            </a:r>
            <a:r>
              <a:rPr lang="pt-PT" sz="1400" dirty="0">
                <a:solidFill>
                  <a:schemeClr val="accent3"/>
                </a:solidFill>
              </a:rPr>
              <a:t>; </a:t>
            </a:r>
            <a:r>
              <a:rPr lang="pt-PT" sz="1400" dirty="0" err="1">
                <a:solidFill>
                  <a:schemeClr val="accent3"/>
                </a:solidFill>
              </a:rPr>
              <a:t>numeroTelemovel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  <a:endParaRPr lang="pt-PT" dirty="0">
              <a:solidFill>
                <a:schemeClr val="accent3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CLIENTE (nome, morada, ,</a:t>
            </a:r>
            <a:r>
              <a:rPr lang="pt-PT" sz="1400" dirty="0" err="1">
                <a:solidFill>
                  <a:schemeClr val="accent3"/>
                </a:solidFill>
              </a:rPr>
              <a:t>email,numeroTelemovel</a:t>
            </a:r>
            <a:r>
              <a:rPr lang="pt-PT" sz="1400" dirty="0">
                <a:solidFill>
                  <a:schemeClr val="accent3"/>
                </a:solidFill>
              </a:rPr>
              <a:t>, </a:t>
            </a:r>
            <a:r>
              <a:rPr lang="pt-PT" sz="1400" dirty="0" err="1">
                <a:solidFill>
                  <a:schemeClr val="accent3"/>
                </a:solidFill>
              </a:rPr>
              <a:t>nifCliente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PRODUTO (</a:t>
            </a:r>
            <a:r>
              <a:rPr lang="pt-PT" sz="1400" dirty="0" err="1">
                <a:solidFill>
                  <a:schemeClr val="accent3"/>
                </a:solidFill>
              </a:rPr>
              <a:t>codProduto</a:t>
            </a:r>
            <a:r>
              <a:rPr lang="pt-PT" sz="1400" dirty="0">
                <a:solidFill>
                  <a:schemeClr val="accent3"/>
                </a:solidFill>
              </a:rPr>
              <a:t>, nome, </a:t>
            </a:r>
            <a:r>
              <a:rPr lang="pt-PT" sz="1400" dirty="0" err="1">
                <a:solidFill>
                  <a:schemeClr val="accent3"/>
                </a:solidFill>
              </a:rPr>
              <a:t>preco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FORNECEDOR (nome, </a:t>
            </a:r>
            <a:r>
              <a:rPr lang="pt-PT" sz="1400" dirty="0" err="1">
                <a:solidFill>
                  <a:schemeClr val="accent3"/>
                </a:solidFill>
              </a:rPr>
              <a:t>email,iban</a:t>
            </a:r>
            <a:r>
              <a:rPr lang="pt-PT" sz="1400" dirty="0">
                <a:solidFill>
                  <a:schemeClr val="accent3"/>
                </a:solidFill>
              </a:rPr>
              <a:t>, </a:t>
            </a:r>
            <a:r>
              <a:rPr lang="pt-PT" sz="1400" dirty="0" err="1">
                <a:solidFill>
                  <a:schemeClr val="accent3"/>
                </a:solidFill>
              </a:rPr>
              <a:t>nifFornecedor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  <a:endParaRPr lang="pt-PT" dirty="0">
              <a:solidFill>
                <a:schemeClr val="accent3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PEDIDO (</a:t>
            </a:r>
            <a:r>
              <a:rPr lang="pt-PT" sz="1400" dirty="0" err="1">
                <a:solidFill>
                  <a:schemeClr val="accent3"/>
                </a:solidFill>
              </a:rPr>
              <a:t>dataPedido</a:t>
            </a:r>
            <a:r>
              <a:rPr lang="pt-PT" sz="1400" dirty="0">
                <a:solidFill>
                  <a:schemeClr val="accent3"/>
                </a:solidFill>
              </a:rPr>
              <a:t>, </a:t>
            </a:r>
            <a:r>
              <a:rPr lang="pt-PT" sz="1400" dirty="0" err="1">
                <a:solidFill>
                  <a:schemeClr val="accent3"/>
                </a:solidFill>
              </a:rPr>
              <a:t>numeroPedido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COMPRA (</a:t>
            </a:r>
            <a:r>
              <a:rPr lang="pt-PT" sz="1400" dirty="0" err="1">
                <a:solidFill>
                  <a:schemeClr val="accent3"/>
                </a:solidFill>
              </a:rPr>
              <a:t>dataCompra</a:t>
            </a:r>
            <a:r>
              <a:rPr lang="pt-PT" sz="1400" dirty="0">
                <a:solidFill>
                  <a:schemeClr val="accent3"/>
                </a:solidFill>
              </a:rPr>
              <a:t>, </a:t>
            </a:r>
            <a:r>
              <a:rPr lang="pt-PT" sz="1400" dirty="0" err="1">
                <a:solidFill>
                  <a:schemeClr val="accent3"/>
                </a:solidFill>
              </a:rPr>
              <a:t>NumeroCompra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Introdução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34090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775619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C1: Introdução (Modelação do problema);</a:t>
            </a:r>
            <a:r>
              <a:rPr lang="en" sz="2400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2042219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bg2"/>
                </a:solidFill>
              </a:rPr>
              <a:t>Associações: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>
                <a:solidFill>
                  <a:schemeClr val="accent6"/>
                </a:solidFill>
              </a:rPr>
              <a:t>realiza(</a:t>
            </a:r>
            <a:r>
              <a:rPr lang="pt-PT" sz="1200" dirty="0" err="1">
                <a:solidFill>
                  <a:schemeClr val="accent6"/>
                </a:solidFill>
              </a:rPr>
              <a:t>Supermercado,pedido</a:t>
            </a:r>
            <a:r>
              <a:rPr lang="pt-PT" sz="1200" dirty="0">
                <a:solidFill>
                  <a:schemeClr val="accent6"/>
                </a:solidFill>
              </a:rPr>
              <a:t>) N:1 P|T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>
                <a:solidFill>
                  <a:schemeClr val="accent6"/>
                </a:solidFill>
              </a:rPr>
              <a:t>fornece(</a:t>
            </a:r>
            <a:r>
              <a:rPr lang="pt-PT" sz="1200" dirty="0" err="1">
                <a:solidFill>
                  <a:schemeClr val="accent6"/>
                </a:solidFill>
              </a:rPr>
              <a:t>Fornecedor,Produto</a:t>
            </a:r>
            <a:r>
              <a:rPr lang="pt-PT" sz="1200" dirty="0">
                <a:solidFill>
                  <a:schemeClr val="accent6"/>
                </a:solidFill>
              </a:rPr>
              <a:t>) M:N T|T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temStock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Supermercado,Produto</a:t>
            </a:r>
            <a:r>
              <a:rPr lang="pt-PT" sz="1200" dirty="0">
                <a:solidFill>
                  <a:schemeClr val="accent6"/>
                </a:solidFill>
              </a:rPr>
              <a:t>) M:N P|P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trabalhaPara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Empregado,Supermercado</a:t>
            </a:r>
            <a:r>
              <a:rPr lang="pt-PT" sz="1200" dirty="0">
                <a:solidFill>
                  <a:schemeClr val="accent6"/>
                </a:solidFill>
              </a:rPr>
              <a:t>) 1:N T|T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gerencia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Empregado,Supermercado</a:t>
            </a:r>
            <a:r>
              <a:rPr lang="pt-PT" sz="1200" dirty="0">
                <a:solidFill>
                  <a:schemeClr val="accent6"/>
                </a:solidFill>
              </a:rPr>
              <a:t>) 1:1 P|T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enviadaPara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Pedido,Fornecedor</a:t>
            </a:r>
            <a:r>
              <a:rPr lang="pt-PT" sz="1200" dirty="0">
                <a:solidFill>
                  <a:schemeClr val="accent6"/>
                </a:solidFill>
              </a:rPr>
              <a:t>) M:N T|P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listaPedido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Pedido,Produto</a:t>
            </a:r>
            <a:r>
              <a:rPr lang="pt-PT" sz="1200" dirty="0">
                <a:solidFill>
                  <a:schemeClr val="accent6"/>
                </a:solidFill>
              </a:rPr>
              <a:t>) M:N T|P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>
                <a:solidFill>
                  <a:schemeClr val="accent6"/>
                </a:solidFill>
              </a:rPr>
              <a:t>exerce(Cliente, Compra) 1:N P|T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listaCompra</a:t>
            </a:r>
            <a:r>
              <a:rPr lang="pt-PT" sz="1200" dirty="0">
                <a:solidFill>
                  <a:schemeClr val="accent6"/>
                </a:solidFill>
              </a:rPr>
              <a:t>(Compra, Produto) M:N T|P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exercidaEm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Comprea,Supermecado</a:t>
            </a:r>
            <a:r>
              <a:rPr lang="pt-PT" sz="1200" dirty="0">
                <a:solidFill>
                  <a:schemeClr val="accent6"/>
                </a:solidFill>
              </a:rPr>
              <a:t>) 1:N T|P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Introdução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85485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C2: Especificação de Requisitos;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230003" y="2007582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A especificação detalhada dos tipos de utilizadores e suas respetivas funcionalidades garante que o sistema de informação atenda às necessidades operacionais da rede de supermercados, de forma a proporcionar uma maior eficiência e controlo em todas as áreas críticas do negócio.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dirty="0">
                <a:solidFill>
                  <a:schemeClr val="accent6"/>
                </a:solidFill>
              </a:rPr>
              <a:t>Especificação de Requisitos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03509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C2: Especificação de Requisitos;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230003" y="2007582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bg2"/>
                </a:solidFill>
              </a:rPr>
              <a:t>Administrador do Sistema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Gerir Usuários;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Criar Relatórios Avançados;</a:t>
            </a:r>
          </a:p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Gerente de Loja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Gerir Produtos;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dirty="0">
                <a:solidFill>
                  <a:schemeClr val="accent3"/>
                </a:solidFill>
              </a:rPr>
              <a:t>Monitorar Vendas;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dirty="0">
                <a:solidFill>
                  <a:schemeClr val="accent3"/>
                </a:solidFill>
              </a:rPr>
              <a:t>Gerir Pessoal;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dirty="0">
                <a:solidFill>
                  <a:schemeClr val="accent3"/>
                </a:solidFill>
              </a:rPr>
              <a:t>-Gerir inventário;</a:t>
            </a:r>
            <a:endParaRPr lang="pt-PT" sz="14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dirty="0">
                <a:solidFill>
                  <a:schemeClr val="accent6"/>
                </a:solidFill>
              </a:rPr>
              <a:t>Especificação de Requisitos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7560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C2: Especificação de Requisitos;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230003" y="1699650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bg2"/>
                </a:solidFill>
              </a:rPr>
              <a:t>Operador de caixa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dirty="0">
                <a:solidFill>
                  <a:schemeClr val="accent3"/>
                </a:solidFill>
              </a:rPr>
              <a:t>Registar Vendas</a:t>
            </a:r>
            <a:r>
              <a:rPr lang="pt-PT" sz="1400" dirty="0">
                <a:solidFill>
                  <a:schemeClr val="accent3"/>
                </a:solidFill>
              </a:rPr>
              <a:t>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Consultar </a:t>
            </a:r>
            <a:r>
              <a:rPr lang="pt-PT" sz="1400">
                <a:solidFill>
                  <a:schemeClr val="accent3"/>
                </a:solidFill>
              </a:rPr>
              <a:t>Produtos;</a:t>
            </a:r>
            <a:endParaRPr lang="pt-PT" sz="14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Especificação de Requisitos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31446371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accent3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1346</Words>
  <Application>Microsoft Office PowerPoint</Application>
  <PresentationFormat>Apresentação no Ecrã (16:9)</PresentationFormat>
  <Paragraphs>292</Paragraphs>
  <Slides>39</Slides>
  <Notes>39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39</vt:i4>
      </vt:variant>
    </vt:vector>
  </HeadingPairs>
  <TitlesOfParts>
    <vt:vector size="42" baseType="lpstr">
      <vt:lpstr>Fira Code</vt:lpstr>
      <vt:lpstr>Arial</vt:lpstr>
      <vt:lpstr>Programming Language Workshop for Beginners by Slidesgo</vt:lpstr>
      <vt:lpstr>M2 {</vt:lpstr>
      <vt:lpstr>01</vt:lpstr>
      <vt:lpstr>01 {</vt:lpstr>
      <vt:lpstr>C1: Introdução; {</vt:lpstr>
      <vt:lpstr>C1: Introdução (Modelação do problema); {</vt:lpstr>
      <vt:lpstr>C1: Introdução (Modelação do problema); {</vt:lpstr>
      <vt:lpstr>C2: Especificação de Requisitos;{</vt:lpstr>
      <vt:lpstr>C2: Especificação de Requisitos;{</vt:lpstr>
      <vt:lpstr>C2: Especificação de Requisitos;{</vt:lpstr>
      <vt:lpstr>C3:Esquema conpectual;{</vt:lpstr>
      <vt:lpstr>02 {</vt:lpstr>
      <vt:lpstr>Normalização;{</vt:lpstr>
      <vt:lpstr>Normalização;{</vt:lpstr>
      <vt:lpstr>Normalização;{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‘Mundial 2022’ {</dc:title>
  <dc:creator>user</dc:creator>
  <cp:lastModifiedBy>filipe oliveira</cp:lastModifiedBy>
  <cp:revision>9</cp:revision>
  <dcterms:modified xsi:type="dcterms:W3CDTF">2024-06-17T14:04:52Z</dcterms:modified>
</cp:coreProperties>
</file>