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8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84"/>
    <p:restoredTop sz="94694"/>
  </p:normalViewPr>
  <p:slideViewPr>
    <p:cSldViewPr snapToGrid="0" snapToObjects="1" showGuides="1">
      <p:cViewPr varScale="1">
        <p:scale>
          <a:sx n="117" d="100"/>
          <a:sy n="117" d="100"/>
        </p:scale>
        <p:origin x="1472"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CF5894-EC46-674E-89F7-D127BD65357C}" type="doc">
      <dgm:prSet loTypeId="urn:microsoft.com/office/officeart/2005/8/layout/process3" loCatId="" qsTypeId="urn:microsoft.com/office/officeart/2005/8/quickstyle/simple1" qsCatId="simple" csTypeId="urn:microsoft.com/office/officeart/2005/8/colors/accent1_2" csCatId="accent1" phldr="1"/>
      <dgm:spPr/>
      <dgm:t>
        <a:bodyPr/>
        <a:lstStyle/>
        <a:p>
          <a:endParaRPr lang="en-US"/>
        </a:p>
      </dgm:t>
    </dgm:pt>
    <dgm:pt modelId="{D3FE6BFA-2F88-074C-9E62-E98B5BDBD798}">
      <dgm:prSet phldrT="[Text]"/>
      <dgm:spPr/>
      <dgm:t>
        <a:bodyPr/>
        <a:lstStyle/>
        <a:p>
          <a:r>
            <a:rPr lang="en-US" dirty="0"/>
            <a:t>194673 records</a:t>
          </a:r>
        </a:p>
      </dgm:t>
    </dgm:pt>
    <dgm:pt modelId="{52D7CB40-20BE-2C4B-BD04-30D3F1720713}" type="parTrans" cxnId="{2FE9CB8F-676F-7141-86DA-E66373B92870}">
      <dgm:prSet/>
      <dgm:spPr/>
      <dgm:t>
        <a:bodyPr/>
        <a:lstStyle/>
        <a:p>
          <a:endParaRPr lang="en-US"/>
        </a:p>
      </dgm:t>
    </dgm:pt>
    <dgm:pt modelId="{52D7F913-665A-4C45-A82E-B52C6AAAFC59}" type="sibTrans" cxnId="{2FE9CB8F-676F-7141-86DA-E66373B92870}">
      <dgm:prSet/>
      <dgm:spPr/>
      <dgm:t>
        <a:bodyPr/>
        <a:lstStyle/>
        <a:p>
          <a:endParaRPr lang="en-US"/>
        </a:p>
      </dgm:t>
    </dgm:pt>
    <dgm:pt modelId="{C74469D7-2E3C-FF42-9FD3-021689355FDA}">
      <dgm:prSet phldrT="[Text]"/>
      <dgm:spPr/>
      <dgm:t>
        <a:bodyPr/>
        <a:lstStyle/>
        <a:p>
          <a:r>
            <a:rPr lang="en-US" dirty="0"/>
            <a:t>Full data set</a:t>
          </a:r>
        </a:p>
      </dgm:t>
    </dgm:pt>
    <dgm:pt modelId="{E41571DC-C06C-7F49-B957-732A5EFBAB32}" type="parTrans" cxnId="{B02C2BAA-A77B-F747-BA2B-EF3273C82293}">
      <dgm:prSet/>
      <dgm:spPr/>
      <dgm:t>
        <a:bodyPr/>
        <a:lstStyle/>
        <a:p>
          <a:endParaRPr lang="en-US"/>
        </a:p>
      </dgm:t>
    </dgm:pt>
    <dgm:pt modelId="{A4B2A0F3-035B-7A4D-9351-0EDEBFAC097F}" type="sibTrans" cxnId="{B02C2BAA-A77B-F747-BA2B-EF3273C82293}">
      <dgm:prSet/>
      <dgm:spPr/>
      <dgm:t>
        <a:bodyPr/>
        <a:lstStyle/>
        <a:p>
          <a:endParaRPr lang="en-US"/>
        </a:p>
      </dgm:t>
    </dgm:pt>
    <dgm:pt modelId="{F2DD4AC0-B296-AA49-8C5E-33A7142341FF}">
      <dgm:prSet phldrT="[Text]"/>
      <dgm:spPr/>
      <dgm:t>
        <a:bodyPr/>
        <a:lstStyle/>
        <a:p>
          <a:r>
            <a:rPr lang="en-US" dirty="0"/>
            <a:t>4701 records</a:t>
          </a:r>
        </a:p>
      </dgm:t>
    </dgm:pt>
    <dgm:pt modelId="{EDD4B0F9-F192-5840-9C41-5BFAF1A07BDE}" type="parTrans" cxnId="{04EA249D-5ED4-F441-ABD4-9471B1694EBD}">
      <dgm:prSet/>
      <dgm:spPr/>
      <dgm:t>
        <a:bodyPr/>
        <a:lstStyle/>
        <a:p>
          <a:endParaRPr lang="en-US"/>
        </a:p>
      </dgm:t>
    </dgm:pt>
    <dgm:pt modelId="{73B347D8-8961-A64A-B3F0-7019FDF06701}" type="sibTrans" cxnId="{04EA249D-5ED4-F441-ABD4-9471B1694EBD}">
      <dgm:prSet/>
      <dgm:spPr/>
      <dgm:t>
        <a:bodyPr/>
        <a:lstStyle/>
        <a:p>
          <a:endParaRPr lang="en-US"/>
        </a:p>
      </dgm:t>
    </dgm:pt>
    <dgm:pt modelId="{1080703E-C3A7-024F-860C-9A4732BF4B45}">
      <dgm:prSet phldrT="[Text]"/>
      <dgm:spPr/>
      <dgm:t>
        <a:bodyPr/>
        <a:lstStyle/>
        <a:p>
          <a:r>
            <a:rPr lang="en-US" dirty="0"/>
            <a:t>Collisions involving cyclists only</a:t>
          </a:r>
        </a:p>
      </dgm:t>
    </dgm:pt>
    <dgm:pt modelId="{B1AFA633-7D90-F14D-B9D0-30333C16CCCB}" type="parTrans" cxnId="{004AE643-184D-7943-ABE4-B990E8A3F9F8}">
      <dgm:prSet/>
      <dgm:spPr/>
      <dgm:t>
        <a:bodyPr/>
        <a:lstStyle/>
        <a:p>
          <a:endParaRPr lang="en-US"/>
        </a:p>
      </dgm:t>
    </dgm:pt>
    <dgm:pt modelId="{638DE160-65E1-5045-8C75-90950D0072E7}" type="sibTrans" cxnId="{004AE643-184D-7943-ABE4-B990E8A3F9F8}">
      <dgm:prSet/>
      <dgm:spPr/>
      <dgm:t>
        <a:bodyPr/>
        <a:lstStyle/>
        <a:p>
          <a:endParaRPr lang="en-US"/>
        </a:p>
      </dgm:t>
    </dgm:pt>
    <dgm:pt modelId="{74BB7293-E33E-E54A-8D1F-F463396A94DC}">
      <dgm:prSet phldrT="[Text]"/>
      <dgm:spPr/>
      <dgm:t>
        <a:bodyPr/>
        <a:lstStyle/>
        <a:p>
          <a:r>
            <a:rPr lang="en-US" dirty="0"/>
            <a:t>4687 records</a:t>
          </a:r>
        </a:p>
      </dgm:t>
    </dgm:pt>
    <dgm:pt modelId="{0E26214D-521B-4E4B-A4FC-12DD6C7FA45A}" type="parTrans" cxnId="{008C6482-A17D-A64A-99CD-D3D27CF8EB40}">
      <dgm:prSet/>
      <dgm:spPr/>
      <dgm:t>
        <a:bodyPr/>
        <a:lstStyle/>
        <a:p>
          <a:endParaRPr lang="en-US"/>
        </a:p>
      </dgm:t>
    </dgm:pt>
    <dgm:pt modelId="{897C967A-6385-794F-B90A-A97BCE0E571F}" type="sibTrans" cxnId="{008C6482-A17D-A64A-99CD-D3D27CF8EB40}">
      <dgm:prSet/>
      <dgm:spPr/>
      <dgm:t>
        <a:bodyPr/>
        <a:lstStyle/>
        <a:p>
          <a:endParaRPr lang="en-US"/>
        </a:p>
      </dgm:t>
    </dgm:pt>
    <dgm:pt modelId="{CC39016F-7B4C-2543-8FFD-62D11B668E80}">
      <dgm:prSet phldrT="[Text]"/>
      <dgm:spPr/>
      <dgm:t>
        <a:bodyPr/>
        <a:lstStyle/>
        <a:p>
          <a:r>
            <a:rPr lang="en-US" dirty="0" err="1"/>
            <a:t>NaN</a:t>
          </a:r>
          <a:r>
            <a:rPr lang="en-US" dirty="0"/>
            <a:t> dropped</a:t>
          </a:r>
        </a:p>
      </dgm:t>
    </dgm:pt>
    <dgm:pt modelId="{D0CB4C61-D9EC-1442-8AF4-88C33E248489}" type="parTrans" cxnId="{BDBF8105-F0AB-E743-B3AD-2F393C554A70}">
      <dgm:prSet/>
      <dgm:spPr/>
      <dgm:t>
        <a:bodyPr/>
        <a:lstStyle/>
        <a:p>
          <a:endParaRPr lang="en-US"/>
        </a:p>
      </dgm:t>
    </dgm:pt>
    <dgm:pt modelId="{438ED579-872B-8448-9796-7C4CFDBC3BFB}" type="sibTrans" cxnId="{BDBF8105-F0AB-E743-B3AD-2F393C554A70}">
      <dgm:prSet/>
      <dgm:spPr/>
      <dgm:t>
        <a:bodyPr/>
        <a:lstStyle/>
        <a:p>
          <a:endParaRPr lang="en-US"/>
        </a:p>
      </dgm:t>
    </dgm:pt>
    <dgm:pt modelId="{B89FE127-C511-464F-9045-F9EA44D2CF0E}">
      <dgm:prSet/>
      <dgm:spPr/>
      <dgm:t>
        <a:bodyPr/>
        <a:lstStyle/>
        <a:p>
          <a:r>
            <a:rPr lang="en-US" dirty="0"/>
            <a:t>4185 records</a:t>
          </a:r>
        </a:p>
      </dgm:t>
    </dgm:pt>
    <dgm:pt modelId="{49D38DB8-5ACD-3F48-AB3C-AA7F275078D5}" type="parTrans" cxnId="{AC772CDE-1CAA-2E41-8C13-6B753EC465CD}">
      <dgm:prSet/>
      <dgm:spPr/>
      <dgm:t>
        <a:bodyPr/>
        <a:lstStyle/>
        <a:p>
          <a:endParaRPr lang="en-US"/>
        </a:p>
      </dgm:t>
    </dgm:pt>
    <dgm:pt modelId="{7F9F11AA-B27D-1A4E-8D1B-58442EB78369}" type="sibTrans" cxnId="{AC772CDE-1CAA-2E41-8C13-6B753EC465CD}">
      <dgm:prSet/>
      <dgm:spPr/>
      <dgm:t>
        <a:bodyPr/>
        <a:lstStyle/>
        <a:p>
          <a:endParaRPr lang="en-US"/>
        </a:p>
      </dgm:t>
    </dgm:pt>
    <dgm:pt modelId="{3D69177E-61AA-FF4E-9CDC-2A03DC7D2C17}">
      <dgm:prSet/>
      <dgm:spPr/>
      <dgm:t>
        <a:bodyPr/>
        <a:lstStyle/>
        <a:p>
          <a:r>
            <a:rPr lang="en-US" dirty="0"/>
            <a:t>Removed records with values of low frequency</a:t>
          </a:r>
        </a:p>
      </dgm:t>
    </dgm:pt>
    <dgm:pt modelId="{779262C9-9657-B347-A2DA-EDA00E26C1CB}" type="parTrans" cxnId="{8EA14A26-32B1-864E-B822-41FA6C4AEAD3}">
      <dgm:prSet/>
      <dgm:spPr/>
      <dgm:t>
        <a:bodyPr/>
        <a:lstStyle/>
        <a:p>
          <a:endParaRPr lang="en-US"/>
        </a:p>
      </dgm:t>
    </dgm:pt>
    <dgm:pt modelId="{94ABB8D1-DA61-0543-A261-0E623D944A6A}" type="sibTrans" cxnId="{8EA14A26-32B1-864E-B822-41FA6C4AEAD3}">
      <dgm:prSet/>
      <dgm:spPr/>
      <dgm:t>
        <a:bodyPr/>
        <a:lstStyle/>
        <a:p>
          <a:endParaRPr lang="en-US"/>
        </a:p>
      </dgm:t>
    </dgm:pt>
    <dgm:pt modelId="{D0CABA6B-79ED-B442-B8C9-E4CCEFEFF739}" type="pres">
      <dgm:prSet presAssocID="{BCCF5894-EC46-674E-89F7-D127BD65357C}" presName="linearFlow" presStyleCnt="0">
        <dgm:presLayoutVars>
          <dgm:dir/>
          <dgm:animLvl val="lvl"/>
          <dgm:resizeHandles val="exact"/>
        </dgm:presLayoutVars>
      </dgm:prSet>
      <dgm:spPr/>
    </dgm:pt>
    <dgm:pt modelId="{2BB1EE15-8344-2F4D-99BA-F060FBC86F77}" type="pres">
      <dgm:prSet presAssocID="{D3FE6BFA-2F88-074C-9E62-E98B5BDBD798}" presName="composite" presStyleCnt="0"/>
      <dgm:spPr/>
    </dgm:pt>
    <dgm:pt modelId="{386FF98B-A8AA-3247-9166-213DFD050350}" type="pres">
      <dgm:prSet presAssocID="{D3FE6BFA-2F88-074C-9E62-E98B5BDBD798}" presName="parTx" presStyleLbl="node1" presStyleIdx="0" presStyleCnt="4">
        <dgm:presLayoutVars>
          <dgm:chMax val="0"/>
          <dgm:chPref val="0"/>
          <dgm:bulletEnabled val="1"/>
        </dgm:presLayoutVars>
      </dgm:prSet>
      <dgm:spPr/>
    </dgm:pt>
    <dgm:pt modelId="{A4469FB8-DA1F-CB41-93E5-72532B62B318}" type="pres">
      <dgm:prSet presAssocID="{D3FE6BFA-2F88-074C-9E62-E98B5BDBD798}" presName="parSh" presStyleLbl="node1" presStyleIdx="0" presStyleCnt="4"/>
      <dgm:spPr/>
    </dgm:pt>
    <dgm:pt modelId="{D08994E9-0270-DE48-A5AA-FEFC762A9467}" type="pres">
      <dgm:prSet presAssocID="{D3FE6BFA-2F88-074C-9E62-E98B5BDBD798}" presName="desTx" presStyleLbl="fgAcc1" presStyleIdx="0" presStyleCnt="4">
        <dgm:presLayoutVars>
          <dgm:bulletEnabled val="1"/>
        </dgm:presLayoutVars>
      </dgm:prSet>
      <dgm:spPr/>
    </dgm:pt>
    <dgm:pt modelId="{D0FB85F7-0E20-8040-83AC-6FE149197A30}" type="pres">
      <dgm:prSet presAssocID="{52D7F913-665A-4C45-A82E-B52C6AAAFC59}" presName="sibTrans" presStyleLbl="sibTrans2D1" presStyleIdx="0" presStyleCnt="3"/>
      <dgm:spPr/>
    </dgm:pt>
    <dgm:pt modelId="{265F3087-93C0-4949-AD54-16C7721E7B63}" type="pres">
      <dgm:prSet presAssocID="{52D7F913-665A-4C45-A82E-B52C6AAAFC59}" presName="connTx" presStyleLbl="sibTrans2D1" presStyleIdx="0" presStyleCnt="3"/>
      <dgm:spPr/>
    </dgm:pt>
    <dgm:pt modelId="{82C9AA74-8EDC-7B43-9753-A7FB92530F09}" type="pres">
      <dgm:prSet presAssocID="{F2DD4AC0-B296-AA49-8C5E-33A7142341FF}" presName="composite" presStyleCnt="0"/>
      <dgm:spPr/>
    </dgm:pt>
    <dgm:pt modelId="{C4AF7AB9-12A9-2B4A-B83E-21CE4F67A7D6}" type="pres">
      <dgm:prSet presAssocID="{F2DD4AC0-B296-AA49-8C5E-33A7142341FF}" presName="parTx" presStyleLbl="node1" presStyleIdx="0" presStyleCnt="4">
        <dgm:presLayoutVars>
          <dgm:chMax val="0"/>
          <dgm:chPref val="0"/>
          <dgm:bulletEnabled val="1"/>
        </dgm:presLayoutVars>
      </dgm:prSet>
      <dgm:spPr/>
    </dgm:pt>
    <dgm:pt modelId="{591B2902-377F-584F-B9FD-71B512EDDF28}" type="pres">
      <dgm:prSet presAssocID="{F2DD4AC0-B296-AA49-8C5E-33A7142341FF}" presName="parSh" presStyleLbl="node1" presStyleIdx="1" presStyleCnt="4"/>
      <dgm:spPr/>
    </dgm:pt>
    <dgm:pt modelId="{62D4D694-4FD9-9E43-917C-CCC515FBB0D5}" type="pres">
      <dgm:prSet presAssocID="{F2DD4AC0-B296-AA49-8C5E-33A7142341FF}" presName="desTx" presStyleLbl="fgAcc1" presStyleIdx="1" presStyleCnt="4">
        <dgm:presLayoutVars>
          <dgm:bulletEnabled val="1"/>
        </dgm:presLayoutVars>
      </dgm:prSet>
      <dgm:spPr/>
    </dgm:pt>
    <dgm:pt modelId="{BAD584A1-7B67-C94D-B9D6-2B2C668833AA}" type="pres">
      <dgm:prSet presAssocID="{73B347D8-8961-A64A-B3F0-7019FDF06701}" presName="sibTrans" presStyleLbl="sibTrans2D1" presStyleIdx="1" presStyleCnt="3"/>
      <dgm:spPr/>
    </dgm:pt>
    <dgm:pt modelId="{AA23457B-E08B-CE40-816F-03D0D89EDC09}" type="pres">
      <dgm:prSet presAssocID="{73B347D8-8961-A64A-B3F0-7019FDF06701}" presName="connTx" presStyleLbl="sibTrans2D1" presStyleIdx="1" presStyleCnt="3"/>
      <dgm:spPr/>
    </dgm:pt>
    <dgm:pt modelId="{B3C2A98B-2CD8-B940-8827-58F1B7035658}" type="pres">
      <dgm:prSet presAssocID="{74BB7293-E33E-E54A-8D1F-F463396A94DC}" presName="composite" presStyleCnt="0"/>
      <dgm:spPr/>
    </dgm:pt>
    <dgm:pt modelId="{58162C41-5EBA-A64A-873E-01DAC560241C}" type="pres">
      <dgm:prSet presAssocID="{74BB7293-E33E-E54A-8D1F-F463396A94DC}" presName="parTx" presStyleLbl="node1" presStyleIdx="1" presStyleCnt="4">
        <dgm:presLayoutVars>
          <dgm:chMax val="0"/>
          <dgm:chPref val="0"/>
          <dgm:bulletEnabled val="1"/>
        </dgm:presLayoutVars>
      </dgm:prSet>
      <dgm:spPr/>
    </dgm:pt>
    <dgm:pt modelId="{965C0DC0-C7C2-E749-9F63-0C6215AFAF62}" type="pres">
      <dgm:prSet presAssocID="{74BB7293-E33E-E54A-8D1F-F463396A94DC}" presName="parSh" presStyleLbl="node1" presStyleIdx="2" presStyleCnt="4"/>
      <dgm:spPr/>
    </dgm:pt>
    <dgm:pt modelId="{81196781-7E33-F047-B2B7-235740E85305}" type="pres">
      <dgm:prSet presAssocID="{74BB7293-E33E-E54A-8D1F-F463396A94DC}" presName="desTx" presStyleLbl="fgAcc1" presStyleIdx="2" presStyleCnt="4">
        <dgm:presLayoutVars>
          <dgm:bulletEnabled val="1"/>
        </dgm:presLayoutVars>
      </dgm:prSet>
      <dgm:spPr/>
    </dgm:pt>
    <dgm:pt modelId="{EA6C360F-60FA-2340-9A76-5755D9C90B45}" type="pres">
      <dgm:prSet presAssocID="{897C967A-6385-794F-B90A-A97BCE0E571F}" presName="sibTrans" presStyleLbl="sibTrans2D1" presStyleIdx="2" presStyleCnt="3"/>
      <dgm:spPr/>
    </dgm:pt>
    <dgm:pt modelId="{626CF1D4-3AAE-944A-BCF4-7A31CC0CAECD}" type="pres">
      <dgm:prSet presAssocID="{897C967A-6385-794F-B90A-A97BCE0E571F}" presName="connTx" presStyleLbl="sibTrans2D1" presStyleIdx="2" presStyleCnt="3"/>
      <dgm:spPr/>
    </dgm:pt>
    <dgm:pt modelId="{9039957A-FF8F-DD49-8847-43C305807556}" type="pres">
      <dgm:prSet presAssocID="{B89FE127-C511-464F-9045-F9EA44D2CF0E}" presName="composite" presStyleCnt="0"/>
      <dgm:spPr/>
    </dgm:pt>
    <dgm:pt modelId="{5E5F1603-4CFD-D346-BDE2-E75BE62206A3}" type="pres">
      <dgm:prSet presAssocID="{B89FE127-C511-464F-9045-F9EA44D2CF0E}" presName="parTx" presStyleLbl="node1" presStyleIdx="2" presStyleCnt="4">
        <dgm:presLayoutVars>
          <dgm:chMax val="0"/>
          <dgm:chPref val="0"/>
          <dgm:bulletEnabled val="1"/>
        </dgm:presLayoutVars>
      </dgm:prSet>
      <dgm:spPr/>
    </dgm:pt>
    <dgm:pt modelId="{89D36C8E-77BE-2B49-A813-41183DB5DDF6}" type="pres">
      <dgm:prSet presAssocID="{B89FE127-C511-464F-9045-F9EA44D2CF0E}" presName="parSh" presStyleLbl="node1" presStyleIdx="3" presStyleCnt="4"/>
      <dgm:spPr/>
    </dgm:pt>
    <dgm:pt modelId="{FE34C4AF-890D-A74B-A276-A3E3EB05127D}" type="pres">
      <dgm:prSet presAssocID="{B89FE127-C511-464F-9045-F9EA44D2CF0E}" presName="desTx" presStyleLbl="fgAcc1" presStyleIdx="3" presStyleCnt="4">
        <dgm:presLayoutVars>
          <dgm:bulletEnabled val="1"/>
        </dgm:presLayoutVars>
      </dgm:prSet>
      <dgm:spPr/>
    </dgm:pt>
  </dgm:ptLst>
  <dgm:cxnLst>
    <dgm:cxn modelId="{BDBF8105-F0AB-E743-B3AD-2F393C554A70}" srcId="{74BB7293-E33E-E54A-8D1F-F463396A94DC}" destId="{CC39016F-7B4C-2543-8FFD-62D11B668E80}" srcOrd="0" destOrd="0" parTransId="{D0CB4C61-D9EC-1442-8AF4-88C33E248489}" sibTransId="{438ED579-872B-8448-9796-7C4CFDBC3BFB}"/>
    <dgm:cxn modelId="{E72D0608-8E7E-F14C-B3AA-E6661531464C}" type="presOf" srcId="{897C967A-6385-794F-B90A-A97BCE0E571F}" destId="{EA6C360F-60FA-2340-9A76-5755D9C90B45}" srcOrd="0" destOrd="0" presId="urn:microsoft.com/office/officeart/2005/8/layout/process3"/>
    <dgm:cxn modelId="{24A07E16-4BAB-0943-86CC-39AEBD5E2133}" type="presOf" srcId="{C74469D7-2E3C-FF42-9FD3-021689355FDA}" destId="{D08994E9-0270-DE48-A5AA-FEFC762A9467}" srcOrd="0" destOrd="0" presId="urn:microsoft.com/office/officeart/2005/8/layout/process3"/>
    <dgm:cxn modelId="{733A1B1C-87E6-5E4C-B043-D7BF5ED14CB8}" type="presOf" srcId="{73B347D8-8961-A64A-B3F0-7019FDF06701}" destId="{BAD584A1-7B67-C94D-B9D6-2B2C668833AA}" srcOrd="0" destOrd="0" presId="urn:microsoft.com/office/officeart/2005/8/layout/process3"/>
    <dgm:cxn modelId="{3186B51F-3828-954F-9D2E-C26E4225ABEF}" type="presOf" srcId="{B89FE127-C511-464F-9045-F9EA44D2CF0E}" destId="{5E5F1603-4CFD-D346-BDE2-E75BE62206A3}" srcOrd="0" destOrd="0" presId="urn:microsoft.com/office/officeart/2005/8/layout/process3"/>
    <dgm:cxn modelId="{72DEB424-8B45-0D43-8731-DBF1D21A2D08}" type="presOf" srcId="{B89FE127-C511-464F-9045-F9EA44D2CF0E}" destId="{89D36C8E-77BE-2B49-A813-41183DB5DDF6}" srcOrd="1" destOrd="0" presId="urn:microsoft.com/office/officeart/2005/8/layout/process3"/>
    <dgm:cxn modelId="{8EA14A26-32B1-864E-B822-41FA6C4AEAD3}" srcId="{B89FE127-C511-464F-9045-F9EA44D2CF0E}" destId="{3D69177E-61AA-FF4E-9CDC-2A03DC7D2C17}" srcOrd="0" destOrd="0" parTransId="{779262C9-9657-B347-A2DA-EDA00E26C1CB}" sibTransId="{94ABB8D1-DA61-0543-A261-0E623D944A6A}"/>
    <dgm:cxn modelId="{07372C42-C050-1B4A-887D-EEB6F392E0F2}" type="presOf" srcId="{52D7F913-665A-4C45-A82E-B52C6AAAFC59}" destId="{265F3087-93C0-4949-AD54-16C7721E7B63}" srcOrd="1" destOrd="0" presId="urn:microsoft.com/office/officeart/2005/8/layout/process3"/>
    <dgm:cxn modelId="{004AE643-184D-7943-ABE4-B990E8A3F9F8}" srcId="{F2DD4AC0-B296-AA49-8C5E-33A7142341FF}" destId="{1080703E-C3A7-024F-860C-9A4732BF4B45}" srcOrd="0" destOrd="0" parTransId="{B1AFA633-7D90-F14D-B9D0-30333C16CCCB}" sibTransId="{638DE160-65E1-5045-8C75-90950D0072E7}"/>
    <dgm:cxn modelId="{8283D544-0629-BD46-939D-7FB09EC4F406}" type="presOf" srcId="{D3FE6BFA-2F88-074C-9E62-E98B5BDBD798}" destId="{386FF98B-A8AA-3247-9166-213DFD050350}" srcOrd="0" destOrd="0" presId="urn:microsoft.com/office/officeart/2005/8/layout/process3"/>
    <dgm:cxn modelId="{24B62658-41F5-2341-B25D-763E2FAB4ADF}" type="presOf" srcId="{897C967A-6385-794F-B90A-A97BCE0E571F}" destId="{626CF1D4-3AAE-944A-BCF4-7A31CC0CAECD}" srcOrd="1" destOrd="0" presId="urn:microsoft.com/office/officeart/2005/8/layout/process3"/>
    <dgm:cxn modelId="{655B255B-F0E2-F148-8915-B98F1096B2D9}" type="presOf" srcId="{CC39016F-7B4C-2543-8FFD-62D11B668E80}" destId="{81196781-7E33-F047-B2B7-235740E85305}" srcOrd="0" destOrd="0" presId="urn:microsoft.com/office/officeart/2005/8/layout/process3"/>
    <dgm:cxn modelId="{99CB285B-0A2D-3D45-8BE1-220F84B02A52}" type="presOf" srcId="{74BB7293-E33E-E54A-8D1F-F463396A94DC}" destId="{58162C41-5EBA-A64A-873E-01DAC560241C}" srcOrd="0" destOrd="0" presId="urn:microsoft.com/office/officeart/2005/8/layout/process3"/>
    <dgm:cxn modelId="{3A69155E-EAA1-3B49-9B8C-4A2049CDB1F6}" type="presOf" srcId="{3D69177E-61AA-FF4E-9CDC-2A03DC7D2C17}" destId="{FE34C4AF-890D-A74B-A276-A3E3EB05127D}" srcOrd="0" destOrd="0" presId="urn:microsoft.com/office/officeart/2005/8/layout/process3"/>
    <dgm:cxn modelId="{0255306F-2AD8-A342-8C85-EFC6C2762421}" type="presOf" srcId="{52D7F913-665A-4C45-A82E-B52C6AAAFC59}" destId="{D0FB85F7-0E20-8040-83AC-6FE149197A30}" srcOrd="0" destOrd="0" presId="urn:microsoft.com/office/officeart/2005/8/layout/process3"/>
    <dgm:cxn modelId="{CFD3807E-6A10-844D-B896-CD5F19CCF8C2}" type="presOf" srcId="{F2DD4AC0-B296-AA49-8C5E-33A7142341FF}" destId="{591B2902-377F-584F-B9FD-71B512EDDF28}" srcOrd="1" destOrd="0" presId="urn:microsoft.com/office/officeart/2005/8/layout/process3"/>
    <dgm:cxn modelId="{008C6482-A17D-A64A-99CD-D3D27CF8EB40}" srcId="{BCCF5894-EC46-674E-89F7-D127BD65357C}" destId="{74BB7293-E33E-E54A-8D1F-F463396A94DC}" srcOrd="2" destOrd="0" parTransId="{0E26214D-521B-4E4B-A4FC-12DD6C7FA45A}" sibTransId="{897C967A-6385-794F-B90A-A97BCE0E571F}"/>
    <dgm:cxn modelId="{084BFD85-04F6-4445-9330-A17094E9DF1E}" type="presOf" srcId="{D3FE6BFA-2F88-074C-9E62-E98B5BDBD798}" destId="{A4469FB8-DA1F-CB41-93E5-72532B62B318}" srcOrd="1" destOrd="0" presId="urn:microsoft.com/office/officeart/2005/8/layout/process3"/>
    <dgm:cxn modelId="{2FE9CB8F-676F-7141-86DA-E66373B92870}" srcId="{BCCF5894-EC46-674E-89F7-D127BD65357C}" destId="{D3FE6BFA-2F88-074C-9E62-E98B5BDBD798}" srcOrd="0" destOrd="0" parTransId="{52D7CB40-20BE-2C4B-BD04-30D3F1720713}" sibTransId="{52D7F913-665A-4C45-A82E-B52C6AAAFC59}"/>
    <dgm:cxn modelId="{04EA249D-5ED4-F441-ABD4-9471B1694EBD}" srcId="{BCCF5894-EC46-674E-89F7-D127BD65357C}" destId="{F2DD4AC0-B296-AA49-8C5E-33A7142341FF}" srcOrd="1" destOrd="0" parTransId="{EDD4B0F9-F192-5840-9C41-5BFAF1A07BDE}" sibTransId="{73B347D8-8961-A64A-B3F0-7019FDF06701}"/>
    <dgm:cxn modelId="{B02C2BAA-A77B-F747-BA2B-EF3273C82293}" srcId="{D3FE6BFA-2F88-074C-9E62-E98B5BDBD798}" destId="{C74469D7-2E3C-FF42-9FD3-021689355FDA}" srcOrd="0" destOrd="0" parTransId="{E41571DC-C06C-7F49-B957-732A5EFBAB32}" sibTransId="{A4B2A0F3-035B-7A4D-9351-0EDEBFAC097F}"/>
    <dgm:cxn modelId="{3D0517AB-ADD4-004F-BDF7-76479CDE55F2}" type="presOf" srcId="{1080703E-C3A7-024F-860C-9A4732BF4B45}" destId="{62D4D694-4FD9-9E43-917C-CCC515FBB0D5}" srcOrd="0" destOrd="0" presId="urn:microsoft.com/office/officeart/2005/8/layout/process3"/>
    <dgm:cxn modelId="{C21866C8-BC16-9E4A-B346-729FCF546335}" type="presOf" srcId="{73B347D8-8961-A64A-B3F0-7019FDF06701}" destId="{AA23457B-E08B-CE40-816F-03D0D89EDC09}" srcOrd="1" destOrd="0" presId="urn:microsoft.com/office/officeart/2005/8/layout/process3"/>
    <dgm:cxn modelId="{780AAFD4-4245-1C48-94C9-4D577CB8217B}" type="presOf" srcId="{F2DD4AC0-B296-AA49-8C5E-33A7142341FF}" destId="{C4AF7AB9-12A9-2B4A-B83E-21CE4F67A7D6}" srcOrd="0" destOrd="0" presId="urn:microsoft.com/office/officeart/2005/8/layout/process3"/>
    <dgm:cxn modelId="{AC772CDE-1CAA-2E41-8C13-6B753EC465CD}" srcId="{BCCF5894-EC46-674E-89F7-D127BD65357C}" destId="{B89FE127-C511-464F-9045-F9EA44D2CF0E}" srcOrd="3" destOrd="0" parTransId="{49D38DB8-5ACD-3F48-AB3C-AA7F275078D5}" sibTransId="{7F9F11AA-B27D-1A4E-8D1B-58442EB78369}"/>
    <dgm:cxn modelId="{7444DCDF-3E91-1B44-BB15-30460E6BF715}" type="presOf" srcId="{74BB7293-E33E-E54A-8D1F-F463396A94DC}" destId="{965C0DC0-C7C2-E749-9F63-0C6215AFAF62}" srcOrd="1" destOrd="0" presId="urn:microsoft.com/office/officeart/2005/8/layout/process3"/>
    <dgm:cxn modelId="{5814DFF4-AB73-B64E-8076-33D1ECFB5147}" type="presOf" srcId="{BCCF5894-EC46-674E-89F7-D127BD65357C}" destId="{D0CABA6B-79ED-B442-B8C9-E4CCEFEFF739}" srcOrd="0" destOrd="0" presId="urn:microsoft.com/office/officeart/2005/8/layout/process3"/>
    <dgm:cxn modelId="{01E834E0-68C1-F44B-9ECD-1149D6E39FB8}" type="presParOf" srcId="{D0CABA6B-79ED-B442-B8C9-E4CCEFEFF739}" destId="{2BB1EE15-8344-2F4D-99BA-F060FBC86F77}" srcOrd="0" destOrd="0" presId="urn:microsoft.com/office/officeart/2005/8/layout/process3"/>
    <dgm:cxn modelId="{4168E575-0483-8E4C-AA88-D042CE768AC4}" type="presParOf" srcId="{2BB1EE15-8344-2F4D-99BA-F060FBC86F77}" destId="{386FF98B-A8AA-3247-9166-213DFD050350}" srcOrd="0" destOrd="0" presId="urn:microsoft.com/office/officeart/2005/8/layout/process3"/>
    <dgm:cxn modelId="{6A80805B-F253-AC47-939D-8280739713DD}" type="presParOf" srcId="{2BB1EE15-8344-2F4D-99BA-F060FBC86F77}" destId="{A4469FB8-DA1F-CB41-93E5-72532B62B318}" srcOrd="1" destOrd="0" presId="urn:microsoft.com/office/officeart/2005/8/layout/process3"/>
    <dgm:cxn modelId="{C9D69C68-E91B-3F49-8256-75990F6DC147}" type="presParOf" srcId="{2BB1EE15-8344-2F4D-99BA-F060FBC86F77}" destId="{D08994E9-0270-DE48-A5AA-FEFC762A9467}" srcOrd="2" destOrd="0" presId="urn:microsoft.com/office/officeart/2005/8/layout/process3"/>
    <dgm:cxn modelId="{B7010D68-C5D1-734A-8C77-92F49F25080D}" type="presParOf" srcId="{D0CABA6B-79ED-B442-B8C9-E4CCEFEFF739}" destId="{D0FB85F7-0E20-8040-83AC-6FE149197A30}" srcOrd="1" destOrd="0" presId="urn:microsoft.com/office/officeart/2005/8/layout/process3"/>
    <dgm:cxn modelId="{B2C305CD-EAED-4B47-94FC-AB60ACE8C0B5}" type="presParOf" srcId="{D0FB85F7-0E20-8040-83AC-6FE149197A30}" destId="{265F3087-93C0-4949-AD54-16C7721E7B63}" srcOrd="0" destOrd="0" presId="urn:microsoft.com/office/officeart/2005/8/layout/process3"/>
    <dgm:cxn modelId="{2D151CF2-92E4-1840-9C72-62479F35C004}" type="presParOf" srcId="{D0CABA6B-79ED-B442-B8C9-E4CCEFEFF739}" destId="{82C9AA74-8EDC-7B43-9753-A7FB92530F09}" srcOrd="2" destOrd="0" presId="urn:microsoft.com/office/officeart/2005/8/layout/process3"/>
    <dgm:cxn modelId="{FF8FC70A-AC94-4245-820A-E150CBF2EDFD}" type="presParOf" srcId="{82C9AA74-8EDC-7B43-9753-A7FB92530F09}" destId="{C4AF7AB9-12A9-2B4A-B83E-21CE4F67A7D6}" srcOrd="0" destOrd="0" presId="urn:microsoft.com/office/officeart/2005/8/layout/process3"/>
    <dgm:cxn modelId="{A086210C-983F-3145-BE74-65A5D172318A}" type="presParOf" srcId="{82C9AA74-8EDC-7B43-9753-A7FB92530F09}" destId="{591B2902-377F-584F-B9FD-71B512EDDF28}" srcOrd="1" destOrd="0" presId="urn:microsoft.com/office/officeart/2005/8/layout/process3"/>
    <dgm:cxn modelId="{F16FEDBB-257E-FB46-9AF6-F1E8F25A89F8}" type="presParOf" srcId="{82C9AA74-8EDC-7B43-9753-A7FB92530F09}" destId="{62D4D694-4FD9-9E43-917C-CCC515FBB0D5}" srcOrd="2" destOrd="0" presId="urn:microsoft.com/office/officeart/2005/8/layout/process3"/>
    <dgm:cxn modelId="{A0F9C10C-97F2-194C-A1F9-D5253C758753}" type="presParOf" srcId="{D0CABA6B-79ED-B442-B8C9-E4CCEFEFF739}" destId="{BAD584A1-7B67-C94D-B9D6-2B2C668833AA}" srcOrd="3" destOrd="0" presId="urn:microsoft.com/office/officeart/2005/8/layout/process3"/>
    <dgm:cxn modelId="{56CAE137-D535-AF43-9DE0-3C055E867C57}" type="presParOf" srcId="{BAD584A1-7B67-C94D-B9D6-2B2C668833AA}" destId="{AA23457B-E08B-CE40-816F-03D0D89EDC09}" srcOrd="0" destOrd="0" presId="urn:microsoft.com/office/officeart/2005/8/layout/process3"/>
    <dgm:cxn modelId="{BEE338AF-3EE1-654C-AB74-16740C542EAA}" type="presParOf" srcId="{D0CABA6B-79ED-B442-B8C9-E4CCEFEFF739}" destId="{B3C2A98B-2CD8-B940-8827-58F1B7035658}" srcOrd="4" destOrd="0" presId="urn:microsoft.com/office/officeart/2005/8/layout/process3"/>
    <dgm:cxn modelId="{76053F48-4C8A-2A4D-B88B-41A384B983AD}" type="presParOf" srcId="{B3C2A98B-2CD8-B940-8827-58F1B7035658}" destId="{58162C41-5EBA-A64A-873E-01DAC560241C}" srcOrd="0" destOrd="0" presId="urn:microsoft.com/office/officeart/2005/8/layout/process3"/>
    <dgm:cxn modelId="{B85122D3-3BB0-3141-AA02-A4569D6232D9}" type="presParOf" srcId="{B3C2A98B-2CD8-B940-8827-58F1B7035658}" destId="{965C0DC0-C7C2-E749-9F63-0C6215AFAF62}" srcOrd="1" destOrd="0" presId="urn:microsoft.com/office/officeart/2005/8/layout/process3"/>
    <dgm:cxn modelId="{8234F8C7-B661-C94E-B3C1-8026BC76DB72}" type="presParOf" srcId="{B3C2A98B-2CD8-B940-8827-58F1B7035658}" destId="{81196781-7E33-F047-B2B7-235740E85305}" srcOrd="2" destOrd="0" presId="urn:microsoft.com/office/officeart/2005/8/layout/process3"/>
    <dgm:cxn modelId="{391F55D6-7A2B-C742-AF61-738B838A1EFD}" type="presParOf" srcId="{D0CABA6B-79ED-B442-B8C9-E4CCEFEFF739}" destId="{EA6C360F-60FA-2340-9A76-5755D9C90B45}" srcOrd="5" destOrd="0" presId="urn:microsoft.com/office/officeart/2005/8/layout/process3"/>
    <dgm:cxn modelId="{1226D2B1-339F-0C42-A220-F1B00B46573C}" type="presParOf" srcId="{EA6C360F-60FA-2340-9A76-5755D9C90B45}" destId="{626CF1D4-3AAE-944A-BCF4-7A31CC0CAECD}" srcOrd="0" destOrd="0" presId="urn:microsoft.com/office/officeart/2005/8/layout/process3"/>
    <dgm:cxn modelId="{D64A30FD-2758-B34B-A9AF-867EA35AEA6D}" type="presParOf" srcId="{D0CABA6B-79ED-B442-B8C9-E4CCEFEFF739}" destId="{9039957A-FF8F-DD49-8847-43C305807556}" srcOrd="6" destOrd="0" presId="urn:microsoft.com/office/officeart/2005/8/layout/process3"/>
    <dgm:cxn modelId="{52ACEC44-DBC8-E04F-9494-BDB59D018926}" type="presParOf" srcId="{9039957A-FF8F-DD49-8847-43C305807556}" destId="{5E5F1603-4CFD-D346-BDE2-E75BE62206A3}" srcOrd="0" destOrd="0" presId="urn:microsoft.com/office/officeart/2005/8/layout/process3"/>
    <dgm:cxn modelId="{1A1150E3-DCB1-DB4C-A0AF-C698A42DC3C0}" type="presParOf" srcId="{9039957A-FF8F-DD49-8847-43C305807556}" destId="{89D36C8E-77BE-2B49-A813-41183DB5DDF6}" srcOrd="1" destOrd="0" presId="urn:microsoft.com/office/officeart/2005/8/layout/process3"/>
    <dgm:cxn modelId="{04223ED4-E3DC-3C46-A81E-3B7F1528C443}" type="presParOf" srcId="{9039957A-FF8F-DD49-8847-43C305807556}" destId="{FE34C4AF-890D-A74B-A276-A3E3EB05127D}"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469FB8-DA1F-CB41-93E5-72532B62B318}">
      <dsp:nvSpPr>
        <dsp:cNvPr id="0" name=""/>
        <dsp:cNvSpPr/>
      </dsp:nvSpPr>
      <dsp:spPr>
        <a:xfrm>
          <a:off x="1404" y="1778846"/>
          <a:ext cx="1765035" cy="7775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194673 records</a:t>
          </a:r>
        </a:p>
      </dsp:txBody>
      <dsp:txXfrm>
        <a:off x="1404" y="1778846"/>
        <a:ext cx="1765035" cy="518400"/>
      </dsp:txXfrm>
    </dsp:sp>
    <dsp:sp modelId="{D08994E9-0270-DE48-A5AA-FEFC762A9467}">
      <dsp:nvSpPr>
        <dsp:cNvPr id="0" name=""/>
        <dsp:cNvSpPr/>
      </dsp:nvSpPr>
      <dsp:spPr>
        <a:xfrm>
          <a:off x="362917" y="2297246"/>
          <a:ext cx="1765035" cy="134257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Full data set</a:t>
          </a:r>
        </a:p>
      </dsp:txBody>
      <dsp:txXfrm>
        <a:off x="402240" y="2336569"/>
        <a:ext cx="1686389" cy="1263928"/>
      </dsp:txXfrm>
    </dsp:sp>
    <dsp:sp modelId="{D0FB85F7-0E20-8040-83AC-6FE149197A30}">
      <dsp:nvSpPr>
        <dsp:cNvPr id="0" name=""/>
        <dsp:cNvSpPr/>
      </dsp:nvSpPr>
      <dsp:spPr>
        <a:xfrm>
          <a:off x="2034013" y="1818324"/>
          <a:ext cx="567254" cy="4394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034013" y="1906212"/>
        <a:ext cx="435421" cy="263666"/>
      </dsp:txXfrm>
    </dsp:sp>
    <dsp:sp modelId="{591B2902-377F-584F-B9FD-71B512EDDF28}">
      <dsp:nvSpPr>
        <dsp:cNvPr id="0" name=""/>
        <dsp:cNvSpPr/>
      </dsp:nvSpPr>
      <dsp:spPr>
        <a:xfrm>
          <a:off x="2836732" y="1778846"/>
          <a:ext cx="1765035" cy="7775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4701 records</a:t>
          </a:r>
        </a:p>
      </dsp:txBody>
      <dsp:txXfrm>
        <a:off x="2836732" y="1778846"/>
        <a:ext cx="1765035" cy="518400"/>
      </dsp:txXfrm>
    </dsp:sp>
    <dsp:sp modelId="{62D4D694-4FD9-9E43-917C-CCC515FBB0D5}">
      <dsp:nvSpPr>
        <dsp:cNvPr id="0" name=""/>
        <dsp:cNvSpPr/>
      </dsp:nvSpPr>
      <dsp:spPr>
        <a:xfrm>
          <a:off x="3198246" y="2297246"/>
          <a:ext cx="1765035" cy="134257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Collisions involving cyclists only</a:t>
          </a:r>
        </a:p>
      </dsp:txBody>
      <dsp:txXfrm>
        <a:off x="3237569" y="2336569"/>
        <a:ext cx="1686389" cy="1263928"/>
      </dsp:txXfrm>
    </dsp:sp>
    <dsp:sp modelId="{BAD584A1-7B67-C94D-B9D6-2B2C668833AA}">
      <dsp:nvSpPr>
        <dsp:cNvPr id="0" name=""/>
        <dsp:cNvSpPr/>
      </dsp:nvSpPr>
      <dsp:spPr>
        <a:xfrm>
          <a:off x="4869341" y="1818324"/>
          <a:ext cx="567254" cy="4394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869341" y="1906212"/>
        <a:ext cx="435421" cy="263666"/>
      </dsp:txXfrm>
    </dsp:sp>
    <dsp:sp modelId="{965C0DC0-C7C2-E749-9F63-0C6215AFAF62}">
      <dsp:nvSpPr>
        <dsp:cNvPr id="0" name=""/>
        <dsp:cNvSpPr/>
      </dsp:nvSpPr>
      <dsp:spPr>
        <a:xfrm>
          <a:off x="5672060" y="1778846"/>
          <a:ext cx="1765035" cy="7775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4687 records</a:t>
          </a:r>
        </a:p>
      </dsp:txBody>
      <dsp:txXfrm>
        <a:off x="5672060" y="1778846"/>
        <a:ext cx="1765035" cy="518400"/>
      </dsp:txXfrm>
    </dsp:sp>
    <dsp:sp modelId="{81196781-7E33-F047-B2B7-235740E85305}">
      <dsp:nvSpPr>
        <dsp:cNvPr id="0" name=""/>
        <dsp:cNvSpPr/>
      </dsp:nvSpPr>
      <dsp:spPr>
        <a:xfrm>
          <a:off x="6033574" y="2297246"/>
          <a:ext cx="1765035" cy="134257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err="1"/>
            <a:t>NaN</a:t>
          </a:r>
          <a:r>
            <a:rPr lang="en-US" sz="1800" kern="1200" dirty="0"/>
            <a:t> dropped</a:t>
          </a:r>
        </a:p>
      </dsp:txBody>
      <dsp:txXfrm>
        <a:off x="6072897" y="2336569"/>
        <a:ext cx="1686389" cy="1263928"/>
      </dsp:txXfrm>
    </dsp:sp>
    <dsp:sp modelId="{EA6C360F-60FA-2340-9A76-5755D9C90B45}">
      <dsp:nvSpPr>
        <dsp:cNvPr id="0" name=""/>
        <dsp:cNvSpPr/>
      </dsp:nvSpPr>
      <dsp:spPr>
        <a:xfrm>
          <a:off x="7704669" y="1818324"/>
          <a:ext cx="567254" cy="4394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704669" y="1906212"/>
        <a:ext cx="435421" cy="263666"/>
      </dsp:txXfrm>
    </dsp:sp>
    <dsp:sp modelId="{89D36C8E-77BE-2B49-A813-41183DB5DDF6}">
      <dsp:nvSpPr>
        <dsp:cNvPr id="0" name=""/>
        <dsp:cNvSpPr/>
      </dsp:nvSpPr>
      <dsp:spPr>
        <a:xfrm>
          <a:off x="8507389" y="1778846"/>
          <a:ext cx="1765035" cy="7775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4185 records</a:t>
          </a:r>
        </a:p>
      </dsp:txBody>
      <dsp:txXfrm>
        <a:off x="8507389" y="1778846"/>
        <a:ext cx="1765035" cy="518400"/>
      </dsp:txXfrm>
    </dsp:sp>
    <dsp:sp modelId="{FE34C4AF-890D-A74B-A276-A3E3EB05127D}">
      <dsp:nvSpPr>
        <dsp:cNvPr id="0" name=""/>
        <dsp:cNvSpPr/>
      </dsp:nvSpPr>
      <dsp:spPr>
        <a:xfrm>
          <a:off x="8868902" y="2297246"/>
          <a:ext cx="1765035" cy="134257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Removed records with values of low frequency</a:t>
          </a:r>
        </a:p>
      </dsp:txBody>
      <dsp:txXfrm>
        <a:off x="8908225" y="2336569"/>
        <a:ext cx="1686389" cy="1263928"/>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CA361-0D8D-1448-9285-0A9B6CE095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6DAC86-00C3-D94A-A4E1-FC3AF4C055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34E2C1-96CA-814A-BBBA-9EA0E9F4FEB3}"/>
              </a:ext>
            </a:extLst>
          </p:cNvPr>
          <p:cNvSpPr>
            <a:spLocks noGrp="1"/>
          </p:cNvSpPr>
          <p:nvPr>
            <p:ph type="dt" sz="half" idx="10"/>
          </p:nvPr>
        </p:nvSpPr>
        <p:spPr/>
        <p:txBody>
          <a:bodyPr/>
          <a:lstStyle/>
          <a:p>
            <a:fld id="{AEEBFBFA-11D6-CE4E-A01B-54FFC9A209EE}" type="datetimeFigureOut">
              <a:rPr lang="en-US" smtClean="0"/>
              <a:t>9/17/20</a:t>
            </a:fld>
            <a:endParaRPr lang="en-US"/>
          </a:p>
        </p:txBody>
      </p:sp>
      <p:sp>
        <p:nvSpPr>
          <p:cNvPr id="5" name="Footer Placeholder 4">
            <a:extLst>
              <a:ext uri="{FF2B5EF4-FFF2-40B4-BE49-F238E27FC236}">
                <a16:creationId xmlns:a16="http://schemas.microsoft.com/office/drawing/2014/main" id="{AC390D61-DFEF-6344-957F-13DFEACEF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F67157-6F40-134C-8FE5-5FCECFC3D53F}"/>
              </a:ext>
            </a:extLst>
          </p:cNvPr>
          <p:cNvSpPr>
            <a:spLocks noGrp="1"/>
          </p:cNvSpPr>
          <p:nvPr>
            <p:ph type="sldNum" sz="quarter" idx="12"/>
          </p:nvPr>
        </p:nvSpPr>
        <p:spPr/>
        <p:txBody>
          <a:bodyPr/>
          <a:lstStyle/>
          <a:p>
            <a:fld id="{BD97DFA0-7272-9249-A0FA-5867C712BC24}" type="slidenum">
              <a:rPr lang="en-US" smtClean="0"/>
              <a:t>‹#›</a:t>
            </a:fld>
            <a:endParaRPr lang="en-US"/>
          </a:p>
        </p:txBody>
      </p:sp>
    </p:spTree>
    <p:extLst>
      <p:ext uri="{BB962C8B-B14F-4D97-AF65-F5344CB8AC3E}">
        <p14:creationId xmlns:p14="http://schemas.microsoft.com/office/powerpoint/2010/main" val="3721538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04843-0005-A540-A706-EC9CCAF136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E288D6-00F9-CA41-82E4-DF5B3CEFC6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799174-2B7B-8C4F-926F-E4FA36C42BB1}"/>
              </a:ext>
            </a:extLst>
          </p:cNvPr>
          <p:cNvSpPr>
            <a:spLocks noGrp="1"/>
          </p:cNvSpPr>
          <p:nvPr>
            <p:ph type="dt" sz="half" idx="10"/>
          </p:nvPr>
        </p:nvSpPr>
        <p:spPr/>
        <p:txBody>
          <a:bodyPr/>
          <a:lstStyle/>
          <a:p>
            <a:fld id="{AEEBFBFA-11D6-CE4E-A01B-54FFC9A209EE}" type="datetimeFigureOut">
              <a:rPr lang="en-US" smtClean="0"/>
              <a:t>9/17/20</a:t>
            </a:fld>
            <a:endParaRPr lang="en-US"/>
          </a:p>
        </p:txBody>
      </p:sp>
      <p:sp>
        <p:nvSpPr>
          <p:cNvPr id="5" name="Footer Placeholder 4">
            <a:extLst>
              <a:ext uri="{FF2B5EF4-FFF2-40B4-BE49-F238E27FC236}">
                <a16:creationId xmlns:a16="http://schemas.microsoft.com/office/drawing/2014/main" id="{F6B25F34-2F06-CE46-A584-762297ED33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17DB5E-51BB-0648-AFFF-1A525C782512}"/>
              </a:ext>
            </a:extLst>
          </p:cNvPr>
          <p:cNvSpPr>
            <a:spLocks noGrp="1"/>
          </p:cNvSpPr>
          <p:nvPr>
            <p:ph type="sldNum" sz="quarter" idx="12"/>
          </p:nvPr>
        </p:nvSpPr>
        <p:spPr/>
        <p:txBody>
          <a:bodyPr/>
          <a:lstStyle/>
          <a:p>
            <a:fld id="{BD97DFA0-7272-9249-A0FA-5867C712BC24}" type="slidenum">
              <a:rPr lang="en-US" smtClean="0"/>
              <a:t>‹#›</a:t>
            </a:fld>
            <a:endParaRPr lang="en-US"/>
          </a:p>
        </p:txBody>
      </p:sp>
    </p:spTree>
    <p:extLst>
      <p:ext uri="{BB962C8B-B14F-4D97-AF65-F5344CB8AC3E}">
        <p14:creationId xmlns:p14="http://schemas.microsoft.com/office/powerpoint/2010/main" val="996856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39C27E-35D5-A345-ABB4-956BD5BA1A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D0DB42-704D-1047-8047-1BC38EDD73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EAA9C7-4A07-A444-9E8B-653F7A255527}"/>
              </a:ext>
            </a:extLst>
          </p:cNvPr>
          <p:cNvSpPr>
            <a:spLocks noGrp="1"/>
          </p:cNvSpPr>
          <p:nvPr>
            <p:ph type="dt" sz="half" idx="10"/>
          </p:nvPr>
        </p:nvSpPr>
        <p:spPr/>
        <p:txBody>
          <a:bodyPr/>
          <a:lstStyle/>
          <a:p>
            <a:fld id="{AEEBFBFA-11D6-CE4E-A01B-54FFC9A209EE}" type="datetimeFigureOut">
              <a:rPr lang="en-US" smtClean="0"/>
              <a:t>9/17/20</a:t>
            </a:fld>
            <a:endParaRPr lang="en-US"/>
          </a:p>
        </p:txBody>
      </p:sp>
      <p:sp>
        <p:nvSpPr>
          <p:cNvPr id="5" name="Footer Placeholder 4">
            <a:extLst>
              <a:ext uri="{FF2B5EF4-FFF2-40B4-BE49-F238E27FC236}">
                <a16:creationId xmlns:a16="http://schemas.microsoft.com/office/drawing/2014/main" id="{C06879E6-D6E7-7747-AE84-13A3B4CC46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13C31F-6CA7-E14D-AE4E-843E3C0DB70A}"/>
              </a:ext>
            </a:extLst>
          </p:cNvPr>
          <p:cNvSpPr>
            <a:spLocks noGrp="1"/>
          </p:cNvSpPr>
          <p:nvPr>
            <p:ph type="sldNum" sz="quarter" idx="12"/>
          </p:nvPr>
        </p:nvSpPr>
        <p:spPr/>
        <p:txBody>
          <a:bodyPr/>
          <a:lstStyle/>
          <a:p>
            <a:fld id="{BD97DFA0-7272-9249-A0FA-5867C712BC24}" type="slidenum">
              <a:rPr lang="en-US" smtClean="0"/>
              <a:t>‹#›</a:t>
            </a:fld>
            <a:endParaRPr lang="en-US"/>
          </a:p>
        </p:txBody>
      </p:sp>
    </p:spTree>
    <p:extLst>
      <p:ext uri="{BB962C8B-B14F-4D97-AF65-F5344CB8AC3E}">
        <p14:creationId xmlns:p14="http://schemas.microsoft.com/office/powerpoint/2010/main" val="2812249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CE4DC-56D6-1842-9D91-6F1E828FD7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8F6CE3-9DEE-E646-80BB-455100664D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763931-792D-4842-AB40-2AC73FB0D4AA}"/>
              </a:ext>
            </a:extLst>
          </p:cNvPr>
          <p:cNvSpPr>
            <a:spLocks noGrp="1"/>
          </p:cNvSpPr>
          <p:nvPr>
            <p:ph type="dt" sz="half" idx="10"/>
          </p:nvPr>
        </p:nvSpPr>
        <p:spPr/>
        <p:txBody>
          <a:bodyPr/>
          <a:lstStyle/>
          <a:p>
            <a:fld id="{AEEBFBFA-11D6-CE4E-A01B-54FFC9A209EE}" type="datetimeFigureOut">
              <a:rPr lang="en-US" smtClean="0"/>
              <a:t>9/17/20</a:t>
            </a:fld>
            <a:endParaRPr lang="en-US"/>
          </a:p>
        </p:txBody>
      </p:sp>
      <p:sp>
        <p:nvSpPr>
          <p:cNvPr id="5" name="Footer Placeholder 4">
            <a:extLst>
              <a:ext uri="{FF2B5EF4-FFF2-40B4-BE49-F238E27FC236}">
                <a16:creationId xmlns:a16="http://schemas.microsoft.com/office/drawing/2014/main" id="{5B609B0A-3517-1845-8C06-46F68ED1D8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457B31-6938-EF49-A707-15DC189B660B}"/>
              </a:ext>
            </a:extLst>
          </p:cNvPr>
          <p:cNvSpPr>
            <a:spLocks noGrp="1"/>
          </p:cNvSpPr>
          <p:nvPr>
            <p:ph type="sldNum" sz="quarter" idx="12"/>
          </p:nvPr>
        </p:nvSpPr>
        <p:spPr/>
        <p:txBody>
          <a:bodyPr/>
          <a:lstStyle/>
          <a:p>
            <a:fld id="{BD97DFA0-7272-9249-A0FA-5867C712BC24}" type="slidenum">
              <a:rPr lang="en-US" smtClean="0"/>
              <a:t>‹#›</a:t>
            </a:fld>
            <a:endParaRPr lang="en-US"/>
          </a:p>
        </p:txBody>
      </p:sp>
    </p:spTree>
    <p:extLst>
      <p:ext uri="{BB962C8B-B14F-4D97-AF65-F5344CB8AC3E}">
        <p14:creationId xmlns:p14="http://schemas.microsoft.com/office/powerpoint/2010/main" val="394865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701C4-8BD3-EE4D-ADAE-9CF04A2264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6D1EE1-CC91-1747-99C8-922886F52B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FAB262-BD0E-4342-9D9B-7BE98354D830}"/>
              </a:ext>
            </a:extLst>
          </p:cNvPr>
          <p:cNvSpPr>
            <a:spLocks noGrp="1"/>
          </p:cNvSpPr>
          <p:nvPr>
            <p:ph type="dt" sz="half" idx="10"/>
          </p:nvPr>
        </p:nvSpPr>
        <p:spPr/>
        <p:txBody>
          <a:bodyPr/>
          <a:lstStyle/>
          <a:p>
            <a:fld id="{AEEBFBFA-11D6-CE4E-A01B-54FFC9A209EE}" type="datetimeFigureOut">
              <a:rPr lang="en-US" smtClean="0"/>
              <a:t>9/17/20</a:t>
            </a:fld>
            <a:endParaRPr lang="en-US"/>
          </a:p>
        </p:txBody>
      </p:sp>
      <p:sp>
        <p:nvSpPr>
          <p:cNvPr id="5" name="Footer Placeholder 4">
            <a:extLst>
              <a:ext uri="{FF2B5EF4-FFF2-40B4-BE49-F238E27FC236}">
                <a16:creationId xmlns:a16="http://schemas.microsoft.com/office/drawing/2014/main" id="{18C24168-BE7A-B24B-A4B0-6AF1FCC1F4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A9D885-C28E-BC4A-9185-AA96A3BE178C}"/>
              </a:ext>
            </a:extLst>
          </p:cNvPr>
          <p:cNvSpPr>
            <a:spLocks noGrp="1"/>
          </p:cNvSpPr>
          <p:nvPr>
            <p:ph type="sldNum" sz="quarter" idx="12"/>
          </p:nvPr>
        </p:nvSpPr>
        <p:spPr/>
        <p:txBody>
          <a:bodyPr/>
          <a:lstStyle/>
          <a:p>
            <a:fld id="{BD97DFA0-7272-9249-A0FA-5867C712BC24}" type="slidenum">
              <a:rPr lang="en-US" smtClean="0"/>
              <a:t>‹#›</a:t>
            </a:fld>
            <a:endParaRPr lang="en-US"/>
          </a:p>
        </p:txBody>
      </p:sp>
    </p:spTree>
    <p:extLst>
      <p:ext uri="{BB962C8B-B14F-4D97-AF65-F5344CB8AC3E}">
        <p14:creationId xmlns:p14="http://schemas.microsoft.com/office/powerpoint/2010/main" val="197386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803A9-3B1A-6349-AD66-D52CB22900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85E378-5AEB-6B47-9182-0FD711D034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3346E4-D2CB-4B48-8654-C793B69A28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11A537-5820-6840-A7C2-398410CE6664}"/>
              </a:ext>
            </a:extLst>
          </p:cNvPr>
          <p:cNvSpPr>
            <a:spLocks noGrp="1"/>
          </p:cNvSpPr>
          <p:nvPr>
            <p:ph type="dt" sz="half" idx="10"/>
          </p:nvPr>
        </p:nvSpPr>
        <p:spPr/>
        <p:txBody>
          <a:bodyPr/>
          <a:lstStyle/>
          <a:p>
            <a:fld id="{AEEBFBFA-11D6-CE4E-A01B-54FFC9A209EE}" type="datetimeFigureOut">
              <a:rPr lang="en-US" smtClean="0"/>
              <a:t>9/17/20</a:t>
            </a:fld>
            <a:endParaRPr lang="en-US"/>
          </a:p>
        </p:txBody>
      </p:sp>
      <p:sp>
        <p:nvSpPr>
          <p:cNvPr id="6" name="Footer Placeholder 5">
            <a:extLst>
              <a:ext uri="{FF2B5EF4-FFF2-40B4-BE49-F238E27FC236}">
                <a16:creationId xmlns:a16="http://schemas.microsoft.com/office/drawing/2014/main" id="{FF8D2395-B6EC-B84E-8289-5C0F0E9C81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FFEA40-721B-4944-BBF1-7F790EFD53AB}"/>
              </a:ext>
            </a:extLst>
          </p:cNvPr>
          <p:cNvSpPr>
            <a:spLocks noGrp="1"/>
          </p:cNvSpPr>
          <p:nvPr>
            <p:ph type="sldNum" sz="quarter" idx="12"/>
          </p:nvPr>
        </p:nvSpPr>
        <p:spPr/>
        <p:txBody>
          <a:bodyPr/>
          <a:lstStyle/>
          <a:p>
            <a:fld id="{BD97DFA0-7272-9249-A0FA-5867C712BC24}" type="slidenum">
              <a:rPr lang="en-US" smtClean="0"/>
              <a:t>‹#›</a:t>
            </a:fld>
            <a:endParaRPr lang="en-US"/>
          </a:p>
        </p:txBody>
      </p:sp>
    </p:spTree>
    <p:extLst>
      <p:ext uri="{BB962C8B-B14F-4D97-AF65-F5344CB8AC3E}">
        <p14:creationId xmlns:p14="http://schemas.microsoft.com/office/powerpoint/2010/main" val="54530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2D4C-0E56-0845-A518-3DBBED12B5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EC0CC7-6201-9946-AAD5-CD382A1FE4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33D3E0-CBCA-F244-AB9B-491FD9C88E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31C3EC-1C30-E642-B570-F9B577DA1A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0E3875-8A52-AB47-AF63-8D6E622FB0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C1D7E0-3862-424B-832B-A76ECFB6F90C}"/>
              </a:ext>
            </a:extLst>
          </p:cNvPr>
          <p:cNvSpPr>
            <a:spLocks noGrp="1"/>
          </p:cNvSpPr>
          <p:nvPr>
            <p:ph type="dt" sz="half" idx="10"/>
          </p:nvPr>
        </p:nvSpPr>
        <p:spPr/>
        <p:txBody>
          <a:bodyPr/>
          <a:lstStyle/>
          <a:p>
            <a:fld id="{AEEBFBFA-11D6-CE4E-A01B-54FFC9A209EE}" type="datetimeFigureOut">
              <a:rPr lang="en-US" smtClean="0"/>
              <a:t>9/17/20</a:t>
            </a:fld>
            <a:endParaRPr lang="en-US"/>
          </a:p>
        </p:txBody>
      </p:sp>
      <p:sp>
        <p:nvSpPr>
          <p:cNvPr id="8" name="Footer Placeholder 7">
            <a:extLst>
              <a:ext uri="{FF2B5EF4-FFF2-40B4-BE49-F238E27FC236}">
                <a16:creationId xmlns:a16="http://schemas.microsoft.com/office/drawing/2014/main" id="{135A2F16-A180-DE41-A68A-1DDDE61B81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F05D76-C1BD-3D4C-8639-4C8FDAE1D004}"/>
              </a:ext>
            </a:extLst>
          </p:cNvPr>
          <p:cNvSpPr>
            <a:spLocks noGrp="1"/>
          </p:cNvSpPr>
          <p:nvPr>
            <p:ph type="sldNum" sz="quarter" idx="12"/>
          </p:nvPr>
        </p:nvSpPr>
        <p:spPr/>
        <p:txBody>
          <a:bodyPr/>
          <a:lstStyle/>
          <a:p>
            <a:fld id="{BD97DFA0-7272-9249-A0FA-5867C712BC24}" type="slidenum">
              <a:rPr lang="en-US" smtClean="0"/>
              <a:t>‹#›</a:t>
            </a:fld>
            <a:endParaRPr lang="en-US"/>
          </a:p>
        </p:txBody>
      </p:sp>
    </p:spTree>
    <p:extLst>
      <p:ext uri="{BB962C8B-B14F-4D97-AF65-F5344CB8AC3E}">
        <p14:creationId xmlns:p14="http://schemas.microsoft.com/office/powerpoint/2010/main" val="265303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5BF5F-0DF3-2C4E-9DE2-601E5E72DE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D773E7-A2EF-C047-ADEB-4F7BAA77A5E5}"/>
              </a:ext>
            </a:extLst>
          </p:cNvPr>
          <p:cNvSpPr>
            <a:spLocks noGrp="1"/>
          </p:cNvSpPr>
          <p:nvPr>
            <p:ph type="dt" sz="half" idx="10"/>
          </p:nvPr>
        </p:nvSpPr>
        <p:spPr/>
        <p:txBody>
          <a:bodyPr/>
          <a:lstStyle/>
          <a:p>
            <a:fld id="{AEEBFBFA-11D6-CE4E-A01B-54FFC9A209EE}" type="datetimeFigureOut">
              <a:rPr lang="en-US" smtClean="0"/>
              <a:t>9/17/20</a:t>
            </a:fld>
            <a:endParaRPr lang="en-US"/>
          </a:p>
        </p:txBody>
      </p:sp>
      <p:sp>
        <p:nvSpPr>
          <p:cNvPr id="4" name="Footer Placeholder 3">
            <a:extLst>
              <a:ext uri="{FF2B5EF4-FFF2-40B4-BE49-F238E27FC236}">
                <a16:creationId xmlns:a16="http://schemas.microsoft.com/office/drawing/2014/main" id="{4FD1C505-828E-3540-B2BC-FAB16469BF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FA32BB-822A-DF45-979C-155DCDBF7344}"/>
              </a:ext>
            </a:extLst>
          </p:cNvPr>
          <p:cNvSpPr>
            <a:spLocks noGrp="1"/>
          </p:cNvSpPr>
          <p:nvPr>
            <p:ph type="sldNum" sz="quarter" idx="12"/>
          </p:nvPr>
        </p:nvSpPr>
        <p:spPr/>
        <p:txBody>
          <a:bodyPr/>
          <a:lstStyle/>
          <a:p>
            <a:fld id="{BD97DFA0-7272-9249-A0FA-5867C712BC24}" type="slidenum">
              <a:rPr lang="en-US" smtClean="0"/>
              <a:t>‹#›</a:t>
            </a:fld>
            <a:endParaRPr lang="en-US"/>
          </a:p>
        </p:txBody>
      </p:sp>
    </p:spTree>
    <p:extLst>
      <p:ext uri="{BB962C8B-B14F-4D97-AF65-F5344CB8AC3E}">
        <p14:creationId xmlns:p14="http://schemas.microsoft.com/office/powerpoint/2010/main" val="2304619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CF6690-A9BF-AF4E-AA69-A33DF1DEFF32}"/>
              </a:ext>
            </a:extLst>
          </p:cNvPr>
          <p:cNvSpPr>
            <a:spLocks noGrp="1"/>
          </p:cNvSpPr>
          <p:nvPr>
            <p:ph type="dt" sz="half" idx="10"/>
          </p:nvPr>
        </p:nvSpPr>
        <p:spPr/>
        <p:txBody>
          <a:bodyPr/>
          <a:lstStyle/>
          <a:p>
            <a:fld id="{AEEBFBFA-11D6-CE4E-A01B-54FFC9A209EE}" type="datetimeFigureOut">
              <a:rPr lang="en-US" smtClean="0"/>
              <a:t>9/17/20</a:t>
            </a:fld>
            <a:endParaRPr lang="en-US"/>
          </a:p>
        </p:txBody>
      </p:sp>
      <p:sp>
        <p:nvSpPr>
          <p:cNvPr id="3" name="Footer Placeholder 2">
            <a:extLst>
              <a:ext uri="{FF2B5EF4-FFF2-40B4-BE49-F238E27FC236}">
                <a16:creationId xmlns:a16="http://schemas.microsoft.com/office/drawing/2014/main" id="{1C2E9872-00CC-A242-896C-FB22B7CEB5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6B16C3-42C1-CE46-822C-33DBB88586AC}"/>
              </a:ext>
            </a:extLst>
          </p:cNvPr>
          <p:cNvSpPr>
            <a:spLocks noGrp="1"/>
          </p:cNvSpPr>
          <p:nvPr>
            <p:ph type="sldNum" sz="quarter" idx="12"/>
          </p:nvPr>
        </p:nvSpPr>
        <p:spPr/>
        <p:txBody>
          <a:bodyPr/>
          <a:lstStyle/>
          <a:p>
            <a:fld id="{BD97DFA0-7272-9249-A0FA-5867C712BC24}" type="slidenum">
              <a:rPr lang="en-US" smtClean="0"/>
              <a:t>‹#›</a:t>
            </a:fld>
            <a:endParaRPr lang="en-US"/>
          </a:p>
        </p:txBody>
      </p:sp>
    </p:spTree>
    <p:extLst>
      <p:ext uri="{BB962C8B-B14F-4D97-AF65-F5344CB8AC3E}">
        <p14:creationId xmlns:p14="http://schemas.microsoft.com/office/powerpoint/2010/main" val="1421503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BC22B-4DC7-1E44-89BC-C10169272C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7F6AE5-A3E3-9E4C-9F20-6517315633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6E84B1-B976-6745-845C-341C719270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200B97-9878-814A-8990-23105400E6AF}"/>
              </a:ext>
            </a:extLst>
          </p:cNvPr>
          <p:cNvSpPr>
            <a:spLocks noGrp="1"/>
          </p:cNvSpPr>
          <p:nvPr>
            <p:ph type="dt" sz="half" idx="10"/>
          </p:nvPr>
        </p:nvSpPr>
        <p:spPr/>
        <p:txBody>
          <a:bodyPr/>
          <a:lstStyle/>
          <a:p>
            <a:fld id="{AEEBFBFA-11D6-CE4E-A01B-54FFC9A209EE}" type="datetimeFigureOut">
              <a:rPr lang="en-US" smtClean="0"/>
              <a:t>9/17/20</a:t>
            </a:fld>
            <a:endParaRPr lang="en-US"/>
          </a:p>
        </p:txBody>
      </p:sp>
      <p:sp>
        <p:nvSpPr>
          <p:cNvPr id="6" name="Footer Placeholder 5">
            <a:extLst>
              <a:ext uri="{FF2B5EF4-FFF2-40B4-BE49-F238E27FC236}">
                <a16:creationId xmlns:a16="http://schemas.microsoft.com/office/drawing/2014/main" id="{B4963EB5-4D27-F243-BDA5-9E8D6690E5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26CD49-5053-844A-90BB-44BA866EF4C1}"/>
              </a:ext>
            </a:extLst>
          </p:cNvPr>
          <p:cNvSpPr>
            <a:spLocks noGrp="1"/>
          </p:cNvSpPr>
          <p:nvPr>
            <p:ph type="sldNum" sz="quarter" idx="12"/>
          </p:nvPr>
        </p:nvSpPr>
        <p:spPr/>
        <p:txBody>
          <a:bodyPr/>
          <a:lstStyle/>
          <a:p>
            <a:fld id="{BD97DFA0-7272-9249-A0FA-5867C712BC24}" type="slidenum">
              <a:rPr lang="en-US" smtClean="0"/>
              <a:t>‹#›</a:t>
            </a:fld>
            <a:endParaRPr lang="en-US"/>
          </a:p>
        </p:txBody>
      </p:sp>
    </p:spTree>
    <p:extLst>
      <p:ext uri="{BB962C8B-B14F-4D97-AF65-F5344CB8AC3E}">
        <p14:creationId xmlns:p14="http://schemas.microsoft.com/office/powerpoint/2010/main" val="2492093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BD226-2530-1B4E-AC0C-6DCD5814B5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E15909-B400-5C40-82E3-1076D0848F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116B17-1259-8A47-8474-4F33D193C4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C4658F-06F9-524E-9D2E-DD40100AD29F}"/>
              </a:ext>
            </a:extLst>
          </p:cNvPr>
          <p:cNvSpPr>
            <a:spLocks noGrp="1"/>
          </p:cNvSpPr>
          <p:nvPr>
            <p:ph type="dt" sz="half" idx="10"/>
          </p:nvPr>
        </p:nvSpPr>
        <p:spPr/>
        <p:txBody>
          <a:bodyPr/>
          <a:lstStyle/>
          <a:p>
            <a:fld id="{AEEBFBFA-11D6-CE4E-A01B-54FFC9A209EE}" type="datetimeFigureOut">
              <a:rPr lang="en-US" smtClean="0"/>
              <a:t>9/17/20</a:t>
            </a:fld>
            <a:endParaRPr lang="en-US"/>
          </a:p>
        </p:txBody>
      </p:sp>
      <p:sp>
        <p:nvSpPr>
          <p:cNvPr id="6" name="Footer Placeholder 5">
            <a:extLst>
              <a:ext uri="{FF2B5EF4-FFF2-40B4-BE49-F238E27FC236}">
                <a16:creationId xmlns:a16="http://schemas.microsoft.com/office/drawing/2014/main" id="{DBA60297-4045-B74F-B552-10DB2AD09A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388E14-101F-DC49-974F-52E17BDAF18B}"/>
              </a:ext>
            </a:extLst>
          </p:cNvPr>
          <p:cNvSpPr>
            <a:spLocks noGrp="1"/>
          </p:cNvSpPr>
          <p:nvPr>
            <p:ph type="sldNum" sz="quarter" idx="12"/>
          </p:nvPr>
        </p:nvSpPr>
        <p:spPr/>
        <p:txBody>
          <a:bodyPr/>
          <a:lstStyle/>
          <a:p>
            <a:fld id="{BD97DFA0-7272-9249-A0FA-5867C712BC24}" type="slidenum">
              <a:rPr lang="en-US" smtClean="0"/>
              <a:t>‹#›</a:t>
            </a:fld>
            <a:endParaRPr lang="en-US"/>
          </a:p>
        </p:txBody>
      </p:sp>
    </p:spTree>
    <p:extLst>
      <p:ext uri="{BB962C8B-B14F-4D97-AF65-F5344CB8AC3E}">
        <p14:creationId xmlns:p14="http://schemas.microsoft.com/office/powerpoint/2010/main" val="1616814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D3B5C3-A16C-324B-9B8F-3B8D15DC0E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BF0012-92E3-DA42-89F7-073221DE99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71279C-3C20-7A4B-9049-4979D45A4D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EBFBFA-11D6-CE4E-A01B-54FFC9A209EE}" type="datetimeFigureOut">
              <a:rPr lang="en-US" smtClean="0"/>
              <a:t>9/17/20</a:t>
            </a:fld>
            <a:endParaRPr lang="en-US"/>
          </a:p>
        </p:txBody>
      </p:sp>
      <p:sp>
        <p:nvSpPr>
          <p:cNvPr id="5" name="Footer Placeholder 4">
            <a:extLst>
              <a:ext uri="{FF2B5EF4-FFF2-40B4-BE49-F238E27FC236}">
                <a16:creationId xmlns:a16="http://schemas.microsoft.com/office/drawing/2014/main" id="{FCD08795-3D5C-1647-8FE1-E8C5AB347D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CAD161-3E43-E747-A595-90BFB6CC7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97DFA0-7272-9249-A0FA-5867C712BC24}" type="slidenum">
              <a:rPr lang="en-US" smtClean="0"/>
              <a:t>‹#›</a:t>
            </a:fld>
            <a:endParaRPr lang="en-US"/>
          </a:p>
        </p:txBody>
      </p:sp>
    </p:spTree>
    <p:extLst>
      <p:ext uri="{BB962C8B-B14F-4D97-AF65-F5344CB8AC3E}">
        <p14:creationId xmlns:p14="http://schemas.microsoft.com/office/powerpoint/2010/main" val="2633876218"/>
      </p:ext>
    </p:extLst>
  </p:cSld>
  <p:clrMap bg1="lt1" tx1="dk1" bg2="lt2" tx2="dk2" accent1="accent1" accent2="accent2" accent3="accent3" accent4="accent4" accent5="accent5" accent6="accent6" hlink="hlink" folHlink="folHlink"/>
  <p:sldLayoutIdLst>
    <p:sldLayoutId id="2147483989" r:id="rId1"/>
    <p:sldLayoutId id="2147483990" r:id="rId2"/>
    <p:sldLayoutId id="2147483991" r:id="rId3"/>
    <p:sldLayoutId id="2147483992" r:id="rId4"/>
    <p:sldLayoutId id="2147483993" r:id="rId5"/>
    <p:sldLayoutId id="2147483994" r:id="rId6"/>
    <p:sldLayoutId id="2147483995" r:id="rId7"/>
    <p:sldLayoutId id="2147483996" r:id="rId8"/>
    <p:sldLayoutId id="2147483997" r:id="rId9"/>
    <p:sldLayoutId id="2147483998" r:id="rId10"/>
    <p:sldLayoutId id="21474839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Picture 4" descr="A bicycle parked on the side of a road&#10;&#10;Description automatically generated">
            <a:extLst>
              <a:ext uri="{FF2B5EF4-FFF2-40B4-BE49-F238E27FC236}">
                <a16:creationId xmlns:a16="http://schemas.microsoft.com/office/drawing/2014/main" id="{4A996141-4041-E34D-9C57-11BB984372C5}"/>
              </a:ext>
            </a:extLst>
          </p:cNvPr>
          <p:cNvPicPr>
            <a:picLocks noChangeAspect="1"/>
          </p:cNvPicPr>
          <p:nvPr/>
        </p:nvPicPr>
        <p:blipFill rotWithShape="1">
          <a:blip r:embed="rId2">
            <a:alphaModFix amt="50000"/>
          </a:blip>
          <a:srcRect b="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92EAB925-352C-C242-BA11-717D0C4E075D}"/>
              </a:ext>
            </a:extLst>
          </p:cNvPr>
          <p:cNvSpPr>
            <a:spLocks noGrp="1"/>
          </p:cNvSpPr>
          <p:nvPr>
            <p:ph type="ctrTitle"/>
          </p:nvPr>
        </p:nvSpPr>
        <p:spPr>
          <a:xfrm>
            <a:off x="1121229" y="4273852"/>
            <a:ext cx="9949542" cy="1169005"/>
          </a:xfrm>
        </p:spPr>
        <p:txBody>
          <a:bodyPr>
            <a:normAutofit/>
          </a:bodyPr>
          <a:lstStyle/>
          <a:p>
            <a:r>
              <a:rPr lang="en-US" sz="4000" b="1" dirty="0">
                <a:solidFill>
                  <a:srgbClr val="FFFFFF"/>
                </a:solidFill>
              </a:rPr>
              <a:t>Predicting Severity of Cycling-related Collisions</a:t>
            </a:r>
            <a:br>
              <a:rPr lang="en-US" b="1" dirty="0">
                <a:solidFill>
                  <a:srgbClr val="FFFFFF"/>
                </a:solidFill>
              </a:rPr>
            </a:br>
            <a:r>
              <a:rPr lang="en-US" sz="2200" b="1" dirty="0">
                <a:solidFill>
                  <a:srgbClr val="FFFFFF"/>
                </a:solidFill>
              </a:rPr>
              <a:t>Decision Tree &amp; Logistic Regression</a:t>
            </a:r>
          </a:p>
        </p:txBody>
      </p:sp>
      <p:sp>
        <p:nvSpPr>
          <p:cNvPr id="3" name="Subtitle 2">
            <a:extLst>
              <a:ext uri="{FF2B5EF4-FFF2-40B4-BE49-F238E27FC236}">
                <a16:creationId xmlns:a16="http://schemas.microsoft.com/office/drawing/2014/main" id="{23F9BA6C-EABA-0845-A707-40719995D442}"/>
              </a:ext>
            </a:extLst>
          </p:cNvPr>
          <p:cNvSpPr>
            <a:spLocks noGrp="1"/>
          </p:cNvSpPr>
          <p:nvPr>
            <p:ph type="subTitle" idx="1"/>
          </p:nvPr>
        </p:nvSpPr>
        <p:spPr>
          <a:xfrm>
            <a:off x="1426028" y="5878285"/>
            <a:ext cx="9144000" cy="716039"/>
          </a:xfrm>
        </p:spPr>
        <p:txBody>
          <a:bodyPr>
            <a:normAutofit/>
          </a:bodyPr>
          <a:lstStyle/>
          <a:p>
            <a:r>
              <a:rPr lang="en-US" dirty="0">
                <a:solidFill>
                  <a:srgbClr val="FFFFFF"/>
                </a:solidFill>
              </a:rPr>
              <a:t>Thomas Bok</a:t>
            </a:r>
          </a:p>
        </p:txBody>
      </p:sp>
    </p:spTree>
    <p:extLst>
      <p:ext uri="{BB962C8B-B14F-4D97-AF65-F5344CB8AC3E}">
        <p14:creationId xmlns:p14="http://schemas.microsoft.com/office/powerpoint/2010/main" val="235762898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B8FED-2165-A945-9623-A44AF20AB052}"/>
              </a:ext>
            </a:extLst>
          </p:cNvPr>
          <p:cNvSpPr>
            <a:spLocks noGrp="1"/>
          </p:cNvSpPr>
          <p:nvPr>
            <p:ph type="title"/>
          </p:nvPr>
        </p:nvSpPr>
        <p:spPr/>
        <p:txBody>
          <a:bodyPr/>
          <a:lstStyle/>
          <a:p>
            <a:r>
              <a:rPr lang="en-US" b="1" dirty="0"/>
              <a:t>4. Algorithm settings</a:t>
            </a:r>
          </a:p>
        </p:txBody>
      </p:sp>
      <p:sp>
        <p:nvSpPr>
          <p:cNvPr id="3" name="Content Placeholder 2">
            <a:extLst>
              <a:ext uri="{FF2B5EF4-FFF2-40B4-BE49-F238E27FC236}">
                <a16:creationId xmlns:a16="http://schemas.microsoft.com/office/drawing/2014/main" id="{6FE6AB41-6BA1-D244-8B9D-B5BB85FE014C}"/>
              </a:ext>
            </a:extLst>
          </p:cNvPr>
          <p:cNvSpPr>
            <a:spLocks noGrp="1"/>
          </p:cNvSpPr>
          <p:nvPr>
            <p:ph idx="1"/>
          </p:nvPr>
        </p:nvSpPr>
        <p:spPr/>
        <p:txBody>
          <a:bodyPr/>
          <a:lstStyle/>
          <a:p>
            <a:r>
              <a:rPr lang="en-CA" dirty="0"/>
              <a:t>For the Decision tree, entropy was used as the criterion and because there were only 4 attributes, the maximum tree depth was set as default.</a:t>
            </a:r>
          </a:p>
          <a:p>
            <a:r>
              <a:rPr lang="en-CA" dirty="0"/>
              <a:t>For the logistic regression, large linear classification (</a:t>
            </a:r>
            <a:r>
              <a:rPr lang="en-CA" dirty="0" err="1"/>
              <a:t>liblinear</a:t>
            </a:r>
            <a:r>
              <a:rPr lang="en-CA" dirty="0"/>
              <a:t>) was used</a:t>
            </a:r>
          </a:p>
          <a:p>
            <a:endParaRPr lang="en-US" dirty="0"/>
          </a:p>
        </p:txBody>
      </p:sp>
    </p:spTree>
    <p:extLst>
      <p:ext uri="{BB962C8B-B14F-4D97-AF65-F5344CB8AC3E}">
        <p14:creationId xmlns:p14="http://schemas.microsoft.com/office/powerpoint/2010/main" val="2994499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FD3CE-0B5D-6645-BE00-AAB297F6452E}"/>
              </a:ext>
            </a:extLst>
          </p:cNvPr>
          <p:cNvSpPr>
            <a:spLocks noGrp="1"/>
          </p:cNvSpPr>
          <p:nvPr>
            <p:ph type="title"/>
          </p:nvPr>
        </p:nvSpPr>
        <p:spPr/>
        <p:txBody>
          <a:bodyPr/>
          <a:lstStyle/>
          <a:p>
            <a:r>
              <a:rPr lang="en-US" b="1" dirty="0"/>
              <a:t>Result</a:t>
            </a:r>
          </a:p>
        </p:txBody>
      </p:sp>
      <p:sp>
        <p:nvSpPr>
          <p:cNvPr id="3" name="Content Placeholder 2">
            <a:extLst>
              <a:ext uri="{FF2B5EF4-FFF2-40B4-BE49-F238E27FC236}">
                <a16:creationId xmlns:a16="http://schemas.microsoft.com/office/drawing/2014/main" id="{20DFF1EB-6D72-6646-971C-56007BF233E1}"/>
              </a:ext>
            </a:extLst>
          </p:cNvPr>
          <p:cNvSpPr>
            <a:spLocks noGrp="1"/>
          </p:cNvSpPr>
          <p:nvPr>
            <p:ph idx="1"/>
          </p:nvPr>
        </p:nvSpPr>
        <p:spPr>
          <a:xfrm>
            <a:off x="838200" y="1825625"/>
            <a:ext cx="9960429" cy="525689"/>
          </a:xfrm>
        </p:spPr>
        <p:txBody>
          <a:bodyPr/>
          <a:lstStyle/>
          <a:p>
            <a:pPr marL="0" indent="0">
              <a:buNone/>
            </a:pPr>
            <a:r>
              <a:rPr lang="en-US" dirty="0"/>
              <a:t>Decision Tree</a:t>
            </a:r>
          </a:p>
        </p:txBody>
      </p:sp>
      <p:pic>
        <p:nvPicPr>
          <p:cNvPr id="5" name="Picture 4" descr="A screenshot of a cell phone&#10;&#10;Description automatically generated">
            <a:extLst>
              <a:ext uri="{FF2B5EF4-FFF2-40B4-BE49-F238E27FC236}">
                <a16:creationId xmlns:a16="http://schemas.microsoft.com/office/drawing/2014/main" id="{5612CDE2-E19B-FD4F-9E5C-B5E8C3E59113}"/>
              </a:ext>
            </a:extLst>
          </p:cNvPr>
          <p:cNvPicPr>
            <a:picLocks noChangeAspect="1"/>
          </p:cNvPicPr>
          <p:nvPr/>
        </p:nvPicPr>
        <p:blipFill>
          <a:blip r:embed="rId2"/>
          <a:stretch>
            <a:fillRect/>
          </a:stretch>
        </p:blipFill>
        <p:spPr>
          <a:xfrm>
            <a:off x="141514" y="3739483"/>
            <a:ext cx="12192000" cy="2492347"/>
          </a:xfrm>
          <a:prstGeom prst="rect">
            <a:avLst/>
          </a:prstGeom>
        </p:spPr>
      </p:pic>
      <p:pic>
        <p:nvPicPr>
          <p:cNvPr id="6" name="Content Placeholder 4" descr="A screenshot of a cell phone&#10;&#10;Description automatically generated">
            <a:extLst>
              <a:ext uri="{FF2B5EF4-FFF2-40B4-BE49-F238E27FC236}">
                <a16:creationId xmlns:a16="http://schemas.microsoft.com/office/drawing/2014/main" id="{9F645384-169D-C24F-A675-C2C40721F6DA}"/>
              </a:ext>
            </a:extLst>
          </p:cNvPr>
          <p:cNvPicPr>
            <a:picLocks noChangeAspect="1"/>
          </p:cNvPicPr>
          <p:nvPr/>
        </p:nvPicPr>
        <p:blipFill>
          <a:blip r:embed="rId3"/>
          <a:stretch>
            <a:fillRect/>
          </a:stretch>
        </p:blipFill>
        <p:spPr>
          <a:xfrm>
            <a:off x="3302000" y="1934035"/>
            <a:ext cx="8890000" cy="1562100"/>
          </a:xfrm>
          <a:prstGeom prst="rect">
            <a:avLst/>
          </a:prstGeom>
        </p:spPr>
      </p:pic>
    </p:spTree>
    <p:extLst>
      <p:ext uri="{BB962C8B-B14F-4D97-AF65-F5344CB8AC3E}">
        <p14:creationId xmlns:p14="http://schemas.microsoft.com/office/powerpoint/2010/main" val="871482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6C27C-7269-A741-B619-B095AC5EFCF8}"/>
              </a:ext>
            </a:extLst>
          </p:cNvPr>
          <p:cNvSpPr>
            <a:spLocks noGrp="1"/>
          </p:cNvSpPr>
          <p:nvPr>
            <p:ph type="title"/>
          </p:nvPr>
        </p:nvSpPr>
        <p:spPr/>
        <p:txBody>
          <a:bodyPr/>
          <a:lstStyle/>
          <a:p>
            <a:r>
              <a:rPr lang="en-US" b="1" dirty="0"/>
              <a:t>Performance Evaluation</a:t>
            </a:r>
          </a:p>
        </p:txBody>
      </p:sp>
      <p:pic>
        <p:nvPicPr>
          <p:cNvPr id="9" name="Content Placeholder 8" descr="A screenshot of a cell phone&#10;&#10;Description automatically generated">
            <a:extLst>
              <a:ext uri="{FF2B5EF4-FFF2-40B4-BE49-F238E27FC236}">
                <a16:creationId xmlns:a16="http://schemas.microsoft.com/office/drawing/2014/main" id="{4D567099-D61B-6043-BA04-585CD65EAB8D}"/>
              </a:ext>
            </a:extLst>
          </p:cNvPr>
          <p:cNvPicPr>
            <a:picLocks noGrp="1" noChangeAspect="1"/>
          </p:cNvPicPr>
          <p:nvPr>
            <p:ph idx="1"/>
          </p:nvPr>
        </p:nvPicPr>
        <p:blipFill>
          <a:blip r:embed="rId2"/>
          <a:stretch>
            <a:fillRect/>
          </a:stretch>
        </p:blipFill>
        <p:spPr>
          <a:xfrm>
            <a:off x="253000" y="3067803"/>
            <a:ext cx="5887161" cy="1943223"/>
          </a:xfrm>
        </p:spPr>
      </p:pic>
      <p:sp>
        <p:nvSpPr>
          <p:cNvPr id="10" name="TextBox 9">
            <a:extLst>
              <a:ext uri="{FF2B5EF4-FFF2-40B4-BE49-F238E27FC236}">
                <a16:creationId xmlns:a16="http://schemas.microsoft.com/office/drawing/2014/main" id="{DAF51A1C-106F-D349-AFB5-C183C581384F}"/>
              </a:ext>
            </a:extLst>
          </p:cNvPr>
          <p:cNvSpPr txBox="1"/>
          <p:nvPr/>
        </p:nvSpPr>
        <p:spPr>
          <a:xfrm>
            <a:off x="8360229" y="2560358"/>
            <a:ext cx="1976310" cy="369332"/>
          </a:xfrm>
          <a:prstGeom prst="rect">
            <a:avLst/>
          </a:prstGeom>
          <a:noFill/>
        </p:spPr>
        <p:txBody>
          <a:bodyPr wrap="none" rtlCol="0">
            <a:spAutoFit/>
          </a:bodyPr>
          <a:lstStyle/>
          <a:p>
            <a:r>
              <a:rPr lang="en-US" b="1" dirty="0"/>
              <a:t>Logistic Regression</a:t>
            </a:r>
          </a:p>
        </p:txBody>
      </p:sp>
      <p:sp>
        <p:nvSpPr>
          <p:cNvPr id="11" name="TextBox 10">
            <a:extLst>
              <a:ext uri="{FF2B5EF4-FFF2-40B4-BE49-F238E27FC236}">
                <a16:creationId xmlns:a16="http://schemas.microsoft.com/office/drawing/2014/main" id="{97316BD8-549A-EC4D-A1DD-DC85EE7B0DF2}"/>
              </a:ext>
            </a:extLst>
          </p:cNvPr>
          <p:cNvSpPr txBox="1"/>
          <p:nvPr/>
        </p:nvSpPr>
        <p:spPr>
          <a:xfrm>
            <a:off x="2374323" y="2610407"/>
            <a:ext cx="1457450" cy="369332"/>
          </a:xfrm>
          <a:prstGeom prst="rect">
            <a:avLst/>
          </a:prstGeom>
          <a:noFill/>
        </p:spPr>
        <p:txBody>
          <a:bodyPr wrap="none" rtlCol="0">
            <a:spAutoFit/>
          </a:bodyPr>
          <a:lstStyle/>
          <a:p>
            <a:r>
              <a:rPr lang="en-US" b="1" dirty="0"/>
              <a:t>Decision Tree</a:t>
            </a:r>
          </a:p>
        </p:txBody>
      </p:sp>
      <p:pic>
        <p:nvPicPr>
          <p:cNvPr id="13" name="Picture 12" descr="A screenshot of a cell phone&#10;&#10;Description automatically generated">
            <a:extLst>
              <a:ext uri="{FF2B5EF4-FFF2-40B4-BE49-F238E27FC236}">
                <a16:creationId xmlns:a16="http://schemas.microsoft.com/office/drawing/2014/main" id="{A449E5F6-4A77-B641-B59A-AE9AE28CFC20}"/>
              </a:ext>
            </a:extLst>
          </p:cNvPr>
          <p:cNvPicPr>
            <a:picLocks noChangeAspect="1"/>
          </p:cNvPicPr>
          <p:nvPr/>
        </p:nvPicPr>
        <p:blipFill>
          <a:blip r:embed="rId3"/>
          <a:stretch>
            <a:fillRect/>
          </a:stretch>
        </p:blipFill>
        <p:spPr>
          <a:xfrm>
            <a:off x="6096000" y="3149446"/>
            <a:ext cx="5884000" cy="1779938"/>
          </a:xfrm>
          <a:prstGeom prst="rect">
            <a:avLst/>
          </a:prstGeom>
        </p:spPr>
      </p:pic>
      <p:sp>
        <p:nvSpPr>
          <p:cNvPr id="14" name="Rounded Rectangle 13">
            <a:extLst>
              <a:ext uri="{FF2B5EF4-FFF2-40B4-BE49-F238E27FC236}">
                <a16:creationId xmlns:a16="http://schemas.microsoft.com/office/drawing/2014/main" id="{597FA815-A6C5-DB45-A682-9553DBE463B9}"/>
              </a:ext>
            </a:extLst>
          </p:cNvPr>
          <p:cNvSpPr/>
          <p:nvPr/>
        </p:nvSpPr>
        <p:spPr>
          <a:xfrm>
            <a:off x="4052645" y="3429000"/>
            <a:ext cx="566057" cy="9144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93D134C6-24D6-F449-8FE3-0755939FE2F9}"/>
              </a:ext>
            </a:extLst>
          </p:cNvPr>
          <p:cNvSpPr/>
          <p:nvPr/>
        </p:nvSpPr>
        <p:spPr>
          <a:xfrm>
            <a:off x="9947531" y="3429000"/>
            <a:ext cx="566057" cy="9144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B1077DA3-970A-E140-84DE-30C4D9C027D5}"/>
              </a:ext>
            </a:extLst>
          </p:cNvPr>
          <p:cNvSpPr/>
          <p:nvPr/>
        </p:nvSpPr>
        <p:spPr>
          <a:xfrm>
            <a:off x="838200" y="1501327"/>
            <a:ext cx="10603922" cy="923330"/>
          </a:xfrm>
          <a:prstGeom prst="rect">
            <a:avLst/>
          </a:prstGeom>
        </p:spPr>
        <p:txBody>
          <a:bodyPr wrap="square">
            <a:spAutoFit/>
          </a:bodyPr>
          <a:lstStyle/>
          <a:p>
            <a:r>
              <a:rPr lang="en-CA" dirty="0">
                <a:solidFill>
                  <a:srgbClr val="08090A"/>
                </a:solidFill>
                <a:latin typeface="Calibri" panose="020F0502020204030204" pitchFamily="34" charset="0"/>
                <a:ea typeface="Times New Roman" panose="02020603050405020304" pitchFamily="18" charset="0"/>
                <a:cs typeface="Calibri" panose="020F0502020204030204" pitchFamily="34" charset="0"/>
              </a:rPr>
              <a:t>According to the F1-score, the decision tree predicted SEVERITYCODE of 1 and 2 </a:t>
            </a:r>
            <a:r>
              <a:rPr lang="en-CA" b="1" dirty="0">
                <a:solidFill>
                  <a:srgbClr val="08090A"/>
                </a:solidFill>
                <a:latin typeface="Calibri" panose="020F0502020204030204" pitchFamily="34" charset="0"/>
                <a:ea typeface="Times New Roman" panose="02020603050405020304" pitchFamily="18" charset="0"/>
                <a:cs typeface="Calibri" panose="020F0502020204030204" pitchFamily="34" charset="0"/>
              </a:rPr>
              <a:t>53%</a:t>
            </a:r>
            <a:r>
              <a:rPr lang="en-CA" dirty="0">
                <a:solidFill>
                  <a:srgbClr val="08090A"/>
                </a:solidFill>
                <a:latin typeface="Calibri" panose="020F0502020204030204" pitchFamily="34" charset="0"/>
                <a:ea typeface="Times New Roman" panose="02020603050405020304" pitchFamily="18" charset="0"/>
                <a:cs typeface="Calibri" panose="020F0502020204030204" pitchFamily="34" charset="0"/>
              </a:rPr>
              <a:t> and </a:t>
            </a:r>
            <a:r>
              <a:rPr lang="en-CA" b="1" dirty="0">
                <a:solidFill>
                  <a:srgbClr val="08090A"/>
                </a:solidFill>
                <a:latin typeface="Calibri" panose="020F0502020204030204" pitchFamily="34" charset="0"/>
                <a:ea typeface="Times New Roman" panose="02020603050405020304" pitchFamily="18" charset="0"/>
                <a:cs typeface="Calibri" panose="020F0502020204030204" pitchFamily="34" charset="0"/>
              </a:rPr>
              <a:t>57%</a:t>
            </a:r>
            <a:r>
              <a:rPr lang="en-CA" dirty="0">
                <a:solidFill>
                  <a:srgbClr val="08090A"/>
                </a:solidFill>
                <a:latin typeface="Calibri" panose="020F0502020204030204" pitchFamily="34" charset="0"/>
                <a:ea typeface="Times New Roman" panose="02020603050405020304" pitchFamily="18" charset="0"/>
                <a:cs typeface="Calibri" panose="020F0502020204030204" pitchFamily="34" charset="0"/>
              </a:rPr>
              <a:t> of the time, respectively, with an average accuracy of </a:t>
            </a:r>
            <a:r>
              <a:rPr lang="en-CA" b="1" dirty="0">
                <a:solidFill>
                  <a:srgbClr val="08090A"/>
                </a:solidFill>
                <a:latin typeface="Calibri" panose="020F0502020204030204" pitchFamily="34" charset="0"/>
                <a:ea typeface="Times New Roman" panose="02020603050405020304" pitchFamily="18" charset="0"/>
                <a:cs typeface="Calibri" panose="020F0502020204030204" pitchFamily="34" charset="0"/>
              </a:rPr>
              <a:t>55%</a:t>
            </a:r>
            <a:r>
              <a:rPr lang="en-CA" dirty="0">
                <a:solidFill>
                  <a:srgbClr val="08090A"/>
                </a:solidFill>
                <a:latin typeface="Calibri" panose="020F0502020204030204" pitchFamily="34" charset="0"/>
                <a:ea typeface="Times New Roman" panose="02020603050405020304" pitchFamily="18" charset="0"/>
                <a:cs typeface="Calibri" panose="020F0502020204030204" pitchFamily="34" charset="0"/>
              </a:rPr>
              <a:t>. Meanwhile, the logistic regression model predicted SEVERITYCODE of 1 and 2 </a:t>
            </a:r>
            <a:r>
              <a:rPr lang="en-CA" b="1" dirty="0">
                <a:solidFill>
                  <a:srgbClr val="08090A"/>
                </a:solidFill>
                <a:latin typeface="Calibri" panose="020F0502020204030204" pitchFamily="34" charset="0"/>
                <a:ea typeface="Times New Roman" panose="02020603050405020304" pitchFamily="18" charset="0"/>
                <a:cs typeface="Calibri" panose="020F0502020204030204" pitchFamily="34" charset="0"/>
              </a:rPr>
              <a:t>57%</a:t>
            </a:r>
            <a:r>
              <a:rPr lang="en-CA" dirty="0">
                <a:solidFill>
                  <a:srgbClr val="08090A"/>
                </a:solidFill>
                <a:latin typeface="Calibri" panose="020F0502020204030204" pitchFamily="34" charset="0"/>
                <a:ea typeface="Times New Roman" panose="02020603050405020304" pitchFamily="18" charset="0"/>
                <a:cs typeface="Calibri" panose="020F0502020204030204" pitchFamily="34" charset="0"/>
              </a:rPr>
              <a:t> and </a:t>
            </a:r>
            <a:r>
              <a:rPr lang="en-CA" b="1" dirty="0">
                <a:solidFill>
                  <a:srgbClr val="08090A"/>
                </a:solidFill>
                <a:latin typeface="Calibri" panose="020F0502020204030204" pitchFamily="34" charset="0"/>
                <a:ea typeface="Times New Roman" panose="02020603050405020304" pitchFamily="18" charset="0"/>
                <a:cs typeface="Calibri" panose="020F0502020204030204" pitchFamily="34" charset="0"/>
              </a:rPr>
              <a:t>52%</a:t>
            </a:r>
            <a:r>
              <a:rPr lang="en-CA" dirty="0">
                <a:solidFill>
                  <a:srgbClr val="08090A"/>
                </a:solidFill>
                <a:latin typeface="Calibri" panose="020F0502020204030204" pitchFamily="34" charset="0"/>
                <a:ea typeface="Times New Roman" panose="02020603050405020304" pitchFamily="18" charset="0"/>
                <a:cs typeface="Calibri" panose="020F0502020204030204" pitchFamily="34" charset="0"/>
              </a:rPr>
              <a:t> of the time, respectively, with an average accuracy of </a:t>
            </a:r>
            <a:r>
              <a:rPr lang="en-CA" b="1" dirty="0">
                <a:solidFill>
                  <a:srgbClr val="08090A"/>
                </a:solidFill>
                <a:latin typeface="Calibri" panose="020F0502020204030204" pitchFamily="34" charset="0"/>
                <a:ea typeface="Times New Roman" panose="02020603050405020304" pitchFamily="18" charset="0"/>
                <a:cs typeface="Calibri" panose="020F0502020204030204" pitchFamily="34" charset="0"/>
              </a:rPr>
              <a:t>55%.</a:t>
            </a:r>
            <a:endParaRPr lang="en-CA" b="1" dirty="0">
              <a:latin typeface="Calibri" panose="020F0502020204030204" pitchFamily="34" charset="0"/>
              <a:ea typeface="PMingLiU" panose="02020500000000000000" pitchFamily="18" charset="-120"/>
              <a:cs typeface="Times New Roman" panose="02020603050405020304" pitchFamily="18" charset="0"/>
            </a:endParaRPr>
          </a:p>
        </p:txBody>
      </p:sp>
      <p:sp>
        <p:nvSpPr>
          <p:cNvPr id="17" name="Rectangle 16">
            <a:extLst>
              <a:ext uri="{FF2B5EF4-FFF2-40B4-BE49-F238E27FC236}">
                <a16:creationId xmlns:a16="http://schemas.microsoft.com/office/drawing/2014/main" id="{96026794-5525-3D45-B0B3-A27BA81F4425}"/>
              </a:ext>
            </a:extLst>
          </p:cNvPr>
          <p:cNvSpPr/>
          <p:nvPr/>
        </p:nvSpPr>
        <p:spPr>
          <a:xfrm>
            <a:off x="783772" y="5412650"/>
            <a:ext cx="10570027" cy="369332"/>
          </a:xfrm>
          <a:prstGeom prst="rect">
            <a:avLst/>
          </a:prstGeom>
        </p:spPr>
        <p:txBody>
          <a:bodyPr wrap="square">
            <a:spAutoFit/>
          </a:bodyPr>
          <a:lstStyle/>
          <a:p>
            <a:r>
              <a:rPr lang="en-CA" dirty="0">
                <a:solidFill>
                  <a:srgbClr val="08090A"/>
                </a:solidFill>
                <a:latin typeface="Calibri" panose="020F0502020204030204" pitchFamily="34" charset="0"/>
                <a:ea typeface="Times New Roman" panose="02020603050405020304" pitchFamily="18" charset="0"/>
                <a:cs typeface="Calibri" panose="020F0502020204030204" pitchFamily="34" charset="0"/>
              </a:rPr>
              <a:t>The Jaccard </a:t>
            </a:r>
            <a:r>
              <a:rPr lang="en-CA" dirty="0" err="1">
                <a:solidFill>
                  <a:srgbClr val="08090A"/>
                </a:solidFill>
                <a:latin typeface="Calibri" panose="020F0502020204030204" pitchFamily="34" charset="0"/>
                <a:ea typeface="Times New Roman" panose="02020603050405020304" pitchFamily="18" charset="0"/>
                <a:cs typeface="Calibri" panose="020F0502020204030204" pitchFamily="34" charset="0"/>
              </a:rPr>
              <a:t>similaity</a:t>
            </a:r>
            <a:r>
              <a:rPr lang="en-CA" dirty="0">
                <a:solidFill>
                  <a:srgbClr val="08090A"/>
                </a:solidFill>
                <a:latin typeface="Calibri" panose="020F0502020204030204" pitchFamily="34" charset="0"/>
                <a:ea typeface="Times New Roman" panose="02020603050405020304" pitchFamily="18" charset="0"/>
                <a:cs typeface="Calibri" panose="020F0502020204030204" pitchFamily="34" charset="0"/>
              </a:rPr>
              <a:t> score for the decision tree and Logistic regression were </a:t>
            </a:r>
            <a:r>
              <a:rPr lang="en-CA" b="1" dirty="0">
                <a:solidFill>
                  <a:srgbClr val="08090A"/>
                </a:solidFill>
                <a:latin typeface="Calibri" panose="020F0502020204030204" pitchFamily="34" charset="0"/>
                <a:ea typeface="Times New Roman" panose="02020603050405020304" pitchFamily="18" charset="0"/>
                <a:cs typeface="Calibri" panose="020F0502020204030204" pitchFamily="34" charset="0"/>
              </a:rPr>
              <a:t>0.5503</a:t>
            </a:r>
            <a:r>
              <a:rPr lang="en-CA" dirty="0">
                <a:solidFill>
                  <a:srgbClr val="08090A"/>
                </a:solidFill>
                <a:latin typeface="Calibri" panose="020F0502020204030204" pitchFamily="34" charset="0"/>
                <a:ea typeface="Times New Roman" panose="02020603050405020304" pitchFamily="18" charset="0"/>
                <a:cs typeface="Calibri" panose="020F0502020204030204" pitchFamily="34" charset="0"/>
              </a:rPr>
              <a:t> and </a:t>
            </a:r>
            <a:r>
              <a:rPr lang="en-CA" b="1" dirty="0">
                <a:solidFill>
                  <a:srgbClr val="08090A"/>
                </a:solidFill>
                <a:latin typeface="Calibri" panose="020F0502020204030204" pitchFamily="34" charset="0"/>
                <a:ea typeface="Times New Roman" panose="02020603050405020304" pitchFamily="18" charset="0"/>
                <a:cs typeface="Calibri" panose="020F0502020204030204" pitchFamily="34" charset="0"/>
              </a:rPr>
              <a:t>0.5483</a:t>
            </a:r>
            <a:r>
              <a:rPr lang="en-CA" dirty="0">
                <a:solidFill>
                  <a:srgbClr val="08090A"/>
                </a:solidFill>
                <a:latin typeface="Calibri" panose="020F0502020204030204" pitchFamily="34" charset="0"/>
                <a:ea typeface="Times New Roman" panose="02020603050405020304" pitchFamily="18" charset="0"/>
                <a:cs typeface="Calibri" panose="020F0502020204030204" pitchFamily="34" charset="0"/>
              </a:rPr>
              <a:t>.</a:t>
            </a:r>
            <a:endParaRPr lang="en-CA" dirty="0">
              <a:latin typeface="Calibri" panose="020F0502020204030204" pitchFamily="34" charset="0"/>
              <a:ea typeface="PMingLiU"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86884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1A7B2-9402-E148-A23A-0430F2A89676}"/>
              </a:ext>
            </a:extLst>
          </p:cNvPr>
          <p:cNvSpPr>
            <a:spLocks noGrp="1"/>
          </p:cNvSpPr>
          <p:nvPr>
            <p:ph type="title"/>
          </p:nvPr>
        </p:nvSpPr>
        <p:spPr/>
        <p:txBody>
          <a:bodyPr/>
          <a:lstStyle/>
          <a:p>
            <a:r>
              <a:rPr lang="en-US" b="1" dirty="0"/>
              <a:t>Discussion</a:t>
            </a:r>
          </a:p>
        </p:txBody>
      </p:sp>
      <p:sp>
        <p:nvSpPr>
          <p:cNvPr id="3" name="Content Placeholder 2">
            <a:extLst>
              <a:ext uri="{FF2B5EF4-FFF2-40B4-BE49-F238E27FC236}">
                <a16:creationId xmlns:a16="http://schemas.microsoft.com/office/drawing/2014/main" id="{055B5356-D167-B645-B193-F8359389F4A3}"/>
              </a:ext>
            </a:extLst>
          </p:cNvPr>
          <p:cNvSpPr>
            <a:spLocks noGrp="1"/>
          </p:cNvSpPr>
          <p:nvPr>
            <p:ph idx="1"/>
          </p:nvPr>
        </p:nvSpPr>
        <p:spPr>
          <a:xfrm>
            <a:off x="838200" y="1690688"/>
            <a:ext cx="10515600" cy="4720998"/>
          </a:xfrm>
        </p:spPr>
        <p:txBody>
          <a:bodyPr>
            <a:normAutofit fontScale="77500" lnSpcReduction="20000"/>
          </a:bodyPr>
          <a:lstStyle/>
          <a:p>
            <a:pPr marL="0" indent="0">
              <a:buNone/>
            </a:pPr>
            <a:r>
              <a:rPr lang="en-CA" sz="2600" b="1" dirty="0"/>
              <a:t>Low predictive Accuracy</a:t>
            </a:r>
          </a:p>
          <a:p>
            <a:pPr marL="0" indent="0">
              <a:buNone/>
            </a:pPr>
            <a:r>
              <a:rPr lang="en-CA" sz="2600" dirty="0"/>
              <a:t>The predictive accuracy of both models were quite low at 55%. Changing the </a:t>
            </a:r>
            <a:r>
              <a:rPr lang="en-CA" sz="2600" dirty="0" err="1"/>
              <a:t>hypreparametr</a:t>
            </a:r>
            <a:r>
              <a:rPr lang="en-CA" sz="2600" dirty="0"/>
              <a:t> (c) </a:t>
            </a:r>
            <a:r>
              <a:rPr lang="en-CA" sz="2600" dirty="0" err="1"/>
              <a:t>fo</a:t>
            </a:r>
            <a:r>
              <a:rPr lang="en-CA" sz="2600" dirty="0"/>
              <a:t> the logistic regression and changing the maximum tree depth did not drastically improve the accuracy.</a:t>
            </a:r>
          </a:p>
          <a:p>
            <a:pPr marL="0" indent="0">
              <a:buNone/>
            </a:pPr>
            <a:endParaRPr lang="en-CA" sz="2600" dirty="0"/>
          </a:p>
          <a:p>
            <a:pPr marL="0" indent="0">
              <a:buNone/>
            </a:pPr>
            <a:r>
              <a:rPr lang="en-CA" sz="2600" b="1" dirty="0"/>
              <a:t>Confounding variables not accounted for</a:t>
            </a:r>
          </a:p>
          <a:p>
            <a:pPr marL="0" indent="0">
              <a:buNone/>
            </a:pPr>
            <a:r>
              <a:rPr lang="en-CA" sz="2600" dirty="0"/>
              <a:t>Variables (causes) that can alter the 2 severity types not that were not accounted by this model. In other words, the severity of accidents occurred mostly by chance given the environmental factors used in this model. In the original data set, driver characteristics such as </a:t>
            </a:r>
            <a:r>
              <a:rPr lang="en-CA" sz="2600" dirty="0" err="1"/>
              <a:t>unattentiveness</a:t>
            </a:r>
            <a:r>
              <a:rPr lang="en-CA" sz="2600" dirty="0"/>
              <a:t> and driving under the influence were available. These attributes would be relevant in the outcome of an accident. However, for the purpose of this analysis, only environmental factors were of interest. Perhaps a more comprehensive model including more attributes would result in a higher predictive accuracy.</a:t>
            </a:r>
          </a:p>
          <a:p>
            <a:pPr marL="0" indent="0">
              <a:buNone/>
            </a:pPr>
            <a:endParaRPr lang="en-CA" sz="2600" dirty="0"/>
          </a:p>
          <a:p>
            <a:pPr marL="0" indent="0">
              <a:buNone/>
            </a:pPr>
            <a:r>
              <a:rPr lang="en-CA" sz="2600" b="1" dirty="0"/>
              <a:t>Interpretability of Decision Tree interpretability</a:t>
            </a:r>
          </a:p>
          <a:p>
            <a:pPr marL="0" indent="0">
              <a:buNone/>
            </a:pPr>
            <a:r>
              <a:rPr lang="en-CA" sz="2600" dirty="0"/>
              <a:t>Reducing the number of low frequency values for the attributes led to a decision tree with 5 levels, making it easier to interpret.</a:t>
            </a:r>
          </a:p>
          <a:p>
            <a:endParaRPr lang="en-US" dirty="0"/>
          </a:p>
        </p:txBody>
      </p:sp>
    </p:spTree>
    <p:extLst>
      <p:ext uri="{BB962C8B-B14F-4D97-AF65-F5344CB8AC3E}">
        <p14:creationId xmlns:p14="http://schemas.microsoft.com/office/powerpoint/2010/main" val="81226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AA19A-0C9C-3D43-8D8E-674C7F2D9351}"/>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B4D05A94-B12A-964E-9D28-CD400973C1A3}"/>
              </a:ext>
            </a:extLst>
          </p:cNvPr>
          <p:cNvSpPr>
            <a:spLocks noGrp="1"/>
          </p:cNvSpPr>
          <p:nvPr>
            <p:ph idx="1"/>
          </p:nvPr>
        </p:nvSpPr>
        <p:spPr/>
        <p:txBody>
          <a:bodyPr>
            <a:normAutofit/>
          </a:bodyPr>
          <a:lstStyle/>
          <a:p>
            <a:pPr marL="0" indent="0">
              <a:buNone/>
            </a:pPr>
            <a:r>
              <a:rPr lang="en-CA"/>
              <a:t>This analysis demonstrated that light condition, road condition, weather and location of accident can only predict the severity of an accident 55% of the time. Human factors such as driver inattentiveness and driving under the influence would also alter the severity of an accident. The take home message of this analysis is that for cyclists and drivers to understand that accidents invovling cyclists are interactions of both their environment and driving behavior. One might not be able to avoid driving or cycling in averse environments all the time, but cyclists and drivers can always be more attentive on the road all the time.</a:t>
            </a:r>
          </a:p>
          <a:p>
            <a:endParaRPr lang="en-US" dirty="0"/>
          </a:p>
        </p:txBody>
      </p:sp>
    </p:spTree>
    <p:extLst>
      <p:ext uri="{BB962C8B-B14F-4D97-AF65-F5344CB8AC3E}">
        <p14:creationId xmlns:p14="http://schemas.microsoft.com/office/powerpoint/2010/main" val="2275111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8D597-1F8A-2643-B01C-B9BF29D95BB4}"/>
              </a:ext>
            </a:extLst>
          </p:cNvPr>
          <p:cNvSpPr>
            <a:spLocks noGrp="1"/>
          </p:cNvSpPr>
          <p:nvPr>
            <p:ph type="title"/>
          </p:nvPr>
        </p:nvSpPr>
        <p:spPr/>
        <p:txBody>
          <a:bodyPr/>
          <a:lstStyle/>
          <a:p>
            <a:r>
              <a:rPr lang="en-US" b="1"/>
              <a:t>Introduction</a:t>
            </a:r>
            <a:endParaRPr lang="en-US" b="1" dirty="0"/>
          </a:p>
        </p:txBody>
      </p:sp>
      <p:sp>
        <p:nvSpPr>
          <p:cNvPr id="3" name="Content Placeholder 2">
            <a:extLst>
              <a:ext uri="{FF2B5EF4-FFF2-40B4-BE49-F238E27FC236}">
                <a16:creationId xmlns:a16="http://schemas.microsoft.com/office/drawing/2014/main" id="{EB7A490F-4110-0F48-807F-922C7D3E37D0}"/>
              </a:ext>
            </a:extLst>
          </p:cNvPr>
          <p:cNvSpPr>
            <a:spLocks noGrp="1"/>
          </p:cNvSpPr>
          <p:nvPr>
            <p:ph idx="1"/>
          </p:nvPr>
        </p:nvSpPr>
        <p:spPr/>
        <p:txBody>
          <a:bodyPr>
            <a:normAutofit fontScale="92500" lnSpcReduction="20000"/>
          </a:bodyPr>
          <a:lstStyle/>
          <a:p>
            <a:pPr marL="0" indent="0">
              <a:buNone/>
            </a:pPr>
            <a:r>
              <a:rPr lang="en-CA" b="1" dirty="0"/>
              <a:t>Purpose</a:t>
            </a:r>
          </a:p>
          <a:p>
            <a:pPr marL="0" indent="0">
              <a:buNone/>
            </a:pPr>
            <a:r>
              <a:rPr lang="en-CA" dirty="0"/>
              <a:t>To reduce the frequency of bicycle-related collisions in a community, an algorithm will be developed to predict the severity of collisions involving cyclists based on environmental factors, such as road condition, light condition, weather and accident location (intersection or block). This insight can serve to increase awareness of collisions in both cyclists and drivers under different conditions. </a:t>
            </a:r>
          </a:p>
          <a:p>
            <a:pPr marL="0" indent="0">
              <a:buNone/>
            </a:pPr>
            <a:endParaRPr lang="en-CA" dirty="0"/>
          </a:p>
          <a:p>
            <a:pPr marL="0" indent="0">
              <a:buNone/>
            </a:pPr>
            <a:r>
              <a:rPr lang="en-CA" b="1" dirty="0"/>
              <a:t>Machine Learning Method</a:t>
            </a:r>
          </a:p>
          <a:p>
            <a:pPr marL="0" indent="0">
              <a:buNone/>
            </a:pPr>
            <a:r>
              <a:rPr lang="en-CA" dirty="0"/>
              <a:t>Because the predictor, SEVERITYCODE is either a 1 (property damage only) and 2 (involving injury), and three attributes have been selected in the model, the choice of machine learning algorithm will be </a:t>
            </a:r>
            <a:r>
              <a:rPr lang="en-CA" dirty="0">
                <a:solidFill>
                  <a:schemeClr val="accent1"/>
                </a:solidFill>
              </a:rPr>
              <a:t>Decision Tree </a:t>
            </a:r>
            <a:r>
              <a:rPr lang="en-CA" dirty="0"/>
              <a:t>and </a:t>
            </a:r>
            <a:r>
              <a:rPr lang="en-CA" dirty="0">
                <a:solidFill>
                  <a:schemeClr val="accent1"/>
                </a:solidFill>
              </a:rPr>
              <a:t>Logistic Regression</a:t>
            </a:r>
            <a:r>
              <a:rPr lang="en-CA" dirty="0"/>
              <a:t>. </a:t>
            </a:r>
          </a:p>
        </p:txBody>
      </p:sp>
    </p:spTree>
    <p:extLst>
      <p:ext uri="{BB962C8B-B14F-4D97-AF65-F5344CB8AC3E}">
        <p14:creationId xmlns:p14="http://schemas.microsoft.com/office/powerpoint/2010/main" val="1590093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7076C-9DC0-8C4B-9517-DFBB7A3B741C}"/>
              </a:ext>
            </a:extLst>
          </p:cNvPr>
          <p:cNvSpPr>
            <a:spLocks noGrp="1"/>
          </p:cNvSpPr>
          <p:nvPr>
            <p:ph type="title"/>
          </p:nvPr>
        </p:nvSpPr>
        <p:spPr/>
        <p:txBody>
          <a:bodyPr/>
          <a:lstStyle/>
          <a:p>
            <a:r>
              <a:rPr lang="en-US" b="1" dirty="0"/>
              <a:t>Scope of Data</a:t>
            </a:r>
          </a:p>
        </p:txBody>
      </p:sp>
      <p:sp>
        <p:nvSpPr>
          <p:cNvPr id="3" name="Content Placeholder 2">
            <a:extLst>
              <a:ext uri="{FF2B5EF4-FFF2-40B4-BE49-F238E27FC236}">
                <a16:creationId xmlns:a16="http://schemas.microsoft.com/office/drawing/2014/main" id="{65035DB4-0E60-BD4E-8286-F548F45E6A3D}"/>
              </a:ext>
            </a:extLst>
          </p:cNvPr>
          <p:cNvSpPr>
            <a:spLocks noGrp="1"/>
          </p:cNvSpPr>
          <p:nvPr>
            <p:ph idx="1"/>
          </p:nvPr>
        </p:nvSpPr>
        <p:spPr/>
        <p:txBody>
          <a:bodyPr>
            <a:normAutofit fontScale="85000" lnSpcReduction="20000"/>
          </a:bodyPr>
          <a:lstStyle/>
          <a:p>
            <a:pPr marL="0" indent="0">
              <a:buNone/>
            </a:pPr>
            <a:r>
              <a:rPr lang="en-CA" b="1" dirty="0" err="1"/>
              <a:t>Cyling</a:t>
            </a:r>
            <a:r>
              <a:rPr lang="en-CA" b="1" dirty="0"/>
              <a:t>-related collisions only:</a:t>
            </a:r>
          </a:p>
          <a:p>
            <a:pPr marL="0" lvl="0" indent="0">
              <a:buNone/>
            </a:pPr>
            <a:r>
              <a:rPr lang="en-CA" dirty="0"/>
              <a:t>ST_COLCODE (collision code) = 45 (cyclist) </a:t>
            </a:r>
          </a:p>
          <a:p>
            <a:pPr marL="0" lvl="0" indent="0">
              <a:buNone/>
            </a:pPr>
            <a:endParaRPr lang="en-CA" b="1" dirty="0"/>
          </a:p>
          <a:p>
            <a:pPr marL="0" lvl="0" indent="0">
              <a:buNone/>
            </a:pPr>
            <a:r>
              <a:rPr lang="en-CA" b="1" dirty="0"/>
              <a:t>Attributes to include:</a:t>
            </a:r>
          </a:p>
          <a:p>
            <a:pPr marL="0" lvl="0" indent="0">
              <a:buNone/>
            </a:pPr>
            <a:r>
              <a:rPr lang="en-CA" dirty="0"/>
              <a:t>ADDTYPE (address type)</a:t>
            </a:r>
          </a:p>
          <a:p>
            <a:pPr marL="0" lvl="0" indent="0">
              <a:buNone/>
            </a:pPr>
            <a:r>
              <a:rPr lang="en-CA" dirty="0"/>
              <a:t>LIGHTCON (light condition)</a:t>
            </a:r>
          </a:p>
          <a:p>
            <a:pPr marL="0" lvl="0" indent="0">
              <a:buNone/>
            </a:pPr>
            <a:r>
              <a:rPr lang="en-CA" dirty="0"/>
              <a:t>ROADCON (road condition) </a:t>
            </a:r>
          </a:p>
          <a:p>
            <a:pPr marL="0" lvl="0" indent="0">
              <a:buNone/>
            </a:pPr>
            <a:r>
              <a:rPr lang="en-CA" dirty="0"/>
              <a:t>WEATHER </a:t>
            </a:r>
          </a:p>
          <a:p>
            <a:pPr marL="0" lvl="0" indent="0">
              <a:buNone/>
            </a:pPr>
            <a:endParaRPr lang="en-CA" dirty="0"/>
          </a:p>
          <a:p>
            <a:pPr marL="0" lvl="0" indent="0">
              <a:buNone/>
            </a:pPr>
            <a:r>
              <a:rPr lang="en-CA" b="1" dirty="0"/>
              <a:t>Predictor:</a:t>
            </a:r>
          </a:p>
          <a:p>
            <a:pPr marL="0" lvl="0" indent="0">
              <a:buNone/>
            </a:pPr>
            <a:r>
              <a:rPr lang="en-CA" dirty="0"/>
              <a:t>SEVERITYCODE</a:t>
            </a:r>
          </a:p>
          <a:p>
            <a:endParaRPr lang="en-US" dirty="0"/>
          </a:p>
        </p:txBody>
      </p:sp>
    </p:spTree>
    <p:extLst>
      <p:ext uri="{BB962C8B-B14F-4D97-AF65-F5344CB8AC3E}">
        <p14:creationId xmlns:p14="http://schemas.microsoft.com/office/powerpoint/2010/main" val="3926878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0D37-250F-7342-B6D7-DE1F1BAFEC0F}"/>
              </a:ext>
            </a:extLst>
          </p:cNvPr>
          <p:cNvSpPr>
            <a:spLocks noGrp="1"/>
          </p:cNvSpPr>
          <p:nvPr>
            <p:ph type="title"/>
          </p:nvPr>
        </p:nvSpPr>
        <p:spPr>
          <a:xfrm>
            <a:off x="778328" y="365125"/>
            <a:ext cx="10515600" cy="1325563"/>
          </a:xfrm>
        </p:spPr>
        <p:txBody>
          <a:bodyPr/>
          <a:lstStyle/>
          <a:p>
            <a:r>
              <a:rPr lang="en-CA" b="1" dirty="0"/>
              <a:t>Method</a:t>
            </a:r>
            <a:endParaRPr lang="en-US" dirty="0"/>
          </a:p>
        </p:txBody>
      </p:sp>
      <p:sp>
        <p:nvSpPr>
          <p:cNvPr id="12" name="Content Placeholder 11">
            <a:extLst>
              <a:ext uri="{FF2B5EF4-FFF2-40B4-BE49-F238E27FC236}">
                <a16:creationId xmlns:a16="http://schemas.microsoft.com/office/drawing/2014/main" id="{01C85142-D1A8-B04A-B306-A7013219E006}"/>
              </a:ext>
            </a:extLst>
          </p:cNvPr>
          <p:cNvSpPr>
            <a:spLocks noGrp="1"/>
          </p:cNvSpPr>
          <p:nvPr>
            <p:ph idx="1"/>
          </p:nvPr>
        </p:nvSpPr>
        <p:spPr>
          <a:xfrm>
            <a:off x="718458" y="1690688"/>
            <a:ext cx="10167257" cy="1000762"/>
          </a:xfrm>
        </p:spPr>
        <p:txBody>
          <a:bodyPr/>
          <a:lstStyle/>
          <a:p>
            <a:pPr marL="0" indent="0">
              <a:buNone/>
            </a:pPr>
            <a:r>
              <a:rPr lang="en-US" dirty="0"/>
              <a:t>1. Isolating relevant data</a:t>
            </a:r>
          </a:p>
        </p:txBody>
      </p:sp>
      <p:graphicFrame>
        <p:nvGraphicFramePr>
          <p:cNvPr id="10" name="Diagram 9">
            <a:extLst>
              <a:ext uri="{FF2B5EF4-FFF2-40B4-BE49-F238E27FC236}">
                <a16:creationId xmlns:a16="http://schemas.microsoft.com/office/drawing/2014/main" id="{074223F2-BFB9-0C45-930D-18E222DA3845}"/>
              </a:ext>
            </a:extLst>
          </p:cNvPr>
          <p:cNvGraphicFramePr/>
          <p:nvPr>
            <p:extLst>
              <p:ext uri="{D42A27DB-BD31-4B8C-83A1-F6EECF244321}">
                <p14:modId xmlns:p14="http://schemas.microsoft.com/office/powerpoint/2010/main" val="2352056354"/>
              </p:ext>
            </p:extLst>
          </p:nvPr>
        </p:nvGraphicFramePr>
        <p:xfrm>
          <a:off x="778328" y="1439333"/>
          <a:ext cx="10635343"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9372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8C8A4-5FEC-064B-A0A1-D21AC89D405D}"/>
              </a:ext>
            </a:extLst>
          </p:cNvPr>
          <p:cNvSpPr>
            <a:spLocks noGrp="1"/>
          </p:cNvSpPr>
          <p:nvPr>
            <p:ph type="title"/>
          </p:nvPr>
        </p:nvSpPr>
        <p:spPr>
          <a:xfrm>
            <a:off x="838200" y="365125"/>
            <a:ext cx="11061700" cy="1325563"/>
          </a:xfrm>
        </p:spPr>
        <p:txBody>
          <a:bodyPr>
            <a:normAutofit/>
          </a:bodyPr>
          <a:lstStyle/>
          <a:p>
            <a:r>
              <a:rPr lang="en-US" sz="3200" b="1" dirty="0"/>
              <a:t>2. Removing records with values of low frequency</a:t>
            </a:r>
            <a:br>
              <a:rPr lang="en-US" sz="3200" b="1" dirty="0"/>
            </a:br>
            <a:r>
              <a:rPr lang="en-CA" sz="1600" dirty="0"/>
              <a:t>Severe over or under-representation of a value for an attribute would hinder predictive accuracy of the model.</a:t>
            </a:r>
            <a:r>
              <a:rPr lang="en-CA" sz="1600" dirty="0">
                <a:effectLst/>
              </a:rPr>
              <a:t> </a:t>
            </a:r>
            <a:endParaRPr lang="en-US" sz="1600" b="1" dirty="0"/>
          </a:p>
        </p:txBody>
      </p:sp>
      <p:pic>
        <p:nvPicPr>
          <p:cNvPr id="5" name="Content Placeholder 4" descr="A screenshot of a cell phone&#10;&#10;Description automatically generated">
            <a:extLst>
              <a:ext uri="{FF2B5EF4-FFF2-40B4-BE49-F238E27FC236}">
                <a16:creationId xmlns:a16="http://schemas.microsoft.com/office/drawing/2014/main" id="{B8F53F0D-64C6-8646-84DA-CAED48E249CE}"/>
              </a:ext>
            </a:extLst>
          </p:cNvPr>
          <p:cNvPicPr>
            <a:picLocks noGrp="1" noChangeAspect="1"/>
          </p:cNvPicPr>
          <p:nvPr>
            <p:ph idx="1"/>
          </p:nvPr>
        </p:nvPicPr>
        <p:blipFill>
          <a:blip r:embed="rId2"/>
          <a:stretch>
            <a:fillRect/>
          </a:stretch>
        </p:blipFill>
        <p:spPr>
          <a:xfrm>
            <a:off x="382361" y="2699395"/>
            <a:ext cx="5664198" cy="3764029"/>
          </a:xfrm>
        </p:spPr>
      </p:pic>
      <p:pic>
        <p:nvPicPr>
          <p:cNvPr id="7" name="Picture 6" descr="A screenshot of a cell phone&#10;&#10;Description automatically generated">
            <a:extLst>
              <a:ext uri="{FF2B5EF4-FFF2-40B4-BE49-F238E27FC236}">
                <a16:creationId xmlns:a16="http://schemas.microsoft.com/office/drawing/2014/main" id="{85FD2162-431E-774C-B285-38C8CE22B7C1}"/>
              </a:ext>
            </a:extLst>
          </p:cNvPr>
          <p:cNvPicPr>
            <a:picLocks noChangeAspect="1"/>
          </p:cNvPicPr>
          <p:nvPr/>
        </p:nvPicPr>
        <p:blipFill>
          <a:blip r:embed="rId3"/>
          <a:stretch>
            <a:fillRect/>
          </a:stretch>
        </p:blipFill>
        <p:spPr>
          <a:xfrm>
            <a:off x="6145443" y="2699395"/>
            <a:ext cx="5483678" cy="3747579"/>
          </a:xfrm>
          <a:prstGeom prst="rect">
            <a:avLst/>
          </a:prstGeom>
        </p:spPr>
      </p:pic>
      <p:sp>
        <p:nvSpPr>
          <p:cNvPr id="8" name="TextBox 7">
            <a:extLst>
              <a:ext uri="{FF2B5EF4-FFF2-40B4-BE49-F238E27FC236}">
                <a16:creationId xmlns:a16="http://schemas.microsoft.com/office/drawing/2014/main" id="{0845443B-9A75-A545-A709-D7F5D5582A54}"/>
              </a:ext>
            </a:extLst>
          </p:cNvPr>
          <p:cNvSpPr txBox="1"/>
          <p:nvPr/>
        </p:nvSpPr>
        <p:spPr>
          <a:xfrm>
            <a:off x="2812908" y="2215731"/>
            <a:ext cx="803105" cy="369332"/>
          </a:xfrm>
          <a:prstGeom prst="rect">
            <a:avLst/>
          </a:prstGeom>
          <a:noFill/>
        </p:spPr>
        <p:txBody>
          <a:bodyPr wrap="none" rtlCol="0">
            <a:spAutoFit/>
          </a:bodyPr>
          <a:lstStyle/>
          <a:p>
            <a:r>
              <a:rPr lang="en-US" dirty="0"/>
              <a:t>Before</a:t>
            </a:r>
          </a:p>
        </p:txBody>
      </p:sp>
      <p:sp>
        <p:nvSpPr>
          <p:cNvPr id="9" name="TextBox 8">
            <a:extLst>
              <a:ext uri="{FF2B5EF4-FFF2-40B4-BE49-F238E27FC236}">
                <a16:creationId xmlns:a16="http://schemas.microsoft.com/office/drawing/2014/main" id="{48E9A362-B526-614E-B25A-5EE53E706F9A}"/>
              </a:ext>
            </a:extLst>
          </p:cNvPr>
          <p:cNvSpPr txBox="1"/>
          <p:nvPr/>
        </p:nvSpPr>
        <p:spPr>
          <a:xfrm>
            <a:off x="8429936" y="2257581"/>
            <a:ext cx="658257" cy="369332"/>
          </a:xfrm>
          <a:prstGeom prst="rect">
            <a:avLst/>
          </a:prstGeom>
          <a:noFill/>
        </p:spPr>
        <p:txBody>
          <a:bodyPr wrap="none" rtlCol="0">
            <a:spAutoFit/>
          </a:bodyPr>
          <a:lstStyle/>
          <a:p>
            <a:r>
              <a:rPr lang="en-US" dirty="0"/>
              <a:t>After</a:t>
            </a:r>
          </a:p>
        </p:txBody>
      </p:sp>
      <p:sp>
        <p:nvSpPr>
          <p:cNvPr id="10" name="TextBox 9">
            <a:extLst>
              <a:ext uri="{FF2B5EF4-FFF2-40B4-BE49-F238E27FC236}">
                <a16:creationId xmlns:a16="http://schemas.microsoft.com/office/drawing/2014/main" id="{C34F5F42-E13C-7342-B53D-81DAD5226E39}"/>
              </a:ext>
            </a:extLst>
          </p:cNvPr>
          <p:cNvSpPr txBox="1"/>
          <p:nvPr/>
        </p:nvSpPr>
        <p:spPr>
          <a:xfrm>
            <a:off x="838200" y="1805020"/>
            <a:ext cx="1429559" cy="369332"/>
          </a:xfrm>
          <a:prstGeom prst="rect">
            <a:avLst/>
          </a:prstGeom>
          <a:noFill/>
        </p:spPr>
        <p:txBody>
          <a:bodyPr wrap="none" rtlCol="0">
            <a:spAutoFit/>
          </a:bodyPr>
          <a:lstStyle/>
          <a:p>
            <a:r>
              <a:rPr lang="en-US" dirty="0"/>
              <a:t>Address Type</a:t>
            </a:r>
          </a:p>
        </p:txBody>
      </p:sp>
    </p:spTree>
    <p:extLst>
      <p:ext uri="{BB962C8B-B14F-4D97-AF65-F5344CB8AC3E}">
        <p14:creationId xmlns:p14="http://schemas.microsoft.com/office/powerpoint/2010/main" val="3449276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845443B-9A75-A545-A709-D7F5D5582A54}"/>
              </a:ext>
            </a:extLst>
          </p:cNvPr>
          <p:cNvSpPr txBox="1"/>
          <p:nvPr/>
        </p:nvSpPr>
        <p:spPr>
          <a:xfrm>
            <a:off x="2860990" y="1167209"/>
            <a:ext cx="803105" cy="369332"/>
          </a:xfrm>
          <a:prstGeom prst="rect">
            <a:avLst/>
          </a:prstGeom>
          <a:noFill/>
        </p:spPr>
        <p:txBody>
          <a:bodyPr wrap="none" rtlCol="0">
            <a:spAutoFit/>
          </a:bodyPr>
          <a:lstStyle/>
          <a:p>
            <a:r>
              <a:rPr lang="en-US" dirty="0"/>
              <a:t>Before</a:t>
            </a:r>
          </a:p>
        </p:txBody>
      </p:sp>
      <p:sp>
        <p:nvSpPr>
          <p:cNvPr id="9" name="TextBox 8">
            <a:extLst>
              <a:ext uri="{FF2B5EF4-FFF2-40B4-BE49-F238E27FC236}">
                <a16:creationId xmlns:a16="http://schemas.microsoft.com/office/drawing/2014/main" id="{48E9A362-B526-614E-B25A-5EE53E706F9A}"/>
              </a:ext>
            </a:extLst>
          </p:cNvPr>
          <p:cNvSpPr txBox="1"/>
          <p:nvPr/>
        </p:nvSpPr>
        <p:spPr>
          <a:xfrm>
            <a:off x="8446571" y="1167209"/>
            <a:ext cx="658257" cy="369332"/>
          </a:xfrm>
          <a:prstGeom prst="rect">
            <a:avLst/>
          </a:prstGeom>
          <a:noFill/>
        </p:spPr>
        <p:txBody>
          <a:bodyPr wrap="none" rtlCol="0">
            <a:spAutoFit/>
          </a:bodyPr>
          <a:lstStyle/>
          <a:p>
            <a:r>
              <a:rPr lang="en-US" dirty="0"/>
              <a:t>After</a:t>
            </a:r>
          </a:p>
        </p:txBody>
      </p:sp>
      <p:sp>
        <p:nvSpPr>
          <p:cNvPr id="10" name="TextBox 9">
            <a:extLst>
              <a:ext uri="{FF2B5EF4-FFF2-40B4-BE49-F238E27FC236}">
                <a16:creationId xmlns:a16="http://schemas.microsoft.com/office/drawing/2014/main" id="{C34F5F42-E13C-7342-B53D-81DAD5226E39}"/>
              </a:ext>
            </a:extLst>
          </p:cNvPr>
          <p:cNvSpPr txBox="1"/>
          <p:nvPr/>
        </p:nvSpPr>
        <p:spPr>
          <a:xfrm>
            <a:off x="674915" y="553163"/>
            <a:ext cx="1633268" cy="369332"/>
          </a:xfrm>
          <a:prstGeom prst="rect">
            <a:avLst/>
          </a:prstGeom>
          <a:noFill/>
        </p:spPr>
        <p:txBody>
          <a:bodyPr wrap="none" rtlCol="0">
            <a:spAutoFit/>
          </a:bodyPr>
          <a:lstStyle/>
          <a:p>
            <a:r>
              <a:rPr lang="en-US" b="1" dirty="0"/>
              <a:t>Light Condition</a:t>
            </a:r>
          </a:p>
        </p:txBody>
      </p:sp>
      <p:pic>
        <p:nvPicPr>
          <p:cNvPr id="14" name="Picture 13" descr="A screenshot of a social media post&#10;&#10;Description automatically generated">
            <a:extLst>
              <a:ext uri="{FF2B5EF4-FFF2-40B4-BE49-F238E27FC236}">
                <a16:creationId xmlns:a16="http://schemas.microsoft.com/office/drawing/2014/main" id="{4139F4EF-0448-C041-97DB-3F394F244786}"/>
              </a:ext>
            </a:extLst>
          </p:cNvPr>
          <p:cNvPicPr>
            <a:picLocks noChangeAspect="1"/>
          </p:cNvPicPr>
          <p:nvPr/>
        </p:nvPicPr>
        <p:blipFill>
          <a:blip r:embed="rId2"/>
          <a:stretch>
            <a:fillRect/>
          </a:stretch>
        </p:blipFill>
        <p:spPr>
          <a:xfrm>
            <a:off x="379643" y="1735274"/>
            <a:ext cx="5765800" cy="4711700"/>
          </a:xfrm>
          <a:prstGeom prst="rect">
            <a:avLst/>
          </a:prstGeom>
        </p:spPr>
      </p:pic>
      <p:pic>
        <p:nvPicPr>
          <p:cNvPr id="18" name="Picture 17" descr="A screenshot of a cell phone&#10;&#10;Description automatically generated">
            <a:extLst>
              <a:ext uri="{FF2B5EF4-FFF2-40B4-BE49-F238E27FC236}">
                <a16:creationId xmlns:a16="http://schemas.microsoft.com/office/drawing/2014/main" id="{79E25453-CD7B-334D-AD80-37A8DB779322}"/>
              </a:ext>
            </a:extLst>
          </p:cNvPr>
          <p:cNvPicPr>
            <a:picLocks noChangeAspect="1"/>
          </p:cNvPicPr>
          <p:nvPr/>
        </p:nvPicPr>
        <p:blipFill>
          <a:blip r:embed="rId3"/>
          <a:stretch>
            <a:fillRect/>
          </a:stretch>
        </p:blipFill>
        <p:spPr>
          <a:xfrm>
            <a:off x="6095999" y="1726435"/>
            <a:ext cx="5359400" cy="4660900"/>
          </a:xfrm>
          <a:prstGeom prst="rect">
            <a:avLst/>
          </a:prstGeom>
        </p:spPr>
      </p:pic>
    </p:spTree>
    <p:extLst>
      <p:ext uri="{BB962C8B-B14F-4D97-AF65-F5344CB8AC3E}">
        <p14:creationId xmlns:p14="http://schemas.microsoft.com/office/powerpoint/2010/main" val="147617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845443B-9A75-A545-A709-D7F5D5582A54}"/>
              </a:ext>
            </a:extLst>
          </p:cNvPr>
          <p:cNvSpPr txBox="1"/>
          <p:nvPr/>
        </p:nvSpPr>
        <p:spPr>
          <a:xfrm>
            <a:off x="2860990" y="1167209"/>
            <a:ext cx="803105" cy="369332"/>
          </a:xfrm>
          <a:prstGeom prst="rect">
            <a:avLst/>
          </a:prstGeom>
          <a:noFill/>
        </p:spPr>
        <p:txBody>
          <a:bodyPr wrap="none" rtlCol="0">
            <a:spAutoFit/>
          </a:bodyPr>
          <a:lstStyle/>
          <a:p>
            <a:r>
              <a:rPr lang="en-US" dirty="0"/>
              <a:t>Before</a:t>
            </a:r>
          </a:p>
        </p:txBody>
      </p:sp>
      <p:sp>
        <p:nvSpPr>
          <p:cNvPr id="9" name="TextBox 8">
            <a:extLst>
              <a:ext uri="{FF2B5EF4-FFF2-40B4-BE49-F238E27FC236}">
                <a16:creationId xmlns:a16="http://schemas.microsoft.com/office/drawing/2014/main" id="{48E9A362-B526-614E-B25A-5EE53E706F9A}"/>
              </a:ext>
            </a:extLst>
          </p:cNvPr>
          <p:cNvSpPr txBox="1"/>
          <p:nvPr/>
        </p:nvSpPr>
        <p:spPr>
          <a:xfrm>
            <a:off x="8446571" y="1167209"/>
            <a:ext cx="658257" cy="369332"/>
          </a:xfrm>
          <a:prstGeom prst="rect">
            <a:avLst/>
          </a:prstGeom>
          <a:noFill/>
        </p:spPr>
        <p:txBody>
          <a:bodyPr wrap="none" rtlCol="0">
            <a:spAutoFit/>
          </a:bodyPr>
          <a:lstStyle/>
          <a:p>
            <a:r>
              <a:rPr lang="en-US" dirty="0"/>
              <a:t>After</a:t>
            </a:r>
          </a:p>
        </p:txBody>
      </p:sp>
      <p:sp>
        <p:nvSpPr>
          <p:cNvPr id="10" name="TextBox 9">
            <a:extLst>
              <a:ext uri="{FF2B5EF4-FFF2-40B4-BE49-F238E27FC236}">
                <a16:creationId xmlns:a16="http://schemas.microsoft.com/office/drawing/2014/main" id="{C34F5F42-E13C-7342-B53D-81DAD5226E39}"/>
              </a:ext>
            </a:extLst>
          </p:cNvPr>
          <p:cNvSpPr txBox="1"/>
          <p:nvPr/>
        </p:nvSpPr>
        <p:spPr>
          <a:xfrm>
            <a:off x="674915" y="553163"/>
            <a:ext cx="1014317" cy="369332"/>
          </a:xfrm>
          <a:prstGeom prst="rect">
            <a:avLst/>
          </a:prstGeom>
          <a:noFill/>
        </p:spPr>
        <p:txBody>
          <a:bodyPr wrap="none" rtlCol="0">
            <a:spAutoFit/>
          </a:bodyPr>
          <a:lstStyle/>
          <a:p>
            <a:r>
              <a:rPr lang="en-US" b="1" dirty="0"/>
              <a:t>Weather</a:t>
            </a:r>
          </a:p>
        </p:txBody>
      </p:sp>
      <p:pic>
        <p:nvPicPr>
          <p:cNvPr id="5" name="Picture 4" descr="A screenshot of a cell phone&#10;&#10;Description automatically generated">
            <a:extLst>
              <a:ext uri="{FF2B5EF4-FFF2-40B4-BE49-F238E27FC236}">
                <a16:creationId xmlns:a16="http://schemas.microsoft.com/office/drawing/2014/main" id="{AC606EDD-CA06-4740-89E9-8305C2A09133}"/>
              </a:ext>
            </a:extLst>
          </p:cNvPr>
          <p:cNvPicPr>
            <a:picLocks noChangeAspect="1"/>
          </p:cNvPicPr>
          <p:nvPr/>
        </p:nvPicPr>
        <p:blipFill>
          <a:blip r:embed="rId2"/>
          <a:stretch>
            <a:fillRect/>
          </a:stretch>
        </p:blipFill>
        <p:spPr>
          <a:xfrm>
            <a:off x="674915" y="1536541"/>
            <a:ext cx="5207000" cy="471170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4D1DD1DC-BBDB-1A48-9ADE-879D394F1D7A}"/>
              </a:ext>
            </a:extLst>
          </p:cNvPr>
          <p:cNvPicPr>
            <a:picLocks noChangeAspect="1"/>
          </p:cNvPicPr>
          <p:nvPr/>
        </p:nvPicPr>
        <p:blipFill>
          <a:blip r:embed="rId3"/>
          <a:stretch>
            <a:fillRect/>
          </a:stretch>
        </p:blipFill>
        <p:spPr>
          <a:xfrm>
            <a:off x="6096000" y="1536700"/>
            <a:ext cx="5816600" cy="3784600"/>
          </a:xfrm>
          <a:prstGeom prst="rect">
            <a:avLst/>
          </a:prstGeom>
        </p:spPr>
      </p:pic>
    </p:spTree>
    <p:extLst>
      <p:ext uri="{BB962C8B-B14F-4D97-AF65-F5344CB8AC3E}">
        <p14:creationId xmlns:p14="http://schemas.microsoft.com/office/powerpoint/2010/main" val="1402187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845443B-9A75-A545-A709-D7F5D5582A54}"/>
              </a:ext>
            </a:extLst>
          </p:cNvPr>
          <p:cNvSpPr txBox="1"/>
          <p:nvPr/>
        </p:nvSpPr>
        <p:spPr>
          <a:xfrm>
            <a:off x="2860990" y="1167209"/>
            <a:ext cx="803105" cy="369332"/>
          </a:xfrm>
          <a:prstGeom prst="rect">
            <a:avLst/>
          </a:prstGeom>
          <a:noFill/>
        </p:spPr>
        <p:txBody>
          <a:bodyPr wrap="none" rtlCol="0">
            <a:spAutoFit/>
          </a:bodyPr>
          <a:lstStyle/>
          <a:p>
            <a:r>
              <a:rPr lang="en-US" dirty="0"/>
              <a:t>Before</a:t>
            </a:r>
          </a:p>
        </p:txBody>
      </p:sp>
      <p:sp>
        <p:nvSpPr>
          <p:cNvPr id="9" name="TextBox 8">
            <a:extLst>
              <a:ext uri="{FF2B5EF4-FFF2-40B4-BE49-F238E27FC236}">
                <a16:creationId xmlns:a16="http://schemas.microsoft.com/office/drawing/2014/main" id="{48E9A362-B526-614E-B25A-5EE53E706F9A}"/>
              </a:ext>
            </a:extLst>
          </p:cNvPr>
          <p:cNvSpPr txBox="1"/>
          <p:nvPr/>
        </p:nvSpPr>
        <p:spPr>
          <a:xfrm>
            <a:off x="8446571" y="1167209"/>
            <a:ext cx="658257" cy="369332"/>
          </a:xfrm>
          <a:prstGeom prst="rect">
            <a:avLst/>
          </a:prstGeom>
          <a:noFill/>
        </p:spPr>
        <p:txBody>
          <a:bodyPr wrap="none" rtlCol="0">
            <a:spAutoFit/>
          </a:bodyPr>
          <a:lstStyle/>
          <a:p>
            <a:r>
              <a:rPr lang="en-US" dirty="0"/>
              <a:t>After</a:t>
            </a:r>
          </a:p>
        </p:txBody>
      </p:sp>
      <p:sp>
        <p:nvSpPr>
          <p:cNvPr id="10" name="TextBox 9">
            <a:extLst>
              <a:ext uri="{FF2B5EF4-FFF2-40B4-BE49-F238E27FC236}">
                <a16:creationId xmlns:a16="http://schemas.microsoft.com/office/drawing/2014/main" id="{C34F5F42-E13C-7342-B53D-81DAD5226E39}"/>
              </a:ext>
            </a:extLst>
          </p:cNvPr>
          <p:cNvSpPr txBox="1"/>
          <p:nvPr/>
        </p:nvSpPr>
        <p:spPr>
          <a:xfrm>
            <a:off x="674915" y="553163"/>
            <a:ext cx="1655390" cy="369332"/>
          </a:xfrm>
          <a:prstGeom prst="rect">
            <a:avLst/>
          </a:prstGeom>
          <a:noFill/>
        </p:spPr>
        <p:txBody>
          <a:bodyPr wrap="none" rtlCol="0">
            <a:spAutoFit/>
          </a:bodyPr>
          <a:lstStyle/>
          <a:p>
            <a:r>
              <a:rPr lang="en-US" b="1" dirty="0"/>
              <a:t>Road Condition</a:t>
            </a:r>
          </a:p>
        </p:txBody>
      </p:sp>
      <p:pic>
        <p:nvPicPr>
          <p:cNvPr id="3" name="Picture 2" descr="A screenshot of a cell phone&#10;&#10;Description automatically generated">
            <a:extLst>
              <a:ext uri="{FF2B5EF4-FFF2-40B4-BE49-F238E27FC236}">
                <a16:creationId xmlns:a16="http://schemas.microsoft.com/office/drawing/2014/main" id="{961DCFFD-2397-B945-A7E6-02A1060CA1D3}"/>
              </a:ext>
            </a:extLst>
          </p:cNvPr>
          <p:cNvPicPr>
            <a:picLocks noChangeAspect="1"/>
          </p:cNvPicPr>
          <p:nvPr/>
        </p:nvPicPr>
        <p:blipFill>
          <a:blip r:embed="rId2"/>
          <a:stretch>
            <a:fillRect/>
          </a:stretch>
        </p:blipFill>
        <p:spPr>
          <a:xfrm>
            <a:off x="595542" y="1697264"/>
            <a:ext cx="5334000" cy="420370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0D3F9307-45FF-6F4B-9FC4-05000F6150E3}"/>
              </a:ext>
            </a:extLst>
          </p:cNvPr>
          <p:cNvPicPr>
            <a:picLocks noChangeAspect="1"/>
          </p:cNvPicPr>
          <p:nvPr/>
        </p:nvPicPr>
        <p:blipFill>
          <a:blip r:embed="rId3"/>
          <a:stretch>
            <a:fillRect/>
          </a:stretch>
        </p:blipFill>
        <p:spPr>
          <a:xfrm>
            <a:off x="5929542" y="1697264"/>
            <a:ext cx="5473700" cy="3505200"/>
          </a:xfrm>
          <a:prstGeom prst="rect">
            <a:avLst/>
          </a:prstGeom>
        </p:spPr>
      </p:pic>
    </p:spTree>
    <p:extLst>
      <p:ext uri="{BB962C8B-B14F-4D97-AF65-F5344CB8AC3E}">
        <p14:creationId xmlns:p14="http://schemas.microsoft.com/office/powerpoint/2010/main" val="3372598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C2A26-CC6C-F445-986C-D050265446CA}"/>
              </a:ext>
            </a:extLst>
          </p:cNvPr>
          <p:cNvSpPr>
            <a:spLocks noGrp="1"/>
          </p:cNvSpPr>
          <p:nvPr>
            <p:ph type="title"/>
          </p:nvPr>
        </p:nvSpPr>
        <p:spPr/>
        <p:txBody>
          <a:bodyPr/>
          <a:lstStyle/>
          <a:p>
            <a:r>
              <a:rPr lang="en-US" b="1" dirty="0"/>
              <a:t>3. </a:t>
            </a:r>
            <a:r>
              <a:rPr lang="en-US" b="1" dirty="0" err="1"/>
              <a:t>Upsampling</a:t>
            </a:r>
            <a:r>
              <a:rPr lang="en-US" b="1" dirty="0"/>
              <a:t> to balance dataset</a:t>
            </a:r>
          </a:p>
        </p:txBody>
      </p:sp>
      <p:sp>
        <p:nvSpPr>
          <p:cNvPr id="3" name="Content Placeholder 2">
            <a:extLst>
              <a:ext uri="{FF2B5EF4-FFF2-40B4-BE49-F238E27FC236}">
                <a16:creationId xmlns:a16="http://schemas.microsoft.com/office/drawing/2014/main" id="{6440791A-2456-884C-A5BB-55351CA1B863}"/>
              </a:ext>
            </a:extLst>
          </p:cNvPr>
          <p:cNvSpPr>
            <a:spLocks noGrp="1"/>
          </p:cNvSpPr>
          <p:nvPr>
            <p:ph idx="1"/>
          </p:nvPr>
        </p:nvSpPr>
        <p:spPr/>
        <p:txBody>
          <a:bodyPr>
            <a:normAutofit/>
          </a:bodyPr>
          <a:lstStyle/>
          <a:p>
            <a:r>
              <a:rPr lang="en-CA" dirty="0"/>
              <a:t>Imbalance of the predictor, SEVERITYCODE was also identified. There were 3702 records with SEVERITYCODE of 1, and 483 records with 2, which means there were 7.6 times more records with SEVREITYCODE of 1 than those with 2.</a:t>
            </a:r>
          </a:p>
          <a:p>
            <a:r>
              <a:rPr lang="en-CA" dirty="0"/>
              <a:t>To balance this dataset, the resample module from </a:t>
            </a:r>
            <a:r>
              <a:rPr lang="en-CA" dirty="0" err="1"/>
              <a:t>sklearn.util</a:t>
            </a:r>
            <a:r>
              <a:rPr lang="en-CA" dirty="0"/>
              <a:t> was used. In this case, </a:t>
            </a:r>
            <a:r>
              <a:rPr lang="en-CA" dirty="0" err="1"/>
              <a:t>upsampling</a:t>
            </a:r>
            <a:r>
              <a:rPr lang="en-CA" dirty="0"/>
              <a:t> was used to increase the </a:t>
            </a:r>
            <a:r>
              <a:rPr lang="en-CA" dirty="0" err="1"/>
              <a:t>numbre</a:t>
            </a:r>
            <a:r>
              <a:rPr lang="en-CA" dirty="0"/>
              <a:t> of records with SEVERITYCODE of 2 to 3702, thus bringing the total number of records to 7404. </a:t>
            </a:r>
          </a:p>
          <a:p>
            <a:r>
              <a:rPr lang="en-CA" dirty="0"/>
              <a:t>Finally, the entire </a:t>
            </a:r>
            <a:r>
              <a:rPr lang="en-CA" dirty="0" err="1"/>
              <a:t>dataframe</a:t>
            </a:r>
            <a:r>
              <a:rPr lang="en-CA" dirty="0"/>
              <a:t> is converted to string and reindexed.</a:t>
            </a:r>
          </a:p>
        </p:txBody>
      </p:sp>
    </p:spTree>
    <p:extLst>
      <p:ext uri="{BB962C8B-B14F-4D97-AF65-F5344CB8AC3E}">
        <p14:creationId xmlns:p14="http://schemas.microsoft.com/office/powerpoint/2010/main" val="3794647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TotalTime>
  <Words>768</Words>
  <Application>Microsoft Macintosh PowerPoint</Application>
  <PresentationFormat>Widescreen</PresentationFormat>
  <Paragraphs>68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Predicting Severity of Cycling-related Collisions Decision Tree &amp; Logistic Regression</vt:lpstr>
      <vt:lpstr>Introduction</vt:lpstr>
      <vt:lpstr>Scope of Data</vt:lpstr>
      <vt:lpstr>Method</vt:lpstr>
      <vt:lpstr>2. Removing records with values of low frequency Severe over or under-representation of a value for an attribute would hinder predictive accuracy of the model. </vt:lpstr>
      <vt:lpstr>PowerPoint Presentation</vt:lpstr>
      <vt:lpstr>PowerPoint Presentation</vt:lpstr>
      <vt:lpstr>PowerPoint Presentation</vt:lpstr>
      <vt:lpstr>3. Upsampling to balance dataset</vt:lpstr>
      <vt:lpstr>4. Algorithm settings</vt:lpstr>
      <vt:lpstr>Result</vt:lpstr>
      <vt:lpstr>Performance Evaluation</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Severity of Cycling-related Collisions</dc:title>
  <dc:creator>Thomas Bok</dc:creator>
  <cp:lastModifiedBy>Thomas Bok</cp:lastModifiedBy>
  <cp:revision>5</cp:revision>
  <dcterms:created xsi:type="dcterms:W3CDTF">2020-09-17T21:54:45Z</dcterms:created>
  <dcterms:modified xsi:type="dcterms:W3CDTF">2020-09-17T22:36:17Z</dcterms:modified>
</cp:coreProperties>
</file>