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541" r:id="rId3"/>
    <p:sldId id="562" r:id="rId4"/>
    <p:sldId id="563" r:id="rId6"/>
    <p:sldId id="625" r:id="rId7"/>
    <p:sldId id="542" r:id="rId8"/>
    <p:sldId id="544" r:id="rId9"/>
    <p:sldId id="565" r:id="rId10"/>
    <p:sldId id="559" r:id="rId11"/>
    <p:sldId id="561" r:id="rId12"/>
    <p:sldId id="570" r:id="rId13"/>
    <p:sldId id="569" r:id="rId14"/>
    <p:sldId id="568" r:id="rId15"/>
    <p:sldId id="571" r:id="rId16"/>
    <p:sldId id="546" r:id="rId17"/>
    <p:sldId id="566" r:id="rId18"/>
    <p:sldId id="567" r:id="rId19"/>
    <p:sldId id="575" r:id="rId20"/>
    <p:sldId id="576" r:id="rId21"/>
    <p:sldId id="555" r:id="rId22"/>
    <p:sldId id="572" r:id="rId23"/>
    <p:sldId id="573" r:id="rId24"/>
    <p:sldId id="574" r:id="rId25"/>
    <p:sldId id="579" r:id="rId26"/>
    <p:sldId id="588" r:id="rId27"/>
    <p:sldId id="545" r:id="rId28"/>
    <p:sldId id="581" r:id="rId29"/>
    <p:sldId id="582" r:id="rId30"/>
    <p:sldId id="583" r:id="rId31"/>
    <p:sldId id="584" r:id="rId32"/>
    <p:sldId id="585" r:id="rId33"/>
    <p:sldId id="551" r:id="rId34"/>
    <p:sldId id="578" r:id="rId35"/>
    <p:sldId id="55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FF"/>
    <a:srgbClr val="00FF74"/>
    <a:srgbClr val="FF3300"/>
    <a:srgbClr val="FF5A33"/>
    <a:srgbClr val="5C00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81"/>
    <p:restoredTop sz="62886" autoAdjust="0"/>
  </p:normalViewPr>
  <p:slideViewPr>
    <p:cSldViewPr>
      <p:cViewPr varScale="1">
        <p:scale>
          <a:sx n="63" d="100"/>
          <a:sy n="63" d="100"/>
        </p:scale>
        <p:origin x="1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vi-V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4953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0" y="4876800"/>
            <a:ext cx="4953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2" y="1847308"/>
            <a:ext cx="3252138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34" y="2464264"/>
            <a:ext cx="1930466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04" y="533400"/>
            <a:ext cx="2298096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00190" y="2054423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20563" y="5864423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919985" y="6550223"/>
            <a:ext cx="219861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  <a:endParaRPr lang="en-US" sz="1400" b="1" cap="none" spc="0" dirty="0">
              <a:ln>
                <a:noFill/>
              </a:ln>
              <a:solidFill>
                <a:srgbClr val="FF3300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4876800"/>
            <a:ext cx="4953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041775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 userDrawn="1"/>
        </p:nvSpPr>
        <p:spPr>
          <a:xfrm>
            <a:off x="0" y="0"/>
            <a:ext cx="9220200" cy="6858000"/>
          </a:xfrm>
          <a:custGeom>
            <a:avLst/>
            <a:gdLst/>
            <a:ahLst/>
            <a:cxnLst/>
            <a:rect l="l" t="t" r="r" b="b"/>
            <a:pathLst>
              <a:path w="18288000" h="11430000">
                <a:moveTo>
                  <a:pt x="0" y="0"/>
                </a:moveTo>
                <a:lnTo>
                  <a:pt x="18288000" y="0"/>
                </a:lnTo>
                <a:lnTo>
                  <a:pt x="18288000" y="11430000"/>
                </a:lnTo>
                <a:lnTo>
                  <a:pt x="0" y="11430000"/>
                </a:lnTo>
                <a:lnTo>
                  <a:pt x="0" y="0"/>
                </a:lnTo>
                <a:close/>
              </a:path>
            </a:pathLst>
          </a:custGeom>
          <a:solidFill>
            <a:srgbClr val="00325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 userDrawn="1"/>
        </p:nvSpPr>
        <p:spPr>
          <a:xfrm>
            <a:off x="0" y="0"/>
            <a:ext cx="9220200" cy="6858000"/>
          </a:xfrm>
          <a:custGeom>
            <a:avLst/>
            <a:gdLst/>
            <a:ahLst/>
            <a:cxnLst/>
            <a:rect l="l" t="t" r="r" b="b"/>
            <a:pathLst>
              <a:path w="18288000" h="11430000">
                <a:moveTo>
                  <a:pt x="0" y="0"/>
                </a:moveTo>
                <a:lnTo>
                  <a:pt x="18288000" y="0"/>
                </a:lnTo>
                <a:lnTo>
                  <a:pt x="18288000" y="11430000"/>
                </a:lnTo>
                <a:lnTo>
                  <a:pt x="0" y="11430000"/>
                </a:lnTo>
                <a:lnTo>
                  <a:pt x="0" y="0"/>
                </a:lnTo>
                <a:close/>
              </a:path>
            </a:pathLst>
          </a:custGeom>
          <a:solidFill>
            <a:srgbClr val="003255"/>
          </a:solidFill>
        </p:spPr>
        <p:txBody>
          <a:bodyPr wrap="square" lIns="0" tIns="0" rIns="0" bIns="0" rtlCol="0"/>
          <a:lstStyle/>
          <a:p>
            <a:endParaRPr sz="3200" dirty="0"/>
          </a:p>
        </p:txBody>
      </p:sp>
      <p:sp>
        <p:nvSpPr>
          <p:cNvPr id="3" name="object 4"/>
          <p:cNvSpPr/>
          <p:nvPr userDrawn="1"/>
        </p:nvSpPr>
        <p:spPr>
          <a:xfrm>
            <a:off x="228600" y="675620"/>
            <a:ext cx="8610600" cy="148551"/>
          </a:xfrm>
          <a:custGeom>
            <a:avLst/>
            <a:gdLst/>
            <a:ahLst/>
            <a:cxnLst/>
            <a:rect l="l" t="t" r="r" b="b"/>
            <a:pathLst>
              <a:path w="17145000" h="634">
                <a:moveTo>
                  <a:pt x="0" y="276"/>
                </a:moveTo>
                <a:lnTo>
                  <a:pt x="17145000" y="0"/>
                </a:lnTo>
              </a:path>
            </a:pathLst>
          </a:custGeom>
          <a:ln w="12700">
            <a:solidFill>
              <a:srgbClr val="A6AA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10258" y="1953623"/>
            <a:ext cx="8857542" cy="4498466"/>
          </a:xfrm>
        </p:spPr>
        <p:txBody>
          <a:bodyPr>
            <a:normAutofit/>
          </a:bodyPr>
          <a:lstStyle>
            <a:lvl1pPr marL="342900" indent="-342900">
              <a:buClr>
                <a:srgbClr val="00B0F0"/>
              </a:buClr>
              <a:buFont typeface="Helvetica" pitchFamily="2" charset="0"/>
              <a:buChar char="‣"/>
              <a:defRPr sz="280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00B0F0"/>
              </a:buClr>
              <a:buFont typeface="Wingdings" panose="05000000000000000000" pitchFamily="2" charset="2"/>
              <a:buChar char="§"/>
              <a:defRPr sz="2400">
                <a:solidFill>
                  <a:schemeClr val="accent5">
                    <a:lumMod val="60000"/>
                    <a:lumOff val="40000"/>
                  </a:schemeClr>
                </a:solidFill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anose="05000000000000000000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anose="05000000000000000000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anose="05000000000000000000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1328" y="199475"/>
            <a:ext cx="8886471" cy="563562"/>
          </a:xfrm>
        </p:spPr>
        <p:txBody>
          <a:bodyPr>
            <a:noAutofit/>
          </a:bodyPr>
          <a:lstStyle>
            <a:lvl1pPr algn="l">
              <a:defRPr sz="3200" b="1" cap="small" baseline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329" y="1018535"/>
            <a:ext cx="8857542" cy="804862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anose="05000000000000000000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anose="05000000000000000000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anose="05000000000000000000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anose="05000000000000000000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anose="05000000000000000000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anose="05000000000000000000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anose="05000000000000000000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anose="05000000000000000000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anose="05000000000000000000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anose="05000000000000000000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anose="05000000000000000000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anose="05000000000000000000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anose="05000000000000000000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anose="05000000000000000000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anose="05000000000000000000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anose="05000000000000000000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anose="05000000000000000000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anose="05000000000000000000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anose="05000000000000000000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anose="05000000000000000000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56" y="1219200"/>
            <a:ext cx="2238687" cy="30293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40969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anose="05000000000000000000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anose="05000000000000000000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anose="05000000000000000000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anose="05000000000000000000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hyperlink" Target="https://nodejs.org/en/download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hyperlink" Target="https://www.typescriptlang.org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LẬP TRÌNH 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typescript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044"/>
            <a:ext cx="8229600" cy="533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0070C0"/>
                </a:solidFill>
                <a:latin typeface="Century" panose="02040604050505020304" pitchFamily="18" charset="0"/>
              </a:rPr>
              <a:t>Typescript </a:t>
            </a:r>
            <a:r>
              <a:rPr lang="en-US" sz="3600" b="1" dirty="0" err="1">
                <a:solidFill>
                  <a:srgbClr val="0070C0"/>
                </a:solidFill>
                <a:latin typeface="Century" panose="02040604050505020304" pitchFamily="18" charset="0"/>
              </a:rPr>
              <a:t>làm</a:t>
            </a:r>
            <a:r>
              <a:rPr lang="en-US" sz="3600" b="1" dirty="0">
                <a:solidFill>
                  <a:srgbClr val="0070C0"/>
                </a:solidFill>
                <a:latin typeface="Century" panose="02040604050505020304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Century" panose="02040604050505020304" pitchFamily="18" charset="0"/>
              </a:rPr>
              <a:t>việc</a:t>
            </a:r>
            <a:r>
              <a:rPr lang="en-US" sz="3600" b="1" dirty="0">
                <a:solidFill>
                  <a:srgbClr val="0070C0"/>
                </a:solidFill>
                <a:latin typeface="Century" panose="02040604050505020304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Century" panose="02040604050505020304" pitchFamily="18" charset="0"/>
              </a:rPr>
              <a:t>thế</a:t>
            </a:r>
            <a:r>
              <a:rPr lang="en-US" sz="3600" b="1" dirty="0">
                <a:solidFill>
                  <a:srgbClr val="0070C0"/>
                </a:solidFill>
                <a:latin typeface="Century" panose="02040604050505020304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Century" panose="02040604050505020304" pitchFamily="18" charset="0"/>
              </a:rPr>
              <a:t>nào</a:t>
            </a:r>
            <a:r>
              <a:rPr lang="en-US" sz="3600" b="1" dirty="0">
                <a:solidFill>
                  <a:srgbClr val="0070C0"/>
                </a:solidFill>
                <a:latin typeface="Century" panose="02040604050505020304" pitchFamily="18" charset="0"/>
              </a:rPr>
              <a:t>?</a:t>
            </a:r>
            <a:endParaRPr lang="en-US" sz="3600" b="1" dirty="0">
              <a:solidFill>
                <a:srgbClr val="0070C0"/>
              </a:solidFill>
              <a:latin typeface="Century" panose="020406040505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00600" y="3299250"/>
            <a:ext cx="3200400" cy="685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Century" panose="02040604050505020304" pitchFamily="18" charset="0"/>
                <a:cs typeface="Segoe UI" pitchFamily="34" charset="0"/>
              </a:rPr>
              <a:t>Compiler</a:t>
            </a:r>
            <a:endParaRPr lang="en-US" sz="3600" dirty="0">
              <a:solidFill>
                <a:schemeClr val="tx2"/>
              </a:solidFill>
              <a:latin typeface="Century" panose="02040604050505020304" pitchFamily="18" charset="0"/>
              <a:cs typeface="Segoe UI" pitchFamily="34" charset="0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-3124200" y="3352800"/>
            <a:ext cx="15163800" cy="1335622"/>
          </a:xfrm>
          <a:prstGeom prst="rect">
            <a:avLst/>
          </a:prstGeom>
        </p:spPr>
        <p:txBody>
          <a:bodyPr vert="horz" wrap="square" lIns="0" tIns="347345" rIns="0" bIns="0" rtlCol="0" anchor="ctr">
            <a:sp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pPr algn="ctr">
              <a:spcBef>
                <a:spcPts val="2735"/>
              </a:spcBef>
            </a:pPr>
            <a:r>
              <a:rPr lang="en-US" sz="6400" spc="-680" dirty="0">
                <a:solidFill>
                  <a:srgbClr val="A6AAA9"/>
                </a:solidFill>
                <a:latin typeface="Century" panose="02040604050505020304" pitchFamily="18" charset="0"/>
                <a:cs typeface="Trebuchet MS" panose="020B0603020202020204"/>
              </a:rPr>
              <a:t>COMPILE TS </a:t>
            </a:r>
            <a:r>
              <a:rPr lang="en-US" sz="3600" spc="-680" dirty="0">
                <a:solidFill>
                  <a:srgbClr val="A6AAA9"/>
                </a:solidFill>
                <a:latin typeface="Century" panose="02040604050505020304" pitchFamily="18" charset="0"/>
                <a:cs typeface="Trebuchet MS" panose="020B0603020202020204"/>
              </a:rPr>
              <a:t>▶︎   </a:t>
            </a:r>
            <a:r>
              <a:rPr lang="en-US" sz="6400" spc="-680" dirty="0">
                <a:solidFill>
                  <a:srgbClr val="A6AAA9"/>
                </a:solidFill>
                <a:latin typeface="Century" panose="02040604050505020304" pitchFamily="18" charset="0"/>
                <a:cs typeface="Trebuchet MS" panose="020B0603020202020204"/>
              </a:rPr>
              <a:t>JS    </a:t>
            </a:r>
            <a:endParaRPr lang="en-US" sz="6400" dirty="0">
              <a:latin typeface="Century" panose="02040604050505020304" pitchFamily="18" charset="0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066800"/>
            <a:ext cx="5334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JavaScript, bao </a:t>
            </a:r>
            <a:r>
              <a:rPr lang="en-US" dirty="0" err="1"/>
              <a:t>gồm</a:t>
            </a:r>
            <a:r>
              <a:rPr lang="en-US" dirty="0"/>
              <a:t> ECMAScript 2015</a:t>
            </a:r>
            <a:endParaRPr lang="en-US" dirty="0"/>
          </a:p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JavaScripts</a:t>
            </a:r>
            <a:r>
              <a:rPr lang="en-US" dirty="0"/>
              <a:t> </a:t>
            </a:r>
            <a:r>
              <a:rPr lang="vi-VN" dirty="0"/>
              <a:t>và tài liệu API, bao gồm JQuery, BootStrapJS, React và hơn thế nữa</a:t>
            </a:r>
            <a:r>
              <a:rPr lang="en-US" dirty="0"/>
              <a:t>..</a:t>
            </a:r>
            <a:endParaRPr lang="en-US" dirty="0"/>
          </a:p>
          <a:p>
            <a:r>
              <a:rPr lang="vi-VN" dirty="0"/>
              <a:t>Tính năng gõ tĩnh của Typecript cũng giúp mã dễ dàng hơn để cấu trúc lại, cải thiện kỹ năng lập trình hướng đối tượng.</a:t>
            </a:r>
            <a:endParaRPr lang="vi-VN" dirty="0"/>
          </a:p>
          <a:p>
            <a:r>
              <a:rPr lang="en-US" dirty="0"/>
              <a:t>Typescript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66800"/>
            <a:ext cx="28841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Century" panose="02040604050505020304" pitchFamily="18" charset="0"/>
                <a:cs typeface="Segoe UI" pitchFamily="34" charset="0"/>
              </a:rPr>
              <a:t>VÌ SAO</a:t>
            </a:r>
            <a:endParaRPr lang="en-US" sz="3200" b="1" dirty="0">
              <a:solidFill>
                <a:srgbClr val="0070C0"/>
              </a:solidFill>
              <a:latin typeface="Century" panose="02040604050505020304" pitchFamily="18" charset="0"/>
              <a:cs typeface="Segoe UI" pitchFamily="34" charset="0"/>
            </a:endParaRPr>
          </a:p>
          <a:p>
            <a:endParaRPr lang="en-US" sz="3200" b="1" dirty="0">
              <a:solidFill>
                <a:srgbClr val="0070C0"/>
              </a:solidFill>
              <a:latin typeface="Century" panose="02040604050505020304" pitchFamily="18" charset="0"/>
              <a:cs typeface="Segoe UI" pitchFamily="34" charset="0"/>
            </a:endParaRPr>
          </a:p>
          <a:p>
            <a:r>
              <a:rPr lang="en-US" sz="3200" b="1" dirty="0">
                <a:solidFill>
                  <a:srgbClr val="0070C0"/>
                </a:solidFill>
                <a:latin typeface="Century" panose="02040604050505020304" pitchFamily="18" charset="0"/>
                <a:cs typeface="Segoe UI" pitchFamily="34" charset="0"/>
              </a:rPr>
              <a:t>TYPESCRIPT</a:t>
            </a:r>
            <a:endParaRPr lang="en-US" sz="3200" b="1" dirty="0">
              <a:solidFill>
                <a:srgbClr val="0070C0"/>
              </a:solidFill>
              <a:latin typeface="Century" panose="02040604050505020304" pitchFamily="18" charset="0"/>
              <a:cs typeface="Segoe UI" pitchFamily="34" charset="0"/>
            </a:endParaRPr>
          </a:p>
          <a:p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 HƠN </a:t>
            </a:r>
            <a:endParaRPr lang="en-US" sz="3200" b="1" dirty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b="1" dirty="0">
                <a:solidFill>
                  <a:srgbClr val="0070C0"/>
                </a:solidFill>
                <a:latin typeface="Century" panose="02040604050505020304" pitchFamily="18" charset="0"/>
                <a:cs typeface="Segoe UI" pitchFamily="34" charset="0"/>
              </a:rPr>
              <a:t>JAVASCRIPT</a:t>
            </a:r>
            <a:endParaRPr lang="en-US" sz="3200" b="1" dirty="0">
              <a:solidFill>
                <a:srgbClr val="0070C0"/>
              </a:solidFill>
              <a:latin typeface="Century" panose="02040604050505020304" pitchFamily="18" charset="0"/>
              <a:cs typeface="Segoe UI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44877" y="3625730"/>
            <a:ext cx="28841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78406"/>
            <a:ext cx="4038600" cy="5150994"/>
          </a:xfrm>
        </p:spPr>
        <p:txBody>
          <a:bodyPr>
            <a:normAutofit fontScale="92500"/>
          </a:bodyPr>
          <a:lstStyle/>
          <a:p>
            <a:r>
              <a:rPr lang="en-US" dirty="0"/>
              <a:t>strong typing: static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dymanic</a:t>
            </a:r>
            <a:r>
              <a:rPr lang="en-US" dirty="0"/>
              <a:t> type</a:t>
            </a:r>
            <a:endParaRPr lang="en-US" dirty="0"/>
          </a:p>
          <a:p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Anders Hejlsberg -2012.</a:t>
            </a:r>
            <a:endParaRPr lang="en-US" dirty="0"/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file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".</a:t>
            </a:r>
            <a:r>
              <a:rPr lang="en-US" b="1" dirty="0" err="1"/>
              <a:t>ts</a:t>
            </a:r>
            <a:r>
              <a:rPr lang="en-US" b="1" dirty="0"/>
              <a:t>".</a:t>
            </a:r>
            <a:endParaRPr lang="en-US" b="1" dirty="0"/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  <a:p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chữa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478406"/>
            <a:ext cx="4038600" cy="5836794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(dynamic).</a:t>
            </a:r>
            <a:endParaRPr lang="en-US" dirty="0"/>
          </a:p>
          <a:p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Netscape </a:t>
            </a:r>
            <a:r>
              <a:rPr lang="en-US" dirty="0" err="1"/>
              <a:t>năm</a:t>
            </a:r>
            <a:r>
              <a:rPr lang="en-US" dirty="0"/>
              <a:t> 1995.</a:t>
            </a:r>
            <a:endParaRPr lang="en-US" dirty="0"/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file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".</a:t>
            </a:r>
            <a:r>
              <a:rPr lang="en-US" b="1" dirty="0" err="1"/>
              <a:t>js</a:t>
            </a:r>
            <a:r>
              <a:rPr lang="en-US" b="1" dirty="0"/>
              <a:t>".</a:t>
            </a:r>
            <a:endParaRPr lang="en-US" b="1" dirty="0"/>
          </a:p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runtime.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5638800" y="597407"/>
            <a:ext cx="18973800" cy="843180"/>
            <a:chOff x="-5638800" y="597407"/>
            <a:chExt cx="18973800" cy="843180"/>
          </a:xfrm>
        </p:grpSpPr>
        <p:sp>
          <p:nvSpPr>
            <p:cNvPr id="6" name="object 2"/>
            <p:cNvSpPr txBox="1"/>
            <p:nvPr/>
          </p:nvSpPr>
          <p:spPr>
            <a:xfrm>
              <a:off x="-5638800" y="597407"/>
              <a:ext cx="8686800" cy="843180"/>
            </a:xfrm>
            <a:prstGeom prst="rect">
              <a:avLst/>
            </a:prstGeom>
          </p:spPr>
          <p:txBody>
            <a:bodyPr vert="horz" wrap="square" lIns="0" tIns="347345" rIns="0" bIns="0" rtlCol="0" anchor="ctr">
              <a:spAutoFit/>
            </a:bodyPr>
            <a:lstStyle>
              <a:lvl1pPr algn="r" defTabSz="914400" rtl="0" eaLnBrk="1" latinLnBrk="0" hangingPunct="1">
                <a:spcBef>
                  <a:spcPct val="0"/>
                </a:spcBef>
                <a:buNone/>
                <a:defRPr sz="2800" b="1" kern="1200" cap="small" baseline="0">
                  <a:solidFill>
                    <a:srgbClr val="FF5A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+mj-ea"/>
                  <a:cs typeface="Segoe UI" pitchFamily="34" charset="0"/>
                </a:defRPr>
              </a:lvl1pPr>
            </a:lstStyle>
            <a:p>
              <a:pPr>
                <a:spcBef>
                  <a:spcPts val="2735"/>
                </a:spcBef>
              </a:pPr>
              <a:r>
                <a:rPr lang="en-US" sz="3200" spc="-680" dirty="0">
                  <a:solidFill>
                    <a:srgbClr val="0070C0"/>
                  </a:solidFill>
                  <a:latin typeface="Century" panose="02040604050505020304" pitchFamily="18" charset="0"/>
                  <a:cs typeface="Trebuchet MS" panose="020B0603020202020204"/>
                </a:rPr>
                <a:t>Typescript  </a:t>
              </a:r>
              <a:endParaRPr lang="en-US" sz="3200" dirty="0">
                <a:solidFill>
                  <a:srgbClr val="0070C0"/>
                </a:solidFill>
                <a:latin typeface="Century" panose="02040604050505020304" pitchFamily="18" charset="0"/>
                <a:cs typeface="Trebuchet MS" panose="020B0603020202020204"/>
              </a:endParaRPr>
            </a:p>
          </p:txBody>
        </p:sp>
        <p:sp>
          <p:nvSpPr>
            <p:cNvPr id="7" name="object 2"/>
            <p:cNvSpPr txBox="1"/>
            <p:nvPr/>
          </p:nvSpPr>
          <p:spPr>
            <a:xfrm>
              <a:off x="-1828800" y="597407"/>
              <a:ext cx="15163800" cy="843180"/>
            </a:xfrm>
            <a:prstGeom prst="rect">
              <a:avLst/>
            </a:prstGeom>
          </p:spPr>
          <p:txBody>
            <a:bodyPr vert="horz" wrap="square" lIns="0" tIns="347345" rIns="0" bIns="0" rtlCol="0" anchor="ctr">
              <a:spAutoFit/>
            </a:bodyPr>
            <a:lstStyle>
              <a:lvl1pPr algn="r" defTabSz="914400" rtl="0" eaLnBrk="1" latinLnBrk="0" hangingPunct="1">
                <a:spcBef>
                  <a:spcPct val="0"/>
                </a:spcBef>
                <a:buNone/>
                <a:defRPr sz="2800" b="1" kern="1200" cap="small" baseline="0">
                  <a:solidFill>
                    <a:srgbClr val="FF5A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+mj-ea"/>
                  <a:cs typeface="Segoe UI" pitchFamily="34" charset="0"/>
                </a:defRPr>
              </a:lvl1pPr>
            </a:lstStyle>
            <a:p>
              <a:pPr algn="ctr">
                <a:spcBef>
                  <a:spcPts val="2735"/>
                </a:spcBef>
              </a:pPr>
              <a:r>
                <a:rPr lang="en-US" sz="3200" spc="-680" dirty="0">
                  <a:solidFill>
                    <a:srgbClr val="0070C0"/>
                  </a:solidFill>
                  <a:latin typeface="Century" panose="02040604050505020304" pitchFamily="18" charset="0"/>
                  <a:cs typeface="Trebuchet MS" panose="020B0603020202020204"/>
                </a:rPr>
                <a:t>Vs                                   </a:t>
              </a:r>
              <a:r>
                <a:rPr lang="en-US" sz="3200" spc="-680" dirty="0" err="1">
                  <a:solidFill>
                    <a:srgbClr val="0070C0"/>
                  </a:solidFill>
                  <a:latin typeface="Century" panose="02040604050505020304" pitchFamily="18" charset="0"/>
                  <a:cs typeface="Trebuchet MS" panose="020B0603020202020204"/>
                </a:rPr>
                <a:t>Javascript</a:t>
              </a:r>
              <a:endParaRPr lang="en-US" sz="3200" dirty="0">
                <a:solidFill>
                  <a:srgbClr val="0070C0"/>
                </a:solidFill>
                <a:latin typeface="Century" panose="02040604050505020304" pitchFamily="18" charset="0"/>
                <a:cs typeface="Trebuchet MS" panose="020B0603020202020204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399821"/>
            <a:ext cx="4191000" cy="4726342"/>
          </a:xfrm>
        </p:spPr>
        <p:txBody>
          <a:bodyPr>
            <a:normAutofit/>
          </a:bodyPr>
          <a:lstStyle/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OOP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classes, interfaces, inheritance, generics,…..</a:t>
            </a:r>
            <a:endParaRPr lang="en-US" dirty="0"/>
          </a:p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script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. 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npm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399821"/>
            <a:ext cx="4038600" cy="4726342"/>
          </a:xfrm>
        </p:spPr>
        <p:txBody>
          <a:bodyPr>
            <a:normAutofit/>
          </a:bodyPr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kịch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(scripting language).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script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-5410200" y="533400"/>
            <a:ext cx="18973800" cy="843180"/>
            <a:chOff x="-5638800" y="597407"/>
            <a:chExt cx="18973800" cy="843180"/>
          </a:xfrm>
        </p:grpSpPr>
        <p:sp>
          <p:nvSpPr>
            <p:cNvPr id="8" name="object 2"/>
            <p:cNvSpPr txBox="1"/>
            <p:nvPr/>
          </p:nvSpPr>
          <p:spPr>
            <a:xfrm>
              <a:off x="-5638800" y="597407"/>
              <a:ext cx="8686800" cy="843180"/>
            </a:xfrm>
            <a:prstGeom prst="rect">
              <a:avLst/>
            </a:prstGeom>
          </p:spPr>
          <p:txBody>
            <a:bodyPr vert="horz" wrap="square" lIns="0" tIns="347345" rIns="0" bIns="0" rtlCol="0" anchor="ctr">
              <a:spAutoFit/>
            </a:bodyPr>
            <a:lstStyle>
              <a:lvl1pPr algn="r" defTabSz="914400" rtl="0" eaLnBrk="1" latinLnBrk="0" hangingPunct="1">
                <a:spcBef>
                  <a:spcPct val="0"/>
                </a:spcBef>
                <a:buNone/>
                <a:defRPr sz="2800" b="1" kern="1200" cap="small" baseline="0">
                  <a:solidFill>
                    <a:srgbClr val="FF5A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+mj-ea"/>
                  <a:cs typeface="Segoe UI" pitchFamily="34" charset="0"/>
                </a:defRPr>
              </a:lvl1pPr>
            </a:lstStyle>
            <a:p>
              <a:pPr>
                <a:spcBef>
                  <a:spcPts val="2735"/>
                </a:spcBef>
              </a:pPr>
              <a:r>
                <a:rPr lang="en-US" sz="3200" spc="-680" dirty="0">
                  <a:solidFill>
                    <a:srgbClr val="0070C0"/>
                  </a:solidFill>
                  <a:latin typeface="Century" panose="02040604050505020304" pitchFamily="18" charset="0"/>
                  <a:cs typeface="Trebuchet MS" panose="020B0603020202020204"/>
                </a:rPr>
                <a:t>Typescript  </a:t>
              </a:r>
              <a:endParaRPr lang="en-US" sz="3200" dirty="0">
                <a:solidFill>
                  <a:srgbClr val="0070C0"/>
                </a:solidFill>
                <a:latin typeface="Century" panose="02040604050505020304" pitchFamily="18" charset="0"/>
                <a:cs typeface="Trebuchet MS" panose="020B0603020202020204"/>
              </a:endParaRPr>
            </a:p>
          </p:txBody>
        </p:sp>
        <p:sp>
          <p:nvSpPr>
            <p:cNvPr id="9" name="object 2"/>
            <p:cNvSpPr txBox="1"/>
            <p:nvPr/>
          </p:nvSpPr>
          <p:spPr>
            <a:xfrm>
              <a:off x="-1828800" y="597407"/>
              <a:ext cx="15163800" cy="843180"/>
            </a:xfrm>
            <a:prstGeom prst="rect">
              <a:avLst/>
            </a:prstGeom>
          </p:spPr>
          <p:txBody>
            <a:bodyPr vert="horz" wrap="square" lIns="0" tIns="347345" rIns="0" bIns="0" rtlCol="0" anchor="ctr">
              <a:spAutoFit/>
            </a:bodyPr>
            <a:lstStyle>
              <a:lvl1pPr algn="r" defTabSz="914400" rtl="0" eaLnBrk="1" latinLnBrk="0" hangingPunct="1">
                <a:spcBef>
                  <a:spcPct val="0"/>
                </a:spcBef>
                <a:buNone/>
                <a:defRPr sz="2800" b="1" kern="1200" cap="small" baseline="0">
                  <a:solidFill>
                    <a:srgbClr val="FF5A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+mj-ea"/>
                  <a:cs typeface="Segoe UI" pitchFamily="34" charset="0"/>
                </a:defRPr>
              </a:lvl1pPr>
            </a:lstStyle>
            <a:p>
              <a:pPr algn="ctr">
                <a:spcBef>
                  <a:spcPts val="2735"/>
                </a:spcBef>
              </a:pPr>
              <a:r>
                <a:rPr lang="en-US" sz="3200" spc="-680" dirty="0">
                  <a:solidFill>
                    <a:srgbClr val="0070C0"/>
                  </a:solidFill>
                  <a:latin typeface="Century" panose="02040604050505020304" pitchFamily="18" charset="0"/>
                  <a:cs typeface="Trebuchet MS" panose="020B0603020202020204"/>
                </a:rPr>
                <a:t>Vs                                   </a:t>
              </a:r>
              <a:r>
                <a:rPr lang="en-US" sz="3200" spc="-680" dirty="0" err="1">
                  <a:solidFill>
                    <a:srgbClr val="0070C0"/>
                  </a:solidFill>
                  <a:latin typeface="Century" panose="02040604050505020304" pitchFamily="18" charset="0"/>
                  <a:cs typeface="Trebuchet MS" panose="020B0603020202020204"/>
                </a:rPr>
                <a:t>Javascript</a:t>
              </a:r>
              <a:endParaRPr lang="en-US" sz="3200" dirty="0">
                <a:solidFill>
                  <a:srgbClr val="0070C0"/>
                </a:solidFill>
                <a:latin typeface="Century" panose="02040604050505020304" pitchFamily="18" charset="0"/>
                <a:cs typeface="Trebuchet MS" panose="020B0603020202020204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200400"/>
            <a:ext cx="5051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 CHỌN IDE?</a:t>
            </a:r>
            <a:endParaRPr lang="en-US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2576" y="3962400"/>
            <a:ext cx="72587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Century" panose="02040604050505020304" pitchFamily="18" charset="0"/>
                <a:cs typeface="Segoe UI" pitchFamily="34" charset="0"/>
              </a:rPr>
              <a:t>CHO TYPESCRIPT</a:t>
            </a:r>
            <a:endParaRPr lang="en-US" sz="6000" b="1" dirty="0">
              <a:solidFill>
                <a:srgbClr val="0070C0"/>
              </a:solidFill>
              <a:latin typeface="Century" panose="02040604050505020304" pitchFamily="18" charset="0"/>
              <a:cs typeface="Segoe UI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4031397"/>
            <a:ext cx="7239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74" y="1511508"/>
            <a:ext cx="8932526" cy="374629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WebStorm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990600"/>
            <a:ext cx="8229600" cy="56418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8249895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143000"/>
            <a:ext cx="8229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hlinkClick r:id="rId1"/>
              </a:rPr>
              <a:t>https://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  <a:hlinkClick r:id="rId1"/>
              </a:rPr>
              <a:t>nodejs.org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hlinkClick r:id="rId1"/>
              </a:rPr>
              <a:t>/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  <a:hlinkClick r:id="rId1"/>
              </a:rPr>
              <a:t>en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hlinkClick r:id="rId1"/>
              </a:rPr>
              <a:t>/download/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43528"/>
            <a:ext cx="8305800" cy="39864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MỤC TIÊU MÔN 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</a:t>
            </a:r>
            <a:endParaRPr lang="en-US" dirty="0"/>
          </a:p>
          <a:p>
            <a:pPr lvl="1"/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typescript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typescript</a:t>
            </a:r>
            <a:endParaRPr lang="en-US" dirty="0"/>
          </a:p>
          <a:p>
            <a:pPr lvl="1"/>
            <a:r>
              <a:rPr lang="en-US" dirty="0" err="1"/>
              <a:t>tsconfig.json</a:t>
            </a:r>
            <a:endParaRPr lang="en-US" dirty="0"/>
          </a:p>
          <a:p>
            <a:pPr lvl="1"/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typescript (class, interface,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, access modifiers,…)</a:t>
            </a:r>
            <a:endParaRPr lang="en-US" dirty="0"/>
          </a:p>
          <a:p>
            <a:pPr lvl="1"/>
            <a:r>
              <a:rPr lang="en-US" dirty="0"/>
              <a:t>Decorators</a:t>
            </a:r>
            <a:endParaRPr lang="en-US" dirty="0"/>
          </a:p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webpack</a:t>
            </a:r>
            <a:endParaRPr lang="en-US" dirty="0"/>
          </a:p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typescript</a:t>
            </a:r>
            <a:endParaRPr lang="en-US" dirty="0"/>
          </a:p>
          <a:p>
            <a:r>
              <a:rPr lang="en-US" dirty="0"/>
              <a:t>Nodejs, express </a:t>
            </a:r>
            <a:r>
              <a:rPr lang="en-US" dirty="0" err="1"/>
              <a:t>và</a:t>
            </a:r>
            <a:r>
              <a:rPr lang="en-US" dirty="0"/>
              <a:t> typescript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NODE &amp; NPM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16868" y="1119559"/>
            <a:ext cx="8259772" cy="2195977"/>
            <a:chOff x="416868" y="1119559"/>
            <a:chExt cx="8259772" cy="2195977"/>
          </a:xfrm>
        </p:grpSpPr>
        <p:sp>
          <p:nvSpPr>
            <p:cNvPr id="2" name="TextBox 1"/>
            <p:cNvSpPr txBox="1"/>
            <p:nvPr/>
          </p:nvSpPr>
          <p:spPr>
            <a:xfrm>
              <a:off x="416868" y="1119559"/>
              <a:ext cx="82597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spc="-2242" baseline="1000" dirty="0">
                  <a:solidFill>
                    <a:srgbClr val="0070C0"/>
                  </a:solidFill>
                  <a:latin typeface="Segoe UI Emoji"/>
                  <a:cs typeface="Segoe UI Emoji"/>
                </a:rPr>
                <a:t>☑</a:t>
              </a:r>
              <a:r>
                <a:rPr lang="en-US" sz="3600" spc="-2242" baseline="1000" dirty="0">
                  <a:solidFill>
                    <a:srgbClr val="0070C0"/>
                  </a:solidFill>
                  <a:latin typeface="Segoe UI Emoji"/>
                  <a:cs typeface="Segoe UI Emoji"/>
                </a:rPr>
                <a:t> </a:t>
              </a:r>
              <a:r>
                <a:rPr lang="en-US" sz="3600" dirty="0" err="1">
                  <a:solidFill>
                    <a:srgbClr val="0070C0"/>
                  </a:solidFill>
                  <a:latin typeface="Century" panose="02040604050505020304" pitchFamily="18" charset="0"/>
                  <a:cs typeface="Segoe UI" pitchFamily="34" charset="0"/>
                </a:rPr>
                <a:t>Kiểm</a:t>
              </a:r>
              <a:r>
                <a:rPr lang="en-US" sz="3600" dirty="0">
                  <a:solidFill>
                    <a:srgbClr val="0070C0"/>
                  </a:solidFill>
                  <a:latin typeface="Century" panose="02040604050505020304" pitchFamily="18" charset="0"/>
                  <a:cs typeface="Segoe UI" pitchFamily="34" charset="0"/>
                </a:rPr>
                <a:t> </a:t>
              </a:r>
              <a:r>
                <a:rPr lang="en-US" sz="3600" dirty="0" err="1">
                  <a:solidFill>
                    <a:srgbClr val="0070C0"/>
                  </a:solidFill>
                  <a:latin typeface="Century" panose="02040604050505020304" pitchFamily="18" charset="0"/>
                  <a:cs typeface="Segoe UI" pitchFamily="34" charset="0"/>
                </a:rPr>
                <a:t>tra</a:t>
              </a:r>
              <a:r>
                <a:rPr lang="en-US" sz="3600" dirty="0">
                  <a:solidFill>
                    <a:srgbClr val="0070C0"/>
                  </a:solidFill>
                  <a:latin typeface="Century" panose="02040604050505020304" pitchFamily="18" charset="0"/>
                  <a:cs typeface="Segoe UI" pitchFamily="34" charset="0"/>
                </a:rPr>
                <a:t> version </a:t>
              </a:r>
              <a:r>
                <a:rPr lang="en-US" sz="3600" dirty="0" err="1">
                  <a:solidFill>
                    <a:srgbClr val="0070C0"/>
                  </a:solidFill>
                  <a:latin typeface="Century" panose="02040604050505020304" pitchFamily="18" charset="0"/>
                  <a:cs typeface="Segoe UI" pitchFamily="34" charset="0"/>
                </a:rPr>
                <a:t>npm</a:t>
              </a:r>
              <a:endParaRPr lang="en-US" sz="3600" dirty="0">
                <a:solidFill>
                  <a:srgbClr val="0070C0"/>
                </a:solidFill>
                <a:latin typeface="Century" panose="02040604050505020304" pitchFamily="18" charset="0"/>
                <a:cs typeface="Segoe UI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52601" y="2024104"/>
              <a:ext cx="5638800" cy="52322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solidFill>
                    <a:srgbClr val="00FF74"/>
                  </a:solidFill>
                  <a:latin typeface="Courier New" panose="02070309020205020404" pitchFamily="49" charset="0"/>
                  <a:ea typeface="MS Gothic" panose="020B0609070205080204" pitchFamily="49" charset="-128"/>
                  <a:cs typeface="Courier New" panose="02070309020205020404" pitchFamily="49" charset="0"/>
                </a:rPr>
                <a:t>npm</a:t>
              </a:r>
              <a:r>
                <a:rPr lang="en-US" sz="2800" dirty="0">
                  <a:solidFill>
                    <a:srgbClr val="00FF74"/>
                  </a:solidFill>
                  <a:latin typeface="Courier New" panose="02070309020205020404" pitchFamily="49" charset="0"/>
                  <a:ea typeface="MS Gothic" panose="020B0609070205080204" pitchFamily="49" charset="-128"/>
                  <a:cs typeface="Courier New" panose="02070309020205020404" pitchFamily="49" charset="0"/>
                </a:rPr>
                <a:t> -v</a:t>
              </a:r>
              <a:endParaRPr lang="en-US" sz="2800" dirty="0">
                <a:solidFill>
                  <a:srgbClr val="00FF74"/>
                </a:solidFill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17041" y="2792316"/>
              <a:ext cx="5674360" cy="52322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>
                  <a:solidFill>
                    <a:srgbClr val="00FF74"/>
                  </a:solidFill>
                  <a:latin typeface="Courier New" panose="02070309020205020404" pitchFamily="49" charset="0"/>
                  <a:ea typeface="MS Gothic" panose="020B0609070205080204" pitchFamily="49" charset="-128"/>
                  <a:cs typeface="Courier New" panose="02070309020205020404" pitchFamily="49" charset="0"/>
                </a:defRPr>
              </a:lvl1pPr>
            </a:lstStyle>
            <a:p>
              <a:r>
                <a:rPr lang="en-US" dirty="0" err="1"/>
                <a:t>npm</a:t>
              </a:r>
              <a:r>
                <a:rPr lang="en-US" dirty="0"/>
                <a:t> --version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27028" y="3978772"/>
            <a:ext cx="8259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-2242" baseline="1000" dirty="0">
                <a:solidFill>
                  <a:srgbClr val="0070C0"/>
                </a:solidFill>
                <a:latin typeface="Segoe UI Emoji"/>
                <a:cs typeface="Segoe UI Emoji"/>
              </a:rPr>
              <a:t>☑ </a:t>
            </a:r>
            <a:r>
              <a:rPr lang="en-US" sz="3600" dirty="0" err="1">
                <a:solidFill>
                  <a:srgbClr val="0070C0"/>
                </a:solidFill>
                <a:latin typeface="Century" panose="02040604050505020304" pitchFamily="18" charset="0"/>
                <a:cs typeface="Segoe UI" pitchFamily="34" charset="0"/>
              </a:rPr>
              <a:t>Kiểm</a:t>
            </a:r>
            <a:r>
              <a:rPr lang="en-US" sz="3600" dirty="0">
                <a:solidFill>
                  <a:srgbClr val="0070C0"/>
                </a:solidFill>
                <a:latin typeface="Century" panose="02040604050505020304" pitchFamily="18" charset="0"/>
                <a:cs typeface="Segoe UI" pitchFamily="34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Century" panose="02040604050505020304" pitchFamily="18" charset="0"/>
                <a:cs typeface="Segoe UI" pitchFamily="34" charset="0"/>
              </a:rPr>
              <a:t>tra</a:t>
            </a:r>
            <a:r>
              <a:rPr lang="en-US" sz="3600" dirty="0">
                <a:solidFill>
                  <a:srgbClr val="0070C0"/>
                </a:solidFill>
                <a:latin typeface="Century" panose="02040604050505020304" pitchFamily="18" charset="0"/>
                <a:cs typeface="Segoe UI" pitchFamily="34" charset="0"/>
              </a:rPr>
              <a:t> version node</a:t>
            </a:r>
            <a:endParaRPr lang="en-US" sz="3600" dirty="0">
              <a:solidFill>
                <a:srgbClr val="0070C0"/>
              </a:solidFill>
              <a:latin typeface="Century" panose="02040604050505020304" pitchFamily="18" charset="0"/>
              <a:cs typeface="Segoe U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2921" y="4786162"/>
            <a:ext cx="5618480" cy="52322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0FF74"/>
                </a:solidFill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node -v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57681" y="5533331"/>
            <a:ext cx="5633720" cy="52322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0FF74"/>
                </a:solidFill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node --version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Typescript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143000"/>
            <a:ext cx="8229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hlinkClick r:id="rId1"/>
              </a:rPr>
              <a:t>https://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  <a:hlinkClick r:id="rId1"/>
              </a:rPr>
              <a:t>www.typescriptlang.org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6797"/>
            <a:ext cx="8229600" cy="455400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Typescript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Typescript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version typescript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2143780"/>
            <a:ext cx="6477000" cy="5847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0FF74"/>
                </a:solidFill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defRPr>
            </a:lvl1pPr>
          </a:lstStyle>
          <a:p>
            <a:r>
              <a:rPr lang="en-US" sz="3200" b="1" spc="-5" dirty="0" err="1">
                <a:solidFill>
                  <a:srgbClr val="7DE710"/>
                </a:solidFill>
                <a:latin typeface="Courier New" panose="02070309020205020404"/>
                <a:ea typeface="+mn-ea"/>
                <a:cs typeface="Courier New" panose="02070309020205020404"/>
              </a:rPr>
              <a:t>npm</a:t>
            </a:r>
            <a:r>
              <a:rPr lang="en-US" sz="3200" b="1" spc="-5" dirty="0">
                <a:solidFill>
                  <a:srgbClr val="7DE710"/>
                </a:solidFill>
                <a:latin typeface="Courier New" panose="02070309020205020404"/>
                <a:ea typeface="+mn-ea"/>
                <a:cs typeface="Courier New" panose="02070309020205020404"/>
              </a:rPr>
              <a:t> install –g typescript</a:t>
            </a:r>
            <a:endParaRPr lang="en-US" sz="3200" b="1" spc="-5" dirty="0">
              <a:solidFill>
                <a:srgbClr val="7DE710"/>
              </a:solidFill>
              <a:latin typeface="Courier New" panose="02070309020205020404"/>
              <a:ea typeface="+mn-ea"/>
              <a:cs typeface="Courier New" panose="020703090202050204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1760" y="4654183"/>
            <a:ext cx="6466840" cy="5847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0FF74"/>
                </a:solidFill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defRPr>
            </a:lvl1pPr>
          </a:lstStyle>
          <a:p>
            <a:r>
              <a:rPr lang="en-US" sz="3200" b="1" spc="-5" dirty="0" err="1">
                <a:solidFill>
                  <a:srgbClr val="7DE710"/>
                </a:solidFill>
                <a:latin typeface="Courier New" panose="02070309020205020404"/>
                <a:ea typeface="+mn-ea"/>
                <a:cs typeface="Courier New" panose="02070309020205020404"/>
              </a:rPr>
              <a:t>tsc</a:t>
            </a:r>
            <a:r>
              <a:rPr lang="en-US" sz="3200" b="1" spc="-5" dirty="0">
                <a:solidFill>
                  <a:srgbClr val="7DE710"/>
                </a:solidFill>
                <a:latin typeface="Courier New" panose="02070309020205020404"/>
                <a:ea typeface="+mn-ea"/>
                <a:cs typeface="Courier New" panose="02070309020205020404"/>
              </a:rPr>
              <a:t> -v</a:t>
            </a:r>
            <a:endParaRPr lang="en-US" sz="3200" b="1" spc="-5" dirty="0">
              <a:solidFill>
                <a:srgbClr val="7DE710"/>
              </a:solidFill>
              <a:latin typeface="Courier New" panose="02070309020205020404"/>
              <a:ea typeface="+mn-ea"/>
              <a:cs typeface="Courier New" panose="020703090202050204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1760" y="5344180"/>
            <a:ext cx="6466840" cy="5847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0FF74"/>
                </a:solidFill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defRPr>
            </a:lvl1pPr>
          </a:lstStyle>
          <a:p>
            <a:r>
              <a:rPr lang="en-US" sz="3200" b="1" spc="-5" dirty="0" err="1">
                <a:solidFill>
                  <a:srgbClr val="7DE710"/>
                </a:solidFill>
                <a:latin typeface="Courier New" panose="02070309020205020404"/>
                <a:ea typeface="+mn-ea"/>
                <a:cs typeface="Courier New" panose="02070309020205020404"/>
              </a:rPr>
              <a:t>tsc</a:t>
            </a:r>
            <a:r>
              <a:rPr lang="en-US" sz="3200" b="1" spc="-5" dirty="0">
                <a:solidFill>
                  <a:srgbClr val="7DE710"/>
                </a:solidFill>
                <a:latin typeface="Courier New" panose="02070309020205020404"/>
                <a:ea typeface="+mn-ea"/>
                <a:cs typeface="Courier New" panose="02070309020205020404"/>
              </a:rPr>
              <a:t> --version</a:t>
            </a:r>
            <a:endParaRPr lang="en-US" sz="3200" b="1" spc="-5" dirty="0">
              <a:solidFill>
                <a:srgbClr val="7DE710"/>
              </a:solidFill>
              <a:latin typeface="Courier New" panose="02070309020205020404"/>
              <a:ea typeface="+mn-ea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typescript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7" y="990600"/>
            <a:ext cx="8264433" cy="2971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69996"/>
            <a:ext cx="8214360" cy="465480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.</a:t>
            </a:r>
            <a:r>
              <a:rPr lang="en-US" dirty="0" err="1"/>
              <a:t>ts</a:t>
            </a:r>
            <a:r>
              <a:rPr lang="en-US" dirty="0"/>
              <a:t> → .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77800" y="4149804"/>
            <a:ext cx="1371600" cy="110799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 spc="-5">
                <a:solidFill>
                  <a:srgbClr val="7DE71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r>
              <a:rPr lang="en-US" sz="6600" dirty="0">
                <a:solidFill>
                  <a:sysClr val="windowText" lastClr="000000"/>
                </a:solidFill>
              </a:rPr>
              <a:t>:&gt;</a:t>
            </a:r>
            <a:endParaRPr 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400" y="4149804"/>
            <a:ext cx="6212840" cy="1015663"/>
          </a:xfrm>
          <a:prstGeom prst="rect">
            <a:avLst/>
          </a:prstGeom>
          <a:noFill/>
          <a:ln w="57150">
            <a:solidFill>
              <a:srgbClr val="FF99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 spc="-5">
                <a:solidFill>
                  <a:srgbClr val="7DE71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r>
              <a:rPr lang="en-US" sz="6000" dirty="0" err="1">
                <a:solidFill>
                  <a:sysClr val="windowText" lastClr="000000"/>
                </a:solidFill>
              </a:rPr>
              <a:t>helloworld.ts</a:t>
            </a:r>
            <a:endParaRPr lang="en-US" sz="600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4149804"/>
            <a:ext cx="1737360" cy="1015663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 spc="-5">
                <a:solidFill>
                  <a:srgbClr val="7DE71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r>
              <a:rPr lang="en-US" sz="6000" dirty="0" err="1">
                <a:solidFill>
                  <a:sysClr val="windowText" lastClr="000000"/>
                </a:solidFill>
              </a:rPr>
              <a:t>tsc</a:t>
            </a:r>
            <a:endParaRPr lang="en-US" sz="6000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29" y="2438722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  <a:latin typeface="Courier" pitchFamily="2" charset="0"/>
              </a:rPr>
              <a:t>Typescript compiler</a:t>
            </a:r>
            <a:endParaRPr lang="en-US" sz="2800" dirty="0">
              <a:solidFill>
                <a:srgbClr val="92D050"/>
              </a:solidFill>
              <a:latin typeface="Courier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31103" y="1535120"/>
            <a:ext cx="35874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9900"/>
                </a:solidFill>
                <a:latin typeface="Courier" pitchFamily="2" charset="0"/>
              </a:rPr>
              <a:t>Tên</a:t>
            </a:r>
            <a:r>
              <a:rPr lang="en-US" sz="2800" dirty="0">
                <a:solidFill>
                  <a:srgbClr val="FF9900"/>
                </a:solidFill>
                <a:latin typeface="Courier" pitchFamily="2" charset="0"/>
              </a:rPr>
              <a:t> file </a:t>
            </a:r>
            <a:endParaRPr lang="en-US" sz="2800" dirty="0">
              <a:solidFill>
                <a:srgbClr val="FF9900"/>
              </a:solidFill>
              <a:latin typeface="Courier" pitchFamily="2" charset="0"/>
            </a:endParaRPr>
          </a:p>
          <a:p>
            <a:r>
              <a:rPr lang="en-US" sz="2800" dirty="0" err="1">
                <a:solidFill>
                  <a:srgbClr val="FF9900"/>
                </a:solidFill>
                <a:latin typeface="Courier" pitchFamily="2" charset="0"/>
              </a:rPr>
              <a:t>cần</a:t>
            </a:r>
            <a:r>
              <a:rPr lang="en-US" sz="2800" dirty="0">
                <a:solidFill>
                  <a:srgbClr val="FF9900"/>
                </a:solidFill>
                <a:latin typeface="Courier" pitchFamily="2" charset="0"/>
              </a:rPr>
              <a:t> </a:t>
            </a:r>
            <a:r>
              <a:rPr lang="en-US" sz="2800" dirty="0" err="1">
                <a:solidFill>
                  <a:srgbClr val="FF9900"/>
                </a:solidFill>
                <a:latin typeface="Courier" pitchFamily="2" charset="0"/>
              </a:rPr>
              <a:t>được</a:t>
            </a:r>
            <a:r>
              <a:rPr lang="en-US" sz="2800" dirty="0">
                <a:solidFill>
                  <a:srgbClr val="FF9900"/>
                </a:solidFill>
                <a:latin typeface="Courier" pitchFamily="2" charset="0"/>
              </a:rPr>
              <a:t> compile (</a:t>
            </a:r>
            <a:r>
              <a:rPr lang="en-US" sz="2800" dirty="0" err="1">
                <a:solidFill>
                  <a:srgbClr val="FF9900"/>
                </a:solidFill>
                <a:latin typeface="Courier" pitchFamily="2" charset="0"/>
              </a:rPr>
              <a:t>biên</a:t>
            </a:r>
            <a:r>
              <a:rPr lang="en-US" sz="2800" dirty="0">
                <a:solidFill>
                  <a:srgbClr val="FF9900"/>
                </a:solidFill>
                <a:latin typeface="Courier" pitchFamily="2" charset="0"/>
              </a:rPr>
              <a:t> </a:t>
            </a:r>
            <a:r>
              <a:rPr lang="en-US" sz="2800" dirty="0" err="1">
                <a:solidFill>
                  <a:srgbClr val="FF9900"/>
                </a:solidFill>
                <a:latin typeface="Courier" pitchFamily="2" charset="0"/>
              </a:rPr>
              <a:t>dịch</a:t>
            </a:r>
            <a:r>
              <a:rPr lang="en-US" sz="2800" dirty="0">
                <a:solidFill>
                  <a:srgbClr val="FF9900"/>
                </a:solidFill>
                <a:latin typeface="Courier" pitchFamily="2" charset="0"/>
              </a:rPr>
              <a:t>)</a:t>
            </a:r>
            <a:endParaRPr lang="en-US" sz="2800" dirty="0">
              <a:solidFill>
                <a:srgbClr val="FF9900"/>
              </a:solidFill>
              <a:latin typeface="Courier" pitchFamily="2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473200" y="3044634"/>
            <a:ext cx="477520" cy="107016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19800" y="2976442"/>
            <a:ext cx="609600" cy="115259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typescript code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3000"/>
            <a:ext cx="7776313" cy="509696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tsconfig.json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73200"/>
            <a:ext cx="3314700" cy="4622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67200" y="1241799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entury" panose="02040604050505020304" pitchFamily="18" charset="0"/>
              </a:rPr>
              <a:t>Thư</a:t>
            </a:r>
            <a:r>
              <a:rPr lang="en-US" sz="2800" dirty="0">
                <a:latin typeface="Century" panose="02040604050505020304" pitchFamily="18" charset="0"/>
              </a:rPr>
              <a:t> </a:t>
            </a:r>
            <a:r>
              <a:rPr lang="en-US" sz="2800" dirty="0" err="1">
                <a:latin typeface="Century" panose="02040604050505020304" pitchFamily="18" charset="0"/>
              </a:rPr>
              <a:t>mục</a:t>
            </a:r>
            <a:r>
              <a:rPr lang="en-US" sz="2800" dirty="0">
                <a:latin typeface="Century" panose="02040604050505020304" pitchFamily="18" charset="0"/>
              </a:rPr>
              <a:t> Project</a:t>
            </a:r>
            <a:endParaRPr lang="en-US" sz="2800" dirty="0">
              <a:latin typeface="Century" panose="020406040505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5290" y="357274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" panose="02040604050505020304" pitchFamily="18" charset="0"/>
              </a:rPr>
              <a:t>File typescript</a:t>
            </a:r>
            <a:endParaRPr lang="en-US" sz="2800" dirty="0">
              <a:latin typeface="Century" panose="020406040505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4400" y="1976382"/>
            <a:ext cx="4025900" cy="13849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FFFF00"/>
                </a:solidFill>
                <a:latin typeface="Century" panose="02040604050505020304" pitchFamily="18" charset="0"/>
              </a:rPr>
              <a:t>File </a:t>
            </a:r>
            <a:r>
              <a:rPr lang="en-US" sz="2800" dirty="0" err="1">
                <a:solidFill>
                  <a:srgbClr val="FFFF00"/>
                </a:solidFill>
                <a:latin typeface="Century" panose="02040604050505020304" pitchFamily="18" charset="0"/>
              </a:rPr>
              <a:t>Javascript</a:t>
            </a:r>
            <a:r>
              <a:rPr lang="en-US" sz="2800" dirty="0">
                <a:solidFill>
                  <a:srgbClr val="FFFF00"/>
                </a:solidFill>
                <a:latin typeface="Century" panose="02040604050505020304" pitchFamily="18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entury" panose="02040604050505020304" pitchFamily="18" charset="0"/>
              </a:rPr>
              <a:t>được</a:t>
            </a:r>
            <a:r>
              <a:rPr lang="en-US" sz="2800" dirty="0">
                <a:solidFill>
                  <a:srgbClr val="FFFF00"/>
                </a:solidFill>
                <a:latin typeface="Century" panose="02040604050505020304" pitchFamily="18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entury" panose="02040604050505020304" pitchFamily="18" charset="0"/>
              </a:rPr>
              <a:t>biên</a:t>
            </a:r>
            <a:r>
              <a:rPr lang="en-US" sz="2800" dirty="0">
                <a:solidFill>
                  <a:srgbClr val="FFFF00"/>
                </a:solidFill>
                <a:latin typeface="Century" panose="02040604050505020304" pitchFamily="18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entury" panose="02040604050505020304" pitchFamily="18" charset="0"/>
              </a:rPr>
              <a:t>dịch</a:t>
            </a:r>
            <a:r>
              <a:rPr lang="en-US" sz="2800" dirty="0">
                <a:solidFill>
                  <a:srgbClr val="FFFF00"/>
                </a:solidFill>
                <a:latin typeface="Century" panose="02040604050505020304" pitchFamily="18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entury" panose="02040604050505020304" pitchFamily="18" charset="0"/>
              </a:rPr>
              <a:t>từ</a:t>
            </a:r>
            <a:r>
              <a:rPr lang="en-US" sz="2800" dirty="0">
                <a:solidFill>
                  <a:srgbClr val="FFFF00"/>
                </a:solidFill>
                <a:latin typeface="Century" panose="02040604050505020304" pitchFamily="18" charset="0"/>
              </a:rPr>
              <a:t> file typescript</a:t>
            </a:r>
            <a:endParaRPr lang="en-US" sz="2800" dirty="0">
              <a:solidFill>
                <a:srgbClr val="FFFF00"/>
              </a:solidFill>
              <a:latin typeface="Century" panose="020406040505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26559" y="410799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" panose="02040604050505020304" pitchFamily="18" charset="0"/>
              </a:rPr>
              <a:t>File html</a:t>
            </a:r>
            <a:endParaRPr lang="en-US" sz="2800" dirty="0">
              <a:latin typeface="Century" panose="020406040505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72100" y="5195844"/>
            <a:ext cx="320040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Century" panose="02040604050505020304" pitchFamily="18" charset="0"/>
              </a:rPr>
              <a:t>File </a:t>
            </a:r>
            <a:r>
              <a:rPr lang="en-US" sz="2800" dirty="0" err="1">
                <a:solidFill>
                  <a:srgbClr val="FFFF00"/>
                </a:solidFill>
                <a:latin typeface="Century" panose="02040604050505020304" pitchFamily="18" charset="0"/>
              </a:rPr>
              <a:t>tsconfig.json</a:t>
            </a:r>
            <a:endParaRPr lang="en-US" sz="2800" dirty="0">
              <a:solidFill>
                <a:srgbClr val="FFFF00"/>
              </a:solidFill>
              <a:latin typeface="Century" panose="02040604050505020304" pitchFamily="18" charset="0"/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0800000">
            <a:off x="2895600" y="3903823"/>
            <a:ext cx="2476500" cy="1615579"/>
          </a:xfrm>
          <a:prstGeom prst="curvedConnector3">
            <a:avLst>
              <a:gd name="adj1" fmla="val 73795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0800000" flipV="1">
            <a:off x="2227580" y="2111076"/>
            <a:ext cx="2496821" cy="8234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1"/>
          </p:cNvCxnSpPr>
          <p:nvPr/>
        </p:nvCxnSpPr>
        <p:spPr>
          <a:xfrm flipH="1" flipV="1">
            <a:off x="2398395" y="3226683"/>
            <a:ext cx="1826895" cy="60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1"/>
          </p:cNvCxnSpPr>
          <p:nvPr/>
        </p:nvCxnSpPr>
        <p:spPr>
          <a:xfrm flipH="1" flipV="1">
            <a:off x="2667000" y="3588096"/>
            <a:ext cx="1559559" cy="78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1"/>
          </p:cNvCxnSpPr>
          <p:nvPr/>
        </p:nvCxnSpPr>
        <p:spPr>
          <a:xfrm flipH="1">
            <a:off x="2895599" y="1503409"/>
            <a:ext cx="1371601" cy="101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02385"/>
            <a:ext cx="8208281" cy="51698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app.ts</a:t>
            </a:r>
            <a:r>
              <a:rPr lang="en-US" dirty="0"/>
              <a:t> → </a:t>
            </a:r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62480" y="3817549"/>
            <a:ext cx="5159262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spc="-5" dirty="0" err="1">
                <a:solidFill>
                  <a:srgbClr val="7DE710"/>
                </a:solidFill>
                <a:latin typeface="Courier New" panose="02070309020205020404"/>
                <a:cs typeface="Courier New" panose="02070309020205020404"/>
              </a:rPr>
              <a:t>tsc</a:t>
            </a:r>
            <a:r>
              <a:rPr lang="en-US" sz="3600" b="1" dirty="0">
                <a:solidFill>
                  <a:srgbClr val="00FF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spc="-5" dirty="0" err="1">
                <a:solidFill>
                  <a:srgbClr val="7DE710"/>
                </a:solidFill>
                <a:latin typeface="Courier New" panose="02070309020205020404"/>
                <a:cs typeface="Courier New" panose="02070309020205020404"/>
              </a:rPr>
              <a:t>app.ts</a:t>
            </a:r>
            <a:endParaRPr lang="en-US" sz="3200" b="1" spc="-5" dirty="0">
              <a:solidFill>
                <a:srgbClr val="7DE71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400" y="4728038"/>
            <a:ext cx="516434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spc="-5" dirty="0" err="1">
                <a:solidFill>
                  <a:srgbClr val="7DE710"/>
                </a:solidFill>
                <a:latin typeface="Courier New" panose="02070309020205020404"/>
                <a:cs typeface="Courier New" panose="02070309020205020404"/>
              </a:rPr>
              <a:t>tsc</a:t>
            </a:r>
            <a:r>
              <a:rPr lang="en-US" sz="3200" b="1" spc="-5" dirty="0">
                <a:solidFill>
                  <a:srgbClr val="7DE710"/>
                </a:solidFill>
                <a:latin typeface="Courier New" panose="02070309020205020404"/>
                <a:cs typeface="Courier New" panose="02070309020205020404"/>
              </a:rPr>
              <a:t> ./</a:t>
            </a:r>
            <a:r>
              <a:rPr lang="en-US" sz="3200" b="1" spc="-5" dirty="0" err="1">
                <a:solidFill>
                  <a:srgbClr val="7DE710"/>
                </a:solidFill>
                <a:latin typeface="Courier New" panose="02070309020205020404"/>
                <a:cs typeface="Courier New" panose="02070309020205020404"/>
              </a:rPr>
              <a:t>app.ts</a:t>
            </a:r>
            <a:endParaRPr lang="en-US" sz="3200" b="1" spc="-5" dirty="0">
              <a:solidFill>
                <a:srgbClr val="7DE710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Tsconfig.json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Tập tin cấu hình của trình biên dịch typescript (tsc)</a:t>
            </a:r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1" y="2209800"/>
            <a:ext cx="8087359" cy="21023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4939605"/>
            <a:ext cx="403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entury" panose="02040604050505020304" pitchFamily="18" charset="0"/>
                <a:cs typeface="Segoe UI" pitchFamily="34" charset="0"/>
              </a:rPr>
              <a:t>Ngôn</a:t>
            </a:r>
            <a:r>
              <a:rPr lang="en-US" sz="2800" dirty="0">
                <a:latin typeface="Century" panose="02040604050505020304" pitchFamily="18" charset="0"/>
                <a:cs typeface="Segoe UI" pitchFamily="34" charset="0"/>
              </a:rPr>
              <a:t> </a:t>
            </a:r>
            <a:r>
              <a:rPr lang="en-US" sz="2800" dirty="0" err="1">
                <a:latin typeface="Century" panose="02040604050505020304" pitchFamily="18" charset="0"/>
                <a:cs typeface="Segoe UI" pitchFamily="34" charset="0"/>
              </a:rPr>
              <a:t>ngữ</a:t>
            </a:r>
            <a:r>
              <a:rPr lang="en-US" sz="2800" dirty="0">
                <a:latin typeface="Century" panose="02040604050505020304" pitchFamily="18" charset="0"/>
                <a:cs typeface="Segoe UI" pitchFamily="34" charset="0"/>
              </a:rPr>
              <a:t> </a:t>
            </a:r>
            <a:r>
              <a:rPr lang="en-US" sz="2800" dirty="0" err="1">
                <a:latin typeface="Century" panose="02040604050505020304" pitchFamily="18" charset="0"/>
                <a:cs typeface="Segoe UI" pitchFamily="34" charset="0"/>
              </a:rPr>
              <a:t>được</a:t>
            </a:r>
            <a:r>
              <a:rPr lang="en-US" sz="2800" dirty="0">
                <a:latin typeface="Century" panose="02040604050505020304" pitchFamily="18" charset="0"/>
                <a:cs typeface="Segoe UI" pitchFamily="34" charset="0"/>
              </a:rPr>
              <a:t> </a:t>
            </a:r>
            <a:r>
              <a:rPr lang="en-US" sz="2800" dirty="0" err="1">
                <a:latin typeface="Century" panose="02040604050505020304" pitchFamily="18" charset="0"/>
                <a:cs typeface="Segoe UI" pitchFamily="34" charset="0"/>
              </a:rPr>
              <a:t>sử</a:t>
            </a:r>
            <a:r>
              <a:rPr lang="en-US" sz="2800" dirty="0">
                <a:latin typeface="Century" panose="02040604050505020304" pitchFamily="18" charset="0"/>
                <a:cs typeface="Segoe UI" pitchFamily="34" charset="0"/>
              </a:rPr>
              <a:t> </a:t>
            </a:r>
            <a:r>
              <a:rPr lang="en-US" sz="2800" dirty="0" err="1">
                <a:latin typeface="Century" panose="02040604050505020304" pitchFamily="18" charset="0"/>
                <a:cs typeface="Segoe UI" pitchFamily="34" charset="0"/>
              </a:rPr>
              <a:t>dụng</a:t>
            </a:r>
            <a:r>
              <a:rPr lang="en-US" sz="2800" dirty="0">
                <a:latin typeface="Century" panose="02040604050505020304" pitchFamily="18" charset="0"/>
                <a:cs typeface="Segoe UI" pitchFamily="34" charset="0"/>
              </a:rPr>
              <a:t> </a:t>
            </a:r>
            <a:r>
              <a:rPr lang="en-US" sz="2800" dirty="0" err="1">
                <a:latin typeface="Century" panose="02040604050505020304" pitchFamily="18" charset="0"/>
                <a:cs typeface="Segoe UI" pitchFamily="34" charset="0"/>
              </a:rPr>
              <a:t>cho</a:t>
            </a:r>
            <a:r>
              <a:rPr lang="en-US" sz="2800" dirty="0">
                <a:latin typeface="Century" panose="02040604050505020304" pitchFamily="18" charset="0"/>
                <a:cs typeface="Segoe UI" pitchFamily="34" charset="0"/>
              </a:rPr>
              <a:t> output </a:t>
            </a:r>
            <a:r>
              <a:rPr lang="en-US" sz="2800" dirty="0" err="1">
                <a:latin typeface="Century" panose="02040604050505020304" pitchFamily="18" charset="0"/>
                <a:cs typeface="Segoe UI" pitchFamily="34" charset="0"/>
              </a:rPr>
              <a:t>sau</a:t>
            </a:r>
            <a:r>
              <a:rPr lang="en-US" sz="2800" dirty="0">
                <a:latin typeface="Century" panose="02040604050505020304" pitchFamily="18" charset="0"/>
                <a:cs typeface="Segoe UI" pitchFamily="34" charset="0"/>
              </a:rPr>
              <a:t> </a:t>
            </a:r>
            <a:r>
              <a:rPr lang="en-US" sz="2800" dirty="0" err="1">
                <a:latin typeface="Century" panose="02040604050505020304" pitchFamily="18" charset="0"/>
                <a:cs typeface="Segoe UI" pitchFamily="34" charset="0"/>
              </a:rPr>
              <a:t>khi</a:t>
            </a:r>
            <a:r>
              <a:rPr lang="en-US" sz="2800" dirty="0">
                <a:latin typeface="Century" panose="02040604050505020304" pitchFamily="18" charset="0"/>
                <a:cs typeface="Segoe UI" pitchFamily="34" charset="0"/>
              </a:rPr>
              <a:t> </a:t>
            </a:r>
            <a:r>
              <a:rPr lang="en-US" sz="2800" dirty="0" err="1">
                <a:latin typeface="Century" panose="02040604050505020304" pitchFamily="18" charset="0"/>
                <a:cs typeface="Segoe UI" pitchFamily="34" charset="0"/>
              </a:rPr>
              <a:t>biên</a:t>
            </a:r>
            <a:r>
              <a:rPr lang="en-US" sz="2800" dirty="0">
                <a:latin typeface="Century" panose="02040604050505020304" pitchFamily="18" charset="0"/>
                <a:cs typeface="Segoe UI" pitchFamily="34" charset="0"/>
              </a:rPr>
              <a:t> </a:t>
            </a:r>
            <a:r>
              <a:rPr lang="en-US" sz="2800" dirty="0" err="1">
                <a:latin typeface="Century" panose="02040604050505020304" pitchFamily="18" charset="0"/>
                <a:cs typeface="Segoe UI" pitchFamily="34" charset="0"/>
              </a:rPr>
              <a:t>dịch</a:t>
            </a:r>
            <a:endParaRPr lang="en-US" sz="2800" dirty="0">
              <a:latin typeface="Century" panose="02040604050505020304" pitchFamily="18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5603" y="5193581"/>
            <a:ext cx="3615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" panose="02040604050505020304" pitchFamily="18" charset="0"/>
                <a:cs typeface="Segoe UI" pitchFamily="34" charset="0"/>
              </a:rPr>
              <a:t>version ECMAScript</a:t>
            </a:r>
            <a:endParaRPr lang="en-US" sz="2800" dirty="0">
              <a:latin typeface="Century" panose="02040604050505020304" pitchFamily="18" charset="0"/>
              <a:cs typeface="Segoe UI" pitchFamily="34" charset="0"/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5400000" flipH="1" flipV="1">
            <a:off x="930905" y="4158890"/>
            <a:ext cx="1795790" cy="12700"/>
          </a:xfrm>
          <a:prstGeom prst="curvedConnector3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0800000">
            <a:off x="2552701" y="3124200"/>
            <a:ext cx="3128783" cy="233099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Index.html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01204"/>
            <a:ext cx="8229600" cy="5188991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typescript</a:t>
            </a:r>
            <a:endParaRPr lang="en-US" dirty="0"/>
          </a:p>
          <a:p>
            <a:r>
              <a:rPr lang="en-US" dirty="0"/>
              <a:t>Typescript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r>
              <a:rPr lang="en-US" dirty="0"/>
              <a:t>Next-generation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Typescript</a:t>
            </a:r>
            <a:endParaRPr lang="en-US" dirty="0"/>
          </a:p>
          <a:p>
            <a:r>
              <a:rPr lang="en-US" dirty="0"/>
              <a:t>The typescript compiler</a:t>
            </a:r>
            <a:endParaRPr lang="en-US" dirty="0"/>
          </a:p>
          <a:p>
            <a:r>
              <a:rPr lang="en-US" dirty="0"/>
              <a:t>Classes &amp; interfaces</a:t>
            </a:r>
            <a:endParaRPr lang="en-US" dirty="0"/>
          </a:p>
          <a:p>
            <a:r>
              <a:rPr lang="en-US" dirty="0"/>
              <a:t>Advanced types (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/>
              <a:t>Generics</a:t>
            </a:r>
            <a:endParaRPr lang="en-US" dirty="0"/>
          </a:p>
          <a:p>
            <a:r>
              <a:rPr lang="en-US" dirty="0"/>
              <a:t>Decorators</a:t>
            </a:r>
            <a:endParaRPr lang="en-US" dirty="0"/>
          </a:p>
          <a:p>
            <a:r>
              <a:rPr lang="en-US" dirty="0"/>
              <a:t>Modules &amp; namespace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" y="1143000"/>
            <a:ext cx="9040234" cy="4953000"/>
          </a:xfrm>
        </p:spPr>
      </p:pic>
      <p:sp>
        <p:nvSpPr>
          <p:cNvPr id="7" name="Oval 6"/>
          <p:cNvSpPr/>
          <p:nvPr/>
        </p:nvSpPr>
        <p:spPr>
          <a:xfrm>
            <a:off x="0" y="5638800"/>
            <a:ext cx="1267834" cy="381000"/>
          </a:xfrm>
          <a:prstGeom prst="ellipse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typescript</a:t>
            </a:r>
            <a:endParaRPr lang="en-US" dirty="0"/>
          </a:p>
          <a:p>
            <a:r>
              <a:rPr lang="en-US" dirty="0"/>
              <a:t>IDE</a:t>
            </a:r>
            <a:endParaRPr lang="en-US" dirty="0"/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nodejs</a:t>
            </a:r>
            <a:endParaRPr lang="en-US" dirty="0"/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Typescript</a:t>
            </a:r>
            <a:endParaRPr lang="en-US" dirty="0"/>
          </a:p>
          <a:p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(compiling) typescript code</a:t>
            </a:r>
            <a:endParaRPr lang="en-US" dirty="0"/>
          </a:p>
          <a:p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tsconfig.json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78257"/>
            <a:ext cx="6298300" cy="3850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Webpack </a:t>
            </a:r>
            <a:r>
              <a:rPr lang="en-US" dirty="0" err="1"/>
              <a:t>với</a:t>
            </a:r>
            <a:r>
              <a:rPr lang="en-US" dirty="0"/>
              <a:t> typescript</a:t>
            </a:r>
            <a:endParaRPr lang="en-US" dirty="0"/>
          </a:p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3 (3</a:t>
            </a:r>
            <a:r>
              <a:rPr lang="en-US" baseline="30000" dirty="0"/>
              <a:t>rd</a:t>
            </a:r>
            <a:r>
              <a:rPr lang="en-US" dirty="0"/>
              <a:t> party libraries)</a:t>
            </a:r>
            <a:endParaRPr lang="en-US" dirty="0"/>
          </a:p>
          <a:p>
            <a:r>
              <a:rPr lang="en-US" dirty="0"/>
              <a:t>Nodejs, express &amp; typescript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typescript</a:t>
            </a:r>
            <a:endParaRPr lang="en-US" dirty="0"/>
          </a:p>
          <a:p>
            <a:r>
              <a:rPr lang="en-US" dirty="0"/>
              <a:t>IDE</a:t>
            </a:r>
            <a:endParaRPr lang="en-US" dirty="0"/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nodejs</a:t>
            </a:r>
            <a:endParaRPr lang="en-US" dirty="0"/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Typescript</a:t>
            </a:r>
            <a:endParaRPr lang="en-US" dirty="0"/>
          </a:p>
          <a:p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(compiling) typescript code</a:t>
            </a:r>
            <a:endParaRPr lang="en-US" dirty="0"/>
          </a:p>
          <a:p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tsconfig.json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5561" y="1524000"/>
            <a:ext cx="9236315" cy="4038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Typescript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-678734" y="1249679"/>
            <a:ext cx="10668000" cy="533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 err="1">
                <a:solidFill>
                  <a:srgbClr val="0070C0"/>
                </a:solidFill>
                <a:latin typeface="Century" panose="02040604050505020304" pitchFamily="18" charset="0"/>
              </a:rPr>
              <a:t>Bạn</a:t>
            </a:r>
            <a:r>
              <a:rPr lang="en-US" sz="3600" b="1" dirty="0">
                <a:solidFill>
                  <a:srgbClr val="0070C0"/>
                </a:solidFill>
                <a:latin typeface="Century" panose="02040604050505020304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Century" panose="02040604050505020304" pitchFamily="18" charset="0"/>
              </a:rPr>
              <a:t>cần</a:t>
            </a:r>
            <a:r>
              <a:rPr lang="en-US" sz="3600" b="1" dirty="0">
                <a:solidFill>
                  <a:srgbClr val="0070C0"/>
                </a:solidFill>
                <a:latin typeface="Century" panose="02040604050505020304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Century" panose="02040604050505020304" pitchFamily="18" charset="0"/>
              </a:rPr>
              <a:t>biết</a:t>
            </a:r>
            <a:r>
              <a:rPr lang="en-US" sz="3600" b="1" dirty="0">
                <a:solidFill>
                  <a:srgbClr val="0070C0"/>
                </a:solidFill>
                <a:latin typeface="Century" panose="02040604050505020304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Century" panose="02040604050505020304" pitchFamily="18" charset="0"/>
              </a:rPr>
              <a:t>gì</a:t>
            </a:r>
            <a:r>
              <a:rPr lang="en-US" sz="3600" b="1" dirty="0">
                <a:solidFill>
                  <a:srgbClr val="0070C0"/>
                </a:solidFill>
                <a:latin typeface="Century" panose="02040604050505020304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Century" panose="02040604050505020304" pitchFamily="18" charset="0"/>
              </a:rPr>
              <a:t>trước</a:t>
            </a:r>
            <a:r>
              <a:rPr lang="en-US" sz="3600" b="1" dirty="0">
                <a:solidFill>
                  <a:srgbClr val="0070C0"/>
                </a:solidFill>
                <a:latin typeface="Century" panose="02040604050505020304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Century" panose="02040604050505020304" pitchFamily="18" charset="0"/>
              </a:rPr>
              <a:t>khi</a:t>
            </a:r>
            <a:r>
              <a:rPr lang="en-US" sz="3600" b="1" dirty="0">
                <a:solidFill>
                  <a:srgbClr val="0070C0"/>
                </a:solidFill>
                <a:latin typeface="Century" panose="02040604050505020304" pitchFamily="18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Century" panose="02040604050505020304" pitchFamily="18" charset="0"/>
              </a:rPr>
              <a:t>học</a:t>
            </a:r>
            <a:r>
              <a:rPr lang="en-US" sz="3600" b="1" dirty="0">
                <a:solidFill>
                  <a:srgbClr val="0070C0"/>
                </a:solidFill>
                <a:latin typeface="Century" panose="02040604050505020304" pitchFamily="18" charset="0"/>
              </a:rPr>
              <a:t> Typescript?</a:t>
            </a:r>
            <a:endParaRPr lang="en-US" sz="3600" b="1" dirty="0">
              <a:solidFill>
                <a:srgbClr val="0070C0"/>
              </a:solidFill>
              <a:latin typeface="Century" panose="020406040505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Typescript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514600" y="2209799"/>
            <a:ext cx="4281333" cy="4343401"/>
            <a:chOff x="1905000" y="1045466"/>
            <a:chExt cx="4953000" cy="5024805"/>
          </a:xfrm>
        </p:grpSpPr>
        <p:sp>
          <p:nvSpPr>
            <p:cNvPr id="5" name="Oval 4"/>
            <p:cNvSpPr/>
            <p:nvPr/>
          </p:nvSpPr>
          <p:spPr>
            <a:xfrm>
              <a:off x="1905000" y="1045466"/>
              <a:ext cx="4953000" cy="502480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  <a:latin typeface="Century" panose="02040604050505020304" pitchFamily="18" charset="0"/>
                  <a:cs typeface="Segoe UI" pitchFamily="34" charset="0"/>
                </a:rPr>
                <a:t>TYPESCRIPT</a:t>
              </a:r>
              <a:endParaRPr lang="en-US" sz="3200" dirty="0">
                <a:solidFill>
                  <a:schemeClr val="tx2">
                    <a:lumMod val="75000"/>
                  </a:schemeClr>
                </a:solidFill>
                <a:latin typeface="Century" panose="02040604050505020304" pitchFamily="18" charset="0"/>
                <a:cs typeface="Segoe UI" pitchFamily="34" charset="0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2874699" y="2984865"/>
              <a:ext cx="3085406" cy="308540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rgbClr val="FFFF00"/>
                  </a:solidFill>
                  <a:latin typeface="Century" panose="02040604050505020304" pitchFamily="18" charset="0"/>
                  <a:cs typeface="Segoe UI" pitchFamily="34" charset="0"/>
                </a:rPr>
                <a:t>JAVASCRIPT</a:t>
              </a:r>
              <a:endParaRPr lang="en-US" sz="2000" dirty="0">
                <a:solidFill>
                  <a:srgbClr val="FFFF00"/>
                </a:solidFill>
                <a:latin typeface="Century" panose="02040604050505020304" pitchFamily="18" charset="0"/>
                <a:cs typeface="Segoe UI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b="1" dirty="0" err="1"/>
              <a:t>Siêu</a:t>
            </a:r>
            <a:r>
              <a:rPr lang="en-US" b="1" dirty="0"/>
              <a:t> </a:t>
            </a:r>
            <a:r>
              <a:rPr lang="en-US" b="1" dirty="0" err="1"/>
              <a:t>ngôn</a:t>
            </a:r>
            <a:r>
              <a:rPr lang="en-US" b="1" dirty="0"/>
              <a:t> </a:t>
            </a:r>
            <a:r>
              <a:rPr lang="en-US" b="1" dirty="0" err="1"/>
              <a:t>ngữ</a:t>
            </a:r>
            <a:r>
              <a:rPr lang="en-US" b="1" dirty="0"/>
              <a:t> </a:t>
            </a:r>
            <a:r>
              <a:rPr lang="en-US" dirty="0"/>
              <a:t>(superset)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b="1" dirty="0"/>
              <a:t>compile</a:t>
            </a:r>
            <a:r>
              <a:rPr lang="en-US" dirty="0"/>
              <a:t>(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) qua </a:t>
            </a:r>
            <a:r>
              <a:rPr lang="en-US" dirty="0" err="1"/>
              <a:t>Javascripts</a:t>
            </a:r>
            <a:r>
              <a:rPr lang="en-US" dirty="0"/>
              <a:t> (ES5 </a:t>
            </a:r>
            <a:r>
              <a:rPr lang="en-US" dirty="0" err="1"/>
              <a:t>hoặc</a:t>
            </a:r>
            <a:r>
              <a:rPr lang="en-US" dirty="0"/>
              <a:t> ES6)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(static typing)</a:t>
            </a:r>
            <a:endParaRPr lang="en-US" dirty="0"/>
          </a:p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(object-oriented programming)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class</a:t>
            </a:r>
            <a:endParaRPr lang="en-US" dirty="0"/>
          </a:p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mở</a:t>
            </a:r>
            <a:endParaRPr lang="en-US" dirty="0"/>
          </a:p>
          <a:p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Microsoft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3410</Words>
  <Application>WPS Spreadsheets</Application>
  <PresentationFormat>On-screen Show (4:3)</PresentationFormat>
  <Paragraphs>227</Paragraphs>
  <Slides>33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6" baseType="lpstr">
      <vt:lpstr>Arial</vt:lpstr>
      <vt:lpstr>SimSun</vt:lpstr>
      <vt:lpstr>Wingdings</vt:lpstr>
      <vt:lpstr>Segoe UI</vt:lpstr>
      <vt:lpstr>苹方-简</vt:lpstr>
      <vt:lpstr>Courier New</vt:lpstr>
      <vt:lpstr>Helvetica</vt:lpstr>
      <vt:lpstr>Century</vt:lpstr>
      <vt:lpstr>Trebuchet MS</vt:lpstr>
      <vt:lpstr>Tahoma</vt:lpstr>
      <vt:lpstr>Times New Roman</vt:lpstr>
      <vt:lpstr>Segoe UI Emoji</vt:lpstr>
      <vt:lpstr>Apple Color Emoji</vt:lpstr>
      <vt:lpstr>MS Gothic</vt:lpstr>
      <vt:lpstr>Courier New</vt:lpstr>
      <vt:lpstr>Courier</vt:lpstr>
      <vt:lpstr>Microsoft YaHei</vt:lpstr>
      <vt:lpstr>汉仪旗黑</vt:lpstr>
      <vt:lpstr>Arial Unicode MS</vt:lpstr>
      <vt:lpstr>Calibri</vt:lpstr>
      <vt:lpstr>Helvetica Neue</vt:lpstr>
      <vt:lpstr>宋体-简</vt:lpstr>
      <vt:lpstr>Custom Design</vt:lpstr>
      <vt:lpstr>LẬP TRÌNH TYPESCRIPT</vt:lpstr>
      <vt:lpstr>MỤC TIÊU MÔN HỌC</vt:lpstr>
      <vt:lpstr>Nội dung môn học</vt:lpstr>
      <vt:lpstr>Nội dung môn học</vt:lpstr>
      <vt:lpstr>Mục tiêu</vt:lpstr>
      <vt:lpstr>Phần 1</vt:lpstr>
      <vt:lpstr>Giới thiệu Typescript</vt:lpstr>
      <vt:lpstr>Giới thiệu Typescript</vt:lpstr>
      <vt:lpstr>Typescript là gì?</vt:lpstr>
      <vt:lpstr>PowerPoint 演示文稿</vt:lpstr>
      <vt:lpstr>Đặc điểm của Typescript</vt:lpstr>
      <vt:lpstr>PowerPoint 演示文稿</vt:lpstr>
      <vt:lpstr>PowerPoint 演示文稿</vt:lpstr>
      <vt:lpstr>Phần 2</vt:lpstr>
      <vt:lpstr>PowerPoint 演示文稿</vt:lpstr>
      <vt:lpstr>IDE</vt:lpstr>
      <vt:lpstr>WebStorm</vt:lpstr>
      <vt:lpstr>Visual studio code</vt:lpstr>
      <vt:lpstr>Cài đặt nodejs</vt:lpstr>
      <vt:lpstr>CHECK NODE &amp; NPM</vt:lpstr>
      <vt:lpstr>Cài đặt Typescript</vt:lpstr>
      <vt:lpstr>Cài đặt Typescript</vt:lpstr>
      <vt:lpstr>Cài đặt typescript</vt:lpstr>
      <vt:lpstr>Compile .ts → .js</vt:lpstr>
      <vt:lpstr>Biên dịch typescript code </vt:lpstr>
      <vt:lpstr>Biên dịch sử dung tsconfig.json</vt:lpstr>
      <vt:lpstr>Biên dịch app.ts → app.js</vt:lpstr>
      <vt:lpstr>Tsconfig.json</vt:lpstr>
      <vt:lpstr>Index.html</vt:lpstr>
      <vt:lpstr>PowerPoint 演示文稿</vt:lpstr>
      <vt:lpstr>PowerPoint 演示文稿</vt:lpstr>
      <vt:lpstr>Sumarry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chunganh</cp:lastModifiedBy>
  <cp:revision>2049</cp:revision>
  <dcterms:created xsi:type="dcterms:W3CDTF">2024-03-04T05:17:23Z</dcterms:created>
  <dcterms:modified xsi:type="dcterms:W3CDTF">2024-03-04T05:17:23Z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