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42" r:id="rId3"/>
    <p:sldId id="619" r:id="rId4"/>
    <p:sldId id="544" r:id="rId5"/>
    <p:sldId id="621" r:id="rId6"/>
    <p:sldId id="543" r:id="rId7"/>
    <p:sldId id="565" r:id="rId8"/>
    <p:sldId id="566" r:id="rId9"/>
    <p:sldId id="567" r:id="rId10"/>
    <p:sldId id="568" r:id="rId11"/>
    <p:sldId id="589" r:id="rId12"/>
    <p:sldId id="590" r:id="rId13"/>
    <p:sldId id="550" r:id="rId14"/>
    <p:sldId id="591" r:id="rId15"/>
    <p:sldId id="592" r:id="rId16"/>
    <p:sldId id="593" r:id="rId17"/>
    <p:sldId id="606" r:id="rId18"/>
    <p:sldId id="615" r:id="rId19"/>
    <p:sldId id="607" r:id="rId20"/>
    <p:sldId id="616" r:id="rId21"/>
    <p:sldId id="546" r:id="rId22"/>
    <p:sldId id="608" r:id="rId23"/>
    <p:sldId id="617" r:id="rId24"/>
    <p:sldId id="609" r:id="rId25"/>
    <p:sldId id="618" r:id="rId26"/>
    <p:sldId id="605" r:id="rId27"/>
    <p:sldId id="602" r:id="rId28"/>
    <p:sldId id="603" r:id="rId29"/>
    <p:sldId id="610" r:id="rId30"/>
    <p:sldId id="612" r:id="rId31"/>
    <p:sldId id="613" r:id="rId32"/>
    <p:sldId id="611" r:id="rId33"/>
    <p:sldId id="620" r:id="rId34"/>
    <p:sldId id="614" r:id="rId35"/>
    <p:sldId id="551" r:id="rId36"/>
    <p:sldId id="545" r:id="rId37"/>
    <p:sldId id="622" r:id="rId38"/>
    <p:sldId id="554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0000FF"/>
    <a:srgbClr val="FF3300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7"/>
    <p:restoredTop sz="73071" autoAdjust="0"/>
  </p:normalViewPr>
  <p:slideViewPr>
    <p:cSldViewPr>
      <p:cViewPr varScale="1">
        <p:scale>
          <a:sx n="67" d="100"/>
          <a:sy n="67" d="100"/>
        </p:scale>
        <p:origin x="184" y="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46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25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52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21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784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17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3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4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690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91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57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183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80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44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0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988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71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368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88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1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31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3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2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0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29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Typescript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99574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2539799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3134855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200540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2550772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315323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2005405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2550772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3153235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3708426"/>
            <a:ext cx="1066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3726806"/>
            <a:ext cx="1600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3726806"/>
            <a:ext cx="5943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1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annotation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09F5-BECF-DD4A-AFBE-0EE87C8EA79D}"/>
              </a:ext>
            </a:extLst>
          </p:cNvPr>
          <p:cNvSpPr txBox="1"/>
          <p:nvPr/>
        </p:nvSpPr>
        <p:spPr>
          <a:xfrm>
            <a:off x="106680" y="2209800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Khai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báo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42FB3-B576-124E-B9E2-9AA3810D9D81}"/>
              </a:ext>
            </a:extLst>
          </p:cNvPr>
          <p:cNvSpPr txBox="1"/>
          <p:nvPr/>
        </p:nvSpPr>
        <p:spPr>
          <a:xfrm>
            <a:off x="1275776" y="4616679"/>
            <a:ext cx="1563248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Tên</a:t>
            </a:r>
            <a:r>
              <a:rPr lang="en-US" dirty="0">
                <a:latin typeface="Courier" pitchFamily="2" charset="0"/>
              </a:rPr>
              <a:t>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1A56E-225F-D944-BF17-E55EBBF24FC5}"/>
              </a:ext>
            </a:extLst>
          </p:cNvPr>
          <p:cNvSpPr txBox="1"/>
          <p:nvPr/>
        </p:nvSpPr>
        <p:spPr>
          <a:xfrm>
            <a:off x="2282059" y="2044636"/>
            <a:ext cx="1563248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Annotation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ECB7E-FD02-214B-B2B6-93D02FB4E395}"/>
              </a:ext>
            </a:extLst>
          </p:cNvPr>
          <p:cNvSpPr txBox="1"/>
          <p:nvPr/>
        </p:nvSpPr>
        <p:spPr>
          <a:xfrm>
            <a:off x="3063683" y="4131287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Braces {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805FB-F349-8043-8CC5-6C024F660DA0}"/>
              </a:ext>
            </a:extLst>
          </p:cNvPr>
          <p:cNvCxnSpPr>
            <a:cxnSpLocks/>
          </p:cNvCxnSpPr>
          <p:nvPr/>
        </p:nvCxnSpPr>
        <p:spPr>
          <a:xfrm flipV="1">
            <a:off x="553137" y="2579133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25591-3CE8-FF40-9F66-FA59BBF05682}"/>
              </a:ext>
            </a:extLst>
          </p:cNvPr>
          <p:cNvCxnSpPr>
            <a:cxnSpLocks/>
          </p:cNvCxnSpPr>
          <p:nvPr/>
        </p:nvCxnSpPr>
        <p:spPr>
          <a:xfrm flipV="1">
            <a:off x="2971800" y="2466584"/>
            <a:ext cx="0" cy="73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729BA-1439-BF4B-93D6-85270537C141}"/>
              </a:ext>
            </a:extLst>
          </p:cNvPr>
          <p:cNvCxnSpPr>
            <a:cxnSpLocks/>
          </p:cNvCxnSpPr>
          <p:nvPr/>
        </p:nvCxnSpPr>
        <p:spPr>
          <a:xfrm>
            <a:off x="1905000" y="3568988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C9D7E4-790B-6147-A5E3-08F39188F106}"/>
              </a:ext>
            </a:extLst>
          </p:cNvPr>
          <p:cNvCxnSpPr>
            <a:cxnSpLocks/>
          </p:cNvCxnSpPr>
          <p:nvPr/>
        </p:nvCxnSpPr>
        <p:spPr>
          <a:xfrm>
            <a:off x="3505200" y="3568987"/>
            <a:ext cx="0" cy="52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EC5C80-6655-FD4D-8D61-439283BB60AA}"/>
              </a:ext>
            </a:extLst>
          </p:cNvPr>
          <p:cNvSpPr/>
          <p:nvPr/>
        </p:nvSpPr>
        <p:spPr>
          <a:xfrm>
            <a:off x="106680" y="3053697"/>
            <a:ext cx="92352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: { 	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/*Structure*/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	}  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189F-48BF-3B40-BAC7-B8C877BEEE20}"/>
              </a:ext>
            </a:extLst>
          </p:cNvPr>
          <p:cNvSpPr txBox="1"/>
          <p:nvPr/>
        </p:nvSpPr>
        <p:spPr>
          <a:xfrm>
            <a:off x="7772400" y="4113036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Braces }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6FAAD-D39A-2F47-BD0F-111B81E10946}"/>
              </a:ext>
            </a:extLst>
          </p:cNvPr>
          <p:cNvCxnSpPr>
            <a:cxnSpLocks/>
          </p:cNvCxnSpPr>
          <p:nvPr/>
        </p:nvCxnSpPr>
        <p:spPr>
          <a:xfrm>
            <a:off x="8534400" y="3514754"/>
            <a:ext cx="0" cy="523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34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10E617-3403-DF4F-BBEB-C5CE7B97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0"/>
            <a:ext cx="7086600" cy="470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2192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1763256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2358312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122886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1774229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237669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122886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1774229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237669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293188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295026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295026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0018-6BFF-7447-864B-856F988937EB}"/>
              </a:ext>
            </a:extLst>
          </p:cNvPr>
          <p:cNvSpPr/>
          <p:nvPr/>
        </p:nvSpPr>
        <p:spPr>
          <a:xfrm>
            <a:off x="228600" y="3507505"/>
            <a:ext cx="1066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970F2-2EC0-804A-8AA1-73455EEF9C3B}"/>
              </a:ext>
            </a:extLst>
          </p:cNvPr>
          <p:cNvSpPr/>
          <p:nvPr/>
        </p:nvSpPr>
        <p:spPr>
          <a:xfrm>
            <a:off x="1371600" y="3525885"/>
            <a:ext cx="1600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[1,2,3]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5B3F-29F2-AC41-ABD6-7882E7F3E4E7}"/>
              </a:ext>
            </a:extLst>
          </p:cNvPr>
          <p:cNvSpPr/>
          <p:nvPr/>
        </p:nvSpPr>
        <p:spPr>
          <a:xfrm>
            <a:off x="3048000" y="3525885"/>
            <a:ext cx="5943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r>
              <a:rPr lang="en-US" dirty="0">
                <a:solidFill>
                  <a:sysClr val="windowText" lastClr="000000"/>
                </a:solidFill>
              </a:rPr>
              <a:t> (number, string,….)</a:t>
            </a:r>
          </a:p>
        </p:txBody>
      </p:sp>
    </p:spTree>
    <p:extLst>
      <p:ext uri="{BB962C8B-B14F-4D97-AF65-F5344CB8AC3E}">
        <p14:creationId xmlns:p14="http://schemas.microsoft.com/office/powerpoint/2010/main" val="2706723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7D91E-09C5-0A4F-A27F-EAF2E9B4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cặp</a:t>
            </a:r>
            <a:r>
              <a:rPr lang="en-US" dirty="0"/>
              <a:t> </a:t>
            </a:r>
            <a:r>
              <a:rPr lang="en-US" dirty="0" err="1"/>
              <a:t>ngoặc</a:t>
            </a:r>
            <a:r>
              <a:rPr lang="en-US" dirty="0"/>
              <a:t> </a:t>
            </a:r>
            <a:r>
              <a:rPr lang="en-US" dirty="0" err="1"/>
              <a:t>vuông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09F5-BECF-DD4A-AFBE-0EE87C8EA79D}"/>
              </a:ext>
            </a:extLst>
          </p:cNvPr>
          <p:cNvSpPr txBox="1"/>
          <p:nvPr/>
        </p:nvSpPr>
        <p:spPr>
          <a:xfrm>
            <a:off x="67739" y="2206236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Khai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báo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42FB3-B576-124E-B9E2-9AA3810D9D81}"/>
              </a:ext>
            </a:extLst>
          </p:cNvPr>
          <p:cNvSpPr txBox="1"/>
          <p:nvPr/>
        </p:nvSpPr>
        <p:spPr>
          <a:xfrm>
            <a:off x="1494995" y="4616679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Tên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mảng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805FB-F349-8043-8CC5-6C024F660DA0}"/>
              </a:ext>
            </a:extLst>
          </p:cNvPr>
          <p:cNvCxnSpPr>
            <a:cxnSpLocks/>
          </p:cNvCxnSpPr>
          <p:nvPr/>
        </p:nvCxnSpPr>
        <p:spPr>
          <a:xfrm flipV="1">
            <a:off x="553137" y="2579133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729BA-1439-BF4B-93D6-85270537C141}"/>
              </a:ext>
            </a:extLst>
          </p:cNvPr>
          <p:cNvCxnSpPr>
            <a:cxnSpLocks/>
          </p:cNvCxnSpPr>
          <p:nvPr/>
        </p:nvCxnSpPr>
        <p:spPr>
          <a:xfrm>
            <a:off x="1905000" y="3568988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EC5C80-6655-FD4D-8D61-439283BB60AA}"/>
              </a:ext>
            </a:extLst>
          </p:cNvPr>
          <p:cNvSpPr/>
          <p:nvPr/>
        </p:nvSpPr>
        <p:spPr>
          <a:xfrm>
            <a:off x="228600" y="3149025"/>
            <a:ext cx="840005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hobbies:string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[]=[</a:t>
            </a: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'Sports','Cooking'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F929B-F769-564E-B49C-5C27E7A48297}"/>
              </a:ext>
            </a:extLst>
          </p:cNvPr>
          <p:cNvSpPr txBox="1"/>
          <p:nvPr/>
        </p:nvSpPr>
        <p:spPr>
          <a:xfrm>
            <a:off x="2384537" y="1929237"/>
            <a:ext cx="1976823" cy="646331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Loại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dữ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liệu</a:t>
            </a:r>
            <a:r>
              <a:rPr lang="en-US" dirty="0">
                <a:latin typeface="Courier" pitchFamily="2" charset="0"/>
              </a:rPr>
              <a:t> </a:t>
            </a:r>
          </a:p>
          <a:p>
            <a:r>
              <a:rPr lang="en-US" dirty="0">
                <a:latin typeface="Courier" pitchFamily="2" charset="0"/>
              </a:rPr>
              <a:t>(data type)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FAEFA-C990-A749-BE1F-6C1D94D42167}"/>
              </a:ext>
            </a:extLst>
          </p:cNvPr>
          <p:cNvCxnSpPr>
            <a:cxnSpLocks/>
          </p:cNvCxnSpPr>
          <p:nvPr/>
        </p:nvCxnSpPr>
        <p:spPr>
          <a:xfrm flipV="1">
            <a:off x="3322461" y="2654815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476D9B-60D4-9D4E-8527-DDCA8E825088}"/>
              </a:ext>
            </a:extLst>
          </p:cNvPr>
          <p:cNvSpPr txBox="1"/>
          <p:nvPr/>
        </p:nvSpPr>
        <p:spPr>
          <a:xfrm>
            <a:off x="312706" y="6080161"/>
            <a:ext cx="8518587" cy="49244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spc="-5" dirty="0">
                <a:solidFill>
                  <a:srgbClr val="7DE710"/>
                </a:solidFill>
                <a:latin typeface="Courier New"/>
                <a:cs typeface="Courier New"/>
              </a:rPr>
              <a:t>let hobbies: string[]=[</a:t>
            </a:r>
            <a:r>
              <a:rPr lang="vi-VN" sz="2600" spc="-5" dirty="0">
                <a:solidFill>
                  <a:srgbClr val="7DE710"/>
                </a:solidFill>
                <a:latin typeface="Courier New"/>
                <a:cs typeface="Courier New"/>
              </a:rPr>
              <a:t>'Sports','Cooking'</a:t>
            </a:r>
            <a:r>
              <a:rPr lang="en-US" sz="2600" spc="-5" dirty="0">
                <a:solidFill>
                  <a:srgbClr val="7DE710"/>
                </a:solidFill>
                <a:latin typeface="Courier New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81216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87D91E-09C5-0A4F-A27F-EAF2E9B4E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generic array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09F5-BECF-DD4A-AFBE-0EE87C8EA79D}"/>
              </a:ext>
            </a:extLst>
          </p:cNvPr>
          <p:cNvSpPr txBox="1"/>
          <p:nvPr/>
        </p:nvSpPr>
        <p:spPr>
          <a:xfrm>
            <a:off x="7868" y="2356383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Khai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báo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42FB3-B576-124E-B9E2-9AA3810D9D81}"/>
              </a:ext>
            </a:extLst>
          </p:cNvPr>
          <p:cNvSpPr txBox="1"/>
          <p:nvPr/>
        </p:nvSpPr>
        <p:spPr>
          <a:xfrm>
            <a:off x="1066800" y="4616679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Tên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mảng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805FB-F349-8043-8CC5-6C024F660DA0}"/>
              </a:ext>
            </a:extLst>
          </p:cNvPr>
          <p:cNvCxnSpPr>
            <a:cxnSpLocks/>
          </p:cNvCxnSpPr>
          <p:nvPr/>
        </p:nvCxnSpPr>
        <p:spPr>
          <a:xfrm flipV="1">
            <a:off x="308141" y="2729280"/>
            <a:ext cx="185125" cy="541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729BA-1439-BF4B-93D6-85270537C141}"/>
              </a:ext>
            </a:extLst>
          </p:cNvPr>
          <p:cNvCxnSpPr>
            <a:cxnSpLocks/>
          </p:cNvCxnSpPr>
          <p:nvPr/>
        </p:nvCxnSpPr>
        <p:spPr>
          <a:xfrm>
            <a:off x="1476805" y="3568988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FEC5C80-6655-FD4D-8D61-439283BB60AA}"/>
              </a:ext>
            </a:extLst>
          </p:cNvPr>
          <p:cNvSpPr/>
          <p:nvPr/>
        </p:nvSpPr>
        <p:spPr>
          <a:xfrm>
            <a:off x="-56052" y="3148868"/>
            <a:ext cx="940193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hobbies:</a:t>
            </a:r>
            <a:r>
              <a:rPr lang="en-US" sz="2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&lt;string&gt;=[</a:t>
            </a:r>
            <a:r>
              <a:rPr lang="vi-VN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'Sports','Cooking'</a:t>
            </a:r>
            <a:r>
              <a:rPr lang="en-US" sz="2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6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2F929B-F769-564E-B49C-5C27E7A48297}"/>
              </a:ext>
            </a:extLst>
          </p:cNvPr>
          <p:cNvSpPr txBox="1"/>
          <p:nvPr/>
        </p:nvSpPr>
        <p:spPr>
          <a:xfrm>
            <a:off x="1906250" y="2253077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Keyworld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5FAEFA-C990-A749-BE1F-6C1D94D42167}"/>
              </a:ext>
            </a:extLst>
          </p:cNvPr>
          <p:cNvCxnSpPr>
            <a:cxnSpLocks/>
          </p:cNvCxnSpPr>
          <p:nvPr/>
        </p:nvCxnSpPr>
        <p:spPr>
          <a:xfrm flipH="1" flipV="1">
            <a:off x="2600950" y="2670718"/>
            <a:ext cx="218449" cy="5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29CCB77-912B-024F-8B03-98C8842F0451}"/>
              </a:ext>
            </a:extLst>
          </p:cNvPr>
          <p:cNvSpPr txBox="1"/>
          <p:nvPr/>
        </p:nvSpPr>
        <p:spPr>
          <a:xfrm>
            <a:off x="3379334" y="2274060"/>
            <a:ext cx="1838965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Element 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C890CD-DC0F-0449-A0BB-44B36EE0B53C}"/>
              </a:ext>
            </a:extLst>
          </p:cNvPr>
          <p:cNvCxnSpPr>
            <a:cxnSpLocks/>
          </p:cNvCxnSpPr>
          <p:nvPr/>
        </p:nvCxnSpPr>
        <p:spPr>
          <a:xfrm flipH="1" flipV="1">
            <a:off x="4074034" y="2691701"/>
            <a:ext cx="218449" cy="5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756748-0427-FA4C-97AC-18CA440FFCF1}"/>
              </a:ext>
            </a:extLst>
          </p:cNvPr>
          <p:cNvSpPr txBox="1"/>
          <p:nvPr/>
        </p:nvSpPr>
        <p:spPr>
          <a:xfrm>
            <a:off x="7868" y="6080161"/>
            <a:ext cx="9136132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spc="-5" dirty="0">
                <a:solidFill>
                  <a:srgbClr val="7DE710"/>
                </a:solidFill>
                <a:latin typeface="Courier New"/>
                <a:cs typeface="Courier New"/>
              </a:rPr>
              <a:t>let hobbies: Array&lt;string&gt;=[</a:t>
            </a:r>
            <a:r>
              <a:rPr lang="vi-VN" sz="2500" spc="-5" dirty="0">
                <a:solidFill>
                  <a:srgbClr val="7DE710"/>
                </a:solidFill>
                <a:latin typeface="Courier New"/>
                <a:cs typeface="Courier New"/>
              </a:rPr>
              <a:t>'Sports','Cooking'</a:t>
            </a:r>
            <a:r>
              <a:rPr lang="en-US" sz="2500" spc="-5" dirty="0">
                <a:solidFill>
                  <a:srgbClr val="7DE710"/>
                </a:solidFill>
                <a:latin typeface="Courier New"/>
                <a:cs typeface="Courier New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7513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2192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1763256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2358312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122886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1774229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237669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122886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1774229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237669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293188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295026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295026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0018-6BFF-7447-864B-856F988937EB}"/>
              </a:ext>
            </a:extLst>
          </p:cNvPr>
          <p:cNvSpPr/>
          <p:nvPr/>
        </p:nvSpPr>
        <p:spPr>
          <a:xfrm>
            <a:off x="228600" y="3507505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970F2-2EC0-804A-8AA1-73455EEF9C3B}"/>
              </a:ext>
            </a:extLst>
          </p:cNvPr>
          <p:cNvSpPr/>
          <p:nvPr/>
        </p:nvSpPr>
        <p:spPr>
          <a:xfrm>
            <a:off x="1371600" y="352588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[1,2,3]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E5B9-0316-5C45-8341-8D45D28E547D}"/>
              </a:ext>
            </a:extLst>
          </p:cNvPr>
          <p:cNvSpPr/>
          <p:nvPr/>
        </p:nvSpPr>
        <p:spPr>
          <a:xfrm>
            <a:off x="228600" y="4101507"/>
            <a:ext cx="1066800" cy="50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6BDB8-8B7E-D54F-BDD7-E3F2BB9DA459}"/>
              </a:ext>
            </a:extLst>
          </p:cNvPr>
          <p:cNvSpPr/>
          <p:nvPr/>
        </p:nvSpPr>
        <p:spPr>
          <a:xfrm>
            <a:off x="1371600" y="4112480"/>
            <a:ext cx="1600200" cy="497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0DB9284-6E71-554E-9894-E9A07573CBA2}"/>
              </a:ext>
            </a:extLst>
          </p:cNvPr>
          <p:cNvSpPr/>
          <p:nvPr/>
        </p:nvSpPr>
        <p:spPr>
          <a:xfrm>
            <a:off x="3048000" y="4114800"/>
            <a:ext cx="5943600" cy="497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phần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tử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kiểu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dữ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liệu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nhau</a:t>
            </a:r>
            <a:r>
              <a:rPr lang="en-US" dirty="0">
                <a:solidFill>
                  <a:sysClr val="windowText" lastClr="000000"/>
                </a:solidFill>
              </a:rPr>
              <a:t>, (</a:t>
            </a:r>
            <a:r>
              <a:rPr lang="en-US" b="1" dirty="0" err="1">
                <a:solidFill>
                  <a:sysClr val="windowText" lastClr="000000"/>
                </a:solidFill>
              </a:rPr>
              <a:t>Thêm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mới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bởi</a:t>
            </a:r>
            <a:r>
              <a:rPr lang="en-US" b="1" dirty="0">
                <a:solidFill>
                  <a:sysClr val="windowText" lastClr="000000"/>
                </a:solidFill>
              </a:rPr>
              <a:t> Typescript</a:t>
            </a:r>
            <a:r>
              <a:rPr lang="en-US" dirty="0">
                <a:solidFill>
                  <a:sysClr val="windowText" lastClr="000000"/>
                </a:solidFill>
              </a:rPr>
              <a:t>), </a:t>
            </a:r>
            <a:r>
              <a:rPr lang="en-US" dirty="0" err="1">
                <a:solidFill>
                  <a:sysClr val="windowText" lastClr="000000"/>
                </a:solidFill>
              </a:rPr>
              <a:t>cố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định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độ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dài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của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mảng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7AA62AE-5DBF-7F4A-BA6B-A91A97E456F4}"/>
              </a:ext>
            </a:extLst>
          </p:cNvPr>
          <p:cNvSpPr/>
          <p:nvPr/>
        </p:nvSpPr>
        <p:spPr>
          <a:xfrm>
            <a:off x="3048000" y="3532016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r>
              <a:rPr lang="en-US" dirty="0">
                <a:solidFill>
                  <a:sysClr val="windowText" lastClr="000000"/>
                </a:solidFill>
              </a:rPr>
              <a:t> (number, string,…)</a:t>
            </a:r>
          </a:p>
        </p:txBody>
      </p:sp>
    </p:spTree>
    <p:extLst>
      <p:ext uri="{BB962C8B-B14F-4D97-AF65-F5344CB8AC3E}">
        <p14:creationId xmlns:p14="http://schemas.microsoft.com/office/powerpoint/2010/main" val="283146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222E7-2F37-EC42-A0A4-1C786636CEEA}"/>
              </a:ext>
            </a:extLst>
          </p:cNvPr>
          <p:cNvSpPr txBox="1"/>
          <p:nvPr/>
        </p:nvSpPr>
        <p:spPr>
          <a:xfrm>
            <a:off x="0" y="5124271"/>
            <a:ext cx="9144000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let hobbies: 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[number, string]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hobbies = [2, 'Sports’]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hobbies.push('Cooking');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298D59-22EB-AA47-8C9E-996C569E5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C6A26-4FC6-6349-B229-4FDEFA0C6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tuple</a:t>
            </a:r>
          </a:p>
          <a:p>
            <a:pPr lvl="1"/>
            <a:r>
              <a:rPr lang="en-US" dirty="0"/>
              <a:t>Push():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1"/>
            <a:r>
              <a:rPr lang="en-US" dirty="0"/>
              <a:t>Pop():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tuple</a:t>
            </a:r>
          </a:p>
        </p:txBody>
      </p:sp>
    </p:spTree>
    <p:extLst>
      <p:ext uri="{BB962C8B-B14F-4D97-AF65-F5344CB8AC3E}">
        <p14:creationId xmlns:p14="http://schemas.microsoft.com/office/powerpoint/2010/main" val="1058469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2192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1763256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2358312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122886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1774229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237669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122886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1774229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237669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293188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295026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295026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0018-6BFF-7447-864B-856F988937EB}"/>
              </a:ext>
            </a:extLst>
          </p:cNvPr>
          <p:cNvSpPr/>
          <p:nvPr/>
        </p:nvSpPr>
        <p:spPr>
          <a:xfrm>
            <a:off x="228600" y="3507505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970F2-2EC0-804A-8AA1-73455EEF9C3B}"/>
              </a:ext>
            </a:extLst>
          </p:cNvPr>
          <p:cNvSpPr/>
          <p:nvPr/>
        </p:nvSpPr>
        <p:spPr>
          <a:xfrm>
            <a:off x="1371600" y="352588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[1,2,3]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E5B9-0316-5C45-8341-8D45D28E547D}"/>
              </a:ext>
            </a:extLst>
          </p:cNvPr>
          <p:cNvSpPr/>
          <p:nvPr/>
        </p:nvSpPr>
        <p:spPr>
          <a:xfrm>
            <a:off x="228600" y="4024057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6BDB8-8B7E-D54F-BDD7-E3F2BB9DA459}"/>
              </a:ext>
            </a:extLst>
          </p:cNvPr>
          <p:cNvSpPr/>
          <p:nvPr/>
        </p:nvSpPr>
        <p:spPr>
          <a:xfrm>
            <a:off x="1371600" y="4035030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81161-D048-0C49-8594-BC63649224B8}"/>
              </a:ext>
            </a:extLst>
          </p:cNvPr>
          <p:cNvSpPr/>
          <p:nvPr/>
        </p:nvSpPr>
        <p:spPr>
          <a:xfrm>
            <a:off x="228600" y="4632407"/>
            <a:ext cx="1066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73ED4-ACC7-F14E-82DD-F33D91D2CB24}"/>
              </a:ext>
            </a:extLst>
          </p:cNvPr>
          <p:cNvSpPr/>
          <p:nvPr/>
        </p:nvSpPr>
        <p:spPr>
          <a:xfrm>
            <a:off x="1371600" y="4642069"/>
            <a:ext cx="1600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21CF0-3C7F-F043-962E-D0B200DCB672}"/>
              </a:ext>
            </a:extLst>
          </p:cNvPr>
          <p:cNvSpPr/>
          <p:nvPr/>
        </p:nvSpPr>
        <p:spPr>
          <a:xfrm>
            <a:off x="3048000" y="4642069"/>
            <a:ext cx="5943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chưa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biết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kiểu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liệu</a:t>
            </a:r>
            <a:r>
              <a:rPr lang="en-US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E21E6D6-2933-1E4D-BE96-F4FFEC135946}"/>
              </a:ext>
            </a:extLst>
          </p:cNvPr>
          <p:cNvSpPr/>
          <p:nvPr/>
        </p:nvSpPr>
        <p:spPr>
          <a:xfrm>
            <a:off x="3048000" y="3505200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r>
              <a:rPr lang="en-US" dirty="0">
                <a:solidFill>
                  <a:sysClr val="windowText" lastClr="000000"/>
                </a:solidFill>
              </a:rPr>
              <a:t> (number, string,…)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48CE8-E3CC-EA43-9555-71866172F13F}"/>
              </a:ext>
            </a:extLst>
          </p:cNvPr>
          <p:cNvSpPr/>
          <p:nvPr/>
        </p:nvSpPr>
        <p:spPr>
          <a:xfrm>
            <a:off x="3048000" y="4038600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phần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tử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kiểu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dữ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liệu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nhau</a:t>
            </a:r>
            <a:r>
              <a:rPr lang="en-US" dirty="0">
                <a:solidFill>
                  <a:sysClr val="windowText" lastClr="000000"/>
                </a:solidFill>
              </a:rPr>
              <a:t>, (</a:t>
            </a:r>
            <a:r>
              <a:rPr lang="en-US" b="1" dirty="0" err="1">
                <a:solidFill>
                  <a:sysClr val="windowText" lastClr="000000"/>
                </a:solidFill>
              </a:rPr>
              <a:t>Thêm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mới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bởi</a:t>
            </a:r>
            <a:r>
              <a:rPr lang="en-US" b="1" dirty="0">
                <a:solidFill>
                  <a:sysClr val="windowText" lastClr="000000"/>
                </a:solidFill>
              </a:rPr>
              <a:t> Typescript</a:t>
            </a:r>
            <a:r>
              <a:rPr lang="en-US" dirty="0">
                <a:solidFill>
                  <a:sysClr val="windowText" lastClr="000000"/>
                </a:solidFill>
              </a:rPr>
              <a:t>), </a:t>
            </a:r>
            <a:r>
              <a:rPr lang="en-US" dirty="0" err="1">
                <a:solidFill>
                  <a:sysClr val="windowText" lastClr="000000"/>
                </a:solidFill>
              </a:rPr>
              <a:t>cố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định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độ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dài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của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mảng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72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types: number, string, Boolean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Core types: object</a:t>
            </a:r>
          </a:p>
          <a:p>
            <a:r>
              <a:rPr lang="en-US" dirty="0"/>
              <a:t>Core types: array</a:t>
            </a:r>
          </a:p>
          <a:p>
            <a:r>
              <a:rPr lang="en-US" dirty="0"/>
              <a:t>Special types: tuple, any</a:t>
            </a:r>
          </a:p>
          <a:p>
            <a:r>
              <a:rPr lang="en-US" dirty="0"/>
              <a:t>Type: union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222E7-2F37-EC42-A0A4-1C786636CEEA}"/>
              </a:ext>
            </a:extLst>
          </p:cNvPr>
          <p:cNvSpPr txBox="1"/>
          <p:nvPr/>
        </p:nvSpPr>
        <p:spPr>
          <a:xfrm>
            <a:off x="16933" y="3657600"/>
            <a:ext cx="9136132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let hobbies: any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[];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hobbies = [2, 'Sports', true]</a:t>
            </a:r>
            <a:endParaRPr lang="en-US" sz="3600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9EFD3-C506-EC48-8B84-326CF3B3CC49}"/>
              </a:ext>
            </a:extLst>
          </p:cNvPr>
          <p:cNvSpPr txBox="1"/>
          <p:nvPr/>
        </p:nvSpPr>
        <p:spPr>
          <a:xfrm>
            <a:off x="33268" y="852056"/>
            <a:ext cx="9136132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let hobby: 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any;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hobby = 2;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hobby = 'Cooking';</a:t>
            </a:r>
            <a:endParaRPr lang="en-US" sz="3600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04931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719177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225331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1769387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236444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123499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1780360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238282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123499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1780360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238282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2938014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2956394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2956394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0018-6BFF-7447-864B-856F988937EB}"/>
              </a:ext>
            </a:extLst>
          </p:cNvPr>
          <p:cNvSpPr/>
          <p:nvPr/>
        </p:nvSpPr>
        <p:spPr>
          <a:xfrm>
            <a:off x="228600" y="3513636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970F2-2EC0-804A-8AA1-73455EEF9C3B}"/>
              </a:ext>
            </a:extLst>
          </p:cNvPr>
          <p:cNvSpPr/>
          <p:nvPr/>
        </p:nvSpPr>
        <p:spPr>
          <a:xfrm>
            <a:off x="1371600" y="3532016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[1,2,3]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5B3F-29F2-AC41-ABD6-7882E7F3E4E7}"/>
              </a:ext>
            </a:extLst>
          </p:cNvPr>
          <p:cNvSpPr/>
          <p:nvPr/>
        </p:nvSpPr>
        <p:spPr>
          <a:xfrm>
            <a:off x="3048000" y="3532016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r>
              <a:rPr lang="en-US" dirty="0">
                <a:solidFill>
                  <a:sysClr val="windowText" lastClr="000000"/>
                </a:solidFill>
              </a:rPr>
              <a:t> (number, string,…)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E5B9-0316-5C45-8341-8D45D28E547D}"/>
              </a:ext>
            </a:extLst>
          </p:cNvPr>
          <p:cNvSpPr/>
          <p:nvPr/>
        </p:nvSpPr>
        <p:spPr>
          <a:xfrm>
            <a:off x="228600" y="4030188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6BDB8-8B7E-D54F-BDD7-E3F2BB9DA459}"/>
              </a:ext>
            </a:extLst>
          </p:cNvPr>
          <p:cNvSpPr/>
          <p:nvPr/>
        </p:nvSpPr>
        <p:spPr>
          <a:xfrm>
            <a:off x="1371600" y="4041161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81161-D048-0C49-8594-BC63649224B8}"/>
              </a:ext>
            </a:extLst>
          </p:cNvPr>
          <p:cNvSpPr/>
          <p:nvPr/>
        </p:nvSpPr>
        <p:spPr>
          <a:xfrm>
            <a:off x="228600" y="4638538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73ED4-ACC7-F14E-82DD-F33D91D2CB24}"/>
              </a:ext>
            </a:extLst>
          </p:cNvPr>
          <p:cNvSpPr/>
          <p:nvPr/>
        </p:nvSpPr>
        <p:spPr>
          <a:xfrm>
            <a:off x="1371600" y="4648200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21CF0-3C7F-F043-962E-D0B200DCB672}"/>
              </a:ext>
            </a:extLst>
          </p:cNvPr>
          <p:cNvSpPr/>
          <p:nvPr/>
        </p:nvSpPr>
        <p:spPr>
          <a:xfrm>
            <a:off x="3048000" y="4648200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chưa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biết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kiểu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liệu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7A77E2-CDF5-784C-9C3C-3586AC167E3C}"/>
              </a:ext>
            </a:extLst>
          </p:cNvPr>
          <p:cNvSpPr/>
          <p:nvPr/>
        </p:nvSpPr>
        <p:spPr>
          <a:xfrm>
            <a:off x="228600" y="5181600"/>
            <a:ext cx="10668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9DD90-ABBC-434F-AE29-F8568109EBBF}"/>
              </a:ext>
            </a:extLst>
          </p:cNvPr>
          <p:cNvSpPr/>
          <p:nvPr/>
        </p:nvSpPr>
        <p:spPr>
          <a:xfrm>
            <a:off x="1371600" y="5191262"/>
            <a:ext cx="16002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Type1|Type2|.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0F724D-EC46-3249-8EE4-C103B1EC7082}"/>
              </a:ext>
            </a:extLst>
          </p:cNvPr>
          <p:cNvSpPr/>
          <p:nvPr/>
        </p:nvSpPr>
        <p:spPr>
          <a:xfrm>
            <a:off x="3048000" y="5191262"/>
            <a:ext cx="5943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hàm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7A05F-BD24-034A-81EB-DF53385067D2}"/>
              </a:ext>
            </a:extLst>
          </p:cNvPr>
          <p:cNvSpPr/>
          <p:nvPr/>
        </p:nvSpPr>
        <p:spPr>
          <a:xfrm>
            <a:off x="3048000" y="4038600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phần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tử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kiểu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dữ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liệu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nhau</a:t>
            </a:r>
            <a:r>
              <a:rPr lang="en-US" dirty="0">
                <a:solidFill>
                  <a:sysClr val="windowText" lastClr="000000"/>
                </a:solidFill>
              </a:rPr>
              <a:t>, (</a:t>
            </a:r>
            <a:r>
              <a:rPr lang="en-US" b="1" dirty="0" err="1">
                <a:solidFill>
                  <a:sysClr val="windowText" lastClr="000000"/>
                </a:solidFill>
              </a:rPr>
              <a:t>Thêm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mới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bởi</a:t>
            </a:r>
            <a:r>
              <a:rPr lang="en-US" b="1" dirty="0">
                <a:solidFill>
                  <a:sysClr val="windowText" lastClr="000000"/>
                </a:solidFill>
              </a:rPr>
              <a:t> Typescript</a:t>
            </a:r>
            <a:r>
              <a:rPr lang="en-US" dirty="0">
                <a:solidFill>
                  <a:sysClr val="windowText" lastClr="000000"/>
                </a:solidFill>
              </a:rPr>
              <a:t>), </a:t>
            </a:r>
            <a:r>
              <a:rPr lang="en-US" dirty="0" err="1">
                <a:solidFill>
                  <a:sysClr val="windowText" lastClr="000000"/>
                </a:solidFill>
              </a:rPr>
              <a:t>cố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định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độ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dài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của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mảng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157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6222E7-2F37-EC42-A0A4-1C786636CEEA}"/>
              </a:ext>
            </a:extLst>
          </p:cNvPr>
          <p:cNvSpPr txBox="1"/>
          <p:nvPr/>
        </p:nvSpPr>
        <p:spPr>
          <a:xfrm>
            <a:off x="16933" y="3657600"/>
            <a:ext cx="9136132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let hobbies: string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[]|number[];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hobbies = ['Cooking', 'Sports'];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hobbies = [5,8,18,30]</a:t>
            </a:r>
            <a:endParaRPr lang="en-US" sz="3600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9EFD3-C506-EC48-8B84-326CF3B3CC49}"/>
              </a:ext>
            </a:extLst>
          </p:cNvPr>
          <p:cNvSpPr txBox="1"/>
          <p:nvPr/>
        </p:nvSpPr>
        <p:spPr>
          <a:xfrm>
            <a:off x="33268" y="852056"/>
            <a:ext cx="9136132" cy="17543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let hobby: 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string|number;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hobby = 2;</a:t>
            </a:r>
          </a:p>
          <a:p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hobby = 'Cooking';</a:t>
            </a:r>
            <a:endParaRPr lang="en-US" sz="3600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40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225331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1769387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236444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123499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1780360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2382823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123499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1780360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2382823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B8EDC8-0DB3-844E-AD62-0179B2CB5042}"/>
              </a:ext>
            </a:extLst>
          </p:cNvPr>
          <p:cNvSpPr/>
          <p:nvPr/>
        </p:nvSpPr>
        <p:spPr>
          <a:xfrm>
            <a:off x="228600" y="2938014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45528-537D-8048-B739-F913345AF7F6}"/>
              </a:ext>
            </a:extLst>
          </p:cNvPr>
          <p:cNvSpPr/>
          <p:nvPr/>
        </p:nvSpPr>
        <p:spPr>
          <a:xfrm>
            <a:off x="1371600" y="2956394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{age:30}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C301DC-A8BA-444D-A5E5-125390AE27E7}"/>
              </a:ext>
            </a:extLst>
          </p:cNvPr>
          <p:cNvSpPr/>
          <p:nvPr/>
        </p:nvSpPr>
        <p:spPr>
          <a:xfrm>
            <a:off x="3048000" y="2956394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object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8A0018-6BFF-7447-864B-856F988937EB}"/>
              </a:ext>
            </a:extLst>
          </p:cNvPr>
          <p:cNvSpPr/>
          <p:nvPr/>
        </p:nvSpPr>
        <p:spPr>
          <a:xfrm>
            <a:off x="228600" y="3513636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BD970F2-2EC0-804A-8AA1-73455EEF9C3B}"/>
              </a:ext>
            </a:extLst>
          </p:cNvPr>
          <p:cNvSpPr/>
          <p:nvPr/>
        </p:nvSpPr>
        <p:spPr>
          <a:xfrm>
            <a:off x="1371600" y="3532016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[1,2,3]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5F75B3F-29F2-AC41-ABD6-7882E7F3E4E7}"/>
              </a:ext>
            </a:extLst>
          </p:cNvPr>
          <p:cNvSpPr/>
          <p:nvPr/>
        </p:nvSpPr>
        <p:spPr>
          <a:xfrm>
            <a:off x="3048000" y="3532016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Bất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Javascript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nào</a:t>
            </a:r>
            <a:r>
              <a:rPr lang="en-US" dirty="0">
                <a:solidFill>
                  <a:sysClr val="windowText" lastClr="000000"/>
                </a:solidFill>
              </a:rPr>
              <a:t> (number, string,…)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F6E5B9-0316-5C45-8341-8D45D28E547D}"/>
              </a:ext>
            </a:extLst>
          </p:cNvPr>
          <p:cNvSpPr/>
          <p:nvPr/>
        </p:nvSpPr>
        <p:spPr>
          <a:xfrm>
            <a:off x="228600" y="4030188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tuple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16BDB8-8B7E-D54F-BDD7-E3F2BB9DA459}"/>
              </a:ext>
            </a:extLst>
          </p:cNvPr>
          <p:cNvSpPr/>
          <p:nvPr/>
        </p:nvSpPr>
        <p:spPr>
          <a:xfrm>
            <a:off x="1371600" y="4041161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[1,2]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B81161-D048-0C49-8594-BC63649224B8}"/>
              </a:ext>
            </a:extLst>
          </p:cNvPr>
          <p:cNvSpPr/>
          <p:nvPr/>
        </p:nvSpPr>
        <p:spPr>
          <a:xfrm>
            <a:off x="228600" y="4638538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73ED4-ACC7-F14E-82DD-F33D91D2CB24}"/>
              </a:ext>
            </a:extLst>
          </p:cNvPr>
          <p:cNvSpPr/>
          <p:nvPr/>
        </p:nvSpPr>
        <p:spPr>
          <a:xfrm>
            <a:off x="1371600" y="4648200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*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921CF0-3C7F-F043-962E-D0B200DCB672}"/>
              </a:ext>
            </a:extLst>
          </p:cNvPr>
          <p:cNvSpPr/>
          <p:nvPr/>
        </p:nvSpPr>
        <p:spPr>
          <a:xfrm>
            <a:off x="3048000" y="4648200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bất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chemeClr val="tx1"/>
                </a:solidFill>
              </a:rPr>
              <a:t>chưa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biết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kiểu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dữ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liệu</a:t>
            </a:r>
            <a:r>
              <a:rPr lang="en-US" b="1" dirty="0">
                <a:solidFill>
                  <a:schemeClr val="tx1"/>
                </a:solidFill>
              </a:rPr>
              <a:t>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7A77E2-CDF5-784C-9C3C-3586AC167E3C}"/>
              </a:ext>
            </a:extLst>
          </p:cNvPr>
          <p:cNvSpPr/>
          <p:nvPr/>
        </p:nvSpPr>
        <p:spPr>
          <a:xfrm>
            <a:off x="228600" y="5181600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B9DD90-ABBC-434F-AE29-F8568109EBBF}"/>
              </a:ext>
            </a:extLst>
          </p:cNvPr>
          <p:cNvSpPr/>
          <p:nvPr/>
        </p:nvSpPr>
        <p:spPr>
          <a:xfrm>
            <a:off x="1371600" y="5191262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Type1|Type2|.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0F724D-EC46-3249-8EE4-C103B1EC7082}"/>
              </a:ext>
            </a:extLst>
          </p:cNvPr>
          <p:cNvSpPr/>
          <p:nvPr/>
        </p:nvSpPr>
        <p:spPr>
          <a:xfrm>
            <a:off x="3048000" y="5191262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Thiết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lập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loại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dữ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liệu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có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thể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biến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b="1" dirty="0">
                <a:solidFill>
                  <a:srgbClr val="C00000"/>
                </a:solidFill>
              </a:rPr>
              <a:t> / </a:t>
            </a:r>
            <a:r>
              <a:rPr lang="en-US" b="1" dirty="0" err="1">
                <a:solidFill>
                  <a:srgbClr val="C00000"/>
                </a:solidFill>
              </a:rPr>
              <a:t>hàm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6C10548-6953-6E49-A7E0-2E116530BF01}"/>
              </a:ext>
            </a:extLst>
          </p:cNvPr>
          <p:cNvSpPr/>
          <p:nvPr/>
        </p:nvSpPr>
        <p:spPr>
          <a:xfrm>
            <a:off x="228600" y="5727273"/>
            <a:ext cx="1066800" cy="5082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4C6FA50-A6D0-7045-8B31-1E643A14F0D6}"/>
              </a:ext>
            </a:extLst>
          </p:cNvPr>
          <p:cNvSpPr/>
          <p:nvPr/>
        </p:nvSpPr>
        <p:spPr>
          <a:xfrm>
            <a:off x="1371600" y="5738246"/>
            <a:ext cx="1600200" cy="4972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 err="1">
                <a:solidFill>
                  <a:sysClr val="windowText" lastClr="000000"/>
                </a:solidFill>
              </a:rPr>
              <a:t>Enum</a:t>
            </a:r>
            <a:r>
              <a:rPr lang="en-US" sz="1500" dirty="0">
                <a:solidFill>
                  <a:sysClr val="windowText" lastClr="000000"/>
                </a:solidFill>
              </a:rPr>
              <a:t> {NEW,OLD}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FEA236-4F0F-3247-8AAC-6D3EBA88D095}"/>
              </a:ext>
            </a:extLst>
          </p:cNvPr>
          <p:cNvSpPr/>
          <p:nvPr/>
        </p:nvSpPr>
        <p:spPr>
          <a:xfrm>
            <a:off x="3048000" y="5738246"/>
            <a:ext cx="5943600" cy="4972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Tập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hợp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các</a:t>
            </a:r>
            <a:r>
              <a:rPr lang="en-US" dirty="0">
                <a:solidFill>
                  <a:sysClr val="windowText" lastClr="000000"/>
                </a:solidFill>
              </a:rPr>
              <a:t> constant (</a:t>
            </a:r>
            <a:r>
              <a:rPr lang="en-US" b="1" dirty="0" err="1">
                <a:solidFill>
                  <a:sysClr val="windowText" lastClr="000000"/>
                </a:solidFill>
              </a:rPr>
              <a:t>Thêm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mới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bởi</a:t>
            </a:r>
            <a:r>
              <a:rPr lang="en-US" b="1" dirty="0">
                <a:solidFill>
                  <a:sysClr val="windowText" lastClr="000000"/>
                </a:solidFill>
              </a:rPr>
              <a:t> Typescript</a:t>
            </a:r>
            <a:r>
              <a:rPr lang="en-US" dirty="0">
                <a:solidFill>
                  <a:sysClr val="windowText" lastClr="000000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A4A52E-6544-D444-82BB-F153E8FFCF78}"/>
              </a:ext>
            </a:extLst>
          </p:cNvPr>
          <p:cNvSpPr/>
          <p:nvPr/>
        </p:nvSpPr>
        <p:spPr>
          <a:xfrm>
            <a:off x="3048000" y="4038600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</a:rPr>
              <a:t>Mảng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phần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tử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kiểu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dữ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liệu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khác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nhau</a:t>
            </a:r>
            <a:r>
              <a:rPr lang="en-US" dirty="0">
                <a:solidFill>
                  <a:sysClr val="windowText" lastClr="000000"/>
                </a:solidFill>
              </a:rPr>
              <a:t>, (</a:t>
            </a:r>
            <a:r>
              <a:rPr lang="en-US" b="1" dirty="0" err="1">
                <a:solidFill>
                  <a:sysClr val="windowText" lastClr="000000"/>
                </a:solidFill>
              </a:rPr>
              <a:t>Thêm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mới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b="1" dirty="0" err="1">
                <a:solidFill>
                  <a:sysClr val="windowText" lastClr="000000"/>
                </a:solidFill>
              </a:rPr>
              <a:t>bởi</a:t>
            </a:r>
            <a:r>
              <a:rPr lang="en-US" b="1" dirty="0">
                <a:solidFill>
                  <a:sysClr val="windowText" lastClr="000000"/>
                </a:solidFill>
              </a:rPr>
              <a:t> Typescript</a:t>
            </a:r>
            <a:r>
              <a:rPr lang="en-US" dirty="0">
                <a:solidFill>
                  <a:sysClr val="windowText" lastClr="000000"/>
                </a:solidFill>
              </a:rPr>
              <a:t>), </a:t>
            </a:r>
            <a:r>
              <a:rPr lang="en-US" dirty="0" err="1">
                <a:solidFill>
                  <a:sysClr val="windowText" lastClr="000000"/>
                </a:solidFill>
              </a:rPr>
              <a:t>cố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định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độ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dài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của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mảng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79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69EFD3-C506-EC48-8B84-326CF3B3CC49}"/>
              </a:ext>
            </a:extLst>
          </p:cNvPr>
          <p:cNvSpPr txBox="1"/>
          <p:nvPr/>
        </p:nvSpPr>
        <p:spPr>
          <a:xfrm>
            <a:off x="33268" y="852056"/>
            <a:ext cx="9136132" cy="1200329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spc="-5" dirty="0" err="1">
                <a:solidFill>
                  <a:srgbClr val="7DE710"/>
                </a:solidFill>
                <a:latin typeface="Courier New"/>
                <a:cs typeface="Courier New"/>
              </a:rPr>
              <a:t>enum</a:t>
            </a:r>
            <a:r>
              <a:rPr lang="en-US" sz="3600" spc="-5" dirty="0">
                <a:solidFill>
                  <a:srgbClr val="7DE710"/>
                </a:solidFill>
                <a:latin typeface="Courier New"/>
                <a:cs typeface="Courier New"/>
              </a:rPr>
              <a:t> Role</a:t>
            </a:r>
            <a:r>
              <a:rPr lang="vi-VN" sz="3600" spc="-5" dirty="0">
                <a:solidFill>
                  <a:srgbClr val="7DE710"/>
                </a:solidFill>
                <a:latin typeface="Courier New"/>
                <a:cs typeface="Courier New"/>
              </a:rPr>
              <a:t> {ADMIN, READ_ONLY, AUTHOR };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44A3CB-7E53-F14F-A367-A989249AD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8000"/>
            <a:ext cx="77343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90174F-3A63-E54B-991A-35067ADE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180"/>
            <a:ext cx="9144000" cy="626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09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C8AE-2DB1-3B44-BD4A-EEBCB073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8F82-B9A7-2248-8709-16099DC05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type: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lvl="1"/>
            <a:r>
              <a:rPr lang="en-US" dirty="0"/>
              <a:t>Numeric literal types</a:t>
            </a:r>
          </a:p>
          <a:p>
            <a:pPr lvl="1"/>
            <a:r>
              <a:rPr lang="en-US" dirty="0"/>
              <a:t>String literal types</a:t>
            </a:r>
          </a:p>
          <a:p>
            <a:pPr lvl="1"/>
            <a:r>
              <a:rPr lang="en-US" dirty="0"/>
              <a:t>Boolean literal types</a:t>
            </a:r>
          </a:p>
          <a:p>
            <a:pPr lvl="1"/>
            <a:r>
              <a:rPr lang="en-US" dirty="0" err="1"/>
              <a:t>Enum</a:t>
            </a:r>
            <a:r>
              <a:rPr lang="en-US" dirty="0"/>
              <a:t> literal types</a:t>
            </a:r>
          </a:p>
        </p:txBody>
      </p:sp>
    </p:spTree>
    <p:extLst>
      <p:ext uri="{BB962C8B-B14F-4D97-AF65-F5344CB8AC3E}">
        <p14:creationId xmlns:p14="http://schemas.microsoft.com/office/powerpoint/2010/main" val="1508883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C8AE-2DB1-3B44-BD4A-EEBCB073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C4B3E-B1E4-EF4C-B0DB-7957BF2D98A0}"/>
              </a:ext>
            </a:extLst>
          </p:cNvPr>
          <p:cNvSpPr txBox="1"/>
          <p:nvPr/>
        </p:nvSpPr>
        <p:spPr>
          <a:xfrm>
            <a:off x="6502901" y="4642150"/>
            <a:ext cx="736099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type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ADF00B-730C-7C4A-B071-3C3EBD2D305A}"/>
              </a:ext>
            </a:extLst>
          </p:cNvPr>
          <p:cNvCxnSpPr>
            <a:cxnSpLocks/>
          </p:cNvCxnSpPr>
          <p:nvPr/>
        </p:nvCxnSpPr>
        <p:spPr>
          <a:xfrm flipV="1">
            <a:off x="718469" y="2484549"/>
            <a:ext cx="0" cy="792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1B81EA-F46E-764A-9A02-DEEB60971741}"/>
              </a:ext>
            </a:extLst>
          </p:cNvPr>
          <p:cNvCxnSpPr>
            <a:cxnSpLocks/>
          </p:cNvCxnSpPr>
          <p:nvPr/>
        </p:nvCxnSpPr>
        <p:spPr>
          <a:xfrm>
            <a:off x="6858000" y="3568988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181BBA8-5A7E-AA42-97F5-9D5049AEE074}"/>
              </a:ext>
            </a:extLst>
          </p:cNvPr>
          <p:cNvSpPr/>
          <p:nvPr/>
        </p:nvSpPr>
        <p:spPr>
          <a:xfrm>
            <a:off x="-111334" y="3124201"/>
            <a:ext cx="9366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aliascustom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vi-VN" sz="2800" dirty="0"/>
              <a:t>'</a:t>
            </a:r>
            <a:r>
              <a:rPr lang="vi-VN" sz="3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as-number</a:t>
            </a:r>
            <a:r>
              <a:rPr lang="vi-VN" sz="3200" dirty="0"/>
              <a:t>'</a:t>
            </a:r>
            <a:r>
              <a:rPr lang="vi-V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vi-VN" sz="3200" dirty="0"/>
              <a:t>'</a:t>
            </a:r>
            <a:r>
              <a:rPr lang="vi-V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as-text</a:t>
            </a:r>
            <a:r>
              <a:rPr lang="vi-VN" sz="3200" dirty="0"/>
              <a:t>'</a:t>
            </a:r>
            <a:endParaRPr lang="en-US" sz="32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72800-969F-E94A-AE70-16DC151347BA}"/>
              </a:ext>
            </a:extLst>
          </p:cNvPr>
          <p:cNvSpPr txBox="1"/>
          <p:nvPr/>
        </p:nvSpPr>
        <p:spPr>
          <a:xfrm>
            <a:off x="160268" y="2115217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Keyworld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EE6185C-A911-E347-8CA2-E7EC383E2AA8}"/>
              </a:ext>
            </a:extLst>
          </p:cNvPr>
          <p:cNvCxnSpPr>
            <a:cxnSpLocks/>
          </p:cNvCxnSpPr>
          <p:nvPr/>
        </p:nvCxnSpPr>
        <p:spPr>
          <a:xfrm flipH="1" flipV="1">
            <a:off x="2819399" y="2562321"/>
            <a:ext cx="1" cy="668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D67924-0B46-A141-A076-269B7E57695D}"/>
              </a:ext>
            </a:extLst>
          </p:cNvPr>
          <p:cNvSpPr txBox="1"/>
          <p:nvPr/>
        </p:nvSpPr>
        <p:spPr>
          <a:xfrm>
            <a:off x="2245463" y="2124576"/>
            <a:ext cx="1701107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Custom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6F641-CF51-3147-83F3-2CF5BF8E08F6}"/>
              </a:ext>
            </a:extLst>
          </p:cNvPr>
          <p:cNvSpPr txBox="1"/>
          <p:nvPr/>
        </p:nvSpPr>
        <p:spPr>
          <a:xfrm>
            <a:off x="7868" y="6080161"/>
            <a:ext cx="9136132" cy="47705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500" spc="-5" dirty="0">
                <a:solidFill>
                  <a:srgbClr val="7DE710"/>
                </a:solidFill>
                <a:latin typeface="Courier New"/>
                <a:cs typeface="Courier New"/>
              </a:rPr>
              <a:t>let </a:t>
            </a:r>
            <a:r>
              <a:rPr lang="en-US" sz="2500" spc="-5" dirty="0" err="1">
                <a:solidFill>
                  <a:srgbClr val="7DE710"/>
                </a:solidFill>
                <a:latin typeface="Courier New"/>
                <a:cs typeface="Courier New"/>
              </a:rPr>
              <a:t>aliascustom</a:t>
            </a:r>
            <a:r>
              <a:rPr lang="en-US" sz="2500" spc="-5" dirty="0">
                <a:solidFill>
                  <a:srgbClr val="7DE710"/>
                </a:solidFill>
                <a:latin typeface="Courier New"/>
                <a:cs typeface="Courier New"/>
              </a:rPr>
              <a:t> </a:t>
            </a:r>
            <a:r>
              <a:rPr lang="vi-VN" sz="2500" spc="-5" dirty="0">
                <a:solidFill>
                  <a:srgbClr val="7DE710"/>
                </a:solidFill>
                <a:latin typeface="Courier New"/>
                <a:cs typeface="Courier New"/>
              </a:rPr>
              <a:t>= string | number </a:t>
            </a:r>
            <a:endParaRPr lang="en-US" sz="2500" spc="-5" dirty="0">
              <a:solidFill>
                <a:srgbClr val="7DE71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058145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11934-BE7B-814E-B67E-47BE466D7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9"/>
            <a:ext cx="9144000" cy="680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6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type</a:t>
            </a:r>
          </a:p>
          <a:p>
            <a:r>
              <a:rPr lang="en-US" dirty="0"/>
              <a:t>Null </a:t>
            </a:r>
            <a:r>
              <a:rPr lang="en-US" dirty="0" err="1"/>
              <a:t>và</a:t>
            </a:r>
            <a:r>
              <a:rPr lang="en-US" dirty="0"/>
              <a:t> undefined</a:t>
            </a:r>
          </a:p>
          <a:p>
            <a:r>
              <a:rPr lang="en-US" dirty="0"/>
              <a:t>Unknown </a:t>
            </a:r>
            <a:r>
              <a:rPr lang="en-US" dirty="0" err="1"/>
              <a:t>và</a:t>
            </a:r>
            <a:r>
              <a:rPr lang="en-US" dirty="0"/>
              <a:t> any</a:t>
            </a:r>
          </a:p>
          <a:p>
            <a:r>
              <a:rPr lang="en-US" dirty="0"/>
              <a:t>Type assertions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09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FAE46-5F0F-CE4F-8C72-045D6C63D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&amp; Undefined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86906F-0218-2946-8EA1-C2F55B9CAB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object</a:t>
            </a:r>
          </a:p>
          <a:p>
            <a:r>
              <a:rPr lang="en-US" dirty="0"/>
              <a:t>Null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rỗng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vắng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/>
              <a:t>Null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0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4FA168-A56E-2946-B406-6FBE0C879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117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  <a:p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undefined</a:t>
            </a:r>
          </a:p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vắng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812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85962-3B26-A94C-97CB-AC9579D56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971550"/>
            <a:ext cx="8966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126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D1B4-591B-C943-9BF3-FEFDDD00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&amp; any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16E66-D9C7-F94B-BB1F-41383D0B4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Giống</a:t>
            </a:r>
            <a:r>
              <a:rPr lang="en-US" b="1" dirty="0"/>
              <a:t> any</a:t>
            </a:r>
            <a:r>
              <a:rPr lang="en-US" dirty="0"/>
              <a:t>,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unknown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any type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(check type)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640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E381-F302-764B-8976-AA607BE5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 assertions (</a:t>
            </a:r>
            <a:r>
              <a:rPr lang="en-US" dirty="0" err="1"/>
              <a:t>ép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C680C-1B40-DA48-AF96-8A7365DE7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5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 string"</a:t>
            </a:r>
            <a:r>
              <a:rPr lang="en-US" dirty="0"/>
              <a:t>;</a:t>
            </a:r>
            <a:r>
              <a:rPr lang="en-US" dirty="0">
                <a:solidFill>
                  <a:srgbClr val="FF5A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Cách</a:t>
            </a:r>
            <a:r>
              <a:rPr lang="en-US" dirty="0"/>
              <a:t> 1: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angle-bracket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(&lt;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).length;</a:t>
            </a:r>
          </a:p>
          <a:p>
            <a:r>
              <a:rPr lang="en-US" dirty="0" err="1"/>
              <a:t>Cách</a:t>
            </a:r>
            <a:r>
              <a:rPr lang="en-US" dirty="0"/>
              <a:t> 2: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userInput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).length;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55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A148D8-7233-CA42-9FB2-5503DEACD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118"/>
            <a:ext cx="9144000" cy="562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799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types: number, string, Boolean</a:t>
            </a:r>
          </a:p>
          <a:p>
            <a:r>
              <a:rPr lang="en-US" dirty="0"/>
              <a:t>Type inference</a:t>
            </a:r>
          </a:p>
          <a:p>
            <a:r>
              <a:rPr lang="en-US" dirty="0"/>
              <a:t>Core types: object</a:t>
            </a:r>
          </a:p>
          <a:p>
            <a:r>
              <a:rPr lang="en-US" dirty="0"/>
              <a:t>Core types: array</a:t>
            </a:r>
          </a:p>
          <a:p>
            <a:r>
              <a:rPr lang="en-US" dirty="0"/>
              <a:t>Special types: tuple, any</a:t>
            </a:r>
          </a:p>
          <a:p>
            <a:r>
              <a:rPr lang="en-US" dirty="0"/>
              <a:t>Type: union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68D4-4FF1-4845-A030-18A9281C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1CFDB-DD3B-2947-9636-2E2140A5A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type</a:t>
            </a:r>
          </a:p>
          <a:p>
            <a:r>
              <a:rPr lang="en-US" dirty="0"/>
              <a:t>Null </a:t>
            </a:r>
            <a:r>
              <a:rPr lang="en-US" dirty="0" err="1"/>
              <a:t>và</a:t>
            </a:r>
            <a:r>
              <a:rPr lang="en-US" dirty="0"/>
              <a:t> undefined</a:t>
            </a:r>
          </a:p>
          <a:p>
            <a:r>
              <a:rPr lang="en-US" dirty="0"/>
              <a:t>Unknown </a:t>
            </a:r>
            <a:r>
              <a:rPr lang="en-US" dirty="0" err="1"/>
              <a:t>và</a:t>
            </a:r>
            <a:r>
              <a:rPr lang="en-US" dirty="0"/>
              <a:t> any</a:t>
            </a:r>
          </a:p>
          <a:p>
            <a:r>
              <a:rPr lang="en-US" dirty="0"/>
              <a:t>Type assertions</a:t>
            </a:r>
          </a:p>
        </p:txBody>
      </p:sp>
    </p:spTree>
    <p:extLst>
      <p:ext uri="{BB962C8B-B14F-4D97-AF65-F5344CB8AC3E}">
        <p14:creationId xmlns:p14="http://schemas.microsoft.com/office/powerpoint/2010/main" val="2164502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416C-246C-BF4B-A36F-83C9DAD9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5C1E3-09CE-4249-85E7-10CA683D06D5}"/>
              </a:ext>
            </a:extLst>
          </p:cNvPr>
          <p:cNvSpPr txBox="1"/>
          <p:nvPr/>
        </p:nvSpPr>
        <p:spPr>
          <a:xfrm>
            <a:off x="228600" y="2984213"/>
            <a:ext cx="90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 : </a:t>
            </a:r>
            <a:r>
              <a:rPr lang="en-US" sz="3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 World”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A09F5-BECF-DD4A-AFBE-0EE87C8EA79D}"/>
              </a:ext>
            </a:extLst>
          </p:cNvPr>
          <p:cNvSpPr txBox="1"/>
          <p:nvPr/>
        </p:nvSpPr>
        <p:spPr>
          <a:xfrm>
            <a:off x="106680" y="2209800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Khai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báo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442FB3-B576-124E-B9E2-9AA3810D9D81}"/>
              </a:ext>
            </a:extLst>
          </p:cNvPr>
          <p:cNvSpPr txBox="1"/>
          <p:nvPr/>
        </p:nvSpPr>
        <p:spPr>
          <a:xfrm>
            <a:off x="1494995" y="4616679"/>
            <a:ext cx="1287532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Tên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biến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1A56E-225F-D944-BF17-E55EBBF24FC5}"/>
              </a:ext>
            </a:extLst>
          </p:cNvPr>
          <p:cNvSpPr txBox="1"/>
          <p:nvPr/>
        </p:nvSpPr>
        <p:spPr>
          <a:xfrm>
            <a:off x="2787607" y="2025134"/>
            <a:ext cx="1563248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Annotation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ECB7E-FD02-214B-B2B6-93D02FB4E395}"/>
              </a:ext>
            </a:extLst>
          </p:cNvPr>
          <p:cNvSpPr txBox="1"/>
          <p:nvPr/>
        </p:nvSpPr>
        <p:spPr>
          <a:xfrm>
            <a:off x="3711898" y="4616679"/>
            <a:ext cx="1838965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Loại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dữ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liệu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4D986A-22AD-694E-84AF-29A9F5000C69}"/>
              </a:ext>
            </a:extLst>
          </p:cNvPr>
          <p:cNvSpPr txBox="1"/>
          <p:nvPr/>
        </p:nvSpPr>
        <p:spPr>
          <a:xfrm>
            <a:off x="6296402" y="2035295"/>
            <a:ext cx="2390398" cy="369332"/>
          </a:xfrm>
          <a:prstGeom prst="rect">
            <a:avLst/>
          </a:prstGeom>
          <a:solidFill>
            <a:srgbClr val="FF9900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Giá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trị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khởi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tạo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A805FB-F349-8043-8CC5-6C024F660DA0}"/>
              </a:ext>
            </a:extLst>
          </p:cNvPr>
          <p:cNvCxnSpPr>
            <a:cxnSpLocks/>
          </p:cNvCxnSpPr>
          <p:nvPr/>
        </p:nvCxnSpPr>
        <p:spPr>
          <a:xfrm flipV="1">
            <a:off x="553137" y="2579133"/>
            <a:ext cx="0" cy="547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E25591-3CE8-FF40-9F66-FA59BBF05682}"/>
              </a:ext>
            </a:extLst>
          </p:cNvPr>
          <p:cNvCxnSpPr>
            <a:cxnSpLocks/>
          </p:cNvCxnSpPr>
          <p:nvPr/>
        </p:nvCxnSpPr>
        <p:spPr>
          <a:xfrm flipV="1">
            <a:off x="3352800" y="2404627"/>
            <a:ext cx="0" cy="73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A6E3F-2619-924D-AA3C-B878DCBBE071}"/>
              </a:ext>
            </a:extLst>
          </p:cNvPr>
          <p:cNvCxnSpPr>
            <a:cxnSpLocks/>
          </p:cNvCxnSpPr>
          <p:nvPr/>
        </p:nvCxnSpPr>
        <p:spPr>
          <a:xfrm flipV="1">
            <a:off x="7440801" y="2394466"/>
            <a:ext cx="0" cy="731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729BA-1439-BF4B-93D6-85270537C141}"/>
              </a:ext>
            </a:extLst>
          </p:cNvPr>
          <p:cNvCxnSpPr>
            <a:cxnSpLocks/>
          </p:cNvCxnSpPr>
          <p:nvPr/>
        </p:nvCxnSpPr>
        <p:spPr>
          <a:xfrm>
            <a:off x="1905000" y="3568988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C9D7E4-790B-6147-A5E3-08F39188F106}"/>
              </a:ext>
            </a:extLst>
          </p:cNvPr>
          <p:cNvCxnSpPr>
            <a:cxnSpLocks/>
          </p:cNvCxnSpPr>
          <p:nvPr/>
        </p:nvCxnSpPr>
        <p:spPr>
          <a:xfrm>
            <a:off x="4376255" y="3568987"/>
            <a:ext cx="0" cy="1047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347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type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B56043-FB53-6E49-B846-955397491D7C}"/>
              </a:ext>
            </a:extLst>
          </p:cNvPr>
          <p:cNvSpPr/>
          <p:nvPr/>
        </p:nvSpPr>
        <p:spPr>
          <a:xfrm>
            <a:off x="228600" y="1995743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number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C2A88F-0D4E-2642-AA11-42CAF00A5BE8}"/>
              </a:ext>
            </a:extLst>
          </p:cNvPr>
          <p:cNvSpPr/>
          <p:nvPr/>
        </p:nvSpPr>
        <p:spPr>
          <a:xfrm>
            <a:off x="228600" y="2539799"/>
            <a:ext cx="1066800" cy="508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8181AB3-0419-D04F-B3AC-B55CF96911A0}"/>
              </a:ext>
            </a:extLst>
          </p:cNvPr>
          <p:cNvSpPr/>
          <p:nvPr/>
        </p:nvSpPr>
        <p:spPr>
          <a:xfrm>
            <a:off x="228600" y="3134855"/>
            <a:ext cx="1066800" cy="457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boolean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EE3286-4A0F-9E41-BD5D-BB435DB8C02B}"/>
              </a:ext>
            </a:extLst>
          </p:cNvPr>
          <p:cNvSpPr/>
          <p:nvPr/>
        </p:nvSpPr>
        <p:spPr>
          <a:xfrm>
            <a:off x="1371600" y="200540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1, 5.3, -10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78EBDC-61CA-0241-95B4-5B89C2045188}"/>
              </a:ext>
            </a:extLst>
          </p:cNvPr>
          <p:cNvSpPr/>
          <p:nvPr/>
        </p:nvSpPr>
        <p:spPr>
          <a:xfrm>
            <a:off x="1371600" y="2550772"/>
            <a:ext cx="1600200" cy="4972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`Hi`, 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"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</a:t>
            </a:r>
            <a:r>
              <a:rPr lang="en-US" dirty="0">
                <a:solidFill>
                  <a:sysClr val="windowText" lastClr="000000"/>
                </a:solidFill>
              </a:rPr>
              <a:t>'</a:t>
            </a:r>
            <a:endParaRPr lang="en-US" dirty="0">
              <a:solidFill>
                <a:sysClr val="windowText" lastClr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20E29-12DB-F040-AD66-373285E7A0BE}"/>
              </a:ext>
            </a:extLst>
          </p:cNvPr>
          <p:cNvSpPr/>
          <p:nvPr/>
        </p:nvSpPr>
        <p:spPr>
          <a:xfrm>
            <a:off x="1371600" y="3153235"/>
            <a:ext cx="16002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true, false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DF7C98-04C9-2D4A-8243-5BE92DBD7F10}"/>
              </a:ext>
            </a:extLst>
          </p:cNvPr>
          <p:cNvSpPr/>
          <p:nvPr/>
        </p:nvSpPr>
        <p:spPr>
          <a:xfrm>
            <a:off x="3048000" y="2005405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số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không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có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sự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khác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biệt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giữa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Interger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và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float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FDC4A8-A1F5-B24F-8F54-7B5FACCA6B11}"/>
              </a:ext>
            </a:extLst>
          </p:cNvPr>
          <p:cNvSpPr/>
          <p:nvPr/>
        </p:nvSpPr>
        <p:spPr>
          <a:xfrm>
            <a:off x="3048000" y="2550772"/>
            <a:ext cx="5943600" cy="4972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Tất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cả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những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trị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kiểu</a:t>
            </a:r>
            <a:r>
              <a:rPr lang="en-US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CD3BB1-0AB7-434E-80D0-32521BD4BEEF}"/>
              </a:ext>
            </a:extLst>
          </p:cNvPr>
          <p:cNvSpPr/>
          <p:nvPr/>
        </p:nvSpPr>
        <p:spPr>
          <a:xfrm>
            <a:off x="3048000" y="3153235"/>
            <a:ext cx="59436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Chỉ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có</a:t>
            </a:r>
            <a:r>
              <a:rPr lang="en-US" dirty="0">
                <a:solidFill>
                  <a:sysClr val="windowText" lastClr="000000"/>
                </a:solidFill>
              </a:rPr>
              <a:t> 2 </a:t>
            </a:r>
            <a:r>
              <a:rPr lang="en-US" dirty="0" err="1">
                <a:solidFill>
                  <a:sysClr val="windowText" lastClr="000000"/>
                </a:solidFill>
              </a:rPr>
              <a:t>giá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  <a:r>
              <a:rPr lang="en-US" dirty="0" err="1">
                <a:solidFill>
                  <a:sysClr val="windowText" lastClr="000000"/>
                </a:solidFill>
              </a:rPr>
              <a:t>trị</a:t>
            </a:r>
            <a:r>
              <a:rPr lang="en-US" dirty="0">
                <a:solidFill>
                  <a:sysClr val="windowText" lastClr="000000"/>
                </a:solidFill>
              </a:rPr>
              <a:t> true </a:t>
            </a:r>
            <a:r>
              <a:rPr lang="en-US" dirty="0" err="1">
                <a:solidFill>
                  <a:sysClr val="windowText" lastClr="000000"/>
                </a:solidFill>
              </a:rPr>
              <a:t>hoặc</a:t>
            </a:r>
            <a:r>
              <a:rPr lang="en-US" dirty="0">
                <a:solidFill>
                  <a:sysClr val="windowText" lastClr="000000"/>
                </a:solidFill>
              </a:rPr>
              <a:t> false</a:t>
            </a:r>
          </a:p>
        </p:txBody>
      </p:sp>
    </p:spTree>
    <p:extLst>
      <p:ext uri="{BB962C8B-B14F-4D97-AF65-F5344CB8AC3E}">
        <p14:creationId xmlns:p14="http://schemas.microsoft.com/office/powerpoint/2010/main" val="2066435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B337B-569F-4147-96CF-6392F2174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371600"/>
            <a:ext cx="7620000" cy="412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4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A255-02EE-3B4B-9496-60DC47F4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178BB-D24A-2C40-A3C5-05116389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typescript,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typescript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suy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endParaRPr lang="en-US" dirty="0"/>
          </a:p>
          <a:p>
            <a:pPr lvl="1"/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lvl="1"/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76B37-68FE-5544-AB21-8D4DCB08F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668826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251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9038</TotalTime>
  <Words>1362</Words>
  <Application>Microsoft Macintosh PowerPoint</Application>
  <PresentationFormat>On-screen Show (4:3)</PresentationFormat>
  <Paragraphs>276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Segoe UI</vt:lpstr>
      <vt:lpstr>Wingdings</vt:lpstr>
      <vt:lpstr>Custom Design</vt:lpstr>
      <vt:lpstr>LẬP TRÌNH TYPESCRIPT</vt:lpstr>
      <vt:lpstr>Mục tiêu</vt:lpstr>
      <vt:lpstr>Mục tiêu</vt:lpstr>
      <vt:lpstr>Phần 1</vt:lpstr>
      <vt:lpstr>TYPE ANOTATION</vt:lpstr>
      <vt:lpstr>Core type</vt:lpstr>
      <vt:lpstr>PowerPoint Presentation</vt:lpstr>
      <vt:lpstr>Type inference</vt:lpstr>
      <vt:lpstr>PowerPoint Presentation</vt:lpstr>
      <vt:lpstr>Core type</vt:lpstr>
      <vt:lpstr>Type annotation</vt:lpstr>
      <vt:lpstr>PowerPoint Presentation</vt:lpstr>
      <vt:lpstr>PowerPoint Presentation</vt:lpstr>
      <vt:lpstr>Core type</vt:lpstr>
      <vt:lpstr>Khai báo</vt:lpstr>
      <vt:lpstr>Khai báo</vt:lpstr>
      <vt:lpstr>Special type</vt:lpstr>
      <vt:lpstr>PowerPoint Presentation</vt:lpstr>
      <vt:lpstr>Special type</vt:lpstr>
      <vt:lpstr>PowerPoint Presentation</vt:lpstr>
      <vt:lpstr>Phần 2</vt:lpstr>
      <vt:lpstr>type</vt:lpstr>
      <vt:lpstr>PowerPoint Presentation</vt:lpstr>
      <vt:lpstr>type</vt:lpstr>
      <vt:lpstr>PowerPoint Presentation</vt:lpstr>
      <vt:lpstr>PowerPoint Presentation</vt:lpstr>
      <vt:lpstr>type</vt:lpstr>
      <vt:lpstr>type</vt:lpstr>
      <vt:lpstr>PowerPoint Presentation</vt:lpstr>
      <vt:lpstr>Null &amp; Undefined</vt:lpstr>
      <vt:lpstr>PowerPoint Presentation</vt:lpstr>
      <vt:lpstr>Unknown &amp; any type</vt:lpstr>
      <vt:lpstr>Type  assertions (ép kiểu)</vt:lpstr>
      <vt:lpstr>PowerPoint Presentation</vt:lpstr>
      <vt:lpstr>PowerPoint Presentation</vt:lpstr>
      <vt:lpstr>Sumarry</vt:lpstr>
      <vt:lpstr>Summary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1878</cp:revision>
  <dcterms:created xsi:type="dcterms:W3CDTF">2013-04-23T08:05:33Z</dcterms:created>
  <dcterms:modified xsi:type="dcterms:W3CDTF">2020-12-16T08:11:18Z</dcterms:modified>
</cp:coreProperties>
</file>