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42" r:id="rId3"/>
    <p:sldId id="617" r:id="rId4"/>
    <p:sldId id="544" r:id="rId5"/>
    <p:sldId id="591" r:id="rId6"/>
    <p:sldId id="594" r:id="rId7"/>
    <p:sldId id="597" r:id="rId8"/>
    <p:sldId id="598" r:id="rId9"/>
    <p:sldId id="564" r:id="rId10"/>
    <p:sldId id="600" r:id="rId11"/>
    <p:sldId id="565" r:id="rId12"/>
    <p:sldId id="604" r:id="rId13"/>
    <p:sldId id="606" r:id="rId14"/>
    <p:sldId id="605" r:id="rId15"/>
    <p:sldId id="607" r:id="rId16"/>
    <p:sldId id="601" r:id="rId17"/>
    <p:sldId id="602" r:id="rId18"/>
    <p:sldId id="603" r:id="rId19"/>
    <p:sldId id="559" r:id="rId20"/>
    <p:sldId id="548" r:id="rId21"/>
    <p:sldId id="562" r:id="rId22"/>
    <p:sldId id="599" r:id="rId23"/>
    <p:sldId id="550" r:id="rId24"/>
    <p:sldId id="546" r:id="rId25"/>
    <p:sldId id="586" r:id="rId26"/>
    <p:sldId id="581" r:id="rId27"/>
    <p:sldId id="609" r:id="rId28"/>
    <p:sldId id="610" r:id="rId29"/>
    <p:sldId id="612" r:id="rId30"/>
    <p:sldId id="611" r:id="rId31"/>
    <p:sldId id="613" r:id="rId32"/>
    <p:sldId id="614" r:id="rId33"/>
    <p:sldId id="615" r:id="rId34"/>
    <p:sldId id="616" r:id="rId35"/>
    <p:sldId id="551" r:id="rId36"/>
    <p:sldId id="545" r:id="rId37"/>
    <p:sldId id="618" r:id="rId38"/>
    <p:sldId id="55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5A33"/>
    <a:srgbClr val="FF33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368"/>
    <p:restoredTop sz="67515" autoAdjust="0"/>
  </p:normalViewPr>
  <p:slideViewPr>
    <p:cSldViewPr>
      <p:cViewPr varScale="1">
        <p:scale>
          <a:sx n="49" d="100"/>
          <a:sy n="49" d="100"/>
        </p:scale>
        <p:origin x="18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9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2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0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9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TYPESCRIPT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BD2D549-E5D9-8D44-B71F-2B1D0AB3E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EC5C80-6655-FD4D-8D61-439283BB60AA}"/>
              </a:ext>
            </a:extLst>
          </p:cNvPr>
          <p:cNvSpPr/>
          <p:nvPr/>
        </p:nvSpPr>
        <p:spPr>
          <a:xfrm>
            <a:off x="0" y="1124291"/>
            <a:ext cx="9144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f-name (para1[:type],para2[:type],…) </a:t>
            </a:r>
          </a:p>
          <a:p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 	</a:t>
            </a:r>
          </a:p>
          <a:p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2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E302-A640-6643-BF6A-1764B97AEC5B}"/>
              </a:ext>
            </a:extLst>
          </p:cNvPr>
          <p:cNvSpPr/>
          <p:nvPr/>
        </p:nvSpPr>
        <p:spPr>
          <a:xfrm>
            <a:off x="1" y="3598657"/>
            <a:ext cx="9144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f-name = (para1[:type],para2[:type], …)=&gt; </a:t>
            </a:r>
          </a:p>
          <a:p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</a:p>
          <a:p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2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5DC91-236B-9747-9F4E-08B79EB75562}"/>
              </a:ext>
            </a:extLst>
          </p:cNvPr>
          <p:cNvSpPr txBox="1"/>
          <p:nvPr/>
        </p:nvSpPr>
        <p:spPr>
          <a:xfrm>
            <a:off x="5953059" y="5788232"/>
            <a:ext cx="2114681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Arrow notation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91C34A-A72C-1B47-896D-35D923D0A467}"/>
              </a:ext>
            </a:extLst>
          </p:cNvPr>
          <p:cNvCxnSpPr>
            <a:cxnSpLocks/>
          </p:cNvCxnSpPr>
          <p:nvPr/>
        </p:nvCxnSpPr>
        <p:spPr>
          <a:xfrm flipV="1">
            <a:off x="7010400" y="3962400"/>
            <a:ext cx="1677949" cy="182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B14A1C-4324-114F-9D1F-EDB6564BB76B}"/>
              </a:ext>
            </a:extLst>
          </p:cNvPr>
          <p:cNvCxnSpPr>
            <a:cxnSpLocks/>
          </p:cNvCxnSpPr>
          <p:nvPr/>
        </p:nvCxnSpPr>
        <p:spPr>
          <a:xfrm>
            <a:off x="9458" y="3352800"/>
            <a:ext cx="913454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0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CCBD5-2F7F-3241-B8F1-AE37D814A2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" y="685800"/>
            <a:ext cx="9115301" cy="5190658"/>
          </a:xfrm>
        </p:spPr>
      </p:pic>
    </p:spTree>
    <p:extLst>
      <p:ext uri="{BB962C8B-B14F-4D97-AF65-F5344CB8AC3E}">
        <p14:creationId xmlns:p14="http://schemas.microsoft.com/office/powerpoint/2010/main" val="772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7ABB-9234-EC4A-9254-4F48A835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6249B-6D5F-4241-A7F6-DE236B7B1780}"/>
              </a:ext>
            </a:extLst>
          </p:cNvPr>
          <p:cNvSpPr/>
          <p:nvPr/>
        </p:nvSpPr>
        <p:spPr>
          <a:xfrm>
            <a:off x="1295400" y="2209800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f-name = (para1[:type],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para2[:type]=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default-value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,…)=&gt;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8E2D0A-7E02-E74D-BAE4-ED9B7ADB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6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1F97-E659-A64C-B1C2-FB534B76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parameter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6249B-6D5F-4241-A7F6-DE236B7B1780}"/>
              </a:ext>
            </a:extLst>
          </p:cNvPr>
          <p:cNvSpPr/>
          <p:nvPr/>
        </p:nvSpPr>
        <p:spPr>
          <a:xfrm>
            <a:off x="1600200" y="2209800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f-name = (para1[:type],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para2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[:type],…)=&gt;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3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E7C3B-30EC-9146-9480-51838D9F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37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0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61BA-61DE-874A-994C-3ABC511A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4571D-0F85-D24D-ABE7-8AFBF67D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object ( </a:t>
            </a:r>
            <a:r>
              <a:rPr lang="en-US" dirty="0" err="1"/>
              <a:t>trộn</a:t>
            </a:r>
            <a:r>
              <a:rPr lang="en-US" dirty="0"/>
              <a:t> objects)</a:t>
            </a:r>
          </a:p>
          <a:p>
            <a:r>
              <a:rPr lang="en-US" dirty="0"/>
              <a:t>Merging arrays, Copying arrays (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)</a:t>
            </a:r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EA3D6-CAA9-094D-A3EE-D191FC858BB9}"/>
              </a:ext>
            </a:extLst>
          </p:cNvPr>
          <p:cNvSpPr/>
          <p:nvPr/>
        </p:nvSpPr>
        <p:spPr>
          <a:xfrm>
            <a:off x="2590800" y="3124200"/>
            <a:ext cx="4495800" cy="16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/>
              <a:t>…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463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5E49-87BD-0D4D-BF23-E9A8AF0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object with spread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38616-CF64-CC4F-BC8E-69B3D8FC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" y="1066800"/>
            <a:ext cx="9144000" cy="5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2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5E49-87BD-0D4D-BF23-E9A8AF0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array with spread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B943E-E075-334C-A3CD-E9A1A7384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" y="1371600"/>
            <a:ext cx="9143010" cy="43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9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8E502-2318-DB4B-A8F9-E5C5938B5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0453"/>
            <a:ext cx="9144000" cy="3849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83A5E7-95E1-1049-A1B5-33050D934BAB}"/>
              </a:ext>
            </a:extLst>
          </p:cNvPr>
          <p:cNvSpPr/>
          <p:nvPr/>
        </p:nvSpPr>
        <p:spPr>
          <a:xfrm>
            <a:off x="457200" y="957945"/>
            <a:ext cx="2514600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 rest parameter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function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D7B66-385C-BD41-B110-2BF211C319C0}"/>
              </a:ext>
            </a:extLst>
          </p:cNvPr>
          <p:cNvSpPr/>
          <p:nvPr/>
        </p:nvSpPr>
        <p:spPr>
          <a:xfrm>
            <a:off x="4953000" y="974357"/>
            <a:ext cx="1828800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kiểu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array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6362F4-BF20-A345-AF5D-7162B6C07F0B}"/>
              </a:ext>
            </a:extLst>
          </p:cNvPr>
          <p:cNvSpPr/>
          <p:nvPr/>
        </p:nvSpPr>
        <p:spPr>
          <a:xfrm>
            <a:off x="6076071" y="3124200"/>
            <a:ext cx="2590800" cy="132802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Phải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parameter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parameter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685E51-16BB-4047-9ADD-2BCA130D587C}"/>
              </a:ext>
            </a:extLst>
          </p:cNvPr>
          <p:cNvCxnSpPr>
            <a:cxnSpLocks/>
          </p:cNvCxnSpPr>
          <p:nvPr/>
        </p:nvCxnSpPr>
        <p:spPr>
          <a:xfrm>
            <a:off x="2057400" y="1905000"/>
            <a:ext cx="1447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44DA90-EBFA-5444-83C4-53DBD01082B7}"/>
              </a:ext>
            </a:extLst>
          </p:cNvPr>
          <p:cNvCxnSpPr/>
          <p:nvPr/>
        </p:nvCxnSpPr>
        <p:spPr>
          <a:xfrm flipH="1">
            <a:off x="4724400" y="1620688"/>
            <a:ext cx="838200" cy="11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8CA576-A337-584E-951C-ABF2EA99F25D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2989141"/>
            <a:ext cx="2570871" cy="8970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7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1.1 Arrow function</a:t>
            </a:r>
          </a:p>
          <a:p>
            <a:r>
              <a:rPr lang="en-US" dirty="0"/>
              <a:t>1.2 Function return</a:t>
            </a:r>
          </a:p>
          <a:p>
            <a:r>
              <a:rPr lang="en-US" dirty="0"/>
              <a:t>1.3 Function as types</a:t>
            </a:r>
          </a:p>
          <a:p>
            <a:r>
              <a:rPr lang="en-US" dirty="0"/>
              <a:t>1.4 Function with parameters</a:t>
            </a:r>
          </a:p>
          <a:p>
            <a:pPr lvl="1"/>
            <a:r>
              <a:rPr lang="en-US" dirty="0"/>
              <a:t>1.4.1 Default parameter</a:t>
            </a:r>
          </a:p>
          <a:p>
            <a:pPr lvl="1"/>
            <a:r>
              <a:rPr lang="en-US" dirty="0"/>
              <a:t>1.4.2 Optional parameter</a:t>
            </a:r>
          </a:p>
          <a:p>
            <a:pPr lvl="1"/>
            <a:r>
              <a:rPr lang="en-US" dirty="0"/>
              <a:t>1.4.3 Spread operators</a:t>
            </a:r>
          </a:p>
          <a:p>
            <a:pPr lvl="1"/>
            <a:r>
              <a:rPr lang="en-US" dirty="0"/>
              <a:t>1.4.4 Rest parameter</a:t>
            </a:r>
          </a:p>
          <a:p>
            <a:r>
              <a:rPr lang="en-US" dirty="0"/>
              <a:t>1.5 Function &amp; void</a:t>
            </a:r>
          </a:p>
          <a:p>
            <a:r>
              <a:rPr lang="en-US" dirty="0"/>
              <a:t>1.6 Never &amp; void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C0CEA-4E91-9E49-B36A-6826A87AC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33227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&amp; void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8D937-7675-0144-BA32-ED64DC644749}"/>
              </a:ext>
            </a:extLst>
          </p:cNvPr>
          <p:cNvSpPr/>
          <p:nvPr/>
        </p:nvSpPr>
        <p:spPr>
          <a:xfrm>
            <a:off x="6705600" y="5181600"/>
            <a:ext cx="1828800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void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dụng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dữ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liệu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FE17FA4-349F-1148-AE7D-5AC83018CF8B}"/>
              </a:ext>
            </a:extLst>
          </p:cNvPr>
          <p:cNvCxnSpPr>
            <a:cxnSpLocks/>
          </p:cNvCxnSpPr>
          <p:nvPr/>
        </p:nvCxnSpPr>
        <p:spPr>
          <a:xfrm rot="10800000">
            <a:off x="4572000" y="2438400"/>
            <a:ext cx="2971800" cy="2743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2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8011-EB7A-4B45-A9D1-44ACD03D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&amp; void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BB8D8-63ED-064B-81FF-4DA49E45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126"/>
            <a:ext cx="9144000" cy="29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3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7E87-F971-5B44-9E83-EBF7136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&amp; callback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02D6A-AAB6-9C48-A4EB-E5EE6B8D0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25146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284761-6F30-D142-BF65-9B33FEC99161}"/>
              </a:ext>
            </a:extLst>
          </p:cNvPr>
          <p:cNvSpPr/>
          <p:nvPr/>
        </p:nvSpPr>
        <p:spPr>
          <a:xfrm>
            <a:off x="5562600" y="4734951"/>
            <a:ext cx="1828800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Callback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91697B-0298-8647-A9A8-5C1D3D80E82F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2362201"/>
            <a:ext cx="609600" cy="237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FE36A-E88B-9640-AC90-01D9A38D8B01}"/>
              </a:ext>
            </a:extLst>
          </p:cNvPr>
          <p:cNvCxnSpPr>
            <a:cxnSpLocks/>
          </p:cNvCxnSpPr>
          <p:nvPr/>
        </p:nvCxnSpPr>
        <p:spPr>
          <a:xfrm flipH="1" flipV="1">
            <a:off x="3733800" y="3200401"/>
            <a:ext cx="2514600" cy="153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4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The typescript compiler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ACA-8482-3A4D-9709-A9FB7A7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EBC57-27DA-FB48-A01D-FA0E87918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8" y="1066800"/>
            <a:ext cx="7978323" cy="525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25330-CD19-254A-BAD9-0E5F687EB011}"/>
              </a:ext>
            </a:extLst>
          </p:cNvPr>
          <p:cNvSpPr txBox="1"/>
          <p:nvPr/>
        </p:nvSpPr>
        <p:spPr>
          <a:xfrm>
            <a:off x="2092960" y="2442311"/>
            <a:ext cx="515926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tsc</a:t>
            </a:r>
            <a:r>
              <a:rPr lang="en-US" sz="3600" b="1" dirty="0">
                <a:solidFill>
                  <a:srgbClr val="00FF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spc="-5" dirty="0">
                <a:solidFill>
                  <a:srgbClr val="7DE710"/>
                </a:solidFill>
                <a:latin typeface="Courier New"/>
                <a:cs typeface="Courier New"/>
              </a:rPr>
              <a:t>-w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8175D-5B49-8745-BB74-3C9C12227D38}"/>
              </a:ext>
            </a:extLst>
          </p:cNvPr>
          <p:cNvSpPr txBox="1"/>
          <p:nvPr/>
        </p:nvSpPr>
        <p:spPr>
          <a:xfrm>
            <a:off x="2087880" y="3352800"/>
            <a:ext cx="516434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tsc</a:t>
            </a:r>
            <a:r>
              <a:rPr lang="en-US" sz="3200" b="1" spc="-5" dirty="0">
                <a:solidFill>
                  <a:srgbClr val="7DE710"/>
                </a:solidFill>
                <a:latin typeface="Courier New"/>
                <a:cs typeface="Courier New"/>
              </a:rPr>
              <a:t> --watch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7BE28-0401-A642-951A-24179A8395A0}"/>
              </a:ext>
            </a:extLst>
          </p:cNvPr>
          <p:cNvSpPr/>
          <p:nvPr/>
        </p:nvSpPr>
        <p:spPr>
          <a:xfrm>
            <a:off x="0" y="6017064"/>
            <a:ext cx="9144000" cy="8409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300" dirty="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 THOÁT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Watch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thoát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Watch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lệnh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00" dirty="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CTRL+C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61DC5A-B642-594E-B0FA-FC61A605A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4606"/>
            <a:ext cx="837303" cy="8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4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3570-B099-5849-92F7-4F02C1B5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</a:t>
            </a:r>
            <a:r>
              <a:rPr lang="en-US" dirty="0" err="1"/>
              <a:t>multifiles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00A284-2BB5-1145-84A5-42D93295CAE0}"/>
              </a:ext>
            </a:extLst>
          </p:cNvPr>
          <p:cNvGrpSpPr/>
          <p:nvPr/>
        </p:nvGrpSpPr>
        <p:grpSpPr>
          <a:xfrm>
            <a:off x="437930" y="1188336"/>
            <a:ext cx="3302000" cy="3327400"/>
            <a:chOff x="437930" y="1188336"/>
            <a:chExt cx="3302000" cy="3327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7AC022-F76E-9048-AD4D-0FD1DC64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30" y="1188336"/>
              <a:ext cx="3302000" cy="3327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906723-745D-494F-8734-CE7747DA59EC}"/>
                </a:ext>
              </a:extLst>
            </p:cNvPr>
            <p:cNvSpPr/>
            <p:nvPr/>
          </p:nvSpPr>
          <p:spPr>
            <a:xfrm>
              <a:off x="1295400" y="2438400"/>
              <a:ext cx="1676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3DC313-BCB9-7747-987E-06934B3A1ECF}"/>
                </a:ext>
              </a:extLst>
            </p:cNvPr>
            <p:cNvSpPr/>
            <p:nvPr/>
          </p:nvSpPr>
          <p:spPr>
            <a:xfrm>
              <a:off x="1295400" y="3113153"/>
              <a:ext cx="1676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395D83-7A1C-604D-9FDD-57904F60DB0F}"/>
              </a:ext>
            </a:extLst>
          </p:cNvPr>
          <p:cNvCxnSpPr/>
          <p:nvPr/>
        </p:nvCxnSpPr>
        <p:spPr>
          <a:xfrm flipH="1">
            <a:off x="2971800" y="2057400"/>
            <a:ext cx="216781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B0DCF-D9D9-1F4F-BBA5-C9DBB688FC31}"/>
              </a:ext>
            </a:extLst>
          </p:cNvPr>
          <p:cNvCxnSpPr/>
          <p:nvPr/>
        </p:nvCxnSpPr>
        <p:spPr>
          <a:xfrm flipH="1">
            <a:off x="2971800" y="2057400"/>
            <a:ext cx="2167813" cy="12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5F9273-1990-1043-AD48-64E7F1042344}"/>
              </a:ext>
            </a:extLst>
          </p:cNvPr>
          <p:cNvSpPr txBox="1"/>
          <p:nvPr/>
        </p:nvSpPr>
        <p:spPr>
          <a:xfrm>
            <a:off x="5139613" y="1643390"/>
            <a:ext cx="35425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files typescript</a:t>
            </a:r>
          </a:p>
        </p:txBody>
      </p:sp>
    </p:spTree>
    <p:extLst>
      <p:ext uri="{BB962C8B-B14F-4D97-AF65-F5344CB8AC3E}">
        <p14:creationId xmlns:p14="http://schemas.microsoft.com/office/powerpoint/2010/main" val="324314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3570-B099-5849-92F7-4F02C1B5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</a:t>
            </a:r>
            <a:r>
              <a:rPr lang="en-US" dirty="0" err="1"/>
              <a:t>multifiles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7BAC-464F-9248-9096-1554B0D4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typescript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Hoặc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0CCA11-B5D4-7448-901D-DC09789258F6}"/>
              </a:ext>
            </a:extLst>
          </p:cNvPr>
          <p:cNvSpPr txBox="1"/>
          <p:nvPr/>
        </p:nvSpPr>
        <p:spPr>
          <a:xfrm>
            <a:off x="2800739" y="1828800"/>
            <a:ext cx="354252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tsc</a:t>
            </a:r>
            <a:r>
              <a:rPr lang="en-US" sz="3600" b="1" dirty="0">
                <a:solidFill>
                  <a:srgbClr val="00FF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spc="-5" dirty="0">
                <a:solidFill>
                  <a:srgbClr val="7DE710"/>
                </a:solidFill>
                <a:latin typeface="Courier New"/>
                <a:cs typeface="Courier New"/>
              </a:rPr>
              <a:t>-</a:t>
            </a:r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init</a:t>
            </a:r>
            <a:endParaRPr lang="en-US" sz="3200" b="1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6E43B-6BA3-A44C-B69B-61667A881FA0}"/>
              </a:ext>
            </a:extLst>
          </p:cNvPr>
          <p:cNvSpPr txBox="1"/>
          <p:nvPr/>
        </p:nvSpPr>
        <p:spPr>
          <a:xfrm>
            <a:off x="990600" y="3733800"/>
            <a:ext cx="62484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tsc</a:t>
            </a:r>
            <a:r>
              <a:rPr lang="en-US" sz="3600" b="1" dirty="0">
                <a:solidFill>
                  <a:srgbClr val="00FF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app.ts</a:t>
            </a:r>
            <a:r>
              <a:rPr lang="en-US" sz="3200" b="1" spc="-5" dirty="0">
                <a:solidFill>
                  <a:srgbClr val="7DE710"/>
                </a:solidFill>
                <a:latin typeface="Courier New"/>
                <a:cs typeface="Courier New"/>
              </a:rPr>
              <a:t> </a:t>
            </a:r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analytics.ts</a:t>
            </a:r>
            <a:endParaRPr lang="en-US" sz="3200" b="1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0008-C664-0445-9E92-C46C9BC73933}"/>
              </a:ext>
            </a:extLst>
          </p:cNvPr>
          <p:cNvSpPr txBox="1"/>
          <p:nvPr/>
        </p:nvSpPr>
        <p:spPr>
          <a:xfrm>
            <a:off x="990600" y="5297269"/>
            <a:ext cx="62484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-5" dirty="0" err="1">
                <a:solidFill>
                  <a:srgbClr val="7DE710"/>
                </a:solidFill>
                <a:latin typeface="Courier New"/>
                <a:cs typeface="Courier New"/>
              </a:rPr>
              <a:t>tsc</a:t>
            </a:r>
            <a:endParaRPr lang="en-US" sz="3200" b="1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927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3570-B099-5849-92F7-4F02C1B5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multi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7BAC-464F-9248-9096-1554B0D4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1E302-A8B3-C74A-8C02-FB65C57CE2EA}"/>
              </a:ext>
            </a:extLst>
          </p:cNvPr>
          <p:cNvSpPr txBox="1"/>
          <p:nvPr/>
        </p:nvSpPr>
        <p:spPr>
          <a:xfrm>
            <a:off x="552061" y="1981200"/>
            <a:ext cx="8134739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 spc="-5">
                <a:solidFill>
                  <a:srgbClr val="7DE710"/>
                </a:solidFill>
                <a:latin typeface="Courier New"/>
                <a:cs typeface="Courier New"/>
              </a:defRPr>
            </a:lvl1pPr>
          </a:lstStyle>
          <a:p>
            <a:r>
              <a:rPr lang="en-US" sz="2800" b="0" dirty="0"/>
              <a:t>&lt;script </a:t>
            </a:r>
            <a:r>
              <a:rPr lang="en-US" sz="2800" b="0" dirty="0" err="1"/>
              <a:t>src</a:t>
            </a:r>
            <a:r>
              <a:rPr lang="en-US" sz="2800" b="0" dirty="0"/>
              <a:t>="</a:t>
            </a:r>
            <a:r>
              <a:rPr lang="en-US" sz="2800" b="0" dirty="0" err="1"/>
              <a:t>app.js</a:t>
            </a:r>
            <a:r>
              <a:rPr lang="en-US" sz="2800" b="0" dirty="0"/>
              <a:t>" defer&gt;&lt;/script&gt;</a:t>
            </a:r>
          </a:p>
          <a:p>
            <a:endParaRPr lang="en-US" sz="2800" b="0" dirty="0"/>
          </a:p>
          <a:p>
            <a:r>
              <a:rPr lang="en-US" sz="2800" b="0" dirty="0"/>
              <a:t>&lt;script </a:t>
            </a:r>
            <a:r>
              <a:rPr lang="en-US" sz="2800" b="0" dirty="0" err="1"/>
              <a:t>src</a:t>
            </a:r>
            <a:r>
              <a:rPr lang="en-US" sz="2800" b="0" dirty="0"/>
              <a:t>="</a:t>
            </a:r>
            <a:r>
              <a:rPr lang="en-US" sz="2800" b="0" dirty="0" err="1"/>
              <a:t>analytics.js</a:t>
            </a:r>
            <a:r>
              <a:rPr lang="en-US" sz="2800" b="0" dirty="0"/>
              <a:t>" defer&gt;&lt;/script&gt;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7731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Watch mode</a:t>
            </a:r>
          </a:p>
          <a:p>
            <a:r>
              <a:rPr lang="en-US" dirty="0"/>
              <a:t>2.2 Compiling the entire project multiple files</a:t>
            </a:r>
          </a:p>
          <a:p>
            <a:r>
              <a:rPr lang="en-US" dirty="0"/>
              <a:t>2.3 </a:t>
            </a:r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2.3.1 Including &amp; excluding files</a:t>
            </a:r>
          </a:p>
          <a:p>
            <a:pPr lvl="1"/>
            <a:r>
              <a:rPr lang="en-US" dirty="0"/>
              <a:t>2.3.2 Target &amp; lib</a:t>
            </a:r>
          </a:p>
          <a:p>
            <a:pPr lvl="1"/>
            <a:r>
              <a:rPr lang="en-US" dirty="0"/>
              <a:t>2.3.3 More configuration &amp; source map</a:t>
            </a:r>
          </a:p>
          <a:p>
            <a:pPr lvl="1"/>
            <a:r>
              <a:rPr lang="en-US" dirty="0"/>
              <a:t>2.3.4 </a:t>
            </a:r>
            <a:r>
              <a:rPr lang="en-US" dirty="0" err="1"/>
              <a:t>rootDir</a:t>
            </a:r>
            <a:r>
              <a:rPr lang="en-US" dirty="0"/>
              <a:t> and </a:t>
            </a:r>
            <a:r>
              <a:rPr lang="en-US" dirty="0" err="1"/>
              <a:t>outDir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0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Watch mode</a:t>
            </a:r>
          </a:p>
          <a:p>
            <a:r>
              <a:rPr lang="en-US" dirty="0"/>
              <a:t>2.2 Compiling the entire project multiple files</a:t>
            </a:r>
          </a:p>
          <a:p>
            <a:r>
              <a:rPr lang="en-US" dirty="0"/>
              <a:t>2.3 </a:t>
            </a:r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2.3.1 Including &amp; excluding files</a:t>
            </a:r>
          </a:p>
          <a:p>
            <a:pPr lvl="1"/>
            <a:r>
              <a:rPr lang="en-US" dirty="0"/>
              <a:t>2.3.2 Target &amp; lib</a:t>
            </a:r>
          </a:p>
          <a:p>
            <a:pPr lvl="1"/>
            <a:r>
              <a:rPr lang="en-US" dirty="0"/>
              <a:t>2.3.3 More configuration &amp; source map</a:t>
            </a:r>
          </a:p>
          <a:p>
            <a:pPr lvl="1"/>
            <a:r>
              <a:rPr lang="en-US" dirty="0"/>
              <a:t>2.3.4 </a:t>
            </a:r>
            <a:r>
              <a:rPr lang="en-US" dirty="0" err="1"/>
              <a:t>rootDir</a:t>
            </a:r>
            <a:r>
              <a:rPr lang="en-US" dirty="0"/>
              <a:t> and </a:t>
            </a:r>
            <a:r>
              <a:rPr lang="en-US" dirty="0" err="1"/>
              <a:t>outDir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2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84E8-2561-5244-836C-026629C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2C7B-B887-2846-9C6E-FBC79EE1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 dirty="0"/>
              <a:t>2.3.1 Include </a:t>
            </a:r>
            <a:r>
              <a:rPr lang="en-US" b="1" dirty="0" err="1"/>
              <a:t>và</a:t>
            </a:r>
            <a:r>
              <a:rPr lang="en-US" b="1" dirty="0"/>
              <a:t> exclude</a:t>
            </a:r>
          </a:p>
          <a:p>
            <a:pPr marL="0" indent="0">
              <a:buNone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19C96-F510-F347-B2B5-044A2B72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3801"/>
            <a:ext cx="8704385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A4D8D-DB4C-C240-9EDD-E26B517A2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11669"/>
            <a:ext cx="6866806" cy="17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34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84E8-2561-5244-836C-026629C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72147-D284-3849-AE4D-55166C0A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879F862-A40C-1841-8920-38067D69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066800"/>
            <a:ext cx="42164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50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84E8-2561-5244-836C-026629C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2C7B-B887-2846-9C6E-FBC79EE1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 dirty="0"/>
              <a:t>2.3.2 Target </a:t>
            </a:r>
            <a:r>
              <a:rPr lang="en-US" b="1" dirty="0" err="1"/>
              <a:t>và</a:t>
            </a:r>
            <a:r>
              <a:rPr lang="en-US" b="1" dirty="0"/>
              <a:t> lib</a:t>
            </a:r>
          </a:p>
          <a:p>
            <a:r>
              <a:rPr lang="en-US" b="1" dirty="0"/>
              <a:t>Target: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output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compile</a:t>
            </a:r>
          </a:p>
          <a:p>
            <a:r>
              <a:rPr lang="en-US" b="1" dirty="0"/>
              <a:t>Lib: 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objects </a:t>
            </a:r>
            <a:r>
              <a:rPr lang="en-US" dirty="0" err="1"/>
              <a:t>và</a:t>
            </a:r>
            <a:r>
              <a:rPr lang="en-US" dirty="0"/>
              <a:t> features(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)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typescript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3B6C9-3F9A-3F4B-917E-527EAF3D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7391400" cy="28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00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84E8-2561-5244-836C-026629C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2C7B-B887-2846-9C6E-FBC79EE1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2.3.3 More configuration &amp; source map</a:t>
            </a:r>
          </a:p>
          <a:p>
            <a:r>
              <a:rPr lang="en-US" b="1" dirty="0" err="1"/>
              <a:t>AllowJs</a:t>
            </a:r>
            <a:r>
              <a:rPr lang="en-US" b="1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b="1" dirty="0" err="1"/>
              <a:t>CheckJs</a:t>
            </a:r>
            <a:r>
              <a:rPr lang="en-US" b="1" dirty="0"/>
              <a:t>: 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song song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AllowJs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CheckJs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r>
              <a:rPr lang="en-US" b="1" dirty="0"/>
              <a:t>Declaration: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.</a:t>
            </a:r>
            <a:r>
              <a:rPr lang="en-US" dirty="0" err="1"/>
              <a:t>d.ts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.</a:t>
            </a:r>
            <a:r>
              <a:rPr lang="en-US" dirty="0" err="1"/>
              <a:t>ts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b="1" dirty="0" err="1"/>
              <a:t>Sourcemap</a:t>
            </a:r>
            <a:r>
              <a:rPr lang="en-US" b="1" dirty="0"/>
              <a:t>: 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.</a:t>
            </a:r>
            <a:r>
              <a:rPr lang="en-US" dirty="0" err="1"/>
              <a:t>js.map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output .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nguồn</a:t>
            </a:r>
            <a:r>
              <a:rPr lang="en-US" dirty="0"/>
              <a:t> .</a:t>
            </a:r>
            <a:r>
              <a:rPr lang="en-US" dirty="0" err="1"/>
              <a:t>ts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output 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debug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source map</a:t>
            </a:r>
          </a:p>
        </p:txBody>
      </p: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84E8-2561-5244-836C-026629C3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2C7B-B887-2846-9C6E-FBC79EE1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/>
              <a:t>2.3.4 </a:t>
            </a:r>
            <a:r>
              <a:rPr lang="en-US" b="1" dirty="0" err="1"/>
              <a:t>rootDir</a:t>
            </a:r>
            <a:r>
              <a:rPr lang="en-US" b="1" dirty="0"/>
              <a:t> &amp; </a:t>
            </a:r>
            <a:r>
              <a:rPr lang="en-US" b="1" dirty="0" err="1"/>
              <a:t>outDir</a:t>
            </a:r>
            <a:endParaRPr lang="en-US" b="1" dirty="0"/>
          </a:p>
          <a:p>
            <a:r>
              <a:rPr lang="en-US" b="1" dirty="0" err="1"/>
              <a:t>rootDir</a:t>
            </a:r>
            <a:r>
              <a:rPr lang="en-US" b="1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r>
              <a:rPr lang="en-US" b="1" dirty="0" err="1"/>
              <a:t>outDir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2AA3A-0ABC-5746-A58B-10D0CF05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199"/>
            <a:ext cx="6781800" cy="35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9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 Arrow function</a:t>
            </a:r>
          </a:p>
          <a:p>
            <a:r>
              <a:rPr lang="en-US" dirty="0"/>
              <a:t>1.2 Function return</a:t>
            </a:r>
          </a:p>
          <a:p>
            <a:r>
              <a:rPr lang="en-US" dirty="0"/>
              <a:t>1.3 Function as types</a:t>
            </a:r>
          </a:p>
          <a:p>
            <a:r>
              <a:rPr lang="en-US" dirty="0"/>
              <a:t>1.4 Function with parameters</a:t>
            </a:r>
          </a:p>
          <a:p>
            <a:pPr lvl="1"/>
            <a:r>
              <a:rPr lang="en-US" dirty="0"/>
              <a:t>1.4.1 Default parameter</a:t>
            </a:r>
          </a:p>
          <a:p>
            <a:pPr lvl="1"/>
            <a:r>
              <a:rPr lang="en-US" dirty="0"/>
              <a:t>1.4.2 Optional parameter</a:t>
            </a:r>
          </a:p>
          <a:p>
            <a:pPr lvl="1"/>
            <a:r>
              <a:rPr lang="en-US" dirty="0"/>
              <a:t>1.4.3 Spread operators</a:t>
            </a:r>
          </a:p>
          <a:p>
            <a:pPr lvl="1"/>
            <a:r>
              <a:rPr lang="en-US" dirty="0"/>
              <a:t>1.4.4 Rest parameter</a:t>
            </a:r>
          </a:p>
          <a:p>
            <a:r>
              <a:rPr lang="en-US" dirty="0"/>
              <a:t>1.5 Function &amp; void</a:t>
            </a:r>
          </a:p>
          <a:p>
            <a:r>
              <a:rPr lang="en-US" dirty="0"/>
              <a:t>1.6 Never &amp; void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F47D-D62A-8944-A216-3906DE27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0522-7D79-D847-8018-1D04ED38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 Watch mode</a:t>
            </a:r>
          </a:p>
          <a:p>
            <a:r>
              <a:rPr lang="en-US" dirty="0"/>
              <a:t>2.2 Compiling the entire project multiple files</a:t>
            </a:r>
          </a:p>
          <a:p>
            <a:r>
              <a:rPr lang="en-US" dirty="0"/>
              <a:t>2.3 </a:t>
            </a:r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2.3.1 Including &amp; excluding files</a:t>
            </a:r>
          </a:p>
          <a:p>
            <a:pPr lvl="1"/>
            <a:r>
              <a:rPr lang="en-US" dirty="0"/>
              <a:t>2.3.2 Target &amp; lib</a:t>
            </a:r>
          </a:p>
          <a:p>
            <a:pPr lvl="1"/>
            <a:r>
              <a:rPr lang="en-US" dirty="0"/>
              <a:t>2.3.3 More configuration &amp; source map</a:t>
            </a:r>
          </a:p>
          <a:p>
            <a:pPr lvl="1"/>
            <a:r>
              <a:rPr lang="en-US" dirty="0"/>
              <a:t>2.3.4 </a:t>
            </a:r>
            <a:r>
              <a:rPr lang="en-US" dirty="0" err="1"/>
              <a:t>rootDir</a:t>
            </a:r>
            <a:r>
              <a:rPr lang="en-US" dirty="0"/>
              <a:t> and </a:t>
            </a:r>
            <a:r>
              <a:rPr lang="en-US" dirty="0" err="1"/>
              <a:t>outDir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6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Next-generation </a:t>
            </a:r>
            <a:r>
              <a:rPr lang="en-US" dirty="0" err="1"/>
              <a:t>javascript</a:t>
            </a:r>
            <a:r>
              <a:rPr lang="en-US" dirty="0"/>
              <a:t> &amp; typescript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EC5C80-6655-FD4D-8D61-439283BB60AA}"/>
              </a:ext>
            </a:extLst>
          </p:cNvPr>
          <p:cNvSpPr/>
          <p:nvPr/>
        </p:nvSpPr>
        <p:spPr>
          <a:xfrm>
            <a:off x="2057400" y="1900297"/>
            <a:ext cx="5724644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 	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/*statements*/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E302-A640-6643-BF6A-1764B97AEC5B}"/>
              </a:ext>
            </a:extLst>
          </p:cNvPr>
          <p:cNvSpPr/>
          <p:nvPr/>
        </p:nvSpPr>
        <p:spPr>
          <a:xfrm>
            <a:off x="2057401" y="4414897"/>
            <a:ext cx="57246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/*statements*/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   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5DC91-236B-9747-9F4E-08B79EB75562}"/>
              </a:ext>
            </a:extLst>
          </p:cNvPr>
          <p:cNvSpPr txBox="1"/>
          <p:nvPr/>
        </p:nvSpPr>
        <p:spPr>
          <a:xfrm>
            <a:off x="6994683" y="5721099"/>
            <a:ext cx="2114681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dirty="0"/>
              <a:t>Arrow notation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91C34A-A72C-1B47-896D-35D923D0A467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4760148"/>
            <a:ext cx="1676400" cy="92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DD082E-6AAC-364A-9BB9-87B030A55A66}"/>
              </a:ext>
            </a:extLst>
          </p:cNvPr>
          <p:cNvCxnSpPr>
            <a:cxnSpLocks/>
          </p:cNvCxnSpPr>
          <p:nvPr/>
        </p:nvCxnSpPr>
        <p:spPr>
          <a:xfrm>
            <a:off x="9458" y="4038600"/>
            <a:ext cx="913454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BEDFF6-1F83-DC4C-8DDE-6D61CA6F0424}"/>
              </a:ext>
            </a:extLst>
          </p:cNvPr>
          <p:cNvSpPr txBox="1"/>
          <p:nvPr/>
        </p:nvSpPr>
        <p:spPr>
          <a:xfrm>
            <a:off x="2209800" y="1123930"/>
            <a:ext cx="1011815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prefix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49DCC5-D273-0342-8E08-C25B3DD000F7}"/>
              </a:ext>
            </a:extLst>
          </p:cNvPr>
          <p:cNvCxnSpPr>
            <a:cxnSpLocks/>
          </p:cNvCxnSpPr>
          <p:nvPr/>
        </p:nvCxnSpPr>
        <p:spPr>
          <a:xfrm flipV="1">
            <a:off x="2667000" y="1506704"/>
            <a:ext cx="0" cy="54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92E2-6E4D-2A46-8714-009CC563BB25}"/>
              </a:ext>
            </a:extLst>
          </p:cNvPr>
          <p:cNvSpPr txBox="1"/>
          <p:nvPr/>
        </p:nvSpPr>
        <p:spPr>
          <a:xfrm>
            <a:off x="4579270" y="1137372"/>
            <a:ext cx="114967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65000"/>
                  </a:schemeClr>
                </a:solidFill>
                <a:latin typeface="Courier" pitchFamily="2" charset="0"/>
              </a:defRPr>
            </a:lvl1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41756E-1429-4247-9A98-92AA1EEE9EC5}"/>
              </a:ext>
            </a:extLst>
          </p:cNvPr>
          <p:cNvCxnSpPr>
            <a:cxnSpLocks/>
          </p:cNvCxnSpPr>
          <p:nvPr/>
        </p:nvCxnSpPr>
        <p:spPr>
          <a:xfrm flipV="1">
            <a:off x="5154107" y="1470378"/>
            <a:ext cx="0" cy="54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3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return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6242A-8DD8-0041-8A6F-78FFA1028B45}"/>
              </a:ext>
            </a:extLst>
          </p:cNvPr>
          <p:cNvSpPr/>
          <p:nvPr/>
        </p:nvSpPr>
        <p:spPr>
          <a:xfrm>
            <a:off x="2057400" y="990600"/>
            <a:ext cx="57246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 	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00E00-0FC2-C145-8E41-9E3ECECAE1D8}"/>
              </a:ext>
            </a:extLst>
          </p:cNvPr>
          <p:cNvSpPr/>
          <p:nvPr/>
        </p:nvSpPr>
        <p:spPr>
          <a:xfrm>
            <a:off x="2057401" y="3769549"/>
            <a:ext cx="57246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   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2F48C-20E6-6447-AA67-32C664934F4A}"/>
              </a:ext>
            </a:extLst>
          </p:cNvPr>
          <p:cNvSpPr txBox="1"/>
          <p:nvPr/>
        </p:nvSpPr>
        <p:spPr>
          <a:xfrm>
            <a:off x="6994683" y="5075751"/>
            <a:ext cx="2114681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Arrow notation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229579-0A7A-4F4E-9FBA-11550FADE751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4114800"/>
            <a:ext cx="1676400" cy="92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D952CC-041F-454B-8856-1DB7A9DA50E0}"/>
              </a:ext>
            </a:extLst>
          </p:cNvPr>
          <p:cNvCxnSpPr>
            <a:cxnSpLocks/>
          </p:cNvCxnSpPr>
          <p:nvPr/>
        </p:nvCxnSpPr>
        <p:spPr>
          <a:xfrm>
            <a:off x="9458" y="3352800"/>
            <a:ext cx="913454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4C0F89-EC57-AA45-9E21-D24ACB9B961B}"/>
              </a:ext>
            </a:extLst>
          </p:cNvPr>
          <p:cNvSpPr txBox="1"/>
          <p:nvPr/>
        </p:nvSpPr>
        <p:spPr>
          <a:xfrm>
            <a:off x="6553200" y="2606711"/>
            <a:ext cx="1701107" cy="36933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Lệnh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return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09117-5D20-8247-9676-D93D430B00BE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2306614"/>
            <a:ext cx="1828801" cy="50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6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as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E302-A640-6643-BF6A-1764B97AEC5B}"/>
              </a:ext>
            </a:extLst>
          </p:cNvPr>
          <p:cNvSpPr/>
          <p:nvPr/>
        </p:nvSpPr>
        <p:spPr>
          <a:xfrm>
            <a:off x="1669717" y="3810001"/>
            <a:ext cx="6109365" cy="205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() :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5DC91-236B-9747-9F4E-08B79EB75562}"/>
              </a:ext>
            </a:extLst>
          </p:cNvPr>
          <p:cNvSpPr txBox="1"/>
          <p:nvPr/>
        </p:nvSpPr>
        <p:spPr>
          <a:xfrm>
            <a:off x="6934200" y="5202213"/>
            <a:ext cx="2114681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Arrow notation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91C34A-A72C-1B47-896D-35D923D0A46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391401" y="4191001"/>
            <a:ext cx="600140" cy="10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037F3F-F89F-9E40-9413-E96851459B50}"/>
              </a:ext>
            </a:extLst>
          </p:cNvPr>
          <p:cNvSpPr/>
          <p:nvPr/>
        </p:nvSpPr>
        <p:spPr>
          <a:xfrm>
            <a:off x="1669717" y="1036227"/>
            <a:ext cx="610936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Sum ():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 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F5CAF-21E6-F146-9B62-FE490A8E59A0}"/>
              </a:ext>
            </a:extLst>
          </p:cNvPr>
          <p:cNvCxnSpPr>
            <a:cxnSpLocks/>
          </p:cNvCxnSpPr>
          <p:nvPr/>
        </p:nvCxnSpPr>
        <p:spPr>
          <a:xfrm>
            <a:off x="9458" y="3352800"/>
            <a:ext cx="913454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B317DB-ED4F-A24D-9180-192EB0364C08}"/>
              </a:ext>
            </a:extLst>
          </p:cNvPr>
          <p:cNvSpPr txBox="1"/>
          <p:nvPr/>
        </p:nvSpPr>
        <p:spPr>
          <a:xfrm>
            <a:off x="6496272" y="1744112"/>
            <a:ext cx="2390398" cy="646331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Kiểu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của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giá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trị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trả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về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74871-CD0B-334C-8BB2-EA3B7A2EB7EA}"/>
              </a:ext>
            </a:extLst>
          </p:cNvPr>
          <p:cNvCxnSpPr>
            <a:cxnSpLocks/>
          </p:cNvCxnSpPr>
          <p:nvPr/>
        </p:nvCxnSpPr>
        <p:spPr>
          <a:xfrm flipV="1">
            <a:off x="6705600" y="1371600"/>
            <a:ext cx="0" cy="37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5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978E6-D54C-9F44-817A-1F6B56A74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949"/>
            <a:ext cx="9144000" cy="51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EFB4-35C4-BF41-BFF4-0DCEAFFF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parameters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2F3AFD-2071-CD4B-843D-06A47652F640}"/>
              </a:ext>
            </a:extLst>
          </p:cNvPr>
          <p:cNvSpPr/>
          <p:nvPr/>
        </p:nvSpPr>
        <p:spPr>
          <a:xfrm>
            <a:off x="2647950" y="1286658"/>
            <a:ext cx="3848100" cy="12132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Century" panose="02040604050505020304" pitchFamily="18" charset="0"/>
                <a:cs typeface="Segoe UI" panose="020B0502040204020203" pitchFamily="34" charset="0"/>
              </a:rPr>
              <a:t>Function Parameter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0C8D01-4EB0-D44C-88B4-936AC973C9A7}"/>
              </a:ext>
            </a:extLst>
          </p:cNvPr>
          <p:cNvSpPr/>
          <p:nvPr/>
        </p:nvSpPr>
        <p:spPr>
          <a:xfrm>
            <a:off x="2024743" y="3225800"/>
            <a:ext cx="1866900" cy="1244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  <a:cs typeface="Segoe UI" panose="020B0502040204020203" pitchFamily="34" charset="0"/>
              </a:rPr>
              <a:t>Optional Parameter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5D7D20-94AC-0A40-89B8-90A4B2424D4C}"/>
              </a:ext>
            </a:extLst>
          </p:cNvPr>
          <p:cNvSpPr/>
          <p:nvPr/>
        </p:nvSpPr>
        <p:spPr>
          <a:xfrm>
            <a:off x="5219700" y="3200400"/>
            <a:ext cx="1905000" cy="1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Default Parameter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19D6DD-4FBA-544C-BCA9-3E754EC17A7A}"/>
              </a:ext>
            </a:extLst>
          </p:cNvPr>
          <p:cNvSpPr/>
          <p:nvPr/>
        </p:nvSpPr>
        <p:spPr>
          <a:xfrm>
            <a:off x="3619500" y="4572000"/>
            <a:ext cx="1905000" cy="1270000"/>
          </a:xfrm>
          <a:prstGeom prst="ellipse">
            <a:avLst/>
          </a:prstGeom>
          <a:solidFill>
            <a:srgbClr val="FF5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" panose="02040604050505020304" pitchFamily="18" charset="0"/>
              </a:rPr>
              <a:t>Rest 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4D1D7C-A43D-5144-9661-21222EE957C4}"/>
              </a:ext>
            </a:extLst>
          </p:cNvPr>
          <p:cNvCxnSpPr/>
          <p:nvPr/>
        </p:nvCxnSpPr>
        <p:spPr>
          <a:xfrm>
            <a:off x="2958193" y="2499920"/>
            <a:ext cx="0" cy="70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BD9F1E-7849-3843-BB22-F2593E4FC777}"/>
              </a:ext>
            </a:extLst>
          </p:cNvPr>
          <p:cNvCxnSpPr/>
          <p:nvPr/>
        </p:nvCxnSpPr>
        <p:spPr>
          <a:xfrm>
            <a:off x="6172200" y="2499920"/>
            <a:ext cx="0" cy="70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2EA97-9B28-404E-A2C0-4447924687D2}"/>
              </a:ext>
            </a:extLst>
          </p:cNvPr>
          <p:cNvCxnSpPr/>
          <p:nvPr/>
        </p:nvCxnSpPr>
        <p:spPr>
          <a:xfrm>
            <a:off x="4572000" y="2499920"/>
            <a:ext cx="0" cy="207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62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8541</TotalTime>
  <Words>860</Words>
  <Application>Microsoft Macintosh PowerPoint</Application>
  <PresentationFormat>On-screen Show (4:3)</PresentationFormat>
  <Paragraphs>197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Century</vt:lpstr>
      <vt:lpstr>Courier</vt:lpstr>
      <vt:lpstr>Courier New</vt:lpstr>
      <vt:lpstr>Segoe UI</vt:lpstr>
      <vt:lpstr>Wingdings</vt:lpstr>
      <vt:lpstr>Custom Design</vt:lpstr>
      <vt:lpstr>LẬP TRÌNH TYPESCRIPT</vt:lpstr>
      <vt:lpstr>Mục tiêu</vt:lpstr>
      <vt:lpstr>Mục tiêu</vt:lpstr>
      <vt:lpstr>Phần 1 Next-generation javascript &amp; typescript</vt:lpstr>
      <vt:lpstr>Arrow function</vt:lpstr>
      <vt:lpstr>Arrow function return</vt:lpstr>
      <vt:lpstr>Arrow function as type</vt:lpstr>
      <vt:lpstr>PowerPoint Presentation</vt:lpstr>
      <vt:lpstr>Function with parameters</vt:lpstr>
      <vt:lpstr>Function parameter</vt:lpstr>
      <vt:lpstr>PowerPoint Presentation</vt:lpstr>
      <vt:lpstr>Default parameter</vt:lpstr>
      <vt:lpstr>PowerPoint Presentation</vt:lpstr>
      <vt:lpstr>Optional parameter</vt:lpstr>
      <vt:lpstr>PowerPoint Presentation</vt:lpstr>
      <vt:lpstr>Spread operators</vt:lpstr>
      <vt:lpstr>Merging object with spread operator</vt:lpstr>
      <vt:lpstr>Merging array with spread operator</vt:lpstr>
      <vt:lpstr>rest parameters</vt:lpstr>
      <vt:lpstr>Function &amp; void</vt:lpstr>
      <vt:lpstr>never &amp; void</vt:lpstr>
      <vt:lpstr>Function &amp; callback</vt:lpstr>
      <vt:lpstr>PowerPoint Presentation</vt:lpstr>
      <vt:lpstr>Phần 2 The typescript compiler</vt:lpstr>
      <vt:lpstr>Watch mode</vt:lpstr>
      <vt:lpstr>Compiling multifiles</vt:lpstr>
      <vt:lpstr>Compiling multifiles</vt:lpstr>
      <vt:lpstr>Compiling multi files</vt:lpstr>
      <vt:lpstr>Mục tiêu</vt:lpstr>
      <vt:lpstr>Tsconfig.json</vt:lpstr>
      <vt:lpstr>Tsconfig.json</vt:lpstr>
      <vt:lpstr>Tsconfig.json</vt:lpstr>
      <vt:lpstr>Tsconfig.json</vt:lpstr>
      <vt:lpstr>Tsconfig.json</vt:lpstr>
      <vt:lpstr>PowerPoint Presentation</vt:lpstr>
      <vt:lpstr>Sumarry</vt:lpstr>
      <vt:lpstr>Summary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1793</cp:revision>
  <dcterms:created xsi:type="dcterms:W3CDTF">2013-04-23T08:05:33Z</dcterms:created>
  <dcterms:modified xsi:type="dcterms:W3CDTF">2020-12-16T08:16:38Z</dcterms:modified>
</cp:coreProperties>
</file>