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Lobster"/>
      <p:regular r:id="rId40"/>
    </p:embeddedFont>
    <p:embeddedFont>
      <p:font typeface="Montserrat"/>
      <p:regular r:id="rId41"/>
      <p:bold r:id="rId42"/>
      <p:italic r:id="rId43"/>
      <p:boldItalic r:id="rId44"/>
    </p:embeddedFont>
    <p:embeddedFont>
      <p:font typeface="La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obster-regular.fntdata"/><Relationship Id="rId20" Type="http://schemas.openxmlformats.org/officeDocument/2006/relationships/slide" Target="slides/slide15.xml"/><Relationship Id="rId42" Type="http://schemas.openxmlformats.org/officeDocument/2006/relationships/font" Target="fonts/Montserrat-bold.fntdata"/><Relationship Id="rId41" Type="http://schemas.openxmlformats.org/officeDocument/2006/relationships/font" Target="fonts/Montserrat-regular.fntdata"/><Relationship Id="rId22" Type="http://schemas.openxmlformats.org/officeDocument/2006/relationships/slide" Target="slides/slide17.xml"/><Relationship Id="rId44" Type="http://schemas.openxmlformats.org/officeDocument/2006/relationships/font" Target="fonts/Montserrat-boldItalic.fntdata"/><Relationship Id="rId21" Type="http://schemas.openxmlformats.org/officeDocument/2006/relationships/slide" Target="slides/slide16.xml"/><Relationship Id="rId43" Type="http://schemas.openxmlformats.org/officeDocument/2006/relationships/font" Target="fonts/Montserrat-italic.fntdata"/><Relationship Id="rId24" Type="http://schemas.openxmlformats.org/officeDocument/2006/relationships/slide" Target="slides/slide19.xml"/><Relationship Id="rId46" Type="http://schemas.openxmlformats.org/officeDocument/2006/relationships/font" Target="fonts/Lato-bold.fntdata"/><Relationship Id="rId23" Type="http://schemas.openxmlformats.org/officeDocument/2006/relationships/slide" Target="slides/slide18.xml"/><Relationship Id="rId45"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Lato-boldItalic.fntdata"/><Relationship Id="rId25" Type="http://schemas.openxmlformats.org/officeDocument/2006/relationships/slide" Target="slides/slide20.xml"/><Relationship Id="rId47" Type="http://schemas.openxmlformats.org/officeDocument/2006/relationships/font" Target="fonts/Lat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3824a4c11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3824a4c11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f3824a4c1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f3824a4c1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f3824a4c1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f3824a4c1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f3824a4c1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f3824a4c1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f3824a4c1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f3824a4c1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f3824a4c1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f3824a4c1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f3824a4c1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f3824a4c1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f3824a4c1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f3824a4c1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f3824a4c1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f3824a4c1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f3824a4c1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f3824a4c1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f3824a4c1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f3824a4c1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f3824a4c11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f3824a4c11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f3824a4c1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f3824a4c1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f3824a4c1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f3824a4c1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f3824a4c1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f3824a4c1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f3824a4c1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f3824a4c1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f3824a4c1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f3824a4c1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f3824a4c1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f3824a4c1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f3824a4c1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f3824a4c1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f3824a4c1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f3824a4c1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f3824a4c11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f3824a4c11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f3824a4c1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f3824a4c1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f3824a4c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f3824a4c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f3824a4c11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f3824a4c11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f3824a4c11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f3824a4c11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f3824a4c11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f3824a4c11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f3824a4c11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f3824a4c11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f3824a4c11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f3824a4c11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f3824a4c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f3824a4c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f3824a4c1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f3824a4c1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f3824a4c1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f3824a4c1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f3824a4c1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f3824a4c1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f3824a4c1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f3824a4c1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f3824a4c1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f3824a4c1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eveloper.mozilla.org/en-US/docs/Learn/JavaScript/Asynchronous/Promis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gif"/><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eveloper.mozilla.org/en-US/docs/Web/JavaScript/Reference/Global_Objects/Promise/catch"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developer.mozilla.org/en-US/docs/Learn/JavaScript/Asynchronous/Introducing_workers" TargetMode="External"/><Relationship Id="rId4" Type="http://schemas.openxmlformats.org/officeDocument/2006/relationships/hyperlink" Target="https://developer.mozilla.org/en-US/docs/Web/API/SharedWorker" TargetMode="External"/><Relationship Id="rId5" Type="http://schemas.openxmlformats.org/officeDocument/2006/relationships/hyperlink" Target="https://developer.mozilla.org/en-US/docs/Web/API/Service_Worker_API" TargetMode="External"/><Relationship Id="rId6" Type="http://schemas.openxmlformats.org/officeDocument/2006/relationships/hyperlink" Target="https://developer.mozilla.org/en-US/docs/Learn/JavaScript/Asynchronous/Introducing_worker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developer.mozilla.org/en-US/docs/Learn/JavaScript/Asynchronous/Introducing_workers" TargetMode="Externa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4.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03425" y="1927425"/>
            <a:ext cx="57039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900"/>
              <a:t>Asynchronous programming         in Javascript</a:t>
            </a:r>
            <a:endParaRPr sz="2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Asynchronous Programming</a:t>
            </a:r>
            <a:endParaRPr/>
          </a:p>
        </p:txBody>
      </p:sp>
      <p:sp>
        <p:nvSpPr>
          <p:cNvPr id="202" name="Google Shape;202;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vi"/>
              <a:t>Asynchronous programming is a technique that enables your program to start a potentially long-running task and still be able to be responsive to other events while that task runs, rather than having to wait until that task has finished. </a:t>
            </a:r>
            <a:endParaRPr/>
          </a:p>
          <a:p>
            <a:pPr indent="0" lvl="0" marL="457200" rtl="0" algn="l">
              <a:spcBef>
                <a:spcPts val="1200"/>
              </a:spcBef>
              <a:spcAft>
                <a:spcPts val="0"/>
              </a:spcAft>
              <a:buNone/>
            </a:pPr>
            <a:r>
              <a:rPr lang="vi"/>
              <a:t>We can classify most of the asynchronous programming in Javascript into 2 main categories.</a:t>
            </a:r>
            <a:endParaRPr/>
          </a:p>
          <a:p>
            <a:pPr indent="-311150" lvl="0" marL="914400" rtl="0" algn="l">
              <a:spcBef>
                <a:spcPts val="1200"/>
              </a:spcBef>
              <a:spcAft>
                <a:spcPts val="0"/>
              </a:spcAft>
              <a:buSzPts val="1300"/>
              <a:buChar char="-"/>
            </a:pPr>
            <a:r>
              <a:rPr lang="vi"/>
              <a:t>Browser APIs/Web APIs: include methods such as setTimeout, event handlers such as mouse click, mouse move, fetch() ….</a:t>
            </a:r>
            <a:endParaRPr/>
          </a:p>
          <a:p>
            <a:pPr indent="-311150" lvl="0" marL="914400" rtl="0" algn="l">
              <a:spcBef>
                <a:spcPts val="0"/>
              </a:spcBef>
              <a:spcAft>
                <a:spcPts val="0"/>
              </a:spcAft>
              <a:buSzPts val="1300"/>
              <a:buChar char="-"/>
            </a:pPr>
            <a:r>
              <a:rPr lang="vi"/>
              <a:t>Promises: a single object in Javascript that allows asynchronous operations </a:t>
            </a:r>
            <a:endParaRPr/>
          </a:p>
          <a:p>
            <a:pPr indent="0" lvl="0" marL="4572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Asynchronous Programming - Browser APIs/Web APIs</a:t>
            </a:r>
            <a:endParaRPr/>
          </a:p>
        </p:txBody>
      </p:sp>
      <p:sp>
        <p:nvSpPr>
          <p:cNvPr id="208" name="Google Shape;208;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209" name="Google Shape;209;p23"/>
          <p:cNvPicPr preferRelativeResize="0"/>
          <p:nvPr/>
        </p:nvPicPr>
        <p:blipFill>
          <a:blip r:embed="rId3">
            <a:alphaModFix/>
          </a:blip>
          <a:stretch>
            <a:fillRect/>
          </a:stretch>
        </p:blipFill>
        <p:spPr>
          <a:xfrm>
            <a:off x="1735825" y="1215075"/>
            <a:ext cx="5883501" cy="3471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Lập trình bất đồng bộ - Browser APIs/Web APIs</a:t>
            </a:r>
            <a:endParaRPr/>
          </a:p>
        </p:txBody>
      </p:sp>
      <p:sp>
        <p:nvSpPr>
          <p:cNvPr id="215" name="Google Shape;215;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216" name="Google Shape;216;p24"/>
          <p:cNvPicPr preferRelativeResize="0"/>
          <p:nvPr/>
        </p:nvPicPr>
        <p:blipFill>
          <a:blip r:embed="rId3">
            <a:alphaModFix/>
          </a:blip>
          <a:stretch>
            <a:fillRect/>
          </a:stretch>
        </p:blipFill>
        <p:spPr>
          <a:xfrm>
            <a:off x="1114575" y="1169400"/>
            <a:ext cx="6870175" cy="3416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Lập trình bất đồng bộ - Browser APIs/WEB APIs</a:t>
            </a:r>
            <a:endParaRPr/>
          </a:p>
        </p:txBody>
      </p:sp>
      <p:sp>
        <p:nvSpPr>
          <p:cNvPr id="222" name="Google Shape;222;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vi"/>
              <a:t>Let's see the example above and consider the working mechanism of Browser APIs / Web APIs as follows:</a:t>
            </a:r>
            <a:endParaRPr/>
          </a:p>
          <a:p>
            <a:pPr indent="0" lvl="0" marL="0" rtl="0" algn="l">
              <a:spcBef>
                <a:spcPts val="1200"/>
              </a:spcBef>
              <a:spcAft>
                <a:spcPts val="0"/>
              </a:spcAft>
              <a:buNone/>
            </a:pPr>
            <a:r>
              <a:rPr lang="vi"/>
              <a:t>There are two new components in the above example: Web APIs and Callback Queue. When the JS engine pushes the commands to the Call Stack. In case the execution command is an event or function of the Web APIs, it will be executed asynchronously, after the execution is complete, callback function declared in the method is pushed to the Callback Queue  and called Macro Tasks. Event Loop will runs continuously to keep track of Callback Queue, When all Call Stack tasks are completed, meaning Call Stack is empty, Event Loop will push Macro Task from Callback Queue to Call Stacks. Then the program continues to execute the Task Queue in the Call Stack like normal functions.</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Asynchronous Programming - Promise</a:t>
            </a:r>
            <a:endParaRPr/>
          </a:p>
        </p:txBody>
      </p:sp>
      <p:sp>
        <p:nvSpPr>
          <p:cNvPr id="228" name="Google Shape;228;p26"/>
          <p:cNvSpPr txBox="1"/>
          <p:nvPr>
            <p:ph idx="1" type="body"/>
          </p:nvPr>
        </p:nvSpPr>
        <p:spPr>
          <a:xfrm>
            <a:off x="1297500" y="1307850"/>
            <a:ext cx="7038900" cy="3082500"/>
          </a:xfrm>
          <a:prstGeom prst="rect">
            <a:avLst/>
          </a:prstGeom>
        </p:spPr>
        <p:txBody>
          <a:bodyPr anchorCtr="0" anchor="t" bIns="91425" lIns="91425" spcFirstLastPara="1" rIns="91425" wrap="square" tIns="91425">
            <a:normAutofit fontScale="85000" lnSpcReduction="20000"/>
          </a:bodyPr>
          <a:lstStyle/>
          <a:p>
            <a:pPr indent="-304165" lvl="0" marL="457200" rtl="0" algn="l">
              <a:spcBef>
                <a:spcPts val="0"/>
              </a:spcBef>
              <a:spcAft>
                <a:spcPts val="0"/>
              </a:spcAft>
              <a:buSzPct val="100000"/>
              <a:buChar char="-"/>
            </a:pPr>
            <a:r>
              <a:rPr lang="vi" sz="1400"/>
              <a:t>Promises are another way to handle asynchronous operations  instead of using callbacks.</a:t>
            </a:r>
            <a:endParaRPr sz="1400"/>
          </a:p>
          <a:p>
            <a:pPr indent="-304165" lvl="0" marL="457200" rtl="0" algn="l">
              <a:spcBef>
                <a:spcPts val="0"/>
              </a:spcBef>
              <a:spcAft>
                <a:spcPts val="0"/>
              </a:spcAft>
              <a:buSzPct val="100000"/>
              <a:buChar char="-"/>
            </a:pPr>
            <a:r>
              <a:rPr lang="vi" sz="1400"/>
              <a:t>Promise has 3 states are pending, fulfilled, rejected</a:t>
            </a:r>
            <a:endParaRPr sz="1400"/>
          </a:p>
          <a:p>
            <a:pPr indent="-304165" lvl="0" marL="457200" rtl="0" algn="l">
              <a:spcBef>
                <a:spcPts val="0"/>
              </a:spcBef>
              <a:spcAft>
                <a:spcPts val="0"/>
              </a:spcAft>
              <a:buSzPct val="100000"/>
              <a:buChar char="-"/>
            </a:pPr>
            <a:r>
              <a:rPr lang="vi" sz="1400"/>
              <a:t>Create a Promise with the Promises constructor, passing an argument called an executor function containing 2 arguments, the first argument is a callback function to execute when the Promise is resolve, the second argument is a callback function to execute when the Promise is rejected. Executor functions work asynchronously. After a Promise is executed, you can process the result using the .then() method and catch any errors with the .catch() method.</a:t>
            </a:r>
            <a:endParaRPr sz="1400"/>
          </a:p>
          <a:p>
            <a:pPr indent="-298767" lvl="1" marL="914400" rtl="0" algn="l">
              <a:spcBef>
                <a:spcPts val="0"/>
              </a:spcBef>
              <a:spcAft>
                <a:spcPts val="0"/>
              </a:spcAft>
              <a:buSzPct val="100000"/>
              <a:buChar char="-"/>
            </a:pPr>
            <a:r>
              <a:rPr lang="vi" sz="1300"/>
              <a:t>new Promise( (resolve, reject) =&gt; { asynchronous operation } )</a:t>
            </a:r>
            <a:endParaRPr sz="1300"/>
          </a:p>
          <a:p>
            <a:pPr indent="-298767" lvl="1" marL="914400" rtl="0" algn="l">
              <a:spcBef>
                <a:spcPts val="0"/>
              </a:spcBef>
              <a:spcAft>
                <a:spcPts val="0"/>
              </a:spcAft>
              <a:buSzPct val="100000"/>
              <a:buChar char="-"/>
            </a:pPr>
            <a:r>
              <a:rPr lang="vi" sz="1300"/>
              <a:t>new Promise( (resolve) =&gt; { asynchronous operation } ) // reject is null</a:t>
            </a:r>
            <a:endParaRPr sz="1300"/>
          </a:p>
          <a:p>
            <a:pPr indent="-298767" lvl="1" marL="914400" rtl="0" algn="l">
              <a:spcBef>
                <a:spcPts val="0"/>
              </a:spcBef>
              <a:spcAft>
                <a:spcPts val="0"/>
              </a:spcAft>
              <a:buSzPct val="100000"/>
              <a:buChar char="-"/>
            </a:pPr>
            <a:r>
              <a:rPr lang="vi" sz="1300"/>
              <a:t>new Promise( (null, reject) =&gt; { asynchronous operation } ) // resolve is null</a:t>
            </a:r>
            <a:endParaRPr sz="1300"/>
          </a:p>
          <a:p>
            <a:pPr indent="-304165" lvl="0" marL="457200" rtl="0" algn="l">
              <a:spcBef>
                <a:spcPts val="0"/>
              </a:spcBef>
              <a:spcAft>
                <a:spcPts val="0"/>
              </a:spcAft>
              <a:buSzPct val="100000"/>
              <a:buChar char="-"/>
            </a:pPr>
            <a:r>
              <a:rPr lang="vi" sz="1400"/>
              <a:t>Promises are often used to fetch data.</a:t>
            </a:r>
            <a:endParaRPr sz="1400"/>
          </a:p>
          <a:p>
            <a:pPr indent="-304165" lvl="0" marL="457200" rtl="0" algn="l">
              <a:spcBef>
                <a:spcPts val="0"/>
              </a:spcBef>
              <a:spcAft>
                <a:spcPts val="0"/>
              </a:spcAft>
              <a:buSzPct val="100000"/>
              <a:buChar char="-"/>
            </a:pPr>
            <a:r>
              <a:rPr lang="vi" sz="1400"/>
              <a:t>JS does not use Callback Queue to push the callback function when the asynchronous operation completes or fails, but instead uses another queue called Job Queue which has higher priority than Callback Queue.</a:t>
            </a:r>
            <a:endParaRPr sz="1400"/>
          </a:p>
          <a:p>
            <a:pPr indent="0" lvl="0" marL="457200" rtl="0" algn="l">
              <a:spcBef>
                <a:spcPts val="1200"/>
              </a:spcBef>
              <a:spcAft>
                <a:spcPts val="1200"/>
              </a:spcAft>
              <a:buNone/>
            </a:pPr>
            <a:r>
              <a:t/>
            </a:r>
            <a:endParaRPr/>
          </a:p>
        </p:txBody>
      </p:sp>
      <p:sp>
        <p:nvSpPr>
          <p:cNvPr id="229" name="Google Shape;229;p26"/>
          <p:cNvSpPr txBox="1"/>
          <p:nvPr/>
        </p:nvSpPr>
        <p:spPr>
          <a:xfrm>
            <a:off x="6320850" y="4492950"/>
            <a:ext cx="2584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200" u="sng">
                <a:solidFill>
                  <a:schemeClr val="hlink"/>
                </a:solidFill>
                <a:latin typeface="Lato"/>
                <a:ea typeface="Lato"/>
                <a:cs typeface="Lato"/>
                <a:sym typeface="Lato"/>
                <a:hlinkClick r:id="rId3"/>
              </a:rPr>
              <a:t>How to use Promise</a:t>
            </a:r>
            <a:endParaRPr sz="1200">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Asynchronous Programming - Promise Demo</a:t>
            </a:r>
            <a:endParaRPr/>
          </a:p>
        </p:txBody>
      </p:sp>
      <p:sp>
        <p:nvSpPr>
          <p:cNvPr id="235" name="Google Shape;235;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236" name="Google Shape;236;p27"/>
          <p:cNvPicPr preferRelativeResize="0"/>
          <p:nvPr/>
        </p:nvPicPr>
        <p:blipFill>
          <a:blip r:embed="rId3">
            <a:alphaModFix/>
          </a:blip>
          <a:stretch>
            <a:fillRect/>
          </a:stretch>
        </p:blipFill>
        <p:spPr>
          <a:xfrm>
            <a:off x="4739375" y="1460400"/>
            <a:ext cx="4224998" cy="3343275"/>
          </a:xfrm>
          <a:prstGeom prst="rect">
            <a:avLst/>
          </a:prstGeom>
          <a:noFill/>
          <a:ln>
            <a:noFill/>
          </a:ln>
        </p:spPr>
      </p:pic>
      <p:pic>
        <p:nvPicPr>
          <p:cNvPr id="237" name="Google Shape;237;p27"/>
          <p:cNvPicPr preferRelativeResize="0"/>
          <p:nvPr/>
        </p:nvPicPr>
        <p:blipFill>
          <a:blip r:embed="rId4">
            <a:alphaModFix/>
          </a:blip>
          <a:stretch>
            <a:fillRect/>
          </a:stretch>
        </p:blipFill>
        <p:spPr>
          <a:xfrm>
            <a:off x="220425" y="1460400"/>
            <a:ext cx="4427100" cy="3343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Asynchronous Programming - How does Job Queue work?</a:t>
            </a:r>
            <a:endParaRPr/>
          </a:p>
        </p:txBody>
      </p:sp>
      <p:sp>
        <p:nvSpPr>
          <p:cNvPr id="243" name="Google Shape;243;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vi"/>
              <a:t>When the running program encounters a statement that initiates a Promise, the executor function executes asynchronous immediately, the Promise's asynchronous operation is processed, one of the executor's two callback functions is called, and the Promise's state is updated accordingly. When the Promise state is updated successfully, trigger the .then() method, which wraps the handler code in the then() method, and pushes it to the Job Queue creating a Micro Task.</a:t>
            </a:r>
            <a:endParaRPr/>
          </a:p>
          <a:p>
            <a:pPr indent="-311150" lvl="0" marL="457200" rtl="0" algn="l">
              <a:spcBef>
                <a:spcPts val="0"/>
              </a:spcBef>
              <a:spcAft>
                <a:spcPts val="0"/>
              </a:spcAft>
              <a:buSzPts val="1300"/>
              <a:buChar char="-"/>
            </a:pPr>
            <a:r>
              <a:rPr lang="vi"/>
              <a:t>The Event Loop prioritizes scanning through the Job Queue first, if there is a Micro task in the Job Queue and the Call Stack is empty, the Event Loop will push the task from the Job Queue to the Call Stack.</a:t>
            </a:r>
            <a:endParaRPr/>
          </a:p>
          <a:p>
            <a:pPr indent="-311150" lvl="0" marL="457200" rtl="0" algn="l">
              <a:spcBef>
                <a:spcPts val="0"/>
              </a:spcBef>
              <a:spcAft>
                <a:spcPts val="0"/>
              </a:spcAft>
              <a:buSzPts val="1300"/>
              <a:buChar char="-"/>
            </a:pPr>
            <a:r>
              <a:rPr lang="vi"/>
              <a:t>Micro Tasks will execute in the Callback Stack like regular functions.</a:t>
            </a:r>
            <a:endParaRPr/>
          </a:p>
          <a:p>
            <a:pPr indent="-311150" lvl="0" marL="457200" rtl="0" algn="l">
              <a:spcBef>
                <a:spcPts val="0"/>
              </a:spcBef>
              <a:spcAft>
                <a:spcPts val="0"/>
              </a:spcAft>
              <a:buSzPts val="1300"/>
              <a:buChar char="-"/>
            </a:pPr>
            <a:r>
              <a:rPr lang="vi"/>
              <a:t>Event Loop keeps scanning through the Job Queue, If the Job Queue is empty then the Event Loop will scan through the Callback Queue, If there is a Macro Task in the Callback Queue and the Call Stack is empty, this Macro Task will be pushed through the Call Stack and executed.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1257875" y="393750"/>
            <a:ext cx="7038900" cy="70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Asynchronous Programming - Promises Life Cycle</a:t>
            </a:r>
            <a:endParaRPr/>
          </a:p>
        </p:txBody>
      </p:sp>
      <p:sp>
        <p:nvSpPr>
          <p:cNvPr id="249" name="Google Shape;249;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250" name="Google Shape;250;p29"/>
          <p:cNvPicPr preferRelativeResize="0"/>
          <p:nvPr/>
        </p:nvPicPr>
        <p:blipFill>
          <a:blip r:embed="rId3">
            <a:alphaModFix/>
          </a:blip>
          <a:stretch>
            <a:fillRect/>
          </a:stretch>
        </p:blipFill>
        <p:spPr>
          <a:xfrm>
            <a:off x="1148100" y="1307850"/>
            <a:ext cx="7660149" cy="3257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Asynchronous Programming - Promise Methods</a:t>
            </a:r>
            <a:endParaRPr/>
          </a:p>
        </p:txBody>
      </p:sp>
      <p:sp>
        <p:nvSpPr>
          <p:cNvPr id="256" name="Google Shape;256;p30"/>
          <p:cNvSpPr txBox="1"/>
          <p:nvPr>
            <p:ph idx="1" type="body"/>
          </p:nvPr>
        </p:nvSpPr>
        <p:spPr>
          <a:xfrm>
            <a:off x="1297500" y="1307850"/>
            <a:ext cx="7038900" cy="3376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vi">
                <a:solidFill>
                  <a:srgbClr val="A4C2F4"/>
                </a:solidFill>
              </a:rPr>
              <a:t>Promise.all()</a:t>
            </a:r>
            <a:endParaRPr/>
          </a:p>
          <a:p>
            <a:pPr indent="-311150" lvl="0" marL="457200" rtl="0" algn="l">
              <a:spcBef>
                <a:spcPts val="0"/>
              </a:spcBef>
              <a:spcAft>
                <a:spcPts val="0"/>
              </a:spcAft>
              <a:buSzPts val="1300"/>
              <a:buChar char="-"/>
            </a:pPr>
            <a:r>
              <a:rPr b="1" lang="vi">
                <a:solidFill>
                  <a:srgbClr val="A4C2F4"/>
                </a:solidFill>
              </a:rPr>
              <a:t>Promise.allSettled()</a:t>
            </a:r>
            <a:endParaRPr/>
          </a:p>
          <a:p>
            <a:pPr indent="-311150" lvl="0" marL="457200" rtl="0" algn="l">
              <a:spcBef>
                <a:spcPts val="0"/>
              </a:spcBef>
              <a:spcAft>
                <a:spcPts val="0"/>
              </a:spcAft>
              <a:buSzPts val="1300"/>
              <a:buChar char="-"/>
            </a:pPr>
            <a:r>
              <a:rPr b="1" lang="vi">
                <a:solidFill>
                  <a:srgbClr val="A4C2F4"/>
                </a:solidFill>
              </a:rPr>
              <a:t>Promise.any()</a:t>
            </a:r>
            <a:endParaRPr/>
          </a:p>
          <a:p>
            <a:pPr indent="-311150" lvl="0" marL="457200" rtl="0" algn="l">
              <a:spcBef>
                <a:spcPts val="0"/>
              </a:spcBef>
              <a:spcAft>
                <a:spcPts val="0"/>
              </a:spcAft>
              <a:buSzPts val="1300"/>
              <a:buChar char="-"/>
            </a:pPr>
            <a:r>
              <a:rPr b="1" lang="vi">
                <a:solidFill>
                  <a:srgbClr val="A4C2F4"/>
                </a:solidFill>
              </a:rPr>
              <a:t>Promise.prototype.catch()</a:t>
            </a:r>
            <a:endParaRPr/>
          </a:p>
          <a:p>
            <a:pPr indent="-311150" lvl="0" marL="457200" rtl="0" algn="l">
              <a:spcBef>
                <a:spcPts val="0"/>
              </a:spcBef>
              <a:spcAft>
                <a:spcPts val="0"/>
              </a:spcAft>
              <a:buSzPts val="1300"/>
              <a:buChar char="-"/>
            </a:pPr>
            <a:r>
              <a:rPr b="1" lang="vi">
                <a:solidFill>
                  <a:srgbClr val="A4C2F4"/>
                </a:solidFill>
              </a:rPr>
              <a:t>Promise.race()</a:t>
            </a:r>
            <a:endParaRPr/>
          </a:p>
          <a:p>
            <a:pPr indent="-311150" lvl="0" marL="457200" rtl="0" algn="l">
              <a:spcBef>
                <a:spcPts val="0"/>
              </a:spcBef>
              <a:spcAft>
                <a:spcPts val="0"/>
              </a:spcAft>
              <a:buSzPts val="1300"/>
              <a:buChar char="-"/>
            </a:pPr>
            <a:r>
              <a:rPr b="1" lang="vi">
                <a:solidFill>
                  <a:srgbClr val="A4C2F4"/>
                </a:solidFill>
              </a:rPr>
              <a:t>Promise.reject()</a:t>
            </a:r>
            <a:endParaRPr/>
          </a:p>
          <a:p>
            <a:pPr indent="-311150" lvl="0" marL="457200" rtl="0" algn="l">
              <a:spcBef>
                <a:spcPts val="0"/>
              </a:spcBef>
              <a:spcAft>
                <a:spcPts val="0"/>
              </a:spcAft>
              <a:buSzPts val="1300"/>
              <a:buChar char="-"/>
            </a:pPr>
            <a:r>
              <a:rPr b="1" lang="vi">
                <a:solidFill>
                  <a:srgbClr val="A4C2F4"/>
                </a:solidFill>
              </a:rPr>
              <a:t>Promise.resolve()</a:t>
            </a:r>
            <a:endParaRPr/>
          </a:p>
          <a:p>
            <a:pPr indent="-311150" lvl="0" marL="457200" rtl="0" algn="l">
              <a:spcBef>
                <a:spcPts val="0"/>
              </a:spcBef>
              <a:spcAft>
                <a:spcPts val="0"/>
              </a:spcAft>
              <a:buSzPts val="1300"/>
              <a:buChar char="-"/>
            </a:pPr>
            <a:r>
              <a:rPr b="1" lang="vi">
                <a:solidFill>
                  <a:srgbClr val="A4C2F4"/>
                </a:solidFill>
              </a:rPr>
              <a:t>Promise.prototype.then()</a:t>
            </a:r>
            <a:endParaRPr/>
          </a:p>
        </p:txBody>
      </p:sp>
      <p:sp>
        <p:nvSpPr>
          <p:cNvPr id="257" name="Google Shape;257;p30"/>
          <p:cNvSpPr txBox="1"/>
          <p:nvPr/>
        </p:nvSpPr>
        <p:spPr>
          <a:xfrm>
            <a:off x="6553850" y="4573125"/>
            <a:ext cx="244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200" u="sng">
                <a:solidFill>
                  <a:schemeClr val="hlink"/>
                </a:solidFill>
                <a:latin typeface="Lato"/>
                <a:ea typeface="Lato"/>
                <a:cs typeface="Lato"/>
                <a:sym typeface="Lato"/>
                <a:hlinkClick r:id="rId3"/>
              </a:rPr>
              <a:t>Promise methods</a:t>
            </a:r>
            <a:endParaRPr sz="1200">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Asynchronous Programming - Promise Demo</a:t>
            </a:r>
            <a:endParaRPr/>
          </a:p>
        </p:txBody>
      </p:sp>
      <p:sp>
        <p:nvSpPr>
          <p:cNvPr id="263" name="Google Shape;263;p31"/>
          <p:cNvSpPr txBox="1"/>
          <p:nvPr/>
        </p:nvSpPr>
        <p:spPr>
          <a:xfrm>
            <a:off x="1399375" y="98377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Lato"/>
                <a:ea typeface="Lato"/>
                <a:cs typeface="Lato"/>
                <a:sym typeface="Lato"/>
              </a:rPr>
              <a:t>Chaining promises:</a:t>
            </a:r>
            <a:endParaRPr>
              <a:solidFill>
                <a:schemeClr val="lt1"/>
              </a:solidFill>
              <a:latin typeface="Lato"/>
              <a:ea typeface="Lato"/>
              <a:cs typeface="Lato"/>
              <a:sym typeface="Lato"/>
            </a:endParaRPr>
          </a:p>
        </p:txBody>
      </p:sp>
      <p:pic>
        <p:nvPicPr>
          <p:cNvPr id="264" name="Google Shape;264;p31"/>
          <p:cNvPicPr preferRelativeResize="0"/>
          <p:nvPr/>
        </p:nvPicPr>
        <p:blipFill>
          <a:blip r:embed="rId3">
            <a:alphaModFix/>
          </a:blip>
          <a:stretch>
            <a:fillRect/>
          </a:stretch>
        </p:blipFill>
        <p:spPr>
          <a:xfrm>
            <a:off x="745025" y="1419200"/>
            <a:ext cx="7722024" cy="1447800"/>
          </a:xfrm>
          <a:prstGeom prst="rect">
            <a:avLst/>
          </a:prstGeom>
          <a:noFill/>
          <a:ln>
            <a:noFill/>
          </a:ln>
        </p:spPr>
      </p:pic>
      <p:pic>
        <p:nvPicPr>
          <p:cNvPr id="265" name="Google Shape;265;p31"/>
          <p:cNvPicPr preferRelativeResize="0"/>
          <p:nvPr/>
        </p:nvPicPr>
        <p:blipFill>
          <a:blip r:embed="rId4">
            <a:alphaModFix/>
          </a:blip>
          <a:stretch>
            <a:fillRect/>
          </a:stretch>
        </p:blipFill>
        <p:spPr>
          <a:xfrm>
            <a:off x="707450" y="3062575"/>
            <a:ext cx="7790450" cy="159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Overview</a:t>
            </a:r>
            <a:endParaRPr/>
          </a:p>
        </p:txBody>
      </p:sp>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vi"/>
              <a:t>Javascript overview</a:t>
            </a:r>
            <a:endParaRPr/>
          </a:p>
          <a:p>
            <a:pPr indent="-311150" lvl="0" marL="457200" rtl="0" algn="l">
              <a:spcBef>
                <a:spcPts val="0"/>
              </a:spcBef>
              <a:spcAft>
                <a:spcPts val="0"/>
              </a:spcAft>
              <a:buSzPts val="1300"/>
              <a:buAutoNum type="arabicPeriod"/>
            </a:pPr>
            <a:r>
              <a:rPr lang="vi"/>
              <a:t>Introduction about synchronous programming</a:t>
            </a:r>
            <a:endParaRPr/>
          </a:p>
          <a:p>
            <a:pPr indent="-311150" lvl="0" marL="457200" rtl="0" algn="l">
              <a:spcBef>
                <a:spcPts val="0"/>
              </a:spcBef>
              <a:spcAft>
                <a:spcPts val="0"/>
              </a:spcAft>
              <a:buSzPts val="1300"/>
              <a:buAutoNum type="arabicPeriod"/>
            </a:pPr>
            <a:r>
              <a:rPr lang="vi"/>
              <a:t>Introduction about asynchronous programming</a:t>
            </a:r>
            <a:endParaRPr/>
          </a:p>
          <a:p>
            <a:pPr indent="-311150" lvl="0" marL="457200" rtl="0" algn="l">
              <a:spcBef>
                <a:spcPts val="0"/>
              </a:spcBef>
              <a:spcAft>
                <a:spcPts val="0"/>
              </a:spcAft>
              <a:buSzPts val="1300"/>
              <a:buAutoNum type="arabicPeriod"/>
            </a:pPr>
            <a:r>
              <a:rPr lang="vi"/>
              <a:t>Introduction about Web APIs</a:t>
            </a:r>
            <a:endParaRPr/>
          </a:p>
          <a:p>
            <a:pPr indent="-311150" lvl="0" marL="457200" rtl="0" algn="l">
              <a:spcBef>
                <a:spcPts val="0"/>
              </a:spcBef>
              <a:spcAft>
                <a:spcPts val="0"/>
              </a:spcAft>
              <a:buSzPts val="1300"/>
              <a:buAutoNum type="arabicPeriod"/>
            </a:pPr>
            <a:r>
              <a:rPr lang="vi"/>
              <a:t>Introduction about Promise</a:t>
            </a:r>
            <a:endParaRPr/>
          </a:p>
          <a:p>
            <a:pPr indent="-311150" lvl="0" marL="457200" rtl="0" algn="l">
              <a:spcBef>
                <a:spcPts val="0"/>
              </a:spcBef>
              <a:spcAft>
                <a:spcPts val="0"/>
              </a:spcAft>
              <a:buSzPts val="1300"/>
              <a:buAutoNum type="arabicPeriod"/>
            </a:pPr>
            <a:r>
              <a:rPr lang="vi"/>
              <a:t>Introduction about Async/Await</a:t>
            </a:r>
            <a:endParaRPr/>
          </a:p>
          <a:p>
            <a:pPr indent="-311150" lvl="0" marL="457200" rtl="0" algn="l">
              <a:spcBef>
                <a:spcPts val="0"/>
              </a:spcBef>
              <a:spcAft>
                <a:spcPts val="0"/>
              </a:spcAft>
              <a:buSzPts val="1300"/>
              <a:buAutoNum type="arabicPeriod"/>
            </a:pPr>
            <a:r>
              <a:rPr lang="vi"/>
              <a:t>Introduction about Web workers</a:t>
            </a:r>
            <a:endParaRPr/>
          </a:p>
          <a:p>
            <a:pPr indent="-311150" lvl="0" marL="457200" rtl="0" algn="l">
              <a:spcBef>
                <a:spcPts val="0"/>
              </a:spcBef>
              <a:spcAft>
                <a:spcPts val="0"/>
              </a:spcAft>
              <a:buSzPts val="1300"/>
              <a:buAutoNum type="arabicPeriod"/>
            </a:pPr>
            <a:r>
              <a:rPr lang="vi"/>
              <a:t>Summary</a:t>
            </a:r>
            <a:endParaRPr/>
          </a:p>
          <a:p>
            <a:pPr indent="-311150" lvl="0" marL="457200" rtl="0" algn="l">
              <a:spcBef>
                <a:spcPts val="0"/>
              </a:spcBef>
              <a:spcAft>
                <a:spcPts val="0"/>
              </a:spcAft>
              <a:buSzPts val="1300"/>
              <a:buAutoNum type="arabicPeriod"/>
            </a:pPr>
            <a:r>
              <a:rPr lang="vi"/>
              <a:t>Q&amp;A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Asynchronous Programming - Promise Demo</a:t>
            </a:r>
            <a:endParaRPr/>
          </a:p>
        </p:txBody>
      </p:sp>
      <p:sp>
        <p:nvSpPr>
          <p:cNvPr id="271" name="Google Shape;271;p32"/>
          <p:cNvSpPr txBox="1"/>
          <p:nvPr/>
        </p:nvSpPr>
        <p:spPr>
          <a:xfrm>
            <a:off x="1399375" y="98377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Lato"/>
                <a:ea typeface="Lato"/>
                <a:cs typeface="Lato"/>
                <a:sym typeface="Lato"/>
              </a:rPr>
              <a:t>Catching errors promises:</a:t>
            </a:r>
            <a:endParaRPr>
              <a:solidFill>
                <a:schemeClr val="lt1"/>
              </a:solidFill>
              <a:latin typeface="Lato"/>
              <a:ea typeface="Lato"/>
              <a:cs typeface="Lato"/>
              <a:sym typeface="Lato"/>
            </a:endParaRPr>
          </a:p>
        </p:txBody>
      </p:sp>
      <p:pic>
        <p:nvPicPr>
          <p:cNvPr id="272" name="Google Shape;272;p32"/>
          <p:cNvPicPr preferRelativeResize="0"/>
          <p:nvPr/>
        </p:nvPicPr>
        <p:blipFill>
          <a:blip r:embed="rId3">
            <a:alphaModFix/>
          </a:blip>
          <a:stretch>
            <a:fillRect/>
          </a:stretch>
        </p:blipFill>
        <p:spPr>
          <a:xfrm>
            <a:off x="1023175" y="1746050"/>
            <a:ext cx="7240375" cy="2031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Asynchronous Programming - Promise Demo</a:t>
            </a:r>
            <a:endParaRPr/>
          </a:p>
        </p:txBody>
      </p:sp>
      <p:sp>
        <p:nvSpPr>
          <p:cNvPr id="278" name="Google Shape;278;p33"/>
          <p:cNvSpPr txBox="1"/>
          <p:nvPr/>
        </p:nvSpPr>
        <p:spPr>
          <a:xfrm>
            <a:off x="1399375" y="98377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Lato"/>
                <a:ea typeface="Lato"/>
                <a:cs typeface="Lato"/>
                <a:sym typeface="Lato"/>
              </a:rPr>
              <a:t>Promise.all():</a:t>
            </a:r>
            <a:endParaRPr>
              <a:solidFill>
                <a:schemeClr val="lt1"/>
              </a:solidFill>
              <a:latin typeface="Lato"/>
              <a:ea typeface="Lato"/>
              <a:cs typeface="Lato"/>
              <a:sym typeface="Lato"/>
            </a:endParaRPr>
          </a:p>
        </p:txBody>
      </p:sp>
      <p:pic>
        <p:nvPicPr>
          <p:cNvPr id="279" name="Google Shape;279;p33"/>
          <p:cNvPicPr preferRelativeResize="0"/>
          <p:nvPr/>
        </p:nvPicPr>
        <p:blipFill>
          <a:blip r:embed="rId3">
            <a:alphaModFix/>
          </a:blip>
          <a:stretch>
            <a:fillRect/>
          </a:stretch>
        </p:blipFill>
        <p:spPr>
          <a:xfrm>
            <a:off x="880150" y="1425375"/>
            <a:ext cx="7295993" cy="3454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4"/>
          <p:cNvSpPr txBox="1"/>
          <p:nvPr>
            <p:ph type="title"/>
          </p:nvPr>
        </p:nvSpPr>
        <p:spPr>
          <a:xfrm>
            <a:off x="1297500" y="393750"/>
            <a:ext cx="7038900" cy="82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Asynchronous Programming - Promise Summary Demo</a:t>
            </a:r>
            <a:endParaRPr/>
          </a:p>
        </p:txBody>
      </p:sp>
      <p:sp>
        <p:nvSpPr>
          <p:cNvPr id="285" name="Google Shape;285;p34"/>
          <p:cNvSpPr txBox="1"/>
          <p:nvPr>
            <p:ph idx="1" type="body"/>
          </p:nvPr>
        </p:nvSpPr>
        <p:spPr>
          <a:xfrm>
            <a:off x="1297500" y="1307850"/>
            <a:ext cx="7038900" cy="33765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pic>
        <p:nvPicPr>
          <p:cNvPr id="286" name="Google Shape;286;p34"/>
          <p:cNvPicPr preferRelativeResize="0"/>
          <p:nvPr/>
        </p:nvPicPr>
        <p:blipFill>
          <a:blip r:embed="rId3">
            <a:alphaModFix/>
          </a:blip>
          <a:stretch>
            <a:fillRect/>
          </a:stretch>
        </p:blipFill>
        <p:spPr>
          <a:xfrm>
            <a:off x="1297500" y="1307850"/>
            <a:ext cx="7038900" cy="3376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Asynchronous Programming - Why we need Promise while we already have callbacks?</a:t>
            </a:r>
            <a:endParaRPr/>
          </a:p>
        </p:txBody>
      </p:sp>
      <p:sp>
        <p:nvSpPr>
          <p:cNvPr id="292" name="Google Shape;292;p35"/>
          <p:cNvSpPr txBox="1"/>
          <p:nvPr>
            <p:ph idx="1" type="body"/>
          </p:nvPr>
        </p:nvSpPr>
        <p:spPr>
          <a:xfrm>
            <a:off x="1297500" y="1307850"/>
            <a:ext cx="7038900" cy="33765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vi" sz="1500">
                <a:solidFill>
                  <a:srgbClr val="A4C2F4"/>
                </a:solidFill>
              </a:rPr>
              <a:t>Callback hell:</a:t>
            </a:r>
            <a:endParaRPr sz="1500">
              <a:solidFill>
                <a:srgbClr val="A4C2F4"/>
              </a:solidFill>
            </a:endParaRPr>
          </a:p>
        </p:txBody>
      </p:sp>
      <p:pic>
        <p:nvPicPr>
          <p:cNvPr id="293" name="Google Shape;293;p35"/>
          <p:cNvPicPr preferRelativeResize="0"/>
          <p:nvPr/>
        </p:nvPicPr>
        <p:blipFill>
          <a:blip r:embed="rId3">
            <a:alphaModFix/>
          </a:blip>
          <a:stretch>
            <a:fillRect/>
          </a:stretch>
        </p:blipFill>
        <p:spPr>
          <a:xfrm>
            <a:off x="1742413" y="1897863"/>
            <a:ext cx="5953125" cy="2505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Asynchronous Programming - Async/Await</a:t>
            </a:r>
            <a:endParaRPr/>
          </a:p>
        </p:txBody>
      </p:sp>
      <p:sp>
        <p:nvSpPr>
          <p:cNvPr id="299" name="Google Shape;299;p36"/>
          <p:cNvSpPr txBox="1"/>
          <p:nvPr>
            <p:ph idx="1" type="body"/>
          </p:nvPr>
        </p:nvSpPr>
        <p:spPr>
          <a:xfrm>
            <a:off x="1297500" y="1258325"/>
            <a:ext cx="7038900" cy="3279000"/>
          </a:xfrm>
          <a:prstGeom prst="rect">
            <a:avLst/>
          </a:prstGeom>
        </p:spPr>
        <p:txBody>
          <a:bodyPr anchorCtr="0" anchor="t" bIns="91425" lIns="91425" spcFirstLastPara="1" rIns="91425" wrap="square" tIns="91425">
            <a:normAutofit fontScale="77500" lnSpcReduction="10000"/>
          </a:bodyPr>
          <a:lstStyle/>
          <a:p>
            <a:pPr indent="-302418" lvl="0" marL="457200" rtl="0" algn="l">
              <a:spcBef>
                <a:spcPts val="0"/>
              </a:spcBef>
              <a:spcAft>
                <a:spcPts val="0"/>
              </a:spcAft>
              <a:buSzPct val="100000"/>
              <a:buChar char="-"/>
            </a:pPr>
            <a:r>
              <a:rPr lang="vi" sz="1500"/>
              <a:t>Here is the syntax to work with Promises more easily. This enables you to write code that uses asynchronous functions but looks like synchronous code.</a:t>
            </a:r>
            <a:endParaRPr sz="1500"/>
          </a:p>
          <a:p>
            <a:pPr indent="-302418" lvl="0" marL="457200" rtl="0" algn="l">
              <a:spcBef>
                <a:spcPts val="0"/>
              </a:spcBef>
              <a:spcAft>
                <a:spcPts val="0"/>
              </a:spcAft>
              <a:buSzPct val="100000"/>
              <a:buChar char="-"/>
            </a:pPr>
            <a:r>
              <a:rPr lang="vi" sz="1500"/>
              <a:t>A function declared with the async keyword will always return a Promise.</a:t>
            </a:r>
            <a:endParaRPr sz="1500"/>
          </a:p>
          <a:p>
            <a:pPr indent="-302418" lvl="0" marL="457200" rtl="0" algn="l">
              <a:spcBef>
                <a:spcPts val="0"/>
              </a:spcBef>
              <a:spcAft>
                <a:spcPts val="0"/>
              </a:spcAft>
              <a:buSzPct val="100000"/>
              <a:buChar char="-"/>
            </a:pPr>
            <a:r>
              <a:rPr lang="vi" sz="1500"/>
              <a:t>The await keyword is only used in an async function, an async function can have one or more await expressions.</a:t>
            </a:r>
            <a:endParaRPr sz="1500"/>
          </a:p>
          <a:p>
            <a:pPr indent="-302418" lvl="0" marL="457200" rtl="0" algn="l">
              <a:spcBef>
                <a:spcPts val="0"/>
              </a:spcBef>
              <a:spcAft>
                <a:spcPts val="0"/>
              </a:spcAft>
              <a:buSzPct val="100000"/>
              <a:buChar char="-"/>
            </a:pPr>
            <a:r>
              <a:rPr lang="vi" sz="1500"/>
              <a:t>When the await expression is called, the program will block the execution thread right at the place of the await expression and wait until the Promise returns the result has been processed or returns an error, so the code snippets below the expression await in an async function will not be executed until the Promise returns the result. However, the outer thread will not be blocked, because await only calls in async method, and async function is a function that returns a Promise, so when calling async method, that method will work asynchronously, so the program will not be blocked.</a:t>
            </a:r>
            <a:endParaRPr sz="1500"/>
          </a:p>
          <a:p>
            <a:pPr indent="-302418" lvl="0" marL="457200" rtl="0" algn="l">
              <a:spcBef>
                <a:spcPts val="0"/>
              </a:spcBef>
              <a:spcAft>
                <a:spcPts val="0"/>
              </a:spcAft>
              <a:buSzPct val="100000"/>
              <a:buChar char="-"/>
            </a:pPr>
            <a:r>
              <a:rPr lang="vi" sz="1500"/>
              <a:t>The error of an await expression can be caught with a regular try/catch.</a:t>
            </a:r>
            <a:endParaRPr sz="1500"/>
          </a:p>
          <a:p>
            <a:pPr indent="-302418" lvl="0" marL="457200" rtl="0" algn="l">
              <a:spcBef>
                <a:spcPts val="0"/>
              </a:spcBef>
              <a:spcAft>
                <a:spcPts val="0"/>
              </a:spcAft>
              <a:buSzPct val="100000"/>
              <a:buChar char="-"/>
            </a:pPr>
            <a:r>
              <a:rPr lang="vi" sz="1500"/>
              <a:t>An async function without an await expression will run synchronously.</a:t>
            </a:r>
            <a:endParaRPr sz="1500"/>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7"/>
          <p:cNvSpPr txBox="1"/>
          <p:nvPr>
            <p:ph type="title"/>
          </p:nvPr>
        </p:nvSpPr>
        <p:spPr>
          <a:xfrm>
            <a:off x="1297500" y="393750"/>
            <a:ext cx="7038900" cy="735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Asynchronous Programming - Async/Await Demo</a:t>
            </a:r>
            <a:endParaRPr/>
          </a:p>
        </p:txBody>
      </p:sp>
      <p:pic>
        <p:nvPicPr>
          <p:cNvPr id="305" name="Google Shape;305;p37"/>
          <p:cNvPicPr preferRelativeResize="0"/>
          <p:nvPr/>
        </p:nvPicPr>
        <p:blipFill>
          <a:blip r:embed="rId3">
            <a:alphaModFix/>
          </a:blip>
          <a:stretch>
            <a:fillRect/>
          </a:stretch>
        </p:blipFill>
        <p:spPr>
          <a:xfrm>
            <a:off x="887500" y="1689075"/>
            <a:ext cx="7553750" cy="2466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8"/>
          <p:cNvSpPr txBox="1"/>
          <p:nvPr>
            <p:ph type="title"/>
          </p:nvPr>
        </p:nvSpPr>
        <p:spPr>
          <a:xfrm>
            <a:off x="1297500" y="393750"/>
            <a:ext cx="7038900" cy="735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Asynchronous Programming - Async/Await vs Promise Demo</a:t>
            </a:r>
            <a:endParaRPr/>
          </a:p>
        </p:txBody>
      </p:sp>
      <p:pic>
        <p:nvPicPr>
          <p:cNvPr id="311" name="Google Shape;311;p38"/>
          <p:cNvPicPr preferRelativeResize="0"/>
          <p:nvPr/>
        </p:nvPicPr>
        <p:blipFill>
          <a:blip r:embed="rId3">
            <a:alphaModFix/>
          </a:blip>
          <a:stretch>
            <a:fillRect/>
          </a:stretch>
        </p:blipFill>
        <p:spPr>
          <a:xfrm>
            <a:off x="1084850" y="1230450"/>
            <a:ext cx="7382199" cy="37620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9"/>
          <p:cNvSpPr txBox="1"/>
          <p:nvPr>
            <p:ph type="title"/>
          </p:nvPr>
        </p:nvSpPr>
        <p:spPr>
          <a:xfrm>
            <a:off x="1297500" y="303100"/>
            <a:ext cx="7038900" cy="58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Asynchronous Programming - Workers</a:t>
            </a:r>
            <a:endParaRPr/>
          </a:p>
        </p:txBody>
      </p:sp>
      <p:sp>
        <p:nvSpPr>
          <p:cNvPr id="317" name="Google Shape;317;p39"/>
          <p:cNvSpPr txBox="1"/>
          <p:nvPr>
            <p:ph idx="1" type="body"/>
          </p:nvPr>
        </p:nvSpPr>
        <p:spPr>
          <a:xfrm>
            <a:off x="1297500" y="964400"/>
            <a:ext cx="7038900" cy="383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425"/>
              <a:t>Usually, large computational tasks will be assigned to the server to handle. However, If you are forced to process a large amount of computation on the Client, how do you avoid the problem of freezing the browser because Javascript is a single-threaded programming language. Web Workers will help you solve that problem</a:t>
            </a:r>
            <a:endParaRPr sz="1425"/>
          </a:p>
          <a:p>
            <a:pPr indent="-319135" lvl="0" marL="457200" rtl="0" algn="l">
              <a:spcBef>
                <a:spcPts val="1200"/>
              </a:spcBef>
              <a:spcAft>
                <a:spcPts val="0"/>
              </a:spcAft>
              <a:buSzPts val="1426"/>
              <a:buChar char="-"/>
            </a:pPr>
            <a:r>
              <a:rPr lang="vi" sz="1425"/>
              <a:t>Web workers give you the ability to run some tasks in a different thread.</a:t>
            </a:r>
            <a:endParaRPr sz="1425"/>
          </a:p>
          <a:p>
            <a:pPr indent="-319135" lvl="0" marL="457200" rtl="0" algn="l">
              <a:spcBef>
                <a:spcPts val="0"/>
              </a:spcBef>
              <a:spcAft>
                <a:spcPts val="0"/>
              </a:spcAft>
              <a:buSzPts val="1426"/>
              <a:buChar char="-"/>
            </a:pPr>
            <a:r>
              <a:rPr lang="vi" sz="1425"/>
              <a:t>There are 3 workers:</a:t>
            </a:r>
            <a:endParaRPr sz="1425"/>
          </a:p>
          <a:p>
            <a:pPr indent="-319135" lvl="1" marL="1371600" rtl="0" algn="l">
              <a:spcBef>
                <a:spcPts val="0"/>
              </a:spcBef>
              <a:spcAft>
                <a:spcPts val="0"/>
              </a:spcAft>
              <a:buSzPts val="1426"/>
              <a:buChar char="-"/>
            </a:pPr>
            <a:r>
              <a:rPr lang="vi" sz="1425" u="sng">
                <a:solidFill>
                  <a:schemeClr val="hlink"/>
                </a:solidFill>
                <a:hlinkClick r:id="rId3"/>
              </a:rPr>
              <a:t>Dedicated workers</a:t>
            </a:r>
            <a:endParaRPr sz="1425"/>
          </a:p>
          <a:p>
            <a:pPr indent="-319135" lvl="1" marL="1371600" rtl="0" algn="l">
              <a:spcBef>
                <a:spcPts val="0"/>
              </a:spcBef>
              <a:spcAft>
                <a:spcPts val="0"/>
              </a:spcAft>
              <a:buSzPts val="1426"/>
              <a:buChar char="-"/>
            </a:pPr>
            <a:r>
              <a:rPr lang="vi" sz="1425" u="sng">
                <a:solidFill>
                  <a:schemeClr val="hlink"/>
                </a:solidFill>
                <a:hlinkClick r:id="rId4"/>
              </a:rPr>
              <a:t>Shared workers</a:t>
            </a:r>
            <a:endParaRPr sz="1425"/>
          </a:p>
          <a:p>
            <a:pPr indent="-319135" lvl="1" marL="1371600" rtl="0" algn="l">
              <a:spcBef>
                <a:spcPts val="0"/>
              </a:spcBef>
              <a:spcAft>
                <a:spcPts val="0"/>
              </a:spcAft>
              <a:buSzPts val="1426"/>
              <a:buChar char="-"/>
            </a:pPr>
            <a:r>
              <a:rPr lang="vi" sz="1425" u="sng">
                <a:solidFill>
                  <a:schemeClr val="hlink"/>
                </a:solidFill>
                <a:hlinkClick r:id="rId5"/>
              </a:rPr>
              <a:t>Service workers</a:t>
            </a:r>
            <a:endParaRPr sz="1425"/>
          </a:p>
          <a:p>
            <a:pPr indent="-319135" lvl="0" marL="457200" rtl="0" algn="l">
              <a:spcBef>
                <a:spcPts val="0"/>
              </a:spcBef>
              <a:spcAft>
                <a:spcPts val="0"/>
              </a:spcAft>
              <a:buSzPts val="1426"/>
              <a:buChar char="-"/>
            </a:pPr>
            <a:r>
              <a:rPr lang="vi" sz="1425"/>
              <a:t>Using Worker constructor to create a worker</a:t>
            </a:r>
            <a:endParaRPr sz="1425"/>
          </a:p>
        </p:txBody>
      </p:sp>
      <p:sp>
        <p:nvSpPr>
          <p:cNvPr id="318" name="Google Shape;318;p39"/>
          <p:cNvSpPr txBox="1"/>
          <p:nvPr/>
        </p:nvSpPr>
        <p:spPr>
          <a:xfrm>
            <a:off x="5932300" y="4320250"/>
            <a:ext cx="282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200" u="sng">
                <a:solidFill>
                  <a:schemeClr val="hlink"/>
                </a:solidFill>
                <a:latin typeface="Lato"/>
                <a:ea typeface="Lato"/>
                <a:cs typeface="Lato"/>
                <a:sym typeface="Lato"/>
                <a:hlinkClick r:id="rId6"/>
              </a:rPr>
              <a:t>Web workers</a:t>
            </a:r>
            <a:endParaRPr sz="1200">
              <a:solidFill>
                <a:schemeClr val="lt1"/>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0"/>
          <p:cNvSpPr txBox="1"/>
          <p:nvPr>
            <p:ph type="title"/>
          </p:nvPr>
        </p:nvSpPr>
        <p:spPr>
          <a:xfrm>
            <a:off x="1297500" y="303100"/>
            <a:ext cx="7038900" cy="587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Asynchronous Programming - Workers demo</a:t>
            </a:r>
            <a:endParaRPr/>
          </a:p>
        </p:txBody>
      </p:sp>
      <p:sp>
        <p:nvSpPr>
          <p:cNvPr id="324" name="Google Shape;324;p40"/>
          <p:cNvSpPr txBox="1"/>
          <p:nvPr>
            <p:ph idx="1" type="body"/>
          </p:nvPr>
        </p:nvSpPr>
        <p:spPr>
          <a:xfrm>
            <a:off x="1297500" y="964400"/>
            <a:ext cx="7038900" cy="3693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vi" sz="1425"/>
              <a:t>Browser freezing problem:</a:t>
            </a:r>
            <a:endParaRPr sz="1425"/>
          </a:p>
        </p:txBody>
      </p:sp>
      <p:sp>
        <p:nvSpPr>
          <p:cNvPr id="325" name="Google Shape;325;p40"/>
          <p:cNvSpPr txBox="1"/>
          <p:nvPr/>
        </p:nvSpPr>
        <p:spPr>
          <a:xfrm>
            <a:off x="5932300" y="4320250"/>
            <a:ext cx="282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200" u="sng">
                <a:solidFill>
                  <a:schemeClr val="hlink"/>
                </a:solidFill>
                <a:latin typeface="Lato"/>
                <a:ea typeface="Lato"/>
                <a:cs typeface="Lato"/>
                <a:sym typeface="Lato"/>
                <a:hlinkClick r:id="rId3"/>
              </a:rPr>
              <a:t>Web workers</a:t>
            </a:r>
            <a:endParaRPr sz="1200">
              <a:solidFill>
                <a:schemeClr val="lt1"/>
              </a:solidFill>
              <a:latin typeface="Lato"/>
              <a:ea typeface="Lato"/>
              <a:cs typeface="Lato"/>
              <a:sym typeface="Lato"/>
            </a:endParaRPr>
          </a:p>
        </p:txBody>
      </p:sp>
      <p:pic>
        <p:nvPicPr>
          <p:cNvPr id="326" name="Google Shape;326;p40"/>
          <p:cNvPicPr preferRelativeResize="0"/>
          <p:nvPr/>
        </p:nvPicPr>
        <p:blipFill>
          <a:blip r:embed="rId4">
            <a:alphaModFix/>
          </a:blip>
          <a:stretch>
            <a:fillRect/>
          </a:stretch>
        </p:blipFill>
        <p:spPr>
          <a:xfrm>
            <a:off x="1297500" y="1333700"/>
            <a:ext cx="6145800" cy="3505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1"/>
          <p:cNvSpPr txBox="1"/>
          <p:nvPr>
            <p:ph type="title"/>
          </p:nvPr>
        </p:nvSpPr>
        <p:spPr>
          <a:xfrm>
            <a:off x="1297500" y="303100"/>
            <a:ext cx="7038900" cy="587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Asynchronous Programming - Workers demo</a:t>
            </a:r>
            <a:endParaRPr/>
          </a:p>
        </p:txBody>
      </p:sp>
      <p:sp>
        <p:nvSpPr>
          <p:cNvPr id="332" name="Google Shape;332;p41"/>
          <p:cNvSpPr txBox="1"/>
          <p:nvPr>
            <p:ph idx="1" type="body"/>
          </p:nvPr>
        </p:nvSpPr>
        <p:spPr>
          <a:xfrm>
            <a:off x="1297500" y="964400"/>
            <a:ext cx="7038900" cy="3693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vi" sz="1425"/>
              <a:t>Resolution: </a:t>
            </a:r>
            <a:r>
              <a:rPr lang="vi" sz="1425">
                <a:solidFill>
                  <a:srgbClr val="00FFFF"/>
                </a:solidFill>
              </a:rPr>
              <a:t>add worker.js file</a:t>
            </a:r>
            <a:endParaRPr sz="1425">
              <a:solidFill>
                <a:srgbClr val="00FFFF"/>
              </a:solidFill>
            </a:endParaRPr>
          </a:p>
        </p:txBody>
      </p:sp>
      <p:pic>
        <p:nvPicPr>
          <p:cNvPr id="333" name="Google Shape;333;p41"/>
          <p:cNvPicPr preferRelativeResize="0"/>
          <p:nvPr/>
        </p:nvPicPr>
        <p:blipFill>
          <a:blip r:embed="rId3">
            <a:alphaModFix/>
          </a:blip>
          <a:stretch>
            <a:fillRect/>
          </a:stretch>
        </p:blipFill>
        <p:spPr>
          <a:xfrm>
            <a:off x="1121250" y="1368925"/>
            <a:ext cx="6901511" cy="3505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66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Javascript Overview</a:t>
            </a:r>
            <a:endParaRPr/>
          </a:p>
        </p:txBody>
      </p:sp>
      <p:pic>
        <p:nvPicPr>
          <p:cNvPr id="146" name="Google Shape;146;p15"/>
          <p:cNvPicPr preferRelativeResize="0"/>
          <p:nvPr/>
        </p:nvPicPr>
        <p:blipFill>
          <a:blip r:embed="rId3">
            <a:alphaModFix/>
          </a:blip>
          <a:stretch>
            <a:fillRect/>
          </a:stretch>
        </p:blipFill>
        <p:spPr>
          <a:xfrm>
            <a:off x="1297500" y="1121375"/>
            <a:ext cx="7038899" cy="37813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2"/>
          <p:cNvSpPr txBox="1"/>
          <p:nvPr>
            <p:ph type="title"/>
          </p:nvPr>
        </p:nvSpPr>
        <p:spPr>
          <a:xfrm>
            <a:off x="1297500" y="303100"/>
            <a:ext cx="7038900" cy="587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Asynchronous Programming - Workers demo</a:t>
            </a:r>
            <a:endParaRPr/>
          </a:p>
        </p:txBody>
      </p:sp>
      <p:sp>
        <p:nvSpPr>
          <p:cNvPr id="339" name="Google Shape;339;p42"/>
          <p:cNvSpPr txBox="1"/>
          <p:nvPr>
            <p:ph idx="1" type="body"/>
          </p:nvPr>
        </p:nvSpPr>
        <p:spPr>
          <a:xfrm>
            <a:off x="1297500" y="964400"/>
            <a:ext cx="7038900" cy="3693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vi" sz="1425"/>
              <a:t>Resolution: </a:t>
            </a:r>
            <a:r>
              <a:rPr lang="vi" sz="1425">
                <a:solidFill>
                  <a:srgbClr val="00FFFF"/>
                </a:solidFill>
              </a:rPr>
              <a:t>using worker to send message and receive message</a:t>
            </a:r>
            <a:endParaRPr sz="1425">
              <a:solidFill>
                <a:srgbClr val="00FFFF"/>
              </a:solidFill>
            </a:endParaRPr>
          </a:p>
        </p:txBody>
      </p:sp>
      <p:pic>
        <p:nvPicPr>
          <p:cNvPr id="340" name="Google Shape;340;p42"/>
          <p:cNvPicPr preferRelativeResize="0"/>
          <p:nvPr/>
        </p:nvPicPr>
        <p:blipFill>
          <a:blip r:embed="rId3">
            <a:alphaModFix/>
          </a:blip>
          <a:stretch>
            <a:fillRect/>
          </a:stretch>
        </p:blipFill>
        <p:spPr>
          <a:xfrm>
            <a:off x="1546175" y="1483750"/>
            <a:ext cx="6131474" cy="3533800"/>
          </a:xfrm>
          <a:prstGeom prst="rect">
            <a:avLst/>
          </a:prstGeom>
          <a:noFill/>
          <a:ln>
            <a:noFill/>
          </a:ln>
        </p:spPr>
      </p:pic>
      <p:pic>
        <p:nvPicPr>
          <p:cNvPr id="341" name="Google Shape;341;p42"/>
          <p:cNvPicPr preferRelativeResize="0"/>
          <p:nvPr/>
        </p:nvPicPr>
        <p:blipFill>
          <a:blip r:embed="rId4">
            <a:alphaModFix/>
          </a:blip>
          <a:stretch>
            <a:fillRect/>
          </a:stretch>
        </p:blipFill>
        <p:spPr>
          <a:xfrm>
            <a:off x="1589375" y="1248950"/>
            <a:ext cx="2646925" cy="23480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3"/>
          <p:cNvSpPr txBox="1"/>
          <p:nvPr>
            <p:ph type="title"/>
          </p:nvPr>
        </p:nvSpPr>
        <p:spPr>
          <a:xfrm>
            <a:off x="1297500" y="303100"/>
            <a:ext cx="7038900" cy="58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Summary </a:t>
            </a:r>
            <a:endParaRPr/>
          </a:p>
        </p:txBody>
      </p:sp>
      <p:sp>
        <p:nvSpPr>
          <p:cNvPr id="347" name="Google Shape;347;p43"/>
          <p:cNvSpPr txBox="1"/>
          <p:nvPr>
            <p:ph idx="1" type="body"/>
          </p:nvPr>
        </p:nvSpPr>
        <p:spPr>
          <a:xfrm>
            <a:off x="1297500" y="964400"/>
            <a:ext cx="7038900" cy="3839400"/>
          </a:xfrm>
          <a:prstGeom prst="rect">
            <a:avLst/>
          </a:prstGeom>
        </p:spPr>
        <p:txBody>
          <a:bodyPr anchorCtr="0" anchor="t" bIns="91425" lIns="91425" spcFirstLastPara="1" rIns="91425" wrap="square" tIns="91425">
            <a:normAutofit fontScale="77500" lnSpcReduction="10000"/>
          </a:bodyPr>
          <a:lstStyle/>
          <a:p>
            <a:pPr indent="-308607" lvl="0" marL="457200" rtl="0" algn="l">
              <a:spcBef>
                <a:spcPts val="0"/>
              </a:spcBef>
              <a:spcAft>
                <a:spcPts val="0"/>
              </a:spcAft>
              <a:buSzPct val="100000"/>
              <a:buChar char="-"/>
            </a:pPr>
            <a:r>
              <a:rPr lang="vi" sz="1625"/>
              <a:t>The Javascript engine uses the Call Stack to keep track of the functions being executed.</a:t>
            </a:r>
            <a:endParaRPr sz="1625"/>
          </a:p>
          <a:p>
            <a:pPr indent="-308607" lvl="0" marL="457200" rtl="0" algn="l">
              <a:spcBef>
                <a:spcPts val="0"/>
              </a:spcBef>
              <a:spcAft>
                <a:spcPts val="0"/>
              </a:spcAft>
              <a:buSzPct val="100000"/>
              <a:buChar char="-"/>
            </a:pPr>
            <a:r>
              <a:rPr lang="vi" sz="1625"/>
              <a:t>Call Stack executes functions sequentially.</a:t>
            </a:r>
            <a:endParaRPr sz="1625"/>
          </a:p>
          <a:p>
            <a:pPr indent="-308607" lvl="0" marL="457200" rtl="0" algn="l">
              <a:spcBef>
                <a:spcPts val="0"/>
              </a:spcBef>
              <a:spcAft>
                <a:spcPts val="0"/>
              </a:spcAft>
              <a:buSzPct val="100000"/>
              <a:buChar char="-"/>
            </a:pPr>
            <a:r>
              <a:rPr lang="vi" sz="1625"/>
              <a:t>Web APIs use callback functions to execute tasks when the asynchronous/delay operation completes. These callback functions are pushed to the Callback Queue.</a:t>
            </a:r>
            <a:endParaRPr sz="1625"/>
          </a:p>
          <a:p>
            <a:pPr indent="-308607" lvl="0" marL="457200" rtl="0" algn="l">
              <a:spcBef>
                <a:spcPts val="0"/>
              </a:spcBef>
              <a:spcAft>
                <a:spcPts val="0"/>
              </a:spcAft>
              <a:buSzPct val="100000"/>
              <a:buChar char="-"/>
            </a:pPr>
            <a:r>
              <a:rPr lang="vi" sz="1625"/>
              <a:t>Promises make it easier to handle asynchronous tasks and solve the Callback Hell problem.</a:t>
            </a:r>
            <a:endParaRPr sz="1625"/>
          </a:p>
          <a:p>
            <a:pPr indent="-308607" lvl="0" marL="457200" rtl="0" algn="l">
              <a:spcBef>
                <a:spcPts val="0"/>
              </a:spcBef>
              <a:spcAft>
                <a:spcPts val="0"/>
              </a:spcAft>
              <a:buSzPct val="100000"/>
              <a:buChar char="-"/>
            </a:pPr>
            <a:r>
              <a:rPr lang="vi" sz="1625"/>
              <a:t>The Promise's predefined scripting functions in the .then() function after the Promise has been processed will be pushed into the Job Queue.</a:t>
            </a:r>
            <a:endParaRPr sz="1625"/>
          </a:p>
          <a:p>
            <a:pPr indent="-308607" lvl="0" marL="457200" rtl="0" algn="l">
              <a:spcBef>
                <a:spcPts val="0"/>
              </a:spcBef>
              <a:spcAft>
                <a:spcPts val="0"/>
              </a:spcAft>
              <a:buSzPct val="100000"/>
              <a:buChar char="-"/>
            </a:pPr>
            <a:r>
              <a:rPr lang="vi" sz="1625"/>
              <a:t>The Job Queue has a higher priority than the Callback Queue in the Event Loop.</a:t>
            </a:r>
            <a:endParaRPr sz="1625"/>
          </a:p>
          <a:p>
            <a:pPr indent="-308607" lvl="0" marL="457200" rtl="0" algn="l">
              <a:spcBef>
                <a:spcPts val="0"/>
              </a:spcBef>
              <a:spcAft>
                <a:spcPts val="0"/>
              </a:spcAft>
              <a:buSzPct val="100000"/>
              <a:buChar char="-"/>
            </a:pPr>
            <a:r>
              <a:rPr lang="vi" sz="1625"/>
              <a:t>Async/Await offers a simpler, cleaner, easier to understand and more synchronous style of dealing with asynchronous operations with the core still coming from Promises.</a:t>
            </a:r>
            <a:endParaRPr sz="1625"/>
          </a:p>
          <a:p>
            <a:pPr indent="-308607" lvl="0" marL="457200" rtl="0" algn="l">
              <a:spcBef>
                <a:spcPts val="0"/>
              </a:spcBef>
              <a:spcAft>
                <a:spcPts val="0"/>
              </a:spcAft>
              <a:buSzPct val="100000"/>
              <a:buChar char="-"/>
            </a:pPr>
            <a:r>
              <a:rPr lang="vi" sz="1625"/>
              <a:t>Functions declared with the default async keyword return a Promise.</a:t>
            </a:r>
            <a:endParaRPr sz="1625"/>
          </a:p>
          <a:p>
            <a:pPr indent="-308607" lvl="0" marL="457200" rtl="0" algn="l">
              <a:spcBef>
                <a:spcPts val="0"/>
              </a:spcBef>
              <a:spcAft>
                <a:spcPts val="0"/>
              </a:spcAft>
              <a:buSzPct val="100000"/>
              <a:buChar char="-"/>
            </a:pPr>
            <a:r>
              <a:rPr lang="vi" sz="1625"/>
              <a:t>The await keyword is only executed in the async function, the program will block the lines after the await command in the async function, the outside thread is not blocked.</a:t>
            </a:r>
            <a:endParaRPr sz="1625"/>
          </a:p>
          <a:p>
            <a:pPr indent="-308607" lvl="0" marL="457200" rtl="0" algn="l">
              <a:spcBef>
                <a:spcPts val="0"/>
              </a:spcBef>
              <a:spcAft>
                <a:spcPts val="0"/>
              </a:spcAft>
              <a:buSzPct val="100000"/>
              <a:buChar char="-"/>
            </a:pPr>
            <a:r>
              <a:rPr lang="vi" sz="1625"/>
              <a:t>Async/await can be combined with Promises to make asynchronous handling even easier.</a:t>
            </a:r>
            <a:endParaRPr sz="1625"/>
          </a:p>
          <a:p>
            <a:pPr indent="-308607" lvl="0" marL="457200" rtl="0" algn="l">
              <a:spcBef>
                <a:spcPts val="0"/>
              </a:spcBef>
              <a:spcAft>
                <a:spcPts val="0"/>
              </a:spcAft>
              <a:buSzPct val="100000"/>
              <a:buChar char="-"/>
            </a:pPr>
            <a:r>
              <a:rPr lang="vi" sz="1625"/>
              <a:t>Promise.all() is faster than multi await with multiple tasks that do not depend on each other.</a:t>
            </a:r>
            <a:endParaRPr sz="1625"/>
          </a:p>
          <a:p>
            <a:pPr indent="-308607" lvl="0" marL="457200" rtl="0" algn="l">
              <a:spcBef>
                <a:spcPts val="0"/>
              </a:spcBef>
              <a:spcAft>
                <a:spcPts val="0"/>
              </a:spcAft>
              <a:buSzPct val="100000"/>
              <a:buChar char="-"/>
            </a:pPr>
            <a:r>
              <a:rPr lang="vi" sz="1625"/>
              <a:t>Web worker give us the ability to run some tasks in a different thread</a:t>
            </a:r>
            <a:endParaRPr sz="1625"/>
          </a:p>
          <a:p>
            <a:pPr indent="0" lvl="0" marL="45720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4"/>
          <p:cNvSpPr txBox="1"/>
          <p:nvPr>
            <p:ph type="title"/>
          </p:nvPr>
        </p:nvSpPr>
        <p:spPr>
          <a:xfrm>
            <a:off x="3259800" y="1454625"/>
            <a:ext cx="2624400" cy="174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vi" sz="6000">
                <a:solidFill>
                  <a:srgbClr val="FF9900"/>
                </a:solidFill>
                <a:latin typeface="Lobster"/>
                <a:ea typeface="Lobster"/>
                <a:cs typeface="Lobster"/>
                <a:sym typeface="Lobster"/>
              </a:rPr>
              <a:t>Q &amp; A</a:t>
            </a:r>
            <a:endParaRPr sz="6000">
              <a:solidFill>
                <a:srgbClr val="FF9900"/>
              </a:solidFill>
              <a:latin typeface="Lobster"/>
              <a:ea typeface="Lobster"/>
              <a:cs typeface="Lobster"/>
              <a:sym typeface="Lobste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5"/>
          <p:cNvSpPr txBox="1"/>
          <p:nvPr>
            <p:ph type="title"/>
          </p:nvPr>
        </p:nvSpPr>
        <p:spPr>
          <a:xfrm>
            <a:off x="2721775" y="1454625"/>
            <a:ext cx="3836100" cy="174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vi" sz="6000">
                <a:solidFill>
                  <a:schemeClr val="lt2"/>
                </a:solidFill>
                <a:latin typeface="Lobster"/>
                <a:ea typeface="Lobster"/>
                <a:cs typeface="Lobster"/>
                <a:sym typeface="Lobster"/>
              </a:rPr>
              <a:t>Thank you</a:t>
            </a:r>
            <a:endParaRPr sz="6000">
              <a:solidFill>
                <a:schemeClr val="lt2"/>
              </a:solidFill>
              <a:latin typeface="Lobster"/>
              <a:ea typeface="Lobster"/>
              <a:cs typeface="Lobster"/>
              <a:sym typeface="Lobste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6"/>
          <p:cNvSpPr txBox="1"/>
          <p:nvPr>
            <p:ph type="title"/>
          </p:nvPr>
        </p:nvSpPr>
        <p:spPr>
          <a:xfrm>
            <a:off x="2721775" y="1454625"/>
            <a:ext cx="3836100" cy="174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vi" sz="6000">
                <a:solidFill>
                  <a:schemeClr val="lt2"/>
                </a:solidFill>
                <a:latin typeface="Lobster"/>
                <a:ea typeface="Lobster"/>
                <a:cs typeface="Lobster"/>
                <a:sym typeface="Lobster"/>
              </a:rPr>
              <a:t>Thank you</a:t>
            </a:r>
            <a:endParaRPr sz="6000">
              <a:solidFill>
                <a:schemeClr val="lt2"/>
              </a:solidFill>
              <a:latin typeface="Lobster"/>
              <a:ea typeface="Lobster"/>
              <a:cs typeface="Lobster"/>
              <a:sym typeface="Lobster"/>
            </a:endParaRPr>
          </a:p>
        </p:txBody>
      </p:sp>
      <p:sp>
        <p:nvSpPr>
          <p:cNvPr id="363" name="Google Shape;363;p46"/>
          <p:cNvSpPr txBox="1"/>
          <p:nvPr/>
        </p:nvSpPr>
        <p:spPr>
          <a:xfrm>
            <a:off x="2595325" y="1828075"/>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Javascript Overview</a:t>
            </a:r>
            <a:endParaRPr/>
          </a:p>
          <a:p>
            <a:pPr indent="0" lvl="0" marL="0" rtl="0" algn="l">
              <a:spcBef>
                <a:spcPts val="0"/>
              </a:spcBef>
              <a:spcAft>
                <a:spcPts val="0"/>
              </a:spcAft>
              <a:buNone/>
            </a:pPr>
            <a:r>
              <a:t/>
            </a:r>
            <a:endParaRPr/>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vi"/>
              <a:t>Javascript is a single-threaded, non-blocking, asynchronous and concurrent language consisting of a Memory Heap, a Call Stack, an Event Loop, a Callback Queue, a Job Queue and WebAPIs with HTTP requests, timers, events, etc…</a:t>
            </a:r>
            <a:endParaRPr/>
          </a:p>
          <a:p>
            <a:pPr indent="-311150" lvl="0" marL="457200" rtl="0" algn="l">
              <a:spcBef>
                <a:spcPts val="0"/>
              </a:spcBef>
              <a:spcAft>
                <a:spcPts val="0"/>
              </a:spcAft>
              <a:buSzPts val="1300"/>
              <a:buChar char="-"/>
            </a:pPr>
            <a:r>
              <a:rPr lang="vi"/>
              <a:t>Javascript is an interpreted programming language.</a:t>
            </a:r>
            <a:endParaRPr/>
          </a:p>
          <a:p>
            <a:pPr indent="-311150" lvl="0" marL="457200" rtl="0" algn="l">
              <a:spcBef>
                <a:spcPts val="0"/>
              </a:spcBef>
              <a:spcAft>
                <a:spcPts val="0"/>
              </a:spcAft>
              <a:buSzPts val="1300"/>
              <a:buChar char="-"/>
            </a:pPr>
            <a:r>
              <a:rPr lang="vi"/>
              <a:t>Javascript Engine includes 2 main components: Call Stack and Memory Heap.</a:t>
            </a:r>
            <a:endParaRPr/>
          </a:p>
          <a:p>
            <a:pPr indent="-311150" lvl="0" marL="457200" rtl="0" algn="l">
              <a:spcBef>
                <a:spcPts val="0"/>
              </a:spcBef>
              <a:spcAft>
                <a:spcPts val="0"/>
              </a:spcAft>
              <a:buSzPts val="1300"/>
              <a:buChar char="-"/>
            </a:pPr>
            <a:r>
              <a:rPr lang="vi"/>
              <a:t>Javascript Runtime includes components such as Browser APIs/Web APIs, Event Loop, Callback Queue, Job Queue, Javascript Engine.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60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Synchronous Programming</a:t>
            </a:r>
            <a:endParaRPr/>
          </a:p>
        </p:txBody>
      </p:sp>
      <p:sp>
        <p:nvSpPr>
          <p:cNvPr id="158" name="Google Shape;158;p17"/>
          <p:cNvSpPr/>
          <p:nvPr/>
        </p:nvSpPr>
        <p:spPr>
          <a:xfrm>
            <a:off x="3617825" y="1023225"/>
            <a:ext cx="1553100" cy="438600"/>
          </a:xfrm>
          <a:prstGeom prst="flowChartConnector">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Begin</a:t>
            </a:r>
            <a:endParaRPr/>
          </a:p>
        </p:txBody>
      </p:sp>
      <p:cxnSp>
        <p:nvCxnSpPr>
          <p:cNvPr id="159" name="Google Shape;159;p17"/>
          <p:cNvCxnSpPr>
            <a:stCxn id="158" idx="4"/>
            <a:endCxn id="160" idx="0"/>
          </p:cNvCxnSpPr>
          <p:nvPr/>
        </p:nvCxnSpPr>
        <p:spPr>
          <a:xfrm>
            <a:off x="4394375" y="1461825"/>
            <a:ext cx="0" cy="196500"/>
          </a:xfrm>
          <a:prstGeom prst="straightConnector1">
            <a:avLst/>
          </a:prstGeom>
          <a:noFill/>
          <a:ln cap="flat" cmpd="sng" w="9525">
            <a:solidFill>
              <a:schemeClr val="dk2"/>
            </a:solidFill>
            <a:prstDash val="solid"/>
            <a:round/>
            <a:headEnd len="med" w="med" type="none"/>
            <a:tailEnd len="med" w="med" type="triangle"/>
          </a:ln>
        </p:spPr>
      </p:cxnSp>
      <p:sp>
        <p:nvSpPr>
          <p:cNvPr id="160" name="Google Shape;160;p17"/>
          <p:cNvSpPr/>
          <p:nvPr/>
        </p:nvSpPr>
        <p:spPr>
          <a:xfrm>
            <a:off x="3617825" y="1658325"/>
            <a:ext cx="1553100" cy="438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Task 1</a:t>
            </a:r>
            <a:endParaRPr/>
          </a:p>
        </p:txBody>
      </p:sp>
      <p:cxnSp>
        <p:nvCxnSpPr>
          <p:cNvPr id="161" name="Google Shape;161;p17"/>
          <p:cNvCxnSpPr>
            <a:stCxn id="160" idx="2"/>
            <a:endCxn id="162" idx="0"/>
          </p:cNvCxnSpPr>
          <p:nvPr/>
        </p:nvCxnSpPr>
        <p:spPr>
          <a:xfrm>
            <a:off x="4394375" y="2096925"/>
            <a:ext cx="0" cy="221400"/>
          </a:xfrm>
          <a:prstGeom prst="straightConnector1">
            <a:avLst/>
          </a:prstGeom>
          <a:noFill/>
          <a:ln cap="flat" cmpd="sng" w="9525">
            <a:solidFill>
              <a:schemeClr val="dk2"/>
            </a:solidFill>
            <a:prstDash val="solid"/>
            <a:round/>
            <a:headEnd len="med" w="med" type="none"/>
            <a:tailEnd len="med" w="med" type="triangle"/>
          </a:ln>
        </p:spPr>
      </p:cxnSp>
      <p:sp>
        <p:nvSpPr>
          <p:cNvPr id="162" name="Google Shape;162;p17"/>
          <p:cNvSpPr/>
          <p:nvPr/>
        </p:nvSpPr>
        <p:spPr>
          <a:xfrm>
            <a:off x="3617825" y="2318338"/>
            <a:ext cx="1553100" cy="438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Task 2</a:t>
            </a:r>
            <a:endParaRPr/>
          </a:p>
        </p:txBody>
      </p:sp>
      <p:cxnSp>
        <p:nvCxnSpPr>
          <p:cNvPr id="163" name="Google Shape;163;p17"/>
          <p:cNvCxnSpPr>
            <a:stCxn id="162" idx="2"/>
            <a:endCxn id="164" idx="0"/>
          </p:cNvCxnSpPr>
          <p:nvPr/>
        </p:nvCxnSpPr>
        <p:spPr>
          <a:xfrm>
            <a:off x="4394375" y="2756938"/>
            <a:ext cx="0" cy="234000"/>
          </a:xfrm>
          <a:prstGeom prst="straightConnector1">
            <a:avLst/>
          </a:prstGeom>
          <a:noFill/>
          <a:ln cap="flat" cmpd="sng" w="9525">
            <a:solidFill>
              <a:schemeClr val="dk2"/>
            </a:solidFill>
            <a:prstDash val="solid"/>
            <a:round/>
            <a:headEnd len="med" w="med" type="none"/>
            <a:tailEnd len="med" w="med" type="triangle"/>
          </a:ln>
        </p:spPr>
      </p:cxnSp>
      <p:sp>
        <p:nvSpPr>
          <p:cNvPr id="164" name="Google Shape;164;p17"/>
          <p:cNvSpPr/>
          <p:nvPr/>
        </p:nvSpPr>
        <p:spPr>
          <a:xfrm>
            <a:off x="3617825" y="2990938"/>
            <a:ext cx="1553100" cy="438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a:t>
            </a:r>
            <a:endParaRPr/>
          </a:p>
        </p:txBody>
      </p:sp>
      <p:cxnSp>
        <p:nvCxnSpPr>
          <p:cNvPr id="165" name="Google Shape;165;p17"/>
          <p:cNvCxnSpPr>
            <a:stCxn id="164" idx="2"/>
            <a:endCxn id="166" idx="0"/>
          </p:cNvCxnSpPr>
          <p:nvPr/>
        </p:nvCxnSpPr>
        <p:spPr>
          <a:xfrm>
            <a:off x="4394375" y="3429538"/>
            <a:ext cx="0" cy="240300"/>
          </a:xfrm>
          <a:prstGeom prst="straightConnector1">
            <a:avLst/>
          </a:prstGeom>
          <a:noFill/>
          <a:ln cap="flat" cmpd="sng" w="9525">
            <a:solidFill>
              <a:schemeClr val="dk2"/>
            </a:solidFill>
            <a:prstDash val="solid"/>
            <a:round/>
            <a:headEnd len="med" w="med" type="none"/>
            <a:tailEnd len="med" w="med" type="triangle"/>
          </a:ln>
        </p:spPr>
      </p:cxnSp>
      <p:sp>
        <p:nvSpPr>
          <p:cNvPr id="166" name="Google Shape;166;p17"/>
          <p:cNvSpPr/>
          <p:nvPr/>
        </p:nvSpPr>
        <p:spPr>
          <a:xfrm>
            <a:off x="3617825" y="3669838"/>
            <a:ext cx="1553100" cy="438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Task n</a:t>
            </a:r>
            <a:endParaRPr/>
          </a:p>
        </p:txBody>
      </p:sp>
      <p:sp>
        <p:nvSpPr>
          <p:cNvPr id="167" name="Google Shape;167;p17"/>
          <p:cNvSpPr/>
          <p:nvPr/>
        </p:nvSpPr>
        <p:spPr>
          <a:xfrm>
            <a:off x="3617825" y="4348750"/>
            <a:ext cx="1553100" cy="383700"/>
          </a:xfrm>
          <a:prstGeom prst="flowChartConnector">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End</a:t>
            </a:r>
            <a:endParaRPr/>
          </a:p>
        </p:txBody>
      </p:sp>
      <p:cxnSp>
        <p:nvCxnSpPr>
          <p:cNvPr id="168" name="Google Shape;168;p17"/>
          <p:cNvCxnSpPr>
            <a:stCxn id="166" idx="2"/>
            <a:endCxn id="167" idx="0"/>
          </p:cNvCxnSpPr>
          <p:nvPr/>
        </p:nvCxnSpPr>
        <p:spPr>
          <a:xfrm>
            <a:off x="4394375" y="4108438"/>
            <a:ext cx="0" cy="240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Synchronous Programming</a:t>
            </a:r>
            <a:endParaRPr/>
          </a:p>
        </p:txBody>
      </p:sp>
      <p:sp>
        <p:nvSpPr>
          <p:cNvPr id="174" name="Google Shape;174;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vi"/>
              <a:t>Advantages of synchronous programming: Code is clear, easy to read, easy to debug.</a:t>
            </a:r>
            <a:endParaRPr/>
          </a:p>
          <a:p>
            <a:pPr indent="0" lvl="0" marL="457200" rtl="0" algn="l">
              <a:spcBef>
                <a:spcPts val="1200"/>
              </a:spcBef>
              <a:spcAft>
                <a:spcPts val="0"/>
              </a:spcAft>
              <a:buNone/>
            </a:pPr>
            <a:r>
              <a:rPr lang="vi"/>
              <a:t>Disadvantage of synchronous programming: Synchronous means blocking, the program will be blocked on time-consuming high-volume statements or executing a task with a timeout. Suppose we want to fetch a large amount of data from the database and then display it to the user interface. When the program runs to this segment, it will have to wait for the data download to complete and then display it on the interface, it will bring a bad experience to the user.</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Synchronous Programming - How does Call Stack Work?</a:t>
            </a:r>
            <a:endParaRPr/>
          </a:p>
        </p:txBody>
      </p:sp>
      <p:sp>
        <p:nvSpPr>
          <p:cNvPr id="180" name="Google Shape;180;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81" name="Google Shape;181;p19"/>
          <p:cNvPicPr preferRelativeResize="0"/>
          <p:nvPr/>
        </p:nvPicPr>
        <p:blipFill>
          <a:blip r:embed="rId3">
            <a:alphaModFix/>
          </a:blip>
          <a:stretch>
            <a:fillRect/>
          </a:stretch>
        </p:blipFill>
        <p:spPr>
          <a:xfrm>
            <a:off x="1297500" y="1661425"/>
            <a:ext cx="6773750" cy="3243251"/>
          </a:xfrm>
          <a:prstGeom prst="rect">
            <a:avLst/>
          </a:prstGeom>
          <a:noFill/>
          <a:ln>
            <a:noFill/>
          </a:ln>
        </p:spPr>
      </p:pic>
      <p:sp>
        <p:nvSpPr>
          <p:cNvPr id="182" name="Google Shape;182;p19"/>
          <p:cNvSpPr txBox="1"/>
          <p:nvPr/>
        </p:nvSpPr>
        <p:spPr>
          <a:xfrm>
            <a:off x="1297500" y="1219600"/>
            <a:ext cx="509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lt1"/>
                </a:solidFill>
                <a:latin typeface="Montserrat"/>
                <a:ea typeface="Montserrat"/>
                <a:cs typeface="Montserrat"/>
                <a:sym typeface="Montserrat"/>
              </a:rPr>
              <a:t>Calling Methods Sequentially</a:t>
            </a:r>
            <a:endParaRPr sz="18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1297500" y="393750"/>
            <a:ext cx="7239600" cy="83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Synchronous Programming - How does Call Stack Work?</a:t>
            </a:r>
            <a:endParaRPr/>
          </a:p>
          <a:p>
            <a:pPr indent="0" lvl="0" marL="0" rtl="0" algn="l">
              <a:spcBef>
                <a:spcPts val="0"/>
              </a:spcBef>
              <a:spcAft>
                <a:spcPts val="0"/>
              </a:spcAft>
              <a:buNone/>
            </a:pPr>
            <a:r>
              <a:t/>
            </a:r>
            <a:endParaRPr/>
          </a:p>
        </p:txBody>
      </p:sp>
      <p:sp>
        <p:nvSpPr>
          <p:cNvPr id="188" name="Google Shape;188;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89" name="Google Shape;189;p20"/>
          <p:cNvPicPr preferRelativeResize="0"/>
          <p:nvPr/>
        </p:nvPicPr>
        <p:blipFill>
          <a:blip r:embed="rId3">
            <a:alphaModFix/>
          </a:blip>
          <a:stretch>
            <a:fillRect/>
          </a:stretch>
        </p:blipFill>
        <p:spPr>
          <a:xfrm>
            <a:off x="1422963" y="1925350"/>
            <a:ext cx="6787973" cy="2911199"/>
          </a:xfrm>
          <a:prstGeom prst="rect">
            <a:avLst/>
          </a:prstGeom>
          <a:noFill/>
          <a:ln>
            <a:noFill/>
          </a:ln>
        </p:spPr>
      </p:pic>
      <p:sp>
        <p:nvSpPr>
          <p:cNvPr id="190" name="Google Shape;190;p20"/>
          <p:cNvSpPr txBox="1"/>
          <p:nvPr/>
        </p:nvSpPr>
        <p:spPr>
          <a:xfrm>
            <a:off x="1422975" y="1346000"/>
            <a:ext cx="509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lt1"/>
                </a:solidFill>
                <a:latin typeface="Montserrat"/>
                <a:ea typeface="Montserrat"/>
                <a:cs typeface="Montserrat"/>
                <a:sym typeface="Montserrat"/>
              </a:rPr>
              <a:t>Calling Nested Methods</a:t>
            </a:r>
            <a:endParaRPr sz="18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Synchronous Programming - How does Call Stack work?</a:t>
            </a:r>
            <a:endParaRPr/>
          </a:p>
        </p:txBody>
      </p:sp>
      <p:sp>
        <p:nvSpPr>
          <p:cNvPr id="196" name="Google Shape;196;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vi"/>
              <a:t>When calling a function, the Javascript engine adds it to the </a:t>
            </a:r>
            <a:r>
              <a:rPr b="1" i="1" lang="vi"/>
              <a:t>Call Stack</a:t>
            </a:r>
            <a:r>
              <a:rPr lang="vi"/>
              <a:t> and executes it.</a:t>
            </a:r>
            <a:endParaRPr/>
          </a:p>
          <a:p>
            <a:pPr indent="-311150" lvl="0" marL="457200" rtl="0" algn="l">
              <a:spcBef>
                <a:spcPts val="0"/>
              </a:spcBef>
              <a:spcAft>
                <a:spcPts val="0"/>
              </a:spcAft>
              <a:buSzPts val="1300"/>
              <a:buChar char="-"/>
            </a:pPr>
            <a:r>
              <a:rPr lang="vi"/>
              <a:t>If the current executable calls another function, the Javascript engine adds that function to the </a:t>
            </a:r>
            <a:r>
              <a:rPr b="1" i="1" lang="vi"/>
              <a:t>Call Stack</a:t>
            </a:r>
            <a:r>
              <a:rPr lang="vi"/>
              <a:t> and starts executing it.</a:t>
            </a:r>
            <a:endParaRPr/>
          </a:p>
          <a:p>
            <a:pPr indent="-311150" lvl="0" marL="457200" rtl="0" algn="l">
              <a:spcBef>
                <a:spcPts val="0"/>
              </a:spcBef>
              <a:spcAft>
                <a:spcPts val="0"/>
              </a:spcAft>
              <a:buSzPts val="1300"/>
              <a:buChar char="-"/>
            </a:pPr>
            <a:r>
              <a:rPr lang="vi"/>
              <a:t>When the 2nd function is done executing, Javascript engine will throw it out of  </a:t>
            </a:r>
            <a:r>
              <a:rPr b="1" i="1" lang="vi"/>
              <a:t>Call Stack</a:t>
            </a:r>
            <a:r>
              <a:rPr lang="vi"/>
              <a:t>.</a:t>
            </a:r>
            <a:endParaRPr/>
          </a:p>
          <a:p>
            <a:pPr indent="-311150" lvl="0" marL="457200" rtl="0" algn="l">
              <a:spcBef>
                <a:spcPts val="0"/>
              </a:spcBef>
              <a:spcAft>
                <a:spcPts val="0"/>
              </a:spcAft>
              <a:buSzPts val="1300"/>
              <a:buChar char="-"/>
            </a:pPr>
            <a:r>
              <a:rPr lang="vi"/>
              <a:t>Javascript engine continues to execute the first function at the time it leaves the function.</a:t>
            </a:r>
            <a:endParaRPr/>
          </a:p>
          <a:p>
            <a:pPr indent="-311150" lvl="0" marL="457200" rtl="0" algn="l">
              <a:spcBef>
                <a:spcPts val="0"/>
              </a:spcBef>
              <a:spcAft>
                <a:spcPts val="0"/>
              </a:spcAft>
              <a:buSzPts val="1300"/>
              <a:buChar char="-"/>
            </a:pPr>
            <a:r>
              <a:rPr lang="vi"/>
              <a:t>When the 1st function finishes executing, Javascript engine will throw the 1st function out of the </a:t>
            </a:r>
            <a:r>
              <a:rPr b="1" i="1" lang="vi"/>
              <a:t>Call Stack.</a:t>
            </a:r>
            <a:endParaRPr/>
          </a:p>
          <a:p>
            <a:pPr indent="-311150" lvl="0" marL="457200" rtl="0" algn="l">
              <a:spcBef>
                <a:spcPts val="0"/>
              </a:spcBef>
              <a:spcAft>
                <a:spcPts val="0"/>
              </a:spcAft>
              <a:buSzPts val="1300"/>
              <a:buChar char="-"/>
            </a:pPr>
            <a:r>
              <a:rPr lang="vi"/>
              <a:t>Continue in this way until there is nothing left in the </a:t>
            </a:r>
            <a:r>
              <a:rPr b="1" i="1" lang="vi"/>
              <a:t>Call Stack</a:t>
            </a:r>
            <a:r>
              <a:rPr lang="vi"/>
              <a:t>.</a:t>
            </a:r>
            <a:endParaRPr/>
          </a:p>
          <a:p>
            <a:pPr indent="0" lvl="0" marL="0" rtl="0" algn="l">
              <a:spcBef>
                <a:spcPts val="1200"/>
              </a:spcBef>
              <a:spcAft>
                <a:spcPts val="1200"/>
              </a:spcAft>
              <a:buNone/>
            </a:pPr>
            <a:r>
              <a:rPr b="1" i="1" lang="vi"/>
              <a:t>Call Stack -</a:t>
            </a:r>
            <a:r>
              <a:rPr i="1" lang="vi"/>
              <a:t> is a data structure in the form of a stack (stack) used to store information about the operation of a computer program during execution, specifically recording our position in the program. If we call a function, we put it at the top of the stack. If we return from a function, we throw that function off the top of the stack. That's all the stack can do.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