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aleway"/>
      <p:regular r:id="rId46"/>
      <p:bold r:id="rId47"/>
      <p:italic r:id="rId48"/>
      <p:boldItalic r:id="rId49"/>
    </p:embeddedFont>
    <p:embeddedFont>
      <p:font typeface="La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aleway-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italic.fntdata"/><Relationship Id="rId47" Type="http://schemas.openxmlformats.org/officeDocument/2006/relationships/font" Target="fonts/Raleway-bold.fntdata"/><Relationship Id="rId49"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e222a2b0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e222a2b0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af08a1a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af08a1a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b11b2d9c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b11b2d9c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e222a2b0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e222a2b0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e222a2b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e222a2b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e222a2b0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e222a2b0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e222a2b0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e222a2b0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e222a2b0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e222a2b0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e222a2b0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e222a2b0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e222a2b0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e222a2b0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ca98ae91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ca98ae91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abdf265b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abdf265b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abdf265b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abdf265b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af08a1a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af08a1a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af08a1a0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af08a1a0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af08a1a0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af08a1a0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811ca89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811ca89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811ca89e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811ca89e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811ca89e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811ca89e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811ca89e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811ca89e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811ca89e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811ca89e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ca98ae91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ca98ae91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d811ca89e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d811ca89e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811ca89e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811ca89e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811ca89e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811ca89e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811ca89e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811ca89e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811ca89e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d811ca89e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811ca89e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811ca89e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811ca89e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811ca89e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e222a2b0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de222a2b0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d811ca89e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d811ca89e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de222a2b0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de222a2b0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ca98ae91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ca98ae91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de222a2b0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de222a2b0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ca98ae91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ca98ae91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cd5f7bce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cd5f7bce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e222a2b0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e222a2b0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e222a2b0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e222a2b0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e222a2b0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e222a2b0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microsoft.com/en-us/azure/connectors/apis-list#connection-configuratio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docs.microsoft.com/en-us/azure/storage/blobs/storage-blobs-introduction" TargetMode="External"/><Relationship Id="rId4" Type="http://schemas.openxmlformats.org/officeDocument/2006/relationships/hyperlink" Target="https://docs.microsoft.com/en-us/azure/storage/files/storage-files-introduction" TargetMode="External"/><Relationship Id="rId5" Type="http://schemas.openxmlformats.org/officeDocument/2006/relationships/hyperlink" Target="https://docs.microsoft.com/en-us/azure/storage/queues/storage-queues-introduction" TargetMode="External"/><Relationship Id="rId6" Type="http://schemas.openxmlformats.org/officeDocument/2006/relationships/hyperlink" Target="https://docs.microsoft.com/en-us/azure/storage/tables/table-storage-overview" TargetMode="External"/><Relationship Id="rId7" Type="http://schemas.openxmlformats.org/officeDocument/2006/relationships/hyperlink" Target="https://docs.microsoft.com/en-us/azure/virtual-machines/managed-disks-overview"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zure.microsoft.com/free/?WT.mc_id=A261C142F"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docs.microsoft.com/en-us/azure/logic-apps/workflow-definition-language-functions-referen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Azure Logic Apps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640650" y="511975"/>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0"/>
              </a:spcBef>
              <a:spcAft>
                <a:spcPts val="0"/>
              </a:spcAft>
              <a:buNone/>
            </a:pPr>
            <a:r>
              <a:rPr lang="en" sz="1800">
                <a:solidFill>
                  <a:srgbClr val="071733"/>
                </a:solidFill>
                <a:highlight>
                  <a:srgbClr val="FFFFFF"/>
                </a:highlight>
                <a:latin typeface="Arial"/>
                <a:ea typeface="Arial"/>
                <a:cs typeface="Arial"/>
                <a:sym typeface="Arial"/>
              </a:rPr>
              <a:t>How does Logic App work?</a:t>
            </a:r>
            <a:endParaRPr sz="1800">
              <a:solidFill>
                <a:srgbClr val="071733"/>
              </a:solidFill>
              <a:highlight>
                <a:srgbClr val="FFFFFF"/>
              </a:highlight>
              <a:latin typeface="Arial"/>
              <a:ea typeface="Arial"/>
              <a:cs typeface="Arial"/>
              <a:sym typeface="Arial"/>
            </a:endParaRPr>
          </a:p>
          <a:p>
            <a:pPr indent="0" lvl="0" marL="0" rtl="0" algn="l">
              <a:spcBef>
                <a:spcPts val="1900"/>
              </a:spcBef>
              <a:spcAft>
                <a:spcPts val="0"/>
              </a:spcAft>
              <a:buNone/>
            </a:pPr>
            <a:r>
              <a:t/>
            </a:r>
            <a:endParaRPr/>
          </a:p>
        </p:txBody>
      </p:sp>
      <p:sp>
        <p:nvSpPr>
          <p:cNvPr id="143" name="Google Shape;143;p22"/>
          <p:cNvSpPr txBox="1"/>
          <p:nvPr>
            <p:ph idx="1" type="body"/>
          </p:nvPr>
        </p:nvSpPr>
        <p:spPr>
          <a:xfrm>
            <a:off x="640650" y="1320600"/>
            <a:ext cx="7688700" cy="618300"/>
          </a:xfrm>
          <a:prstGeom prst="rect">
            <a:avLst/>
          </a:prstGeom>
        </p:spPr>
        <p:txBody>
          <a:bodyPr anchorCtr="0" anchor="t" bIns="91425" lIns="91425" spcFirstLastPara="1" rIns="91425" wrap="square" tIns="91425">
            <a:noAutofit/>
          </a:bodyPr>
          <a:lstStyle/>
          <a:p>
            <a:pPr indent="-311150" lvl="0" marL="457200" rtl="0" algn="l">
              <a:lnSpc>
                <a:spcPct val="95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The first action is always a trigger. This trigger can be called by </a:t>
            </a:r>
            <a:r>
              <a:rPr lang="en">
                <a:solidFill>
                  <a:schemeClr val="dk2"/>
                </a:solidFill>
                <a:latin typeface="Arial"/>
                <a:ea typeface="Arial"/>
                <a:cs typeface="Arial"/>
                <a:sym typeface="Arial"/>
              </a:rPr>
              <a:t>multiple</a:t>
            </a:r>
            <a:r>
              <a:rPr lang="en">
                <a:solidFill>
                  <a:schemeClr val="dk2"/>
                </a:solidFill>
                <a:latin typeface="Arial"/>
                <a:ea typeface="Arial"/>
                <a:cs typeface="Arial"/>
                <a:sym typeface="Arial"/>
              </a:rPr>
              <a:t> source maybe it’s a web request, maybe it’s a schedule based trigger or maybe it’s just a blob storage event...</a:t>
            </a:r>
            <a:endParaRPr>
              <a:solidFill>
                <a:schemeClr val="dk2"/>
              </a:solidFill>
              <a:latin typeface="Arial"/>
              <a:ea typeface="Arial"/>
              <a:cs typeface="Arial"/>
              <a:sym typeface="Arial"/>
            </a:endParaRPr>
          </a:p>
        </p:txBody>
      </p:sp>
      <p:pic>
        <p:nvPicPr>
          <p:cNvPr id="144" name="Google Shape;144;p22"/>
          <p:cNvPicPr preferRelativeResize="0"/>
          <p:nvPr/>
        </p:nvPicPr>
        <p:blipFill>
          <a:blip r:embed="rId3">
            <a:alphaModFix/>
          </a:blip>
          <a:stretch>
            <a:fillRect/>
          </a:stretch>
        </p:blipFill>
        <p:spPr>
          <a:xfrm>
            <a:off x="2113575" y="1938900"/>
            <a:ext cx="5045376" cy="289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use Logic Apps</a:t>
            </a:r>
            <a:endParaRPr/>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Visually build work-flows with easy to use tools</a:t>
            </a:r>
            <a:endParaRPr/>
          </a:p>
          <a:p>
            <a:pPr indent="-311150" lvl="0" marL="457200" rtl="0" algn="l">
              <a:spcBef>
                <a:spcPts val="0"/>
              </a:spcBef>
              <a:spcAft>
                <a:spcPts val="0"/>
              </a:spcAft>
              <a:buSzPts val="1300"/>
              <a:buChar char="●"/>
            </a:pPr>
            <a:r>
              <a:rPr lang="en"/>
              <a:t>Get started faster with logic apps templates</a:t>
            </a:r>
            <a:endParaRPr/>
          </a:p>
          <a:p>
            <a:pPr indent="-311150" lvl="0" marL="457200" rtl="0" algn="l">
              <a:spcBef>
                <a:spcPts val="0"/>
              </a:spcBef>
              <a:spcAft>
                <a:spcPts val="0"/>
              </a:spcAft>
              <a:buSzPts val="1300"/>
              <a:buChar char="●"/>
            </a:pPr>
            <a:r>
              <a:rPr lang="en"/>
              <a:t>Connect disparate systems across different environments</a:t>
            </a:r>
            <a:endParaRPr/>
          </a:p>
          <a:p>
            <a:pPr indent="-311150" lvl="0" marL="457200" rtl="0" algn="l">
              <a:spcBef>
                <a:spcPts val="0"/>
              </a:spcBef>
              <a:spcAft>
                <a:spcPts val="0"/>
              </a:spcAft>
              <a:buSzPts val="1300"/>
              <a:buChar char="●"/>
            </a:pPr>
            <a:r>
              <a:rPr lang="en"/>
              <a:t>Write once, reuse often</a:t>
            </a:r>
            <a:endParaRPr/>
          </a:p>
          <a:p>
            <a:pPr indent="-311150" lvl="0" marL="457200" rtl="0" algn="l">
              <a:spcBef>
                <a:spcPts val="0"/>
              </a:spcBef>
              <a:spcAft>
                <a:spcPts val="0"/>
              </a:spcAft>
              <a:buSzPts val="1300"/>
              <a:buChar char="●"/>
            </a:pPr>
            <a:r>
              <a:rPr lang="en"/>
              <a:t>Access resource inside Azure Virtual networks</a:t>
            </a:r>
            <a:endParaRPr/>
          </a:p>
          <a:p>
            <a:pPr indent="-311150" lvl="0" marL="457200" rtl="0" algn="l">
              <a:spcBef>
                <a:spcPts val="0"/>
              </a:spcBef>
              <a:spcAft>
                <a:spcPts val="0"/>
              </a:spcAft>
              <a:buSzPts val="1300"/>
              <a:buChar char="●"/>
            </a:pPr>
            <a:r>
              <a:rPr lang="en"/>
              <a:t>Pay only for what you use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156" name="Google Shape;156;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Request</a:t>
            </a:r>
            <a:endParaRPr/>
          </a:p>
          <a:p>
            <a:pPr indent="-311150" lvl="0" marL="457200" rtl="0" algn="l">
              <a:spcBef>
                <a:spcPts val="0"/>
              </a:spcBef>
              <a:spcAft>
                <a:spcPts val="0"/>
              </a:spcAft>
              <a:buSzPts val="1300"/>
              <a:buAutoNum type="arabicPeriod"/>
            </a:pPr>
            <a:r>
              <a:rPr lang="en"/>
              <a:t>Schedule</a:t>
            </a:r>
            <a:endParaRPr/>
          </a:p>
          <a:p>
            <a:pPr indent="-311150" lvl="0" marL="457200" rtl="0" algn="l">
              <a:spcBef>
                <a:spcPts val="0"/>
              </a:spcBef>
              <a:spcAft>
                <a:spcPts val="0"/>
              </a:spcAft>
              <a:buSzPts val="1300"/>
              <a:buAutoNum type="arabicPeriod"/>
            </a:pPr>
            <a:r>
              <a:rPr lang="en"/>
              <a:t>Azure Blob change file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662850" y="534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request demo</a:t>
            </a:r>
            <a:endParaRPr/>
          </a:p>
        </p:txBody>
      </p:sp>
      <p:pic>
        <p:nvPicPr>
          <p:cNvPr id="162" name="Google Shape;162;p25"/>
          <p:cNvPicPr preferRelativeResize="0"/>
          <p:nvPr/>
        </p:nvPicPr>
        <p:blipFill>
          <a:blip r:embed="rId3">
            <a:alphaModFix/>
          </a:blip>
          <a:stretch>
            <a:fillRect/>
          </a:stretch>
        </p:blipFill>
        <p:spPr>
          <a:xfrm>
            <a:off x="2705650" y="1192175"/>
            <a:ext cx="3132614" cy="3769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7650" y="578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request Demo</a:t>
            </a:r>
            <a:endParaRPr/>
          </a:p>
        </p:txBody>
      </p:sp>
      <p:sp>
        <p:nvSpPr>
          <p:cNvPr id="168" name="Google Shape;168;p26"/>
          <p:cNvSpPr txBox="1"/>
          <p:nvPr>
            <p:ph idx="1" type="body"/>
          </p:nvPr>
        </p:nvSpPr>
        <p:spPr>
          <a:xfrm>
            <a:off x="727650" y="1361000"/>
            <a:ext cx="7688700" cy="48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2"/>
                </a:solidFill>
              </a:rPr>
              <a:t>Step 1: </a:t>
            </a:r>
            <a:endParaRPr>
              <a:solidFill>
                <a:schemeClr val="dk2"/>
              </a:solidFill>
            </a:endParaRPr>
          </a:p>
        </p:txBody>
      </p:sp>
      <p:pic>
        <p:nvPicPr>
          <p:cNvPr id="169" name="Google Shape;169;p26"/>
          <p:cNvPicPr preferRelativeResize="0"/>
          <p:nvPr/>
        </p:nvPicPr>
        <p:blipFill>
          <a:blip r:embed="rId3">
            <a:alphaModFix/>
          </a:blip>
          <a:stretch>
            <a:fillRect/>
          </a:stretch>
        </p:blipFill>
        <p:spPr>
          <a:xfrm>
            <a:off x="1891550" y="1565950"/>
            <a:ext cx="5467350" cy="2933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727650" y="578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request Demo</a:t>
            </a:r>
            <a:endParaRPr/>
          </a:p>
        </p:txBody>
      </p:sp>
      <p:sp>
        <p:nvSpPr>
          <p:cNvPr id="175" name="Google Shape;175;p27"/>
          <p:cNvSpPr txBox="1"/>
          <p:nvPr>
            <p:ph idx="1" type="body"/>
          </p:nvPr>
        </p:nvSpPr>
        <p:spPr>
          <a:xfrm>
            <a:off x="727650" y="1361000"/>
            <a:ext cx="7688700" cy="48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2"/>
                </a:solidFill>
              </a:rPr>
              <a:t>Step 1: </a:t>
            </a:r>
            <a:endParaRPr>
              <a:solidFill>
                <a:schemeClr val="dk2"/>
              </a:solidFill>
            </a:endParaRPr>
          </a:p>
        </p:txBody>
      </p:sp>
      <p:pic>
        <p:nvPicPr>
          <p:cNvPr id="176" name="Google Shape;176;p27"/>
          <p:cNvPicPr preferRelativeResize="0"/>
          <p:nvPr/>
        </p:nvPicPr>
        <p:blipFill>
          <a:blip r:embed="rId3">
            <a:alphaModFix/>
          </a:blip>
          <a:stretch>
            <a:fillRect/>
          </a:stretch>
        </p:blipFill>
        <p:spPr>
          <a:xfrm>
            <a:off x="1960950" y="1521625"/>
            <a:ext cx="5091925" cy="3081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7650" y="578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request Demo</a:t>
            </a:r>
            <a:endParaRPr/>
          </a:p>
        </p:txBody>
      </p:sp>
      <p:sp>
        <p:nvSpPr>
          <p:cNvPr id="182" name="Google Shape;182;p28"/>
          <p:cNvSpPr txBox="1"/>
          <p:nvPr>
            <p:ph idx="1" type="body"/>
          </p:nvPr>
        </p:nvSpPr>
        <p:spPr>
          <a:xfrm>
            <a:off x="727650" y="1361000"/>
            <a:ext cx="7688700" cy="48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2"/>
                </a:solidFill>
              </a:rPr>
              <a:t>Step 2: </a:t>
            </a:r>
            <a:endParaRPr>
              <a:solidFill>
                <a:schemeClr val="dk2"/>
              </a:solidFill>
            </a:endParaRPr>
          </a:p>
        </p:txBody>
      </p:sp>
      <p:pic>
        <p:nvPicPr>
          <p:cNvPr id="183" name="Google Shape;183;p28"/>
          <p:cNvPicPr preferRelativeResize="0"/>
          <p:nvPr/>
        </p:nvPicPr>
        <p:blipFill>
          <a:blip r:embed="rId3">
            <a:alphaModFix/>
          </a:blip>
          <a:stretch>
            <a:fillRect/>
          </a:stretch>
        </p:blipFill>
        <p:spPr>
          <a:xfrm>
            <a:off x="1605950" y="1758375"/>
            <a:ext cx="6742050" cy="2585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7650" y="578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request Demo</a:t>
            </a:r>
            <a:endParaRPr/>
          </a:p>
        </p:txBody>
      </p:sp>
      <p:sp>
        <p:nvSpPr>
          <p:cNvPr id="189" name="Google Shape;189;p29"/>
          <p:cNvSpPr txBox="1"/>
          <p:nvPr>
            <p:ph idx="1" type="body"/>
          </p:nvPr>
        </p:nvSpPr>
        <p:spPr>
          <a:xfrm>
            <a:off x="727650" y="1361000"/>
            <a:ext cx="7688700" cy="48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2"/>
                </a:solidFill>
              </a:rPr>
              <a:t>Step 2: </a:t>
            </a:r>
            <a:endParaRPr>
              <a:solidFill>
                <a:schemeClr val="dk2"/>
              </a:solidFill>
            </a:endParaRPr>
          </a:p>
        </p:txBody>
      </p:sp>
      <p:pic>
        <p:nvPicPr>
          <p:cNvPr id="190" name="Google Shape;190;p29"/>
          <p:cNvPicPr preferRelativeResize="0"/>
          <p:nvPr/>
        </p:nvPicPr>
        <p:blipFill>
          <a:blip r:embed="rId3">
            <a:alphaModFix/>
          </a:blip>
          <a:stretch>
            <a:fillRect/>
          </a:stretch>
        </p:blipFill>
        <p:spPr>
          <a:xfrm>
            <a:off x="1961200" y="1454950"/>
            <a:ext cx="5779951" cy="3170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727650" y="578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request Demo</a:t>
            </a:r>
            <a:endParaRPr/>
          </a:p>
        </p:txBody>
      </p:sp>
      <p:sp>
        <p:nvSpPr>
          <p:cNvPr id="196" name="Google Shape;196;p30"/>
          <p:cNvSpPr txBox="1"/>
          <p:nvPr>
            <p:ph idx="1" type="body"/>
          </p:nvPr>
        </p:nvSpPr>
        <p:spPr>
          <a:xfrm>
            <a:off x="727650" y="1361000"/>
            <a:ext cx="7688700" cy="48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2"/>
                </a:solidFill>
              </a:rPr>
              <a:t>Step 3: </a:t>
            </a:r>
            <a:endParaRPr>
              <a:solidFill>
                <a:schemeClr val="dk2"/>
              </a:solidFill>
            </a:endParaRPr>
          </a:p>
        </p:txBody>
      </p:sp>
      <p:pic>
        <p:nvPicPr>
          <p:cNvPr id="197" name="Google Shape;197;p30"/>
          <p:cNvPicPr preferRelativeResize="0"/>
          <p:nvPr/>
        </p:nvPicPr>
        <p:blipFill>
          <a:blip r:embed="rId3">
            <a:alphaModFix/>
          </a:blip>
          <a:stretch>
            <a:fillRect/>
          </a:stretch>
        </p:blipFill>
        <p:spPr>
          <a:xfrm>
            <a:off x="1124900" y="1995200"/>
            <a:ext cx="7045498" cy="2167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727650" y="578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request Demo</a:t>
            </a:r>
            <a:endParaRPr/>
          </a:p>
        </p:txBody>
      </p:sp>
      <p:sp>
        <p:nvSpPr>
          <p:cNvPr id="203" name="Google Shape;203;p31"/>
          <p:cNvSpPr txBox="1"/>
          <p:nvPr>
            <p:ph idx="1" type="body"/>
          </p:nvPr>
        </p:nvSpPr>
        <p:spPr>
          <a:xfrm>
            <a:off x="727650" y="1361000"/>
            <a:ext cx="7688700" cy="4818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solidFill>
                  <a:schemeClr val="dk2"/>
                </a:solidFill>
              </a:rPr>
              <a:t>Step 3:  We create new logic app to listen blob event. When user send a request -&gt; create blob -&gt; blob event is triggered -&gt; send email</a:t>
            </a:r>
            <a:endParaRPr>
              <a:solidFill>
                <a:schemeClr val="dk2"/>
              </a:solidFill>
            </a:endParaRPr>
          </a:p>
        </p:txBody>
      </p:sp>
      <p:pic>
        <p:nvPicPr>
          <p:cNvPr id="204" name="Google Shape;204;p31"/>
          <p:cNvPicPr preferRelativeResize="0"/>
          <p:nvPr/>
        </p:nvPicPr>
        <p:blipFill>
          <a:blip r:embed="rId3">
            <a:alphaModFix/>
          </a:blip>
          <a:stretch>
            <a:fillRect/>
          </a:stretch>
        </p:blipFill>
        <p:spPr>
          <a:xfrm>
            <a:off x="1872375" y="1936000"/>
            <a:ext cx="5513551" cy="29959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83025" y="1318650"/>
            <a:ext cx="7688700" cy="5352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SzPts val="990"/>
              <a:buNone/>
            </a:pPr>
            <a:r>
              <a:rPr lang="en" sz="2020">
                <a:solidFill>
                  <a:srgbClr val="071733"/>
                </a:solidFill>
                <a:highlight>
                  <a:srgbClr val="FFFFFF"/>
                </a:highlight>
                <a:latin typeface="Arial"/>
                <a:ea typeface="Arial"/>
                <a:cs typeface="Arial"/>
                <a:sym typeface="Arial"/>
              </a:rPr>
              <a:t>What is Azure Logic Apps?</a:t>
            </a:r>
            <a:endParaRPr sz="2020">
              <a:solidFill>
                <a:srgbClr val="071733"/>
              </a:solidFill>
              <a:highlight>
                <a:srgbClr val="FFFFFF"/>
              </a:highlight>
              <a:latin typeface="Arial"/>
              <a:ea typeface="Arial"/>
              <a:cs typeface="Arial"/>
              <a:sym typeface="Arial"/>
            </a:endParaRPr>
          </a:p>
          <a:p>
            <a:pPr indent="0" lvl="0" marL="0" rtl="0" algn="l">
              <a:spcBef>
                <a:spcPts val="1900"/>
              </a:spcBef>
              <a:spcAft>
                <a:spcPts val="0"/>
              </a:spcAft>
              <a:buSzPts val="990"/>
              <a:buNone/>
            </a:pPr>
            <a:r>
              <a:t/>
            </a:r>
            <a:endParaRPr sz="2340"/>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700">
                <a:highlight>
                  <a:srgbClr val="FFFFFF"/>
                </a:highlight>
                <a:latin typeface="Arial"/>
                <a:ea typeface="Arial"/>
                <a:cs typeface="Arial"/>
                <a:sym typeface="Arial"/>
              </a:rPr>
              <a:t>Azure Logic Apps is  a </a:t>
            </a:r>
            <a:r>
              <a:rPr lang="en" sz="1700">
                <a:highlight>
                  <a:srgbClr val="FFFFFF"/>
                </a:highlight>
                <a:latin typeface="Arial"/>
                <a:ea typeface="Arial"/>
                <a:cs typeface="Arial"/>
                <a:sym typeface="Arial"/>
              </a:rPr>
              <a:t>cloud service that helps you schedule, automater, and orchestrate tasks, business processes and workflow when you need to integrate apps, data, systems, and services across enterprises or organization</a:t>
            </a:r>
            <a:endParaRPr sz="1700">
              <a:highlight>
                <a:srgbClr val="FFFFFF"/>
              </a:highlight>
              <a:latin typeface="Arial"/>
              <a:ea typeface="Arial"/>
              <a:cs typeface="Arial"/>
              <a:sym typeface="Arial"/>
            </a:endParaRPr>
          </a:p>
          <a:p>
            <a:pPr indent="0" lvl="0" marL="0" rtl="0" algn="l">
              <a:spcBef>
                <a:spcPts val="1200"/>
              </a:spcBef>
              <a:spcAft>
                <a:spcPts val="0"/>
              </a:spcAft>
              <a:buNone/>
            </a:pPr>
            <a:r>
              <a:rPr lang="en" sz="1700">
                <a:highlight>
                  <a:srgbClr val="FFFFFF"/>
                </a:highlight>
                <a:latin typeface="Arial"/>
                <a:ea typeface="Arial"/>
                <a:cs typeface="Arial"/>
                <a:sym typeface="Arial"/>
              </a:rPr>
              <a:t>Examples: </a:t>
            </a:r>
            <a:endParaRPr sz="1700">
              <a:highlight>
                <a:srgbClr val="FFFFFF"/>
              </a:highlight>
              <a:latin typeface="Arial"/>
              <a:ea typeface="Arial"/>
              <a:cs typeface="Arial"/>
              <a:sym typeface="Arial"/>
            </a:endParaRPr>
          </a:p>
          <a:p>
            <a:pPr indent="-320357" lvl="0" marL="457200" rtl="0" algn="l">
              <a:spcBef>
                <a:spcPts val="1200"/>
              </a:spcBef>
              <a:spcAft>
                <a:spcPts val="0"/>
              </a:spcAft>
              <a:buSzPct val="100000"/>
              <a:buFont typeface="Arial"/>
              <a:buChar char="●"/>
            </a:pPr>
            <a:r>
              <a:rPr lang="en" sz="1700">
                <a:highlight>
                  <a:srgbClr val="FFFFFF"/>
                </a:highlight>
                <a:latin typeface="Arial"/>
                <a:ea typeface="Arial"/>
                <a:cs typeface="Arial"/>
                <a:sym typeface="Arial"/>
              </a:rPr>
              <a:t>Send email notifications when events happens in various systems, apps and services.</a:t>
            </a:r>
            <a:endParaRPr sz="1700">
              <a:highlight>
                <a:srgbClr val="FFFFFF"/>
              </a:highlight>
              <a:latin typeface="Arial"/>
              <a:ea typeface="Arial"/>
              <a:cs typeface="Arial"/>
              <a:sym typeface="Arial"/>
            </a:endParaRPr>
          </a:p>
          <a:p>
            <a:pPr indent="-320357" lvl="0" marL="457200" rtl="0" algn="l">
              <a:spcBef>
                <a:spcPts val="0"/>
              </a:spcBef>
              <a:spcAft>
                <a:spcPts val="0"/>
              </a:spcAft>
              <a:buSzPct val="100000"/>
              <a:buFont typeface="Arial"/>
              <a:buChar char="●"/>
            </a:pPr>
            <a:r>
              <a:rPr lang="en" sz="1700">
                <a:highlight>
                  <a:srgbClr val="FFFFFF"/>
                </a:highlight>
                <a:latin typeface="Arial"/>
                <a:ea typeface="Arial"/>
                <a:cs typeface="Arial"/>
                <a:sym typeface="Arial"/>
              </a:rPr>
              <a:t>Upload or modify a file in Azure Storage.</a:t>
            </a:r>
            <a:endParaRPr sz="1700">
              <a:highlight>
                <a:srgbClr val="FFFFFF"/>
              </a:highlight>
              <a:latin typeface="Arial"/>
              <a:ea typeface="Arial"/>
              <a:cs typeface="Arial"/>
              <a:sym typeface="Arial"/>
            </a:endParaRPr>
          </a:p>
          <a:p>
            <a:pPr indent="-320357" lvl="0" marL="457200" rtl="0" algn="l">
              <a:spcBef>
                <a:spcPts val="0"/>
              </a:spcBef>
              <a:spcAft>
                <a:spcPts val="0"/>
              </a:spcAft>
              <a:buSzPct val="100000"/>
              <a:buFont typeface="Arial"/>
              <a:buChar char="●"/>
            </a:pPr>
            <a:r>
              <a:rPr lang="en" sz="1700">
                <a:highlight>
                  <a:srgbClr val="FFFFFF"/>
                </a:highlight>
                <a:latin typeface="Arial"/>
                <a:ea typeface="Arial"/>
                <a:cs typeface="Arial"/>
                <a:sym typeface="Arial"/>
              </a:rPr>
              <a:t>Monitor tweets for a specific subject, analyze the sentiment and create alerts or tasks for items that need review</a:t>
            </a:r>
            <a:endParaRPr sz="1700">
              <a:highlight>
                <a:srgbClr val="FFFFFF"/>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0"/>
              </a:spcBef>
              <a:spcAft>
                <a:spcPts val="0"/>
              </a:spcAft>
              <a:buNone/>
            </a:pPr>
            <a:r>
              <a:rPr lang="en" sz="1800">
                <a:solidFill>
                  <a:srgbClr val="071733"/>
                </a:solidFill>
                <a:highlight>
                  <a:srgbClr val="FFFFFF"/>
                </a:highlight>
                <a:latin typeface="Arial"/>
                <a:ea typeface="Arial"/>
                <a:cs typeface="Arial"/>
                <a:sym typeface="Arial"/>
              </a:rPr>
              <a:t>How do I turn off Azure Logic App?</a:t>
            </a:r>
            <a:endParaRPr sz="1800">
              <a:solidFill>
                <a:srgbClr val="071733"/>
              </a:solidFill>
              <a:highlight>
                <a:srgbClr val="FFFFFF"/>
              </a:highlight>
              <a:latin typeface="Arial"/>
              <a:ea typeface="Arial"/>
              <a:cs typeface="Arial"/>
              <a:sym typeface="Arial"/>
            </a:endParaRPr>
          </a:p>
          <a:p>
            <a:pPr indent="0" lvl="0" marL="0" rtl="0" algn="l">
              <a:spcBef>
                <a:spcPts val="1900"/>
              </a:spcBef>
              <a:spcAft>
                <a:spcPts val="0"/>
              </a:spcAft>
              <a:buNone/>
            </a:pPr>
            <a:r>
              <a:t/>
            </a:r>
            <a:endParaRPr/>
          </a:p>
        </p:txBody>
      </p:sp>
      <p:sp>
        <p:nvSpPr>
          <p:cNvPr id="210" name="Google Shape;210;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2"/>
              </a:buClr>
              <a:buSzPts val="1200"/>
              <a:buAutoNum type="arabicPeriod"/>
            </a:pPr>
            <a:r>
              <a:rPr lang="en" sz="1200">
                <a:solidFill>
                  <a:schemeClr val="dk2"/>
                </a:solidFill>
                <a:highlight>
                  <a:srgbClr val="FFFFFF"/>
                </a:highlight>
              </a:rPr>
              <a:t>In the Azure portal, open your Logic App.</a:t>
            </a:r>
            <a:endParaRPr sz="1200">
              <a:solidFill>
                <a:schemeClr val="dk2"/>
              </a:solidFill>
              <a:highlight>
                <a:srgbClr val="FFFFFF"/>
              </a:highlight>
            </a:endParaRPr>
          </a:p>
          <a:p>
            <a:pPr indent="-304800" lvl="0" marL="457200" rtl="0" algn="l">
              <a:spcBef>
                <a:spcPts val="0"/>
              </a:spcBef>
              <a:spcAft>
                <a:spcPts val="0"/>
              </a:spcAft>
              <a:buClr>
                <a:schemeClr val="dk2"/>
              </a:buClr>
              <a:buSzPts val="1200"/>
              <a:buAutoNum type="arabicPeriod"/>
            </a:pPr>
            <a:r>
              <a:rPr lang="en" sz="1200">
                <a:solidFill>
                  <a:schemeClr val="dk2"/>
                </a:solidFill>
                <a:highlight>
                  <a:srgbClr val="FFFFFF"/>
                </a:highlight>
              </a:rPr>
              <a:t>Under Logic App’s menu select Overview and click on Disable option from the toolbar.</a:t>
            </a:r>
            <a:endParaRPr sz="1200">
              <a:solidFill>
                <a:schemeClr val="dk2"/>
              </a:solidFill>
              <a:highlight>
                <a:srgbClr val="FFFFFF"/>
              </a:highlight>
            </a:endParaRPr>
          </a:p>
          <a:p>
            <a:pPr indent="-304800" lvl="0" marL="457200" rtl="0" algn="l">
              <a:spcBef>
                <a:spcPts val="0"/>
              </a:spcBef>
              <a:spcAft>
                <a:spcPts val="0"/>
              </a:spcAft>
              <a:buClr>
                <a:schemeClr val="dk2"/>
              </a:buClr>
              <a:buSzPts val="1200"/>
              <a:buAutoNum type="arabicPeriod"/>
            </a:pPr>
            <a:r>
              <a:rPr lang="en" sz="1200">
                <a:solidFill>
                  <a:schemeClr val="dk2"/>
                </a:solidFill>
                <a:highlight>
                  <a:srgbClr val="FFFFFF"/>
                </a:highlight>
              </a:rPr>
              <a:t>To disable multiple Logic Apps, move into the Logic App section, bulk select and disable the Logic Apps.</a:t>
            </a:r>
            <a:endParaRPr sz="1200">
              <a:solidFill>
                <a:schemeClr val="dk2"/>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0"/>
              </a:spcBef>
              <a:spcAft>
                <a:spcPts val="0"/>
              </a:spcAft>
              <a:buNone/>
            </a:pPr>
            <a:r>
              <a:rPr lang="en" sz="2100">
                <a:solidFill>
                  <a:srgbClr val="071733"/>
                </a:solidFill>
                <a:highlight>
                  <a:srgbClr val="FFFFFF"/>
                </a:highlight>
                <a:latin typeface="Arial"/>
                <a:ea typeface="Arial"/>
                <a:cs typeface="Arial"/>
                <a:sym typeface="Arial"/>
              </a:rPr>
              <a:t>How do I debug Logic App?</a:t>
            </a:r>
            <a:endParaRPr sz="2100">
              <a:solidFill>
                <a:srgbClr val="071733"/>
              </a:solidFill>
              <a:highlight>
                <a:srgbClr val="FFFFFF"/>
              </a:highlight>
              <a:latin typeface="Arial"/>
              <a:ea typeface="Arial"/>
              <a:cs typeface="Arial"/>
              <a:sym typeface="Arial"/>
            </a:endParaRPr>
          </a:p>
          <a:p>
            <a:pPr indent="0" lvl="0" marL="0" rtl="0" algn="l">
              <a:spcBef>
                <a:spcPts val="1900"/>
              </a:spcBef>
              <a:spcAft>
                <a:spcPts val="0"/>
              </a:spcAft>
              <a:buNone/>
            </a:pPr>
            <a:r>
              <a:t/>
            </a:r>
            <a:endParaRPr/>
          </a:p>
        </p:txBody>
      </p:sp>
      <p:sp>
        <p:nvSpPr>
          <p:cNvPr id="216" name="Google Shape;216;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2"/>
              </a:buClr>
              <a:buSzPts val="1200"/>
              <a:buAutoNum type="arabicPeriod"/>
            </a:pPr>
            <a:r>
              <a:rPr lang="en" sz="1200">
                <a:solidFill>
                  <a:schemeClr val="dk2"/>
                </a:solidFill>
                <a:highlight>
                  <a:srgbClr val="FFFFFF"/>
                </a:highlight>
              </a:rPr>
              <a:t>On the Logic App </a:t>
            </a:r>
            <a:r>
              <a:rPr b="1" lang="en" sz="1200">
                <a:solidFill>
                  <a:schemeClr val="dk2"/>
                </a:solidFill>
                <a:highlight>
                  <a:srgbClr val="FFFFFF"/>
                </a:highlight>
              </a:rPr>
              <a:t>overview</a:t>
            </a:r>
            <a:r>
              <a:rPr lang="en" sz="1200">
                <a:solidFill>
                  <a:schemeClr val="dk2"/>
                </a:solidFill>
                <a:highlight>
                  <a:srgbClr val="FFFFFF"/>
                </a:highlight>
              </a:rPr>
              <a:t> section, click on see </a:t>
            </a:r>
            <a:r>
              <a:rPr b="1" lang="en" sz="1200">
                <a:solidFill>
                  <a:schemeClr val="dk2"/>
                </a:solidFill>
                <a:highlight>
                  <a:srgbClr val="FFFFFF"/>
                </a:highlight>
              </a:rPr>
              <a:t>trigger history</a:t>
            </a:r>
            <a:r>
              <a:rPr lang="en" sz="1200">
                <a:solidFill>
                  <a:schemeClr val="dk2"/>
                </a:solidFill>
                <a:highlight>
                  <a:srgbClr val="FFFFFF"/>
                </a:highlight>
              </a:rPr>
              <a:t> to check if any triggers have failed.</a:t>
            </a:r>
            <a:endParaRPr sz="1200">
              <a:solidFill>
                <a:schemeClr val="dk2"/>
              </a:solidFill>
              <a:highlight>
                <a:srgbClr val="FFFFFF"/>
              </a:highlight>
            </a:endParaRPr>
          </a:p>
          <a:p>
            <a:pPr indent="-304800" lvl="0" marL="457200" rtl="0" algn="l">
              <a:spcBef>
                <a:spcPts val="0"/>
              </a:spcBef>
              <a:spcAft>
                <a:spcPts val="0"/>
              </a:spcAft>
              <a:buClr>
                <a:schemeClr val="dk2"/>
              </a:buClr>
              <a:buSzPts val="1200"/>
              <a:buAutoNum type="arabicPeriod"/>
            </a:pPr>
            <a:r>
              <a:rPr lang="en" sz="1200">
                <a:solidFill>
                  <a:schemeClr val="dk2"/>
                </a:solidFill>
                <a:highlight>
                  <a:srgbClr val="FFFFFF"/>
                </a:highlight>
              </a:rPr>
              <a:t>Next, check for failed runs in the </a:t>
            </a:r>
            <a:r>
              <a:rPr b="1" lang="en" sz="1200">
                <a:solidFill>
                  <a:schemeClr val="dk2"/>
                </a:solidFill>
                <a:highlight>
                  <a:srgbClr val="FFFFFF"/>
                </a:highlight>
              </a:rPr>
              <a:t>run history</a:t>
            </a:r>
            <a:r>
              <a:rPr lang="en" sz="1200">
                <a:solidFill>
                  <a:schemeClr val="dk2"/>
                </a:solidFill>
                <a:highlight>
                  <a:srgbClr val="FFFFFF"/>
                </a:highlight>
              </a:rPr>
              <a:t> listed in the overview section.</a:t>
            </a:r>
            <a:endParaRPr sz="1200">
              <a:solidFill>
                <a:schemeClr val="dk2"/>
              </a:solidFill>
              <a:highlight>
                <a:srgbClr val="FFFFFF"/>
              </a:highlight>
            </a:endParaRPr>
          </a:p>
          <a:p>
            <a:pPr indent="-304800" lvl="0" marL="457200" rtl="0" algn="l">
              <a:spcBef>
                <a:spcPts val="0"/>
              </a:spcBef>
              <a:spcAft>
                <a:spcPts val="0"/>
              </a:spcAft>
              <a:buClr>
                <a:schemeClr val="dk2"/>
              </a:buClr>
              <a:buSzPts val="1200"/>
              <a:buAutoNum type="arabicPeriod"/>
            </a:pPr>
            <a:r>
              <a:rPr lang="en" sz="1200">
                <a:solidFill>
                  <a:schemeClr val="dk2"/>
                </a:solidFill>
                <a:highlight>
                  <a:srgbClr val="FFFFFF"/>
                </a:highlight>
              </a:rPr>
              <a:t>Click on the failed run and perform runtime debugging.</a:t>
            </a:r>
            <a:endParaRPr sz="1200">
              <a:solidFill>
                <a:schemeClr val="dk2"/>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Ways of controlling the flow</a:t>
            </a:r>
            <a:endParaRPr/>
          </a:p>
        </p:txBody>
      </p:sp>
      <p:sp>
        <p:nvSpPr>
          <p:cNvPr id="222" name="Google Shape;222;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AutoNum type="arabicPeriod"/>
            </a:pPr>
            <a:r>
              <a:rPr lang="en">
                <a:solidFill>
                  <a:schemeClr val="dk2"/>
                </a:solidFill>
              </a:rPr>
              <a:t>Parallel execution</a:t>
            </a:r>
            <a:endParaRPr>
              <a:solidFill>
                <a:schemeClr val="dk2"/>
              </a:solidFill>
            </a:endParaRPr>
          </a:p>
          <a:p>
            <a:pPr indent="-311150" lvl="0" marL="457200" rtl="0" algn="l">
              <a:spcBef>
                <a:spcPts val="0"/>
              </a:spcBef>
              <a:spcAft>
                <a:spcPts val="0"/>
              </a:spcAft>
              <a:buClr>
                <a:schemeClr val="dk2"/>
              </a:buClr>
              <a:buSzPts val="1300"/>
              <a:buAutoNum type="arabicPeriod"/>
            </a:pPr>
            <a:r>
              <a:rPr lang="en">
                <a:solidFill>
                  <a:schemeClr val="dk2"/>
                </a:solidFill>
              </a:rPr>
              <a:t>Conditional </a:t>
            </a:r>
            <a:r>
              <a:rPr lang="en">
                <a:solidFill>
                  <a:schemeClr val="dk2"/>
                </a:solidFill>
              </a:rPr>
              <a:t>execution</a:t>
            </a:r>
            <a:endParaRPr>
              <a:solidFill>
                <a:schemeClr val="dk2"/>
              </a:solidFill>
            </a:endParaRPr>
          </a:p>
          <a:p>
            <a:pPr indent="-298450" lvl="1" marL="914400" rtl="0" algn="l">
              <a:spcBef>
                <a:spcPts val="0"/>
              </a:spcBef>
              <a:spcAft>
                <a:spcPts val="0"/>
              </a:spcAft>
              <a:buClr>
                <a:schemeClr val="dk2"/>
              </a:buClr>
              <a:buSzPts val="1100"/>
              <a:buAutoNum type="alphaLcPeriod"/>
            </a:pPr>
            <a:r>
              <a:rPr lang="en">
                <a:solidFill>
                  <a:schemeClr val="dk2"/>
                </a:solidFill>
              </a:rPr>
              <a:t>Conditions</a:t>
            </a:r>
            <a:endParaRPr>
              <a:solidFill>
                <a:schemeClr val="dk2"/>
              </a:solidFill>
            </a:endParaRPr>
          </a:p>
          <a:p>
            <a:pPr indent="-298450" lvl="1" marL="914400" rtl="0" algn="l">
              <a:spcBef>
                <a:spcPts val="0"/>
              </a:spcBef>
              <a:spcAft>
                <a:spcPts val="0"/>
              </a:spcAft>
              <a:buClr>
                <a:schemeClr val="dk2"/>
              </a:buClr>
              <a:buSzPts val="1100"/>
              <a:buAutoNum type="alphaLcPeriod"/>
            </a:pPr>
            <a:r>
              <a:rPr lang="en">
                <a:solidFill>
                  <a:schemeClr val="dk2"/>
                </a:solidFill>
              </a:rPr>
              <a:t>Switches</a:t>
            </a:r>
            <a:endParaRPr>
              <a:solidFill>
                <a:schemeClr val="dk2"/>
              </a:solidFill>
            </a:endParaRPr>
          </a:p>
          <a:p>
            <a:pPr indent="-311150" lvl="0" marL="457200" rtl="0" algn="l">
              <a:spcBef>
                <a:spcPts val="0"/>
              </a:spcBef>
              <a:spcAft>
                <a:spcPts val="0"/>
              </a:spcAft>
              <a:buClr>
                <a:schemeClr val="dk2"/>
              </a:buClr>
              <a:buSzPts val="1300"/>
              <a:buAutoNum type="arabicPeriod"/>
            </a:pPr>
            <a:r>
              <a:rPr lang="en">
                <a:solidFill>
                  <a:schemeClr val="dk2"/>
                </a:solidFill>
              </a:rPr>
              <a:t>Loops (Interations)</a:t>
            </a:r>
            <a:endParaRPr>
              <a:solidFill>
                <a:schemeClr val="dk2"/>
              </a:solidFill>
            </a:endParaRPr>
          </a:p>
          <a:p>
            <a:pPr indent="-298450" lvl="1" marL="914400" rtl="0" algn="l">
              <a:spcBef>
                <a:spcPts val="0"/>
              </a:spcBef>
              <a:spcAft>
                <a:spcPts val="0"/>
              </a:spcAft>
              <a:buClr>
                <a:schemeClr val="dk2"/>
              </a:buClr>
              <a:buSzPts val="1100"/>
              <a:buAutoNum type="alphaLcPeriod"/>
            </a:pPr>
            <a:r>
              <a:rPr lang="en">
                <a:solidFill>
                  <a:schemeClr val="dk2"/>
                </a:solidFill>
              </a:rPr>
              <a:t>For-each</a:t>
            </a:r>
            <a:endParaRPr>
              <a:solidFill>
                <a:schemeClr val="dk2"/>
              </a:solidFill>
            </a:endParaRPr>
          </a:p>
          <a:p>
            <a:pPr indent="-298450" lvl="1" marL="914400" rtl="0" algn="l">
              <a:spcBef>
                <a:spcPts val="0"/>
              </a:spcBef>
              <a:spcAft>
                <a:spcPts val="0"/>
              </a:spcAft>
              <a:buClr>
                <a:schemeClr val="dk2"/>
              </a:buClr>
              <a:buSzPts val="1100"/>
              <a:buAutoNum type="alphaLcPeriod"/>
            </a:pPr>
            <a:r>
              <a:rPr lang="en">
                <a:solidFill>
                  <a:schemeClr val="dk2"/>
                </a:solidFill>
              </a:rPr>
              <a:t>Until</a:t>
            </a:r>
            <a:endParaRPr>
              <a:solidFill>
                <a:schemeClr val="dk2"/>
              </a:solidFill>
            </a:endParaRPr>
          </a:p>
          <a:p>
            <a:pPr indent="-311150" lvl="0" marL="457200" rtl="0" algn="l">
              <a:spcBef>
                <a:spcPts val="0"/>
              </a:spcBef>
              <a:spcAft>
                <a:spcPts val="0"/>
              </a:spcAft>
              <a:buClr>
                <a:schemeClr val="dk2"/>
              </a:buClr>
              <a:buSzPts val="1300"/>
              <a:buAutoNum type="arabicPeriod"/>
            </a:pPr>
            <a:r>
              <a:rPr lang="en">
                <a:solidFill>
                  <a:schemeClr val="dk2"/>
                </a:solidFill>
              </a:rPr>
              <a:t>Terminate</a:t>
            </a:r>
            <a:endParaRPr>
              <a:solidFill>
                <a:schemeClr val="dk2"/>
              </a:solidFill>
            </a:endParaRPr>
          </a:p>
          <a:p>
            <a:pPr indent="-311150" lvl="0" marL="457200" rtl="0" algn="l">
              <a:spcBef>
                <a:spcPts val="0"/>
              </a:spcBef>
              <a:spcAft>
                <a:spcPts val="0"/>
              </a:spcAft>
              <a:buClr>
                <a:schemeClr val="dk2"/>
              </a:buClr>
              <a:buSzPts val="1300"/>
              <a:buAutoNum type="arabicPeriod"/>
            </a:pPr>
            <a:r>
              <a:rPr lang="en">
                <a:solidFill>
                  <a:schemeClr val="dk2"/>
                </a:solidFill>
              </a:rPr>
              <a:t>Scope</a:t>
            </a:r>
            <a:endParaRPr>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727650" y="593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Ways of controlling the flow</a:t>
            </a:r>
            <a:endParaRPr/>
          </a:p>
        </p:txBody>
      </p:sp>
      <p:sp>
        <p:nvSpPr>
          <p:cNvPr id="228" name="Google Shape;228;p35"/>
          <p:cNvSpPr txBox="1"/>
          <p:nvPr>
            <p:ph idx="1" type="body"/>
          </p:nvPr>
        </p:nvSpPr>
        <p:spPr>
          <a:xfrm>
            <a:off x="773850" y="1383200"/>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sz="1800"/>
              <a:t>Parallel Execution:</a:t>
            </a:r>
            <a:endParaRPr b="1" sz="1800"/>
          </a:p>
          <a:p>
            <a:pPr indent="0" lvl="0" marL="0" rtl="0" algn="l">
              <a:spcBef>
                <a:spcPts val="1200"/>
              </a:spcBef>
              <a:spcAft>
                <a:spcPts val="0"/>
              </a:spcAft>
              <a:buNone/>
            </a:pPr>
            <a:r>
              <a:rPr lang="en">
                <a:solidFill>
                  <a:schemeClr val="dk2"/>
                </a:solidFill>
              </a:rPr>
              <a:t>Split execution of your workflow into completely separate branches, each executed in</a:t>
            </a:r>
            <a:r>
              <a:rPr b="1" lang="en">
                <a:solidFill>
                  <a:schemeClr val="dk2"/>
                </a:solidFill>
              </a:rPr>
              <a:t> parallel</a:t>
            </a:r>
            <a:endParaRPr b="1">
              <a:solidFill>
                <a:schemeClr val="dk2"/>
              </a:solidFill>
            </a:endParaRPr>
          </a:p>
          <a:p>
            <a:pPr indent="0" lvl="0" marL="0" rtl="0" algn="l">
              <a:spcBef>
                <a:spcPts val="1200"/>
              </a:spcBef>
              <a:spcAft>
                <a:spcPts val="1200"/>
              </a:spcAft>
              <a:buNone/>
            </a:pPr>
            <a:r>
              <a:t/>
            </a:r>
            <a:endParaRPr b="1"/>
          </a:p>
        </p:txBody>
      </p:sp>
      <p:pic>
        <p:nvPicPr>
          <p:cNvPr id="229" name="Google Shape;229;p35"/>
          <p:cNvPicPr preferRelativeResize="0"/>
          <p:nvPr/>
        </p:nvPicPr>
        <p:blipFill>
          <a:blip r:embed="rId3">
            <a:alphaModFix/>
          </a:blip>
          <a:stretch>
            <a:fillRect/>
          </a:stretch>
        </p:blipFill>
        <p:spPr>
          <a:xfrm>
            <a:off x="1783575" y="2375625"/>
            <a:ext cx="4958476" cy="24422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796050" y="615600"/>
            <a:ext cx="7688700" cy="535200"/>
          </a:xfrm>
          <a:prstGeom prst="rect">
            <a:avLst/>
          </a:prstGeom>
        </p:spPr>
        <p:txBody>
          <a:bodyPr anchorCtr="0" anchor="t" bIns="91425" lIns="91425" spcFirstLastPara="1" rIns="91425" wrap="square" tIns="91425">
            <a:normAutofit fontScale="90000"/>
          </a:bodyPr>
          <a:lstStyle/>
          <a:p>
            <a:pPr indent="-331470" lvl="0" marL="457200" rtl="0" algn="l">
              <a:lnSpc>
                <a:spcPct val="115000"/>
              </a:lnSpc>
              <a:spcBef>
                <a:spcPts val="0"/>
              </a:spcBef>
              <a:spcAft>
                <a:spcPts val="0"/>
              </a:spcAft>
              <a:buClr>
                <a:schemeClr val="accent1"/>
              </a:buClr>
              <a:buSzPct val="100000"/>
              <a:buFont typeface="Lato"/>
              <a:buAutoNum type="arabicPeriod"/>
            </a:pPr>
            <a:r>
              <a:rPr lang="en" sz="1800">
                <a:solidFill>
                  <a:schemeClr val="accent1"/>
                </a:solidFill>
                <a:latin typeface="Lato"/>
                <a:ea typeface="Lato"/>
                <a:cs typeface="Lato"/>
                <a:sym typeface="Lato"/>
              </a:rPr>
              <a:t>Parallel Execution Demo</a:t>
            </a:r>
            <a:endParaRPr/>
          </a:p>
        </p:txBody>
      </p:sp>
      <p:sp>
        <p:nvSpPr>
          <p:cNvPr id="235" name="Google Shape;235;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6" name="Google Shape;236;p36"/>
          <p:cNvPicPr preferRelativeResize="0"/>
          <p:nvPr/>
        </p:nvPicPr>
        <p:blipFill>
          <a:blip r:embed="rId3">
            <a:alphaModFix/>
          </a:blip>
          <a:stretch>
            <a:fillRect/>
          </a:stretch>
        </p:blipFill>
        <p:spPr>
          <a:xfrm>
            <a:off x="796050" y="1369600"/>
            <a:ext cx="6830874" cy="3679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Ways of controlling the flow</a:t>
            </a:r>
            <a:endParaRPr/>
          </a:p>
        </p:txBody>
      </p:sp>
      <p:sp>
        <p:nvSpPr>
          <p:cNvPr id="242" name="Google Shape;242;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    2.    </a:t>
            </a:r>
            <a:r>
              <a:rPr b="1" lang="en">
                <a:solidFill>
                  <a:schemeClr val="dk2"/>
                </a:solidFill>
              </a:rPr>
              <a:t>Condition excution</a:t>
            </a:r>
            <a:endParaRPr b="1">
              <a:solidFill>
                <a:schemeClr val="dk2"/>
              </a:solidFill>
            </a:endParaRPr>
          </a:p>
          <a:p>
            <a:pPr indent="457200" lvl="0" marL="0" rtl="0" algn="l">
              <a:spcBef>
                <a:spcPts val="1200"/>
              </a:spcBef>
              <a:spcAft>
                <a:spcPts val="1200"/>
              </a:spcAft>
              <a:buNone/>
            </a:pPr>
            <a:r>
              <a:rPr b="1" lang="en">
                <a:solidFill>
                  <a:schemeClr val="dk2"/>
                </a:solidFill>
              </a:rPr>
              <a:t>2.1	C</a:t>
            </a:r>
            <a:r>
              <a:rPr b="1" lang="en">
                <a:solidFill>
                  <a:schemeClr val="dk2"/>
                </a:solidFill>
              </a:rPr>
              <a:t>onditions</a:t>
            </a:r>
            <a:r>
              <a:rPr lang="en">
                <a:solidFill>
                  <a:schemeClr val="dk2"/>
                </a:solidFill>
              </a:rPr>
              <a:t> also split execution of your workflow into separate branches but only choose one of them depending on evaluation of specific condition.</a:t>
            </a:r>
            <a:endParaRPr>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727650" y="556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execution demo</a:t>
            </a:r>
            <a:endParaRPr/>
          </a:p>
        </p:txBody>
      </p:sp>
      <p:pic>
        <p:nvPicPr>
          <p:cNvPr id="248" name="Google Shape;248;p38"/>
          <p:cNvPicPr preferRelativeResize="0"/>
          <p:nvPr/>
        </p:nvPicPr>
        <p:blipFill>
          <a:blip r:embed="rId3">
            <a:alphaModFix/>
          </a:blip>
          <a:stretch>
            <a:fillRect/>
          </a:stretch>
        </p:blipFill>
        <p:spPr>
          <a:xfrm>
            <a:off x="821475" y="1398725"/>
            <a:ext cx="6497824" cy="33303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729450" y="556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execution demo</a:t>
            </a:r>
            <a:endParaRPr/>
          </a:p>
        </p:txBody>
      </p:sp>
      <p:pic>
        <p:nvPicPr>
          <p:cNvPr id="254" name="Google Shape;254;p39"/>
          <p:cNvPicPr preferRelativeResize="0"/>
          <p:nvPr/>
        </p:nvPicPr>
        <p:blipFill>
          <a:blip r:embed="rId3">
            <a:alphaModFix/>
          </a:blip>
          <a:stretch>
            <a:fillRect/>
          </a:stretch>
        </p:blipFill>
        <p:spPr>
          <a:xfrm>
            <a:off x="888075" y="1229175"/>
            <a:ext cx="6927075" cy="37471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Ways of controlling the flow</a:t>
            </a:r>
            <a:r>
              <a:rPr lang="en"/>
              <a:t> </a:t>
            </a:r>
            <a:endParaRPr/>
          </a:p>
        </p:txBody>
      </p:sp>
      <p:sp>
        <p:nvSpPr>
          <p:cNvPr id="260" name="Google Shape;260;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2.    </a:t>
            </a:r>
            <a:r>
              <a:rPr b="1" lang="en">
                <a:solidFill>
                  <a:schemeClr val="dk2"/>
                </a:solidFill>
              </a:rPr>
              <a:t>Condition execution</a:t>
            </a:r>
            <a:endParaRPr b="1" sz="1500">
              <a:solidFill>
                <a:schemeClr val="dk2"/>
              </a:solidFill>
            </a:endParaRPr>
          </a:p>
          <a:p>
            <a:pPr indent="457200" lvl="0" marL="0" rtl="0" algn="l">
              <a:spcBef>
                <a:spcPts val="1200"/>
              </a:spcBef>
              <a:spcAft>
                <a:spcPts val="0"/>
              </a:spcAft>
              <a:buNone/>
            </a:pPr>
            <a:r>
              <a:rPr lang="en">
                <a:solidFill>
                  <a:schemeClr val="dk2"/>
                </a:solidFill>
              </a:rPr>
              <a:t>2.1	</a:t>
            </a:r>
            <a:r>
              <a:rPr b="1" lang="en">
                <a:solidFill>
                  <a:schemeClr val="dk2"/>
                </a:solidFill>
              </a:rPr>
              <a:t>Switch control</a:t>
            </a:r>
            <a:r>
              <a:rPr b="1" lang="en" sz="1500">
                <a:solidFill>
                  <a:schemeClr val="dk2"/>
                </a:solidFill>
              </a:rPr>
              <a:t> </a:t>
            </a:r>
            <a:r>
              <a:rPr lang="en">
                <a:solidFill>
                  <a:schemeClr val="dk2"/>
                </a:solidFill>
              </a:rPr>
              <a:t>action can create multiple branches and choose one of them depending on condition.</a:t>
            </a:r>
            <a:endParaRPr>
              <a:solidFill>
                <a:schemeClr val="dk2"/>
              </a:solidFill>
            </a:endParaRPr>
          </a:p>
          <a:p>
            <a:pPr indent="457200" lvl="0" marL="0" rtl="0" algn="l">
              <a:spcBef>
                <a:spcPts val="1200"/>
              </a:spcBef>
              <a:spcAft>
                <a:spcPts val="0"/>
              </a:spcAft>
              <a:buNone/>
            </a:pPr>
            <a:r>
              <a:rPr lang="en">
                <a:solidFill>
                  <a:schemeClr val="dk2"/>
                </a:solidFill>
              </a:rPr>
              <a:t>2.2 	Example: add new blob -&gt; check blob MediaType :</a:t>
            </a:r>
            <a:endParaRPr>
              <a:solidFill>
                <a:schemeClr val="dk2"/>
              </a:solidFill>
            </a:endParaRPr>
          </a:p>
          <a:p>
            <a:pPr indent="457200" lvl="0" marL="0" rtl="0" algn="l">
              <a:spcBef>
                <a:spcPts val="1200"/>
              </a:spcBef>
              <a:spcAft>
                <a:spcPts val="0"/>
              </a:spcAft>
              <a:buNone/>
            </a:pPr>
            <a:r>
              <a:rPr lang="en">
                <a:solidFill>
                  <a:schemeClr val="dk2"/>
                </a:solidFill>
              </a:rPr>
              <a:t>	*	If it is image/png -&gt; send email</a:t>
            </a:r>
            <a:endParaRPr>
              <a:solidFill>
                <a:schemeClr val="dk2"/>
              </a:solidFill>
            </a:endParaRPr>
          </a:p>
          <a:p>
            <a:pPr indent="457200" lvl="0" marL="0" rtl="0" algn="l">
              <a:spcBef>
                <a:spcPts val="1200"/>
              </a:spcBef>
              <a:spcAft>
                <a:spcPts val="1200"/>
              </a:spcAft>
              <a:buNone/>
            </a:pPr>
            <a:r>
              <a:rPr lang="en">
                <a:solidFill>
                  <a:schemeClr val="dk2"/>
                </a:solidFill>
              </a:rPr>
              <a:t>	*	If it’s zip file (application/x-zip-compressed) -&gt; save to Azure storage table</a:t>
            </a:r>
            <a:endParaRPr>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727650" y="541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execution demo : Switch control</a:t>
            </a:r>
            <a:endParaRPr/>
          </a:p>
        </p:txBody>
      </p:sp>
      <p:pic>
        <p:nvPicPr>
          <p:cNvPr id="266" name="Google Shape;266;p41"/>
          <p:cNvPicPr preferRelativeResize="0"/>
          <p:nvPr/>
        </p:nvPicPr>
        <p:blipFill>
          <a:blip r:embed="rId3">
            <a:alphaModFix/>
          </a:blip>
          <a:stretch>
            <a:fillRect/>
          </a:stretch>
        </p:blipFill>
        <p:spPr>
          <a:xfrm>
            <a:off x="251650" y="1335825"/>
            <a:ext cx="8636626" cy="3549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727650" y="1302525"/>
            <a:ext cx="7688700" cy="3493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700">
                <a:solidFill>
                  <a:schemeClr val="dk2"/>
                </a:solidFill>
              </a:rPr>
              <a:t>Workflow :</a:t>
            </a:r>
            <a:r>
              <a:rPr lang="en" sz="1700">
                <a:solidFill>
                  <a:schemeClr val="dk2"/>
                </a:solidFill>
              </a:rPr>
              <a:t> in an Azure Logic App is a sequence of actions or processes defined in steps. The actions will perform the bus</a:t>
            </a:r>
            <a:r>
              <a:rPr lang="en" sz="1700">
                <a:solidFill>
                  <a:schemeClr val="dk2"/>
                </a:solidFill>
              </a:rPr>
              <a:t>iness operations when input is provided through the managed connectors. </a:t>
            </a:r>
            <a:r>
              <a:rPr lang="en" sz="1700">
                <a:solidFill>
                  <a:schemeClr val="dk2"/>
                </a:solidFill>
              </a:rPr>
              <a:t>Every workflow will be initiated by the trigger being fired. By defining the workflow in Azure Logic Apps, business processes can be automated and visualized in a hierarchy. </a:t>
            </a:r>
            <a:endParaRPr sz="1700">
              <a:solidFill>
                <a:schemeClr val="dk2"/>
              </a:solidFill>
            </a:endParaRPr>
          </a:p>
          <a:p>
            <a:pPr indent="0" lvl="0" marL="0" rtl="0" algn="l">
              <a:spcBef>
                <a:spcPts val="1200"/>
              </a:spcBef>
              <a:spcAft>
                <a:spcPts val="0"/>
              </a:spcAft>
              <a:buNone/>
            </a:pPr>
            <a:r>
              <a:rPr b="1" lang="en" sz="1600">
                <a:solidFill>
                  <a:srgbClr val="171717"/>
                </a:solidFill>
                <a:highlight>
                  <a:schemeClr val="lt1"/>
                </a:highlight>
                <a:latin typeface="Arial"/>
                <a:ea typeface="Arial"/>
                <a:cs typeface="Arial"/>
                <a:sym typeface="Arial"/>
              </a:rPr>
              <a:t>Connectors</a:t>
            </a:r>
            <a:r>
              <a:rPr lang="en" sz="1600">
                <a:solidFill>
                  <a:srgbClr val="171717"/>
                </a:solidFill>
                <a:highlight>
                  <a:schemeClr val="lt1"/>
                </a:highlight>
                <a:latin typeface="Arial"/>
                <a:ea typeface="Arial"/>
                <a:cs typeface="Arial"/>
                <a:sym typeface="Arial"/>
              </a:rPr>
              <a:t> provide </a:t>
            </a:r>
            <a:r>
              <a:rPr i="1" lang="en" sz="1600">
                <a:solidFill>
                  <a:srgbClr val="171717"/>
                </a:solidFill>
                <a:highlight>
                  <a:schemeClr val="lt1"/>
                </a:highlight>
                <a:latin typeface="Arial"/>
                <a:ea typeface="Arial"/>
                <a:cs typeface="Arial"/>
                <a:sym typeface="Arial"/>
              </a:rPr>
              <a:t>triggers</a:t>
            </a:r>
            <a:r>
              <a:rPr lang="en" sz="1600">
                <a:solidFill>
                  <a:srgbClr val="171717"/>
                </a:solidFill>
                <a:highlight>
                  <a:schemeClr val="lt1"/>
                </a:highlight>
                <a:latin typeface="Arial"/>
                <a:ea typeface="Arial"/>
                <a:cs typeface="Arial"/>
                <a:sym typeface="Arial"/>
              </a:rPr>
              <a:t> and </a:t>
            </a:r>
            <a:r>
              <a:rPr i="1" lang="en" sz="1600">
                <a:solidFill>
                  <a:srgbClr val="171717"/>
                </a:solidFill>
                <a:highlight>
                  <a:schemeClr val="lt1"/>
                </a:highlight>
                <a:latin typeface="Arial"/>
                <a:ea typeface="Arial"/>
                <a:cs typeface="Arial"/>
                <a:sym typeface="Arial"/>
              </a:rPr>
              <a:t>actions</a:t>
            </a:r>
            <a:r>
              <a:rPr lang="en" sz="1600">
                <a:solidFill>
                  <a:srgbClr val="171717"/>
                </a:solidFill>
                <a:highlight>
                  <a:schemeClr val="lt1"/>
                </a:highlight>
                <a:latin typeface="Arial"/>
                <a:ea typeface="Arial"/>
                <a:cs typeface="Arial"/>
                <a:sym typeface="Arial"/>
              </a:rPr>
              <a:t> that you use to perform tasks in your logic app's workflow. Each trigger and action has properties that you can configure. Some triggers and actions require that you </a:t>
            </a:r>
            <a:r>
              <a:rPr lang="en" sz="1600">
                <a:solidFill>
                  <a:schemeClr val="dk2"/>
                </a:solidFill>
                <a:highlight>
                  <a:schemeClr val="lt1"/>
                </a:highlight>
                <a:uFill>
                  <a:noFill/>
                </a:uFill>
                <a:latin typeface="Arial"/>
                <a:ea typeface="Arial"/>
                <a:cs typeface="Arial"/>
                <a:sym typeface="Arial"/>
                <a:hlinkClick r:id="rId3">
                  <a:extLst>
                    <a:ext uri="{A12FA001-AC4F-418D-AE19-62706E023703}">
                      <ahyp:hlinkClr val="tx"/>
                    </a:ext>
                  </a:extLst>
                </a:hlinkClick>
              </a:rPr>
              <a:t>create and configure connections</a:t>
            </a:r>
            <a:r>
              <a:rPr lang="en" sz="1600">
                <a:solidFill>
                  <a:srgbClr val="171717"/>
                </a:solidFill>
                <a:highlight>
                  <a:schemeClr val="lt1"/>
                </a:highlight>
                <a:latin typeface="Arial"/>
                <a:ea typeface="Arial"/>
                <a:cs typeface="Arial"/>
                <a:sym typeface="Arial"/>
              </a:rPr>
              <a:t> so that your workflow can access a specific service or system.</a:t>
            </a:r>
            <a:endParaRPr sz="1600">
              <a:solidFill>
                <a:srgbClr val="171717"/>
              </a:solidFill>
              <a:highlight>
                <a:schemeClr val="lt1"/>
              </a:highlight>
              <a:latin typeface="Arial"/>
              <a:ea typeface="Arial"/>
              <a:cs typeface="Arial"/>
              <a:sym typeface="Arial"/>
            </a:endParaRPr>
          </a:p>
          <a:p>
            <a:pPr indent="0" lvl="0" marL="0" rtl="0" algn="l">
              <a:spcBef>
                <a:spcPts val="1200"/>
              </a:spcBef>
              <a:spcAft>
                <a:spcPts val="0"/>
              </a:spcAft>
              <a:buNone/>
            </a:pPr>
            <a:r>
              <a:rPr b="1" lang="en" sz="1600">
                <a:solidFill>
                  <a:schemeClr val="dk2"/>
                </a:solidFill>
              </a:rPr>
              <a:t>Actions</a:t>
            </a:r>
            <a:r>
              <a:rPr lang="en" sz="1600">
                <a:solidFill>
                  <a:schemeClr val="dk2"/>
                </a:solidFill>
              </a:rPr>
              <a:t> are the steps those run once initiated by trigger. Whenever a Azure Logic App gets triggered, there will be a succession of actions those run to complete the workflow. Actions are processes those will perform the designated business task based on the data provided by the user. Users can select the required action from the extensive set of actions available in the connector repository.</a:t>
            </a:r>
            <a:endParaRPr sz="1600">
              <a:solidFill>
                <a:schemeClr val="dk2"/>
              </a:solidFill>
            </a:endParaRPr>
          </a:p>
          <a:p>
            <a:pPr indent="0" lvl="0" marL="0" rtl="0" algn="l">
              <a:spcBef>
                <a:spcPts val="1200"/>
              </a:spcBef>
              <a:spcAft>
                <a:spcPts val="0"/>
              </a:spcAft>
              <a:buNone/>
            </a:pPr>
            <a:r>
              <a:rPr b="1" lang="en" sz="1600">
                <a:solidFill>
                  <a:schemeClr val="dk2"/>
                </a:solidFill>
              </a:rPr>
              <a:t>Triggers</a:t>
            </a:r>
            <a:r>
              <a:rPr lang="en" sz="1600">
                <a:solidFill>
                  <a:schemeClr val="dk2"/>
                </a:solidFill>
              </a:rPr>
              <a:t> are the starting point for a Azure Logic App workflow that will fire when new data or event that meets the trigger condition occur. Connectors in Logic App itself provide various triggers.</a:t>
            </a:r>
            <a:r>
              <a:rPr lang="en" sz="1600"/>
              <a:t> </a:t>
            </a:r>
            <a:endParaRPr sz="1600">
              <a:solidFill>
                <a:schemeClr val="dk2"/>
              </a:solidFill>
            </a:endParaRPr>
          </a:p>
          <a:p>
            <a:pPr indent="0" lvl="0" marL="0" rtl="0" algn="l">
              <a:spcBef>
                <a:spcPts val="1200"/>
              </a:spcBef>
              <a:spcAft>
                <a:spcPts val="1200"/>
              </a:spcAft>
              <a:buNone/>
            </a:pPr>
            <a:r>
              <a:t/>
            </a:r>
            <a:endParaRPr sz="17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Ways of controlling the flow</a:t>
            </a:r>
            <a:endParaRPr/>
          </a:p>
        </p:txBody>
      </p:sp>
      <p:sp>
        <p:nvSpPr>
          <p:cNvPr id="272" name="Google Shape;272;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3.	</a:t>
            </a:r>
            <a:r>
              <a:rPr b="1" lang="en">
                <a:solidFill>
                  <a:schemeClr val="dk2"/>
                </a:solidFill>
              </a:rPr>
              <a:t>Loops (Iterations)</a:t>
            </a:r>
            <a:endParaRPr b="1">
              <a:solidFill>
                <a:schemeClr val="dk2"/>
              </a:solidFill>
            </a:endParaRPr>
          </a:p>
          <a:p>
            <a:pPr indent="0" lvl="0" marL="0" rtl="0" algn="l">
              <a:spcBef>
                <a:spcPts val="1200"/>
              </a:spcBef>
              <a:spcAft>
                <a:spcPts val="0"/>
              </a:spcAft>
              <a:buNone/>
            </a:pPr>
            <a:r>
              <a:rPr b="1" lang="en">
                <a:solidFill>
                  <a:schemeClr val="dk2"/>
                </a:solidFill>
              </a:rPr>
              <a:t>	</a:t>
            </a:r>
            <a:r>
              <a:rPr lang="en">
                <a:solidFill>
                  <a:schemeClr val="dk2"/>
                </a:solidFill>
              </a:rPr>
              <a:t>When </a:t>
            </a:r>
            <a:r>
              <a:rPr lang="en">
                <a:solidFill>
                  <a:schemeClr val="dk2"/>
                </a:solidFill>
              </a:rPr>
              <a:t>executing</a:t>
            </a:r>
            <a:r>
              <a:rPr lang="en">
                <a:solidFill>
                  <a:schemeClr val="dk2"/>
                </a:solidFill>
              </a:rPr>
              <a:t> series of repeating actions you can use</a:t>
            </a:r>
            <a:endParaRPr>
              <a:solidFill>
                <a:schemeClr val="dk2"/>
              </a:solidFill>
            </a:endParaRPr>
          </a:p>
          <a:p>
            <a:pPr indent="0" lvl="0" marL="0" rtl="0" algn="l">
              <a:spcBef>
                <a:spcPts val="1200"/>
              </a:spcBef>
              <a:spcAft>
                <a:spcPts val="0"/>
              </a:spcAft>
              <a:buNone/>
            </a:pPr>
            <a:r>
              <a:rPr lang="en">
                <a:solidFill>
                  <a:schemeClr val="dk2"/>
                </a:solidFill>
              </a:rPr>
              <a:t>	3.1	</a:t>
            </a:r>
            <a:r>
              <a:rPr b="1" lang="en">
                <a:solidFill>
                  <a:schemeClr val="dk2"/>
                </a:solidFill>
              </a:rPr>
              <a:t>For-each</a:t>
            </a:r>
            <a:r>
              <a:rPr lang="en">
                <a:solidFill>
                  <a:schemeClr val="dk2"/>
                </a:solidFill>
              </a:rPr>
              <a:t> action which executes action for each item in a collection</a:t>
            </a:r>
            <a:endParaRPr>
              <a:solidFill>
                <a:schemeClr val="dk2"/>
              </a:solidFill>
            </a:endParaRPr>
          </a:p>
          <a:p>
            <a:pPr indent="0" lvl="0" marL="0" rtl="0" algn="l">
              <a:spcBef>
                <a:spcPts val="1200"/>
              </a:spcBef>
              <a:spcAft>
                <a:spcPts val="1200"/>
              </a:spcAft>
              <a:buNone/>
            </a:pPr>
            <a:r>
              <a:rPr lang="en">
                <a:solidFill>
                  <a:schemeClr val="dk2"/>
                </a:solidFill>
              </a:rPr>
              <a:t>	3.2	</a:t>
            </a:r>
            <a:r>
              <a:rPr b="1" lang="en">
                <a:solidFill>
                  <a:schemeClr val="dk2"/>
                </a:solidFill>
              </a:rPr>
              <a:t>Until action </a:t>
            </a:r>
            <a:r>
              <a:rPr lang="en">
                <a:solidFill>
                  <a:schemeClr val="dk2"/>
                </a:solidFill>
              </a:rPr>
              <a:t>which runs until condition is met fr scenarios when you can’t determine amount of loops (same do-while statement)</a:t>
            </a:r>
            <a:endParaRPr>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727650" y="585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Foreach control demo</a:t>
            </a:r>
            <a:endParaRPr/>
          </a:p>
        </p:txBody>
      </p:sp>
      <p:pic>
        <p:nvPicPr>
          <p:cNvPr id="278" name="Google Shape;278;p43"/>
          <p:cNvPicPr preferRelativeResize="0"/>
          <p:nvPr/>
        </p:nvPicPr>
        <p:blipFill>
          <a:blip r:embed="rId3">
            <a:alphaModFix/>
          </a:blip>
          <a:stretch>
            <a:fillRect/>
          </a:stretch>
        </p:blipFill>
        <p:spPr>
          <a:xfrm>
            <a:off x="2553250" y="1236575"/>
            <a:ext cx="3234125" cy="3717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ph type="title"/>
          </p:nvPr>
        </p:nvSpPr>
        <p:spPr>
          <a:xfrm>
            <a:off x="729450" y="548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Until control demo</a:t>
            </a:r>
            <a:endParaRPr/>
          </a:p>
        </p:txBody>
      </p:sp>
      <p:pic>
        <p:nvPicPr>
          <p:cNvPr id="284" name="Google Shape;284;p44"/>
          <p:cNvPicPr preferRelativeResize="0"/>
          <p:nvPr/>
        </p:nvPicPr>
        <p:blipFill>
          <a:blip r:embed="rId3">
            <a:alphaModFix/>
          </a:blip>
          <a:stretch>
            <a:fillRect/>
          </a:stretch>
        </p:blipFill>
        <p:spPr>
          <a:xfrm>
            <a:off x="3941550" y="1147100"/>
            <a:ext cx="2889326" cy="38217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Ways of controlling the flow</a:t>
            </a:r>
            <a:endParaRPr/>
          </a:p>
          <a:p>
            <a:pPr indent="0" lvl="0" marL="0" rtl="0" algn="l">
              <a:spcBef>
                <a:spcPts val="0"/>
              </a:spcBef>
              <a:spcAft>
                <a:spcPts val="0"/>
              </a:spcAft>
              <a:buNone/>
            </a:pPr>
            <a:r>
              <a:t/>
            </a:r>
            <a:endParaRPr/>
          </a:p>
        </p:txBody>
      </p:sp>
      <p:sp>
        <p:nvSpPr>
          <p:cNvPr id="290" name="Google Shape;290;p4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a:t>
            </a:r>
            <a:r>
              <a:rPr b="1" lang="en">
                <a:solidFill>
                  <a:schemeClr val="dk2"/>
                </a:solidFill>
              </a:rPr>
              <a:t>Terminate</a:t>
            </a:r>
            <a:endParaRPr b="1">
              <a:solidFill>
                <a:schemeClr val="dk2"/>
              </a:solidFill>
            </a:endParaRPr>
          </a:p>
          <a:p>
            <a:pPr indent="0" lvl="0" marL="0" rtl="0" algn="l">
              <a:spcBef>
                <a:spcPts val="1200"/>
              </a:spcBef>
              <a:spcAft>
                <a:spcPts val="0"/>
              </a:spcAft>
              <a:buNone/>
            </a:pPr>
            <a:r>
              <a:rPr b="1" lang="en"/>
              <a:t>	</a:t>
            </a:r>
            <a:r>
              <a:rPr lang="en">
                <a:solidFill>
                  <a:schemeClr val="dk2"/>
                </a:solidFill>
              </a:rPr>
              <a:t>Terminate ends execution of the logic app on demand. Think of it like return statement in </a:t>
            </a:r>
            <a:r>
              <a:rPr lang="en">
                <a:solidFill>
                  <a:schemeClr val="dk2"/>
                </a:solidFill>
              </a:rPr>
              <a:t>programming</a:t>
            </a:r>
            <a:r>
              <a:rPr lang="en">
                <a:solidFill>
                  <a:schemeClr val="dk2"/>
                </a:solidFill>
              </a:rPr>
              <a:t> languages.</a:t>
            </a:r>
            <a:endParaRPr>
              <a:solidFill>
                <a:schemeClr val="dk2"/>
              </a:solidFill>
            </a:endParaRPr>
          </a:p>
          <a:p>
            <a:pPr indent="0" lvl="0" marL="0" rtl="0" algn="l">
              <a:spcBef>
                <a:spcPts val="1200"/>
              </a:spcBef>
              <a:spcAft>
                <a:spcPts val="1200"/>
              </a:spcAft>
              <a:buNone/>
            </a:pPr>
            <a:r>
              <a:rPr lang="en">
                <a:solidFill>
                  <a:schemeClr val="dk2"/>
                </a:solidFill>
              </a:rPr>
              <a:t>Example: </a:t>
            </a:r>
            <a:endParaRPr>
              <a:solidFill>
                <a:schemeClr val="dk2"/>
              </a:solidFill>
            </a:endParaRPr>
          </a:p>
        </p:txBody>
      </p:sp>
      <p:pic>
        <p:nvPicPr>
          <p:cNvPr id="291" name="Google Shape;291;p45"/>
          <p:cNvPicPr preferRelativeResize="0"/>
          <p:nvPr/>
        </p:nvPicPr>
        <p:blipFill>
          <a:blip r:embed="rId3">
            <a:alphaModFix/>
          </a:blip>
          <a:stretch>
            <a:fillRect/>
          </a:stretch>
        </p:blipFill>
        <p:spPr>
          <a:xfrm>
            <a:off x="3078675" y="3004700"/>
            <a:ext cx="3448749" cy="19759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6"/>
          <p:cNvSpPr txBox="1"/>
          <p:nvPr>
            <p:ph type="title"/>
          </p:nvPr>
        </p:nvSpPr>
        <p:spPr>
          <a:xfrm>
            <a:off x="692450" y="585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Terminate demo</a:t>
            </a:r>
            <a:endParaRPr/>
          </a:p>
        </p:txBody>
      </p:sp>
      <p:pic>
        <p:nvPicPr>
          <p:cNvPr id="297" name="Google Shape;297;p46"/>
          <p:cNvPicPr preferRelativeResize="0"/>
          <p:nvPr/>
        </p:nvPicPr>
        <p:blipFill>
          <a:blip r:embed="rId3">
            <a:alphaModFix/>
          </a:blip>
          <a:stretch>
            <a:fillRect/>
          </a:stretch>
        </p:blipFill>
        <p:spPr>
          <a:xfrm>
            <a:off x="692450" y="1273575"/>
            <a:ext cx="7846276" cy="3717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Ways of controlling the flow</a:t>
            </a:r>
            <a:endParaRPr/>
          </a:p>
          <a:p>
            <a:pPr indent="0" lvl="0" marL="0" rtl="0" algn="l">
              <a:spcBef>
                <a:spcPts val="0"/>
              </a:spcBef>
              <a:spcAft>
                <a:spcPts val="0"/>
              </a:spcAft>
              <a:buNone/>
            </a:pPr>
            <a:r>
              <a:t/>
            </a:r>
            <a:endParaRPr/>
          </a:p>
        </p:txBody>
      </p:sp>
      <p:sp>
        <p:nvSpPr>
          <p:cNvPr id="303" name="Google Shape;303;p4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a:t>
            </a:r>
            <a:r>
              <a:rPr b="1" lang="en">
                <a:solidFill>
                  <a:schemeClr val="dk2"/>
                </a:solidFill>
              </a:rPr>
              <a:t>Scope</a:t>
            </a:r>
            <a:endParaRPr b="1">
              <a:solidFill>
                <a:schemeClr val="dk2"/>
              </a:solidFill>
            </a:endParaRPr>
          </a:p>
          <a:p>
            <a:pPr indent="0" lvl="0" marL="0" rtl="0" algn="l">
              <a:spcBef>
                <a:spcPts val="1200"/>
              </a:spcBef>
              <a:spcAft>
                <a:spcPts val="1200"/>
              </a:spcAft>
              <a:buNone/>
            </a:pPr>
            <a:r>
              <a:rPr b="1" lang="en">
                <a:solidFill>
                  <a:schemeClr val="dk2"/>
                </a:solidFill>
              </a:rPr>
              <a:t>	</a:t>
            </a:r>
            <a:r>
              <a:rPr lang="en">
                <a:solidFill>
                  <a:schemeClr val="dk2"/>
                </a:solidFill>
              </a:rPr>
              <a:t>Scope encapsulates execution of set of workflow actions into single block. This is your way of error handling in Logic Apps, think of it like try catch block</a:t>
            </a:r>
            <a:endParaRPr>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8"/>
          <p:cNvSpPr txBox="1"/>
          <p:nvPr>
            <p:ph type="title"/>
          </p:nvPr>
        </p:nvSpPr>
        <p:spPr>
          <a:xfrm>
            <a:off x="692450" y="548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 demo</a:t>
            </a:r>
            <a:endParaRPr/>
          </a:p>
        </p:txBody>
      </p:sp>
      <p:pic>
        <p:nvPicPr>
          <p:cNvPr id="309" name="Google Shape;309;p48"/>
          <p:cNvPicPr preferRelativeResize="0"/>
          <p:nvPr/>
        </p:nvPicPr>
        <p:blipFill>
          <a:blip r:embed="rId3">
            <a:alphaModFix/>
          </a:blip>
          <a:stretch>
            <a:fillRect/>
          </a:stretch>
        </p:blipFill>
        <p:spPr>
          <a:xfrm>
            <a:off x="2353425" y="1251375"/>
            <a:ext cx="4063001" cy="3754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9"/>
          <p:cNvSpPr txBox="1"/>
          <p:nvPr>
            <p:ph type="title"/>
          </p:nvPr>
        </p:nvSpPr>
        <p:spPr>
          <a:xfrm>
            <a:off x="727650" y="548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information</a:t>
            </a:r>
            <a:endParaRPr/>
          </a:p>
          <a:p>
            <a:pPr indent="0" lvl="0" marL="0" rtl="0" algn="l">
              <a:spcBef>
                <a:spcPts val="0"/>
              </a:spcBef>
              <a:spcAft>
                <a:spcPts val="0"/>
              </a:spcAft>
              <a:buNone/>
            </a:pPr>
            <a:r>
              <a:t/>
            </a:r>
            <a:endParaRPr/>
          </a:p>
        </p:txBody>
      </p:sp>
      <p:sp>
        <p:nvSpPr>
          <p:cNvPr id="315" name="Google Shape;315;p49"/>
          <p:cNvSpPr txBox="1"/>
          <p:nvPr>
            <p:ph idx="1" type="body"/>
          </p:nvPr>
        </p:nvSpPr>
        <p:spPr>
          <a:xfrm>
            <a:off x="727650" y="1361000"/>
            <a:ext cx="7688700" cy="3294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solidFill>
                  <a:schemeClr val="dk2"/>
                </a:solidFill>
              </a:rPr>
              <a:t>What is resource group ?</a:t>
            </a:r>
            <a:endParaRPr>
              <a:solidFill>
                <a:schemeClr val="dk2"/>
              </a:solidFill>
            </a:endParaRPr>
          </a:p>
          <a:p>
            <a:pPr indent="0" lvl="0" marL="914400" rtl="0" algn="l">
              <a:spcBef>
                <a:spcPts val="1200"/>
              </a:spcBef>
              <a:spcAft>
                <a:spcPts val="0"/>
              </a:spcAft>
              <a:buNone/>
            </a:pPr>
            <a:r>
              <a:rPr lang="en" sz="1200">
                <a:solidFill>
                  <a:srgbClr val="171717"/>
                </a:solidFill>
                <a:highlight>
                  <a:srgbClr val="FFFFFF"/>
                </a:highlight>
                <a:latin typeface="Arial"/>
                <a:ea typeface="Arial"/>
                <a:cs typeface="Arial"/>
                <a:sym typeface="Arial"/>
              </a:rPr>
              <a:t>A resource group is a container that holds related resources for an Azure solution. The resource group can include all the resources for the solution, or only those resources that you want to manage as a group.</a:t>
            </a:r>
            <a:endParaRPr sz="1200">
              <a:solidFill>
                <a:srgbClr val="171717"/>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solidFill>
                <a:schemeClr val="dk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0"/>
          <p:cNvSpPr txBox="1"/>
          <p:nvPr>
            <p:ph type="title"/>
          </p:nvPr>
        </p:nvSpPr>
        <p:spPr>
          <a:xfrm>
            <a:off x="727650" y="548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information</a:t>
            </a:r>
            <a:endParaRPr/>
          </a:p>
          <a:p>
            <a:pPr indent="0" lvl="0" marL="0" rtl="0" algn="l">
              <a:spcBef>
                <a:spcPts val="0"/>
              </a:spcBef>
              <a:spcAft>
                <a:spcPts val="0"/>
              </a:spcAft>
              <a:buNone/>
            </a:pPr>
            <a:r>
              <a:t/>
            </a:r>
            <a:endParaRPr/>
          </a:p>
        </p:txBody>
      </p:sp>
      <p:sp>
        <p:nvSpPr>
          <p:cNvPr id="321" name="Google Shape;321;p50"/>
          <p:cNvSpPr txBox="1"/>
          <p:nvPr>
            <p:ph idx="1" type="body"/>
          </p:nvPr>
        </p:nvSpPr>
        <p:spPr>
          <a:xfrm>
            <a:off x="727650" y="1361000"/>
            <a:ext cx="7688700" cy="3294000"/>
          </a:xfrm>
          <a:prstGeom prst="rect">
            <a:avLst/>
          </a:prstGeom>
        </p:spPr>
        <p:txBody>
          <a:bodyPr anchorCtr="0" anchor="t" bIns="91425" lIns="91425" spcFirstLastPara="1" rIns="91425" wrap="square" tIns="91425">
            <a:normAutofit fontScale="92500" lnSpcReduction="20000"/>
          </a:bodyPr>
          <a:lstStyle/>
          <a:p>
            <a:pPr indent="0" lvl="0" marL="457200" rtl="0" algn="l">
              <a:spcBef>
                <a:spcPts val="0"/>
              </a:spcBef>
              <a:spcAft>
                <a:spcPts val="0"/>
              </a:spcAft>
              <a:buNone/>
            </a:pPr>
            <a:r>
              <a:rPr lang="en">
                <a:solidFill>
                  <a:schemeClr val="dk2"/>
                </a:solidFill>
              </a:rPr>
              <a:t>What is Azure Storage (Blob, Table...) ?</a:t>
            </a:r>
            <a:endParaRPr>
              <a:solidFill>
                <a:schemeClr val="dk2"/>
              </a:solidFill>
            </a:endParaRPr>
          </a:p>
          <a:p>
            <a:pPr indent="457200" lvl="0" marL="0" rtl="0" algn="l">
              <a:spcBef>
                <a:spcPts val="1200"/>
              </a:spcBef>
              <a:spcAft>
                <a:spcPts val="0"/>
              </a:spcAft>
              <a:buNone/>
            </a:pPr>
            <a:r>
              <a:rPr lang="en" sz="1200">
                <a:solidFill>
                  <a:srgbClr val="171717"/>
                </a:solidFill>
                <a:highlight>
                  <a:srgbClr val="FFFFFF"/>
                </a:highlight>
                <a:latin typeface="Arial"/>
                <a:ea typeface="Arial"/>
                <a:cs typeface="Arial"/>
                <a:sym typeface="Arial"/>
              </a:rPr>
              <a:t>The Azure Storage platform is Microsoft's cloud storage solution for modern data storage scenarios. It includes  the following data services:</a:t>
            </a:r>
            <a:endParaRPr sz="1200">
              <a:solidFill>
                <a:srgbClr val="171717"/>
              </a:solidFill>
              <a:highlight>
                <a:srgbClr val="FFFFFF"/>
              </a:highlight>
              <a:latin typeface="Arial"/>
              <a:ea typeface="Arial"/>
              <a:cs typeface="Arial"/>
              <a:sym typeface="Arial"/>
            </a:endParaRPr>
          </a:p>
          <a:p>
            <a:pPr indent="-299085" lvl="0" marL="914400" rtl="0" algn="l">
              <a:spcBef>
                <a:spcPts val="2400"/>
              </a:spcBef>
              <a:spcAft>
                <a:spcPts val="0"/>
              </a:spcAft>
              <a:buClr>
                <a:srgbClr val="171717"/>
              </a:buClr>
              <a:buSzPct val="100000"/>
              <a:buFont typeface="Arial"/>
              <a:buChar char="●"/>
            </a:pPr>
            <a:r>
              <a:rPr lang="en" sz="1200">
                <a:solidFill>
                  <a:schemeClr val="hlink"/>
                </a:solidFill>
                <a:highlight>
                  <a:srgbClr val="FFFFFF"/>
                </a:highlight>
                <a:uFill>
                  <a:noFill/>
                </a:uFill>
                <a:latin typeface="Arial"/>
                <a:ea typeface="Arial"/>
                <a:cs typeface="Arial"/>
                <a:sym typeface="Arial"/>
                <a:hlinkClick r:id="rId3"/>
              </a:rPr>
              <a:t>Azure Blobs</a:t>
            </a:r>
            <a:r>
              <a:rPr lang="en" sz="1200">
                <a:solidFill>
                  <a:srgbClr val="171717"/>
                </a:solidFill>
                <a:highlight>
                  <a:srgbClr val="FFFFFF"/>
                </a:highlight>
                <a:latin typeface="Arial"/>
                <a:ea typeface="Arial"/>
                <a:cs typeface="Arial"/>
                <a:sym typeface="Arial"/>
              </a:rPr>
              <a:t>: A massively scalable object store for text and binary data. Also includes support for big data analytics through Data Lake Storage Gen2.</a:t>
            </a:r>
            <a:endParaRPr sz="1200">
              <a:solidFill>
                <a:srgbClr val="171717"/>
              </a:solidFill>
              <a:highlight>
                <a:srgbClr val="FFFFFF"/>
              </a:highlight>
              <a:latin typeface="Arial"/>
              <a:ea typeface="Arial"/>
              <a:cs typeface="Arial"/>
              <a:sym typeface="Arial"/>
            </a:endParaRPr>
          </a:p>
          <a:p>
            <a:pPr indent="-299085" lvl="0" marL="914400" rtl="0" algn="l">
              <a:spcBef>
                <a:spcPts val="0"/>
              </a:spcBef>
              <a:spcAft>
                <a:spcPts val="0"/>
              </a:spcAft>
              <a:buClr>
                <a:srgbClr val="171717"/>
              </a:buClr>
              <a:buSzPct val="100000"/>
              <a:buFont typeface="Arial"/>
              <a:buChar char="●"/>
            </a:pPr>
            <a:r>
              <a:rPr lang="en" sz="1200">
                <a:solidFill>
                  <a:schemeClr val="hlink"/>
                </a:solidFill>
                <a:highlight>
                  <a:srgbClr val="FFFFFF"/>
                </a:highlight>
                <a:uFill>
                  <a:noFill/>
                </a:uFill>
                <a:latin typeface="Arial"/>
                <a:ea typeface="Arial"/>
                <a:cs typeface="Arial"/>
                <a:sym typeface="Arial"/>
                <a:hlinkClick r:id="rId4"/>
              </a:rPr>
              <a:t>Azure Files</a:t>
            </a:r>
            <a:r>
              <a:rPr lang="en" sz="1200">
                <a:solidFill>
                  <a:srgbClr val="171717"/>
                </a:solidFill>
                <a:highlight>
                  <a:srgbClr val="FFFFFF"/>
                </a:highlight>
                <a:latin typeface="Arial"/>
                <a:ea typeface="Arial"/>
                <a:cs typeface="Arial"/>
                <a:sym typeface="Arial"/>
              </a:rPr>
              <a:t>: Managed file shares for cloud or on-premises deployments.</a:t>
            </a:r>
            <a:endParaRPr sz="1200">
              <a:solidFill>
                <a:srgbClr val="171717"/>
              </a:solidFill>
              <a:highlight>
                <a:srgbClr val="FFFFFF"/>
              </a:highlight>
              <a:latin typeface="Arial"/>
              <a:ea typeface="Arial"/>
              <a:cs typeface="Arial"/>
              <a:sym typeface="Arial"/>
            </a:endParaRPr>
          </a:p>
          <a:p>
            <a:pPr indent="-299085" lvl="0" marL="914400" rtl="0" algn="l">
              <a:spcBef>
                <a:spcPts val="0"/>
              </a:spcBef>
              <a:spcAft>
                <a:spcPts val="0"/>
              </a:spcAft>
              <a:buClr>
                <a:srgbClr val="171717"/>
              </a:buClr>
              <a:buSzPct val="100000"/>
              <a:buFont typeface="Arial"/>
              <a:buChar char="●"/>
            </a:pPr>
            <a:r>
              <a:rPr lang="en" sz="1200">
                <a:solidFill>
                  <a:schemeClr val="hlink"/>
                </a:solidFill>
                <a:highlight>
                  <a:srgbClr val="FFFFFF"/>
                </a:highlight>
                <a:uFill>
                  <a:noFill/>
                </a:uFill>
                <a:latin typeface="Arial"/>
                <a:ea typeface="Arial"/>
                <a:cs typeface="Arial"/>
                <a:sym typeface="Arial"/>
                <a:hlinkClick r:id="rId5"/>
              </a:rPr>
              <a:t>Azure Queues</a:t>
            </a:r>
            <a:r>
              <a:rPr lang="en" sz="1200">
                <a:solidFill>
                  <a:srgbClr val="171717"/>
                </a:solidFill>
                <a:highlight>
                  <a:srgbClr val="FFFFFF"/>
                </a:highlight>
                <a:latin typeface="Arial"/>
                <a:ea typeface="Arial"/>
                <a:cs typeface="Arial"/>
                <a:sym typeface="Arial"/>
              </a:rPr>
              <a:t>: A messaging store for reliable messaging between application components.</a:t>
            </a:r>
            <a:endParaRPr sz="1200">
              <a:solidFill>
                <a:srgbClr val="171717"/>
              </a:solidFill>
              <a:highlight>
                <a:srgbClr val="FFFFFF"/>
              </a:highlight>
              <a:latin typeface="Arial"/>
              <a:ea typeface="Arial"/>
              <a:cs typeface="Arial"/>
              <a:sym typeface="Arial"/>
            </a:endParaRPr>
          </a:p>
          <a:p>
            <a:pPr indent="-299085" lvl="0" marL="914400" rtl="0" algn="l">
              <a:spcBef>
                <a:spcPts val="0"/>
              </a:spcBef>
              <a:spcAft>
                <a:spcPts val="0"/>
              </a:spcAft>
              <a:buClr>
                <a:srgbClr val="171717"/>
              </a:buClr>
              <a:buSzPct val="100000"/>
              <a:buFont typeface="Arial"/>
              <a:buChar char="●"/>
            </a:pPr>
            <a:r>
              <a:rPr lang="en" sz="1200">
                <a:solidFill>
                  <a:schemeClr val="hlink"/>
                </a:solidFill>
                <a:highlight>
                  <a:srgbClr val="FFFFFF"/>
                </a:highlight>
                <a:uFill>
                  <a:noFill/>
                </a:uFill>
                <a:latin typeface="Arial"/>
                <a:ea typeface="Arial"/>
                <a:cs typeface="Arial"/>
                <a:sym typeface="Arial"/>
                <a:hlinkClick r:id="rId6"/>
              </a:rPr>
              <a:t>Azure Tables</a:t>
            </a:r>
            <a:r>
              <a:rPr lang="en" sz="1200">
                <a:solidFill>
                  <a:srgbClr val="171717"/>
                </a:solidFill>
                <a:highlight>
                  <a:srgbClr val="FFFFFF"/>
                </a:highlight>
                <a:latin typeface="Arial"/>
                <a:ea typeface="Arial"/>
                <a:cs typeface="Arial"/>
                <a:sym typeface="Arial"/>
              </a:rPr>
              <a:t>: A NoSQL store for schemaless storage of structured data.</a:t>
            </a:r>
            <a:endParaRPr sz="1200">
              <a:solidFill>
                <a:srgbClr val="171717"/>
              </a:solidFill>
              <a:highlight>
                <a:srgbClr val="FFFFFF"/>
              </a:highlight>
              <a:latin typeface="Arial"/>
              <a:ea typeface="Arial"/>
              <a:cs typeface="Arial"/>
              <a:sym typeface="Arial"/>
            </a:endParaRPr>
          </a:p>
          <a:p>
            <a:pPr indent="-299085" lvl="0" marL="914400" rtl="0" algn="l">
              <a:spcBef>
                <a:spcPts val="0"/>
              </a:spcBef>
              <a:spcAft>
                <a:spcPts val="0"/>
              </a:spcAft>
              <a:buClr>
                <a:srgbClr val="171717"/>
              </a:buClr>
              <a:buSzPct val="100000"/>
              <a:buFont typeface="Arial"/>
              <a:buChar char="●"/>
            </a:pPr>
            <a:r>
              <a:rPr lang="en" sz="1200">
                <a:solidFill>
                  <a:schemeClr val="hlink"/>
                </a:solidFill>
                <a:highlight>
                  <a:srgbClr val="FFFFFF"/>
                </a:highlight>
                <a:uFill>
                  <a:noFill/>
                </a:uFill>
                <a:latin typeface="Arial"/>
                <a:ea typeface="Arial"/>
                <a:cs typeface="Arial"/>
                <a:sym typeface="Arial"/>
                <a:hlinkClick r:id="rId7"/>
              </a:rPr>
              <a:t>Azure Disks</a:t>
            </a:r>
            <a:r>
              <a:rPr lang="en" sz="1200">
                <a:solidFill>
                  <a:srgbClr val="171717"/>
                </a:solidFill>
                <a:highlight>
                  <a:srgbClr val="FFFFFF"/>
                </a:highlight>
                <a:latin typeface="Arial"/>
                <a:ea typeface="Arial"/>
                <a:cs typeface="Arial"/>
                <a:sym typeface="Arial"/>
              </a:rPr>
              <a:t>: Block-level storage volumes for Azure VMs.</a:t>
            </a:r>
            <a:endParaRPr sz="1200">
              <a:solidFill>
                <a:srgbClr val="171717"/>
              </a:solidFill>
              <a:highlight>
                <a:srgbClr val="FFFFFF"/>
              </a:highlight>
              <a:latin typeface="Arial"/>
              <a:ea typeface="Arial"/>
              <a:cs typeface="Arial"/>
              <a:sym typeface="Arial"/>
            </a:endParaRPr>
          </a:p>
          <a:p>
            <a:pPr indent="457200" lvl="0" marL="0" rtl="0" algn="l">
              <a:spcBef>
                <a:spcPts val="2400"/>
              </a:spcBef>
              <a:spcAft>
                <a:spcPts val="0"/>
              </a:spcAft>
              <a:buNone/>
            </a:pPr>
            <a:r>
              <a:t/>
            </a:r>
            <a:endParaRPr sz="1200">
              <a:solidFill>
                <a:srgbClr val="171717"/>
              </a:solidFill>
              <a:highlight>
                <a:srgbClr val="FFFFFF"/>
              </a:highlight>
              <a:latin typeface="Arial"/>
              <a:ea typeface="Arial"/>
              <a:cs typeface="Arial"/>
              <a:sym typeface="Arial"/>
            </a:endParaRPr>
          </a:p>
          <a:p>
            <a:pPr indent="0" lvl="0" marL="914400" rtl="0" algn="l">
              <a:spcBef>
                <a:spcPts val="1200"/>
              </a:spcBef>
              <a:spcAft>
                <a:spcPts val="0"/>
              </a:spcAft>
              <a:buNone/>
            </a:pPr>
            <a:r>
              <a:t/>
            </a:r>
            <a:endParaRPr sz="1200">
              <a:solidFill>
                <a:srgbClr val="171717"/>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1"/>
          <p:cNvSpPr txBox="1"/>
          <p:nvPr>
            <p:ph type="title"/>
          </p:nvPr>
        </p:nvSpPr>
        <p:spPr>
          <a:xfrm>
            <a:off x="727650" y="548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information</a:t>
            </a:r>
            <a:endParaRPr/>
          </a:p>
          <a:p>
            <a:pPr indent="0" lvl="0" marL="0" rtl="0" algn="l">
              <a:spcBef>
                <a:spcPts val="0"/>
              </a:spcBef>
              <a:spcAft>
                <a:spcPts val="0"/>
              </a:spcAft>
              <a:buNone/>
            </a:pPr>
            <a:r>
              <a:t/>
            </a:r>
            <a:endParaRPr/>
          </a:p>
        </p:txBody>
      </p:sp>
      <p:sp>
        <p:nvSpPr>
          <p:cNvPr id="327" name="Google Shape;327;p51"/>
          <p:cNvSpPr txBox="1"/>
          <p:nvPr>
            <p:ph idx="1" type="body"/>
          </p:nvPr>
        </p:nvSpPr>
        <p:spPr>
          <a:xfrm>
            <a:off x="727650" y="1361000"/>
            <a:ext cx="7688700" cy="1547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solidFill>
                  <a:schemeClr val="dk2"/>
                </a:solidFill>
              </a:rPr>
              <a:t>What is Dynamic content in logic apps ?</a:t>
            </a:r>
            <a:endParaRPr>
              <a:solidFill>
                <a:schemeClr val="dk2"/>
              </a:solidFill>
            </a:endParaRPr>
          </a:p>
          <a:p>
            <a:pPr indent="457200" lvl="0" marL="0" rtl="0" algn="l">
              <a:spcBef>
                <a:spcPts val="1200"/>
              </a:spcBef>
              <a:spcAft>
                <a:spcPts val="0"/>
              </a:spcAft>
              <a:buNone/>
            </a:pPr>
            <a:r>
              <a:rPr lang="en" sz="1200">
                <a:solidFill>
                  <a:srgbClr val="171717"/>
                </a:solidFill>
                <a:highlight>
                  <a:srgbClr val="FFFFFF"/>
                </a:highlight>
                <a:latin typeface="Arial"/>
                <a:ea typeface="Arial"/>
                <a:cs typeface="Arial"/>
                <a:sym typeface="Arial"/>
              </a:rPr>
              <a:t>Dynamic content in logic app is the place to store output data of actions</a:t>
            </a:r>
            <a:endParaRPr sz="1200">
              <a:solidFill>
                <a:srgbClr val="171717"/>
              </a:solidFill>
              <a:highlight>
                <a:srgbClr val="FFFFFF"/>
              </a:highlight>
              <a:latin typeface="Arial"/>
              <a:ea typeface="Arial"/>
              <a:cs typeface="Arial"/>
              <a:sym typeface="Arial"/>
            </a:endParaRPr>
          </a:p>
          <a:p>
            <a:pPr indent="0" lvl="0" marL="914400" rtl="0" algn="l">
              <a:spcBef>
                <a:spcPts val="1200"/>
              </a:spcBef>
              <a:spcAft>
                <a:spcPts val="0"/>
              </a:spcAft>
              <a:buNone/>
            </a:pPr>
            <a:r>
              <a:t/>
            </a:r>
            <a:endParaRPr sz="1200">
              <a:solidFill>
                <a:srgbClr val="171717"/>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0"/>
              </a:spcBef>
              <a:spcAft>
                <a:spcPts val="0"/>
              </a:spcAft>
              <a:buNone/>
            </a:pPr>
            <a:r>
              <a:rPr lang="en" sz="2100">
                <a:solidFill>
                  <a:srgbClr val="071733"/>
                </a:solidFill>
                <a:highlight>
                  <a:srgbClr val="FFFFFF"/>
                </a:highlight>
                <a:latin typeface="Arial"/>
                <a:ea typeface="Arial"/>
                <a:cs typeface="Arial"/>
                <a:sym typeface="Arial"/>
              </a:rPr>
              <a:t>How to create a Logic App?</a:t>
            </a:r>
            <a:endParaRPr sz="2100">
              <a:solidFill>
                <a:srgbClr val="071733"/>
              </a:solidFill>
              <a:highlight>
                <a:srgbClr val="FFFFFF"/>
              </a:highlight>
              <a:latin typeface="Arial"/>
              <a:ea typeface="Arial"/>
              <a:cs typeface="Arial"/>
              <a:sym typeface="Arial"/>
            </a:endParaRPr>
          </a:p>
          <a:p>
            <a:pPr indent="0" lvl="0" marL="0" rtl="0" algn="l">
              <a:lnSpc>
                <a:spcPct val="140000"/>
              </a:lnSpc>
              <a:spcBef>
                <a:spcPts val="1900"/>
              </a:spcBef>
              <a:spcAft>
                <a:spcPts val="0"/>
              </a:spcAft>
              <a:buNone/>
            </a:pPr>
            <a:r>
              <a:t/>
            </a:r>
            <a:endParaRPr sz="2577">
              <a:solidFill>
                <a:srgbClr val="071733"/>
              </a:solidFill>
              <a:highlight>
                <a:srgbClr val="FFFFFF"/>
              </a:highlight>
              <a:latin typeface="Arial"/>
              <a:ea typeface="Arial"/>
              <a:cs typeface="Arial"/>
              <a:sym typeface="Arial"/>
            </a:endParaRPr>
          </a:p>
          <a:p>
            <a:pPr indent="0" lvl="0" marL="0" rtl="0" algn="l">
              <a:spcBef>
                <a:spcPts val="1900"/>
              </a:spcBef>
              <a:spcAft>
                <a:spcPts val="0"/>
              </a:spcAft>
              <a:buNone/>
            </a:pPr>
            <a:r>
              <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The first step to start with a Logic App is to create one. Following are the steps to create a Logic App:</a:t>
            </a:r>
            <a:endParaRPr>
              <a:solidFill>
                <a:schemeClr val="dk2"/>
              </a:solidFill>
            </a:endParaRPr>
          </a:p>
          <a:p>
            <a:pPr indent="-311150" lvl="0" marL="457200" rtl="0" algn="l">
              <a:spcBef>
                <a:spcPts val="1200"/>
              </a:spcBef>
              <a:spcAft>
                <a:spcPts val="0"/>
              </a:spcAft>
              <a:buClr>
                <a:schemeClr val="dk2"/>
              </a:buClr>
              <a:buSzPts val="1300"/>
              <a:buAutoNum type="arabicPeriod"/>
            </a:pPr>
            <a:r>
              <a:rPr lang="en">
                <a:solidFill>
                  <a:schemeClr val="dk2"/>
                </a:solidFill>
              </a:rPr>
              <a:t>To work with Azure Logic App, you need an </a:t>
            </a:r>
            <a:r>
              <a:rPr lang="en" sz="1200">
                <a:solidFill>
                  <a:srgbClr val="171717"/>
                </a:solidFill>
                <a:highlight>
                  <a:srgbClr val="FFFFFF"/>
                </a:highlight>
                <a:latin typeface="Arial"/>
                <a:ea typeface="Arial"/>
                <a:cs typeface="Arial"/>
                <a:sym typeface="Arial"/>
              </a:rPr>
              <a:t>Azure subscription</a:t>
            </a:r>
            <a:r>
              <a:rPr lang="en">
                <a:solidFill>
                  <a:schemeClr val="dk2"/>
                </a:solidFill>
              </a:rPr>
              <a:t>. </a:t>
            </a:r>
            <a:r>
              <a:rPr lang="en" sz="1200">
                <a:solidFill>
                  <a:srgbClr val="171717"/>
                </a:solidFill>
                <a:highlight>
                  <a:srgbClr val="FFFFFF"/>
                </a:highlight>
                <a:latin typeface="Arial"/>
                <a:ea typeface="Arial"/>
                <a:cs typeface="Arial"/>
                <a:sym typeface="Arial"/>
              </a:rPr>
              <a:t>If you don't have an Azure subscription, </a:t>
            </a:r>
            <a:r>
              <a:rPr lang="en" sz="1200">
                <a:solidFill>
                  <a:schemeClr val="hlink"/>
                </a:solidFill>
                <a:highlight>
                  <a:srgbClr val="FFFFFF"/>
                </a:highlight>
                <a:uFill>
                  <a:noFill/>
                </a:uFill>
                <a:latin typeface="Arial"/>
                <a:ea typeface="Arial"/>
                <a:cs typeface="Arial"/>
                <a:sym typeface="Arial"/>
                <a:hlinkClick r:id="rId3"/>
              </a:rPr>
              <a:t>sign up for a free Azure account</a:t>
            </a:r>
            <a:r>
              <a:rPr lang="en" sz="1200">
                <a:solidFill>
                  <a:srgbClr val="171717"/>
                </a:solidFill>
                <a:highlight>
                  <a:srgbClr val="FFFFFF"/>
                </a:highlight>
                <a:latin typeface="Arial"/>
                <a:ea typeface="Arial"/>
                <a:cs typeface="Arial"/>
                <a:sym typeface="Arial"/>
              </a:rPr>
              <a:t> before you begin</a:t>
            </a:r>
            <a:endParaRPr>
              <a:solidFill>
                <a:schemeClr val="dk2"/>
              </a:solidFill>
            </a:endParaRPr>
          </a:p>
          <a:p>
            <a:pPr indent="-311150" lvl="0" marL="457200" rtl="0" algn="l">
              <a:spcBef>
                <a:spcPts val="0"/>
              </a:spcBef>
              <a:spcAft>
                <a:spcPts val="0"/>
              </a:spcAft>
              <a:buClr>
                <a:schemeClr val="dk2"/>
              </a:buClr>
              <a:buSzPts val="1300"/>
              <a:buAutoNum type="arabicPeriod"/>
            </a:pPr>
            <a:r>
              <a:rPr lang="en">
                <a:solidFill>
                  <a:schemeClr val="dk2"/>
                </a:solidFill>
              </a:rPr>
              <a:t>In the Azure Portal, click on </a:t>
            </a:r>
            <a:r>
              <a:rPr b="1" lang="en">
                <a:solidFill>
                  <a:schemeClr val="dk2"/>
                </a:solidFill>
              </a:rPr>
              <a:t>create a resource</a:t>
            </a:r>
            <a:r>
              <a:rPr lang="en">
                <a:solidFill>
                  <a:schemeClr val="dk2"/>
                </a:solidFill>
              </a:rPr>
              <a:t> and select Logic Apps from the makeplace</a:t>
            </a:r>
            <a:endParaRPr>
              <a:solidFill>
                <a:schemeClr val="dk2"/>
              </a:solidFill>
            </a:endParaRPr>
          </a:p>
          <a:p>
            <a:pPr indent="-311150" lvl="0" marL="457200" rtl="0" algn="l">
              <a:spcBef>
                <a:spcPts val="0"/>
              </a:spcBef>
              <a:spcAft>
                <a:spcPts val="0"/>
              </a:spcAft>
              <a:buClr>
                <a:schemeClr val="dk2"/>
              </a:buClr>
              <a:buSzPts val="1300"/>
              <a:buAutoNum type="arabicPeriod"/>
            </a:pPr>
            <a:r>
              <a:rPr lang="en">
                <a:solidFill>
                  <a:schemeClr val="dk2"/>
                </a:solidFill>
              </a:rPr>
              <a:t>Click </a:t>
            </a:r>
            <a:r>
              <a:rPr b="1" lang="en">
                <a:solidFill>
                  <a:schemeClr val="dk2"/>
                </a:solidFill>
              </a:rPr>
              <a:t>create</a:t>
            </a:r>
            <a:r>
              <a:rPr lang="en">
                <a:solidFill>
                  <a:schemeClr val="dk2"/>
                </a:solidFill>
              </a:rPr>
              <a:t> proceed</a:t>
            </a:r>
            <a:endParaRPr>
              <a:solidFill>
                <a:schemeClr val="dk2"/>
              </a:solidFill>
            </a:endParaRPr>
          </a:p>
          <a:p>
            <a:pPr indent="-311150" lvl="0" marL="457200" rtl="0" algn="l">
              <a:spcBef>
                <a:spcPts val="0"/>
              </a:spcBef>
              <a:spcAft>
                <a:spcPts val="0"/>
              </a:spcAft>
              <a:buClr>
                <a:schemeClr val="dk2"/>
              </a:buClr>
              <a:buSzPts val="1300"/>
              <a:buAutoNum type="arabicPeriod"/>
            </a:pPr>
            <a:r>
              <a:rPr lang="en">
                <a:solidFill>
                  <a:schemeClr val="dk2"/>
                </a:solidFill>
              </a:rPr>
              <a:t>Provide the basic credentials and click </a:t>
            </a:r>
            <a:r>
              <a:rPr b="1" lang="en">
                <a:solidFill>
                  <a:schemeClr val="dk2"/>
                </a:solidFill>
              </a:rPr>
              <a:t>Review + Create</a:t>
            </a:r>
            <a:endParaRPr b="1">
              <a:solidFill>
                <a:schemeClr val="dk2"/>
              </a:solidFill>
            </a:endParaRPr>
          </a:p>
          <a:p>
            <a:pPr indent="-311150" lvl="0" marL="457200" rtl="0" algn="l">
              <a:spcBef>
                <a:spcPts val="0"/>
              </a:spcBef>
              <a:spcAft>
                <a:spcPts val="0"/>
              </a:spcAft>
              <a:buClr>
                <a:schemeClr val="dk2"/>
              </a:buClr>
              <a:buSzPts val="1300"/>
              <a:buAutoNum type="arabicPeriod"/>
            </a:pPr>
            <a:r>
              <a:rPr lang="en">
                <a:solidFill>
                  <a:schemeClr val="dk2"/>
                </a:solidFill>
              </a:rPr>
              <a:t>Finally, click on </a:t>
            </a:r>
            <a:r>
              <a:rPr b="1" lang="en">
                <a:solidFill>
                  <a:schemeClr val="dk2"/>
                </a:solidFill>
              </a:rPr>
              <a:t>Go to resource</a:t>
            </a:r>
            <a:r>
              <a:rPr lang="en">
                <a:solidFill>
                  <a:schemeClr val="dk2"/>
                </a:solidFill>
              </a:rPr>
              <a:t> to navigate to the Logic App created</a:t>
            </a:r>
            <a:endParaRPr>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2"/>
          <p:cNvSpPr txBox="1"/>
          <p:nvPr>
            <p:ph type="title"/>
          </p:nvPr>
        </p:nvSpPr>
        <p:spPr>
          <a:xfrm>
            <a:off x="727650" y="548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information</a:t>
            </a:r>
            <a:endParaRPr/>
          </a:p>
          <a:p>
            <a:pPr indent="0" lvl="0" marL="0" rtl="0" algn="l">
              <a:spcBef>
                <a:spcPts val="0"/>
              </a:spcBef>
              <a:spcAft>
                <a:spcPts val="0"/>
              </a:spcAft>
              <a:buNone/>
            </a:pPr>
            <a:r>
              <a:t/>
            </a:r>
            <a:endParaRPr/>
          </a:p>
        </p:txBody>
      </p:sp>
      <p:sp>
        <p:nvSpPr>
          <p:cNvPr id="333" name="Google Shape;333;p52"/>
          <p:cNvSpPr txBox="1"/>
          <p:nvPr>
            <p:ph idx="1" type="body"/>
          </p:nvPr>
        </p:nvSpPr>
        <p:spPr>
          <a:xfrm>
            <a:off x="727650" y="1361000"/>
            <a:ext cx="7688700" cy="1547400"/>
          </a:xfrm>
          <a:prstGeom prst="rect">
            <a:avLst/>
          </a:prstGeom>
        </p:spPr>
        <p:txBody>
          <a:bodyPr anchorCtr="0" anchor="t" bIns="91425" lIns="91425" spcFirstLastPara="1" rIns="91425" wrap="square" tIns="91425">
            <a:noAutofit/>
          </a:bodyPr>
          <a:lstStyle/>
          <a:p>
            <a:pPr indent="0" lvl="0" marL="457200" rtl="0" algn="l">
              <a:lnSpc>
                <a:spcPct val="105000"/>
              </a:lnSpc>
              <a:spcBef>
                <a:spcPts val="0"/>
              </a:spcBef>
              <a:spcAft>
                <a:spcPts val="0"/>
              </a:spcAft>
              <a:buSzPts val="688"/>
              <a:buNone/>
            </a:pPr>
            <a:r>
              <a:rPr lang="en" sz="1612">
                <a:solidFill>
                  <a:schemeClr val="dk2"/>
                </a:solidFill>
              </a:rPr>
              <a:t>What is logic app expression ?</a:t>
            </a:r>
            <a:endParaRPr sz="1612">
              <a:solidFill>
                <a:schemeClr val="dk2"/>
              </a:solidFill>
            </a:endParaRPr>
          </a:p>
          <a:p>
            <a:pPr indent="457200" lvl="0" marL="0" rtl="0" algn="l">
              <a:lnSpc>
                <a:spcPct val="105000"/>
              </a:lnSpc>
              <a:spcBef>
                <a:spcPts val="1200"/>
              </a:spcBef>
              <a:spcAft>
                <a:spcPts val="0"/>
              </a:spcAft>
              <a:buSzPts val="688"/>
              <a:buNone/>
            </a:pPr>
            <a:r>
              <a:rPr lang="en">
                <a:solidFill>
                  <a:srgbClr val="000000"/>
                </a:solidFill>
                <a:highlight>
                  <a:srgbClr val="FFFFFF"/>
                </a:highlight>
                <a:latin typeface="Times New Roman"/>
                <a:ea typeface="Times New Roman"/>
                <a:cs typeface="Times New Roman"/>
                <a:sym typeface="Times New Roman"/>
              </a:rPr>
              <a:t>An expression is a sequence that contains one or more functions, operators, variables, explicit values, or constants. In a workflow definition, expression can be used anywhere in a JSON string value by prefixing the expression with the at-sign ‘@’. When evaluating an expression that represents a JSON value, the expression body is extracted by removing the ‘@’ character. It always results in another JSON value.</a:t>
            </a:r>
            <a:endParaRPr>
              <a:solidFill>
                <a:srgbClr val="000000"/>
              </a:solidFill>
              <a:highlight>
                <a:srgbClr val="FFFFFF"/>
              </a:highlight>
              <a:latin typeface="Times New Roman"/>
              <a:ea typeface="Times New Roman"/>
              <a:cs typeface="Times New Roman"/>
              <a:sym typeface="Times New Roman"/>
            </a:endParaRPr>
          </a:p>
          <a:p>
            <a:pPr indent="457200" lvl="0" marL="0" rtl="0" algn="l">
              <a:lnSpc>
                <a:spcPct val="105000"/>
              </a:lnSpc>
              <a:spcBef>
                <a:spcPts val="1200"/>
              </a:spcBef>
              <a:spcAft>
                <a:spcPts val="0"/>
              </a:spcAft>
              <a:buSzPts val="688"/>
              <a:buNone/>
            </a:pPr>
            <a:r>
              <a:rPr lang="en">
                <a:solidFill>
                  <a:srgbClr val="000000"/>
                </a:solidFill>
                <a:highlight>
                  <a:srgbClr val="FFFFFF"/>
                </a:highlight>
                <a:latin typeface="Times New Roman"/>
                <a:ea typeface="Times New Roman"/>
                <a:cs typeface="Times New Roman"/>
                <a:sym typeface="Times New Roman"/>
              </a:rPr>
              <a:t>Access </a:t>
            </a:r>
            <a:r>
              <a:rPr lang="en" u="sng">
                <a:solidFill>
                  <a:schemeClr val="hlink"/>
                </a:solidFill>
                <a:highlight>
                  <a:srgbClr val="FFFFFF"/>
                </a:highlight>
                <a:latin typeface="Times New Roman"/>
                <a:ea typeface="Times New Roman"/>
                <a:cs typeface="Times New Roman"/>
                <a:sym typeface="Times New Roman"/>
                <a:hlinkClick r:id="rId3"/>
              </a:rPr>
              <a:t>here</a:t>
            </a:r>
            <a:r>
              <a:rPr lang="en">
                <a:solidFill>
                  <a:srgbClr val="000000"/>
                </a:solidFill>
                <a:highlight>
                  <a:srgbClr val="FFFFFF"/>
                </a:highlight>
                <a:latin typeface="Times New Roman"/>
                <a:ea typeface="Times New Roman"/>
                <a:cs typeface="Times New Roman"/>
                <a:sym typeface="Times New Roman"/>
              </a:rPr>
              <a:t> to detail</a:t>
            </a:r>
            <a:endParaRPr>
              <a:solidFill>
                <a:srgbClr val="000000"/>
              </a:solidFill>
              <a:highlight>
                <a:srgbClr val="FFFFFF"/>
              </a:highlight>
              <a:latin typeface="Times New Roman"/>
              <a:ea typeface="Times New Roman"/>
              <a:cs typeface="Times New Roman"/>
              <a:sym typeface="Times New Roman"/>
            </a:endParaRPr>
          </a:p>
          <a:p>
            <a:pPr indent="0" lvl="0" marL="914400" rtl="0" algn="l">
              <a:lnSpc>
                <a:spcPct val="105000"/>
              </a:lnSpc>
              <a:spcBef>
                <a:spcPts val="1200"/>
              </a:spcBef>
              <a:spcAft>
                <a:spcPts val="0"/>
              </a:spcAft>
              <a:buSzPts val="688"/>
              <a:buNone/>
            </a:pPr>
            <a:r>
              <a:t/>
            </a:r>
            <a:endParaRPr sz="1050">
              <a:solidFill>
                <a:srgbClr val="171717"/>
              </a:solidFill>
              <a:highlight>
                <a:srgbClr val="FFFFFF"/>
              </a:highlight>
              <a:latin typeface="Arial"/>
              <a:ea typeface="Arial"/>
              <a:cs typeface="Arial"/>
              <a:sym typeface="Arial"/>
            </a:endParaRPr>
          </a:p>
          <a:p>
            <a:pPr indent="0" lvl="0" marL="0" rtl="0" algn="l">
              <a:lnSpc>
                <a:spcPct val="105000"/>
              </a:lnSpc>
              <a:spcBef>
                <a:spcPts val="1200"/>
              </a:spcBef>
              <a:spcAft>
                <a:spcPts val="1200"/>
              </a:spcAft>
              <a:buSzPts val="688"/>
              <a:buNone/>
            </a:pPr>
            <a:r>
              <a:t/>
            </a:r>
            <a:endParaRPr sz="812">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0"/>
              </a:spcBef>
              <a:spcAft>
                <a:spcPts val="0"/>
              </a:spcAft>
              <a:buNone/>
            </a:pPr>
            <a:r>
              <a:rPr lang="en" sz="2577">
                <a:solidFill>
                  <a:srgbClr val="071733"/>
                </a:solidFill>
                <a:highlight>
                  <a:srgbClr val="FFFFFF"/>
                </a:highlight>
                <a:latin typeface="Arial"/>
                <a:ea typeface="Arial"/>
                <a:cs typeface="Arial"/>
                <a:sym typeface="Arial"/>
              </a:rPr>
              <a:t>How do you trigger a Logic App?</a:t>
            </a:r>
            <a:endParaRPr sz="2577">
              <a:solidFill>
                <a:srgbClr val="071733"/>
              </a:solidFill>
              <a:highlight>
                <a:srgbClr val="FFFFFF"/>
              </a:highlight>
              <a:latin typeface="Arial"/>
              <a:ea typeface="Arial"/>
              <a:cs typeface="Arial"/>
              <a:sym typeface="Arial"/>
            </a:endParaRPr>
          </a:p>
          <a:p>
            <a:pPr indent="0" lvl="0" marL="0" rtl="0" algn="l">
              <a:spcBef>
                <a:spcPts val="1900"/>
              </a:spcBef>
              <a:spcAft>
                <a:spcPts val="0"/>
              </a:spcAft>
              <a:buNone/>
            </a:pPr>
            <a:r>
              <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2"/>
              </a:buClr>
              <a:buSzPts val="1700"/>
              <a:buAutoNum type="arabicPeriod"/>
            </a:pPr>
            <a:r>
              <a:rPr lang="en" sz="1700">
                <a:solidFill>
                  <a:schemeClr val="dk2"/>
                </a:solidFill>
              </a:rPr>
              <a:t>Create a </a:t>
            </a:r>
            <a:r>
              <a:rPr b="1" lang="en" sz="1700">
                <a:solidFill>
                  <a:schemeClr val="dk2"/>
                </a:solidFill>
              </a:rPr>
              <a:t>blank Logic App</a:t>
            </a:r>
            <a:r>
              <a:rPr lang="en" sz="1700">
                <a:solidFill>
                  <a:schemeClr val="dk2"/>
                </a:solidFill>
              </a:rPr>
              <a:t> in the Azure portal</a:t>
            </a:r>
            <a:endParaRPr sz="1700">
              <a:solidFill>
                <a:schemeClr val="dk2"/>
              </a:solidFill>
            </a:endParaRPr>
          </a:p>
          <a:p>
            <a:pPr indent="-336550" lvl="0" marL="457200" rtl="0" algn="l">
              <a:spcBef>
                <a:spcPts val="0"/>
              </a:spcBef>
              <a:spcAft>
                <a:spcPts val="0"/>
              </a:spcAft>
              <a:buClr>
                <a:schemeClr val="dk2"/>
              </a:buClr>
              <a:buSzPts val="1700"/>
              <a:buAutoNum type="arabicPeriod"/>
            </a:pPr>
            <a:r>
              <a:rPr lang="en" sz="1700">
                <a:solidFill>
                  <a:schemeClr val="dk2"/>
                </a:solidFill>
              </a:rPr>
              <a:t>Select or search the trigger from the list given in the </a:t>
            </a:r>
            <a:r>
              <a:rPr b="1" lang="en" sz="1700">
                <a:solidFill>
                  <a:schemeClr val="dk2"/>
                </a:solidFill>
              </a:rPr>
              <a:t>Logic App Designer</a:t>
            </a:r>
            <a:endParaRPr b="1" sz="1700">
              <a:solidFill>
                <a:schemeClr val="dk2"/>
              </a:solidFill>
            </a:endParaRPr>
          </a:p>
          <a:p>
            <a:pPr indent="-336550" lvl="0" marL="457200" rtl="0" algn="l">
              <a:spcBef>
                <a:spcPts val="0"/>
              </a:spcBef>
              <a:spcAft>
                <a:spcPts val="0"/>
              </a:spcAft>
              <a:buClr>
                <a:schemeClr val="dk2"/>
              </a:buClr>
              <a:buSzPts val="1700"/>
              <a:buAutoNum type="arabicPeriod"/>
            </a:pPr>
            <a:r>
              <a:rPr lang="en" sz="1700">
                <a:solidFill>
                  <a:schemeClr val="dk2"/>
                </a:solidFill>
              </a:rPr>
              <a:t>Run a trigger in a saved Logic App by using the </a:t>
            </a:r>
            <a:r>
              <a:rPr b="1" lang="en" sz="1700">
                <a:solidFill>
                  <a:schemeClr val="dk2"/>
                </a:solidFill>
              </a:rPr>
              <a:t>Run Trigger</a:t>
            </a:r>
            <a:r>
              <a:rPr lang="en" sz="1700">
                <a:solidFill>
                  <a:schemeClr val="dk2"/>
                </a:solidFill>
              </a:rPr>
              <a:t> option in the overview section</a:t>
            </a:r>
            <a:endParaRPr sz="17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0"/>
              </a:spcBef>
              <a:spcAft>
                <a:spcPts val="0"/>
              </a:spcAft>
              <a:buNone/>
            </a:pPr>
            <a:r>
              <a:rPr lang="en" sz="1800">
                <a:solidFill>
                  <a:srgbClr val="071733"/>
                </a:solidFill>
                <a:highlight>
                  <a:srgbClr val="FFFFFF"/>
                </a:highlight>
                <a:latin typeface="Arial"/>
                <a:ea typeface="Arial"/>
                <a:cs typeface="Arial"/>
                <a:sym typeface="Arial"/>
              </a:rPr>
              <a:t>How does Logic App work?</a:t>
            </a:r>
            <a:endParaRPr sz="1800">
              <a:solidFill>
                <a:srgbClr val="071733"/>
              </a:solidFill>
              <a:highlight>
                <a:srgbClr val="FFFFFF"/>
              </a:highlight>
              <a:latin typeface="Arial"/>
              <a:ea typeface="Arial"/>
              <a:cs typeface="Arial"/>
              <a:sym typeface="Arial"/>
            </a:endParaRPr>
          </a:p>
          <a:p>
            <a:pPr indent="0" lvl="0" marL="0" rtl="0" algn="l">
              <a:spcBef>
                <a:spcPts val="1900"/>
              </a:spcBef>
              <a:spcAft>
                <a:spcPts val="0"/>
              </a:spcAft>
              <a:buNone/>
            </a:pPr>
            <a:r>
              <a:t/>
            </a:r>
            <a:endParaRPr/>
          </a:p>
        </p:txBody>
      </p:sp>
      <p:sp>
        <p:nvSpPr>
          <p:cNvPr id="116" name="Google Shape;116;p18"/>
          <p:cNvSpPr txBox="1"/>
          <p:nvPr>
            <p:ph idx="1" type="body"/>
          </p:nvPr>
        </p:nvSpPr>
        <p:spPr>
          <a:xfrm>
            <a:off x="729450" y="2078875"/>
            <a:ext cx="7688700" cy="2502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a:solidFill>
                  <a:schemeClr val="dk2"/>
                </a:solidFill>
                <a:latin typeface="Arial"/>
                <a:ea typeface="Arial"/>
                <a:cs typeface="Arial"/>
                <a:sym typeface="Arial"/>
              </a:rPr>
              <a:t>In a Logic App, each workflow always starts with a single trigger. A trigger fires when a condition is met, for </a:t>
            </a:r>
            <a:r>
              <a:rPr lang="en">
                <a:solidFill>
                  <a:schemeClr val="dk2"/>
                </a:solidFill>
                <a:latin typeface="Arial"/>
                <a:ea typeface="Arial"/>
                <a:cs typeface="Arial"/>
                <a:sym typeface="Arial"/>
              </a:rPr>
              <a:t>example</a:t>
            </a:r>
            <a:r>
              <a:rPr lang="en">
                <a:solidFill>
                  <a:schemeClr val="dk2"/>
                </a:solidFill>
                <a:latin typeface="Arial"/>
                <a:ea typeface="Arial"/>
                <a:cs typeface="Arial"/>
                <a:sym typeface="Arial"/>
              </a:rPr>
              <a:t>, when a specific event happens or </a:t>
            </a:r>
            <a:r>
              <a:rPr lang="en">
                <a:solidFill>
                  <a:schemeClr val="dk2"/>
                </a:solidFill>
                <a:latin typeface="Arial"/>
                <a:ea typeface="Arial"/>
                <a:cs typeface="Arial"/>
                <a:sym typeface="Arial"/>
              </a:rPr>
              <a:t>when</a:t>
            </a:r>
            <a:r>
              <a:rPr lang="en">
                <a:solidFill>
                  <a:schemeClr val="dk2"/>
                </a:solidFill>
                <a:latin typeface="Arial"/>
                <a:ea typeface="Arial"/>
                <a:cs typeface="Arial"/>
                <a:sym typeface="Arial"/>
              </a:rPr>
              <a:t> data meets specific criteria. Many triggers include scheduling capabilities that control how often your workflow runs. Following the trigger, one or more actions run operations that , for example, </a:t>
            </a:r>
            <a:r>
              <a:rPr lang="en">
                <a:solidFill>
                  <a:schemeClr val="dk2"/>
                </a:solidFill>
                <a:latin typeface="Arial"/>
                <a:ea typeface="Arial"/>
                <a:cs typeface="Arial"/>
                <a:sym typeface="Arial"/>
              </a:rPr>
              <a:t>process, handle, or convert data that travels through the workflow, or that advance the workflow to the next step. Logic apps deploy and run in the cloud on Azure</a:t>
            </a:r>
            <a:endParaRPr>
              <a:solidFill>
                <a:schemeClr val="dk2"/>
              </a:solidFill>
              <a:latin typeface="Arial"/>
              <a:ea typeface="Arial"/>
              <a:cs typeface="Arial"/>
              <a:sym typeface="Arial"/>
            </a:endParaRPr>
          </a:p>
          <a:p>
            <a:pPr indent="0" lvl="0" marL="0" rtl="0" algn="l">
              <a:lnSpc>
                <a:spcPct val="95000"/>
              </a:lnSpc>
              <a:spcBef>
                <a:spcPts val="1200"/>
              </a:spcBef>
              <a:spcAft>
                <a:spcPts val="1200"/>
              </a:spcAft>
              <a:buNone/>
            </a:pPr>
            <a:r>
              <a:rPr lang="en">
                <a:solidFill>
                  <a:schemeClr val="dk2"/>
                </a:solidFill>
                <a:highlight>
                  <a:srgbClr val="FFFFFF"/>
                </a:highlight>
                <a:latin typeface="Arial"/>
                <a:ea typeface="Arial"/>
                <a:cs typeface="Arial"/>
                <a:sym typeface="Arial"/>
              </a:rPr>
              <a:t>You can visually create workflows using the Logic Apps designer in the Azure portal, Visual Studio Code, or Visual Studio. Each workflow also has an underlying definition that's described using JavaScript Object Notation (JSON). If you prefer, you can edit workflows by changing this JSON definition. For some creation and management tasks, Logic Apps provides Azure PowerShell and Azure CLI command support. For automated deployment, Logic Apps supports Azure Resource Manager templates.</a:t>
            </a:r>
            <a:endParaRPr>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0"/>
              </a:spcBef>
              <a:spcAft>
                <a:spcPts val="0"/>
              </a:spcAft>
              <a:buNone/>
            </a:pPr>
            <a:r>
              <a:rPr lang="en" sz="1800">
                <a:solidFill>
                  <a:srgbClr val="071733"/>
                </a:solidFill>
                <a:highlight>
                  <a:srgbClr val="FFFFFF"/>
                </a:highlight>
                <a:latin typeface="Arial"/>
                <a:ea typeface="Arial"/>
                <a:cs typeface="Arial"/>
                <a:sym typeface="Arial"/>
              </a:rPr>
              <a:t>How does Logic App work?</a:t>
            </a:r>
            <a:endParaRPr sz="1800">
              <a:solidFill>
                <a:srgbClr val="071733"/>
              </a:solidFill>
              <a:highlight>
                <a:srgbClr val="FFFFFF"/>
              </a:highlight>
              <a:latin typeface="Arial"/>
              <a:ea typeface="Arial"/>
              <a:cs typeface="Arial"/>
              <a:sym typeface="Arial"/>
            </a:endParaRPr>
          </a:p>
          <a:p>
            <a:pPr indent="0" lvl="0" marL="0" rtl="0" algn="l">
              <a:spcBef>
                <a:spcPts val="1900"/>
              </a:spcBef>
              <a:spcAft>
                <a:spcPts val="0"/>
              </a:spcAft>
              <a:buNone/>
            </a:pPr>
            <a:r>
              <a:t/>
            </a:r>
            <a:endParaRPr/>
          </a:p>
        </p:txBody>
      </p:sp>
      <p:sp>
        <p:nvSpPr>
          <p:cNvPr id="122" name="Google Shape;122;p19"/>
          <p:cNvSpPr txBox="1"/>
          <p:nvPr>
            <p:ph idx="1" type="body"/>
          </p:nvPr>
        </p:nvSpPr>
        <p:spPr>
          <a:xfrm>
            <a:off x="640650" y="1853850"/>
            <a:ext cx="7688700" cy="2502300"/>
          </a:xfrm>
          <a:prstGeom prst="rect">
            <a:avLst/>
          </a:prstGeom>
        </p:spPr>
        <p:txBody>
          <a:bodyPr anchorCtr="0" anchor="t" bIns="91425" lIns="91425" spcFirstLastPara="1" rIns="91425" wrap="square" tIns="91425">
            <a:noAutofit/>
          </a:bodyPr>
          <a:lstStyle/>
          <a:p>
            <a:pPr indent="-311150" lvl="0" marL="457200" rtl="0" algn="l">
              <a:lnSpc>
                <a:spcPct val="95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Logic app is simple a sequence of actions that follow each other</a:t>
            </a:r>
            <a:endParaRPr>
              <a:solidFill>
                <a:schemeClr val="dk2"/>
              </a:solidFill>
              <a:latin typeface="Arial"/>
              <a:ea typeface="Arial"/>
              <a:cs typeface="Arial"/>
              <a:sym typeface="Arial"/>
            </a:endParaRPr>
          </a:p>
          <a:p>
            <a:pPr indent="-311150" lvl="0" marL="457200" rtl="0" algn="l">
              <a:lnSpc>
                <a:spcPct val="95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Simple example:</a:t>
            </a:r>
            <a:endParaRPr>
              <a:solidFill>
                <a:schemeClr val="dk2"/>
              </a:solidFill>
              <a:latin typeface="Arial"/>
              <a:ea typeface="Arial"/>
              <a:cs typeface="Arial"/>
              <a:sym typeface="Arial"/>
            </a:endParaRPr>
          </a:p>
        </p:txBody>
      </p:sp>
      <p:pic>
        <p:nvPicPr>
          <p:cNvPr id="123" name="Google Shape;123;p19"/>
          <p:cNvPicPr preferRelativeResize="0"/>
          <p:nvPr/>
        </p:nvPicPr>
        <p:blipFill rotWithShape="1">
          <a:blip r:embed="rId3">
            <a:alphaModFix/>
          </a:blip>
          <a:srcRect b="0" l="0" r="0" t="0"/>
          <a:stretch/>
        </p:blipFill>
        <p:spPr>
          <a:xfrm>
            <a:off x="2908475" y="2238725"/>
            <a:ext cx="2331225" cy="2502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0"/>
              </a:spcBef>
              <a:spcAft>
                <a:spcPts val="0"/>
              </a:spcAft>
              <a:buNone/>
            </a:pPr>
            <a:r>
              <a:rPr lang="en" sz="1800">
                <a:solidFill>
                  <a:srgbClr val="071733"/>
                </a:solidFill>
                <a:highlight>
                  <a:srgbClr val="FFFFFF"/>
                </a:highlight>
                <a:latin typeface="Arial"/>
                <a:ea typeface="Arial"/>
                <a:cs typeface="Arial"/>
                <a:sym typeface="Arial"/>
              </a:rPr>
              <a:t>How does Logic App work?</a:t>
            </a:r>
            <a:endParaRPr sz="1800">
              <a:solidFill>
                <a:srgbClr val="071733"/>
              </a:solidFill>
              <a:highlight>
                <a:srgbClr val="FFFFFF"/>
              </a:highlight>
              <a:latin typeface="Arial"/>
              <a:ea typeface="Arial"/>
              <a:cs typeface="Arial"/>
              <a:sym typeface="Arial"/>
            </a:endParaRPr>
          </a:p>
          <a:p>
            <a:pPr indent="0" lvl="0" marL="0" rtl="0" algn="l">
              <a:spcBef>
                <a:spcPts val="1900"/>
              </a:spcBef>
              <a:spcAft>
                <a:spcPts val="0"/>
              </a:spcAft>
              <a:buNone/>
            </a:pPr>
            <a:r>
              <a:t/>
            </a:r>
            <a:endParaRPr/>
          </a:p>
        </p:txBody>
      </p:sp>
      <p:sp>
        <p:nvSpPr>
          <p:cNvPr id="129" name="Google Shape;129;p20"/>
          <p:cNvSpPr txBox="1"/>
          <p:nvPr>
            <p:ph idx="1" type="body"/>
          </p:nvPr>
        </p:nvSpPr>
        <p:spPr>
          <a:xfrm>
            <a:off x="640650" y="1853850"/>
            <a:ext cx="7688700" cy="2502300"/>
          </a:xfrm>
          <a:prstGeom prst="rect">
            <a:avLst/>
          </a:prstGeom>
        </p:spPr>
        <p:txBody>
          <a:bodyPr anchorCtr="0" anchor="t" bIns="91425" lIns="91425" spcFirstLastPara="1" rIns="91425" wrap="square" tIns="91425">
            <a:noAutofit/>
          </a:bodyPr>
          <a:lstStyle/>
          <a:p>
            <a:pPr indent="-311150" lvl="0" marL="457200" rtl="0" algn="l">
              <a:lnSpc>
                <a:spcPct val="95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More complex example : logic app has condition</a:t>
            </a:r>
            <a:endParaRPr>
              <a:solidFill>
                <a:schemeClr val="dk2"/>
              </a:solidFill>
              <a:latin typeface="Arial"/>
              <a:ea typeface="Arial"/>
              <a:cs typeface="Arial"/>
              <a:sym typeface="Arial"/>
            </a:endParaRPr>
          </a:p>
        </p:txBody>
      </p:sp>
      <p:pic>
        <p:nvPicPr>
          <p:cNvPr id="130" name="Google Shape;130;p20"/>
          <p:cNvPicPr preferRelativeResize="0"/>
          <p:nvPr/>
        </p:nvPicPr>
        <p:blipFill>
          <a:blip r:embed="rId3">
            <a:alphaModFix/>
          </a:blip>
          <a:stretch>
            <a:fillRect/>
          </a:stretch>
        </p:blipFill>
        <p:spPr>
          <a:xfrm>
            <a:off x="1325100" y="2272025"/>
            <a:ext cx="6312450" cy="2545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692450" y="578575"/>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0"/>
              </a:spcBef>
              <a:spcAft>
                <a:spcPts val="0"/>
              </a:spcAft>
              <a:buNone/>
            </a:pPr>
            <a:r>
              <a:rPr lang="en" sz="1800">
                <a:solidFill>
                  <a:srgbClr val="071733"/>
                </a:solidFill>
                <a:highlight>
                  <a:srgbClr val="FFFFFF"/>
                </a:highlight>
                <a:latin typeface="Arial"/>
                <a:ea typeface="Arial"/>
                <a:cs typeface="Arial"/>
                <a:sym typeface="Arial"/>
              </a:rPr>
              <a:t>How does Logic App work?</a:t>
            </a:r>
            <a:endParaRPr sz="1800">
              <a:solidFill>
                <a:srgbClr val="071733"/>
              </a:solidFill>
              <a:highlight>
                <a:srgbClr val="FFFFFF"/>
              </a:highlight>
              <a:latin typeface="Arial"/>
              <a:ea typeface="Arial"/>
              <a:cs typeface="Arial"/>
              <a:sym typeface="Arial"/>
            </a:endParaRPr>
          </a:p>
          <a:p>
            <a:pPr indent="0" lvl="0" marL="0" rtl="0" algn="l">
              <a:spcBef>
                <a:spcPts val="1900"/>
              </a:spcBef>
              <a:spcAft>
                <a:spcPts val="0"/>
              </a:spcAft>
              <a:buNone/>
            </a:pPr>
            <a:r>
              <a:t/>
            </a:r>
            <a:endParaRPr/>
          </a:p>
        </p:txBody>
      </p:sp>
      <p:sp>
        <p:nvSpPr>
          <p:cNvPr id="136" name="Google Shape;136;p21"/>
          <p:cNvSpPr txBox="1"/>
          <p:nvPr>
            <p:ph idx="1" type="body"/>
          </p:nvPr>
        </p:nvSpPr>
        <p:spPr>
          <a:xfrm>
            <a:off x="640650" y="1358000"/>
            <a:ext cx="7688700" cy="535200"/>
          </a:xfrm>
          <a:prstGeom prst="rect">
            <a:avLst/>
          </a:prstGeom>
        </p:spPr>
        <p:txBody>
          <a:bodyPr anchorCtr="0" anchor="t" bIns="91425" lIns="91425" spcFirstLastPara="1" rIns="91425" wrap="square" tIns="91425">
            <a:noAutofit/>
          </a:bodyPr>
          <a:lstStyle/>
          <a:p>
            <a:pPr indent="-311150" lvl="0" marL="457200" rtl="0" algn="l">
              <a:lnSpc>
                <a:spcPct val="95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Each action has input and output, output value of action contain in </a:t>
            </a:r>
            <a:r>
              <a:rPr b="1" lang="en">
                <a:solidFill>
                  <a:schemeClr val="dk2"/>
                </a:solidFill>
                <a:latin typeface="Arial"/>
                <a:ea typeface="Arial"/>
                <a:cs typeface="Arial"/>
                <a:sym typeface="Arial"/>
              </a:rPr>
              <a:t>Dynamic content</a:t>
            </a:r>
            <a:endParaRPr b="1">
              <a:solidFill>
                <a:schemeClr val="dk2"/>
              </a:solidFill>
              <a:latin typeface="Arial"/>
              <a:ea typeface="Arial"/>
              <a:cs typeface="Arial"/>
              <a:sym typeface="Arial"/>
            </a:endParaRPr>
          </a:p>
        </p:txBody>
      </p:sp>
      <p:pic>
        <p:nvPicPr>
          <p:cNvPr id="137" name="Google Shape;137;p21"/>
          <p:cNvPicPr preferRelativeResize="0"/>
          <p:nvPr/>
        </p:nvPicPr>
        <p:blipFill>
          <a:blip r:embed="rId3">
            <a:alphaModFix/>
          </a:blip>
          <a:stretch>
            <a:fillRect/>
          </a:stretch>
        </p:blipFill>
        <p:spPr>
          <a:xfrm>
            <a:off x="2727850" y="1756950"/>
            <a:ext cx="3496151" cy="32237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