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Merriweather-bold.fntdata"/><Relationship Id="rId12" Type="http://schemas.openxmlformats.org/officeDocument/2006/relationships/slide" Target="slides/slide7.xml"/><Relationship Id="rId34" Type="http://schemas.openxmlformats.org/officeDocument/2006/relationships/font" Target="fonts/Merriweather-regular.fntdata"/><Relationship Id="rId15" Type="http://schemas.openxmlformats.org/officeDocument/2006/relationships/slide" Target="slides/slide10.xml"/><Relationship Id="rId37" Type="http://schemas.openxmlformats.org/officeDocument/2006/relationships/font" Target="fonts/Merriweather-boldItalic.fntdata"/><Relationship Id="rId14" Type="http://schemas.openxmlformats.org/officeDocument/2006/relationships/slide" Target="slides/slide9.xml"/><Relationship Id="rId36" Type="http://schemas.openxmlformats.org/officeDocument/2006/relationships/font" Target="fonts/Merriweather-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860025a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860025a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93528d8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93528d8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93528d8c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93528d8c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93528d8c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93528d8c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93528d8c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93528d8c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93528d8c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93528d8c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93528d8c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93528d8c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93528d8c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93528d8c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93528d8c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93528d8c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95cd310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95cd310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35e2d305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35e2d305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95cd310c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95cd310c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95cd310c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95cd310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95cd310c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95cd310c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a233103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a233103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a2331036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a2331036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35e2d305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35e2d305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35e2d305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35e2d305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35e2d305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35e2d305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35e2d305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35e2d305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35e2d305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35e2d305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35e2d305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35e2d305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35e2d305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35e2d305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25" y="500925"/>
            <a:ext cx="37065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138" name="Google Shape;138;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What is differents between hook state and class state</a:t>
            </a:r>
            <a:r>
              <a:rPr lang="en"/>
              <a:t>?</a:t>
            </a:r>
            <a:endParaRPr/>
          </a:p>
          <a:p>
            <a:pPr indent="-311150" lvl="0" marL="457200" rtl="0" algn="l">
              <a:spcBef>
                <a:spcPts val="1200"/>
              </a:spcBef>
              <a:spcAft>
                <a:spcPts val="0"/>
              </a:spcAft>
              <a:buSzPts val="1300"/>
              <a:buChar char="-"/>
            </a:pPr>
            <a:r>
              <a:rPr lang="en"/>
              <a:t>Hook state use REPLACING, class state use MERGING</a:t>
            </a:r>
            <a:endParaRPr/>
          </a:p>
          <a:p>
            <a:pPr indent="-311150" lvl="0" marL="457200" rtl="0" algn="l">
              <a:spcBef>
                <a:spcPts val="0"/>
              </a:spcBef>
              <a:spcAft>
                <a:spcPts val="0"/>
              </a:spcAft>
              <a:buSzPts val="1300"/>
              <a:buChar char="-"/>
            </a:pPr>
            <a:r>
              <a:rPr lang="en"/>
              <a:t>Class state only declare an single object state, </a:t>
            </a:r>
            <a:r>
              <a:rPr lang="en">
                <a:solidFill>
                  <a:srgbClr val="666666"/>
                </a:solidFill>
                <a:highlight>
                  <a:srgbClr val="FFFFFF"/>
                </a:highlight>
              </a:rPr>
              <a:t>With Hooks, state objects are completely independent of each other, so you can have as many state objects as you want.</a:t>
            </a:r>
            <a:endParaRPr>
              <a:solidFill>
                <a:srgbClr val="666666"/>
              </a:solidFill>
              <a:highlight>
                <a:srgbClr val="FFFFFF"/>
              </a:highlight>
            </a:endParaRPr>
          </a:p>
          <a:p>
            <a:pPr indent="-311150" lvl="0" marL="457200" rtl="0" algn="l">
              <a:spcBef>
                <a:spcPts val="0"/>
              </a:spcBef>
              <a:spcAft>
                <a:spcPts val="0"/>
              </a:spcAft>
              <a:buClr>
                <a:srgbClr val="666666"/>
              </a:buClr>
              <a:buSzPts val="1300"/>
              <a:buChar char="-"/>
            </a:pPr>
            <a:r>
              <a:rPr lang="en">
                <a:solidFill>
                  <a:srgbClr val="666666"/>
                </a:solidFill>
                <a:highlight>
                  <a:srgbClr val="FFFFFF"/>
                </a:highlight>
              </a:rPr>
              <a:t>Using class state with ‘this.state.&lt;state name&gt;’ key word. With hook, you use state name directive</a:t>
            </a:r>
            <a:endParaRPr>
              <a:solidFill>
                <a:srgbClr val="666666"/>
              </a:solidFill>
              <a:highlight>
                <a:srgbClr val="FFFFFF"/>
              </a:highlight>
            </a:endParaRPr>
          </a:p>
        </p:txBody>
      </p:sp>
      <p:sp>
        <p:nvSpPr>
          <p:cNvPr id="139" name="Google Shape;139;p22"/>
          <p:cNvSpPr txBox="1"/>
          <p:nvPr>
            <p:ph type="title"/>
          </p:nvPr>
        </p:nvSpPr>
        <p:spPr>
          <a:xfrm>
            <a:off x="252500" y="2007625"/>
            <a:ext cx="3706500" cy="11895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Basic Hooks:</a:t>
            </a:r>
            <a:endParaRPr/>
          </a:p>
          <a:p>
            <a:pPr indent="0" lvl="0" marL="457200" rtl="0" algn="ctr">
              <a:spcBef>
                <a:spcPts val="0"/>
              </a:spcBef>
              <a:spcAft>
                <a:spcPts val="0"/>
              </a:spcAft>
              <a:buNone/>
            </a:pPr>
            <a:r>
              <a:rPr lang="en" sz="2466"/>
              <a:t>Hook State</a:t>
            </a:r>
            <a:endParaRPr/>
          </a:p>
          <a:p>
            <a:pPr indent="0" lvl="0" marL="457200" rtl="0" algn="l">
              <a:spcBef>
                <a:spcPts val="0"/>
              </a:spcBef>
              <a:spcAft>
                <a:spcPts val="0"/>
              </a:spcAft>
              <a:buNone/>
            </a:pPr>
            <a:r>
              <a:t/>
            </a:r>
            <a:endParaRPr/>
          </a:p>
        </p:txBody>
      </p:sp>
      <p:sp>
        <p:nvSpPr>
          <p:cNvPr id="140" name="Google Shape;140;p22"/>
          <p:cNvSpPr txBox="1"/>
          <p:nvPr/>
        </p:nvSpPr>
        <p:spPr>
          <a:xfrm>
            <a:off x="7038075" y="196120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25" y="500925"/>
            <a:ext cx="37065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146" name="Google Shape;146;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Side effects:</a:t>
            </a:r>
            <a:endParaRPr sz="1600"/>
          </a:p>
          <a:p>
            <a:pPr indent="-330200" lvl="0" marL="457200" rtl="0" algn="l">
              <a:spcBef>
                <a:spcPts val="1200"/>
              </a:spcBef>
              <a:spcAft>
                <a:spcPts val="0"/>
              </a:spcAft>
              <a:buSzPts val="1600"/>
              <a:buChar char="-"/>
            </a:pPr>
            <a:r>
              <a:rPr lang="en" sz="1600"/>
              <a:t>Effect without clean up:</a:t>
            </a:r>
            <a:endParaRPr sz="1600"/>
          </a:p>
          <a:p>
            <a:pPr indent="-330200" lvl="1" marL="914400" rtl="0" algn="l">
              <a:spcBef>
                <a:spcPts val="0"/>
              </a:spcBef>
              <a:spcAft>
                <a:spcPts val="0"/>
              </a:spcAft>
              <a:buSzPts val="1600"/>
              <a:buChar char="-"/>
            </a:pPr>
            <a:r>
              <a:rPr lang="en" sz="1600"/>
              <a:t>It’s used to call API.</a:t>
            </a:r>
            <a:endParaRPr sz="1600"/>
          </a:p>
          <a:p>
            <a:pPr indent="-330200" lvl="1" marL="914400" rtl="0" algn="l">
              <a:spcBef>
                <a:spcPts val="0"/>
              </a:spcBef>
              <a:spcAft>
                <a:spcPts val="0"/>
              </a:spcAft>
              <a:buSzPts val="1600"/>
              <a:buChar char="-"/>
            </a:pPr>
            <a:r>
              <a:rPr lang="en" sz="1600"/>
              <a:t>It’s used to interactive with DOM.</a:t>
            </a:r>
            <a:endParaRPr sz="1600"/>
          </a:p>
          <a:p>
            <a:pPr indent="-330200" lvl="0" marL="457200" rtl="0" algn="l">
              <a:spcBef>
                <a:spcPts val="0"/>
              </a:spcBef>
              <a:spcAft>
                <a:spcPts val="0"/>
              </a:spcAft>
              <a:buSzPts val="1600"/>
              <a:buChar char="-"/>
            </a:pPr>
            <a:r>
              <a:rPr lang="en" sz="1600"/>
              <a:t>Effect need clean up</a:t>
            </a:r>
            <a:endParaRPr sz="1600"/>
          </a:p>
          <a:p>
            <a:pPr indent="-330200" lvl="1" marL="914400" rtl="0" algn="l">
              <a:spcBef>
                <a:spcPts val="0"/>
              </a:spcBef>
              <a:spcAft>
                <a:spcPts val="0"/>
              </a:spcAft>
              <a:buSzPts val="1600"/>
              <a:buChar char="-"/>
            </a:pPr>
            <a:r>
              <a:rPr lang="en" sz="1600"/>
              <a:t>setTimeout, setInterval</a:t>
            </a:r>
            <a:r>
              <a:rPr lang="en" sz="1600"/>
              <a:t>.</a:t>
            </a:r>
            <a:endParaRPr sz="1600"/>
          </a:p>
          <a:p>
            <a:pPr indent="-330200" lvl="1" marL="914400" rtl="0" algn="l">
              <a:spcBef>
                <a:spcPts val="0"/>
              </a:spcBef>
              <a:spcAft>
                <a:spcPts val="0"/>
              </a:spcAft>
              <a:buSzPts val="1600"/>
              <a:buChar char="-"/>
            </a:pPr>
            <a:r>
              <a:rPr lang="en" sz="1600"/>
              <a:t>Subscriptions.</a:t>
            </a:r>
            <a:endParaRPr sz="1600"/>
          </a:p>
          <a:p>
            <a:pPr indent="0" lvl="0" marL="457200" rtl="0" algn="l">
              <a:spcBef>
                <a:spcPts val="1200"/>
              </a:spcBef>
              <a:spcAft>
                <a:spcPts val="1200"/>
              </a:spcAft>
              <a:buNone/>
            </a:pPr>
            <a:r>
              <a:t/>
            </a:r>
            <a:endParaRPr sz="1600"/>
          </a:p>
        </p:txBody>
      </p:sp>
      <p:sp>
        <p:nvSpPr>
          <p:cNvPr id="147" name="Google Shape;147;p23"/>
          <p:cNvSpPr txBox="1"/>
          <p:nvPr>
            <p:ph type="title"/>
          </p:nvPr>
        </p:nvSpPr>
        <p:spPr>
          <a:xfrm>
            <a:off x="252500" y="2007625"/>
            <a:ext cx="3706500" cy="11895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Basic Hooks:</a:t>
            </a:r>
            <a:endParaRPr/>
          </a:p>
          <a:p>
            <a:pPr indent="0" lvl="0" marL="457200" rtl="0" algn="ctr">
              <a:spcBef>
                <a:spcPts val="0"/>
              </a:spcBef>
              <a:spcAft>
                <a:spcPts val="0"/>
              </a:spcAft>
              <a:buNone/>
            </a:pPr>
            <a:r>
              <a:rPr lang="en" sz="2466"/>
              <a:t>Hook Effect</a:t>
            </a:r>
            <a:endParaRPr/>
          </a:p>
          <a:p>
            <a:pPr indent="0" lvl="0" marL="45720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25" y="500925"/>
            <a:ext cx="37065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153" name="Google Shape;153;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00"/>
              <a:t>useEffect():</a:t>
            </a:r>
            <a:endParaRPr sz="1600"/>
          </a:p>
          <a:p>
            <a:pPr indent="0" lvl="0" marL="0" rtl="0" algn="l">
              <a:spcBef>
                <a:spcPts val="1200"/>
              </a:spcBef>
              <a:spcAft>
                <a:spcPts val="0"/>
              </a:spcAft>
              <a:buNone/>
            </a:pPr>
            <a:r>
              <a:t/>
            </a:r>
            <a:endParaRPr sz="1600"/>
          </a:p>
          <a:p>
            <a:pPr indent="-322580" lvl="0" marL="457200" rtl="0" algn="l">
              <a:spcBef>
                <a:spcPts val="1200"/>
              </a:spcBef>
              <a:spcAft>
                <a:spcPts val="0"/>
              </a:spcAft>
              <a:buSzPct val="100000"/>
              <a:buChar char="-"/>
            </a:pPr>
            <a:r>
              <a:rPr lang="en" sz="1600"/>
              <a:t>Used for side effect</a:t>
            </a:r>
            <a:endParaRPr sz="1600"/>
          </a:p>
          <a:p>
            <a:pPr indent="-322580" lvl="0" marL="457200" rtl="0" algn="l">
              <a:spcBef>
                <a:spcPts val="0"/>
              </a:spcBef>
              <a:spcAft>
                <a:spcPts val="0"/>
              </a:spcAft>
              <a:buSzPct val="100000"/>
              <a:buChar char="-"/>
            </a:pPr>
            <a:r>
              <a:rPr lang="en" sz="1600"/>
              <a:t>It has two part:</a:t>
            </a:r>
            <a:endParaRPr sz="1600"/>
          </a:p>
          <a:p>
            <a:pPr indent="-322580" lvl="1" marL="914400" rtl="0" algn="l">
              <a:spcBef>
                <a:spcPts val="0"/>
              </a:spcBef>
              <a:spcAft>
                <a:spcPts val="0"/>
              </a:spcAft>
              <a:buSzPct val="100000"/>
              <a:buChar char="-"/>
            </a:pPr>
            <a:r>
              <a:rPr lang="en" sz="1600"/>
              <a:t>Side effect</a:t>
            </a:r>
            <a:endParaRPr sz="1600"/>
          </a:p>
          <a:p>
            <a:pPr indent="-322580" lvl="1" marL="914400" rtl="0" algn="l">
              <a:spcBef>
                <a:spcPts val="0"/>
              </a:spcBef>
              <a:spcAft>
                <a:spcPts val="0"/>
              </a:spcAft>
              <a:buSzPct val="100000"/>
              <a:buChar char="-"/>
            </a:pPr>
            <a:r>
              <a:rPr lang="en" sz="1600"/>
              <a:t>Clean up (optional)</a:t>
            </a:r>
            <a:endParaRPr sz="1600"/>
          </a:p>
          <a:p>
            <a:pPr indent="-322580" lvl="0" marL="457200" rtl="0" algn="l">
              <a:spcBef>
                <a:spcPts val="0"/>
              </a:spcBef>
              <a:spcAft>
                <a:spcPts val="0"/>
              </a:spcAft>
              <a:buSzPct val="100000"/>
              <a:buChar char="-"/>
            </a:pPr>
            <a:r>
              <a:rPr lang="en" sz="1600"/>
              <a:t>It’s executed after the component re-render every time.</a:t>
            </a:r>
            <a:endParaRPr sz="1600"/>
          </a:p>
          <a:p>
            <a:pPr indent="-322580" lvl="0" marL="457200" rtl="0" algn="l">
              <a:spcBef>
                <a:spcPts val="0"/>
              </a:spcBef>
              <a:spcAft>
                <a:spcPts val="0"/>
              </a:spcAft>
              <a:buSzPct val="100000"/>
              <a:buChar char="-"/>
            </a:pPr>
            <a:r>
              <a:rPr lang="en" sz="1600"/>
              <a:t>It’s executed at least once after the component is rendered on the first time.</a:t>
            </a:r>
            <a:endParaRPr sz="1600"/>
          </a:p>
          <a:p>
            <a:pPr indent="-322580" lvl="0" marL="457200" rtl="0" algn="l">
              <a:spcBef>
                <a:spcPts val="0"/>
              </a:spcBef>
              <a:spcAft>
                <a:spcPts val="0"/>
              </a:spcAft>
              <a:buSzPct val="100000"/>
              <a:buChar char="-"/>
            </a:pPr>
            <a:r>
              <a:rPr lang="en" sz="1600"/>
              <a:t>on the next re-render, it's only executed if the dependencies change or it has no any dependencies.</a:t>
            </a:r>
            <a:endParaRPr sz="1600"/>
          </a:p>
          <a:p>
            <a:pPr indent="-322580" lvl="0" marL="457200" rtl="0" algn="l">
              <a:spcBef>
                <a:spcPts val="0"/>
              </a:spcBef>
              <a:spcAft>
                <a:spcPts val="0"/>
              </a:spcAft>
              <a:buSzPct val="100000"/>
              <a:buChar char="-"/>
            </a:pPr>
            <a:r>
              <a:rPr lang="en" sz="1600"/>
              <a:t>The e</a:t>
            </a:r>
            <a:r>
              <a:rPr lang="en" sz="1600"/>
              <a:t>ffect clean up will executed before run the effect on the next time or unmount</a:t>
            </a:r>
            <a:endParaRPr sz="1600"/>
          </a:p>
          <a:p>
            <a:pPr indent="0" lvl="0" marL="457200" rtl="0" algn="l">
              <a:spcBef>
                <a:spcPts val="1200"/>
              </a:spcBef>
              <a:spcAft>
                <a:spcPts val="1200"/>
              </a:spcAft>
              <a:buNone/>
            </a:pPr>
            <a:r>
              <a:t/>
            </a:r>
            <a:endParaRPr sz="1600"/>
          </a:p>
        </p:txBody>
      </p:sp>
      <p:sp>
        <p:nvSpPr>
          <p:cNvPr id="154" name="Google Shape;154;p24"/>
          <p:cNvSpPr txBox="1"/>
          <p:nvPr>
            <p:ph type="title"/>
          </p:nvPr>
        </p:nvSpPr>
        <p:spPr>
          <a:xfrm>
            <a:off x="252500" y="2007625"/>
            <a:ext cx="3706500" cy="11895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Basic Hooks:</a:t>
            </a:r>
            <a:endParaRPr/>
          </a:p>
          <a:p>
            <a:pPr indent="0" lvl="0" marL="457200" rtl="0" algn="ctr">
              <a:spcBef>
                <a:spcPts val="0"/>
              </a:spcBef>
              <a:spcAft>
                <a:spcPts val="0"/>
              </a:spcAft>
              <a:buNone/>
            </a:pPr>
            <a:r>
              <a:rPr lang="en" sz="2466"/>
              <a:t>Hook Effect</a:t>
            </a:r>
            <a:endParaRPr/>
          </a:p>
          <a:p>
            <a:pPr indent="0" lvl="0" marL="457200" rtl="0" algn="l">
              <a:spcBef>
                <a:spcPts val="0"/>
              </a:spcBef>
              <a:spcAft>
                <a:spcPts val="0"/>
              </a:spcAft>
              <a:buNone/>
            </a:pPr>
            <a:r>
              <a:t/>
            </a:r>
            <a:endParaRPr/>
          </a:p>
        </p:txBody>
      </p:sp>
      <p:sp>
        <p:nvSpPr>
          <p:cNvPr id="155" name="Google Shape;155;p24"/>
          <p:cNvSpPr txBox="1"/>
          <p:nvPr/>
        </p:nvSpPr>
        <p:spPr>
          <a:xfrm>
            <a:off x="4803050" y="88070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latin typeface="Roboto"/>
                <a:ea typeface="Roboto"/>
                <a:cs typeface="Roboto"/>
                <a:sym typeface="Roboto"/>
              </a:rPr>
              <a:t>Function useEffect(callback, dependencies){}</a:t>
            </a:r>
            <a:endParaRPr>
              <a:solidFill>
                <a:srgbClr val="38761D"/>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25" y="500925"/>
            <a:ext cx="37065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161" name="Google Shape;161;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useEffect() simple:</a:t>
            </a:r>
            <a:endParaRPr sz="1600"/>
          </a:p>
          <a:p>
            <a:pPr indent="0" lvl="0" marL="0" rtl="0" algn="l">
              <a:lnSpc>
                <a:spcPct val="100000"/>
              </a:lnSpc>
              <a:spcBef>
                <a:spcPts val="1200"/>
              </a:spcBef>
              <a:spcAft>
                <a:spcPts val="0"/>
              </a:spcAft>
              <a:buNone/>
            </a:pPr>
            <a:r>
              <a:rPr lang="en" sz="1200">
                <a:solidFill>
                  <a:srgbClr val="38761D"/>
                </a:solidFill>
              </a:rPr>
              <a:t>Function App(){</a:t>
            </a:r>
            <a:endParaRPr sz="1200">
              <a:solidFill>
                <a:srgbClr val="38761D"/>
              </a:solidFill>
            </a:endParaRPr>
          </a:p>
          <a:p>
            <a:pPr indent="0" lvl="0" marL="0" rtl="0" algn="l">
              <a:lnSpc>
                <a:spcPct val="100000"/>
              </a:lnSpc>
              <a:spcBef>
                <a:spcPts val="0"/>
              </a:spcBef>
              <a:spcAft>
                <a:spcPts val="0"/>
              </a:spcAft>
              <a:buNone/>
            </a:pPr>
            <a:r>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 executed after each render</a:t>
            </a:r>
            <a:br>
              <a:rPr lang="en" sz="1200">
                <a:solidFill>
                  <a:srgbClr val="38761D"/>
                </a:solidFill>
              </a:rPr>
            </a:br>
            <a:r>
              <a:rPr lang="en" sz="1200">
                <a:solidFill>
                  <a:srgbClr val="38761D"/>
                </a:solidFill>
              </a:rPr>
              <a:t>	useEffect(() =&gt;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	// do your </a:t>
            </a:r>
            <a:r>
              <a:rPr lang="en" sz="1200">
                <a:solidFill>
                  <a:srgbClr val="FF0000"/>
                </a:solidFill>
              </a:rPr>
              <a:t>side effect</a:t>
            </a:r>
            <a:r>
              <a:rPr lang="en" sz="1200">
                <a:solidFill>
                  <a:srgbClr val="38761D"/>
                </a:solidFill>
              </a:rPr>
              <a:t> here...</a:t>
            </a:r>
            <a:endParaRPr sz="1200">
              <a:solidFill>
                <a:srgbClr val="38761D"/>
              </a:solidFill>
            </a:endParaRPr>
          </a:p>
          <a:p>
            <a:pPr indent="457200" lvl="0" marL="0" rtl="0" algn="l">
              <a:lnSpc>
                <a:spcPct val="100000"/>
              </a:lnSpc>
              <a:spcBef>
                <a:spcPts val="0"/>
              </a:spcBef>
              <a:spcAft>
                <a:spcPts val="0"/>
              </a:spcAft>
              <a:buNone/>
            </a:pPr>
            <a:r>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	Return () =&gt;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		// </a:t>
            </a:r>
            <a:r>
              <a:rPr lang="en" sz="1200">
                <a:solidFill>
                  <a:srgbClr val="FF0000"/>
                </a:solidFill>
              </a:rPr>
              <a:t>clean up</a:t>
            </a:r>
            <a:r>
              <a:rPr lang="en" sz="1200">
                <a:solidFill>
                  <a:srgbClr val="38761D"/>
                </a:solidFill>
              </a:rPr>
              <a:t> here...</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		// executed before the next render or unmount</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a:t>
            </a:r>
            <a:endParaRPr sz="1200">
              <a:solidFill>
                <a:srgbClr val="38761D"/>
              </a:solidFill>
            </a:endParaRPr>
          </a:p>
          <a:p>
            <a:pPr indent="457200" lvl="0" marL="0" rtl="0" algn="l">
              <a:lnSpc>
                <a:spcPct val="100000"/>
              </a:lnSpc>
              <a:spcBef>
                <a:spcPts val="0"/>
              </a:spcBef>
              <a:spcAft>
                <a:spcPts val="0"/>
              </a:spcAft>
              <a:buNone/>
            </a:pPr>
            <a:r>
              <a:t/>
            </a:r>
            <a:endParaRPr sz="1200">
              <a:solidFill>
                <a:srgbClr val="38761D"/>
              </a:solidFill>
            </a:endParaRPr>
          </a:p>
          <a:p>
            <a:pPr indent="0" lvl="0" marL="0" rtl="0" algn="l">
              <a:lnSpc>
                <a:spcPct val="100000"/>
              </a:lnSpc>
              <a:spcBef>
                <a:spcPts val="0"/>
              </a:spcBef>
              <a:spcAft>
                <a:spcPts val="0"/>
              </a:spcAft>
              <a:buNone/>
            </a:pPr>
            <a:r>
              <a:rPr lang="en" sz="1200">
                <a:solidFill>
                  <a:srgbClr val="38761D"/>
                </a:solidFill>
              </a:rPr>
              <a:t>	// </a:t>
            </a:r>
            <a:r>
              <a:rPr lang="en" sz="1200">
                <a:solidFill>
                  <a:srgbClr val="FF0000"/>
                </a:solidFill>
              </a:rPr>
              <a:t>rendering</a:t>
            </a:r>
            <a:endParaRPr sz="1200">
              <a:solidFill>
                <a:srgbClr val="FF0000"/>
              </a:solidFill>
            </a:endParaRPr>
          </a:p>
          <a:p>
            <a:pPr indent="0" lvl="0" marL="0" rtl="0" algn="l">
              <a:lnSpc>
                <a:spcPct val="100000"/>
              </a:lnSpc>
              <a:spcBef>
                <a:spcPts val="0"/>
              </a:spcBef>
              <a:spcAft>
                <a:spcPts val="0"/>
              </a:spcAft>
              <a:buNone/>
            </a:pPr>
            <a:r>
              <a:rPr lang="en" sz="1200">
                <a:solidFill>
                  <a:srgbClr val="38761D"/>
                </a:solidFill>
              </a:rPr>
              <a:t>	Return &lt;h1&gt; React Hook &lt;/h1&gt;</a:t>
            </a:r>
            <a:endParaRPr sz="1200">
              <a:solidFill>
                <a:srgbClr val="38761D"/>
              </a:solidFill>
            </a:endParaRPr>
          </a:p>
          <a:p>
            <a:pPr indent="0" lvl="0" marL="0" rtl="0" algn="l">
              <a:lnSpc>
                <a:spcPct val="100000"/>
              </a:lnSpc>
              <a:spcBef>
                <a:spcPts val="0"/>
              </a:spcBef>
              <a:spcAft>
                <a:spcPts val="0"/>
              </a:spcAft>
              <a:buNone/>
            </a:pPr>
            <a:r>
              <a:rPr lang="en" sz="1200">
                <a:solidFill>
                  <a:srgbClr val="38761D"/>
                </a:solidFill>
              </a:rPr>
              <a:t>}</a:t>
            </a:r>
            <a:endParaRPr sz="2000"/>
          </a:p>
        </p:txBody>
      </p:sp>
      <p:sp>
        <p:nvSpPr>
          <p:cNvPr id="162" name="Google Shape;162;p25"/>
          <p:cNvSpPr txBox="1"/>
          <p:nvPr>
            <p:ph type="title"/>
          </p:nvPr>
        </p:nvSpPr>
        <p:spPr>
          <a:xfrm>
            <a:off x="252500" y="2007625"/>
            <a:ext cx="3706500" cy="11895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Basic Hooks:</a:t>
            </a:r>
            <a:endParaRPr/>
          </a:p>
          <a:p>
            <a:pPr indent="0" lvl="0" marL="457200" rtl="0" algn="ctr">
              <a:spcBef>
                <a:spcPts val="0"/>
              </a:spcBef>
              <a:spcAft>
                <a:spcPts val="0"/>
              </a:spcAft>
              <a:buNone/>
            </a:pPr>
            <a:r>
              <a:rPr lang="en" sz="2466"/>
              <a:t>Hook Effect</a:t>
            </a:r>
            <a:endParaRPr/>
          </a:p>
          <a:p>
            <a:pPr indent="0" lvl="0" marL="457200" rtl="0" algn="l">
              <a:spcBef>
                <a:spcPts val="0"/>
              </a:spcBef>
              <a:spcAft>
                <a:spcPts val="0"/>
              </a:spcAft>
              <a:buNone/>
            </a:pPr>
            <a:r>
              <a:t/>
            </a:r>
            <a:endParaRPr/>
          </a:p>
        </p:txBody>
      </p:sp>
      <p:sp>
        <p:nvSpPr>
          <p:cNvPr id="163" name="Google Shape;163;p25"/>
          <p:cNvSpPr txBox="1"/>
          <p:nvPr/>
        </p:nvSpPr>
        <p:spPr>
          <a:xfrm>
            <a:off x="4780850" y="2205400"/>
            <a:ext cx="426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solidFill>
                <a:srgbClr val="38761D"/>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25" y="500925"/>
            <a:ext cx="37065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169" name="Google Shape;169;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useEffect() with life cycle component:</a:t>
            </a:r>
            <a:endParaRPr sz="1600"/>
          </a:p>
          <a:p>
            <a:pPr indent="-330200" lvl="0" marL="457200" rtl="0" algn="l">
              <a:spcBef>
                <a:spcPts val="1200"/>
              </a:spcBef>
              <a:spcAft>
                <a:spcPts val="0"/>
              </a:spcAft>
              <a:buSzPts val="1600"/>
              <a:buChar char="-"/>
            </a:pPr>
            <a:r>
              <a:rPr lang="en" sz="1600"/>
              <a:t>MOUNTING</a:t>
            </a:r>
            <a:endParaRPr sz="1600"/>
          </a:p>
          <a:p>
            <a:pPr indent="-330200" lvl="1" marL="914400" rtl="0" algn="l">
              <a:spcBef>
                <a:spcPts val="0"/>
              </a:spcBef>
              <a:spcAft>
                <a:spcPts val="0"/>
              </a:spcAft>
              <a:buSzPts val="1600"/>
              <a:buChar char="-"/>
            </a:pPr>
            <a:r>
              <a:rPr lang="en" sz="1600"/>
              <a:t>Rendering </a:t>
            </a:r>
            <a:endParaRPr sz="1600"/>
          </a:p>
          <a:p>
            <a:pPr indent="-330200" lvl="1" marL="914400" rtl="0" algn="l">
              <a:spcBef>
                <a:spcPts val="0"/>
              </a:spcBef>
              <a:spcAft>
                <a:spcPts val="0"/>
              </a:spcAft>
              <a:buSzPts val="1600"/>
              <a:buChar char="-"/>
            </a:pPr>
            <a:r>
              <a:rPr lang="en" sz="1600"/>
              <a:t>Run useEffect()</a:t>
            </a:r>
            <a:endParaRPr sz="1600"/>
          </a:p>
          <a:p>
            <a:pPr indent="-330200" lvl="0" marL="457200" rtl="0" algn="l">
              <a:spcBef>
                <a:spcPts val="0"/>
              </a:spcBef>
              <a:spcAft>
                <a:spcPts val="0"/>
              </a:spcAft>
              <a:buSzPts val="1600"/>
              <a:buChar char="-"/>
            </a:pPr>
            <a:r>
              <a:rPr lang="en" sz="1600"/>
              <a:t>UPDATING</a:t>
            </a:r>
            <a:endParaRPr sz="1600"/>
          </a:p>
          <a:p>
            <a:pPr indent="-330200" lvl="1" marL="914400" rtl="0" algn="l">
              <a:spcBef>
                <a:spcPts val="0"/>
              </a:spcBef>
              <a:spcAft>
                <a:spcPts val="0"/>
              </a:spcAft>
              <a:buSzPts val="1600"/>
              <a:buChar char="-"/>
            </a:pPr>
            <a:r>
              <a:rPr lang="en" sz="1600"/>
              <a:t>Rendering</a:t>
            </a:r>
            <a:endParaRPr sz="1600"/>
          </a:p>
          <a:p>
            <a:pPr indent="-330200" lvl="1" marL="914400" rtl="0" algn="l">
              <a:spcBef>
                <a:spcPts val="0"/>
              </a:spcBef>
              <a:spcAft>
                <a:spcPts val="0"/>
              </a:spcAft>
              <a:buSzPts val="1600"/>
              <a:buChar char="-"/>
            </a:pPr>
            <a:r>
              <a:rPr lang="en" sz="1600"/>
              <a:t>Run ‘</a:t>
            </a:r>
            <a:r>
              <a:rPr lang="en" sz="1600">
                <a:solidFill>
                  <a:srgbClr val="FF9900"/>
                </a:solidFill>
              </a:rPr>
              <a:t>useEffect clean up</a:t>
            </a:r>
            <a:r>
              <a:rPr lang="en" sz="1600"/>
              <a:t>’ if the dependencies change</a:t>
            </a:r>
            <a:endParaRPr sz="1600"/>
          </a:p>
          <a:p>
            <a:pPr indent="-330200" lvl="1" marL="914400" rtl="0" algn="l">
              <a:spcBef>
                <a:spcPts val="0"/>
              </a:spcBef>
              <a:spcAft>
                <a:spcPts val="0"/>
              </a:spcAft>
              <a:buSzPts val="1600"/>
              <a:buChar char="-"/>
            </a:pPr>
            <a:r>
              <a:rPr lang="en" sz="1600"/>
              <a:t>Run ‘</a:t>
            </a:r>
            <a:r>
              <a:rPr lang="en" sz="1600">
                <a:solidFill>
                  <a:srgbClr val="FF9900"/>
                </a:solidFill>
              </a:rPr>
              <a:t>useEffect Side</a:t>
            </a:r>
            <a:r>
              <a:rPr lang="en" sz="1600"/>
              <a:t>’ </a:t>
            </a:r>
            <a:r>
              <a:rPr lang="en" sz="1600"/>
              <a:t>if the dependencies change</a:t>
            </a:r>
            <a:endParaRPr sz="1600"/>
          </a:p>
          <a:p>
            <a:pPr indent="-330200" lvl="0" marL="457200" rtl="0" algn="l">
              <a:spcBef>
                <a:spcPts val="0"/>
              </a:spcBef>
              <a:spcAft>
                <a:spcPts val="0"/>
              </a:spcAft>
              <a:buSzPts val="1600"/>
              <a:buChar char="-"/>
            </a:pPr>
            <a:r>
              <a:rPr lang="en" sz="1600"/>
              <a:t>UNMOUNTING</a:t>
            </a:r>
            <a:endParaRPr sz="1600"/>
          </a:p>
          <a:p>
            <a:pPr indent="-330200" lvl="1" marL="914400" rtl="0" algn="l">
              <a:spcBef>
                <a:spcPts val="0"/>
              </a:spcBef>
              <a:spcAft>
                <a:spcPts val="0"/>
              </a:spcAft>
              <a:buSzPts val="1600"/>
              <a:buChar char="-"/>
            </a:pPr>
            <a:r>
              <a:rPr lang="en" sz="1600"/>
              <a:t>Run ‘</a:t>
            </a:r>
            <a:r>
              <a:rPr lang="en" sz="1600">
                <a:solidFill>
                  <a:srgbClr val="FF9900"/>
                </a:solidFill>
              </a:rPr>
              <a:t>useEffect clean up</a:t>
            </a:r>
            <a:r>
              <a:rPr lang="en" sz="1600"/>
              <a:t>’</a:t>
            </a:r>
            <a:endParaRPr sz="1600"/>
          </a:p>
        </p:txBody>
      </p:sp>
      <p:sp>
        <p:nvSpPr>
          <p:cNvPr id="170" name="Google Shape;170;p26"/>
          <p:cNvSpPr txBox="1"/>
          <p:nvPr>
            <p:ph type="title"/>
          </p:nvPr>
        </p:nvSpPr>
        <p:spPr>
          <a:xfrm>
            <a:off x="252500" y="2007625"/>
            <a:ext cx="3706500" cy="11895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Basic Hooks:</a:t>
            </a:r>
            <a:endParaRPr/>
          </a:p>
          <a:p>
            <a:pPr indent="0" lvl="0" marL="457200" rtl="0" algn="ctr">
              <a:spcBef>
                <a:spcPts val="0"/>
              </a:spcBef>
              <a:spcAft>
                <a:spcPts val="0"/>
              </a:spcAft>
              <a:buNone/>
            </a:pPr>
            <a:r>
              <a:rPr lang="en" sz="2466"/>
              <a:t>Hook Effect</a:t>
            </a:r>
            <a:endParaRPr/>
          </a:p>
          <a:p>
            <a:pPr indent="0" lvl="0" marL="45720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25" y="500925"/>
            <a:ext cx="37065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176" name="Google Shape;176;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useEffect() without dependencies:</a:t>
            </a:r>
            <a:endParaRPr sz="1600"/>
          </a:p>
          <a:p>
            <a:pPr indent="0" lvl="0" marL="0" rtl="0" algn="l">
              <a:lnSpc>
                <a:spcPct val="100000"/>
              </a:lnSpc>
              <a:spcBef>
                <a:spcPts val="1200"/>
              </a:spcBef>
              <a:spcAft>
                <a:spcPts val="0"/>
              </a:spcAft>
              <a:buNone/>
            </a:pPr>
            <a:r>
              <a:rPr lang="en" sz="1200">
                <a:solidFill>
                  <a:srgbClr val="38761D"/>
                </a:solidFill>
              </a:rPr>
              <a:t>Function App(){</a:t>
            </a:r>
            <a:endParaRPr sz="1200">
              <a:solidFill>
                <a:srgbClr val="38761D"/>
              </a:solidFill>
            </a:endParaRPr>
          </a:p>
          <a:p>
            <a:pPr indent="0" lvl="0" marL="0" rtl="0" algn="l">
              <a:lnSpc>
                <a:spcPct val="100000"/>
              </a:lnSpc>
              <a:spcBef>
                <a:spcPts val="0"/>
              </a:spcBef>
              <a:spcAft>
                <a:spcPts val="0"/>
              </a:spcAft>
              <a:buNone/>
            </a:pPr>
            <a:r>
              <a:rPr lang="en" sz="1200">
                <a:solidFill>
                  <a:srgbClr val="38761D"/>
                </a:solidFill>
              </a:rPr>
              <a:t>	Const [name, setName] = useState(‘A’);</a:t>
            </a:r>
            <a:endParaRPr sz="1200">
              <a:solidFill>
                <a:srgbClr val="38761D"/>
              </a:solidFill>
            </a:endParaRPr>
          </a:p>
          <a:p>
            <a:pPr indent="457200" lvl="0" marL="0" rtl="0" algn="l">
              <a:lnSpc>
                <a:spcPct val="100000"/>
              </a:lnSpc>
              <a:spcBef>
                <a:spcPts val="0"/>
              </a:spcBef>
              <a:spcAft>
                <a:spcPts val="0"/>
              </a:spcAft>
              <a:buNone/>
            </a:pPr>
            <a:r>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useEffect(() =&gt;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	</a:t>
            </a:r>
            <a:r>
              <a:rPr lang="en" sz="1200">
                <a:solidFill>
                  <a:srgbClr val="666666"/>
                </a:solidFill>
              </a:rPr>
              <a:t>// No </a:t>
            </a:r>
            <a:r>
              <a:rPr lang="en" sz="1200">
                <a:solidFill>
                  <a:srgbClr val="666666"/>
                </a:solidFill>
              </a:rPr>
              <a:t>dependencies</a:t>
            </a:r>
            <a:r>
              <a:rPr lang="en" sz="1200">
                <a:solidFill>
                  <a:srgbClr val="666666"/>
                </a:solidFill>
              </a:rPr>
              <a:t> defined</a:t>
            </a:r>
            <a:endParaRPr sz="1200">
              <a:solidFill>
                <a:srgbClr val="666666"/>
              </a:solidFill>
            </a:endParaRPr>
          </a:p>
          <a:p>
            <a:pPr indent="457200" lvl="0" marL="0" rtl="0" algn="l">
              <a:lnSpc>
                <a:spcPct val="100000"/>
              </a:lnSpc>
              <a:spcBef>
                <a:spcPts val="0"/>
              </a:spcBef>
              <a:spcAft>
                <a:spcPts val="0"/>
              </a:spcAft>
              <a:buNone/>
            </a:pPr>
            <a:r>
              <a:rPr lang="en" sz="1200">
                <a:solidFill>
                  <a:srgbClr val="666666"/>
                </a:solidFill>
              </a:rPr>
              <a:t>	// Alway execute after every render</a:t>
            </a:r>
            <a:endParaRPr sz="1200">
              <a:solidFill>
                <a:srgbClr val="666666"/>
              </a:solidFill>
            </a:endParaRPr>
          </a:p>
          <a:p>
            <a:pPr indent="457200" lvl="0" marL="0" rtl="0" algn="l">
              <a:lnSpc>
                <a:spcPct val="100000"/>
              </a:lnSpc>
              <a:spcBef>
                <a:spcPts val="0"/>
              </a:spcBef>
              <a:spcAft>
                <a:spcPts val="0"/>
              </a:spcAft>
              <a:buNone/>
            </a:pPr>
            <a:r>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	Return () =&gt;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		</a:t>
            </a:r>
            <a:r>
              <a:rPr lang="en" sz="1200">
                <a:solidFill>
                  <a:srgbClr val="666666"/>
                </a:solidFill>
              </a:rPr>
              <a:t>// executed before the next render or unmount</a:t>
            </a:r>
            <a:endParaRPr sz="1200">
              <a:solidFill>
                <a:srgbClr val="666666"/>
              </a:solidFill>
            </a:endParaRPr>
          </a:p>
          <a:p>
            <a:pPr indent="457200" lvl="0" marL="0" rtl="0" algn="l">
              <a:lnSpc>
                <a:spcPct val="100000"/>
              </a:lnSpc>
              <a:spcBef>
                <a:spcPts val="0"/>
              </a:spcBef>
              <a:spcAft>
                <a:spcPts val="0"/>
              </a:spcAft>
              <a:buNone/>
            </a:pPr>
            <a:r>
              <a:rPr lang="en" sz="1200">
                <a:solidFill>
                  <a:srgbClr val="38761D"/>
                </a:solidFill>
              </a:rPr>
              <a:t>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a:t>
            </a:r>
            <a:endParaRPr sz="1200">
              <a:solidFill>
                <a:srgbClr val="38761D"/>
              </a:solidFill>
            </a:endParaRPr>
          </a:p>
          <a:p>
            <a:pPr indent="457200" lvl="0" marL="0" rtl="0" algn="l">
              <a:lnSpc>
                <a:spcPct val="100000"/>
              </a:lnSpc>
              <a:spcBef>
                <a:spcPts val="0"/>
              </a:spcBef>
              <a:spcAft>
                <a:spcPts val="0"/>
              </a:spcAft>
              <a:buNone/>
            </a:pPr>
            <a:r>
              <a:t/>
            </a:r>
            <a:endParaRPr sz="1200">
              <a:solidFill>
                <a:srgbClr val="38761D"/>
              </a:solidFill>
            </a:endParaRPr>
          </a:p>
          <a:p>
            <a:pPr indent="0" lvl="0" marL="0" rtl="0" algn="l">
              <a:lnSpc>
                <a:spcPct val="100000"/>
              </a:lnSpc>
              <a:spcBef>
                <a:spcPts val="0"/>
              </a:spcBef>
              <a:spcAft>
                <a:spcPts val="0"/>
              </a:spcAft>
              <a:buNone/>
            </a:pPr>
            <a:r>
              <a:rPr lang="en" sz="1200">
                <a:solidFill>
                  <a:srgbClr val="38761D"/>
                </a:solidFill>
              </a:rPr>
              <a:t>	// </a:t>
            </a:r>
            <a:r>
              <a:rPr lang="en" sz="1200">
                <a:solidFill>
                  <a:srgbClr val="FF0000"/>
                </a:solidFill>
              </a:rPr>
              <a:t>rendering</a:t>
            </a:r>
            <a:endParaRPr sz="1200">
              <a:solidFill>
                <a:srgbClr val="FF0000"/>
              </a:solidFill>
            </a:endParaRPr>
          </a:p>
          <a:p>
            <a:pPr indent="0" lvl="0" marL="0" rtl="0" algn="l">
              <a:lnSpc>
                <a:spcPct val="100000"/>
              </a:lnSpc>
              <a:spcBef>
                <a:spcPts val="0"/>
              </a:spcBef>
              <a:spcAft>
                <a:spcPts val="0"/>
              </a:spcAft>
              <a:buNone/>
            </a:pPr>
            <a:r>
              <a:rPr lang="en" sz="1200">
                <a:solidFill>
                  <a:srgbClr val="38761D"/>
                </a:solidFill>
              </a:rPr>
              <a:t>	Return &lt;h1&gt; React Hook &lt;/h1&gt;</a:t>
            </a:r>
            <a:endParaRPr sz="1200">
              <a:solidFill>
                <a:srgbClr val="38761D"/>
              </a:solidFill>
            </a:endParaRPr>
          </a:p>
          <a:p>
            <a:pPr indent="0" lvl="0" marL="0" rtl="0" algn="l">
              <a:lnSpc>
                <a:spcPct val="100000"/>
              </a:lnSpc>
              <a:spcBef>
                <a:spcPts val="0"/>
              </a:spcBef>
              <a:spcAft>
                <a:spcPts val="0"/>
              </a:spcAft>
              <a:buNone/>
            </a:pPr>
            <a:r>
              <a:rPr lang="en" sz="1200">
                <a:solidFill>
                  <a:srgbClr val="38761D"/>
                </a:solidFill>
              </a:rPr>
              <a:t>}</a:t>
            </a:r>
            <a:endParaRPr sz="2000"/>
          </a:p>
        </p:txBody>
      </p:sp>
      <p:sp>
        <p:nvSpPr>
          <p:cNvPr id="177" name="Google Shape;177;p27"/>
          <p:cNvSpPr txBox="1"/>
          <p:nvPr>
            <p:ph type="title"/>
          </p:nvPr>
        </p:nvSpPr>
        <p:spPr>
          <a:xfrm>
            <a:off x="252500" y="2007625"/>
            <a:ext cx="3706500" cy="11895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Basic Hooks:</a:t>
            </a:r>
            <a:endParaRPr/>
          </a:p>
          <a:p>
            <a:pPr indent="0" lvl="0" marL="457200" rtl="0" algn="ctr">
              <a:spcBef>
                <a:spcPts val="0"/>
              </a:spcBef>
              <a:spcAft>
                <a:spcPts val="0"/>
              </a:spcAft>
              <a:buNone/>
            </a:pPr>
            <a:r>
              <a:rPr lang="en" sz="2466"/>
              <a:t>Hook Effect</a:t>
            </a:r>
            <a:endParaRPr/>
          </a:p>
          <a:p>
            <a:pPr indent="0" lvl="0" marL="457200" rtl="0" algn="l">
              <a:spcBef>
                <a:spcPts val="0"/>
              </a:spcBef>
              <a:spcAft>
                <a:spcPts val="0"/>
              </a:spcAft>
              <a:buNone/>
            </a:pPr>
            <a:r>
              <a:t/>
            </a:r>
            <a:endParaRPr/>
          </a:p>
        </p:txBody>
      </p:sp>
      <p:sp>
        <p:nvSpPr>
          <p:cNvPr id="178" name="Google Shape;178;p27"/>
          <p:cNvSpPr txBox="1"/>
          <p:nvPr/>
        </p:nvSpPr>
        <p:spPr>
          <a:xfrm>
            <a:off x="4780850" y="2205400"/>
            <a:ext cx="426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solidFill>
                <a:srgbClr val="38761D"/>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25" y="500925"/>
            <a:ext cx="37065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184" name="Google Shape;184;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useEffect() with empty dependencies:</a:t>
            </a:r>
            <a:endParaRPr sz="1600"/>
          </a:p>
          <a:p>
            <a:pPr indent="0" lvl="0" marL="0" rtl="0" algn="l">
              <a:lnSpc>
                <a:spcPct val="100000"/>
              </a:lnSpc>
              <a:spcBef>
                <a:spcPts val="1200"/>
              </a:spcBef>
              <a:spcAft>
                <a:spcPts val="0"/>
              </a:spcAft>
              <a:buNone/>
            </a:pPr>
            <a:r>
              <a:rPr lang="en" sz="1200">
                <a:solidFill>
                  <a:srgbClr val="38761D"/>
                </a:solidFill>
              </a:rPr>
              <a:t>Function App(){</a:t>
            </a:r>
            <a:endParaRPr sz="1200">
              <a:solidFill>
                <a:srgbClr val="38761D"/>
              </a:solidFill>
            </a:endParaRPr>
          </a:p>
          <a:p>
            <a:pPr indent="0" lvl="0" marL="0" rtl="0" algn="l">
              <a:lnSpc>
                <a:spcPct val="100000"/>
              </a:lnSpc>
              <a:spcBef>
                <a:spcPts val="0"/>
              </a:spcBef>
              <a:spcAft>
                <a:spcPts val="0"/>
              </a:spcAft>
              <a:buNone/>
            </a:pPr>
            <a:r>
              <a:rPr lang="en" sz="1200">
                <a:solidFill>
                  <a:srgbClr val="38761D"/>
                </a:solidFill>
              </a:rPr>
              <a:t>	Const [name, setName] = useState(‘A’);</a:t>
            </a:r>
            <a:endParaRPr sz="1200">
              <a:solidFill>
                <a:srgbClr val="38761D"/>
              </a:solidFill>
            </a:endParaRPr>
          </a:p>
          <a:p>
            <a:pPr indent="457200" lvl="0" marL="0" rtl="0" algn="l">
              <a:lnSpc>
                <a:spcPct val="100000"/>
              </a:lnSpc>
              <a:spcBef>
                <a:spcPts val="0"/>
              </a:spcBef>
              <a:spcAft>
                <a:spcPts val="0"/>
              </a:spcAft>
              <a:buNone/>
            </a:pPr>
            <a:r>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useEffect(() =&gt;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	</a:t>
            </a:r>
            <a:r>
              <a:rPr lang="en" sz="1200">
                <a:solidFill>
                  <a:srgbClr val="666666"/>
                </a:solidFill>
              </a:rPr>
              <a:t>// Only execute once after the FIRST RENDER</a:t>
            </a:r>
            <a:endParaRPr sz="1200">
              <a:solidFill>
                <a:srgbClr val="666666"/>
              </a:solidFill>
            </a:endParaRPr>
          </a:p>
          <a:p>
            <a:pPr indent="457200" lvl="0" marL="0" rtl="0" algn="l">
              <a:lnSpc>
                <a:spcPct val="100000"/>
              </a:lnSpc>
              <a:spcBef>
                <a:spcPts val="0"/>
              </a:spcBef>
              <a:spcAft>
                <a:spcPts val="0"/>
              </a:spcAft>
              <a:buNone/>
            </a:pPr>
            <a:r>
              <a:rPr lang="en" sz="1200">
                <a:solidFill>
                  <a:srgbClr val="666666"/>
                </a:solidFill>
              </a:rPr>
              <a:t>	// Empty dependencies</a:t>
            </a:r>
            <a:endParaRPr sz="1200">
              <a:solidFill>
                <a:srgbClr val="666666"/>
              </a:solidFill>
            </a:endParaRPr>
          </a:p>
          <a:p>
            <a:pPr indent="457200" lvl="0" marL="0" rtl="0" algn="l">
              <a:lnSpc>
                <a:spcPct val="100000"/>
              </a:lnSpc>
              <a:spcBef>
                <a:spcPts val="0"/>
              </a:spcBef>
              <a:spcAft>
                <a:spcPts val="0"/>
              </a:spcAft>
              <a:buNone/>
            </a:pPr>
            <a:r>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	Return () =&gt;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		</a:t>
            </a:r>
            <a:r>
              <a:rPr lang="en" sz="1200">
                <a:solidFill>
                  <a:srgbClr val="666666"/>
                </a:solidFill>
              </a:rPr>
              <a:t>// executed once when unmount</a:t>
            </a:r>
            <a:endParaRPr sz="1200">
              <a:solidFill>
                <a:srgbClr val="666666"/>
              </a:solidFill>
            </a:endParaRPr>
          </a:p>
          <a:p>
            <a:pPr indent="457200" lvl="0" marL="0" rtl="0" algn="l">
              <a:lnSpc>
                <a:spcPct val="100000"/>
              </a:lnSpc>
              <a:spcBef>
                <a:spcPts val="0"/>
              </a:spcBef>
              <a:spcAft>
                <a:spcPts val="0"/>
              </a:spcAft>
              <a:buNone/>
            </a:pPr>
            <a:r>
              <a:rPr lang="en" sz="1200">
                <a:solidFill>
                  <a:srgbClr val="38761D"/>
                </a:solidFill>
              </a:rPr>
              <a:t>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 </a:t>
            </a:r>
            <a:r>
              <a:rPr lang="en" sz="1200">
                <a:solidFill>
                  <a:srgbClr val="FF0000"/>
                </a:solidFill>
              </a:rPr>
              <a:t>[]</a:t>
            </a:r>
            <a:r>
              <a:rPr lang="en" sz="1200">
                <a:solidFill>
                  <a:srgbClr val="38761D"/>
                </a:solidFill>
              </a:rPr>
              <a:t>);</a:t>
            </a:r>
            <a:endParaRPr sz="1200">
              <a:solidFill>
                <a:srgbClr val="38761D"/>
              </a:solidFill>
            </a:endParaRPr>
          </a:p>
          <a:p>
            <a:pPr indent="457200" lvl="0" marL="0" rtl="0" algn="l">
              <a:lnSpc>
                <a:spcPct val="100000"/>
              </a:lnSpc>
              <a:spcBef>
                <a:spcPts val="0"/>
              </a:spcBef>
              <a:spcAft>
                <a:spcPts val="0"/>
              </a:spcAft>
              <a:buNone/>
            </a:pPr>
            <a:r>
              <a:t/>
            </a:r>
            <a:endParaRPr sz="1200">
              <a:solidFill>
                <a:srgbClr val="38761D"/>
              </a:solidFill>
            </a:endParaRPr>
          </a:p>
          <a:p>
            <a:pPr indent="0" lvl="0" marL="0" rtl="0" algn="l">
              <a:lnSpc>
                <a:spcPct val="100000"/>
              </a:lnSpc>
              <a:spcBef>
                <a:spcPts val="0"/>
              </a:spcBef>
              <a:spcAft>
                <a:spcPts val="0"/>
              </a:spcAft>
              <a:buNone/>
            </a:pPr>
            <a:r>
              <a:rPr lang="en" sz="1200">
                <a:solidFill>
                  <a:srgbClr val="38761D"/>
                </a:solidFill>
              </a:rPr>
              <a:t>	// </a:t>
            </a:r>
            <a:r>
              <a:rPr lang="en" sz="1200">
                <a:solidFill>
                  <a:srgbClr val="FF0000"/>
                </a:solidFill>
              </a:rPr>
              <a:t>rendering</a:t>
            </a:r>
            <a:endParaRPr sz="1200">
              <a:solidFill>
                <a:srgbClr val="FF0000"/>
              </a:solidFill>
            </a:endParaRPr>
          </a:p>
          <a:p>
            <a:pPr indent="0" lvl="0" marL="0" rtl="0" algn="l">
              <a:lnSpc>
                <a:spcPct val="100000"/>
              </a:lnSpc>
              <a:spcBef>
                <a:spcPts val="0"/>
              </a:spcBef>
              <a:spcAft>
                <a:spcPts val="0"/>
              </a:spcAft>
              <a:buNone/>
            </a:pPr>
            <a:r>
              <a:rPr lang="en" sz="1200">
                <a:solidFill>
                  <a:srgbClr val="38761D"/>
                </a:solidFill>
              </a:rPr>
              <a:t>	Return &lt;h1&gt; React Hook &lt;/h1&gt;</a:t>
            </a:r>
            <a:endParaRPr sz="1200">
              <a:solidFill>
                <a:srgbClr val="38761D"/>
              </a:solidFill>
            </a:endParaRPr>
          </a:p>
          <a:p>
            <a:pPr indent="0" lvl="0" marL="0" rtl="0" algn="l">
              <a:lnSpc>
                <a:spcPct val="100000"/>
              </a:lnSpc>
              <a:spcBef>
                <a:spcPts val="0"/>
              </a:spcBef>
              <a:spcAft>
                <a:spcPts val="0"/>
              </a:spcAft>
              <a:buNone/>
            </a:pPr>
            <a:r>
              <a:rPr lang="en" sz="1200">
                <a:solidFill>
                  <a:srgbClr val="38761D"/>
                </a:solidFill>
              </a:rPr>
              <a:t>}</a:t>
            </a:r>
            <a:endParaRPr sz="2000"/>
          </a:p>
        </p:txBody>
      </p:sp>
      <p:sp>
        <p:nvSpPr>
          <p:cNvPr id="185" name="Google Shape;185;p28"/>
          <p:cNvSpPr txBox="1"/>
          <p:nvPr>
            <p:ph type="title"/>
          </p:nvPr>
        </p:nvSpPr>
        <p:spPr>
          <a:xfrm>
            <a:off x="252500" y="2007625"/>
            <a:ext cx="3706500" cy="11895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Basic Hooks:</a:t>
            </a:r>
            <a:endParaRPr/>
          </a:p>
          <a:p>
            <a:pPr indent="0" lvl="0" marL="457200" rtl="0" algn="ctr">
              <a:spcBef>
                <a:spcPts val="0"/>
              </a:spcBef>
              <a:spcAft>
                <a:spcPts val="0"/>
              </a:spcAft>
              <a:buNone/>
            </a:pPr>
            <a:r>
              <a:rPr lang="en" sz="2466"/>
              <a:t>Hook Effect</a:t>
            </a:r>
            <a:endParaRPr/>
          </a:p>
          <a:p>
            <a:pPr indent="0" lvl="0" marL="457200" rtl="0" algn="l">
              <a:spcBef>
                <a:spcPts val="0"/>
              </a:spcBef>
              <a:spcAft>
                <a:spcPts val="0"/>
              </a:spcAft>
              <a:buNone/>
            </a:pPr>
            <a:r>
              <a:t/>
            </a:r>
            <a:endParaRPr/>
          </a:p>
        </p:txBody>
      </p:sp>
      <p:sp>
        <p:nvSpPr>
          <p:cNvPr id="186" name="Google Shape;186;p28"/>
          <p:cNvSpPr txBox="1"/>
          <p:nvPr/>
        </p:nvSpPr>
        <p:spPr>
          <a:xfrm>
            <a:off x="4780850" y="2205400"/>
            <a:ext cx="426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solidFill>
                <a:srgbClr val="38761D"/>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25" y="500925"/>
            <a:ext cx="37065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192" name="Google Shape;192;p2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useEffect() with empty dependencies:</a:t>
            </a:r>
            <a:endParaRPr sz="1600"/>
          </a:p>
          <a:p>
            <a:pPr indent="0" lvl="0" marL="0" rtl="0" algn="l">
              <a:lnSpc>
                <a:spcPct val="100000"/>
              </a:lnSpc>
              <a:spcBef>
                <a:spcPts val="1200"/>
              </a:spcBef>
              <a:spcAft>
                <a:spcPts val="0"/>
              </a:spcAft>
              <a:buNone/>
            </a:pPr>
            <a:r>
              <a:rPr lang="en" sz="1200">
                <a:solidFill>
                  <a:srgbClr val="38761D"/>
                </a:solidFill>
              </a:rPr>
              <a:t>Function App(){</a:t>
            </a:r>
            <a:endParaRPr sz="1200">
              <a:solidFill>
                <a:srgbClr val="38761D"/>
              </a:solidFill>
            </a:endParaRPr>
          </a:p>
          <a:p>
            <a:pPr indent="0" lvl="0" marL="0" rtl="0" algn="l">
              <a:lnSpc>
                <a:spcPct val="100000"/>
              </a:lnSpc>
              <a:spcBef>
                <a:spcPts val="0"/>
              </a:spcBef>
              <a:spcAft>
                <a:spcPts val="0"/>
              </a:spcAft>
              <a:buNone/>
            </a:pPr>
            <a:r>
              <a:rPr lang="en" sz="1200">
                <a:solidFill>
                  <a:srgbClr val="38761D"/>
                </a:solidFill>
              </a:rPr>
              <a:t>	Const [name, setName] = useState(‘A’);</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Const [age, setAge] = useState(‘10);</a:t>
            </a:r>
            <a:endParaRPr sz="1200">
              <a:solidFill>
                <a:srgbClr val="38761D"/>
              </a:solidFill>
            </a:endParaRPr>
          </a:p>
          <a:p>
            <a:pPr indent="457200" lvl="0" marL="0" rtl="0" algn="l">
              <a:lnSpc>
                <a:spcPct val="100000"/>
              </a:lnSpc>
              <a:spcBef>
                <a:spcPts val="0"/>
              </a:spcBef>
              <a:spcAft>
                <a:spcPts val="0"/>
              </a:spcAft>
              <a:buNone/>
            </a:pPr>
            <a:r>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useEffect(() =&gt;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	</a:t>
            </a:r>
            <a:r>
              <a:rPr lang="en" sz="1200">
                <a:solidFill>
                  <a:srgbClr val="666666"/>
                </a:solidFill>
              </a:rPr>
              <a:t>// Only execute once after the FIRST RENDER or the name or age changes</a:t>
            </a:r>
            <a:endParaRPr sz="1200">
              <a:solidFill>
                <a:srgbClr val="666666"/>
              </a:solidFill>
            </a:endParaRPr>
          </a:p>
          <a:p>
            <a:pPr indent="457200" lvl="0" marL="0" rtl="0" algn="l">
              <a:lnSpc>
                <a:spcPct val="100000"/>
              </a:lnSpc>
              <a:spcBef>
                <a:spcPts val="0"/>
              </a:spcBef>
              <a:spcAft>
                <a:spcPts val="0"/>
              </a:spcAft>
              <a:buNone/>
            </a:pPr>
            <a:r>
              <a:rPr lang="en" sz="1200">
                <a:solidFill>
                  <a:srgbClr val="666666"/>
                </a:solidFill>
              </a:rPr>
              <a:t>	// Has dependencies</a:t>
            </a:r>
            <a:endParaRPr sz="1200">
              <a:solidFill>
                <a:srgbClr val="666666"/>
              </a:solidFill>
            </a:endParaRPr>
          </a:p>
          <a:p>
            <a:pPr indent="457200" lvl="0" marL="0" rtl="0" algn="l">
              <a:lnSpc>
                <a:spcPct val="100000"/>
              </a:lnSpc>
              <a:spcBef>
                <a:spcPts val="0"/>
              </a:spcBef>
              <a:spcAft>
                <a:spcPts val="0"/>
              </a:spcAft>
              <a:buNone/>
            </a:pPr>
            <a:r>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	Return () =&gt;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		</a:t>
            </a:r>
            <a:r>
              <a:rPr lang="en" sz="1200">
                <a:solidFill>
                  <a:srgbClr val="666666"/>
                </a:solidFill>
              </a:rPr>
              <a:t>// executed before the next effect or unmount</a:t>
            </a:r>
            <a:endParaRPr sz="1200">
              <a:solidFill>
                <a:srgbClr val="666666"/>
              </a:solidFill>
            </a:endParaRPr>
          </a:p>
          <a:p>
            <a:pPr indent="457200" lvl="0" marL="0" rtl="0" algn="l">
              <a:lnSpc>
                <a:spcPct val="100000"/>
              </a:lnSpc>
              <a:spcBef>
                <a:spcPts val="0"/>
              </a:spcBef>
              <a:spcAft>
                <a:spcPts val="0"/>
              </a:spcAft>
              <a:buNone/>
            </a:pPr>
            <a:r>
              <a:rPr lang="en" sz="1200">
                <a:solidFill>
                  <a:srgbClr val="38761D"/>
                </a:solidFill>
              </a:rPr>
              <a:t>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 </a:t>
            </a:r>
            <a:r>
              <a:rPr lang="en" sz="1200">
                <a:solidFill>
                  <a:srgbClr val="FF0000"/>
                </a:solidFill>
              </a:rPr>
              <a:t>[</a:t>
            </a:r>
            <a:r>
              <a:rPr lang="en" sz="1200">
                <a:solidFill>
                  <a:srgbClr val="FF0000"/>
                </a:solidFill>
              </a:rPr>
              <a:t>name, age</a:t>
            </a:r>
            <a:r>
              <a:rPr lang="en" sz="1200">
                <a:solidFill>
                  <a:srgbClr val="FF0000"/>
                </a:solidFill>
              </a:rPr>
              <a:t>]</a:t>
            </a:r>
            <a:r>
              <a:rPr lang="en" sz="1200">
                <a:solidFill>
                  <a:srgbClr val="38761D"/>
                </a:solidFill>
              </a:rPr>
              <a:t>);</a:t>
            </a:r>
            <a:endParaRPr sz="1200">
              <a:solidFill>
                <a:srgbClr val="38761D"/>
              </a:solidFill>
            </a:endParaRPr>
          </a:p>
          <a:p>
            <a:pPr indent="457200" lvl="0" marL="0" rtl="0" algn="l">
              <a:lnSpc>
                <a:spcPct val="100000"/>
              </a:lnSpc>
              <a:spcBef>
                <a:spcPts val="0"/>
              </a:spcBef>
              <a:spcAft>
                <a:spcPts val="0"/>
              </a:spcAft>
              <a:buNone/>
            </a:pPr>
            <a:r>
              <a:t/>
            </a:r>
            <a:endParaRPr sz="1200">
              <a:solidFill>
                <a:srgbClr val="38761D"/>
              </a:solidFill>
            </a:endParaRPr>
          </a:p>
          <a:p>
            <a:pPr indent="0" lvl="0" marL="0" rtl="0" algn="l">
              <a:lnSpc>
                <a:spcPct val="100000"/>
              </a:lnSpc>
              <a:spcBef>
                <a:spcPts val="0"/>
              </a:spcBef>
              <a:spcAft>
                <a:spcPts val="0"/>
              </a:spcAft>
              <a:buNone/>
            </a:pPr>
            <a:r>
              <a:rPr lang="en" sz="1200">
                <a:solidFill>
                  <a:srgbClr val="38761D"/>
                </a:solidFill>
              </a:rPr>
              <a:t>	// </a:t>
            </a:r>
            <a:r>
              <a:rPr lang="en" sz="1200">
                <a:solidFill>
                  <a:srgbClr val="FF0000"/>
                </a:solidFill>
              </a:rPr>
              <a:t>rendering</a:t>
            </a:r>
            <a:endParaRPr sz="1200">
              <a:solidFill>
                <a:srgbClr val="FF0000"/>
              </a:solidFill>
            </a:endParaRPr>
          </a:p>
          <a:p>
            <a:pPr indent="0" lvl="0" marL="0" rtl="0" algn="l">
              <a:lnSpc>
                <a:spcPct val="100000"/>
              </a:lnSpc>
              <a:spcBef>
                <a:spcPts val="0"/>
              </a:spcBef>
              <a:spcAft>
                <a:spcPts val="0"/>
              </a:spcAft>
              <a:buNone/>
            </a:pPr>
            <a:r>
              <a:rPr lang="en" sz="1200">
                <a:solidFill>
                  <a:srgbClr val="38761D"/>
                </a:solidFill>
              </a:rPr>
              <a:t>	Return &lt;h1&gt; React Hook &lt;/h1&gt;</a:t>
            </a:r>
            <a:endParaRPr sz="1200">
              <a:solidFill>
                <a:srgbClr val="38761D"/>
              </a:solidFill>
            </a:endParaRPr>
          </a:p>
          <a:p>
            <a:pPr indent="0" lvl="0" marL="0" rtl="0" algn="l">
              <a:lnSpc>
                <a:spcPct val="100000"/>
              </a:lnSpc>
              <a:spcBef>
                <a:spcPts val="0"/>
              </a:spcBef>
              <a:spcAft>
                <a:spcPts val="0"/>
              </a:spcAft>
              <a:buNone/>
            </a:pPr>
            <a:r>
              <a:rPr lang="en" sz="1200">
                <a:solidFill>
                  <a:srgbClr val="38761D"/>
                </a:solidFill>
              </a:rPr>
              <a:t>}</a:t>
            </a:r>
            <a:endParaRPr sz="2000"/>
          </a:p>
        </p:txBody>
      </p:sp>
      <p:sp>
        <p:nvSpPr>
          <p:cNvPr id="193" name="Google Shape;193;p29"/>
          <p:cNvSpPr txBox="1"/>
          <p:nvPr>
            <p:ph type="title"/>
          </p:nvPr>
        </p:nvSpPr>
        <p:spPr>
          <a:xfrm>
            <a:off x="252500" y="2007625"/>
            <a:ext cx="3706500" cy="11895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Basic Hooks:</a:t>
            </a:r>
            <a:endParaRPr/>
          </a:p>
          <a:p>
            <a:pPr indent="0" lvl="0" marL="457200" rtl="0" algn="ctr">
              <a:spcBef>
                <a:spcPts val="0"/>
              </a:spcBef>
              <a:spcAft>
                <a:spcPts val="0"/>
              </a:spcAft>
              <a:buNone/>
            </a:pPr>
            <a:r>
              <a:rPr lang="en" sz="2466"/>
              <a:t>Hook Effect</a:t>
            </a:r>
            <a:endParaRPr sz="2466"/>
          </a:p>
          <a:p>
            <a:pPr indent="0" lvl="0" marL="45720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25" y="500925"/>
            <a:ext cx="37065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199" name="Google Shape;199;p3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useEffect() with clean up:</a:t>
            </a:r>
            <a:endParaRPr sz="1600"/>
          </a:p>
          <a:p>
            <a:pPr indent="0" lvl="0" marL="0" rtl="0" algn="l">
              <a:lnSpc>
                <a:spcPct val="100000"/>
              </a:lnSpc>
              <a:spcBef>
                <a:spcPts val="1200"/>
              </a:spcBef>
              <a:spcAft>
                <a:spcPts val="0"/>
              </a:spcAft>
              <a:buNone/>
            </a:pPr>
            <a:r>
              <a:rPr lang="en" sz="1200">
                <a:solidFill>
                  <a:srgbClr val="38761D"/>
                </a:solidFill>
              </a:rPr>
              <a:t>Function Clock(){</a:t>
            </a:r>
            <a:endParaRPr sz="1200">
              <a:solidFill>
                <a:srgbClr val="38761D"/>
              </a:solidFill>
            </a:endParaRPr>
          </a:p>
          <a:p>
            <a:pPr indent="0" lvl="0" marL="0" rtl="0" algn="l">
              <a:lnSpc>
                <a:spcPct val="100000"/>
              </a:lnSpc>
              <a:spcBef>
                <a:spcPts val="0"/>
              </a:spcBef>
              <a:spcAft>
                <a:spcPts val="0"/>
              </a:spcAft>
              <a:buNone/>
            </a:pPr>
            <a:r>
              <a:rPr lang="en" sz="1200">
                <a:solidFill>
                  <a:srgbClr val="38761D"/>
                </a:solidFill>
              </a:rPr>
              <a:t>	Const [time, setTime] = useState(null);</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Const intervalRef = useRef(null);</a:t>
            </a:r>
            <a:endParaRPr sz="1200">
              <a:solidFill>
                <a:srgbClr val="38761D"/>
              </a:solidFill>
            </a:endParaRPr>
          </a:p>
          <a:p>
            <a:pPr indent="457200" lvl="0" marL="0" rtl="0" algn="l">
              <a:lnSpc>
                <a:spcPct val="100000"/>
              </a:lnSpc>
              <a:spcBef>
                <a:spcPts val="0"/>
              </a:spcBef>
              <a:spcAft>
                <a:spcPts val="0"/>
              </a:spcAft>
              <a:buNone/>
            </a:pPr>
            <a:r>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useEffect(() =&gt;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	</a:t>
            </a:r>
            <a:r>
              <a:rPr lang="en" sz="1200">
                <a:solidFill>
                  <a:srgbClr val="38761D"/>
                </a:solidFill>
              </a:rPr>
              <a:t>intervalRef.current = setInterval(() =&gt; {</a:t>
            </a:r>
            <a:endParaRPr sz="1200">
              <a:solidFill>
                <a:srgbClr val="38761D"/>
              </a:solidFill>
            </a:endParaRPr>
          </a:p>
          <a:p>
            <a:pPr indent="457200" lvl="0" marL="914400" rtl="0" algn="l">
              <a:lnSpc>
                <a:spcPct val="100000"/>
              </a:lnSpc>
              <a:spcBef>
                <a:spcPts val="0"/>
              </a:spcBef>
              <a:spcAft>
                <a:spcPts val="0"/>
              </a:spcAft>
              <a:buNone/>
            </a:pPr>
            <a:r>
              <a:rPr lang="en" sz="1200">
                <a:solidFill>
                  <a:srgbClr val="38761D"/>
                </a:solidFill>
              </a:rPr>
              <a:t>Const now = new Date();</a:t>
            </a:r>
            <a:endParaRPr sz="1200">
              <a:solidFill>
                <a:srgbClr val="38761D"/>
              </a:solidFill>
            </a:endParaRPr>
          </a:p>
          <a:p>
            <a:pPr indent="457200" lvl="0" marL="914400" rtl="0" algn="l">
              <a:lnSpc>
                <a:spcPct val="100000"/>
              </a:lnSpc>
              <a:spcBef>
                <a:spcPts val="0"/>
              </a:spcBef>
              <a:spcAft>
                <a:spcPts val="0"/>
              </a:spcAft>
              <a:buNone/>
            </a:pPr>
            <a:r>
              <a:rPr lang="en" sz="1200">
                <a:solidFill>
                  <a:srgbClr val="38761D"/>
                </a:solidFill>
              </a:rPr>
              <a:t>setTime(now);</a:t>
            </a:r>
            <a:endParaRPr sz="1200">
              <a:solidFill>
                <a:srgbClr val="38761D"/>
              </a:solidFill>
            </a:endParaRPr>
          </a:p>
          <a:p>
            <a:pPr indent="457200" lvl="0" marL="457200" rtl="0" algn="l">
              <a:lnSpc>
                <a:spcPct val="100000"/>
              </a:lnSpc>
              <a:spcBef>
                <a:spcPts val="0"/>
              </a:spcBef>
              <a:spcAft>
                <a:spcPts val="0"/>
              </a:spcAft>
              <a:buNone/>
            </a:pPr>
            <a:r>
              <a:rPr lang="en" sz="1200">
                <a:solidFill>
                  <a:srgbClr val="38761D"/>
                </a:solidFill>
              </a:rPr>
              <a:t>}</a:t>
            </a:r>
            <a:r>
              <a:rPr lang="en" sz="1200">
                <a:solidFill>
                  <a:srgbClr val="666666"/>
                </a:solidFill>
              </a:rPr>
              <a:t>, </a:t>
            </a:r>
            <a:r>
              <a:rPr lang="en" sz="1200">
                <a:solidFill>
                  <a:srgbClr val="FF9900"/>
                </a:solidFill>
              </a:rPr>
              <a:t>1000</a:t>
            </a:r>
            <a:r>
              <a:rPr lang="en" sz="1200">
                <a:solidFill>
                  <a:srgbClr val="38761D"/>
                </a:solidFill>
              </a:rPr>
              <a:t>)</a:t>
            </a:r>
            <a:endParaRPr sz="1200">
              <a:solidFill>
                <a:srgbClr val="38761D"/>
              </a:solidFill>
            </a:endParaRPr>
          </a:p>
          <a:p>
            <a:pPr indent="457200" lvl="0" marL="0" rtl="0" algn="l">
              <a:lnSpc>
                <a:spcPct val="100000"/>
              </a:lnSpc>
              <a:spcBef>
                <a:spcPts val="0"/>
              </a:spcBef>
              <a:spcAft>
                <a:spcPts val="0"/>
              </a:spcAft>
              <a:buNone/>
            </a:pPr>
            <a:r>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	Return () =&gt;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		</a:t>
            </a:r>
            <a:r>
              <a:rPr lang="en" sz="1200">
                <a:solidFill>
                  <a:srgbClr val="38761D"/>
                </a:solidFill>
              </a:rPr>
              <a:t>clearInterval(interval.current);</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	}</a:t>
            </a:r>
            <a:endParaRPr sz="1200">
              <a:solidFill>
                <a:srgbClr val="38761D"/>
              </a:solidFill>
            </a:endParaRPr>
          </a:p>
          <a:p>
            <a:pPr indent="457200" lvl="0" marL="0" rtl="0" algn="l">
              <a:lnSpc>
                <a:spcPct val="100000"/>
              </a:lnSpc>
              <a:spcBef>
                <a:spcPts val="0"/>
              </a:spcBef>
              <a:spcAft>
                <a:spcPts val="0"/>
              </a:spcAft>
              <a:buNone/>
            </a:pPr>
            <a:r>
              <a:rPr lang="en" sz="1200">
                <a:solidFill>
                  <a:srgbClr val="38761D"/>
                </a:solidFill>
              </a:rPr>
              <a:t>}, </a:t>
            </a:r>
            <a:r>
              <a:rPr lang="en" sz="1200">
                <a:solidFill>
                  <a:srgbClr val="FF0000"/>
                </a:solidFill>
              </a:rPr>
              <a:t>[]</a:t>
            </a:r>
            <a:r>
              <a:rPr lang="en" sz="1200">
                <a:solidFill>
                  <a:srgbClr val="38761D"/>
                </a:solidFill>
              </a:rPr>
              <a:t>);</a:t>
            </a:r>
            <a:endParaRPr sz="1200">
              <a:solidFill>
                <a:srgbClr val="38761D"/>
              </a:solidFill>
            </a:endParaRPr>
          </a:p>
          <a:p>
            <a:pPr indent="457200" lvl="0" marL="0" rtl="0" algn="l">
              <a:lnSpc>
                <a:spcPct val="100000"/>
              </a:lnSpc>
              <a:spcBef>
                <a:spcPts val="0"/>
              </a:spcBef>
              <a:spcAft>
                <a:spcPts val="0"/>
              </a:spcAft>
              <a:buNone/>
            </a:pPr>
            <a:r>
              <a:t/>
            </a:r>
            <a:endParaRPr sz="1200">
              <a:solidFill>
                <a:srgbClr val="38761D"/>
              </a:solidFill>
            </a:endParaRPr>
          </a:p>
          <a:p>
            <a:pPr indent="0" lvl="0" marL="0" rtl="0" algn="l">
              <a:lnSpc>
                <a:spcPct val="100000"/>
              </a:lnSpc>
              <a:spcBef>
                <a:spcPts val="0"/>
              </a:spcBef>
              <a:spcAft>
                <a:spcPts val="0"/>
              </a:spcAft>
              <a:buNone/>
            </a:pPr>
            <a:r>
              <a:rPr lang="en" sz="1200">
                <a:solidFill>
                  <a:srgbClr val="38761D"/>
                </a:solidFill>
              </a:rPr>
              <a:t>	// </a:t>
            </a:r>
            <a:r>
              <a:rPr lang="en" sz="1200">
                <a:solidFill>
                  <a:srgbClr val="FF0000"/>
                </a:solidFill>
              </a:rPr>
              <a:t>rendering</a:t>
            </a:r>
            <a:endParaRPr sz="1200">
              <a:solidFill>
                <a:srgbClr val="FF0000"/>
              </a:solidFill>
            </a:endParaRPr>
          </a:p>
          <a:p>
            <a:pPr indent="0" lvl="0" marL="0" rtl="0" algn="l">
              <a:lnSpc>
                <a:spcPct val="100000"/>
              </a:lnSpc>
              <a:spcBef>
                <a:spcPts val="0"/>
              </a:spcBef>
              <a:spcAft>
                <a:spcPts val="0"/>
              </a:spcAft>
              <a:buNone/>
            </a:pPr>
            <a:r>
              <a:rPr lang="en" sz="1200">
                <a:solidFill>
                  <a:srgbClr val="38761D"/>
                </a:solidFill>
              </a:rPr>
              <a:t>	Return &lt;h1&gt; React Hook &lt;/h1&gt;</a:t>
            </a:r>
            <a:endParaRPr sz="1200">
              <a:solidFill>
                <a:srgbClr val="38761D"/>
              </a:solidFill>
            </a:endParaRPr>
          </a:p>
          <a:p>
            <a:pPr indent="0" lvl="0" marL="0" rtl="0" algn="l">
              <a:lnSpc>
                <a:spcPct val="100000"/>
              </a:lnSpc>
              <a:spcBef>
                <a:spcPts val="0"/>
              </a:spcBef>
              <a:spcAft>
                <a:spcPts val="0"/>
              </a:spcAft>
              <a:buNone/>
            </a:pPr>
            <a:r>
              <a:rPr lang="en" sz="1200">
                <a:solidFill>
                  <a:srgbClr val="38761D"/>
                </a:solidFill>
              </a:rPr>
              <a:t>}</a:t>
            </a:r>
            <a:endParaRPr sz="2000"/>
          </a:p>
        </p:txBody>
      </p:sp>
      <p:sp>
        <p:nvSpPr>
          <p:cNvPr id="200" name="Google Shape;200;p30"/>
          <p:cNvSpPr txBox="1"/>
          <p:nvPr>
            <p:ph type="title"/>
          </p:nvPr>
        </p:nvSpPr>
        <p:spPr>
          <a:xfrm>
            <a:off x="252500" y="2007625"/>
            <a:ext cx="3706500" cy="11895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Basic Hooks:</a:t>
            </a:r>
            <a:endParaRPr/>
          </a:p>
          <a:p>
            <a:pPr indent="0" lvl="0" marL="457200" rtl="0" algn="ctr">
              <a:spcBef>
                <a:spcPts val="0"/>
              </a:spcBef>
              <a:spcAft>
                <a:spcPts val="0"/>
              </a:spcAft>
              <a:buNone/>
            </a:pPr>
            <a:r>
              <a:rPr lang="en" sz="2466"/>
              <a:t>Hook Effect</a:t>
            </a:r>
            <a:endParaRPr/>
          </a:p>
          <a:p>
            <a:pPr indent="0" lvl="0" marL="45720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25" y="500925"/>
            <a:ext cx="37065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206" name="Google Shape;206;p3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useRef</a:t>
            </a:r>
            <a:r>
              <a:rPr lang="en" sz="1600"/>
              <a:t>():</a:t>
            </a:r>
            <a:endParaRPr sz="1600"/>
          </a:p>
          <a:p>
            <a:pPr indent="0" lvl="0" marL="0" rtl="0" algn="l">
              <a:spcBef>
                <a:spcPts val="1200"/>
              </a:spcBef>
              <a:spcAft>
                <a:spcPts val="0"/>
              </a:spcAft>
              <a:buNone/>
            </a:pPr>
            <a:r>
              <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Return a mutable ref object whose ‘current’ property is initialized to the passed argument. The returned object will persist for the full lifetime of the component.</a:t>
            </a:r>
            <a:endParaRPr sz="1600"/>
          </a:p>
          <a:p>
            <a:pPr indent="-330200" lvl="0" marL="457200" rtl="0" algn="l">
              <a:spcBef>
                <a:spcPts val="0"/>
              </a:spcBef>
              <a:spcAft>
                <a:spcPts val="0"/>
              </a:spcAft>
              <a:buSzPts val="1600"/>
              <a:buChar char="-"/>
            </a:pPr>
            <a:r>
              <a:rPr lang="en" sz="1600"/>
              <a:t>Ref object is like a box that can hold a mutable value in its ‘current’ property.</a:t>
            </a:r>
            <a:endParaRPr sz="1600"/>
          </a:p>
          <a:p>
            <a:pPr indent="-330200" lvl="0" marL="457200" rtl="0" algn="l">
              <a:spcBef>
                <a:spcPts val="0"/>
              </a:spcBef>
              <a:spcAft>
                <a:spcPts val="0"/>
              </a:spcAft>
              <a:buSzPts val="1600"/>
              <a:buChar char="-"/>
            </a:pPr>
            <a:r>
              <a:rPr lang="en" sz="1600"/>
              <a:t>When it’s value changes, the component do not re-render</a:t>
            </a:r>
            <a:endParaRPr sz="1600"/>
          </a:p>
        </p:txBody>
      </p:sp>
      <p:sp>
        <p:nvSpPr>
          <p:cNvPr id="207" name="Google Shape;207;p31"/>
          <p:cNvSpPr txBox="1"/>
          <p:nvPr>
            <p:ph type="title"/>
          </p:nvPr>
        </p:nvSpPr>
        <p:spPr>
          <a:xfrm>
            <a:off x="252500" y="2007625"/>
            <a:ext cx="3706500" cy="11895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Additional </a:t>
            </a:r>
            <a:r>
              <a:rPr lang="en"/>
              <a:t>Hooks:</a:t>
            </a:r>
            <a:endParaRPr/>
          </a:p>
          <a:p>
            <a:pPr indent="0" lvl="0" marL="457200" rtl="0" algn="ctr">
              <a:spcBef>
                <a:spcPts val="0"/>
              </a:spcBef>
              <a:spcAft>
                <a:spcPts val="0"/>
              </a:spcAft>
              <a:buNone/>
            </a:pPr>
            <a:r>
              <a:rPr lang="en" sz="2466"/>
              <a:t>Hook Ref</a:t>
            </a:r>
            <a:r>
              <a:rPr lang="en"/>
              <a:t> </a:t>
            </a:r>
            <a:endParaRPr/>
          </a:p>
          <a:p>
            <a:pPr indent="0" lvl="0" marL="457200" rtl="0" algn="l">
              <a:spcBef>
                <a:spcPts val="0"/>
              </a:spcBef>
              <a:spcAft>
                <a:spcPts val="0"/>
              </a:spcAft>
              <a:buNone/>
            </a:pPr>
            <a:r>
              <a:t/>
            </a:r>
            <a:endParaRPr/>
          </a:p>
        </p:txBody>
      </p:sp>
      <p:sp>
        <p:nvSpPr>
          <p:cNvPr id="208" name="Google Shape;208;p31"/>
          <p:cNvSpPr txBox="1"/>
          <p:nvPr/>
        </p:nvSpPr>
        <p:spPr>
          <a:xfrm>
            <a:off x="4758650" y="941025"/>
            <a:ext cx="4262700" cy="73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38761D"/>
                </a:solidFill>
                <a:latin typeface="Roboto"/>
                <a:ea typeface="Roboto"/>
                <a:cs typeface="Roboto"/>
                <a:sym typeface="Roboto"/>
              </a:rPr>
              <a:t>Const name = useRef(‘A’);</a:t>
            </a:r>
            <a:endParaRPr sz="1200">
              <a:solidFill>
                <a:srgbClr val="38761D"/>
              </a:solidFill>
              <a:latin typeface="Roboto"/>
              <a:ea typeface="Roboto"/>
              <a:cs typeface="Roboto"/>
              <a:sym typeface="Roboto"/>
            </a:endParaRPr>
          </a:p>
          <a:p>
            <a:pPr indent="0" lvl="0" marL="0" rtl="0" algn="l">
              <a:lnSpc>
                <a:spcPct val="115000"/>
              </a:lnSpc>
              <a:spcBef>
                <a:spcPts val="1200"/>
              </a:spcBef>
              <a:spcAft>
                <a:spcPts val="1200"/>
              </a:spcAft>
              <a:buNone/>
            </a:pPr>
            <a:r>
              <a:rPr lang="en" sz="1200">
                <a:solidFill>
                  <a:srgbClr val="38761D"/>
                </a:solidFill>
                <a:latin typeface="Roboto"/>
                <a:ea typeface="Roboto"/>
                <a:cs typeface="Roboto"/>
                <a:sym typeface="Roboto"/>
              </a:rPr>
              <a:t>name.current = ‘B’;</a:t>
            </a:r>
            <a:endParaRPr sz="1200">
              <a:solidFill>
                <a:srgbClr val="38761D"/>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What </a:t>
            </a:r>
            <a:r>
              <a:rPr lang="en"/>
              <a:t>?</a:t>
            </a:r>
            <a:endParaRPr/>
          </a:p>
          <a:p>
            <a:pPr indent="0" lvl="0" marL="0" rtl="0" algn="l">
              <a:spcBef>
                <a:spcPts val="1200"/>
              </a:spcBef>
              <a:spcAft>
                <a:spcPts val="0"/>
              </a:spcAft>
              <a:buNone/>
            </a:pPr>
            <a:r>
              <a:rPr lang="en" sz="1050">
                <a:solidFill>
                  <a:srgbClr val="000000"/>
                </a:solidFill>
                <a:highlight>
                  <a:srgbClr val="FFFFFF"/>
                </a:highlight>
              </a:rPr>
              <a:t>Hooks are the new feature introduced in the React 16.8 version. It allows you to use state and other React features without writing a class. Hooks are the functions which "hook into" React state and lifecycle features from function components. It does not work inside classes.</a:t>
            </a:r>
            <a:endParaRPr sz="1050">
              <a:solidFill>
                <a:srgbClr val="000000"/>
              </a:solidFill>
              <a:highlight>
                <a:srgbClr val="FFFFFF"/>
              </a:highlight>
            </a:endParaRPr>
          </a:p>
          <a:p>
            <a:pPr indent="0" lvl="0" marL="0" rtl="0" algn="l">
              <a:spcBef>
                <a:spcPts val="1200"/>
              </a:spcBef>
              <a:spcAft>
                <a:spcPts val="0"/>
              </a:spcAft>
              <a:buNone/>
            </a:pPr>
            <a:r>
              <a:rPr lang="en" sz="1050">
                <a:solidFill>
                  <a:srgbClr val="000000"/>
                </a:solidFill>
                <a:highlight>
                  <a:srgbClr val="FFFFFF"/>
                </a:highlight>
              </a:rPr>
              <a:t>Hooks are backward-compatible, which means it does not contain any breaking changes. Also, it does not replace your knowledge of React concepts.</a:t>
            </a:r>
            <a:endParaRPr sz="1050">
              <a:solidFill>
                <a:srgbClr val="000000"/>
              </a:solidFill>
              <a:highlight>
                <a:srgbClr val="FFFFFF"/>
              </a:highlight>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914400" rtl="0" algn="l">
              <a:spcBef>
                <a:spcPts val="1200"/>
              </a:spcBef>
              <a:spcAft>
                <a:spcPts val="1200"/>
              </a:spcAft>
              <a:buNone/>
            </a:pPr>
            <a:r>
              <a:t/>
            </a:r>
            <a:endParaRPr/>
          </a:p>
        </p:txBody>
      </p:sp>
      <p:sp>
        <p:nvSpPr>
          <p:cNvPr id="72" name="Google Shape;72;p14"/>
          <p:cNvSpPr txBox="1"/>
          <p:nvPr>
            <p:ph type="title"/>
          </p:nvPr>
        </p:nvSpPr>
        <p:spPr>
          <a:xfrm>
            <a:off x="252500" y="2007625"/>
            <a:ext cx="3706500" cy="11895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Introduction</a:t>
            </a:r>
            <a:endParaRPr/>
          </a:p>
          <a:p>
            <a:pPr indent="0" lvl="0" marL="45720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311725" y="500925"/>
            <a:ext cx="37065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214" name="Google Shape;214;p3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600">
                <a:solidFill>
                  <a:srgbClr val="000000"/>
                </a:solidFill>
              </a:rPr>
              <a:t>useCallback(): </a:t>
            </a:r>
            <a:endParaRPr sz="1600">
              <a:solidFill>
                <a:srgbClr val="000000"/>
              </a:solidFill>
            </a:endParaRPr>
          </a:p>
          <a:p>
            <a:pPr indent="0" lvl="0" marL="0" rtl="0" algn="l">
              <a:spcBef>
                <a:spcPts val="1200"/>
              </a:spcBef>
              <a:spcAft>
                <a:spcPts val="0"/>
              </a:spcAft>
              <a:buNone/>
            </a:pPr>
            <a:r>
              <a:t/>
            </a:r>
            <a:endParaRPr sz="1600">
              <a:solidFill>
                <a:srgbClr val="000000"/>
              </a:solidFill>
            </a:endParaRPr>
          </a:p>
          <a:p>
            <a:pPr indent="-330200" lvl="0" marL="457200" rtl="0" algn="l">
              <a:spcBef>
                <a:spcPts val="1200"/>
              </a:spcBef>
              <a:spcAft>
                <a:spcPts val="0"/>
              </a:spcAft>
              <a:buClr>
                <a:srgbClr val="000000"/>
              </a:buClr>
              <a:buSzPts val="1600"/>
              <a:buChar char="-"/>
            </a:pPr>
            <a:r>
              <a:rPr lang="en" sz="1600">
                <a:solidFill>
                  <a:srgbClr val="000000"/>
                </a:solidFill>
              </a:rPr>
              <a:t>Used to avoid re-render heavy components when props do not change.</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Used to create a callback function and callback function is </a:t>
            </a:r>
            <a:r>
              <a:rPr lang="en" sz="1600">
                <a:solidFill>
                  <a:srgbClr val="000000"/>
                </a:solidFill>
              </a:rPr>
              <a:t>only</a:t>
            </a:r>
            <a:r>
              <a:rPr lang="en" sz="1600">
                <a:solidFill>
                  <a:srgbClr val="000000"/>
                </a:solidFill>
              </a:rPr>
              <a:t> created when dependencies change.</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If dependencies = empty, useCallback never create new function.</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If dependencies # empty, but dependencies doesn’t changes then useCallback </a:t>
            </a:r>
            <a:r>
              <a:rPr lang="en" sz="1600">
                <a:solidFill>
                  <a:srgbClr val="000000"/>
                </a:solidFill>
              </a:rPr>
              <a:t>return</a:t>
            </a:r>
            <a:r>
              <a:rPr lang="en" sz="1600">
                <a:solidFill>
                  <a:srgbClr val="000000"/>
                </a:solidFill>
              </a:rPr>
              <a:t> the old function.</a:t>
            </a:r>
            <a:endParaRPr sz="1600">
              <a:solidFill>
                <a:srgbClr val="000000"/>
              </a:solidFill>
            </a:endParaRPr>
          </a:p>
        </p:txBody>
      </p:sp>
      <p:sp>
        <p:nvSpPr>
          <p:cNvPr id="215" name="Google Shape;215;p32"/>
          <p:cNvSpPr txBox="1"/>
          <p:nvPr>
            <p:ph type="title"/>
          </p:nvPr>
        </p:nvSpPr>
        <p:spPr>
          <a:xfrm>
            <a:off x="252500" y="2007625"/>
            <a:ext cx="3706500" cy="11895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Additional Hooks:</a:t>
            </a:r>
            <a:endParaRPr/>
          </a:p>
          <a:p>
            <a:pPr indent="0" lvl="0" marL="457200" rtl="0" algn="ctr">
              <a:spcBef>
                <a:spcPts val="0"/>
              </a:spcBef>
              <a:spcAft>
                <a:spcPts val="0"/>
              </a:spcAft>
              <a:buNone/>
            </a:pPr>
            <a:r>
              <a:rPr lang="en" sz="2466"/>
              <a:t>Hook </a:t>
            </a:r>
            <a:r>
              <a:rPr lang="en" sz="2466"/>
              <a:t>Callback</a:t>
            </a:r>
            <a:r>
              <a:rPr lang="en"/>
              <a:t> </a:t>
            </a:r>
            <a:endParaRPr/>
          </a:p>
          <a:p>
            <a:pPr indent="0" lvl="0" marL="457200" rtl="0" algn="l">
              <a:spcBef>
                <a:spcPts val="0"/>
              </a:spcBef>
              <a:spcAft>
                <a:spcPts val="0"/>
              </a:spcAft>
              <a:buNone/>
            </a:pPr>
            <a:r>
              <a:t/>
            </a:r>
            <a:endParaRPr/>
          </a:p>
        </p:txBody>
      </p:sp>
      <p:sp>
        <p:nvSpPr>
          <p:cNvPr id="216" name="Google Shape;216;p32"/>
          <p:cNvSpPr txBox="1"/>
          <p:nvPr/>
        </p:nvSpPr>
        <p:spPr>
          <a:xfrm>
            <a:off x="4817875" y="939900"/>
            <a:ext cx="42627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latin typeface="Roboto"/>
                <a:ea typeface="Roboto"/>
                <a:cs typeface="Roboto"/>
                <a:sym typeface="Roboto"/>
              </a:rPr>
              <a:t>Const handleName = useCallback((name) =&gt; {}, [])</a:t>
            </a:r>
            <a:endParaRPr>
              <a:solidFill>
                <a:srgbClr val="38761D"/>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311725" y="500925"/>
            <a:ext cx="37065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222" name="Google Shape;222;p3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600">
                <a:solidFill>
                  <a:srgbClr val="000000"/>
                </a:solidFill>
              </a:rPr>
              <a:t>useCallback(): </a:t>
            </a:r>
            <a:endParaRPr sz="1600">
              <a:solidFill>
                <a:srgbClr val="000000"/>
              </a:solidFill>
            </a:endParaRPr>
          </a:p>
          <a:p>
            <a:pPr indent="0" lvl="0" marL="0" rtl="0" algn="l">
              <a:spcBef>
                <a:spcPts val="1200"/>
              </a:spcBef>
              <a:spcAft>
                <a:spcPts val="0"/>
              </a:spcAft>
              <a:buNone/>
            </a:pPr>
            <a:r>
              <a:t/>
            </a:r>
            <a:endParaRPr sz="1600">
              <a:solidFill>
                <a:srgbClr val="000000"/>
              </a:solidFill>
            </a:endParaRPr>
          </a:p>
          <a:p>
            <a:pPr indent="0" lvl="0" marL="914400" rtl="0" algn="l">
              <a:spcBef>
                <a:spcPts val="1200"/>
              </a:spcBef>
              <a:spcAft>
                <a:spcPts val="1200"/>
              </a:spcAft>
              <a:buNone/>
            </a:pPr>
            <a:r>
              <a:t/>
            </a:r>
            <a:endParaRPr sz="1600">
              <a:solidFill>
                <a:srgbClr val="000000"/>
              </a:solidFill>
            </a:endParaRPr>
          </a:p>
        </p:txBody>
      </p:sp>
      <p:sp>
        <p:nvSpPr>
          <p:cNvPr id="223" name="Google Shape;223;p33"/>
          <p:cNvSpPr txBox="1"/>
          <p:nvPr>
            <p:ph type="title"/>
          </p:nvPr>
        </p:nvSpPr>
        <p:spPr>
          <a:xfrm>
            <a:off x="252500" y="2007625"/>
            <a:ext cx="3706500" cy="11895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Additional Hooks:</a:t>
            </a:r>
            <a:endParaRPr/>
          </a:p>
          <a:p>
            <a:pPr indent="0" lvl="0" marL="457200" rtl="0" algn="ctr">
              <a:spcBef>
                <a:spcPts val="0"/>
              </a:spcBef>
              <a:spcAft>
                <a:spcPts val="0"/>
              </a:spcAft>
              <a:buNone/>
            </a:pPr>
            <a:r>
              <a:rPr lang="en" sz="2466"/>
              <a:t>Hook Callback</a:t>
            </a:r>
            <a:r>
              <a:rPr lang="en"/>
              <a:t> </a:t>
            </a:r>
            <a:endParaRPr/>
          </a:p>
          <a:p>
            <a:pPr indent="0" lvl="0" marL="457200" rtl="0" algn="l">
              <a:spcBef>
                <a:spcPts val="0"/>
              </a:spcBef>
              <a:spcAft>
                <a:spcPts val="0"/>
              </a:spcAft>
              <a:buNone/>
            </a:pPr>
            <a:r>
              <a:t/>
            </a:r>
            <a:endParaRPr/>
          </a:p>
        </p:txBody>
      </p:sp>
      <p:sp>
        <p:nvSpPr>
          <p:cNvPr id="224" name="Google Shape;224;p33"/>
          <p:cNvSpPr txBox="1"/>
          <p:nvPr/>
        </p:nvSpPr>
        <p:spPr>
          <a:xfrm>
            <a:off x="4817875" y="939900"/>
            <a:ext cx="4262700" cy="4386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38761D"/>
                </a:solidFill>
                <a:latin typeface="Roboto"/>
                <a:ea typeface="Roboto"/>
                <a:cs typeface="Roboto"/>
                <a:sym typeface="Roboto"/>
              </a:rPr>
              <a:t>// Not useCallback()</a:t>
            </a:r>
            <a:endParaRPr sz="1300">
              <a:solidFill>
                <a:srgbClr val="38761D"/>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Function App(){</a:t>
            </a:r>
            <a:endParaRPr sz="1300">
              <a:solidFill>
                <a:srgbClr val="38761D"/>
              </a:solidFill>
              <a:latin typeface="Roboto"/>
              <a:ea typeface="Roboto"/>
              <a:cs typeface="Roboto"/>
              <a:sym typeface="Roboto"/>
            </a:endParaRPr>
          </a:p>
          <a:p>
            <a:pPr indent="457200" lvl="0" marL="0" rtl="0" algn="l">
              <a:spcBef>
                <a:spcPts val="0"/>
              </a:spcBef>
              <a:spcAft>
                <a:spcPts val="0"/>
              </a:spcAft>
              <a:buNone/>
            </a:pPr>
            <a:r>
              <a:rPr lang="en" sz="1300">
                <a:solidFill>
                  <a:srgbClr val="666666"/>
                </a:solidFill>
                <a:latin typeface="Roboto"/>
                <a:ea typeface="Roboto"/>
                <a:cs typeface="Roboto"/>
                <a:sym typeface="Roboto"/>
              </a:rPr>
              <a:t>// hook state, when state value change -&gt;  component re-render</a:t>
            </a:r>
            <a:endParaRPr sz="1300">
              <a:solidFill>
                <a:srgbClr val="666666"/>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	Const [name, setName] = useState(‘A’);</a:t>
            </a:r>
            <a:endParaRPr sz="1300">
              <a:solidFill>
                <a:srgbClr val="38761D"/>
              </a:solidFill>
              <a:latin typeface="Roboto"/>
              <a:ea typeface="Roboto"/>
              <a:cs typeface="Roboto"/>
              <a:sym typeface="Roboto"/>
            </a:endParaRPr>
          </a:p>
          <a:p>
            <a:pPr indent="0" lvl="0" marL="0" rtl="0" algn="l">
              <a:spcBef>
                <a:spcPts val="0"/>
              </a:spcBef>
              <a:spcAft>
                <a:spcPts val="0"/>
              </a:spcAft>
              <a:buNone/>
            </a:pPr>
            <a:r>
              <a:t/>
            </a:r>
            <a:endParaRPr sz="1300">
              <a:solidFill>
                <a:srgbClr val="38761D"/>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	</a:t>
            </a:r>
            <a:r>
              <a:rPr lang="en" sz="1300">
                <a:solidFill>
                  <a:srgbClr val="666666"/>
                </a:solidFill>
                <a:latin typeface="Roboto"/>
                <a:ea typeface="Roboto"/>
                <a:cs typeface="Roboto"/>
                <a:sym typeface="Roboto"/>
              </a:rPr>
              <a:t>// callback function, it will re-generate every re-render component</a:t>
            </a:r>
            <a:endParaRPr sz="1300">
              <a:solidFill>
                <a:srgbClr val="666666"/>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	Const handleName = (name) =&gt; {};</a:t>
            </a:r>
            <a:endParaRPr sz="1300">
              <a:solidFill>
                <a:srgbClr val="38761D"/>
              </a:solidFill>
              <a:latin typeface="Roboto"/>
              <a:ea typeface="Roboto"/>
              <a:cs typeface="Roboto"/>
              <a:sym typeface="Roboto"/>
            </a:endParaRPr>
          </a:p>
          <a:p>
            <a:pPr indent="0" lvl="0" marL="0" rtl="0" algn="l">
              <a:spcBef>
                <a:spcPts val="0"/>
              </a:spcBef>
              <a:spcAft>
                <a:spcPts val="0"/>
              </a:spcAft>
              <a:buNone/>
            </a:pPr>
            <a:r>
              <a:t/>
            </a:r>
            <a:endParaRPr sz="1300">
              <a:solidFill>
                <a:srgbClr val="38761D"/>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	</a:t>
            </a:r>
            <a:r>
              <a:rPr lang="en" sz="1300">
                <a:solidFill>
                  <a:srgbClr val="666666"/>
                </a:solidFill>
                <a:latin typeface="Roboto"/>
                <a:ea typeface="Roboto"/>
                <a:cs typeface="Roboto"/>
                <a:sym typeface="Roboto"/>
              </a:rPr>
              <a:t>// rendering</a:t>
            </a:r>
            <a:endParaRPr sz="1300">
              <a:solidFill>
                <a:srgbClr val="666666"/>
              </a:solidFill>
              <a:latin typeface="Roboto"/>
              <a:ea typeface="Roboto"/>
              <a:cs typeface="Roboto"/>
              <a:sym typeface="Roboto"/>
            </a:endParaRPr>
          </a:p>
          <a:p>
            <a:pPr indent="0" lvl="0" marL="0" rtl="0" algn="l">
              <a:spcBef>
                <a:spcPts val="0"/>
              </a:spcBef>
              <a:spcAft>
                <a:spcPts val="0"/>
              </a:spcAft>
              <a:buNone/>
            </a:pPr>
            <a:r>
              <a:rPr lang="en" sz="1300">
                <a:solidFill>
                  <a:srgbClr val="666666"/>
                </a:solidFill>
                <a:latin typeface="Roboto"/>
                <a:ea typeface="Roboto"/>
                <a:cs typeface="Roboto"/>
                <a:sym typeface="Roboto"/>
              </a:rPr>
              <a:t>	</a:t>
            </a:r>
            <a:r>
              <a:rPr lang="en" sz="1300">
                <a:solidFill>
                  <a:srgbClr val="38761D"/>
                </a:solidFill>
                <a:latin typeface="Roboto"/>
                <a:ea typeface="Roboto"/>
                <a:cs typeface="Roboto"/>
                <a:sym typeface="Roboto"/>
              </a:rPr>
              <a:t>Return &lt;Chart onHandleName={handleName}&gt;</a:t>
            </a:r>
            <a:endParaRPr sz="1300">
              <a:solidFill>
                <a:srgbClr val="38761D"/>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a:t>
            </a:r>
            <a:endParaRPr sz="1300">
              <a:solidFill>
                <a:srgbClr val="38761D"/>
              </a:solidFill>
              <a:latin typeface="Roboto"/>
              <a:ea typeface="Roboto"/>
              <a:cs typeface="Roboto"/>
              <a:sym typeface="Roboto"/>
            </a:endParaRPr>
          </a:p>
          <a:p>
            <a:pPr indent="0" lvl="0" marL="0" rtl="0" algn="l">
              <a:spcBef>
                <a:spcPts val="0"/>
              </a:spcBef>
              <a:spcAft>
                <a:spcPts val="0"/>
              </a:spcAft>
              <a:buNone/>
            </a:pPr>
            <a:r>
              <a:t/>
            </a:r>
            <a:endParaRPr sz="1300">
              <a:solidFill>
                <a:srgbClr val="38761D"/>
              </a:solidFill>
              <a:latin typeface="Roboto"/>
              <a:ea typeface="Roboto"/>
              <a:cs typeface="Roboto"/>
              <a:sym typeface="Roboto"/>
            </a:endParaRPr>
          </a:p>
          <a:p>
            <a:pPr indent="0" lvl="0" marL="0" rtl="0" algn="l">
              <a:spcBef>
                <a:spcPts val="0"/>
              </a:spcBef>
              <a:spcAft>
                <a:spcPts val="0"/>
              </a:spcAft>
              <a:buNone/>
            </a:pPr>
            <a:r>
              <a:rPr lang="en" sz="1300">
                <a:solidFill>
                  <a:srgbClr val="666666"/>
                </a:solidFill>
                <a:latin typeface="Roboto"/>
                <a:ea typeface="Roboto"/>
                <a:cs typeface="Roboto"/>
                <a:sym typeface="Roboto"/>
              </a:rPr>
              <a:t>// Chart component is a heavy component, so we need to avoid render component if not neccessary.</a:t>
            </a:r>
            <a:endParaRPr sz="1300">
              <a:solidFill>
                <a:srgbClr val="666666"/>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W</a:t>
            </a:r>
            <a:r>
              <a:rPr lang="en" sz="1300">
                <a:solidFill>
                  <a:schemeClr val="dk2"/>
                </a:solidFill>
                <a:latin typeface="Roboto"/>
                <a:ea typeface="Roboto"/>
                <a:cs typeface="Roboto"/>
                <a:sym typeface="Roboto"/>
              </a:rPr>
              <a:t>hen state change, App component re-render -&gt; callback function re-generate, it create new object -&gt; onHandleName props change -&gt; Chart component re-render</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rgbClr val="38761D"/>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311725" y="500925"/>
            <a:ext cx="37065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230" name="Google Shape;230;p3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600">
                <a:solidFill>
                  <a:srgbClr val="000000"/>
                </a:solidFill>
              </a:rPr>
              <a:t>useCallback(): </a:t>
            </a:r>
            <a:endParaRPr sz="1600">
              <a:solidFill>
                <a:srgbClr val="000000"/>
              </a:solidFill>
            </a:endParaRPr>
          </a:p>
          <a:p>
            <a:pPr indent="0" lvl="0" marL="0" rtl="0" algn="l">
              <a:spcBef>
                <a:spcPts val="1200"/>
              </a:spcBef>
              <a:spcAft>
                <a:spcPts val="0"/>
              </a:spcAft>
              <a:buNone/>
            </a:pPr>
            <a:r>
              <a:t/>
            </a:r>
            <a:endParaRPr sz="1600">
              <a:solidFill>
                <a:srgbClr val="000000"/>
              </a:solidFill>
            </a:endParaRPr>
          </a:p>
          <a:p>
            <a:pPr indent="0" lvl="0" marL="914400" rtl="0" algn="l">
              <a:spcBef>
                <a:spcPts val="1200"/>
              </a:spcBef>
              <a:spcAft>
                <a:spcPts val="1200"/>
              </a:spcAft>
              <a:buNone/>
            </a:pPr>
            <a:r>
              <a:t/>
            </a:r>
            <a:endParaRPr sz="1600">
              <a:solidFill>
                <a:srgbClr val="000000"/>
              </a:solidFill>
            </a:endParaRPr>
          </a:p>
        </p:txBody>
      </p:sp>
      <p:sp>
        <p:nvSpPr>
          <p:cNvPr id="231" name="Google Shape;231;p34"/>
          <p:cNvSpPr txBox="1"/>
          <p:nvPr>
            <p:ph type="title"/>
          </p:nvPr>
        </p:nvSpPr>
        <p:spPr>
          <a:xfrm>
            <a:off x="252500" y="2007625"/>
            <a:ext cx="3706500" cy="11895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Additional Hooks:</a:t>
            </a:r>
            <a:endParaRPr/>
          </a:p>
          <a:p>
            <a:pPr indent="0" lvl="0" marL="457200" rtl="0" algn="ctr">
              <a:spcBef>
                <a:spcPts val="0"/>
              </a:spcBef>
              <a:spcAft>
                <a:spcPts val="0"/>
              </a:spcAft>
              <a:buNone/>
            </a:pPr>
            <a:r>
              <a:rPr lang="en" sz="2466"/>
              <a:t>Hook Callback</a:t>
            </a:r>
            <a:r>
              <a:rPr lang="en"/>
              <a:t> </a:t>
            </a:r>
            <a:endParaRPr/>
          </a:p>
          <a:p>
            <a:pPr indent="0" lvl="0" marL="457200" rtl="0" algn="l">
              <a:spcBef>
                <a:spcPts val="0"/>
              </a:spcBef>
              <a:spcAft>
                <a:spcPts val="0"/>
              </a:spcAft>
              <a:buNone/>
            </a:pPr>
            <a:r>
              <a:t/>
            </a:r>
            <a:endParaRPr/>
          </a:p>
        </p:txBody>
      </p:sp>
      <p:sp>
        <p:nvSpPr>
          <p:cNvPr id="232" name="Google Shape;232;p34"/>
          <p:cNvSpPr txBox="1"/>
          <p:nvPr/>
        </p:nvSpPr>
        <p:spPr>
          <a:xfrm>
            <a:off x="4644675" y="939900"/>
            <a:ext cx="4262700" cy="3786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38761D"/>
                </a:solidFill>
                <a:latin typeface="Roboto"/>
                <a:ea typeface="Roboto"/>
                <a:cs typeface="Roboto"/>
                <a:sym typeface="Roboto"/>
              </a:rPr>
              <a:t>// Use useCallback()</a:t>
            </a:r>
            <a:endParaRPr sz="1300">
              <a:solidFill>
                <a:srgbClr val="38761D"/>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Function App(){</a:t>
            </a:r>
            <a:endParaRPr sz="1300">
              <a:solidFill>
                <a:srgbClr val="38761D"/>
              </a:solidFill>
              <a:latin typeface="Roboto"/>
              <a:ea typeface="Roboto"/>
              <a:cs typeface="Roboto"/>
              <a:sym typeface="Roboto"/>
            </a:endParaRPr>
          </a:p>
          <a:p>
            <a:pPr indent="457200" lvl="0" marL="0" rtl="0" algn="l">
              <a:spcBef>
                <a:spcPts val="0"/>
              </a:spcBef>
              <a:spcAft>
                <a:spcPts val="0"/>
              </a:spcAft>
              <a:buNone/>
            </a:pPr>
            <a:r>
              <a:rPr lang="en" sz="1300">
                <a:solidFill>
                  <a:srgbClr val="666666"/>
                </a:solidFill>
                <a:latin typeface="Roboto"/>
                <a:ea typeface="Roboto"/>
                <a:cs typeface="Roboto"/>
                <a:sym typeface="Roboto"/>
              </a:rPr>
              <a:t>// hook state, when state value change -&gt;  component re-render</a:t>
            </a:r>
            <a:endParaRPr sz="1300">
              <a:solidFill>
                <a:srgbClr val="666666"/>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     </a:t>
            </a:r>
            <a:r>
              <a:rPr lang="en" sz="1300">
                <a:solidFill>
                  <a:srgbClr val="38761D"/>
                </a:solidFill>
                <a:latin typeface="Roboto"/>
                <a:ea typeface="Roboto"/>
                <a:cs typeface="Roboto"/>
                <a:sym typeface="Roboto"/>
              </a:rPr>
              <a:t>Const [name, setName] = useState(‘A’);</a:t>
            </a:r>
            <a:endParaRPr sz="1300">
              <a:solidFill>
                <a:srgbClr val="38761D"/>
              </a:solidFill>
              <a:latin typeface="Roboto"/>
              <a:ea typeface="Roboto"/>
              <a:cs typeface="Roboto"/>
              <a:sym typeface="Roboto"/>
            </a:endParaRPr>
          </a:p>
          <a:p>
            <a:pPr indent="0" lvl="0" marL="0" rtl="0" algn="l">
              <a:spcBef>
                <a:spcPts val="0"/>
              </a:spcBef>
              <a:spcAft>
                <a:spcPts val="0"/>
              </a:spcAft>
              <a:buNone/>
            </a:pPr>
            <a:r>
              <a:t/>
            </a:r>
            <a:endParaRPr sz="1300">
              <a:solidFill>
                <a:srgbClr val="38761D"/>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	</a:t>
            </a:r>
            <a:r>
              <a:rPr lang="en" sz="1300">
                <a:solidFill>
                  <a:srgbClr val="666666"/>
                </a:solidFill>
                <a:latin typeface="Roboto"/>
                <a:ea typeface="Roboto"/>
                <a:cs typeface="Roboto"/>
                <a:sym typeface="Roboto"/>
              </a:rPr>
              <a:t>// with useCallback, handleName will recieve the default function on every time the component rendered</a:t>
            </a:r>
            <a:endParaRPr sz="1300">
              <a:solidFill>
                <a:srgbClr val="666666"/>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     </a:t>
            </a:r>
            <a:r>
              <a:rPr lang="en" sz="1300">
                <a:solidFill>
                  <a:srgbClr val="38761D"/>
                </a:solidFill>
                <a:latin typeface="Roboto"/>
                <a:ea typeface="Roboto"/>
                <a:cs typeface="Roboto"/>
                <a:sym typeface="Roboto"/>
              </a:rPr>
              <a:t>Const handleName = </a:t>
            </a:r>
            <a:r>
              <a:rPr lang="en" sz="1300">
                <a:solidFill>
                  <a:srgbClr val="FF0000"/>
                </a:solidFill>
                <a:latin typeface="Roboto"/>
                <a:ea typeface="Roboto"/>
                <a:cs typeface="Roboto"/>
                <a:sym typeface="Roboto"/>
              </a:rPr>
              <a:t>useCallback((name) =&gt; {}, </a:t>
            </a:r>
            <a:r>
              <a:rPr lang="en" sz="1300">
                <a:solidFill>
                  <a:srgbClr val="4A86E8"/>
                </a:solidFill>
                <a:latin typeface="Roboto"/>
                <a:ea typeface="Roboto"/>
                <a:cs typeface="Roboto"/>
                <a:sym typeface="Roboto"/>
              </a:rPr>
              <a:t>[]</a:t>
            </a:r>
            <a:r>
              <a:rPr lang="en" sz="1300">
                <a:solidFill>
                  <a:srgbClr val="FF0000"/>
                </a:solidFill>
                <a:latin typeface="Roboto"/>
                <a:ea typeface="Roboto"/>
                <a:cs typeface="Roboto"/>
                <a:sym typeface="Roboto"/>
              </a:rPr>
              <a:t>)</a:t>
            </a:r>
            <a:r>
              <a:rPr lang="en" sz="1300">
                <a:solidFill>
                  <a:srgbClr val="38761D"/>
                </a:solidFill>
                <a:latin typeface="Roboto"/>
                <a:ea typeface="Roboto"/>
                <a:cs typeface="Roboto"/>
                <a:sym typeface="Roboto"/>
              </a:rPr>
              <a:t>;</a:t>
            </a:r>
            <a:endParaRPr sz="1300">
              <a:solidFill>
                <a:srgbClr val="38761D"/>
              </a:solidFill>
              <a:latin typeface="Roboto"/>
              <a:ea typeface="Roboto"/>
              <a:cs typeface="Roboto"/>
              <a:sym typeface="Roboto"/>
            </a:endParaRPr>
          </a:p>
          <a:p>
            <a:pPr indent="0" lvl="0" marL="0" rtl="0" algn="l">
              <a:spcBef>
                <a:spcPts val="0"/>
              </a:spcBef>
              <a:spcAft>
                <a:spcPts val="0"/>
              </a:spcAft>
              <a:buNone/>
            </a:pPr>
            <a:r>
              <a:t/>
            </a:r>
            <a:endParaRPr sz="1300">
              <a:solidFill>
                <a:srgbClr val="38761D"/>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	</a:t>
            </a:r>
            <a:r>
              <a:rPr lang="en" sz="1300">
                <a:solidFill>
                  <a:srgbClr val="666666"/>
                </a:solidFill>
                <a:latin typeface="Roboto"/>
                <a:ea typeface="Roboto"/>
                <a:cs typeface="Roboto"/>
                <a:sym typeface="Roboto"/>
              </a:rPr>
              <a:t>// rendering</a:t>
            </a:r>
            <a:endParaRPr sz="1300">
              <a:solidFill>
                <a:srgbClr val="666666"/>
              </a:solidFill>
              <a:latin typeface="Roboto"/>
              <a:ea typeface="Roboto"/>
              <a:cs typeface="Roboto"/>
              <a:sym typeface="Roboto"/>
            </a:endParaRPr>
          </a:p>
          <a:p>
            <a:pPr indent="0" lvl="0" marL="0" rtl="0" algn="l">
              <a:spcBef>
                <a:spcPts val="0"/>
              </a:spcBef>
              <a:spcAft>
                <a:spcPts val="0"/>
              </a:spcAft>
              <a:buNone/>
            </a:pPr>
            <a:r>
              <a:rPr lang="en" sz="1300">
                <a:solidFill>
                  <a:srgbClr val="666666"/>
                </a:solidFill>
                <a:latin typeface="Roboto"/>
                <a:ea typeface="Roboto"/>
                <a:cs typeface="Roboto"/>
                <a:sym typeface="Roboto"/>
              </a:rPr>
              <a:t>    </a:t>
            </a:r>
            <a:r>
              <a:rPr lang="en" sz="1300">
                <a:solidFill>
                  <a:srgbClr val="38761D"/>
                </a:solidFill>
                <a:latin typeface="Roboto"/>
                <a:ea typeface="Roboto"/>
                <a:cs typeface="Roboto"/>
                <a:sym typeface="Roboto"/>
              </a:rPr>
              <a:t>Return &lt;Chart onHandleName={handleName}&gt;</a:t>
            </a:r>
            <a:endParaRPr sz="1300">
              <a:solidFill>
                <a:srgbClr val="38761D"/>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a:t>
            </a:r>
            <a:endParaRPr sz="1300">
              <a:solidFill>
                <a:srgbClr val="38761D"/>
              </a:solidFill>
              <a:latin typeface="Roboto"/>
              <a:ea typeface="Roboto"/>
              <a:cs typeface="Roboto"/>
              <a:sym typeface="Roboto"/>
            </a:endParaRPr>
          </a:p>
          <a:p>
            <a:pPr indent="0" lvl="0" marL="0" rtl="0" algn="l">
              <a:spcBef>
                <a:spcPts val="0"/>
              </a:spcBef>
              <a:spcAft>
                <a:spcPts val="0"/>
              </a:spcAft>
              <a:buNone/>
            </a:pPr>
            <a:r>
              <a:t/>
            </a:r>
            <a:endParaRPr sz="1300">
              <a:solidFill>
                <a:srgbClr val="38761D"/>
              </a:solidFill>
              <a:latin typeface="Roboto"/>
              <a:ea typeface="Roboto"/>
              <a:cs typeface="Roboto"/>
              <a:sym typeface="Roboto"/>
            </a:endParaRPr>
          </a:p>
          <a:p>
            <a:pPr indent="0" lvl="0" marL="0" rtl="0" algn="l">
              <a:spcBef>
                <a:spcPts val="0"/>
              </a:spcBef>
              <a:spcAft>
                <a:spcPts val="0"/>
              </a:spcAft>
              <a:buNone/>
            </a:pPr>
            <a:r>
              <a:rPr lang="en" sz="1300">
                <a:solidFill>
                  <a:srgbClr val="666666"/>
                </a:solidFill>
                <a:latin typeface="Roboto"/>
                <a:ea typeface="Roboto"/>
                <a:cs typeface="Roboto"/>
                <a:sym typeface="Roboto"/>
              </a:rPr>
              <a:t>// </a:t>
            </a:r>
            <a:r>
              <a:rPr lang="en" sz="1300">
                <a:solidFill>
                  <a:schemeClr val="dk2"/>
                </a:solidFill>
                <a:latin typeface="Roboto"/>
                <a:ea typeface="Roboto"/>
                <a:cs typeface="Roboto"/>
                <a:sym typeface="Roboto"/>
              </a:rPr>
              <a:t>When state change, App component re-render but  hanleName does not change-&gt; onHandleName prop doesn’t change -&gt; Chart component doesn’t re-render.</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rgbClr val="38761D"/>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311725" y="500925"/>
            <a:ext cx="37065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238" name="Google Shape;238;p3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600">
                <a:solidFill>
                  <a:srgbClr val="000000"/>
                </a:solidFill>
              </a:rPr>
              <a:t>useMemo(): </a:t>
            </a:r>
            <a:endParaRPr sz="1600">
              <a:solidFill>
                <a:srgbClr val="000000"/>
              </a:solidFill>
            </a:endParaRPr>
          </a:p>
          <a:p>
            <a:pPr indent="0" lvl="0" marL="0" rtl="0" algn="l">
              <a:spcBef>
                <a:spcPts val="1200"/>
              </a:spcBef>
              <a:spcAft>
                <a:spcPts val="0"/>
              </a:spcAft>
              <a:buNone/>
            </a:pPr>
            <a:r>
              <a:t/>
            </a:r>
            <a:endParaRPr sz="1600">
              <a:solidFill>
                <a:srgbClr val="000000"/>
              </a:solidFill>
            </a:endParaRPr>
          </a:p>
          <a:p>
            <a:pPr indent="0" lvl="0" marL="914400" rtl="0" algn="l">
              <a:spcBef>
                <a:spcPts val="1200"/>
              </a:spcBef>
              <a:spcAft>
                <a:spcPts val="1200"/>
              </a:spcAft>
              <a:buNone/>
            </a:pPr>
            <a:r>
              <a:t/>
            </a:r>
            <a:endParaRPr sz="1600">
              <a:solidFill>
                <a:srgbClr val="000000"/>
              </a:solidFill>
            </a:endParaRPr>
          </a:p>
        </p:txBody>
      </p:sp>
      <p:sp>
        <p:nvSpPr>
          <p:cNvPr id="239" name="Google Shape;239;p35"/>
          <p:cNvSpPr txBox="1"/>
          <p:nvPr>
            <p:ph type="title"/>
          </p:nvPr>
        </p:nvSpPr>
        <p:spPr>
          <a:xfrm>
            <a:off x="252500" y="2007625"/>
            <a:ext cx="3706500" cy="11895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Additional Hooks:</a:t>
            </a:r>
            <a:endParaRPr/>
          </a:p>
          <a:p>
            <a:pPr indent="0" lvl="0" marL="457200" rtl="0" algn="ctr">
              <a:spcBef>
                <a:spcPts val="0"/>
              </a:spcBef>
              <a:spcAft>
                <a:spcPts val="0"/>
              </a:spcAft>
              <a:buNone/>
            </a:pPr>
            <a:r>
              <a:rPr lang="en" sz="2466"/>
              <a:t>Hook Memo</a:t>
            </a:r>
            <a:r>
              <a:rPr lang="en"/>
              <a:t> </a:t>
            </a:r>
            <a:endParaRPr/>
          </a:p>
          <a:p>
            <a:pPr indent="0" lvl="0" marL="457200" rtl="0" algn="l">
              <a:spcBef>
                <a:spcPts val="0"/>
              </a:spcBef>
              <a:spcAft>
                <a:spcPts val="0"/>
              </a:spcAft>
              <a:buNone/>
            </a:pPr>
            <a:r>
              <a:t/>
            </a:r>
            <a:endParaRPr/>
          </a:p>
        </p:txBody>
      </p:sp>
      <p:sp>
        <p:nvSpPr>
          <p:cNvPr id="240" name="Google Shape;240;p35"/>
          <p:cNvSpPr txBox="1"/>
          <p:nvPr/>
        </p:nvSpPr>
        <p:spPr>
          <a:xfrm>
            <a:off x="4817875" y="939900"/>
            <a:ext cx="4262700" cy="4186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38761D"/>
                </a:solidFill>
                <a:latin typeface="Roboto"/>
                <a:ea typeface="Roboto"/>
                <a:cs typeface="Roboto"/>
                <a:sym typeface="Roboto"/>
              </a:rPr>
              <a:t>// Not useMemo()</a:t>
            </a:r>
            <a:endParaRPr sz="1300">
              <a:solidFill>
                <a:srgbClr val="38761D"/>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Function App(){</a:t>
            </a:r>
            <a:endParaRPr sz="1300">
              <a:solidFill>
                <a:srgbClr val="38761D"/>
              </a:solidFill>
              <a:latin typeface="Roboto"/>
              <a:ea typeface="Roboto"/>
              <a:cs typeface="Roboto"/>
              <a:sym typeface="Roboto"/>
            </a:endParaRPr>
          </a:p>
          <a:p>
            <a:pPr indent="457200" lvl="0" marL="0" rtl="0" algn="l">
              <a:spcBef>
                <a:spcPts val="0"/>
              </a:spcBef>
              <a:spcAft>
                <a:spcPts val="0"/>
              </a:spcAft>
              <a:buNone/>
            </a:pPr>
            <a:r>
              <a:rPr lang="en" sz="1300">
                <a:solidFill>
                  <a:srgbClr val="666666"/>
                </a:solidFill>
                <a:latin typeface="Roboto"/>
                <a:ea typeface="Roboto"/>
                <a:cs typeface="Roboto"/>
                <a:sym typeface="Roboto"/>
              </a:rPr>
              <a:t>// hook state, when state value change -&gt;  component re-render</a:t>
            </a:r>
            <a:endParaRPr sz="1300">
              <a:solidFill>
                <a:srgbClr val="666666"/>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	Const [name, setName] = useState(‘A’);</a:t>
            </a:r>
            <a:endParaRPr sz="1300">
              <a:solidFill>
                <a:srgbClr val="38761D"/>
              </a:solidFill>
              <a:latin typeface="Roboto"/>
              <a:ea typeface="Roboto"/>
              <a:cs typeface="Roboto"/>
              <a:sym typeface="Roboto"/>
            </a:endParaRPr>
          </a:p>
          <a:p>
            <a:pPr indent="0" lvl="0" marL="0" rtl="0" algn="l">
              <a:spcBef>
                <a:spcPts val="0"/>
              </a:spcBef>
              <a:spcAft>
                <a:spcPts val="0"/>
              </a:spcAft>
              <a:buNone/>
            </a:pPr>
            <a:r>
              <a:t/>
            </a:r>
            <a:endParaRPr sz="1300">
              <a:solidFill>
                <a:srgbClr val="38761D"/>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	</a:t>
            </a:r>
            <a:r>
              <a:rPr lang="en" sz="1300">
                <a:solidFill>
                  <a:srgbClr val="666666"/>
                </a:solidFill>
                <a:latin typeface="Roboto"/>
                <a:ea typeface="Roboto"/>
                <a:cs typeface="Roboto"/>
                <a:sym typeface="Roboto"/>
              </a:rPr>
              <a:t>// when component re-render, data will </a:t>
            </a:r>
            <a:r>
              <a:rPr lang="en" sz="1300">
                <a:solidFill>
                  <a:srgbClr val="666666"/>
                </a:solidFill>
                <a:latin typeface="Roboto"/>
                <a:ea typeface="Roboto"/>
                <a:cs typeface="Roboto"/>
                <a:sym typeface="Roboto"/>
              </a:rPr>
              <a:t>receive</a:t>
            </a:r>
            <a:r>
              <a:rPr lang="en" sz="1300">
                <a:solidFill>
                  <a:srgbClr val="666666"/>
                </a:solidFill>
                <a:latin typeface="Roboto"/>
                <a:ea typeface="Roboto"/>
                <a:cs typeface="Roboto"/>
                <a:sym typeface="Roboto"/>
              </a:rPr>
              <a:t> a new array (assume that is heavy array and not change)</a:t>
            </a:r>
            <a:endParaRPr sz="1300">
              <a:solidFill>
                <a:srgbClr val="666666"/>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	Const chartData = [{}, {}, {}....];</a:t>
            </a:r>
            <a:endParaRPr sz="1300">
              <a:solidFill>
                <a:srgbClr val="38761D"/>
              </a:solidFill>
              <a:latin typeface="Roboto"/>
              <a:ea typeface="Roboto"/>
              <a:cs typeface="Roboto"/>
              <a:sym typeface="Roboto"/>
            </a:endParaRPr>
          </a:p>
          <a:p>
            <a:pPr indent="0" lvl="0" marL="0" rtl="0" algn="l">
              <a:spcBef>
                <a:spcPts val="0"/>
              </a:spcBef>
              <a:spcAft>
                <a:spcPts val="0"/>
              </a:spcAft>
              <a:buNone/>
            </a:pPr>
            <a:r>
              <a:t/>
            </a:r>
            <a:endParaRPr sz="1300">
              <a:solidFill>
                <a:srgbClr val="38761D"/>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	</a:t>
            </a:r>
            <a:r>
              <a:rPr lang="en" sz="1300">
                <a:solidFill>
                  <a:srgbClr val="666666"/>
                </a:solidFill>
                <a:latin typeface="Roboto"/>
                <a:ea typeface="Roboto"/>
                <a:cs typeface="Roboto"/>
                <a:sym typeface="Roboto"/>
              </a:rPr>
              <a:t>// rendering</a:t>
            </a:r>
            <a:endParaRPr sz="1300">
              <a:solidFill>
                <a:srgbClr val="666666"/>
              </a:solidFill>
              <a:latin typeface="Roboto"/>
              <a:ea typeface="Roboto"/>
              <a:cs typeface="Roboto"/>
              <a:sym typeface="Roboto"/>
            </a:endParaRPr>
          </a:p>
          <a:p>
            <a:pPr indent="0" lvl="0" marL="0" rtl="0" algn="l">
              <a:spcBef>
                <a:spcPts val="0"/>
              </a:spcBef>
              <a:spcAft>
                <a:spcPts val="0"/>
              </a:spcAft>
              <a:buNone/>
            </a:pPr>
            <a:r>
              <a:rPr lang="en" sz="1300">
                <a:solidFill>
                  <a:srgbClr val="666666"/>
                </a:solidFill>
                <a:latin typeface="Roboto"/>
                <a:ea typeface="Roboto"/>
                <a:cs typeface="Roboto"/>
                <a:sym typeface="Roboto"/>
              </a:rPr>
              <a:t>	</a:t>
            </a:r>
            <a:r>
              <a:rPr lang="en" sz="1300">
                <a:solidFill>
                  <a:srgbClr val="38761D"/>
                </a:solidFill>
                <a:latin typeface="Roboto"/>
                <a:ea typeface="Roboto"/>
                <a:cs typeface="Roboto"/>
                <a:sym typeface="Roboto"/>
              </a:rPr>
              <a:t>Return &lt;Chart data={</a:t>
            </a:r>
            <a:r>
              <a:rPr lang="en" sz="1300">
                <a:solidFill>
                  <a:srgbClr val="38761D"/>
                </a:solidFill>
                <a:latin typeface="Roboto"/>
                <a:ea typeface="Roboto"/>
                <a:cs typeface="Roboto"/>
                <a:sym typeface="Roboto"/>
              </a:rPr>
              <a:t>chartData </a:t>
            </a:r>
            <a:r>
              <a:rPr lang="en" sz="1300">
                <a:solidFill>
                  <a:srgbClr val="38761D"/>
                </a:solidFill>
                <a:latin typeface="Roboto"/>
                <a:ea typeface="Roboto"/>
                <a:cs typeface="Roboto"/>
                <a:sym typeface="Roboto"/>
              </a:rPr>
              <a:t>}&gt;</a:t>
            </a:r>
            <a:endParaRPr sz="1300">
              <a:solidFill>
                <a:srgbClr val="38761D"/>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a:t>
            </a:r>
            <a:endParaRPr sz="1300">
              <a:solidFill>
                <a:srgbClr val="38761D"/>
              </a:solidFill>
              <a:latin typeface="Roboto"/>
              <a:ea typeface="Roboto"/>
              <a:cs typeface="Roboto"/>
              <a:sym typeface="Roboto"/>
            </a:endParaRPr>
          </a:p>
          <a:p>
            <a:pPr indent="0" lvl="0" marL="0" rtl="0" algn="l">
              <a:spcBef>
                <a:spcPts val="0"/>
              </a:spcBef>
              <a:spcAft>
                <a:spcPts val="0"/>
              </a:spcAft>
              <a:buNone/>
            </a:pPr>
            <a:r>
              <a:t/>
            </a:r>
            <a:endParaRPr sz="1300">
              <a:solidFill>
                <a:srgbClr val="38761D"/>
              </a:solidFill>
              <a:latin typeface="Roboto"/>
              <a:ea typeface="Roboto"/>
              <a:cs typeface="Roboto"/>
              <a:sym typeface="Roboto"/>
            </a:endParaRPr>
          </a:p>
          <a:p>
            <a:pPr indent="0" lvl="0" marL="0" rtl="0" algn="l">
              <a:spcBef>
                <a:spcPts val="0"/>
              </a:spcBef>
              <a:spcAft>
                <a:spcPts val="0"/>
              </a:spcAft>
              <a:buNone/>
            </a:pPr>
            <a:r>
              <a:rPr lang="en" sz="1300">
                <a:solidFill>
                  <a:srgbClr val="666666"/>
                </a:solidFill>
                <a:latin typeface="Roboto"/>
                <a:ea typeface="Roboto"/>
                <a:cs typeface="Roboto"/>
                <a:sym typeface="Roboto"/>
              </a:rPr>
              <a:t>// Chart component is a heavy component, so we need to avoid render component if not neccessary.</a:t>
            </a:r>
            <a:endParaRPr sz="1300">
              <a:solidFill>
                <a:srgbClr val="666666"/>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When state change, App component re-render -&gt; create new array -&gt; </a:t>
            </a:r>
            <a:r>
              <a:rPr lang="en" sz="1300">
                <a:solidFill>
                  <a:srgbClr val="38761D"/>
                </a:solidFill>
                <a:latin typeface="Roboto"/>
                <a:ea typeface="Roboto"/>
                <a:cs typeface="Roboto"/>
                <a:sym typeface="Roboto"/>
              </a:rPr>
              <a:t>data </a:t>
            </a:r>
            <a:r>
              <a:rPr lang="en" sz="1300">
                <a:solidFill>
                  <a:schemeClr val="dk2"/>
                </a:solidFill>
                <a:latin typeface="Roboto"/>
                <a:ea typeface="Roboto"/>
                <a:cs typeface="Roboto"/>
                <a:sym typeface="Roboto"/>
              </a:rPr>
              <a:t>prop changes -&gt; Chart component re-render</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rgbClr val="38761D"/>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311725" y="500925"/>
            <a:ext cx="37065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246" name="Google Shape;246;p3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600">
                <a:solidFill>
                  <a:srgbClr val="000000"/>
                </a:solidFill>
              </a:rPr>
              <a:t>useMemo(): </a:t>
            </a:r>
            <a:endParaRPr sz="1600">
              <a:solidFill>
                <a:srgbClr val="000000"/>
              </a:solidFill>
            </a:endParaRPr>
          </a:p>
          <a:p>
            <a:pPr indent="0" lvl="0" marL="0" rtl="0" algn="l">
              <a:spcBef>
                <a:spcPts val="1200"/>
              </a:spcBef>
              <a:spcAft>
                <a:spcPts val="0"/>
              </a:spcAft>
              <a:buNone/>
            </a:pPr>
            <a:r>
              <a:t/>
            </a:r>
            <a:endParaRPr sz="1600">
              <a:solidFill>
                <a:srgbClr val="000000"/>
              </a:solidFill>
            </a:endParaRPr>
          </a:p>
          <a:p>
            <a:pPr indent="0" lvl="0" marL="914400" rtl="0" algn="l">
              <a:spcBef>
                <a:spcPts val="1200"/>
              </a:spcBef>
              <a:spcAft>
                <a:spcPts val="1200"/>
              </a:spcAft>
              <a:buNone/>
            </a:pPr>
            <a:r>
              <a:t/>
            </a:r>
            <a:endParaRPr sz="1600">
              <a:solidFill>
                <a:srgbClr val="000000"/>
              </a:solidFill>
            </a:endParaRPr>
          </a:p>
        </p:txBody>
      </p:sp>
      <p:sp>
        <p:nvSpPr>
          <p:cNvPr id="247" name="Google Shape;247;p36"/>
          <p:cNvSpPr txBox="1"/>
          <p:nvPr>
            <p:ph type="title"/>
          </p:nvPr>
        </p:nvSpPr>
        <p:spPr>
          <a:xfrm>
            <a:off x="252500" y="2007625"/>
            <a:ext cx="3706500" cy="11895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Additional Hooks:</a:t>
            </a:r>
            <a:endParaRPr/>
          </a:p>
          <a:p>
            <a:pPr indent="0" lvl="0" marL="457200" rtl="0" algn="ctr">
              <a:spcBef>
                <a:spcPts val="0"/>
              </a:spcBef>
              <a:spcAft>
                <a:spcPts val="0"/>
              </a:spcAft>
              <a:buNone/>
            </a:pPr>
            <a:r>
              <a:rPr lang="en" sz="2466"/>
              <a:t>Hook Memo</a:t>
            </a:r>
            <a:endParaRPr/>
          </a:p>
          <a:p>
            <a:pPr indent="0" lvl="0" marL="457200" rtl="0" algn="l">
              <a:spcBef>
                <a:spcPts val="0"/>
              </a:spcBef>
              <a:spcAft>
                <a:spcPts val="0"/>
              </a:spcAft>
              <a:buNone/>
            </a:pPr>
            <a:r>
              <a:t/>
            </a:r>
            <a:endParaRPr/>
          </a:p>
        </p:txBody>
      </p:sp>
      <p:sp>
        <p:nvSpPr>
          <p:cNvPr id="248" name="Google Shape;248;p36"/>
          <p:cNvSpPr txBox="1"/>
          <p:nvPr/>
        </p:nvSpPr>
        <p:spPr>
          <a:xfrm>
            <a:off x="4644675" y="939900"/>
            <a:ext cx="4262700" cy="3786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38761D"/>
                </a:solidFill>
                <a:latin typeface="Roboto"/>
                <a:ea typeface="Roboto"/>
                <a:cs typeface="Roboto"/>
                <a:sym typeface="Roboto"/>
              </a:rPr>
              <a:t>// Use useCallback()</a:t>
            </a:r>
            <a:endParaRPr sz="1300">
              <a:solidFill>
                <a:srgbClr val="38761D"/>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Function App(){</a:t>
            </a:r>
            <a:endParaRPr sz="1300">
              <a:solidFill>
                <a:srgbClr val="38761D"/>
              </a:solidFill>
              <a:latin typeface="Roboto"/>
              <a:ea typeface="Roboto"/>
              <a:cs typeface="Roboto"/>
              <a:sym typeface="Roboto"/>
            </a:endParaRPr>
          </a:p>
          <a:p>
            <a:pPr indent="457200" lvl="0" marL="0" rtl="0" algn="l">
              <a:spcBef>
                <a:spcPts val="0"/>
              </a:spcBef>
              <a:spcAft>
                <a:spcPts val="0"/>
              </a:spcAft>
              <a:buNone/>
            </a:pPr>
            <a:r>
              <a:rPr lang="en" sz="1300">
                <a:solidFill>
                  <a:srgbClr val="666666"/>
                </a:solidFill>
                <a:latin typeface="Roboto"/>
                <a:ea typeface="Roboto"/>
                <a:cs typeface="Roboto"/>
                <a:sym typeface="Roboto"/>
              </a:rPr>
              <a:t>// hook state, when state value change -&gt;  component re-render</a:t>
            </a:r>
            <a:endParaRPr sz="1300">
              <a:solidFill>
                <a:srgbClr val="666666"/>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     Const [name, setName] = useState(‘A’);</a:t>
            </a:r>
            <a:endParaRPr sz="1300">
              <a:solidFill>
                <a:srgbClr val="38761D"/>
              </a:solidFill>
              <a:latin typeface="Roboto"/>
              <a:ea typeface="Roboto"/>
              <a:cs typeface="Roboto"/>
              <a:sym typeface="Roboto"/>
            </a:endParaRPr>
          </a:p>
          <a:p>
            <a:pPr indent="0" lvl="0" marL="0" rtl="0" algn="l">
              <a:spcBef>
                <a:spcPts val="0"/>
              </a:spcBef>
              <a:spcAft>
                <a:spcPts val="0"/>
              </a:spcAft>
              <a:buNone/>
            </a:pPr>
            <a:r>
              <a:t/>
            </a:r>
            <a:endParaRPr sz="1300">
              <a:solidFill>
                <a:srgbClr val="38761D"/>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	</a:t>
            </a:r>
            <a:r>
              <a:rPr lang="en" sz="1300">
                <a:solidFill>
                  <a:srgbClr val="666666"/>
                </a:solidFill>
                <a:latin typeface="Roboto"/>
                <a:ea typeface="Roboto"/>
                <a:cs typeface="Roboto"/>
                <a:sym typeface="Roboto"/>
              </a:rPr>
              <a:t>// with useMemo, chartData will recieve the default value on every time the component rendered</a:t>
            </a:r>
            <a:endParaRPr sz="1300">
              <a:solidFill>
                <a:srgbClr val="666666"/>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     Const chartData = </a:t>
            </a:r>
            <a:r>
              <a:rPr lang="en" sz="1300">
                <a:solidFill>
                  <a:schemeClr val="dk2"/>
                </a:solidFill>
                <a:latin typeface="Roboto"/>
                <a:ea typeface="Roboto"/>
                <a:cs typeface="Roboto"/>
                <a:sym typeface="Roboto"/>
              </a:rPr>
              <a:t>useMemo</a:t>
            </a:r>
            <a:r>
              <a:rPr lang="en" sz="1300">
                <a:solidFill>
                  <a:srgbClr val="FF0000"/>
                </a:solidFill>
                <a:latin typeface="Roboto"/>
                <a:ea typeface="Roboto"/>
                <a:cs typeface="Roboto"/>
                <a:sym typeface="Roboto"/>
              </a:rPr>
              <a:t>((name) =&gt; [{}, {}, {}..], </a:t>
            </a:r>
            <a:r>
              <a:rPr lang="en" sz="1300">
                <a:solidFill>
                  <a:srgbClr val="4A86E8"/>
                </a:solidFill>
                <a:latin typeface="Roboto"/>
                <a:ea typeface="Roboto"/>
                <a:cs typeface="Roboto"/>
                <a:sym typeface="Roboto"/>
              </a:rPr>
              <a:t>[]</a:t>
            </a:r>
            <a:r>
              <a:rPr lang="en" sz="1300">
                <a:solidFill>
                  <a:srgbClr val="FF0000"/>
                </a:solidFill>
                <a:latin typeface="Roboto"/>
                <a:ea typeface="Roboto"/>
                <a:cs typeface="Roboto"/>
                <a:sym typeface="Roboto"/>
              </a:rPr>
              <a:t>)</a:t>
            </a:r>
            <a:r>
              <a:rPr lang="en" sz="1300">
                <a:solidFill>
                  <a:srgbClr val="38761D"/>
                </a:solidFill>
                <a:latin typeface="Roboto"/>
                <a:ea typeface="Roboto"/>
                <a:cs typeface="Roboto"/>
                <a:sym typeface="Roboto"/>
              </a:rPr>
              <a:t>;</a:t>
            </a:r>
            <a:endParaRPr sz="1300">
              <a:solidFill>
                <a:srgbClr val="38761D"/>
              </a:solidFill>
              <a:latin typeface="Roboto"/>
              <a:ea typeface="Roboto"/>
              <a:cs typeface="Roboto"/>
              <a:sym typeface="Roboto"/>
            </a:endParaRPr>
          </a:p>
          <a:p>
            <a:pPr indent="0" lvl="0" marL="0" rtl="0" algn="l">
              <a:spcBef>
                <a:spcPts val="0"/>
              </a:spcBef>
              <a:spcAft>
                <a:spcPts val="0"/>
              </a:spcAft>
              <a:buNone/>
            </a:pPr>
            <a:r>
              <a:t/>
            </a:r>
            <a:endParaRPr sz="1300">
              <a:solidFill>
                <a:srgbClr val="38761D"/>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	</a:t>
            </a:r>
            <a:r>
              <a:rPr lang="en" sz="1300">
                <a:solidFill>
                  <a:srgbClr val="666666"/>
                </a:solidFill>
                <a:latin typeface="Roboto"/>
                <a:ea typeface="Roboto"/>
                <a:cs typeface="Roboto"/>
                <a:sym typeface="Roboto"/>
              </a:rPr>
              <a:t>// rendering</a:t>
            </a:r>
            <a:endParaRPr sz="1300">
              <a:solidFill>
                <a:srgbClr val="666666"/>
              </a:solidFill>
              <a:latin typeface="Roboto"/>
              <a:ea typeface="Roboto"/>
              <a:cs typeface="Roboto"/>
              <a:sym typeface="Roboto"/>
            </a:endParaRPr>
          </a:p>
          <a:p>
            <a:pPr indent="0" lvl="0" marL="0" rtl="0" algn="l">
              <a:spcBef>
                <a:spcPts val="0"/>
              </a:spcBef>
              <a:spcAft>
                <a:spcPts val="0"/>
              </a:spcAft>
              <a:buNone/>
            </a:pPr>
            <a:r>
              <a:rPr lang="en" sz="1300">
                <a:solidFill>
                  <a:srgbClr val="666666"/>
                </a:solidFill>
                <a:latin typeface="Roboto"/>
                <a:ea typeface="Roboto"/>
                <a:cs typeface="Roboto"/>
                <a:sym typeface="Roboto"/>
              </a:rPr>
              <a:t>    </a:t>
            </a:r>
            <a:r>
              <a:rPr lang="en" sz="1300">
                <a:solidFill>
                  <a:srgbClr val="38761D"/>
                </a:solidFill>
                <a:latin typeface="Roboto"/>
                <a:ea typeface="Roboto"/>
                <a:cs typeface="Roboto"/>
                <a:sym typeface="Roboto"/>
              </a:rPr>
              <a:t>Return &lt;Chart data={</a:t>
            </a:r>
            <a:r>
              <a:rPr lang="en" sz="1300">
                <a:solidFill>
                  <a:srgbClr val="38761D"/>
                </a:solidFill>
                <a:latin typeface="Roboto"/>
                <a:ea typeface="Roboto"/>
                <a:cs typeface="Roboto"/>
                <a:sym typeface="Roboto"/>
              </a:rPr>
              <a:t>chartData </a:t>
            </a:r>
            <a:r>
              <a:rPr lang="en" sz="1300">
                <a:solidFill>
                  <a:srgbClr val="38761D"/>
                </a:solidFill>
                <a:latin typeface="Roboto"/>
                <a:ea typeface="Roboto"/>
                <a:cs typeface="Roboto"/>
                <a:sym typeface="Roboto"/>
              </a:rPr>
              <a:t>}&gt;</a:t>
            </a:r>
            <a:endParaRPr sz="1300">
              <a:solidFill>
                <a:srgbClr val="38761D"/>
              </a:solidFill>
              <a:latin typeface="Roboto"/>
              <a:ea typeface="Roboto"/>
              <a:cs typeface="Roboto"/>
              <a:sym typeface="Roboto"/>
            </a:endParaRPr>
          </a:p>
          <a:p>
            <a:pPr indent="0" lvl="0" marL="0" rtl="0" algn="l">
              <a:spcBef>
                <a:spcPts val="0"/>
              </a:spcBef>
              <a:spcAft>
                <a:spcPts val="0"/>
              </a:spcAft>
              <a:buNone/>
            </a:pPr>
            <a:r>
              <a:rPr lang="en" sz="1300">
                <a:solidFill>
                  <a:srgbClr val="38761D"/>
                </a:solidFill>
                <a:latin typeface="Roboto"/>
                <a:ea typeface="Roboto"/>
                <a:cs typeface="Roboto"/>
                <a:sym typeface="Roboto"/>
              </a:rPr>
              <a:t>}</a:t>
            </a:r>
            <a:endParaRPr sz="1300">
              <a:solidFill>
                <a:srgbClr val="38761D"/>
              </a:solidFill>
              <a:latin typeface="Roboto"/>
              <a:ea typeface="Roboto"/>
              <a:cs typeface="Roboto"/>
              <a:sym typeface="Roboto"/>
            </a:endParaRPr>
          </a:p>
          <a:p>
            <a:pPr indent="0" lvl="0" marL="0" rtl="0" algn="l">
              <a:spcBef>
                <a:spcPts val="0"/>
              </a:spcBef>
              <a:spcAft>
                <a:spcPts val="0"/>
              </a:spcAft>
              <a:buNone/>
            </a:pPr>
            <a:r>
              <a:t/>
            </a:r>
            <a:endParaRPr sz="1300">
              <a:solidFill>
                <a:srgbClr val="38761D"/>
              </a:solidFill>
              <a:latin typeface="Roboto"/>
              <a:ea typeface="Roboto"/>
              <a:cs typeface="Roboto"/>
              <a:sym typeface="Roboto"/>
            </a:endParaRPr>
          </a:p>
          <a:p>
            <a:pPr indent="0" lvl="0" marL="0" rtl="0" algn="l">
              <a:spcBef>
                <a:spcPts val="0"/>
              </a:spcBef>
              <a:spcAft>
                <a:spcPts val="0"/>
              </a:spcAft>
              <a:buNone/>
            </a:pPr>
            <a:r>
              <a:rPr lang="en" sz="1300">
                <a:solidFill>
                  <a:srgbClr val="666666"/>
                </a:solidFill>
                <a:latin typeface="Roboto"/>
                <a:ea typeface="Roboto"/>
                <a:cs typeface="Roboto"/>
                <a:sym typeface="Roboto"/>
              </a:rPr>
              <a:t>// </a:t>
            </a:r>
            <a:r>
              <a:rPr lang="en" sz="1300">
                <a:solidFill>
                  <a:schemeClr val="dk2"/>
                </a:solidFill>
                <a:latin typeface="Roboto"/>
                <a:ea typeface="Roboto"/>
                <a:cs typeface="Roboto"/>
                <a:sym typeface="Roboto"/>
              </a:rPr>
              <a:t>When state change, App component re-render but  </a:t>
            </a:r>
            <a:r>
              <a:rPr lang="en" sz="1300">
                <a:solidFill>
                  <a:srgbClr val="38761D"/>
                </a:solidFill>
                <a:latin typeface="Roboto"/>
                <a:ea typeface="Roboto"/>
                <a:cs typeface="Roboto"/>
                <a:sym typeface="Roboto"/>
              </a:rPr>
              <a:t>chartData </a:t>
            </a:r>
            <a:r>
              <a:rPr lang="en" sz="1300">
                <a:solidFill>
                  <a:schemeClr val="dk2"/>
                </a:solidFill>
                <a:latin typeface="Roboto"/>
                <a:ea typeface="Roboto"/>
                <a:cs typeface="Roboto"/>
                <a:sym typeface="Roboto"/>
              </a:rPr>
              <a:t>does not change-&gt; </a:t>
            </a:r>
            <a:r>
              <a:rPr lang="en" sz="1300">
                <a:solidFill>
                  <a:srgbClr val="38761D"/>
                </a:solidFill>
                <a:latin typeface="Roboto"/>
                <a:ea typeface="Roboto"/>
                <a:cs typeface="Roboto"/>
                <a:sym typeface="Roboto"/>
              </a:rPr>
              <a:t>data </a:t>
            </a:r>
            <a:r>
              <a:rPr lang="en" sz="1300">
                <a:solidFill>
                  <a:schemeClr val="dk2"/>
                </a:solidFill>
                <a:latin typeface="Roboto"/>
                <a:ea typeface="Roboto"/>
                <a:cs typeface="Roboto"/>
                <a:sym typeface="Roboto"/>
              </a:rPr>
              <a:t>prop doesn’t change -&gt; Chart component doesn’t re-render.</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rgbClr val="38761D"/>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When</a:t>
            </a:r>
            <a:r>
              <a:rPr lang="en"/>
              <a:t>?</a:t>
            </a:r>
            <a:endParaRPr/>
          </a:p>
          <a:p>
            <a:pPr indent="0" lvl="0" marL="0" rtl="0" algn="l">
              <a:spcBef>
                <a:spcPts val="1200"/>
              </a:spcBef>
              <a:spcAft>
                <a:spcPts val="0"/>
              </a:spcAft>
              <a:buNone/>
            </a:pPr>
            <a:r>
              <a:rPr lang="en" sz="1050">
                <a:solidFill>
                  <a:srgbClr val="000000"/>
                </a:solidFill>
                <a:highlight>
                  <a:srgbClr val="FFFFFF"/>
                </a:highlight>
              </a:rPr>
              <a:t>If you write a function component, and then you want to add some state to it, previously you do this by converting it to a class. But, now you can do it by using a Hook inside the existing function component.</a:t>
            </a:r>
            <a:endParaRPr sz="1050">
              <a:solidFill>
                <a:srgbClr val="000000"/>
              </a:solidFill>
              <a:highlight>
                <a:srgbClr val="FFFFFF"/>
              </a:highlight>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914400" rtl="0" algn="l">
              <a:spcBef>
                <a:spcPts val="1200"/>
              </a:spcBef>
              <a:spcAft>
                <a:spcPts val="1200"/>
              </a:spcAft>
              <a:buNone/>
            </a:pPr>
            <a:r>
              <a:t/>
            </a:r>
            <a:endParaRPr/>
          </a:p>
        </p:txBody>
      </p:sp>
      <p:sp>
        <p:nvSpPr>
          <p:cNvPr id="79" name="Google Shape;79;p15"/>
          <p:cNvSpPr txBox="1"/>
          <p:nvPr>
            <p:ph type="title"/>
          </p:nvPr>
        </p:nvSpPr>
        <p:spPr>
          <a:xfrm>
            <a:off x="252500" y="2007625"/>
            <a:ext cx="3706500" cy="11895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Introduction</a:t>
            </a:r>
            <a:endParaRPr/>
          </a:p>
          <a:p>
            <a:pPr indent="0" lvl="0" marL="45720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85" name="Google Shape;85;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Rules</a:t>
            </a:r>
            <a:r>
              <a:rPr lang="en"/>
              <a:t>?</a:t>
            </a:r>
            <a:endParaRPr/>
          </a:p>
          <a:p>
            <a:pPr indent="-311150" lvl="0" marL="457200" rtl="0" algn="l">
              <a:lnSpc>
                <a:spcPct val="130000"/>
              </a:lnSpc>
              <a:spcBef>
                <a:spcPts val="1400"/>
              </a:spcBef>
              <a:spcAft>
                <a:spcPts val="0"/>
              </a:spcAft>
              <a:buClr>
                <a:srgbClr val="000000"/>
              </a:buClr>
              <a:buSzPts val="1300"/>
              <a:buAutoNum type="arabicPeriod"/>
            </a:pPr>
            <a:r>
              <a:rPr lang="en">
                <a:solidFill>
                  <a:srgbClr val="000000"/>
                </a:solidFill>
                <a:highlight>
                  <a:srgbClr val="FFFFFF"/>
                </a:highlight>
              </a:rPr>
              <a:t>Only call Hooks at the top level</a:t>
            </a:r>
            <a:endParaRPr>
              <a:solidFill>
                <a:srgbClr val="000000"/>
              </a:solidFill>
              <a:highlight>
                <a:srgbClr val="FFFFFF"/>
              </a:highlight>
            </a:endParaRPr>
          </a:p>
          <a:p>
            <a:pPr indent="0" lvl="0" marL="457200" rtl="0" algn="l">
              <a:spcBef>
                <a:spcPts val="400"/>
              </a:spcBef>
              <a:spcAft>
                <a:spcPts val="0"/>
              </a:spcAft>
              <a:buNone/>
            </a:pPr>
            <a:r>
              <a:rPr lang="en" sz="1050">
                <a:solidFill>
                  <a:srgbClr val="000000"/>
                </a:solidFill>
                <a:highlight>
                  <a:srgbClr val="FFFFFF"/>
                </a:highlight>
              </a:rPr>
              <a:t>Do not call Hooks inside loops, conditions, or nested functions. Hooks should always be used at the top level of the React functions. This rule ensures that Hooks are called in the same order each time a components renders.</a:t>
            </a:r>
            <a:endParaRPr sz="1050">
              <a:solidFill>
                <a:srgbClr val="000000"/>
              </a:solidFill>
              <a:highlight>
                <a:srgbClr val="FFFFFF"/>
              </a:highlight>
            </a:endParaRPr>
          </a:p>
          <a:p>
            <a:pPr indent="-276225" lvl="0" marL="457200" rtl="0" algn="l">
              <a:lnSpc>
                <a:spcPct val="130000"/>
              </a:lnSpc>
              <a:spcBef>
                <a:spcPts val="1400"/>
              </a:spcBef>
              <a:spcAft>
                <a:spcPts val="0"/>
              </a:spcAft>
              <a:buClr>
                <a:srgbClr val="000000"/>
              </a:buClr>
              <a:buSzPts val="750"/>
              <a:buAutoNum type="arabicPeriod"/>
            </a:pPr>
            <a:r>
              <a:rPr lang="en">
                <a:solidFill>
                  <a:srgbClr val="000000"/>
                </a:solidFill>
                <a:highlight>
                  <a:srgbClr val="FFFFFF"/>
                </a:highlight>
              </a:rPr>
              <a:t>Only call Hooks from React functions</a:t>
            </a:r>
            <a:endParaRPr>
              <a:solidFill>
                <a:srgbClr val="000000"/>
              </a:solidFill>
              <a:highlight>
                <a:srgbClr val="FFFFFF"/>
              </a:highlight>
            </a:endParaRPr>
          </a:p>
          <a:p>
            <a:pPr indent="0" lvl="0" marL="457200" rtl="0" algn="l">
              <a:spcBef>
                <a:spcPts val="400"/>
              </a:spcBef>
              <a:spcAft>
                <a:spcPts val="0"/>
              </a:spcAft>
              <a:buNone/>
            </a:pPr>
            <a:r>
              <a:rPr lang="en" sz="1050">
                <a:solidFill>
                  <a:srgbClr val="000000"/>
                </a:solidFill>
                <a:highlight>
                  <a:srgbClr val="FFFFFF"/>
                </a:highlight>
              </a:rPr>
              <a:t>You can call Hooks from React function components. Hooks can also be called from custom Hooks.</a:t>
            </a:r>
            <a:endParaRPr sz="1050">
              <a:solidFill>
                <a:srgbClr val="000000"/>
              </a:solidFill>
              <a:highlight>
                <a:srgbClr val="FFFFFF"/>
              </a:highlight>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914400" rtl="0" algn="l">
              <a:spcBef>
                <a:spcPts val="1200"/>
              </a:spcBef>
              <a:spcAft>
                <a:spcPts val="1200"/>
              </a:spcAft>
              <a:buNone/>
            </a:pPr>
            <a:r>
              <a:t/>
            </a:r>
            <a:endParaRPr/>
          </a:p>
        </p:txBody>
      </p:sp>
      <p:sp>
        <p:nvSpPr>
          <p:cNvPr id="86" name="Google Shape;86;p16"/>
          <p:cNvSpPr txBox="1"/>
          <p:nvPr>
            <p:ph type="title"/>
          </p:nvPr>
        </p:nvSpPr>
        <p:spPr>
          <a:xfrm>
            <a:off x="252500" y="2007625"/>
            <a:ext cx="3706500" cy="11895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Introduction</a:t>
            </a:r>
            <a:endParaRPr/>
          </a:p>
          <a:p>
            <a:pPr indent="0" lvl="0" marL="45720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37065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92" name="Google Shape;92;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Hook State</a:t>
            </a:r>
            <a:r>
              <a:rPr lang="en"/>
              <a:t>?</a:t>
            </a:r>
            <a:endParaRPr/>
          </a:p>
          <a:p>
            <a:pPr indent="-295275" lvl="0" marL="457200" rtl="0" algn="l">
              <a:spcBef>
                <a:spcPts val="1200"/>
              </a:spcBef>
              <a:spcAft>
                <a:spcPts val="0"/>
              </a:spcAft>
              <a:buClr>
                <a:srgbClr val="000000"/>
              </a:buClr>
              <a:buSzPts val="1050"/>
              <a:buChar char="-"/>
            </a:pPr>
            <a:r>
              <a:rPr lang="en" sz="1050">
                <a:solidFill>
                  <a:srgbClr val="000000"/>
                </a:solidFill>
                <a:highlight>
                  <a:srgbClr val="FFFFFF"/>
                </a:highlight>
              </a:rPr>
              <a:t>Hook state allow functional component can use state like state in class component.</a:t>
            </a:r>
            <a:endParaRPr sz="1050">
              <a:solidFill>
                <a:srgbClr val="000000"/>
              </a:solidFill>
              <a:highlight>
                <a:srgbClr val="FFFFFF"/>
              </a:highlight>
            </a:endParaRPr>
          </a:p>
          <a:p>
            <a:pPr indent="-295275" lvl="0" marL="457200" rtl="0" algn="l">
              <a:spcBef>
                <a:spcPts val="0"/>
              </a:spcBef>
              <a:spcAft>
                <a:spcPts val="0"/>
              </a:spcAft>
              <a:buClr>
                <a:srgbClr val="000000"/>
              </a:buClr>
              <a:buSzPts val="1050"/>
              <a:buChar char="-"/>
            </a:pPr>
            <a:r>
              <a:rPr lang="en" sz="1050">
                <a:solidFill>
                  <a:srgbClr val="000000"/>
                </a:solidFill>
                <a:highlight>
                  <a:srgbClr val="FFFFFF"/>
                </a:highlight>
              </a:rPr>
              <a:t>Input: initialState (value or callback function, only called on the first time)</a:t>
            </a:r>
            <a:endParaRPr sz="1050">
              <a:solidFill>
                <a:srgbClr val="000000"/>
              </a:solidFill>
              <a:highlight>
                <a:srgbClr val="FFFFFF"/>
              </a:highlight>
            </a:endParaRPr>
          </a:p>
          <a:p>
            <a:pPr indent="-295275" lvl="0" marL="457200" rtl="0" algn="l">
              <a:spcBef>
                <a:spcPts val="0"/>
              </a:spcBef>
              <a:spcAft>
                <a:spcPts val="0"/>
              </a:spcAft>
              <a:buClr>
                <a:srgbClr val="000000"/>
              </a:buClr>
              <a:buSzPts val="1050"/>
              <a:buChar char="-"/>
            </a:pPr>
            <a:r>
              <a:rPr lang="en" sz="1050">
                <a:solidFill>
                  <a:srgbClr val="000000"/>
                </a:solidFill>
                <a:highlight>
                  <a:srgbClr val="FFFFFF"/>
                </a:highlight>
              </a:rPr>
              <a:t>Output: an array has two element is ‘state’ and ‘setState’</a:t>
            </a:r>
            <a:endParaRPr sz="1050">
              <a:solidFill>
                <a:srgbClr val="000000"/>
              </a:solidFill>
              <a:highlight>
                <a:srgbClr val="FFFFFF"/>
              </a:highlight>
            </a:endParaRPr>
          </a:p>
          <a:p>
            <a:pPr indent="-295275" lvl="0" marL="457200" rtl="0" algn="l">
              <a:spcBef>
                <a:spcPts val="0"/>
              </a:spcBef>
              <a:spcAft>
                <a:spcPts val="0"/>
              </a:spcAft>
              <a:buClr>
                <a:srgbClr val="000000"/>
              </a:buClr>
              <a:buSzPts val="1050"/>
              <a:buChar char="-"/>
            </a:pPr>
            <a:r>
              <a:rPr lang="en" sz="1050">
                <a:solidFill>
                  <a:srgbClr val="000000"/>
                </a:solidFill>
                <a:highlight>
                  <a:srgbClr val="FFFFFF"/>
                </a:highlight>
              </a:rPr>
              <a:t>Ex: </a:t>
            </a:r>
            <a:r>
              <a:rPr i="1" lang="en" sz="1050">
                <a:solidFill>
                  <a:srgbClr val="38761D"/>
                </a:solidFill>
                <a:highlight>
                  <a:srgbClr val="FFFFFF"/>
                </a:highlight>
              </a:rPr>
              <a:t>const [age, setAge] = React.useState(20); </a:t>
            </a:r>
            <a:endParaRPr sz="1050">
              <a:solidFill>
                <a:srgbClr val="38761D"/>
              </a:solidFill>
              <a:highlight>
                <a:srgbClr val="FFFFFF"/>
              </a:highlight>
            </a:endParaRPr>
          </a:p>
          <a:p>
            <a:pPr indent="0" lvl="0" marL="0" rtl="0" algn="l">
              <a:spcBef>
                <a:spcPts val="1200"/>
              </a:spcBef>
              <a:spcAft>
                <a:spcPts val="0"/>
              </a:spcAft>
              <a:buNone/>
            </a:pPr>
            <a:r>
              <a:t/>
            </a:r>
            <a:endParaRPr sz="1050">
              <a:solidFill>
                <a:srgbClr val="000000"/>
              </a:solidFill>
              <a:highlight>
                <a:srgbClr val="FFFFFF"/>
              </a:highlight>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914400" rtl="0" algn="l">
              <a:spcBef>
                <a:spcPts val="1200"/>
              </a:spcBef>
              <a:spcAft>
                <a:spcPts val="1200"/>
              </a:spcAft>
              <a:buNone/>
            </a:pPr>
            <a:r>
              <a:t/>
            </a:r>
            <a:endParaRPr/>
          </a:p>
        </p:txBody>
      </p:sp>
      <p:sp>
        <p:nvSpPr>
          <p:cNvPr id="93" name="Google Shape;93;p17"/>
          <p:cNvSpPr txBox="1"/>
          <p:nvPr>
            <p:ph type="title"/>
          </p:nvPr>
        </p:nvSpPr>
        <p:spPr>
          <a:xfrm>
            <a:off x="252500" y="2007625"/>
            <a:ext cx="3706500" cy="11895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Basic Hooks:</a:t>
            </a:r>
            <a:endParaRPr/>
          </a:p>
          <a:p>
            <a:pPr indent="0" lvl="0" marL="457200" rtl="0" algn="ctr">
              <a:spcBef>
                <a:spcPts val="0"/>
              </a:spcBef>
              <a:spcAft>
                <a:spcPts val="0"/>
              </a:spcAft>
              <a:buNone/>
            </a:pPr>
            <a:r>
              <a:rPr lang="en" sz="2466"/>
              <a:t>Hook State</a:t>
            </a:r>
            <a:endParaRPr/>
          </a:p>
          <a:p>
            <a:pPr indent="0" lvl="0" marL="457200" rtl="0" algn="l">
              <a:spcBef>
                <a:spcPts val="0"/>
              </a:spcBef>
              <a:spcAft>
                <a:spcPts val="0"/>
              </a:spcAft>
              <a:buNone/>
            </a:pPr>
            <a:r>
              <a:t/>
            </a:r>
            <a:endParaRPr/>
          </a:p>
        </p:txBody>
      </p:sp>
      <p:sp>
        <p:nvSpPr>
          <p:cNvPr id="94" name="Google Shape;94;p17"/>
          <p:cNvSpPr txBox="1"/>
          <p:nvPr/>
        </p:nvSpPr>
        <p:spPr>
          <a:xfrm>
            <a:off x="7038075" y="1961200"/>
            <a:ext cx="4262700" cy="49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5" name="Google Shape;95;p17"/>
          <p:cNvSpPr txBox="1"/>
          <p:nvPr/>
        </p:nvSpPr>
        <p:spPr>
          <a:xfrm>
            <a:off x="4644675" y="2390425"/>
            <a:ext cx="4262700" cy="2385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050">
                <a:highlight>
                  <a:srgbClr val="FFFFFF"/>
                </a:highlight>
                <a:latin typeface="Roboto"/>
                <a:ea typeface="Roboto"/>
                <a:cs typeface="Roboto"/>
                <a:sym typeface="Roboto"/>
              </a:rPr>
              <a:t>Note: </a:t>
            </a:r>
            <a:r>
              <a:rPr lang="en" sz="1050">
                <a:highlight>
                  <a:srgbClr val="FFFFFF"/>
                </a:highlight>
                <a:latin typeface="Roboto"/>
                <a:ea typeface="Roboto"/>
                <a:cs typeface="Roboto"/>
                <a:sym typeface="Roboto"/>
              </a:rPr>
              <a:t>Array destructoring:</a:t>
            </a:r>
            <a:endParaRPr sz="1050">
              <a:highlight>
                <a:srgbClr val="FFFFFF"/>
              </a:highlight>
              <a:latin typeface="Roboto"/>
              <a:ea typeface="Roboto"/>
              <a:cs typeface="Roboto"/>
              <a:sym typeface="Roboto"/>
            </a:endParaRPr>
          </a:p>
          <a:p>
            <a:pPr indent="-295275" lvl="0" marL="457200" rtl="0" algn="l">
              <a:lnSpc>
                <a:spcPct val="115000"/>
              </a:lnSpc>
              <a:spcBef>
                <a:spcPts val="1200"/>
              </a:spcBef>
              <a:spcAft>
                <a:spcPts val="0"/>
              </a:spcAft>
              <a:buClr>
                <a:srgbClr val="000000"/>
              </a:buClr>
              <a:buSzPts val="1050"/>
              <a:buFont typeface="Roboto"/>
              <a:buChar char="-"/>
            </a:pPr>
            <a:r>
              <a:rPr lang="en" sz="1050">
                <a:highlight>
                  <a:srgbClr val="FFFFFF"/>
                </a:highlight>
                <a:latin typeface="Roboto"/>
                <a:ea typeface="Roboto"/>
                <a:cs typeface="Roboto"/>
                <a:sym typeface="Roboto"/>
              </a:rPr>
              <a:t>Before:</a:t>
            </a:r>
            <a:endParaRPr sz="1050">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sz="1050">
                <a:highlight>
                  <a:srgbClr val="FFFFFF"/>
                </a:highlight>
                <a:latin typeface="Roboto"/>
                <a:ea typeface="Roboto"/>
                <a:cs typeface="Roboto"/>
                <a:sym typeface="Roboto"/>
              </a:rPr>
              <a:t>              </a:t>
            </a:r>
            <a:r>
              <a:rPr lang="en" sz="1050">
                <a:solidFill>
                  <a:srgbClr val="38761D"/>
                </a:solidFill>
                <a:highlight>
                  <a:srgbClr val="FFFFFF"/>
                </a:highlight>
                <a:latin typeface="Roboto"/>
                <a:ea typeface="Roboto"/>
                <a:cs typeface="Roboto"/>
                <a:sym typeface="Roboto"/>
              </a:rPr>
              <a:t>Const names= [‘Nam’, ‘Huy’];</a:t>
            </a:r>
            <a:endParaRPr sz="1050">
              <a:solidFill>
                <a:srgbClr val="38761D"/>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sz="1050">
                <a:solidFill>
                  <a:srgbClr val="38761D"/>
                </a:solidFill>
                <a:highlight>
                  <a:srgbClr val="FFFFFF"/>
                </a:highlight>
                <a:latin typeface="Roboto"/>
                <a:ea typeface="Roboto"/>
                <a:cs typeface="Roboto"/>
                <a:sym typeface="Roboto"/>
              </a:rPr>
              <a:t>	Const firstName = names[0]</a:t>
            </a:r>
            <a:r>
              <a:rPr lang="en" sz="1050">
                <a:highlight>
                  <a:srgbClr val="FFFFFF"/>
                </a:highlight>
                <a:latin typeface="Roboto"/>
                <a:ea typeface="Roboto"/>
                <a:cs typeface="Roboto"/>
                <a:sym typeface="Roboto"/>
              </a:rPr>
              <a:t>; =&gt; firstName  = Nam</a:t>
            </a:r>
            <a:endParaRPr sz="1050">
              <a:highlight>
                <a:srgbClr val="FFFFFF"/>
              </a:highlight>
              <a:latin typeface="Roboto"/>
              <a:ea typeface="Roboto"/>
              <a:cs typeface="Roboto"/>
              <a:sym typeface="Roboto"/>
            </a:endParaRPr>
          </a:p>
          <a:p>
            <a:pPr indent="-295275" lvl="0" marL="457200" rtl="0" algn="l">
              <a:lnSpc>
                <a:spcPct val="115000"/>
              </a:lnSpc>
              <a:spcBef>
                <a:spcPts val="1200"/>
              </a:spcBef>
              <a:spcAft>
                <a:spcPts val="0"/>
              </a:spcAft>
              <a:buClr>
                <a:srgbClr val="000000"/>
              </a:buClr>
              <a:buSzPts val="1050"/>
              <a:buFont typeface="Roboto"/>
              <a:buChar char="-"/>
            </a:pPr>
            <a:r>
              <a:rPr lang="en" sz="1050">
                <a:highlight>
                  <a:srgbClr val="FFFFFF"/>
                </a:highlight>
                <a:latin typeface="Roboto"/>
                <a:ea typeface="Roboto"/>
                <a:cs typeface="Roboto"/>
                <a:sym typeface="Roboto"/>
              </a:rPr>
              <a:t>Now:</a:t>
            </a:r>
            <a:endParaRPr sz="1050">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sz="1050">
                <a:highlight>
                  <a:srgbClr val="FFFFFF"/>
                </a:highlight>
                <a:latin typeface="Roboto"/>
                <a:ea typeface="Roboto"/>
                <a:cs typeface="Roboto"/>
                <a:sym typeface="Roboto"/>
              </a:rPr>
              <a:t>	</a:t>
            </a:r>
            <a:r>
              <a:rPr lang="en" sz="1050">
                <a:solidFill>
                  <a:srgbClr val="38761D"/>
                </a:solidFill>
                <a:highlight>
                  <a:srgbClr val="FFFFFF"/>
                </a:highlight>
                <a:latin typeface="Roboto"/>
                <a:ea typeface="Roboto"/>
                <a:cs typeface="Roboto"/>
                <a:sym typeface="Roboto"/>
              </a:rPr>
              <a:t>Const [firstName, secondName] = [‘Nam’, ‘Huy’]</a:t>
            </a:r>
            <a:endParaRPr sz="1050">
              <a:solidFill>
                <a:srgbClr val="38761D"/>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None/>
            </a:pPr>
            <a:r>
              <a:rPr lang="en" sz="1050">
                <a:highlight>
                  <a:srgbClr val="FFFFFF"/>
                </a:highlight>
                <a:latin typeface="Roboto"/>
                <a:ea typeface="Roboto"/>
                <a:cs typeface="Roboto"/>
                <a:sym typeface="Roboto"/>
              </a:rPr>
              <a:t>	=&gt; firstName = ‘Nam’, secondName = ‘Huy’;</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25" y="500925"/>
            <a:ext cx="37065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101" name="Google Shape;101;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Hook State Notes</a:t>
            </a:r>
            <a:r>
              <a:rPr lang="en"/>
              <a:t>:</a:t>
            </a:r>
            <a:endParaRPr/>
          </a:p>
          <a:p>
            <a:pPr indent="-311150" lvl="0" marL="457200" rtl="0" algn="l">
              <a:spcBef>
                <a:spcPts val="1200"/>
              </a:spcBef>
              <a:spcAft>
                <a:spcPts val="0"/>
              </a:spcAft>
              <a:buSzPts val="1300"/>
              <a:buChar char="-"/>
            </a:pPr>
            <a:r>
              <a:rPr lang="en"/>
              <a:t>Hook state with array: Remember to clone into a new array before handle and update state</a:t>
            </a:r>
            <a:endParaRPr/>
          </a:p>
          <a:p>
            <a:pPr indent="0" lvl="0" marL="457200" rtl="0" algn="l">
              <a:spcBef>
                <a:spcPts val="1200"/>
              </a:spcBef>
              <a:spcAft>
                <a:spcPts val="0"/>
              </a:spcAft>
              <a:buNone/>
            </a:pPr>
            <a:r>
              <a:rPr lang="en"/>
              <a:t>Ex:</a:t>
            </a:r>
            <a:endParaRPr/>
          </a:p>
          <a:p>
            <a:pPr indent="0" lvl="0" marL="0" rtl="0" algn="l">
              <a:spcBef>
                <a:spcPts val="1200"/>
              </a:spcBef>
              <a:spcAft>
                <a:spcPts val="0"/>
              </a:spcAft>
              <a:buNone/>
            </a:pPr>
            <a:r>
              <a:rPr lang="en"/>
              <a:t>	</a:t>
            </a:r>
            <a:endParaRPr/>
          </a:p>
          <a:p>
            <a:pPr indent="0" lvl="0" marL="914400" rtl="0" algn="l">
              <a:spcBef>
                <a:spcPts val="1200"/>
              </a:spcBef>
              <a:spcAft>
                <a:spcPts val="1200"/>
              </a:spcAft>
              <a:buNone/>
            </a:pPr>
            <a:r>
              <a:t/>
            </a:r>
            <a:endParaRPr/>
          </a:p>
        </p:txBody>
      </p:sp>
      <p:sp>
        <p:nvSpPr>
          <p:cNvPr id="102" name="Google Shape;102;p18"/>
          <p:cNvSpPr txBox="1"/>
          <p:nvPr>
            <p:ph type="title"/>
          </p:nvPr>
        </p:nvSpPr>
        <p:spPr>
          <a:xfrm>
            <a:off x="252500" y="2007625"/>
            <a:ext cx="3706500" cy="11895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Basic Hooks:</a:t>
            </a:r>
            <a:endParaRPr/>
          </a:p>
          <a:p>
            <a:pPr indent="0" lvl="0" marL="457200" rtl="0" algn="ctr">
              <a:spcBef>
                <a:spcPts val="0"/>
              </a:spcBef>
              <a:spcAft>
                <a:spcPts val="0"/>
              </a:spcAft>
              <a:buNone/>
            </a:pPr>
            <a:r>
              <a:rPr lang="en" sz="2466"/>
              <a:t>Hook State</a:t>
            </a:r>
            <a:endParaRPr/>
          </a:p>
          <a:p>
            <a:pPr indent="0" lvl="0" marL="457200" rtl="0" algn="l">
              <a:spcBef>
                <a:spcPts val="0"/>
              </a:spcBef>
              <a:spcAft>
                <a:spcPts val="0"/>
              </a:spcAft>
              <a:buNone/>
            </a:pPr>
            <a:r>
              <a:t/>
            </a:r>
            <a:endParaRPr/>
          </a:p>
        </p:txBody>
      </p:sp>
      <p:sp>
        <p:nvSpPr>
          <p:cNvPr id="103" name="Google Shape;103;p18"/>
          <p:cNvSpPr txBox="1"/>
          <p:nvPr/>
        </p:nvSpPr>
        <p:spPr>
          <a:xfrm>
            <a:off x="7038075" y="196120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04" name="Google Shape;104;p18"/>
          <p:cNvSpPr txBox="1"/>
          <p:nvPr/>
        </p:nvSpPr>
        <p:spPr>
          <a:xfrm>
            <a:off x="4729075" y="2007625"/>
            <a:ext cx="4262700" cy="2031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8761D"/>
                </a:solidFill>
                <a:latin typeface="Roboto"/>
                <a:ea typeface="Roboto"/>
                <a:cs typeface="Roboto"/>
                <a:sym typeface="Roboto"/>
              </a:rPr>
              <a:t>Const [names, setNames] = useState([‘Nam’, ‘Huy’, ‘Hoàng’]);</a:t>
            </a:r>
            <a:endParaRPr sz="1200">
              <a:solidFill>
                <a:srgbClr val="38761D"/>
              </a:solidFill>
              <a:latin typeface="Roboto"/>
              <a:ea typeface="Roboto"/>
              <a:cs typeface="Roboto"/>
              <a:sym typeface="Roboto"/>
            </a:endParaRPr>
          </a:p>
          <a:p>
            <a:pPr indent="0" lvl="0" marL="0" rtl="0" algn="l">
              <a:spcBef>
                <a:spcPts val="0"/>
              </a:spcBef>
              <a:spcAft>
                <a:spcPts val="0"/>
              </a:spcAft>
              <a:buNone/>
            </a:pPr>
            <a:r>
              <a:t/>
            </a:r>
            <a:endParaRPr sz="1200">
              <a:solidFill>
                <a:srgbClr val="38761D"/>
              </a:solidFill>
              <a:latin typeface="Roboto"/>
              <a:ea typeface="Roboto"/>
              <a:cs typeface="Roboto"/>
              <a:sym typeface="Roboto"/>
            </a:endParaRPr>
          </a:p>
          <a:p>
            <a:pPr indent="0" lvl="0" marL="0" rtl="0" algn="l">
              <a:spcBef>
                <a:spcPts val="0"/>
              </a:spcBef>
              <a:spcAft>
                <a:spcPts val="0"/>
              </a:spcAft>
              <a:buNone/>
            </a:pPr>
            <a:r>
              <a:rPr lang="en" sz="1200">
                <a:solidFill>
                  <a:srgbClr val="38761D"/>
                </a:solidFill>
                <a:latin typeface="Roboto"/>
                <a:ea typeface="Roboto"/>
                <a:cs typeface="Roboto"/>
                <a:sym typeface="Roboto"/>
              </a:rPr>
              <a:t>Function removeName(index){</a:t>
            </a:r>
            <a:endParaRPr sz="1200">
              <a:solidFill>
                <a:srgbClr val="38761D"/>
              </a:solidFill>
              <a:latin typeface="Roboto"/>
              <a:ea typeface="Roboto"/>
              <a:cs typeface="Roboto"/>
              <a:sym typeface="Roboto"/>
            </a:endParaRPr>
          </a:p>
          <a:p>
            <a:pPr indent="0" lvl="0" marL="0" rtl="0" algn="l">
              <a:spcBef>
                <a:spcPts val="0"/>
              </a:spcBef>
              <a:spcAft>
                <a:spcPts val="0"/>
              </a:spcAft>
              <a:buNone/>
            </a:pPr>
            <a:r>
              <a:t/>
            </a:r>
            <a:endParaRPr sz="1200">
              <a:solidFill>
                <a:srgbClr val="38761D"/>
              </a:solidFill>
              <a:latin typeface="Roboto"/>
              <a:ea typeface="Roboto"/>
              <a:cs typeface="Roboto"/>
              <a:sym typeface="Roboto"/>
            </a:endParaRPr>
          </a:p>
          <a:p>
            <a:pPr indent="0" lvl="0" marL="0" rtl="0" algn="l">
              <a:spcBef>
                <a:spcPts val="0"/>
              </a:spcBef>
              <a:spcAft>
                <a:spcPts val="0"/>
              </a:spcAft>
              <a:buNone/>
            </a:pPr>
            <a:r>
              <a:rPr lang="en" sz="1200">
                <a:solidFill>
                  <a:srgbClr val="38761D"/>
                </a:solidFill>
                <a:latin typeface="Roboto"/>
                <a:ea typeface="Roboto"/>
                <a:cs typeface="Roboto"/>
                <a:sym typeface="Roboto"/>
              </a:rPr>
              <a:t>	Const removedNames = [...names];</a:t>
            </a:r>
            <a:endParaRPr sz="1200">
              <a:solidFill>
                <a:srgbClr val="38761D"/>
              </a:solidFill>
              <a:latin typeface="Roboto"/>
              <a:ea typeface="Roboto"/>
              <a:cs typeface="Roboto"/>
              <a:sym typeface="Roboto"/>
            </a:endParaRPr>
          </a:p>
          <a:p>
            <a:pPr indent="0" lvl="0" marL="0" rtl="0" algn="l">
              <a:spcBef>
                <a:spcPts val="0"/>
              </a:spcBef>
              <a:spcAft>
                <a:spcPts val="0"/>
              </a:spcAft>
              <a:buNone/>
            </a:pPr>
            <a:r>
              <a:t/>
            </a:r>
            <a:endParaRPr sz="1200">
              <a:solidFill>
                <a:srgbClr val="38761D"/>
              </a:solidFill>
              <a:latin typeface="Roboto"/>
              <a:ea typeface="Roboto"/>
              <a:cs typeface="Roboto"/>
              <a:sym typeface="Roboto"/>
            </a:endParaRPr>
          </a:p>
          <a:p>
            <a:pPr indent="0" lvl="0" marL="0" rtl="0" algn="l">
              <a:spcBef>
                <a:spcPts val="0"/>
              </a:spcBef>
              <a:spcAft>
                <a:spcPts val="0"/>
              </a:spcAft>
              <a:buNone/>
            </a:pPr>
            <a:r>
              <a:rPr lang="en" sz="1200">
                <a:solidFill>
                  <a:srgbClr val="38761D"/>
                </a:solidFill>
                <a:latin typeface="Roboto"/>
                <a:ea typeface="Roboto"/>
                <a:cs typeface="Roboto"/>
                <a:sym typeface="Roboto"/>
              </a:rPr>
              <a:t>	removedNames.splice(index, 1);</a:t>
            </a:r>
            <a:endParaRPr sz="1200">
              <a:solidFill>
                <a:srgbClr val="38761D"/>
              </a:solidFill>
              <a:latin typeface="Roboto"/>
              <a:ea typeface="Roboto"/>
              <a:cs typeface="Roboto"/>
              <a:sym typeface="Roboto"/>
            </a:endParaRPr>
          </a:p>
          <a:p>
            <a:pPr indent="0" lvl="0" marL="0" rtl="0" algn="l">
              <a:spcBef>
                <a:spcPts val="0"/>
              </a:spcBef>
              <a:spcAft>
                <a:spcPts val="0"/>
              </a:spcAft>
              <a:buNone/>
            </a:pPr>
            <a:r>
              <a:t/>
            </a:r>
            <a:endParaRPr sz="1200">
              <a:solidFill>
                <a:srgbClr val="38761D"/>
              </a:solidFill>
              <a:latin typeface="Roboto"/>
              <a:ea typeface="Roboto"/>
              <a:cs typeface="Roboto"/>
              <a:sym typeface="Roboto"/>
            </a:endParaRPr>
          </a:p>
          <a:p>
            <a:pPr indent="0" lvl="0" marL="0" rtl="0" algn="l">
              <a:spcBef>
                <a:spcPts val="0"/>
              </a:spcBef>
              <a:spcAft>
                <a:spcPts val="0"/>
              </a:spcAft>
              <a:buNone/>
            </a:pPr>
            <a:r>
              <a:rPr lang="en" sz="1200">
                <a:solidFill>
                  <a:srgbClr val="38761D"/>
                </a:solidFill>
                <a:latin typeface="Roboto"/>
                <a:ea typeface="Roboto"/>
                <a:cs typeface="Roboto"/>
                <a:sym typeface="Roboto"/>
              </a:rPr>
              <a:t>	setNames(removedNames);</a:t>
            </a:r>
            <a:endParaRPr sz="1200">
              <a:solidFill>
                <a:srgbClr val="38761D"/>
              </a:solidFill>
              <a:latin typeface="Roboto"/>
              <a:ea typeface="Roboto"/>
              <a:cs typeface="Roboto"/>
              <a:sym typeface="Roboto"/>
            </a:endParaRPr>
          </a:p>
          <a:p>
            <a:pPr indent="0" lvl="0" marL="0" rtl="0" algn="l">
              <a:spcBef>
                <a:spcPts val="0"/>
              </a:spcBef>
              <a:spcAft>
                <a:spcPts val="0"/>
              </a:spcAft>
              <a:buNone/>
            </a:pPr>
            <a:r>
              <a:rPr lang="en" sz="1200">
                <a:solidFill>
                  <a:srgbClr val="38761D"/>
                </a:solidFill>
                <a:latin typeface="Roboto"/>
                <a:ea typeface="Roboto"/>
                <a:cs typeface="Roboto"/>
                <a:sym typeface="Roboto"/>
              </a:rPr>
              <a:t>}</a:t>
            </a:r>
            <a:endParaRPr sz="1200">
              <a:solidFill>
                <a:srgbClr val="38761D"/>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25" y="500925"/>
            <a:ext cx="37065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110" name="Google Shape;110;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Hook State Notes</a:t>
            </a:r>
            <a:r>
              <a:rPr lang="en"/>
              <a:t>:</a:t>
            </a:r>
            <a:endParaRPr/>
          </a:p>
          <a:p>
            <a:pPr indent="-304800" lvl="0" marL="457200" rtl="0" algn="l">
              <a:spcBef>
                <a:spcPts val="1200"/>
              </a:spcBef>
              <a:spcAft>
                <a:spcPts val="0"/>
              </a:spcAft>
              <a:buSzPts val="1200"/>
              <a:buChar char="-"/>
            </a:pPr>
            <a:r>
              <a:rPr lang="en" sz="1200"/>
              <a:t>useState() use REPLACING instead of MERGING</a:t>
            </a:r>
            <a:endParaRPr sz="1200"/>
          </a:p>
          <a:p>
            <a:pPr indent="0" lvl="0" marL="914400" rtl="0" algn="l">
              <a:spcBef>
                <a:spcPts val="1200"/>
              </a:spcBef>
              <a:spcAft>
                <a:spcPts val="1200"/>
              </a:spcAft>
              <a:buNone/>
            </a:pPr>
            <a:r>
              <a:t/>
            </a:r>
            <a:endParaRPr/>
          </a:p>
        </p:txBody>
      </p:sp>
      <p:sp>
        <p:nvSpPr>
          <p:cNvPr id="111" name="Google Shape;111;p19"/>
          <p:cNvSpPr txBox="1"/>
          <p:nvPr>
            <p:ph type="title"/>
          </p:nvPr>
        </p:nvSpPr>
        <p:spPr>
          <a:xfrm>
            <a:off x="252500" y="2007625"/>
            <a:ext cx="3706500" cy="11895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Basic Hooks:</a:t>
            </a:r>
            <a:endParaRPr/>
          </a:p>
          <a:p>
            <a:pPr indent="0" lvl="0" marL="457200" rtl="0" algn="ctr">
              <a:spcBef>
                <a:spcPts val="0"/>
              </a:spcBef>
              <a:spcAft>
                <a:spcPts val="0"/>
              </a:spcAft>
              <a:buNone/>
            </a:pPr>
            <a:r>
              <a:rPr lang="en" sz="2466"/>
              <a:t>Hook State</a:t>
            </a:r>
            <a:endParaRPr/>
          </a:p>
          <a:p>
            <a:pPr indent="0" lvl="0" marL="457200" rtl="0" algn="l">
              <a:spcBef>
                <a:spcPts val="0"/>
              </a:spcBef>
              <a:spcAft>
                <a:spcPts val="0"/>
              </a:spcAft>
              <a:buNone/>
            </a:pPr>
            <a:r>
              <a:t/>
            </a:r>
            <a:endParaRPr/>
          </a:p>
        </p:txBody>
      </p:sp>
      <p:sp>
        <p:nvSpPr>
          <p:cNvPr id="112" name="Google Shape;112;p19"/>
          <p:cNvSpPr txBox="1"/>
          <p:nvPr/>
        </p:nvSpPr>
        <p:spPr>
          <a:xfrm>
            <a:off x="7038075" y="196120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3" name="Google Shape;113;p19"/>
          <p:cNvSpPr txBox="1"/>
          <p:nvPr/>
        </p:nvSpPr>
        <p:spPr>
          <a:xfrm>
            <a:off x="4572000" y="1342750"/>
            <a:ext cx="43680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latin typeface="Roboto"/>
                <a:ea typeface="Roboto"/>
                <a:cs typeface="Roboto"/>
                <a:sym typeface="Roboto"/>
              </a:rPr>
              <a:t>//setState in class component: MERGING</a:t>
            </a:r>
            <a:endParaRPr sz="1200">
              <a:solidFill>
                <a:srgbClr val="666666"/>
              </a:solidFill>
              <a:latin typeface="Roboto"/>
              <a:ea typeface="Roboto"/>
              <a:cs typeface="Roboto"/>
              <a:sym typeface="Roboto"/>
            </a:endParaRPr>
          </a:p>
          <a:p>
            <a:pPr indent="0" lvl="0" marL="0" rtl="0" algn="l">
              <a:spcBef>
                <a:spcPts val="0"/>
              </a:spcBef>
              <a:spcAft>
                <a:spcPts val="0"/>
              </a:spcAft>
              <a:buNone/>
            </a:pPr>
            <a:r>
              <a:rPr lang="en" sz="1200">
                <a:solidFill>
                  <a:srgbClr val="38761D"/>
                </a:solidFill>
                <a:latin typeface="Roboto"/>
                <a:ea typeface="Roboto"/>
                <a:cs typeface="Roboto"/>
                <a:sym typeface="Roboto"/>
              </a:rPr>
              <a:t>This.state = { </a:t>
            </a:r>
            <a:endParaRPr sz="1200">
              <a:solidFill>
                <a:srgbClr val="38761D"/>
              </a:solidFill>
              <a:latin typeface="Roboto"/>
              <a:ea typeface="Roboto"/>
              <a:cs typeface="Roboto"/>
              <a:sym typeface="Roboto"/>
            </a:endParaRPr>
          </a:p>
          <a:p>
            <a:pPr indent="457200" lvl="0" marL="0" rtl="0" algn="l">
              <a:spcBef>
                <a:spcPts val="0"/>
              </a:spcBef>
              <a:spcAft>
                <a:spcPts val="0"/>
              </a:spcAft>
              <a:buNone/>
            </a:pPr>
            <a:r>
              <a:rPr lang="en" sz="1200">
                <a:solidFill>
                  <a:srgbClr val="38761D"/>
                </a:solidFill>
                <a:latin typeface="Roboto"/>
                <a:ea typeface="Roboto"/>
                <a:cs typeface="Roboto"/>
                <a:sym typeface="Roboto"/>
              </a:rPr>
              <a:t>name: ‘Nam’,</a:t>
            </a:r>
            <a:endParaRPr sz="1200">
              <a:solidFill>
                <a:srgbClr val="38761D"/>
              </a:solidFill>
              <a:latin typeface="Roboto"/>
              <a:ea typeface="Roboto"/>
              <a:cs typeface="Roboto"/>
              <a:sym typeface="Roboto"/>
            </a:endParaRPr>
          </a:p>
          <a:p>
            <a:pPr indent="457200" lvl="0" marL="0" rtl="0" algn="l">
              <a:spcBef>
                <a:spcPts val="0"/>
              </a:spcBef>
              <a:spcAft>
                <a:spcPts val="0"/>
              </a:spcAft>
              <a:buNone/>
            </a:pPr>
            <a:r>
              <a:rPr lang="en" sz="1200">
                <a:solidFill>
                  <a:srgbClr val="38761D"/>
                </a:solidFill>
                <a:latin typeface="Roboto"/>
                <a:ea typeface="Roboto"/>
                <a:cs typeface="Roboto"/>
                <a:sym typeface="Roboto"/>
              </a:rPr>
              <a:t> age: 10 </a:t>
            </a:r>
            <a:endParaRPr sz="1200">
              <a:solidFill>
                <a:srgbClr val="38761D"/>
              </a:solidFill>
              <a:latin typeface="Roboto"/>
              <a:ea typeface="Roboto"/>
              <a:cs typeface="Roboto"/>
              <a:sym typeface="Roboto"/>
            </a:endParaRPr>
          </a:p>
          <a:p>
            <a:pPr indent="457200" lvl="0" marL="0" rtl="0" algn="l">
              <a:spcBef>
                <a:spcPts val="0"/>
              </a:spcBef>
              <a:spcAft>
                <a:spcPts val="0"/>
              </a:spcAft>
              <a:buNone/>
            </a:pPr>
            <a:r>
              <a:rPr lang="en" sz="1200">
                <a:solidFill>
                  <a:srgbClr val="38761D"/>
                </a:solidFill>
                <a:latin typeface="Roboto"/>
                <a:ea typeface="Roboto"/>
                <a:cs typeface="Roboto"/>
                <a:sym typeface="Roboto"/>
              </a:rPr>
              <a:t>};</a:t>
            </a:r>
            <a:endParaRPr sz="1200">
              <a:solidFill>
                <a:srgbClr val="38761D"/>
              </a:solidFill>
              <a:latin typeface="Roboto"/>
              <a:ea typeface="Roboto"/>
              <a:cs typeface="Roboto"/>
              <a:sym typeface="Roboto"/>
            </a:endParaRPr>
          </a:p>
          <a:p>
            <a:pPr indent="0" lvl="0" marL="0" rtl="0" algn="l">
              <a:spcBef>
                <a:spcPts val="0"/>
              </a:spcBef>
              <a:spcAft>
                <a:spcPts val="0"/>
              </a:spcAft>
              <a:buNone/>
            </a:pPr>
            <a:r>
              <a:rPr lang="en" sz="1200">
                <a:solidFill>
                  <a:srgbClr val="38761D"/>
                </a:solidFill>
                <a:latin typeface="Roboto"/>
                <a:ea typeface="Roboto"/>
                <a:cs typeface="Roboto"/>
                <a:sym typeface="Roboto"/>
              </a:rPr>
              <a:t>this.setState({  age: 15 }) </a:t>
            </a:r>
            <a:endParaRPr sz="1200">
              <a:solidFill>
                <a:srgbClr val="38761D"/>
              </a:solidFill>
              <a:latin typeface="Roboto"/>
              <a:ea typeface="Roboto"/>
              <a:cs typeface="Roboto"/>
              <a:sym typeface="Roboto"/>
            </a:endParaRPr>
          </a:p>
          <a:p>
            <a:pPr indent="0" lvl="0" marL="0" rtl="0" algn="l">
              <a:spcBef>
                <a:spcPts val="0"/>
              </a:spcBef>
              <a:spcAft>
                <a:spcPts val="0"/>
              </a:spcAft>
              <a:buNone/>
            </a:pPr>
            <a:r>
              <a:rPr lang="en" sz="1200">
                <a:solidFill>
                  <a:srgbClr val="666666"/>
                </a:solidFill>
                <a:latin typeface="Roboto"/>
                <a:ea typeface="Roboto"/>
                <a:cs typeface="Roboto"/>
                <a:sym typeface="Roboto"/>
              </a:rPr>
              <a:t>// =&gt; { name: ‘Nam’, age: 15 }</a:t>
            </a:r>
            <a:endParaRPr sz="1200">
              <a:solidFill>
                <a:srgbClr val="666666"/>
              </a:solidFill>
              <a:latin typeface="Roboto"/>
              <a:ea typeface="Roboto"/>
              <a:cs typeface="Roboto"/>
              <a:sym typeface="Roboto"/>
            </a:endParaRPr>
          </a:p>
        </p:txBody>
      </p:sp>
      <p:sp>
        <p:nvSpPr>
          <p:cNvPr id="114" name="Google Shape;114;p19"/>
          <p:cNvSpPr txBox="1"/>
          <p:nvPr/>
        </p:nvSpPr>
        <p:spPr>
          <a:xfrm>
            <a:off x="4572000" y="2916100"/>
            <a:ext cx="4368000" cy="923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latin typeface="Roboto"/>
                <a:ea typeface="Roboto"/>
                <a:cs typeface="Roboto"/>
                <a:sym typeface="Roboto"/>
              </a:rPr>
              <a:t>//setState in functional component: REPLACING</a:t>
            </a:r>
            <a:endParaRPr sz="1200">
              <a:solidFill>
                <a:srgbClr val="666666"/>
              </a:solidFill>
              <a:latin typeface="Roboto"/>
              <a:ea typeface="Roboto"/>
              <a:cs typeface="Roboto"/>
              <a:sym typeface="Roboto"/>
            </a:endParaRPr>
          </a:p>
          <a:p>
            <a:pPr indent="0" lvl="0" marL="0" rtl="0" algn="l">
              <a:spcBef>
                <a:spcPts val="0"/>
              </a:spcBef>
              <a:spcAft>
                <a:spcPts val="0"/>
              </a:spcAft>
              <a:buNone/>
            </a:pPr>
            <a:r>
              <a:rPr lang="en" sz="1200">
                <a:solidFill>
                  <a:srgbClr val="38761D"/>
                </a:solidFill>
                <a:latin typeface="Roboto"/>
                <a:ea typeface="Roboto"/>
                <a:cs typeface="Roboto"/>
                <a:sym typeface="Roboto"/>
              </a:rPr>
              <a:t>Const [person, setPerson] = useState({ name: ‘Nam’, age: 10 })</a:t>
            </a:r>
            <a:endParaRPr sz="1200">
              <a:solidFill>
                <a:srgbClr val="38761D"/>
              </a:solidFill>
              <a:latin typeface="Roboto"/>
              <a:ea typeface="Roboto"/>
              <a:cs typeface="Roboto"/>
              <a:sym typeface="Roboto"/>
            </a:endParaRPr>
          </a:p>
          <a:p>
            <a:pPr indent="0" lvl="0" marL="0" rtl="0" algn="l">
              <a:spcBef>
                <a:spcPts val="0"/>
              </a:spcBef>
              <a:spcAft>
                <a:spcPts val="0"/>
              </a:spcAft>
              <a:buNone/>
            </a:pPr>
            <a:r>
              <a:rPr lang="en" sz="1200">
                <a:solidFill>
                  <a:srgbClr val="38761D"/>
                </a:solidFill>
                <a:latin typeface="Roboto"/>
                <a:ea typeface="Roboto"/>
                <a:cs typeface="Roboto"/>
                <a:sym typeface="Roboto"/>
              </a:rPr>
              <a:t>setPerson({ age: 15 })</a:t>
            </a:r>
            <a:endParaRPr sz="1200">
              <a:solidFill>
                <a:srgbClr val="38761D"/>
              </a:solidFill>
              <a:latin typeface="Roboto"/>
              <a:ea typeface="Roboto"/>
              <a:cs typeface="Roboto"/>
              <a:sym typeface="Roboto"/>
            </a:endParaRPr>
          </a:p>
          <a:p>
            <a:pPr indent="0" lvl="0" marL="0" rtl="0" algn="l">
              <a:spcBef>
                <a:spcPts val="0"/>
              </a:spcBef>
              <a:spcAft>
                <a:spcPts val="0"/>
              </a:spcAft>
              <a:buNone/>
            </a:pPr>
            <a:r>
              <a:rPr lang="en" sz="1200">
                <a:solidFill>
                  <a:srgbClr val="666666"/>
                </a:solidFill>
                <a:latin typeface="Roboto"/>
                <a:ea typeface="Roboto"/>
                <a:cs typeface="Roboto"/>
                <a:sym typeface="Roboto"/>
              </a:rPr>
              <a:t>// =&gt; person = { age: 15 }</a:t>
            </a:r>
            <a:endParaRPr sz="1200">
              <a:solidFill>
                <a:srgbClr val="666666"/>
              </a:solidFill>
              <a:latin typeface="Roboto"/>
              <a:ea typeface="Roboto"/>
              <a:cs typeface="Roboto"/>
              <a:sym typeface="Roboto"/>
            </a:endParaRPr>
          </a:p>
        </p:txBody>
      </p:sp>
      <p:sp>
        <p:nvSpPr>
          <p:cNvPr id="115" name="Google Shape;115;p19"/>
          <p:cNvSpPr txBox="1"/>
          <p:nvPr/>
        </p:nvSpPr>
        <p:spPr>
          <a:xfrm>
            <a:off x="4572000" y="3935350"/>
            <a:ext cx="4368000" cy="923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latin typeface="Roboto"/>
                <a:ea typeface="Roboto"/>
                <a:cs typeface="Roboto"/>
                <a:sym typeface="Roboto"/>
              </a:rPr>
              <a:t>Solution : </a:t>
            </a:r>
            <a:endParaRPr sz="1200">
              <a:solidFill>
                <a:srgbClr val="666666"/>
              </a:solidFill>
              <a:latin typeface="Roboto"/>
              <a:ea typeface="Roboto"/>
              <a:cs typeface="Roboto"/>
              <a:sym typeface="Roboto"/>
            </a:endParaRPr>
          </a:p>
          <a:p>
            <a:pPr indent="0" lvl="0" marL="0" rtl="0" algn="l">
              <a:spcBef>
                <a:spcPts val="0"/>
              </a:spcBef>
              <a:spcAft>
                <a:spcPts val="0"/>
              </a:spcAft>
              <a:buNone/>
            </a:pPr>
            <a:r>
              <a:rPr lang="en" sz="1200">
                <a:solidFill>
                  <a:srgbClr val="38761D"/>
                </a:solidFill>
                <a:latin typeface="Roboto"/>
                <a:ea typeface="Roboto"/>
                <a:cs typeface="Roboto"/>
                <a:sym typeface="Roboto"/>
              </a:rPr>
              <a:t>Const [person, setPerson] = useState({ name: ‘Nam’, age: 10 })</a:t>
            </a:r>
            <a:endParaRPr sz="1200">
              <a:solidFill>
                <a:srgbClr val="38761D"/>
              </a:solidFill>
              <a:latin typeface="Roboto"/>
              <a:ea typeface="Roboto"/>
              <a:cs typeface="Roboto"/>
              <a:sym typeface="Roboto"/>
            </a:endParaRPr>
          </a:p>
          <a:p>
            <a:pPr indent="0" lvl="0" marL="0" rtl="0" algn="l">
              <a:spcBef>
                <a:spcPts val="0"/>
              </a:spcBef>
              <a:spcAft>
                <a:spcPts val="0"/>
              </a:spcAft>
              <a:buNone/>
            </a:pPr>
            <a:r>
              <a:rPr lang="en" sz="1200">
                <a:solidFill>
                  <a:srgbClr val="38761D"/>
                </a:solidFill>
                <a:latin typeface="Roboto"/>
                <a:ea typeface="Roboto"/>
                <a:cs typeface="Roboto"/>
                <a:sym typeface="Roboto"/>
              </a:rPr>
              <a:t>setPerson({ ...person, age: 15 })</a:t>
            </a:r>
            <a:endParaRPr sz="1200">
              <a:solidFill>
                <a:srgbClr val="38761D"/>
              </a:solidFill>
              <a:latin typeface="Roboto"/>
              <a:ea typeface="Roboto"/>
              <a:cs typeface="Roboto"/>
              <a:sym typeface="Roboto"/>
            </a:endParaRPr>
          </a:p>
          <a:p>
            <a:pPr indent="0" lvl="0" marL="0" rtl="0" algn="l">
              <a:spcBef>
                <a:spcPts val="0"/>
              </a:spcBef>
              <a:spcAft>
                <a:spcPts val="0"/>
              </a:spcAft>
              <a:buNone/>
            </a:pPr>
            <a:r>
              <a:rPr lang="en" sz="1200">
                <a:solidFill>
                  <a:schemeClr val="dk2"/>
                </a:solidFill>
                <a:latin typeface="Roboto"/>
                <a:ea typeface="Roboto"/>
                <a:cs typeface="Roboto"/>
                <a:sym typeface="Roboto"/>
              </a:rPr>
              <a:t>// =&gt; person = { name: ‘Nam’, age: 15 }</a:t>
            </a:r>
            <a:endParaRPr sz="1200">
              <a:solidFill>
                <a:srgbClr val="666666"/>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25" y="500925"/>
            <a:ext cx="37065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121" name="Google Shape;121;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Hook State Notes</a:t>
            </a:r>
            <a:r>
              <a:rPr lang="en"/>
              <a:t>:</a:t>
            </a:r>
            <a:endParaRPr/>
          </a:p>
          <a:p>
            <a:pPr indent="-304800" lvl="0" marL="457200" rtl="0" algn="l">
              <a:spcBef>
                <a:spcPts val="1200"/>
              </a:spcBef>
              <a:spcAft>
                <a:spcPts val="0"/>
              </a:spcAft>
              <a:buSzPts val="1200"/>
              <a:buChar char="-"/>
            </a:pPr>
            <a:r>
              <a:rPr lang="en" sz="1200"/>
              <a:t>InitialState only use for the first time</a:t>
            </a:r>
            <a:endParaRPr sz="1200"/>
          </a:p>
          <a:p>
            <a:pPr indent="0" lvl="0" marL="914400" rtl="0" algn="l">
              <a:spcBef>
                <a:spcPts val="1200"/>
              </a:spcBef>
              <a:spcAft>
                <a:spcPts val="1200"/>
              </a:spcAft>
              <a:buNone/>
            </a:pPr>
            <a:r>
              <a:t/>
            </a:r>
            <a:endParaRPr/>
          </a:p>
        </p:txBody>
      </p:sp>
      <p:sp>
        <p:nvSpPr>
          <p:cNvPr id="122" name="Google Shape;122;p20"/>
          <p:cNvSpPr txBox="1"/>
          <p:nvPr>
            <p:ph type="title"/>
          </p:nvPr>
        </p:nvSpPr>
        <p:spPr>
          <a:xfrm>
            <a:off x="252500" y="2007625"/>
            <a:ext cx="3706500" cy="11895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Basic Hooks:</a:t>
            </a:r>
            <a:endParaRPr/>
          </a:p>
          <a:p>
            <a:pPr indent="0" lvl="0" marL="457200" rtl="0" algn="ctr">
              <a:spcBef>
                <a:spcPts val="0"/>
              </a:spcBef>
              <a:spcAft>
                <a:spcPts val="0"/>
              </a:spcAft>
              <a:buNone/>
            </a:pPr>
            <a:r>
              <a:rPr lang="en" sz="2466"/>
              <a:t>Hook State</a:t>
            </a:r>
            <a:endParaRPr/>
          </a:p>
          <a:p>
            <a:pPr indent="0" lvl="0" marL="457200" rtl="0" algn="l">
              <a:spcBef>
                <a:spcPts val="0"/>
              </a:spcBef>
              <a:spcAft>
                <a:spcPts val="0"/>
              </a:spcAft>
              <a:buNone/>
            </a:pPr>
            <a:r>
              <a:t/>
            </a:r>
            <a:endParaRPr/>
          </a:p>
        </p:txBody>
      </p:sp>
      <p:sp>
        <p:nvSpPr>
          <p:cNvPr id="123" name="Google Shape;123;p20"/>
          <p:cNvSpPr txBox="1"/>
          <p:nvPr/>
        </p:nvSpPr>
        <p:spPr>
          <a:xfrm>
            <a:off x="7038075" y="196120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24" name="Google Shape;124;p20"/>
          <p:cNvSpPr txBox="1"/>
          <p:nvPr/>
        </p:nvSpPr>
        <p:spPr>
          <a:xfrm>
            <a:off x="4644675" y="1293300"/>
            <a:ext cx="4368000" cy="3617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8761D"/>
                </a:solidFill>
                <a:latin typeface="Roboto"/>
                <a:ea typeface="Roboto"/>
                <a:cs typeface="Roboto"/>
                <a:sym typeface="Roboto"/>
              </a:rPr>
              <a:t>Function ColorBox(){</a:t>
            </a:r>
            <a:endParaRPr sz="1200">
              <a:solidFill>
                <a:srgbClr val="38761D"/>
              </a:solidFill>
              <a:latin typeface="Roboto"/>
              <a:ea typeface="Roboto"/>
              <a:cs typeface="Roboto"/>
              <a:sym typeface="Roboto"/>
            </a:endParaRPr>
          </a:p>
          <a:p>
            <a:pPr indent="0" lvl="0" marL="0" rtl="0" algn="l">
              <a:spcBef>
                <a:spcPts val="0"/>
              </a:spcBef>
              <a:spcAft>
                <a:spcPts val="0"/>
              </a:spcAft>
              <a:buNone/>
            </a:pPr>
            <a:r>
              <a:rPr lang="en" sz="1200">
                <a:solidFill>
                  <a:srgbClr val="38761D"/>
                </a:solidFill>
                <a:latin typeface="Roboto"/>
                <a:ea typeface="Roboto"/>
                <a:cs typeface="Roboto"/>
                <a:sym typeface="Roboto"/>
              </a:rPr>
              <a:t>// getColor is a function very heavy</a:t>
            </a:r>
            <a:endParaRPr sz="1200">
              <a:solidFill>
                <a:srgbClr val="38761D"/>
              </a:solidFill>
              <a:latin typeface="Roboto"/>
              <a:ea typeface="Roboto"/>
              <a:cs typeface="Roboto"/>
              <a:sym typeface="Roboto"/>
            </a:endParaRPr>
          </a:p>
          <a:p>
            <a:pPr indent="0" lvl="0" marL="0" rtl="0" algn="l">
              <a:spcBef>
                <a:spcPts val="0"/>
              </a:spcBef>
              <a:spcAft>
                <a:spcPts val="0"/>
              </a:spcAft>
              <a:buNone/>
            </a:pPr>
            <a:r>
              <a:rPr lang="en" sz="1200">
                <a:solidFill>
                  <a:srgbClr val="38761D"/>
                </a:solidFill>
                <a:latin typeface="Roboto"/>
                <a:ea typeface="Roboto"/>
                <a:cs typeface="Roboto"/>
                <a:sym typeface="Roboto"/>
              </a:rPr>
              <a:t>	Const initColor = getColor(); // -&gt; this code on</a:t>
            </a:r>
            <a:endParaRPr sz="1200">
              <a:solidFill>
                <a:srgbClr val="38761D"/>
              </a:solidFill>
              <a:latin typeface="Roboto"/>
              <a:ea typeface="Roboto"/>
              <a:cs typeface="Roboto"/>
              <a:sym typeface="Roboto"/>
            </a:endParaRPr>
          </a:p>
          <a:p>
            <a:pPr indent="0" lvl="0" marL="0" rtl="0" algn="l">
              <a:spcBef>
                <a:spcPts val="0"/>
              </a:spcBef>
              <a:spcAft>
                <a:spcPts val="0"/>
              </a:spcAft>
              <a:buNone/>
            </a:pPr>
            <a:r>
              <a:rPr lang="en" sz="1200">
                <a:solidFill>
                  <a:srgbClr val="38761D"/>
                </a:solidFill>
                <a:latin typeface="Roboto"/>
                <a:ea typeface="Roboto"/>
                <a:cs typeface="Roboto"/>
                <a:sym typeface="Roboto"/>
              </a:rPr>
              <a:t>	Const [color, setColor] = useState(initColor);</a:t>
            </a:r>
            <a:endParaRPr sz="1200">
              <a:solidFill>
                <a:srgbClr val="38761D"/>
              </a:solidFill>
              <a:latin typeface="Roboto"/>
              <a:ea typeface="Roboto"/>
              <a:cs typeface="Roboto"/>
              <a:sym typeface="Roboto"/>
            </a:endParaRPr>
          </a:p>
          <a:p>
            <a:pPr indent="0" lvl="0" marL="0" rtl="0" algn="l">
              <a:spcBef>
                <a:spcPts val="0"/>
              </a:spcBef>
              <a:spcAft>
                <a:spcPts val="0"/>
              </a:spcAft>
              <a:buNone/>
            </a:pPr>
            <a:r>
              <a:t/>
            </a:r>
            <a:endParaRPr sz="1200">
              <a:solidFill>
                <a:srgbClr val="38761D"/>
              </a:solidFill>
              <a:latin typeface="Roboto"/>
              <a:ea typeface="Roboto"/>
              <a:cs typeface="Roboto"/>
              <a:sym typeface="Roboto"/>
            </a:endParaRPr>
          </a:p>
          <a:p>
            <a:pPr indent="0" lvl="0" marL="0" rtl="0" algn="l">
              <a:spcBef>
                <a:spcPts val="0"/>
              </a:spcBef>
              <a:spcAft>
                <a:spcPts val="0"/>
              </a:spcAft>
              <a:buNone/>
            </a:pPr>
            <a:r>
              <a:rPr lang="en" sz="1200">
                <a:solidFill>
                  <a:srgbClr val="38761D"/>
                </a:solidFill>
                <a:latin typeface="Roboto"/>
                <a:ea typeface="Roboto"/>
                <a:cs typeface="Roboto"/>
                <a:sym typeface="Roboto"/>
              </a:rPr>
              <a:t>	Function updateColor(){</a:t>
            </a:r>
            <a:br>
              <a:rPr lang="en" sz="1200">
                <a:solidFill>
                  <a:srgbClr val="38761D"/>
                </a:solidFill>
                <a:latin typeface="Roboto"/>
                <a:ea typeface="Roboto"/>
                <a:cs typeface="Roboto"/>
                <a:sym typeface="Roboto"/>
              </a:rPr>
            </a:br>
            <a:r>
              <a:rPr lang="en" sz="1200">
                <a:solidFill>
                  <a:srgbClr val="38761D"/>
                </a:solidFill>
                <a:latin typeface="Roboto"/>
                <a:ea typeface="Roboto"/>
                <a:cs typeface="Roboto"/>
                <a:sym typeface="Roboto"/>
              </a:rPr>
              <a:t>		setColor(‘green’);</a:t>
            </a:r>
            <a:endParaRPr sz="1200">
              <a:solidFill>
                <a:srgbClr val="38761D"/>
              </a:solidFill>
              <a:latin typeface="Roboto"/>
              <a:ea typeface="Roboto"/>
              <a:cs typeface="Roboto"/>
              <a:sym typeface="Roboto"/>
            </a:endParaRPr>
          </a:p>
          <a:p>
            <a:pPr indent="0" lvl="0" marL="0" rtl="0" algn="l">
              <a:spcBef>
                <a:spcPts val="0"/>
              </a:spcBef>
              <a:spcAft>
                <a:spcPts val="0"/>
              </a:spcAft>
              <a:buNone/>
            </a:pPr>
            <a:r>
              <a:rPr lang="en" sz="1200">
                <a:solidFill>
                  <a:srgbClr val="38761D"/>
                </a:solidFill>
                <a:latin typeface="Roboto"/>
                <a:ea typeface="Roboto"/>
                <a:cs typeface="Roboto"/>
                <a:sym typeface="Roboto"/>
              </a:rPr>
              <a:t>	}</a:t>
            </a:r>
            <a:endParaRPr sz="1200">
              <a:solidFill>
                <a:srgbClr val="38761D"/>
              </a:solidFill>
              <a:latin typeface="Roboto"/>
              <a:ea typeface="Roboto"/>
              <a:cs typeface="Roboto"/>
              <a:sym typeface="Roboto"/>
            </a:endParaRPr>
          </a:p>
          <a:p>
            <a:pPr indent="0" lvl="0" marL="0" rtl="0" algn="l">
              <a:spcBef>
                <a:spcPts val="0"/>
              </a:spcBef>
              <a:spcAft>
                <a:spcPts val="0"/>
              </a:spcAft>
              <a:buNone/>
            </a:pPr>
            <a:r>
              <a:t/>
            </a:r>
            <a:endParaRPr sz="1200">
              <a:solidFill>
                <a:srgbClr val="38761D"/>
              </a:solidFill>
              <a:latin typeface="Roboto"/>
              <a:ea typeface="Roboto"/>
              <a:cs typeface="Roboto"/>
              <a:sym typeface="Roboto"/>
            </a:endParaRPr>
          </a:p>
          <a:p>
            <a:pPr indent="0" lvl="0" marL="0" rtl="0" algn="l">
              <a:spcBef>
                <a:spcPts val="0"/>
              </a:spcBef>
              <a:spcAft>
                <a:spcPts val="0"/>
              </a:spcAft>
              <a:buNone/>
            </a:pPr>
            <a:r>
              <a:rPr lang="en" sz="1100">
                <a:solidFill>
                  <a:srgbClr val="666666"/>
                </a:solidFill>
                <a:latin typeface="Roboto"/>
                <a:ea typeface="Roboto"/>
                <a:cs typeface="Roboto"/>
                <a:sym typeface="Roboto"/>
              </a:rPr>
              <a:t>//=&gt; when setColor() is called, app will re-render component, the initColor is still called but not use because useState() only use default value for the first time. So we need move getColor function to useState like</a:t>
            </a:r>
            <a:r>
              <a:rPr lang="en" sz="1200">
                <a:solidFill>
                  <a:srgbClr val="666666"/>
                </a:solidFill>
                <a:latin typeface="Roboto"/>
                <a:ea typeface="Roboto"/>
                <a:cs typeface="Roboto"/>
                <a:sym typeface="Roboto"/>
              </a:rPr>
              <a:t> </a:t>
            </a:r>
            <a:endParaRPr sz="1200">
              <a:solidFill>
                <a:srgbClr val="666666"/>
              </a:solidFill>
              <a:latin typeface="Roboto"/>
              <a:ea typeface="Roboto"/>
              <a:cs typeface="Roboto"/>
              <a:sym typeface="Roboto"/>
            </a:endParaRPr>
          </a:p>
          <a:p>
            <a:pPr indent="0" lvl="0" marL="0" rtl="0" algn="l">
              <a:spcBef>
                <a:spcPts val="0"/>
              </a:spcBef>
              <a:spcAft>
                <a:spcPts val="0"/>
              </a:spcAft>
              <a:buNone/>
            </a:pPr>
            <a:r>
              <a:t/>
            </a:r>
            <a:endParaRPr sz="1200">
              <a:solidFill>
                <a:srgbClr val="666666"/>
              </a:solidFill>
              <a:latin typeface="Roboto"/>
              <a:ea typeface="Roboto"/>
              <a:cs typeface="Roboto"/>
              <a:sym typeface="Roboto"/>
            </a:endParaRPr>
          </a:p>
          <a:p>
            <a:pPr indent="0" lvl="0" marL="0" rtl="0" algn="l">
              <a:spcBef>
                <a:spcPts val="0"/>
              </a:spcBef>
              <a:spcAft>
                <a:spcPts val="0"/>
              </a:spcAft>
              <a:buNone/>
            </a:pPr>
            <a:r>
              <a:rPr lang="en" sz="1200">
                <a:solidFill>
                  <a:srgbClr val="666666"/>
                </a:solidFill>
                <a:latin typeface="Roboto"/>
                <a:ea typeface="Roboto"/>
                <a:cs typeface="Roboto"/>
                <a:sym typeface="Roboto"/>
              </a:rPr>
              <a:t>	</a:t>
            </a:r>
            <a:r>
              <a:rPr i="1" lang="en" sz="1200">
                <a:solidFill>
                  <a:srgbClr val="38761D"/>
                </a:solidFill>
                <a:latin typeface="Roboto"/>
                <a:ea typeface="Roboto"/>
                <a:cs typeface="Roboto"/>
                <a:sym typeface="Roboto"/>
              </a:rPr>
              <a:t>Const [color, setColor] = useState(() =&gt; getColor())</a:t>
            </a:r>
            <a:endParaRPr i="1" sz="1200">
              <a:solidFill>
                <a:srgbClr val="38761D"/>
              </a:solidFill>
              <a:latin typeface="Roboto"/>
              <a:ea typeface="Roboto"/>
              <a:cs typeface="Roboto"/>
              <a:sym typeface="Roboto"/>
            </a:endParaRPr>
          </a:p>
          <a:p>
            <a:pPr indent="0" lvl="0" marL="0" rtl="0" algn="l">
              <a:spcBef>
                <a:spcPts val="0"/>
              </a:spcBef>
              <a:spcAft>
                <a:spcPts val="0"/>
              </a:spcAft>
              <a:buNone/>
            </a:pPr>
            <a:r>
              <a:t/>
            </a:r>
            <a:endParaRPr i="1" sz="1200">
              <a:solidFill>
                <a:srgbClr val="38761D"/>
              </a:solidFill>
              <a:latin typeface="Roboto"/>
              <a:ea typeface="Roboto"/>
              <a:cs typeface="Roboto"/>
              <a:sym typeface="Roboto"/>
            </a:endParaRPr>
          </a:p>
          <a:p>
            <a:pPr indent="0" lvl="0" marL="0" rtl="0" algn="l">
              <a:spcBef>
                <a:spcPts val="0"/>
              </a:spcBef>
              <a:spcAft>
                <a:spcPts val="0"/>
              </a:spcAft>
              <a:buNone/>
            </a:pPr>
            <a:r>
              <a:rPr lang="en" sz="1100">
                <a:solidFill>
                  <a:srgbClr val="666666"/>
                </a:solidFill>
                <a:latin typeface="Roboto"/>
                <a:ea typeface="Roboto"/>
                <a:cs typeface="Roboto"/>
                <a:sym typeface="Roboto"/>
              </a:rPr>
              <a:t>//That make sure getColor() is only called on the first time when declare state.</a:t>
            </a:r>
            <a:endParaRPr sz="1100">
              <a:solidFill>
                <a:srgbClr val="666666"/>
              </a:solidFill>
              <a:latin typeface="Roboto"/>
              <a:ea typeface="Roboto"/>
              <a:cs typeface="Roboto"/>
              <a:sym typeface="Roboto"/>
            </a:endParaRPr>
          </a:p>
          <a:p>
            <a:pPr indent="0" lvl="0" marL="0" rtl="0" algn="l">
              <a:spcBef>
                <a:spcPts val="0"/>
              </a:spcBef>
              <a:spcAft>
                <a:spcPts val="0"/>
              </a:spcAft>
              <a:buNone/>
            </a:pPr>
            <a:r>
              <a:rPr lang="en" sz="1200">
                <a:solidFill>
                  <a:srgbClr val="666666"/>
                </a:solidFill>
                <a:latin typeface="Roboto"/>
                <a:ea typeface="Roboto"/>
                <a:cs typeface="Roboto"/>
                <a:sym typeface="Roboto"/>
              </a:rPr>
              <a:t>}</a:t>
            </a:r>
            <a:endParaRPr sz="1200">
              <a:solidFill>
                <a:srgbClr val="666666"/>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25" y="500925"/>
            <a:ext cx="37065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a:t>
            </a:r>
            <a:endParaRPr/>
          </a:p>
        </p:txBody>
      </p:sp>
      <p:sp>
        <p:nvSpPr>
          <p:cNvPr id="130" name="Google Shape;130;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Code demo hook state</a:t>
            </a:r>
            <a:r>
              <a:rPr lang="en"/>
              <a:t>?</a:t>
            </a:r>
            <a:endParaRPr/>
          </a:p>
          <a:p>
            <a:pPr indent="-304800" lvl="0" marL="457200" rtl="0" algn="l">
              <a:spcBef>
                <a:spcPts val="1200"/>
              </a:spcBef>
              <a:spcAft>
                <a:spcPts val="0"/>
              </a:spcAft>
              <a:buSzPts val="1200"/>
              <a:buChar char="-"/>
            </a:pPr>
            <a:r>
              <a:rPr lang="en" sz="1200"/>
              <a:t>Create app : npx create-react-app my-app</a:t>
            </a:r>
            <a:endParaRPr sz="1200"/>
          </a:p>
          <a:p>
            <a:pPr indent="-304800" lvl="0" marL="457200" rtl="0" algn="l">
              <a:spcBef>
                <a:spcPts val="0"/>
              </a:spcBef>
              <a:spcAft>
                <a:spcPts val="0"/>
              </a:spcAft>
              <a:buSzPts val="1200"/>
              <a:buChar char="-"/>
            </a:pPr>
            <a:r>
              <a:rPr lang="en" sz="1200"/>
              <a:t>Demo useState simple</a:t>
            </a:r>
            <a:endParaRPr sz="1200"/>
          </a:p>
          <a:p>
            <a:pPr indent="-304800" lvl="0" marL="457200" rtl="0" algn="l">
              <a:spcBef>
                <a:spcPts val="0"/>
              </a:spcBef>
              <a:spcAft>
                <a:spcPts val="0"/>
              </a:spcAft>
              <a:buSzPts val="1200"/>
              <a:buChar char="-"/>
            </a:pPr>
            <a:r>
              <a:rPr lang="en" sz="1200"/>
              <a:t>Demo useState with an array (remove an item from an array)</a:t>
            </a:r>
            <a:endParaRPr sz="1200"/>
          </a:p>
          <a:p>
            <a:pPr indent="0" lvl="0" marL="914400" rtl="0" algn="l">
              <a:spcBef>
                <a:spcPts val="1200"/>
              </a:spcBef>
              <a:spcAft>
                <a:spcPts val="1200"/>
              </a:spcAft>
              <a:buNone/>
            </a:pPr>
            <a:r>
              <a:t/>
            </a:r>
            <a:endParaRPr/>
          </a:p>
        </p:txBody>
      </p:sp>
      <p:sp>
        <p:nvSpPr>
          <p:cNvPr id="131" name="Google Shape;131;p21"/>
          <p:cNvSpPr txBox="1"/>
          <p:nvPr>
            <p:ph type="title"/>
          </p:nvPr>
        </p:nvSpPr>
        <p:spPr>
          <a:xfrm>
            <a:off x="252500" y="2007625"/>
            <a:ext cx="3706500" cy="11895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Basic Hooks:</a:t>
            </a:r>
            <a:endParaRPr/>
          </a:p>
          <a:p>
            <a:pPr indent="0" lvl="0" marL="457200" rtl="0" algn="ctr">
              <a:spcBef>
                <a:spcPts val="0"/>
              </a:spcBef>
              <a:spcAft>
                <a:spcPts val="0"/>
              </a:spcAft>
              <a:buNone/>
            </a:pPr>
            <a:r>
              <a:rPr lang="en" sz="2466"/>
              <a:t>Hook State</a:t>
            </a:r>
            <a:endParaRPr/>
          </a:p>
          <a:p>
            <a:pPr indent="0" lvl="0" marL="457200" rtl="0" algn="l">
              <a:spcBef>
                <a:spcPts val="0"/>
              </a:spcBef>
              <a:spcAft>
                <a:spcPts val="0"/>
              </a:spcAft>
              <a:buNone/>
            </a:pPr>
            <a:r>
              <a:t/>
            </a:r>
            <a:endParaRPr/>
          </a:p>
        </p:txBody>
      </p:sp>
      <p:sp>
        <p:nvSpPr>
          <p:cNvPr id="132" name="Google Shape;132;p21"/>
          <p:cNvSpPr txBox="1"/>
          <p:nvPr/>
        </p:nvSpPr>
        <p:spPr>
          <a:xfrm>
            <a:off x="7038075" y="196120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