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obster"/>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obst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fa6f19a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fa6f19a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fa6f19ab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fa6f19ab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fa6f19ab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fa6f19ab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fa6f19ab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fa6f19ab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fa6f19ab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fa6f19ab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fa6f19ab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fa6f19ab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fa6f19ab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fa6f19ab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d5cfcea0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d5cfcea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d5cfcea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d5cfcea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5fa6f19ab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5fa6f19ab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d6eff6d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d6eff6d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fa6f19a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fa6f19a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fa6f19ab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fa6f19ab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fa6f19ab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fa6f19ab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5fa6f19ab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5fa6f19ab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fa6f19ab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fa6f19ab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fa6f19ab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fa6f19ab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signup.snowflake.com/"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ocs.snowflake.com/en/user-guide/ui-worksheet.html" TargetMode="External"/><Relationship Id="rId4" Type="http://schemas.openxmlformats.org/officeDocument/2006/relationships/hyperlink" Target="https://docs.snowflake.com/en/sql-reference/sql/create-database.html" TargetMode="External"/><Relationship Id="rId5" Type="http://schemas.openxmlformats.org/officeDocument/2006/relationships/hyperlink" Target="https://docs.snowflake.com/en/sql-reference/sql/create-table.html" TargetMode="External"/><Relationship Id="rId6" Type="http://schemas.openxmlformats.org/officeDocument/2006/relationships/hyperlink" Target="https://docs.snowflake.com/en/sql-reference/sql/create-stage.html" TargetMode="External"/><Relationship Id="rId7" Type="http://schemas.openxmlformats.org/officeDocument/2006/relationships/hyperlink" Target="https://docs.snowflake.com/en/sql-reference/sql/create-file-format.html" TargetMode="External"/><Relationship Id="rId8"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ocs.snowflake.com/en/user-guide/data-sharing-intro.html"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96313" y="1578500"/>
            <a:ext cx="7551373" cy="1805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115" name="Shape 115"/>
        <p:cNvGrpSpPr/>
        <p:nvPr/>
      </p:nvGrpSpPr>
      <p:grpSpPr>
        <a:xfrm>
          <a:off x="0" y="0"/>
          <a:ext cx="0" cy="0"/>
          <a:chOff x="0" y="0"/>
          <a:chExt cx="0" cy="0"/>
        </a:xfrm>
      </p:grpSpPr>
      <p:sp>
        <p:nvSpPr>
          <p:cNvPr id="116" name="Google Shape;116;p22"/>
          <p:cNvSpPr txBox="1"/>
          <p:nvPr/>
        </p:nvSpPr>
        <p:spPr>
          <a:xfrm>
            <a:off x="615375" y="394950"/>
            <a:ext cx="788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IV.   </a:t>
            </a:r>
            <a:r>
              <a:rPr lang="en" sz="2400">
                <a:solidFill>
                  <a:srgbClr val="6FA8DC"/>
                </a:solidFill>
              </a:rPr>
              <a:t>Why chosen Snowflake?</a:t>
            </a:r>
            <a:endParaRPr sz="2400">
              <a:solidFill>
                <a:srgbClr val="6FA8DC"/>
              </a:solidFill>
            </a:endParaRPr>
          </a:p>
        </p:txBody>
      </p:sp>
      <p:sp>
        <p:nvSpPr>
          <p:cNvPr id="117" name="Google Shape;117;p22"/>
          <p:cNvSpPr txBox="1"/>
          <p:nvPr/>
        </p:nvSpPr>
        <p:spPr>
          <a:xfrm>
            <a:off x="780700" y="1074650"/>
            <a:ext cx="78438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
                <a:solidFill>
                  <a:schemeClr val="lt1"/>
                </a:solidFill>
              </a:rPr>
              <a:t>If in the future the number of customers increases, it will have to upgrade the server again, again and again… this is a waste of time and manpower.</a:t>
            </a:r>
            <a:endParaRPr>
              <a:solidFill>
                <a:schemeClr val="lt1"/>
              </a:solidFill>
            </a:endParaRPr>
          </a:p>
          <a:p>
            <a:pPr indent="0" lvl="0" marL="0" rtl="0" algn="l">
              <a:spcBef>
                <a:spcPts val="0"/>
              </a:spcBef>
              <a:spcAft>
                <a:spcPts val="0"/>
              </a:spcAft>
              <a:buNone/>
            </a:pPr>
            <a:r>
              <a:rPr lang="en">
                <a:solidFill>
                  <a:schemeClr val="lt1"/>
                </a:solidFill>
              </a:rPr>
              <a:t>The company asks your team to research to solve the above problems with the criteria required for a new solution including:</a:t>
            </a:r>
            <a:endParaRPr>
              <a:solidFill>
                <a:schemeClr val="lt1"/>
              </a:solidFill>
            </a:endParaRPr>
          </a:p>
          <a:p>
            <a:pPr indent="-317500" lvl="0" marL="914400" rtl="0" algn="l">
              <a:spcBef>
                <a:spcPts val="0"/>
              </a:spcBef>
              <a:spcAft>
                <a:spcPts val="0"/>
              </a:spcAft>
              <a:buClr>
                <a:schemeClr val="lt1"/>
              </a:buClr>
              <a:buSzPts val="1400"/>
              <a:buAutoNum type="arabicPeriod"/>
            </a:pPr>
            <a:r>
              <a:rPr lang="en">
                <a:solidFill>
                  <a:schemeClr val="lt1"/>
                </a:solidFill>
              </a:rPr>
              <a:t>Performance</a:t>
            </a:r>
            <a:endParaRPr>
              <a:solidFill>
                <a:schemeClr val="lt1"/>
              </a:solidFill>
            </a:endParaRPr>
          </a:p>
          <a:p>
            <a:pPr indent="-317500" lvl="0" marL="914400" rtl="0" algn="l">
              <a:spcBef>
                <a:spcPts val="0"/>
              </a:spcBef>
              <a:spcAft>
                <a:spcPts val="0"/>
              </a:spcAft>
              <a:buClr>
                <a:schemeClr val="lt1"/>
              </a:buClr>
              <a:buSzPts val="1400"/>
              <a:buAutoNum type="arabicPeriod"/>
            </a:pPr>
            <a:r>
              <a:rPr lang="en">
                <a:solidFill>
                  <a:schemeClr val="lt1"/>
                </a:solidFill>
              </a:rPr>
              <a:t>Ability of extension</a:t>
            </a:r>
            <a:endParaRPr>
              <a:solidFill>
                <a:schemeClr val="lt1"/>
              </a:solidFill>
            </a:endParaRPr>
          </a:p>
          <a:p>
            <a:pPr indent="-317500" lvl="0" marL="914400" rtl="0" algn="l">
              <a:spcBef>
                <a:spcPts val="0"/>
              </a:spcBef>
              <a:spcAft>
                <a:spcPts val="0"/>
              </a:spcAft>
              <a:buClr>
                <a:schemeClr val="lt1"/>
              </a:buClr>
              <a:buSzPts val="1400"/>
              <a:buAutoNum type="arabicPeriod"/>
            </a:pPr>
            <a:r>
              <a:rPr lang="en">
                <a:solidFill>
                  <a:schemeClr val="lt1"/>
                </a:solidFill>
              </a:rPr>
              <a:t>Cost optimization</a:t>
            </a:r>
            <a:endParaRPr>
              <a:solidFill>
                <a:schemeClr val="lt1"/>
              </a:solidFill>
            </a:endParaRPr>
          </a:p>
          <a:p>
            <a:pPr indent="-317500" lvl="0" marL="914400" rtl="0" algn="l">
              <a:spcBef>
                <a:spcPts val="0"/>
              </a:spcBef>
              <a:spcAft>
                <a:spcPts val="0"/>
              </a:spcAft>
              <a:buClr>
                <a:schemeClr val="lt1"/>
              </a:buClr>
              <a:buSzPts val="1400"/>
              <a:buAutoNum type="arabicPeriod"/>
            </a:pPr>
            <a:r>
              <a:rPr lang="en">
                <a:solidFill>
                  <a:schemeClr val="lt1"/>
                </a:solidFill>
              </a:rPr>
              <a:t>Backup and restore capabilities</a:t>
            </a:r>
            <a:endParaRPr>
              <a:solidFill>
                <a:schemeClr val="lt1"/>
              </a:solidFill>
            </a:endParaRPr>
          </a:p>
          <a:p>
            <a:pPr indent="-317500" lvl="0" marL="914400" rtl="0" algn="l">
              <a:spcBef>
                <a:spcPts val="0"/>
              </a:spcBef>
              <a:spcAft>
                <a:spcPts val="0"/>
              </a:spcAft>
              <a:buClr>
                <a:schemeClr val="lt1"/>
              </a:buClr>
              <a:buSzPts val="1400"/>
              <a:buAutoNum type="arabicPeriod"/>
            </a:pPr>
            <a:r>
              <a:rPr lang="en">
                <a:solidFill>
                  <a:schemeClr val="lt1"/>
                </a:solidFill>
              </a:rPr>
              <a:t>Easy to install, manage and maintain</a:t>
            </a:r>
            <a:endParaRPr>
              <a:solidFill>
                <a:schemeClr val="lt1"/>
              </a:solidFill>
            </a:endParaRPr>
          </a:p>
          <a:p>
            <a:pPr indent="0" lvl="0" marL="0" rtl="0" algn="l">
              <a:spcBef>
                <a:spcPts val="0"/>
              </a:spcBef>
              <a:spcAft>
                <a:spcPts val="0"/>
              </a:spcAft>
              <a:buNone/>
            </a:pPr>
            <a:r>
              <a:rPr lang="en">
                <a:solidFill>
                  <a:schemeClr val="lt1"/>
                </a:solidFill>
              </a:rPr>
              <a:t>=&gt; </a:t>
            </a:r>
            <a:r>
              <a:rPr lang="en">
                <a:solidFill>
                  <a:schemeClr val="lt1"/>
                </a:solidFill>
              </a:rPr>
              <a:t>From the above requirements, choosing Snowflake is a right decision for you</a:t>
            </a:r>
            <a:endParaRPr>
              <a:solidFill>
                <a:schemeClr val="lt1"/>
              </a:solidFill>
            </a:endParaRPr>
          </a:p>
        </p:txBody>
      </p:sp>
      <p:pic>
        <p:nvPicPr>
          <p:cNvPr id="118" name="Google Shape;118;p22"/>
          <p:cNvPicPr preferRelativeResize="0"/>
          <p:nvPr/>
        </p:nvPicPr>
        <p:blipFill>
          <a:blip r:embed="rId3">
            <a:alphaModFix/>
          </a:blip>
          <a:stretch>
            <a:fillRect/>
          </a:stretch>
        </p:blipFill>
        <p:spPr>
          <a:xfrm>
            <a:off x="6736250" y="460574"/>
            <a:ext cx="1768826" cy="422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122" name="Shape 122"/>
        <p:cNvGrpSpPr/>
        <p:nvPr/>
      </p:nvGrpSpPr>
      <p:grpSpPr>
        <a:xfrm>
          <a:off x="0" y="0"/>
          <a:ext cx="0" cy="0"/>
          <a:chOff x="0" y="0"/>
          <a:chExt cx="0" cy="0"/>
        </a:xfrm>
      </p:grpSpPr>
      <p:sp>
        <p:nvSpPr>
          <p:cNvPr id="123" name="Google Shape;123;p23"/>
          <p:cNvSpPr txBox="1"/>
          <p:nvPr/>
        </p:nvSpPr>
        <p:spPr>
          <a:xfrm>
            <a:off x="615375" y="394950"/>
            <a:ext cx="7889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V</a:t>
            </a:r>
            <a:r>
              <a:rPr lang="en" sz="2400">
                <a:solidFill>
                  <a:schemeClr val="lt1"/>
                </a:solidFill>
              </a:rPr>
              <a:t>.  </a:t>
            </a:r>
            <a:r>
              <a:rPr lang="en" sz="2400">
                <a:solidFill>
                  <a:srgbClr val="6FA8DC"/>
                </a:solidFill>
              </a:rPr>
              <a:t>Snowflake tutorial</a:t>
            </a:r>
            <a:endParaRPr sz="2400">
              <a:solidFill>
                <a:srgbClr val="6FA8DC"/>
              </a:solidFill>
            </a:endParaRPr>
          </a:p>
          <a:p>
            <a:pPr indent="-317500" lvl="0" marL="457200" rtl="0" algn="l">
              <a:spcBef>
                <a:spcPts val="0"/>
              </a:spcBef>
              <a:spcAft>
                <a:spcPts val="0"/>
              </a:spcAft>
              <a:buClr>
                <a:schemeClr val="lt1"/>
              </a:buClr>
              <a:buSzPts val="1400"/>
              <a:buAutoNum type="arabicPeriod"/>
            </a:pPr>
            <a:r>
              <a:rPr lang="en">
                <a:solidFill>
                  <a:srgbClr val="DD7E6B"/>
                </a:solidFill>
              </a:rPr>
              <a:t>Create a</a:t>
            </a:r>
            <a:r>
              <a:rPr lang="en">
                <a:solidFill>
                  <a:srgbClr val="DD7E6B"/>
                </a:solidFill>
              </a:rPr>
              <a:t> </a:t>
            </a:r>
            <a:r>
              <a:rPr lang="en">
                <a:solidFill>
                  <a:srgbClr val="DD7E6B"/>
                </a:solidFill>
              </a:rPr>
              <a:t>free </a:t>
            </a:r>
            <a:r>
              <a:rPr lang="en">
                <a:solidFill>
                  <a:srgbClr val="DD7E6B"/>
                </a:solidFill>
              </a:rPr>
              <a:t>Snowflake account</a:t>
            </a:r>
            <a:r>
              <a:rPr lang="en">
                <a:solidFill>
                  <a:schemeClr val="lt1"/>
                </a:solidFill>
              </a:rPr>
              <a:t>:  Please access  </a:t>
            </a:r>
            <a:r>
              <a:rPr lang="en" u="sng">
                <a:solidFill>
                  <a:schemeClr val="hlink"/>
                </a:solidFill>
                <a:hlinkClick r:id="rId3"/>
              </a:rPr>
              <a:t>here</a:t>
            </a:r>
            <a:r>
              <a:rPr lang="en">
                <a:solidFill>
                  <a:schemeClr val="lt1"/>
                </a:solidFill>
              </a:rPr>
              <a:t> to the details</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rgbClr val="DD7E6B"/>
                </a:solidFill>
              </a:rPr>
              <a:t>Snowflake’s User Interface</a:t>
            </a:r>
            <a:r>
              <a:rPr lang="en">
                <a:solidFill>
                  <a:schemeClr val="lt1"/>
                </a:solidFill>
              </a:rPr>
              <a:t>:</a:t>
            </a:r>
            <a:endParaRPr>
              <a:solidFill>
                <a:schemeClr val="lt1"/>
              </a:solidFill>
            </a:endParaRPr>
          </a:p>
          <a:p>
            <a:pPr indent="-317500" lvl="1" marL="914400" rtl="0" algn="l">
              <a:spcBef>
                <a:spcPts val="0"/>
              </a:spcBef>
              <a:spcAft>
                <a:spcPts val="0"/>
              </a:spcAft>
              <a:buClr>
                <a:schemeClr val="lt1"/>
              </a:buClr>
              <a:buSzPts val="1400"/>
              <a:buAutoNum type="alphaLcPeriod"/>
            </a:pPr>
            <a:r>
              <a:rPr lang="en">
                <a:solidFill>
                  <a:schemeClr val="lt1"/>
                </a:solidFill>
              </a:rPr>
              <a:t>Worksheet: </a:t>
            </a:r>
            <a:r>
              <a:rPr lang="en">
                <a:solidFill>
                  <a:schemeClr val="lt1"/>
                </a:solidFill>
              </a:rPr>
              <a:t>As its name suggests, this is an interface to work with data, specifically writing SQL commands to query data.</a:t>
            </a:r>
            <a:endParaRPr>
              <a:solidFill>
                <a:schemeClr val="lt1"/>
              </a:solidFill>
            </a:endParaRPr>
          </a:p>
          <a:p>
            <a:pPr indent="-317500" lvl="1" marL="914400" rtl="0" algn="l">
              <a:spcBef>
                <a:spcPts val="0"/>
              </a:spcBef>
              <a:spcAft>
                <a:spcPts val="0"/>
              </a:spcAft>
              <a:buClr>
                <a:schemeClr val="lt1"/>
              </a:buClr>
              <a:buSzPts val="1400"/>
              <a:buAutoNum type="alphaLcPeriod"/>
            </a:pPr>
            <a:r>
              <a:rPr lang="en">
                <a:solidFill>
                  <a:schemeClr val="lt1"/>
                </a:solidFill>
              </a:rPr>
              <a:t>Dashboards: </a:t>
            </a:r>
            <a:r>
              <a:rPr lang="en">
                <a:solidFill>
                  <a:schemeClr val="lt1"/>
                </a:solidFill>
              </a:rPr>
              <a:t>where to display data analysis charts</a:t>
            </a:r>
            <a:endParaRPr>
              <a:solidFill>
                <a:schemeClr val="lt1"/>
              </a:solidFill>
            </a:endParaRPr>
          </a:p>
          <a:p>
            <a:pPr indent="-317500" lvl="1" marL="914400" rtl="0" algn="l">
              <a:spcBef>
                <a:spcPts val="0"/>
              </a:spcBef>
              <a:spcAft>
                <a:spcPts val="0"/>
              </a:spcAft>
              <a:buClr>
                <a:schemeClr val="lt1"/>
              </a:buClr>
              <a:buSzPts val="1400"/>
              <a:buAutoNum type="alphaLcPeriod"/>
            </a:pPr>
            <a:r>
              <a:rPr lang="en">
                <a:solidFill>
                  <a:schemeClr val="lt1"/>
                </a:solidFill>
              </a:rPr>
              <a:t>Data: </a:t>
            </a:r>
            <a:r>
              <a:rPr lang="en">
                <a:solidFill>
                  <a:schemeClr val="lt1"/>
                </a:solidFill>
              </a:rPr>
              <a:t>Where our data is managed</a:t>
            </a:r>
            <a:endParaRPr>
              <a:solidFill>
                <a:schemeClr val="lt1"/>
              </a:solidFill>
            </a:endParaRPr>
          </a:p>
          <a:p>
            <a:pPr indent="-317500" lvl="2" marL="1371600" rtl="0" algn="l">
              <a:spcBef>
                <a:spcPts val="0"/>
              </a:spcBef>
              <a:spcAft>
                <a:spcPts val="0"/>
              </a:spcAft>
              <a:buClr>
                <a:schemeClr val="lt1"/>
              </a:buClr>
              <a:buSzPts val="1400"/>
              <a:buAutoNum type="romanLcPeriod"/>
            </a:pPr>
            <a:r>
              <a:rPr lang="en">
                <a:solidFill>
                  <a:schemeClr val="lt1"/>
                </a:solidFill>
              </a:rPr>
              <a:t>Database: </a:t>
            </a:r>
            <a:r>
              <a:rPr lang="en">
                <a:solidFill>
                  <a:schemeClr val="lt1"/>
                </a:solidFill>
              </a:rPr>
              <a:t>database storage space</a:t>
            </a:r>
            <a:endParaRPr>
              <a:solidFill>
                <a:schemeClr val="lt1"/>
              </a:solidFill>
            </a:endParaRPr>
          </a:p>
          <a:p>
            <a:pPr indent="-317500" lvl="2" marL="1371600" rtl="0" algn="l">
              <a:spcBef>
                <a:spcPts val="0"/>
              </a:spcBef>
              <a:spcAft>
                <a:spcPts val="0"/>
              </a:spcAft>
              <a:buClr>
                <a:schemeClr val="lt1"/>
              </a:buClr>
              <a:buSzPts val="1400"/>
              <a:buAutoNum type="romanLcPeriod"/>
            </a:pPr>
            <a:r>
              <a:rPr lang="en">
                <a:solidFill>
                  <a:schemeClr val="lt1"/>
                </a:solidFill>
              </a:rPr>
              <a:t>Private sharing: </a:t>
            </a:r>
            <a:r>
              <a:rPr lang="en">
                <a:solidFill>
                  <a:schemeClr val="lt1"/>
                </a:solidFill>
              </a:rPr>
              <a:t>this is the place to create shares and view shared data for our account</a:t>
            </a:r>
            <a:endParaRPr>
              <a:solidFill>
                <a:schemeClr val="lt1"/>
              </a:solidFill>
            </a:endParaRPr>
          </a:p>
          <a:p>
            <a:pPr indent="-317500" lvl="1" marL="914400" rtl="0" algn="l">
              <a:spcBef>
                <a:spcPts val="0"/>
              </a:spcBef>
              <a:spcAft>
                <a:spcPts val="0"/>
              </a:spcAft>
              <a:buClr>
                <a:schemeClr val="lt1"/>
              </a:buClr>
              <a:buSzPts val="1400"/>
              <a:buAutoNum type="alphaLcPeriod"/>
            </a:pPr>
            <a:r>
              <a:rPr lang="en">
                <a:solidFill>
                  <a:schemeClr val="lt1"/>
                </a:solidFill>
              </a:rPr>
              <a:t>Market place:</a:t>
            </a:r>
            <a:endParaRPr>
              <a:solidFill>
                <a:schemeClr val="lt1"/>
              </a:solidFill>
            </a:endParaRPr>
          </a:p>
          <a:p>
            <a:pPr indent="-317500" lvl="1" marL="914400" rtl="0" algn="l">
              <a:spcBef>
                <a:spcPts val="0"/>
              </a:spcBef>
              <a:spcAft>
                <a:spcPts val="0"/>
              </a:spcAft>
              <a:buClr>
                <a:schemeClr val="lt1"/>
              </a:buClr>
              <a:buSzPts val="1400"/>
              <a:buAutoNum type="alphaLcPeriod"/>
            </a:pPr>
            <a:r>
              <a:rPr lang="en">
                <a:solidFill>
                  <a:schemeClr val="lt1"/>
                </a:solidFill>
              </a:rPr>
              <a:t>Activity: </a:t>
            </a:r>
            <a:r>
              <a:rPr lang="en">
                <a:solidFill>
                  <a:schemeClr val="lt1"/>
                </a:solidFill>
              </a:rPr>
              <a:t>this is the place to refer to your activities including query history</a:t>
            </a:r>
            <a:endParaRPr>
              <a:solidFill>
                <a:schemeClr val="lt1"/>
              </a:solidFill>
            </a:endParaRPr>
          </a:p>
          <a:p>
            <a:pPr indent="-317500" lvl="1" marL="914400" rtl="0" algn="l">
              <a:spcBef>
                <a:spcPts val="0"/>
              </a:spcBef>
              <a:spcAft>
                <a:spcPts val="0"/>
              </a:spcAft>
              <a:buClr>
                <a:schemeClr val="lt1"/>
              </a:buClr>
              <a:buSzPts val="1400"/>
              <a:buAutoNum type="alphaLcPeriod"/>
            </a:pPr>
            <a:r>
              <a:rPr lang="en">
                <a:solidFill>
                  <a:schemeClr val="lt1"/>
                </a:solidFill>
              </a:rPr>
              <a:t>Admin: </a:t>
            </a:r>
            <a:r>
              <a:rPr lang="en">
                <a:solidFill>
                  <a:schemeClr val="lt1"/>
                </a:solidFill>
              </a:rPr>
              <a:t>this is the space to create datastores and settings for your account</a:t>
            </a:r>
            <a:endParaRPr>
              <a:solidFill>
                <a:schemeClr val="lt1"/>
              </a:solidFill>
            </a:endParaRPr>
          </a:p>
        </p:txBody>
      </p:sp>
      <p:pic>
        <p:nvPicPr>
          <p:cNvPr id="124" name="Google Shape;124;p23"/>
          <p:cNvPicPr preferRelativeResize="0"/>
          <p:nvPr/>
        </p:nvPicPr>
        <p:blipFill>
          <a:blip r:embed="rId4">
            <a:alphaModFix/>
          </a:blip>
          <a:stretch>
            <a:fillRect/>
          </a:stretch>
        </p:blipFill>
        <p:spPr>
          <a:xfrm>
            <a:off x="6736250" y="460574"/>
            <a:ext cx="1768826" cy="422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128" name="Shape 128"/>
        <p:cNvGrpSpPr/>
        <p:nvPr/>
      </p:nvGrpSpPr>
      <p:grpSpPr>
        <a:xfrm>
          <a:off x="0" y="0"/>
          <a:ext cx="0" cy="0"/>
          <a:chOff x="0" y="0"/>
          <a:chExt cx="0" cy="0"/>
        </a:xfrm>
      </p:grpSpPr>
      <p:sp>
        <p:nvSpPr>
          <p:cNvPr id="129" name="Google Shape;129;p24"/>
          <p:cNvSpPr txBox="1"/>
          <p:nvPr/>
        </p:nvSpPr>
        <p:spPr>
          <a:xfrm>
            <a:off x="553150" y="464100"/>
            <a:ext cx="78897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3.	</a:t>
            </a:r>
            <a:r>
              <a:rPr lang="en" sz="1200" u="sng">
                <a:solidFill>
                  <a:srgbClr val="DD7E6B"/>
                </a:solidFill>
                <a:hlinkClick r:id="rId3">
                  <a:extLst>
                    <a:ext uri="{A12FA001-AC4F-418D-AE19-62706E023703}">
                      <ahyp:hlinkClr val="tx"/>
                    </a:ext>
                  </a:extLst>
                </a:hlinkClick>
              </a:rPr>
              <a:t>Create Worksheet</a:t>
            </a:r>
            <a:r>
              <a:rPr lang="en" sz="1200">
                <a:solidFill>
                  <a:srgbClr val="DD7E6B"/>
                </a:solidFill>
              </a:rPr>
              <a:t>:</a:t>
            </a:r>
            <a:r>
              <a:rPr lang="en" sz="1200">
                <a:solidFill>
                  <a:schemeClr val="lt1"/>
                </a:solidFill>
              </a:rPr>
              <a:t> worksheet is nothing but space to write query statements and display query data</a:t>
            </a:r>
            <a:endParaRPr sz="1200">
              <a:solidFill>
                <a:schemeClr val="lt1"/>
              </a:solidFill>
            </a:endParaRPr>
          </a:p>
          <a:p>
            <a:pPr indent="0" lvl="0" marL="0" rtl="0" algn="l">
              <a:spcBef>
                <a:spcPts val="0"/>
              </a:spcBef>
              <a:spcAft>
                <a:spcPts val="0"/>
              </a:spcAft>
              <a:buNone/>
            </a:pPr>
            <a:r>
              <a:rPr lang="en" sz="1200">
                <a:solidFill>
                  <a:schemeClr val="lt1"/>
                </a:solidFill>
              </a:rPr>
              <a:t>4.	</a:t>
            </a:r>
            <a:r>
              <a:rPr lang="en" sz="1200" u="sng">
                <a:solidFill>
                  <a:srgbClr val="DD7E6B"/>
                </a:solidFill>
                <a:hlinkClick r:id="rId4">
                  <a:extLst>
                    <a:ext uri="{A12FA001-AC4F-418D-AE19-62706E023703}">
                      <ahyp:hlinkClr val="tx"/>
                    </a:ext>
                  </a:extLst>
                </a:hlinkClick>
              </a:rPr>
              <a:t>Create a database</a:t>
            </a:r>
            <a:r>
              <a:rPr lang="en" sz="1200">
                <a:solidFill>
                  <a:schemeClr val="lt1"/>
                </a:solidFill>
              </a:rPr>
              <a:t>:</a:t>
            </a:r>
            <a:endParaRPr sz="1200">
              <a:solidFill>
                <a:schemeClr val="lt1"/>
              </a:solidFill>
            </a:endParaRPr>
          </a:p>
          <a:p>
            <a:pPr indent="0" lvl="0" marL="0" rtl="0" algn="l">
              <a:spcBef>
                <a:spcPts val="0"/>
              </a:spcBef>
              <a:spcAft>
                <a:spcPts val="0"/>
              </a:spcAft>
              <a:buNone/>
            </a:pPr>
            <a:r>
              <a:rPr lang="en" sz="1200">
                <a:solidFill>
                  <a:schemeClr val="lt1"/>
                </a:solidFill>
              </a:rPr>
              <a:t>5.	</a:t>
            </a:r>
            <a:r>
              <a:rPr lang="en" sz="1200" u="sng">
                <a:solidFill>
                  <a:srgbClr val="DD7E6B"/>
                </a:solidFill>
                <a:hlinkClick r:id="rId5">
                  <a:extLst>
                    <a:ext uri="{A12FA001-AC4F-418D-AE19-62706E023703}">
                      <ahyp:hlinkClr val="tx"/>
                    </a:ext>
                  </a:extLst>
                </a:hlinkClick>
              </a:rPr>
              <a:t>Create a table</a:t>
            </a:r>
            <a:r>
              <a:rPr lang="en" sz="1200">
                <a:solidFill>
                  <a:schemeClr val="lt1"/>
                </a:solidFill>
              </a:rPr>
              <a:t>:</a:t>
            </a:r>
            <a:endParaRPr sz="1200">
              <a:solidFill>
                <a:schemeClr val="lt1"/>
              </a:solidFill>
            </a:endParaRPr>
          </a:p>
          <a:p>
            <a:pPr indent="0" lvl="0" marL="0" rtl="0" algn="l">
              <a:spcBef>
                <a:spcPts val="0"/>
              </a:spcBef>
              <a:spcAft>
                <a:spcPts val="0"/>
              </a:spcAft>
              <a:buNone/>
            </a:pPr>
            <a:r>
              <a:rPr lang="en" sz="1200">
                <a:solidFill>
                  <a:schemeClr val="lt1"/>
                </a:solidFill>
              </a:rPr>
              <a:t>6.	</a:t>
            </a:r>
            <a:r>
              <a:rPr lang="en" sz="1200" u="sng">
                <a:solidFill>
                  <a:srgbClr val="DD7E6B"/>
                </a:solidFill>
                <a:hlinkClick r:id="rId6">
                  <a:extLst>
                    <a:ext uri="{A12FA001-AC4F-418D-AE19-62706E023703}">
                      <ahyp:hlinkClr val="tx"/>
                    </a:ext>
                  </a:extLst>
                </a:hlinkClick>
              </a:rPr>
              <a:t>Create a external stage</a:t>
            </a:r>
            <a:r>
              <a:rPr lang="en" sz="1200">
                <a:solidFill>
                  <a:schemeClr val="lt1"/>
                </a:solidFill>
              </a:rPr>
              <a:t>: </a:t>
            </a:r>
            <a:r>
              <a:rPr lang="en" sz="1200">
                <a:solidFill>
                  <a:schemeClr val="lt1"/>
                </a:solidFill>
              </a:rPr>
              <a:t>A stage specifies where data files are stored, an external stage refers to files stored outside of Snowflake. There are currently 3 supported cloud storage services:</a:t>
            </a:r>
            <a:endParaRPr sz="1200">
              <a:solidFill>
                <a:schemeClr val="lt1"/>
              </a:solidFill>
            </a:endParaRPr>
          </a:p>
          <a:p>
            <a:pPr indent="-304800" lvl="1" marL="914400" rtl="0" algn="l">
              <a:spcBef>
                <a:spcPts val="0"/>
              </a:spcBef>
              <a:spcAft>
                <a:spcPts val="0"/>
              </a:spcAft>
              <a:buClr>
                <a:schemeClr val="lt1"/>
              </a:buClr>
              <a:buSzPts val="1200"/>
              <a:buAutoNum type="romanLcPeriod"/>
            </a:pPr>
            <a:r>
              <a:rPr lang="en" sz="1200">
                <a:solidFill>
                  <a:schemeClr val="lt1"/>
                </a:solidFill>
              </a:rPr>
              <a:t>Amazon S3 buckets</a:t>
            </a:r>
            <a:endParaRPr sz="1200">
              <a:solidFill>
                <a:schemeClr val="lt1"/>
              </a:solidFill>
            </a:endParaRPr>
          </a:p>
          <a:p>
            <a:pPr indent="-304800" lvl="1" marL="914400" rtl="0" algn="l">
              <a:spcBef>
                <a:spcPts val="0"/>
              </a:spcBef>
              <a:spcAft>
                <a:spcPts val="0"/>
              </a:spcAft>
              <a:buClr>
                <a:schemeClr val="lt1"/>
              </a:buClr>
              <a:buSzPts val="1200"/>
              <a:buAutoNum type="romanLcPeriod"/>
            </a:pPr>
            <a:r>
              <a:rPr lang="en" sz="1200">
                <a:solidFill>
                  <a:schemeClr val="lt1"/>
                </a:solidFill>
              </a:rPr>
              <a:t>Google Cloud Storage buckets</a:t>
            </a:r>
            <a:endParaRPr sz="1200">
              <a:solidFill>
                <a:schemeClr val="lt1"/>
              </a:solidFill>
            </a:endParaRPr>
          </a:p>
          <a:p>
            <a:pPr indent="-304800" lvl="1" marL="914400" rtl="0" algn="l">
              <a:spcBef>
                <a:spcPts val="0"/>
              </a:spcBef>
              <a:spcAft>
                <a:spcPts val="0"/>
              </a:spcAft>
              <a:buClr>
                <a:schemeClr val="lt1"/>
              </a:buClr>
              <a:buSzPts val="1200"/>
              <a:buAutoNum type="romanLcPeriod"/>
            </a:pPr>
            <a:r>
              <a:rPr lang="en" sz="1200">
                <a:solidFill>
                  <a:schemeClr val="lt1"/>
                </a:solidFill>
              </a:rPr>
              <a:t>Microsoft Azure containers</a:t>
            </a:r>
            <a:endParaRPr sz="1200">
              <a:solidFill>
                <a:schemeClr val="lt1"/>
              </a:solidFill>
            </a:endParaRPr>
          </a:p>
          <a:p>
            <a:pPr indent="0" lvl="0" marL="0" rtl="0" algn="l">
              <a:spcBef>
                <a:spcPts val="0"/>
              </a:spcBef>
              <a:spcAft>
                <a:spcPts val="0"/>
              </a:spcAft>
              <a:buNone/>
            </a:pPr>
            <a:r>
              <a:rPr lang="en" sz="1200">
                <a:solidFill>
                  <a:schemeClr val="lt1"/>
                </a:solidFill>
              </a:rPr>
              <a:t>         		CREATE or replace STAGE SNOWFLAKE_DEMO_STAGE</a:t>
            </a:r>
            <a:endParaRPr sz="1200">
              <a:solidFill>
                <a:schemeClr val="lt1"/>
              </a:solidFill>
            </a:endParaRPr>
          </a:p>
          <a:p>
            <a:pPr indent="0" lvl="0" marL="0" rtl="0" algn="l">
              <a:spcBef>
                <a:spcPts val="0"/>
              </a:spcBef>
              <a:spcAft>
                <a:spcPts val="0"/>
              </a:spcAft>
              <a:buNone/>
            </a:pPr>
            <a:r>
              <a:rPr lang="en" sz="1200">
                <a:solidFill>
                  <a:schemeClr val="lt1"/>
                </a:solidFill>
              </a:rPr>
              <a:t>    			URL='azure://cccdpadlsgen2main01.blob.core.windows.net/test-trung/', </a:t>
            </a:r>
            <a:endParaRPr sz="1200">
              <a:solidFill>
                <a:schemeClr val="lt1"/>
              </a:solidFill>
            </a:endParaRPr>
          </a:p>
          <a:p>
            <a:pPr indent="457200" lvl="0" marL="1371600" rtl="0" algn="l">
              <a:spcBef>
                <a:spcPts val="0"/>
              </a:spcBef>
              <a:spcAft>
                <a:spcPts val="0"/>
              </a:spcAft>
              <a:buNone/>
            </a:pPr>
            <a:r>
              <a:rPr lang="en" sz="1200">
                <a:solidFill>
                  <a:schemeClr val="lt1"/>
                </a:solidFill>
              </a:rPr>
              <a:t>  credentials=(azure_sas_token='?sv=2020-08-04&amp;ss=bfqt&amp;srt=sco&amp;sp=rwdlacupx&amp;se=2022-12-15T11:55:28Z&amp;st=2021-12-15T03:55:28Z&amp;spr=https&amp;sig=zO69nsPjNQF3MuutNmNbYkPUv%2FIHwynFEkgcAVBI%2FOg%3D');</a:t>
            </a:r>
            <a:endParaRPr sz="1200">
              <a:solidFill>
                <a:schemeClr val="lt1"/>
              </a:solidFill>
            </a:endParaRPr>
          </a:p>
          <a:p>
            <a:pPr indent="0" lvl="0" marL="91440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7.	</a:t>
            </a:r>
            <a:r>
              <a:rPr lang="en" sz="1200" u="sng">
                <a:solidFill>
                  <a:srgbClr val="DD7E6B"/>
                </a:solidFill>
                <a:hlinkClick r:id="rId7">
                  <a:extLst>
                    <a:ext uri="{A12FA001-AC4F-418D-AE19-62706E023703}">
                      <ahyp:hlinkClr val="tx"/>
                    </a:ext>
                  </a:extLst>
                </a:hlinkClick>
              </a:rPr>
              <a:t>Create a File Format</a:t>
            </a:r>
            <a:r>
              <a:rPr lang="en" sz="1200">
                <a:solidFill>
                  <a:schemeClr val="lt1"/>
                </a:solidFill>
              </a:rPr>
              <a:t>: </a:t>
            </a:r>
            <a:r>
              <a:rPr lang="en" sz="1200">
                <a:solidFill>
                  <a:schemeClr val="lt1"/>
                </a:solidFill>
              </a:rPr>
              <a:t>Before we can load the data into Snowflake, we must create a file format to match the data structure.</a:t>
            </a:r>
            <a:endParaRPr sz="1200">
              <a:solidFill>
                <a:schemeClr val="lt1"/>
              </a:solidFill>
            </a:endParaRPr>
          </a:p>
          <a:p>
            <a:pPr indent="0" lvl="0" marL="0" rtl="0" algn="l">
              <a:spcBef>
                <a:spcPts val="0"/>
              </a:spcBef>
              <a:spcAft>
                <a:spcPts val="0"/>
              </a:spcAft>
              <a:buNone/>
            </a:pPr>
            <a:r>
              <a:rPr lang="en" sz="1200">
                <a:solidFill>
                  <a:schemeClr val="lt1"/>
                </a:solidFill>
              </a:rPr>
              <a:t>	create or replace file format csv type='csv' compression = 'auto' field_delimiter = ',' record_delimiter = '\n'</a:t>
            </a:r>
            <a:endParaRPr sz="1200">
              <a:solidFill>
                <a:schemeClr val="lt1"/>
              </a:solidFill>
            </a:endParaRPr>
          </a:p>
          <a:p>
            <a:pPr indent="0" lvl="0" marL="0" rtl="0" algn="l">
              <a:spcBef>
                <a:spcPts val="0"/>
              </a:spcBef>
              <a:spcAft>
                <a:spcPts val="0"/>
              </a:spcAft>
              <a:buClr>
                <a:schemeClr val="dk1"/>
              </a:buClr>
              <a:buSzPts val="1100"/>
              <a:buFont typeface="Arial"/>
              <a:buNone/>
            </a:pPr>
            <a:r>
              <a:rPr lang="en" sz="1200">
                <a:solidFill>
                  <a:schemeClr val="lt1"/>
                </a:solidFill>
              </a:rPr>
              <a:t>skip_header = 0 field_optionally_enclosed_by = '\042' trim_space = false error_on_column_count_mismatch = false escape = 'none' escape_unenclosed_field = '\134' date_format = 'auto' timestamp_format = 'auto' null_if = ('') comment = 'file format for ingesting data for zero to snowflake';</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a:solidFill>
                <a:schemeClr val="lt1"/>
              </a:solidFill>
            </a:endParaRPr>
          </a:p>
        </p:txBody>
      </p:sp>
      <p:pic>
        <p:nvPicPr>
          <p:cNvPr id="130" name="Google Shape;130;p24"/>
          <p:cNvPicPr preferRelativeResize="0"/>
          <p:nvPr/>
        </p:nvPicPr>
        <p:blipFill>
          <a:blip r:embed="rId8">
            <a:alphaModFix/>
          </a:blip>
          <a:stretch>
            <a:fillRect/>
          </a:stretch>
        </p:blipFill>
        <p:spPr>
          <a:xfrm>
            <a:off x="6674025" y="313224"/>
            <a:ext cx="1768826" cy="422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134" name="Shape 134"/>
        <p:cNvGrpSpPr/>
        <p:nvPr/>
      </p:nvGrpSpPr>
      <p:grpSpPr>
        <a:xfrm>
          <a:off x="0" y="0"/>
          <a:ext cx="0" cy="0"/>
          <a:chOff x="0" y="0"/>
          <a:chExt cx="0" cy="0"/>
        </a:xfrm>
      </p:grpSpPr>
      <p:sp>
        <p:nvSpPr>
          <p:cNvPr id="135" name="Google Shape;135;p25"/>
          <p:cNvSpPr txBox="1"/>
          <p:nvPr/>
        </p:nvSpPr>
        <p:spPr>
          <a:xfrm>
            <a:off x="627150" y="577475"/>
            <a:ext cx="7889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8.</a:t>
            </a:r>
            <a:r>
              <a:rPr lang="en">
                <a:solidFill>
                  <a:schemeClr val="lt1"/>
                </a:solidFill>
              </a:rPr>
              <a:t> 	</a:t>
            </a:r>
            <a:r>
              <a:rPr lang="en">
                <a:solidFill>
                  <a:srgbClr val="DD7E6B"/>
                </a:solidFill>
              </a:rPr>
              <a:t>Loading data</a:t>
            </a:r>
            <a:r>
              <a:rPr lang="en">
                <a:solidFill>
                  <a:schemeClr val="lt1"/>
                </a:solidFill>
              </a:rPr>
              <a:t>:</a:t>
            </a:r>
            <a:endParaRPr>
              <a:solidFill>
                <a:schemeClr val="lt1"/>
              </a:solidFill>
            </a:endParaRPr>
          </a:p>
          <a:p>
            <a:pPr indent="0" lvl="0" marL="0" rtl="0" algn="l">
              <a:spcBef>
                <a:spcPts val="0"/>
              </a:spcBef>
              <a:spcAft>
                <a:spcPts val="0"/>
              </a:spcAft>
              <a:buNone/>
            </a:pPr>
            <a:r>
              <a:rPr lang="en">
                <a:solidFill>
                  <a:schemeClr val="lt1"/>
                </a:solidFill>
              </a:rPr>
              <a:t>	</a:t>
            </a:r>
            <a:r>
              <a:rPr lang="en">
                <a:solidFill>
                  <a:schemeClr val="lt1"/>
                </a:solidFill>
              </a:rPr>
              <a:t>To load data into Snowflake, we need to create a virtual warehouse and use the COPY INTO statement to load the structured data into the Snowflake table we created in the previous section.</a:t>
            </a:r>
            <a:endParaRPr>
              <a:solidFill>
                <a:schemeClr val="lt1"/>
              </a:solidFill>
            </a:endParaRPr>
          </a:p>
          <a:p>
            <a:pPr indent="457200" lvl="0" marL="0" rtl="0" algn="l">
              <a:spcBef>
                <a:spcPts val="0"/>
              </a:spcBef>
              <a:spcAft>
                <a:spcPts val="0"/>
              </a:spcAft>
              <a:buClr>
                <a:schemeClr val="dk1"/>
              </a:buClr>
              <a:buSzPts val="1100"/>
              <a:buFont typeface="Arial"/>
              <a:buNone/>
            </a:pPr>
            <a:r>
              <a:rPr lang="en">
                <a:solidFill>
                  <a:schemeClr val="lt1"/>
                </a:solidFill>
              </a:rPr>
              <a:t>Snowflake's virtual warehouses or compute nodes can be dynamically scaled up and down depending on the workload.</a:t>
            </a:r>
            <a:endParaRPr>
              <a:solidFill>
                <a:schemeClr val="lt1"/>
              </a:solidFill>
            </a:endParaRPr>
          </a:p>
          <a:p>
            <a:pPr indent="457200" lvl="0" marL="0" rtl="0" algn="l">
              <a:spcBef>
                <a:spcPts val="0"/>
              </a:spcBef>
              <a:spcAft>
                <a:spcPts val="0"/>
              </a:spcAft>
              <a:buNone/>
            </a:pPr>
            <a:r>
              <a:rPr lang="en">
                <a:solidFill>
                  <a:schemeClr val="lt1"/>
                </a:solidFill>
              </a:rPr>
              <a:t>Go to the Warehouse section and create a virtual warehouse of the desired size, go back to the worksheet and select the newly created virtual warehouse. Then execute the following commands:</a:t>
            </a:r>
            <a:endParaRPr>
              <a:solidFill>
                <a:schemeClr val="lt1"/>
              </a:solidFill>
            </a:endParaRPr>
          </a:p>
          <a:p>
            <a:pPr indent="0" lvl="0" marL="0" rtl="0" algn="l">
              <a:spcBef>
                <a:spcPts val="0"/>
              </a:spcBef>
              <a:spcAft>
                <a:spcPts val="0"/>
              </a:spcAft>
              <a:buNone/>
            </a:pPr>
            <a:r>
              <a:rPr lang="en">
                <a:solidFill>
                  <a:schemeClr val="lt1"/>
                </a:solidFill>
              </a:rPr>
              <a:t>	COPY INTO &lt;table name&gt; from @&lt;stage name&gt; file_format=&lt;file format name&gt; PATTERN = &lt;pattern&gt;</a:t>
            </a:r>
            <a:endParaRPr>
              <a:solidFill>
                <a:schemeClr val="lt1"/>
              </a:solidFill>
            </a:endParaRPr>
          </a:p>
          <a:p>
            <a:pPr indent="0" lvl="0" marL="0" rtl="0" algn="l">
              <a:spcBef>
                <a:spcPts val="0"/>
              </a:spcBef>
              <a:spcAft>
                <a:spcPts val="0"/>
              </a:spcAft>
              <a:buNone/>
            </a:pPr>
            <a:r>
              <a:rPr lang="en">
                <a:solidFill>
                  <a:schemeClr val="lt1"/>
                </a:solidFill>
              </a:rPr>
              <a:t>	</a:t>
            </a:r>
            <a:r>
              <a:rPr lang="en">
                <a:solidFill>
                  <a:schemeClr val="lt1"/>
                </a:solidFill>
              </a:rPr>
              <a:t>To check the data download process, you can access History to see details.</a:t>
            </a:r>
            <a:endParaRPr>
              <a:solidFill>
                <a:schemeClr val="lt1"/>
              </a:solidFill>
            </a:endParaRPr>
          </a:p>
          <a:p>
            <a:pPr indent="457200" lvl="0" marL="0" rtl="0" algn="l">
              <a:spcBef>
                <a:spcPts val="0"/>
              </a:spcBef>
              <a:spcAft>
                <a:spcPts val="0"/>
              </a:spcAft>
              <a:buNone/>
            </a:pPr>
            <a:r>
              <a:rPr lang="en">
                <a:solidFill>
                  <a:schemeClr val="lt1"/>
                </a:solidFill>
              </a:rPr>
              <a:t>You can change the virtual repository size to larger size with the following command:</a:t>
            </a:r>
            <a:endParaRPr>
              <a:solidFill>
                <a:schemeClr val="lt1"/>
              </a:solidFill>
            </a:endParaRPr>
          </a:p>
          <a:p>
            <a:pPr indent="0" lvl="0" marL="0" rtl="0" algn="l">
              <a:spcBef>
                <a:spcPts val="0"/>
              </a:spcBef>
              <a:spcAft>
                <a:spcPts val="0"/>
              </a:spcAft>
              <a:buNone/>
            </a:pPr>
            <a:r>
              <a:rPr lang="en">
                <a:solidFill>
                  <a:schemeClr val="lt1"/>
                </a:solidFill>
              </a:rPr>
              <a:t>	ALTER WAREHOUSE &lt;WH_name&gt; set WAREHOUSE=’larger’</a:t>
            </a:r>
            <a:endParaRPr>
              <a:solidFill>
                <a:schemeClr val="lt1"/>
              </a:solidFill>
            </a:endParaRPr>
          </a:p>
          <a:p>
            <a:pPr indent="0" lvl="0" marL="0" rtl="0" algn="l">
              <a:spcBef>
                <a:spcPts val="0"/>
              </a:spcBef>
              <a:spcAft>
                <a:spcPts val="0"/>
              </a:spcAft>
              <a:buNone/>
            </a:pPr>
            <a:r>
              <a:rPr lang="en">
                <a:solidFill>
                  <a:schemeClr val="lt1"/>
                </a:solidFill>
              </a:rPr>
              <a:t>9.	</a:t>
            </a:r>
            <a:r>
              <a:rPr lang="en">
                <a:solidFill>
                  <a:srgbClr val="DD7E6B"/>
                </a:solidFill>
              </a:rPr>
              <a:t>Query data</a:t>
            </a:r>
            <a:r>
              <a:rPr lang="en">
                <a:solidFill>
                  <a:schemeClr val="lt1"/>
                </a:solidFill>
              </a:rPr>
              <a:t>:</a:t>
            </a:r>
            <a:endParaRPr>
              <a:solidFill>
                <a:schemeClr val="lt1"/>
              </a:solidFill>
            </a:endParaRPr>
          </a:p>
        </p:txBody>
      </p:sp>
      <p:pic>
        <p:nvPicPr>
          <p:cNvPr id="136" name="Google Shape;136;p25"/>
          <p:cNvPicPr preferRelativeResize="0"/>
          <p:nvPr/>
        </p:nvPicPr>
        <p:blipFill>
          <a:blip r:embed="rId3">
            <a:alphaModFix/>
          </a:blip>
          <a:stretch>
            <a:fillRect/>
          </a:stretch>
        </p:blipFill>
        <p:spPr>
          <a:xfrm>
            <a:off x="6736250" y="460574"/>
            <a:ext cx="1768826" cy="422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140" name="Shape 140"/>
        <p:cNvGrpSpPr/>
        <p:nvPr/>
      </p:nvGrpSpPr>
      <p:grpSpPr>
        <a:xfrm>
          <a:off x="0" y="0"/>
          <a:ext cx="0" cy="0"/>
          <a:chOff x="0" y="0"/>
          <a:chExt cx="0" cy="0"/>
        </a:xfrm>
      </p:grpSpPr>
      <p:sp>
        <p:nvSpPr>
          <p:cNvPr id="141" name="Google Shape;141;p26"/>
          <p:cNvSpPr txBox="1"/>
          <p:nvPr/>
        </p:nvSpPr>
        <p:spPr>
          <a:xfrm>
            <a:off x="677600" y="384600"/>
            <a:ext cx="78897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10</a:t>
            </a:r>
            <a:r>
              <a:rPr lang="en">
                <a:solidFill>
                  <a:schemeClr val="lt1"/>
                </a:solidFill>
              </a:rPr>
              <a:t>. 	</a:t>
            </a:r>
            <a:r>
              <a:rPr lang="en">
                <a:solidFill>
                  <a:srgbClr val="DD7E6B"/>
                </a:solidFill>
              </a:rPr>
              <a:t>Using time travel</a:t>
            </a:r>
            <a:r>
              <a:rPr lang="en">
                <a:solidFill>
                  <a:schemeClr val="lt1"/>
                </a:solidFill>
              </a:rPr>
              <a:t>:</a:t>
            </a:r>
            <a:endParaRPr>
              <a:solidFill>
                <a:schemeClr val="lt1"/>
              </a:solidFill>
            </a:endParaRPr>
          </a:p>
          <a:p>
            <a:pPr indent="0" lvl="0" marL="0" rtl="0" algn="l">
              <a:spcBef>
                <a:spcPts val="0"/>
              </a:spcBef>
              <a:spcAft>
                <a:spcPts val="0"/>
              </a:spcAft>
              <a:buNone/>
            </a:pPr>
            <a:r>
              <a:rPr lang="en">
                <a:solidFill>
                  <a:schemeClr val="lt1"/>
                </a:solidFill>
              </a:rPr>
              <a:t>	</a:t>
            </a:r>
            <a:r>
              <a:rPr lang="en" sz="1200">
                <a:solidFill>
                  <a:schemeClr val="lt1"/>
                </a:solidFill>
              </a:rPr>
              <a:t>Snowflake's time travel feature allows access to historical data as well as data objects at any point in time over a period of time. The default duration is 24 hours, and if you use the Enterprise Edition plan, it can be increased to 90 days.</a:t>
            </a:r>
            <a:endParaRPr sz="1200">
              <a:solidFill>
                <a:schemeClr val="lt1"/>
              </a:solidFill>
            </a:endParaRPr>
          </a:p>
          <a:p>
            <a:pPr indent="-304800" lvl="0" marL="457200" rtl="0" algn="l">
              <a:spcBef>
                <a:spcPts val="0"/>
              </a:spcBef>
              <a:spcAft>
                <a:spcPts val="0"/>
              </a:spcAft>
              <a:buClr>
                <a:schemeClr val="lt1"/>
              </a:buClr>
              <a:buSzPts val="1200"/>
              <a:buAutoNum type="alphaLcPeriod"/>
            </a:pPr>
            <a:r>
              <a:rPr lang="en" sz="1200">
                <a:solidFill>
                  <a:schemeClr val="lt1"/>
                </a:solidFill>
              </a:rPr>
              <a:t>Restoring dropped objects:</a:t>
            </a:r>
            <a:endParaRPr sz="1200">
              <a:solidFill>
                <a:schemeClr val="lt1"/>
              </a:solidFill>
            </a:endParaRPr>
          </a:p>
          <a:p>
            <a:pPr indent="0" lvl="0" marL="457200" rtl="0" algn="l">
              <a:spcBef>
                <a:spcPts val="0"/>
              </a:spcBef>
              <a:spcAft>
                <a:spcPts val="0"/>
              </a:spcAft>
              <a:buNone/>
            </a:pPr>
            <a:r>
              <a:rPr lang="en" sz="1200">
                <a:solidFill>
                  <a:schemeClr val="lt1"/>
                </a:solidFill>
              </a:rPr>
              <a:t>Run 2 </a:t>
            </a:r>
            <a:r>
              <a:rPr lang="en" sz="1200">
                <a:solidFill>
                  <a:schemeClr val="lt1"/>
                </a:solidFill>
              </a:rPr>
              <a:t>commands</a:t>
            </a:r>
            <a:r>
              <a:rPr lang="en" sz="1200">
                <a:solidFill>
                  <a:schemeClr val="lt1"/>
                </a:solidFill>
              </a:rPr>
              <a:t> as below:</a:t>
            </a:r>
            <a:endParaRPr sz="1200">
              <a:solidFill>
                <a:schemeClr val="lt1"/>
              </a:solidFill>
            </a:endParaRPr>
          </a:p>
          <a:p>
            <a:pPr indent="457200" lvl="0" marL="457200" rtl="0" algn="l">
              <a:spcBef>
                <a:spcPts val="0"/>
              </a:spcBef>
              <a:spcAft>
                <a:spcPts val="0"/>
              </a:spcAft>
              <a:buNone/>
            </a:pPr>
            <a:r>
              <a:rPr lang="en" sz="1200">
                <a:solidFill>
                  <a:schemeClr val="lt1"/>
                </a:solidFill>
              </a:rPr>
              <a:t>Drop table &lt;table name&gt;</a:t>
            </a:r>
            <a:endParaRPr sz="1200">
              <a:solidFill>
                <a:schemeClr val="lt1"/>
              </a:solidFill>
            </a:endParaRPr>
          </a:p>
          <a:p>
            <a:pPr indent="0" lvl="0" marL="914400" rtl="0" algn="l">
              <a:spcBef>
                <a:spcPts val="0"/>
              </a:spcBef>
              <a:spcAft>
                <a:spcPts val="0"/>
              </a:spcAft>
              <a:buNone/>
            </a:pPr>
            <a:r>
              <a:rPr lang="en" sz="1200">
                <a:solidFill>
                  <a:schemeClr val="lt1"/>
                </a:solidFill>
              </a:rPr>
              <a:t>Select * from &lt;table name&gt; -&gt; error</a:t>
            </a:r>
            <a:endParaRPr sz="1200">
              <a:solidFill>
                <a:schemeClr val="lt1"/>
              </a:solidFill>
            </a:endParaRPr>
          </a:p>
          <a:p>
            <a:pPr indent="0" lvl="0" marL="914400" rtl="0" algn="l">
              <a:spcBef>
                <a:spcPts val="0"/>
              </a:spcBef>
              <a:spcAft>
                <a:spcPts val="0"/>
              </a:spcAft>
              <a:buNone/>
            </a:pPr>
            <a:r>
              <a:rPr lang="en" sz="1200">
                <a:solidFill>
                  <a:schemeClr val="lt1"/>
                </a:solidFill>
              </a:rPr>
              <a:t>Undrop table &lt;table name&gt;</a:t>
            </a:r>
            <a:endParaRPr sz="1200">
              <a:solidFill>
                <a:schemeClr val="lt1"/>
              </a:solidFill>
            </a:endParaRPr>
          </a:p>
          <a:p>
            <a:pPr indent="0" lvl="0" marL="914400" rtl="0" algn="l">
              <a:spcBef>
                <a:spcPts val="0"/>
              </a:spcBef>
              <a:spcAft>
                <a:spcPts val="0"/>
              </a:spcAft>
              <a:buNone/>
            </a:pPr>
            <a:r>
              <a:rPr lang="en" sz="1200">
                <a:solidFill>
                  <a:schemeClr val="lt1"/>
                </a:solidFill>
              </a:rPr>
              <a:t>Select * from &lt;table_name&gt; -&gt; success</a:t>
            </a:r>
            <a:endParaRPr sz="1200">
              <a:solidFill>
                <a:schemeClr val="lt1"/>
              </a:solidFill>
            </a:endParaRPr>
          </a:p>
          <a:p>
            <a:pPr indent="-304800" lvl="0" marL="457200" rtl="0" algn="l">
              <a:spcBef>
                <a:spcPts val="0"/>
              </a:spcBef>
              <a:spcAft>
                <a:spcPts val="0"/>
              </a:spcAft>
              <a:buClr>
                <a:schemeClr val="lt1"/>
              </a:buClr>
              <a:buSzPts val="1200"/>
              <a:buAutoNum type="alphaLcPeriod"/>
            </a:pPr>
            <a:r>
              <a:rPr lang="en" sz="1200">
                <a:solidFill>
                  <a:schemeClr val="lt1"/>
                </a:solidFill>
              </a:rPr>
              <a:t>Query historical objects:</a:t>
            </a:r>
            <a:endParaRPr sz="1200">
              <a:solidFill>
                <a:schemeClr val="lt1"/>
              </a:solidFill>
            </a:endParaRPr>
          </a:p>
          <a:p>
            <a:pPr indent="457200" lvl="0" marL="0" rtl="0" algn="l">
              <a:spcBef>
                <a:spcPts val="0"/>
              </a:spcBef>
              <a:spcAft>
                <a:spcPts val="0"/>
              </a:spcAft>
              <a:buNone/>
            </a:pPr>
            <a:r>
              <a:rPr lang="en" sz="1200">
                <a:solidFill>
                  <a:schemeClr val="lt1"/>
                </a:solidFill>
              </a:rPr>
              <a:t>Use the AT | BEFORE is specified in the FROM clause immediately after the past scoring table name to query previous versions of the data. </a:t>
            </a:r>
            <a:endParaRPr sz="1200">
              <a:solidFill>
                <a:schemeClr val="lt1"/>
              </a:solidFill>
            </a:endParaRPr>
          </a:p>
          <a:p>
            <a:pPr indent="-304800" lvl="1" marL="914400" rtl="0" algn="l">
              <a:spcBef>
                <a:spcPts val="0"/>
              </a:spcBef>
              <a:spcAft>
                <a:spcPts val="0"/>
              </a:spcAft>
              <a:buClr>
                <a:schemeClr val="lt1"/>
              </a:buClr>
              <a:buSzPts val="1200"/>
              <a:buAutoNum type="romanLcPeriod"/>
            </a:pPr>
            <a:r>
              <a:rPr lang="en" sz="1200">
                <a:solidFill>
                  <a:schemeClr val="lt1"/>
                </a:solidFill>
              </a:rPr>
              <a:t>OFFSET: </a:t>
            </a:r>
            <a:endParaRPr sz="1200">
              <a:solidFill>
                <a:schemeClr val="lt1"/>
              </a:solidFill>
            </a:endParaRPr>
          </a:p>
          <a:p>
            <a:pPr indent="457200" lvl="0" marL="457200" rtl="0" algn="l">
              <a:spcBef>
                <a:spcPts val="0"/>
              </a:spcBef>
              <a:spcAft>
                <a:spcPts val="0"/>
              </a:spcAft>
              <a:buNone/>
            </a:pPr>
            <a:r>
              <a:rPr lang="en" sz="1200">
                <a:solidFill>
                  <a:schemeClr val="lt1"/>
                </a:solidFill>
              </a:rPr>
              <a:t>Select * from employee at(offset =&gt; -60*5) // </a:t>
            </a:r>
            <a:r>
              <a:rPr lang="en" sz="1200">
                <a:solidFill>
                  <a:schemeClr val="lt1"/>
                </a:solidFill>
              </a:rPr>
              <a:t>query data from 5 minutes ago</a:t>
            </a:r>
            <a:endParaRPr sz="1200">
              <a:solidFill>
                <a:schemeClr val="lt1"/>
              </a:solidFill>
            </a:endParaRPr>
          </a:p>
          <a:p>
            <a:pPr indent="-304800" lvl="1" marL="914400" rtl="0" algn="l">
              <a:spcBef>
                <a:spcPts val="0"/>
              </a:spcBef>
              <a:spcAft>
                <a:spcPts val="0"/>
              </a:spcAft>
              <a:buClr>
                <a:schemeClr val="lt1"/>
              </a:buClr>
              <a:buSzPts val="1200"/>
              <a:buAutoNum type="romanLcPeriod"/>
            </a:pPr>
            <a:r>
              <a:rPr lang="en" sz="1200">
                <a:solidFill>
                  <a:schemeClr val="lt1"/>
                </a:solidFill>
              </a:rPr>
              <a:t>TIMESTAMP:</a:t>
            </a:r>
            <a:endParaRPr sz="1200">
              <a:solidFill>
                <a:schemeClr val="lt1"/>
              </a:solidFill>
            </a:endParaRPr>
          </a:p>
          <a:p>
            <a:pPr indent="0" lvl="0" marL="914400" rtl="0" algn="l">
              <a:spcBef>
                <a:spcPts val="0"/>
              </a:spcBef>
              <a:spcAft>
                <a:spcPts val="0"/>
              </a:spcAft>
              <a:buNone/>
            </a:pPr>
            <a:r>
              <a:rPr lang="en" sz="1200">
                <a:solidFill>
                  <a:schemeClr val="lt1"/>
                </a:solidFill>
              </a:rPr>
              <a:t>Select * from employee at(timestamp =&gt; ‘Sun, 06 Mar 2022 13:45:00 +0530’ ::timestamp_tz’) </a:t>
            </a:r>
            <a:endParaRPr sz="1200">
              <a:solidFill>
                <a:schemeClr val="lt1"/>
              </a:solidFill>
            </a:endParaRPr>
          </a:p>
          <a:p>
            <a:pPr indent="-304800" lvl="1" marL="914400" rtl="0" algn="l">
              <a:spcBef>
                <a:spcPts val="0"/>
              </a:spcBef>
              <a:spcAft>
                <a:spcPts val="0"/>
              </a:spcAft>
              <a:buClr>
                <a:schemeClr val="lt1"/>
              </a:buClr>
              <a:buSzPts val="1200"/>
              <a:buAutoNum type="romanLcPeriod"/>
            </a:pPr>
            <a:r>
              <a:rPr lang="en" sz="1200">
                <a:solidFill>
                  <a:schemeClr val="lt1"/>
                </a:solidFill>
              </a:rPr>
              <a:t>STATEMENT( QUERY_ID ):</a:t>
            </a:r>
            <a:endParaRPr sz="1200">
              <a:solidFill>
                <a:schemeClr val="lt1"/>
              </a:solidFill>
            </a:endParaRPr>
          </a:p>
          <a:p>
            <a:pPr indent="0" lvl="0" marL="914400" rtl="0" algn="l">
              <a:spcBef>
                <a:spcPts val="0"/>
              </a:spcBef>
              <a:spcAft>
                <a:spcPts val="0"/>
              </a:spcAft>
              <a:buNone/>
            </a:pPr>
            <a:r>
              <a:rPr lang="en" sz="1200">
                <a:solidFill>
                  <a:schemeClr val="lt1"/>
                </a:solidFill>
              </a:rPr>
              <a:t>Select * from employee before(statement =&gt; &lt;query_id&gt;)</a:t>
            </a:r>
            <a:endParaRPr sz="1200">
              <a:solidFill>
                <a:schemeClr val="lt1"/>
              </a:solidFill>
            </a:endParaRPr>
          </a:p>
          <a:p>
            <a:pPr indent="0" lvl="0" marL="914400" rtl="0" algn="l">
              <a:spcBef>
                <a:spcPts val="0"/>
              </a:spcBef>
              <a:spcAft>
                <a:spcPts val="0"/>
              </a:spcAft>
              <a:buNone/>
            </a:pPr>
            <a:r>
              <a:rPr lang="en" sz="1200">
                <a:solidFill>
                  <a:schemeClr val="lt1"/>
                </a:solidFill>
              </a:rPr>
              <a:t>The Query Id used is of the Update statement we used earlier. Access to History to get query id</a:t>
            </a:r>
            <a:endParaRPr sz="1200">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a:p>
            <a:pPr indent="45720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p:txBody>
      </p:sp>
      <p:pic>
        <p:nvPicPr>
          <p:cNvPr id="142" name="Google Shape;142;p26"/>
          <p:cNvPicPr preferRelativeResize="0"/>
          <p:nvPr/>
        </p:nvPicPr>
        <p:blipFill>
          <a:blip r:embed="rId3">
            <a:alphaModFix/>
          </a:blip>
          <a:stretch>
            <a:fillRect/>
          </a:stretch>
        </p:blipFill>
        <p:spPr>
          <a:xfrm>
            <a:off x="6736250" y="258499"/>
            <a:ext cx="1768826" cy="422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146" name="Shape 146"/>
        <p:cNvGrpSpPr/>
        <p:nvPr/>
      </p:nvGrpSpPr>
      <p:grpSpPr>
        <a:xfrm>
          <a:off x="0" y="0"/>
          <a:ext cx="0" cy="0"/>
          <a:chOff x="0" y="0"/>
          <a:chExt cx="0" cy="0"/>
        </a:xfrm>
      </p:grpSpPr>
      <p:sp>
        <p:nvSpPr>
          <p:cNvPr id="147" name="Google Shape;147;p27"/>
          <p:cNvSpPr txBox="1"/>
          <p:nvPr/>
        </p:nvSpPr>
        <p:spPr>
          <a:xfrm>
            <a:off x="677600" y="504000"/>
            <a:ext cx="7889700" cy="23088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C.	Cloning historical objects:</a:t>
            </a:r>
            <a:endParaRPr sz="1200">
              <a:solidFill>
                <a:schemeClr val="lt1"/>
              </a:solidFill>
            </a:endParaRPr>
          </a:p>
          <a:p>
            <a:pPr indent="0" lvl="0" marL="0" rtl="0" algn="l">
              <a:spcBef>
                <a:spcPts val="0"/>
              </a:spcBef>
              <a:spcAft>
                <a:spcPts val="0"/>
              </a:spcAft>
              <a:buNone/>
            </a:pPr>
            <a:r>
              <a:rPr lang="en" sz="1200">
                <a:solidFill>
                  <a:schemeClr val="lt1"/>
                </a:solidFill>
              </a:rPr>
              <a:t>	</a:t>
            </a:r>
            <a:r>
              <a:rPr lang="en" sz="1200">
                <a:solidFill>
                  <a:schemeClr val="lt1"/>
                </a:solidFill>
              </a:rPr>
              <a:t>Using AT | BEFORE combines with offset, timestamp and statement to clone table from history</a:t>
            </a:r>
            <a:endParaRPr sz="1200">
              <a:solidFill>
                <a:schemeClr val="lt1"/>
              </a:solidFill>
            </a:endParaRPr>
          </a:p>
          <a:p>
            <a:pPr indent="0" lvl="0" marL="0" rtl="0" algn="l">
              <a:spcBef>
                <a:spcPts val="0"/>
              </a:spcBef>
              <a:spcAft>
                <a:spcPts val="0"/>
              </a:spcAft>
              <a:buNone/>
            </a:pPr>
            <a:r>
              <a:rPr lang="en" sz="1200">
                <a:solidFill>
                  <a:schemeClr val="lt1"/>
                </a:solidFill>
              </a:rPr>
              <a:t>	Create or replace table &lt;table name&gt; clone &lt;table name&gt; at(offset =&gt; -60*5)</a:t>
            </a:r>
            <a:endParaRPr sz="1200">
              <a:solidFill>
                <a:schemeClr val="lt1"/>
              </a:solidFill>
            </a:endParaRPr>
          </a:p>
          <a:p>
            <a:pPr indent="0" lvl="0" marL="0" rtl="0" algn="l">
              <a:spcBef>
                <a:spcPts val="0"/>
              </a:spcBef>
              <a:spcAft>
                <a:spcPts val="0"/>
              </a:spcAft>
              <a:buNone/>
            </a:pPr>
            <a:r>
              <a:rPr lang="en" sz="1200">
                <a:solidFill>
                  <a:schemeClr val="lt1"/>
                </a:solidFill>
              </a:rPr>
              <a:t>	Create or replace table &lt;table name&gt; clone &lt;table name&gt; at(timestamp =&gt; ‘Sun, 06 Mar 2022 13:45:00 +0530’ ::timestamp_tz’)</a:t>
            </a:r>
            <a:endParaRPr sz="1200">
              <a:solidFill>
                <a:schemeClr val="lt1"/>
              </a:solidFill>
            </a:endParaRPr>
          </a:p>
          <a:p>
            <a:pPr indent="0" lvl="0" marL="0" rtl="0" algn="l">
              <a:spcBef>
                <a:spcPts val="0"/>
              </a:spcBef>
              <a:spcAft>
                <a:spcPts val="0"/>
              </a:spcAft>
              <a:buNone/>
            </a:pPr>
            <a:r>
              <a:rPr lang="en" sz="1200">
                <a:solidFill>
                  <a:schemeClr val="lt1"/>
                </a:solidFill>
              </a:rPr>
              <a:t>	Create or replace table &lt;table name&gt; clone &lt;table name&gt; before(statement =&gt; &lt;query id&gt;)</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a:p>
            <a:pPr indent="45720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p:txBody>
      </p:sp>
      <p:pic>
        <p:nvPicPr>
          <p:cNvPr id="148" name="Google Shape;148;p27"/>
          <p:cNvPicPr preferRelativeResize="0"/>
          <p:nvPr/>
        </p:nvPicPr>
        <p:blipFill>
          <a:blip r:embed="rId3">
            <a:alphaModFix/>
          </a:blip>
          <a:stretch>
            <a:fillRect/>
          </a:stretch>
        </p:blipFill>
        <p:spPr>
          <a:xfrm>
            <a:off x="6736250" y="460574"/>
            <a:ext cx="1768826" cy="422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152" name="Shape 152"/>
        <p:cNvGrpSpPr/>
        <p:nvPr/>
      </p:nvGrpSpPr>
      <p:grpSpPr>
        <a:xfrm>
          <a:off x="0" y="0"/>
          <a:ext cx="0" cy="0"/>
          <a:chOff x="0" y="0"/>
          <a:chExt cx="0" cy="0"/>
        </a:xfrm>
      </p:grpSpPr>
      <p:sp>
        <p:nvSpPr>
          <p:cNvPr id="153" name="Google Shape;153;p28"/>
          <p:cNvSpPr txBox="1"/>
          <p:nvPr/>
        </p:nvSpPr>
        <p:spPr>
          <a:xfrm>
            <a:off x="3237025" y="1817625"/>
            <a:ext cx="2010600" cy="175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chemeClr val="lt1"/>
                </a:solidFill>
              </a:rPr>
              <a:t>Q&amp;A</a:t>
            </a:r>
            <a:endParaRPr sz="4800">
              <a:solidFill>
                <a:schemeClr val="lt1"/>
              </a:solidFill>
            </a:endParaRPr>
          </a:p>
          <a:p>
            <a:pPr indent="0" lvl="0" marL="0" rtl="0" algn="ctr">
              <a:spcBef>
                <a:spcPts val="0"/>
              </a:spcBef>
              <a:spcAft>
                <a:spcPts val="0"/>
              </a:spcAft>
              <a:buNone/>
            </a:pPr>
            <a:r>
              <a:t/>
            </a:r>
            <a:endParaRPr sz="1200">
              <a:solidFill>
                <a:schemeClr val="lt1"/>
              </a:solidFill>
            </a:endParaRPr>
          </a:p>
          <a:p>
            <a:pPr indent="0" lvl="0" marL="0" rtl="0" algn="ctr">
              <a:spcBef>
                <a:spcPts val="0"/>
              </a:spcBef>
              <a:spcAft>
                <a:spcPts val="0"/>
              </a:spcAft>
              <a:buNone/>
            </a:pPr>
            <a:r>
              <a:rPr lang="en">
                <a:solidFill>
                  <a:schemeClr val="lt1"/>
                </a:solidFill>
              </a:rPr>
              <a:t>		</a:t>
            </a:r>
            <a:endParaRPr>
              <a:solidFill>
                <a:schemeClr val="lt1"/>
              </a:solidFill>
            </a:endParaRPr>
          </a:p>
          <a:p>
            <a:pPr indent="45720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	</a:t>
            </a:r>
            <a:endParaRPr>
              <a:solidFill>
                <a:schemeClr val="lt1"/>
              </a:solidFill>
            </a:endParaRPr>
          </a:p>
        </p:txBody>
      </p:sp>
      <p:pic>
        <p:nvPicPr>
          <p:cNvPr id="154" name="Google Shape;154;p28"/>
          <p:cNvPicPr preferRelativeResize="0"/>
          <p:nvPr/>
        </p:nvPicPr>
        <p:blipFill>
          <a:blip r:embed="rId3">
            <a:alphaModFix/>
          </a:blip>
          <a:stretch>
            <a:fillRect/>
          </a:stretch>
        </p:blipFill>
        <p:spPr>
          <a:xfrm>
            <a:off x="6736250" y="460574"/>
            <a:ext cx="1768826" cy="422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158" name="Shape 158"/>
        <p:cNvGrpSpPr/>
        <p:nvPr/>
      </p:nvGrpSpPr>
      <p:grpSpPr>
        <a:xfrm>
          <a:off x="0" y="0"/>
          <a:ext cx="0" cy="0"/>
          <a:chOff x="0" y="0"/>
          <a:chExt cx="0" cy="0"/>
        </a:xfrm>
      </p:grpSpPr>
      <p:sp>
        <p:nvSpPr>
          <p:cNvPr id="159" name="Google Shape;159;p29"/>
          <p:cNvSpPr txBox="1"/>
          <p:nvPr/>
        </p:nvSpPr>
        <p:spPr>
          <a:xfrm>
            <a:off x="2349125" y="1817625"/>
            <a:ext cx="4267800" cy="175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chemeClr val="lt1"/>
                </a:solidFill>
                <a:latin typeface="Lobster"/>
                <a:ea typeface="Lobster"/>
                <a:cs typeface="Lobster"/>
                <a:sym typeface="Lobster"/>
              </a:rPr>
              <a:t>Thank you!</a:t>
            </a:r>
            <a:endParaRPr sz="4800">
              <a:solidFill>
                <a:schemeClr val="lt1"/>
              </a:solidFill>
              <a:latin typeface="Lobster"/>
              <a:ea typeface="Lobster"/>
              <a:cs typeface="Lobster"/>
              <a:sym typeface="Lobster"/>
            </a:endParaRPr>
          </a:p>
          <a:p>
            <a:pPr indent="0" lvl="0" marL="0" rtl="0" algn="ctr">
              <a:spcBef>
                <a:spcPts val="0"/>
              </a:spcBef>
              <a:spcAft>
                <a:spcPts val="0"/>
              </a:spcAft>
              <a:buNone/>
            </a:pPr>
            <a:r>
              <a:t/>
            </a:r>
            <a:endParaRPr sz="1200">
              <a:solidFill>
                <a:schemeClr val="lt1"/>
              </a:solidFill>
            </a:endParaRPr>
          </a:p>
          <a:p>
            <a:pPr indent="0" lvl="0" marL="0" rtl="0" algn="ctr">
              <a:spcBef>
                <a:spcPts val="0"/>
              </a:spcBef>
              <a:spcAft>
                <a:spcPts val="0"/>
              </a:spcAft>
              <a:buNone/>
            </a:pPr>
            <a:r>
              <a:rPr lang="en">
                <a:solidFill>
                  <a:schemeClr val="lt1"/>
                </a:solidFill>
              </a:rPr>
              <a:t>		</a:t>
            </a:r>
            <a:endParaRPr>
              <a:solidFill>
                <a:schemeClr val="lt1"/>
              </a:solidFill>
            </a:endParaRPr>
          </a:p>
          <a:p>
            <a:pPr indent="45720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	</a:t>
            </a:r>
            <a:endParaRPr>
              <a:solidFill>
                <a:schemeClr val="lt1"/>
              </a:solidFill>
            </a:endParaRPr>
          </a:p>
        </p:txBody>
      </p:sp>
      <p:pic>
        <p:nvPicPr>
          <p:cNvPr id="160" name="Google Shape;160;p29"/>
          <p:cNvPicPr preferRelativeResize="0"/>
          <p:nvPr/>
        </p:nvPicPr>
        <p:blipFill>
          <a:blip r:embed="rId3">
            <a:alphaModFix/>
          </a:blip>
          <a:stretch>
            <a:fillRect/>
          </a:stretch>
        </p:blipFill>
        <p:spPr>
          <a:xfrm>
            <a:off x="6736250" y="460574"/>
            <a:ext cx="1768826" cy="422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58" name="Shape 58"/>
        <p:cNvGrpSpPr/>
        <p:nvPr/>
      </p:nvGrpSpPr>
      <p:grpSpPr>
        <a:xfrm>
          <a:off x="0" y="0"/>
          <a:ext cx="0" cy="0"/>
          <a:chOff x="0" y="0"/>
          <a:chExt cx="0" cy="0"/>
        </a:xfrm>
      </p:grpSpPr>
      <p:sp>
        <p:nvSpPr>
          <p:cNvPr id="59" name="Google Shape;59;p14"/>
          <p:cNvSpPr txBox="1"/>
          <p:nvPr/>
        </p:nvSpPr>
        <p:spPr>
          <a:xfrm>
            <a:off x="615375" y="394950"/>
            <a:ext cx="788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6FA8DC"/>
                </a:solidFill>
              </a:rPr>
              <a:t>Overview</a:t>
            </a:r>
            <a:endParaRPr sz="2400">
              <a:solidFill>
                <a:srgbClr val="6FA8DC"/>
              </a:solidFill>
            </a:endParaRPr>
          </a:p>
        </p:txBody>
      </p:sp>
      <p:sp>
        <p:nvSpPr>
          <p:cNvPr id="60" name="Google Shape;60;p14"/>
          <p:cNvSpPr txBox="1"/>
          <p:nvPr/>
        </p:nvSpPr>
        <p:spPr>
          <a:xfrm>
            <a:off x="780700" y="1074650"/>
            <a:ext cx="78438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AutoNum type="arabicPeriod"/>
            </a:pPr>
            <a:r>
              <a:rPr lang="en" sz="1800">
                <a:solidFill>
                  <a:schemeClr val="lt1"/>
                </a:solidFill>
              </a:rPr>
              <a:t>What is Snowflake?</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en" sz="1800">
                <a:solidFill>
                  <a:schemeClr val="lt1"/>
                </a:solidFill>
              </a:rPr>
              <a:t>What are specials about Snowflake?</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en" sz="1800">
                <a:solidFill>
                  <a:schemeClr val="lt1"/>
                </a:solidFill>
              </a:rPr>
              <a:t>What are advantages of Snowflake?</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en" sz="1800">
                <a:solidFill>
                  <a:schemeClr val="lt1"/>
                </a:solidFill>
              </a:rPr>
              <a:t>Why </a:t>
            </a:r>
            <a:r>
              <a:rPr lang="en" sz="1800">
                <a:solidFill>
                  <a:schemeClr val="lt1"/>
                </a:solidFill>
              </a:rPr>
              <a:t>chosen</a:t>
            </a:r>
            <a:r>
              <a:rPr lang="en" sz="1800">
                <a:solidFill>
                  <a:schemeClr val="lt1"/>
                </a:solidFill>
              </a:rPr>
              <a:t> Snowflake?</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en" sz="1800">
                <a:solidFill>
                  <a:schemeClr val="lt1"/>
                </a:solidFill>
              </a:rPr>
              <a:t>Snowflake Tutorial</a:t>
            </a:r>
            <a:endParaRPr sz="1800">
              <a:solidFill>
                <a:schemeClr val="lt1"/>
              </a:solidFill>
            </a:endParaRPr>
          </a:p>
        </p:txBody>
      </p:sp>
      <p:pic>
        <p:nvPicPr>
          <p:cNvPr id="61" name="Google Shape;61;p14"/>
          <p:cNvPicPr preferRelativeResize="0"/>
          <p:nvPr/>
        </p:nvPicPr>
        <p:blipFill>
          <a:blip r:embed="rId3">
            <a:alphaModFix/>
          </a:blip>
          <a:stretch>
            <a:fillRect/>
          </a:stretch>
        </p:blipFill>
        <p:spPr>
          <a:xfrm>
            <a:off x="6736250" y="460574"/>
            <a:ext cx="1768826" cy="422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65" name="Shape 65"/>
        <p:cNvGrpSpPr/>
        <p:nvPr/>
      </p:nvGrpSpPr>
      <p:grpSpPr>
        <a:xfrm>
          <a:off x="0" y="0"/>
          <a:ext cx="0" cy="0"/>
          <a:chOff x="0" y="0"/>
          <a:chExt cx="0" cy="0"/>
        </a:xfrm>
      </p:grpSpPr>
      <p:sp>
        <p:nvSpPr>
          <p:cNvPr id="66" name="Google Shape;66;p15"/>
          <p:cNvSpPr txBox="1"/>
          <p:nvPr/>
        </p:nvSpPr>
        <p:spPr>
          <a:xfrm>
            <a:off x="615375" y="394950"/>
            <a:ext cx="78897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AutoNum type="romanUcPeriod"/>
            </a:pPr>
            <a:r>
              <a:rPr lang="en" sz="2400">
                <a:solidFill>
                  <a:srgbClr val="6FA8DC"/>
                </a:solidFill>
              </a:rPr>
              <a:t>What is Snowflake?</a:t>
            </a:r>
            <a:endParaRPr sz="2400">
              <a:solidFill>
                <a:srgbClr val="6FA8DC"/>
              </a:solidFill>
            </a:endParaRPr>
          </a:p>
        </p:txBody>
      </p:sp>
      <p:sp>
        <p:nvSpPr>
          <p:cNvPr id="67" name="Google Shape;67;p15"/>
          <p:cNvSpPr txBox="1"/>
          <p:nvPr/>
        </p:nvSpPr>
        <p:spPr>
          <a:xfrm>
            <a:off x="780700" y="1074650"/>
            <a:ext cx="7843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Snowflake is </a:t>
            </a:r>
            <a:r>
              <a:rPr lang="en">
                <a:solidFill>
                  <a:schemeClr val="lt1"/>
                </a:solidFill>
              </a:rPr>
              <a:t>a data warehouse vendor and its database solution is a cloud data warehouse</a:t>
            </a:r>
            <a:r>
              <a:rPr lang="en">
                <a:solidFill>
                  <a:schemeClr val="lt1"/>
                </a:solidFill>
              </a:rPr>
              <a:t> available on Azure, AWS as well as Google Cloud. Snowflake is built entirely for cloud services, with no hardware and software to install, configure, and manage. So it's ideal for organizations that don't want to spend resources setting up, maintaining, and supporting internal servers. That means you just sign up for a Snowflake account, upload your data to Snowflake and focus on building the data, pay for what you use, and leave the rest to Snowflake.</a:t>
            </a:r>
            <a:endParaRPr>
              <a:solidFill>
                <a:schemeClr val="lt1"/>
              </a:solidFill>
            </a:endParaRPr>
          </a:p>
          <a:p>
            <a:pPr indent="0" lvl="0" marL="0" rtl="0" algn="l">
              <a:spcBef>
                <a:spcPts val="0"/>
              </a:spcBef>
              <a:spcAft>
                <a:spcPts val="0"/>
              </a:spcAft>
              <a:buNone/>
            </a:pPr>
            <a:r>
              <a:rPr lang="en">
                <a:solidFill>
                  <a:schemeClr val="lt1"/>
                </a:solidFill>
              </a:rPr>
              <a:t>Snowflake's difference comes from its architecture and data sharing capabilities.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Snowflake's architecture allows storage and compute to scale independently, so customers can use and pay for storage and compute separately.</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Sharing functionality makes it easy for organizations to quickly share managed and secure data.</a:t>
            </a:r>
            <a:endParaRPr>
              <a:solidFill>
                <a:schemeClr val="lt1"/>
              </a:solidFill>
            </a:endParaRPr>
          </a:p>
        </p:txBody>
      </p:sp>
      <p:pic>
        <p:nvPicPr>
          <p:cNvPr id="68" name="Google Shape;68;p15"/>
          <p:cNvPicPr preferRelativeResize="0"/>
          <p:nvPr/>
        </p:nvPicPr>
        <p:blipFill>
          <a:blip r:embed="rId3">
            <a:alphaModFix/>
          </a:blip>
          <a:stretch>
            <a:fillRect/>
          </a:stretch>
        </p:blipFill>
        <p:spPr>
          <a:xfrm>
            <a:off x="6736250" y="460574"/>
            <a:ext cx="1768826" cy="422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72" name="Shape 72"/>
        <p:cNvGrpSpPr/>
        <p:nvPr/>
      </p:nvGrpSpPr>
      <p:grpSpPr>
        <a:xfrm>
          <a:off x="0" y="0"/>
          <a:ext cx="0" cy="0"/>
          <a:chOff x="0" y="0"/>
          <a:chExt cx="0" cy="0"/>
        </a:xfrm>
      </p:grpSpPr>
      <p:sp>
        <p:nvSpPr>
          <p:cNvPr id="73" name="Google Shape;73;p16"/>
          <p:cNvSpPr txBox="1"/>
          <p:nvPr/>
        </p:nvSpPr>
        <p:spPr>
          <a:xfrm>
            <a:off x="627150" y="255425"/>
            <a:ext cx="788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II.	</a:t>
            </a:r>
            <a:r>
              <a:rPr lang="en" sz="2400">
                <a:solidFill>
                  <a:srgbClr val="6FA8DC"/>
                </a:solidFill>
              </a:rPr>
              <a:t>What is special about Snowflake?</a:t>
            </a:r>
            <a:endParaRPr sz="2400">
              <a:solidFill>
                <a:srgbClr val="6FA8DC"/>
              </a:solidFill>
            </a:endParaRPr>
          </a:p>
        </p:txBody>
      </p:sp>
      <p:sp>
        <p:nvSpPr>
          <p:cNvPr id="74" name="Google Shape;74;p16"/>
          <p:cNvSpPr txBox="1"/>
          <p:nvPr/>
        </p:nvSpPr>
        <p:spPr>
          <a:xfrm>
            <a:off x="793375" y="714400"/>
            <a:ext cx="7843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AutoNum type="arabicPeriod"/>
            </a:pPr>
            <a:r>
              <a:rPr lang="en">
                <a:solidFill>
                  <a:srgbClr val="DD7E6B"/>
                </a:solidFill>
              </a:rPr>
              <a:t>Snowflake's architecture</a:t>
            </a:r>
            <a:r>
              <a:rPr lang="en">
                <a:solidFill>
                  <a:schemeClr val="lt1"/>
                </a:solidFill>
              </a:rPr>
              <a:t>:</a:t>
            </a:r>
            <a:endParaRPr>
              <a:solidFill>
                <a:schemeClr val="lt1"/>
              </a:solidFill>
            </a:endParaRPr>
          </a:p>
          <a:p>
            <a:pPr indent="0" lvl="0" marL="457200" rtl="0" algn="l">
              <a:spcBef>
                <a:spcPts val="0"/>
              </a:spcBef>
              <a:spcAft>
                <a:spcPts val="0"/>
              </a:spcAft>
              <a:buNone/>
            </a:pPr>
            <a:r>
              <a:rPr lang="en">
                <a:solidFill>
                  <a:schemeClr val="lt1"/>
                </a:solidFill>
              </a:rPr>
              <a:t>Snowflake decouples compute and storage functions, which means organizations with high storage needs but less CPU usage for compute, or vice versa, don't have to pay for an integrated package that requires them to pay. money for both. Users can scale up or down as needed and pay for the resources they use. Capacity is in terabytes stored per month and computation is billed per second. Snowflake's architecture is divided into 3 layers.</a:t>
            </a:r>
            <a:endParaRPr>
              <a:solidFill>
                <a:schemeClr val="lt1"/>
              </a:solidFill>
            </a:endParaRPr>
          </a:p>
          <a:p>
            <a:pPr indent="0" lvl="0" marL="914400" rtl="0" algn="l">
              <a:spcBef>
                <a:spcPts val="0"/>
              </a:spcBef>
              <a:spcAft>
                <a:spcPts val="0"/>
              </a:spcAft>
              <a:buNone/>
            </a:pPr>
            <a:r>
              <a:t/>
            </a:r>
            <a:endParaRPr>
              <a:solidFill>
                <a:schemeClr val="lt1"/>
              </a:solidFill>
            </a:endParaRPr>
          </a:p>
        </p:txBody>
      </p:sp>
      <p:pic>
        <p:nvPicPr>
          <p:cNvPr id="75" name="Google Shape;75;p16"/>
          <p:cNvPicPr preferRelativeResize="0"/>
          <p:nvPr/>
        </p:nvPicPr>
        <p:blipFill>
          <a:blip r:embed="rId3">
            <a:alphaModFix/>
          </a:blip>
          <a:stretch>
            <a:fillRect/>
          </a:stretch>
        </p:blipFill>
        <p:spPr>
          <a:xfrm>
            <a:off x="6717225" y="346424"/>
            <a:ext cx="1768826" cy="422851"/>
          </a:xfrm>
          <a:prstGeom prst="rect">
            <a:avLst/>
          </a:prstGeom>
          <a:noFill/>
          <a:ln>
            <a:noFill/>
          </a:ln>
        </p:spPr>
      </p:pic>
      <p:pic>
        <p:nvPicPr>
          <p:cNvPr id="76" name="Google Shape;76;p16"/>
          <p:cNvPicPr preferRelativeResize="0"/>
          <p:nvPr/>
        </p:nvPicPr>
        <p:blipFill>
          <a:blip r:embed="rId4">
            <a:alphaModFix/>
          </a:blip>
          <a:stretch>
            <a:fillRect/>
          </a:stretch>
        </p:blipFill>
        <p:spPr>
          <a:xfrm>
            <a:off x="2515875" y="2259450"/>
            <a:ext cx="4833425" cy="223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80" name="Shape 80"/>
        <p:cNvGrpSpPr/>
        <p:nvPr/>
      </p:nvGrpSpPr>
      <p:grpSpPr>
        <a:xfrm>
          <a:off x="0" y="0"/>
          <a:ext cx="0" cy="0"/>
          <a:chOff x="0" y="0"/>
          <a:chExt cx="0" cy="0"/>
        </a:xfrm>
      </p:grpSpPr>
      <p:sp>
        <p:nvSpPr>
          <p:cNvPr id="81" name="Google Shape;81;p17"/>
          <p:cNvSpPr txBox="1"/>
          <p:nvPr/>
        </p:nvSpPr>
        <p:spPr>
          <a:xfrm>
            <a:off x="615375" y="394950"/>
            <a:ext cx="788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II.	</a:t>
            </a:r>
            <a:r>
              <a:rPr lang="en" sz="2400">
                <a:solidFill>
                  <a:srgbClr val="6FA8DC"/>
                </a:solidFill>
              </a:rPr>
              <a:t>What is special about Snowflake?</a:t>
            </a:r>
            <a:endParaRPr sz="2400">
              <a:solidFill>
                <a:srgbClr val="6FA8DC"/>
              </a:solidFill>
            </a:endParaRPr>
          </a:p>
        </p:txBody>
      </p:sp>
      <p:sp>
        <p:nvSpPr>
          <p:cNvPr id="82" name="Google Shape;82;p17"/>
          <p:cNvSpPr txBox="1"/>
          <p:nvPr/>
        </p:nvSpPr>
        <p:spPr>
          <a:xfrm>
            <a:off x="780700" y="1074650"/>
            <a:ext cx="7843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
                <a:solidFill>
                  <a:schemeClr val="lt1"/>
                </a:solidFill>
              </a:rPr>
              <a:t>Storage layer</a:t>
            </a:r>
            <a:r>
              <a:rPr lang="en">
                <a:solidFill>
                  <a:schemeClr val="lt1"/>
                </a:solidFill>
              </a:rPr>
              <a:t>: </a:t>
            </a:r>
            <a:r>
              <a:rPr lang="en">
                <a:solidFill>
                  <a:schemeClr val="lt1"/>
                </a:solidFill>
              </a:rPr>
              <a:t>this layer stores all data loaded into Snowflake, including structured and semi-structured data. Snowflake automatically manages all aspects of how data is stored such as organization, file size, structure, compression, metadata, statistics. This layer runs independently of computer resources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Compute layer: </a:t>
            </a:r>
            <a:r>
              <a:rPr lang="en">
                <a:solidFill>
                  <a:schemeClr val="lt1"/>
                </a:solidFill>
              </a:rPr>
              <a:t>The compute layer is made up of virtual warehouses that execute processing tasks as needed for queries. Each virtual warehouse (or cluster) can access all the data in the storage layer, then operate independently, so the virtual repository does not share or compete for resources. This allows for automatic scaling without affecting running queries.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Service layer: </a:t>
            </a:r>
            <a:r>
              <a:rPr lang="en">
                <a:solidFill>
                  <a:schemeClr val="lt1"/>
                </a:solidFill>
              </a:rPr>
              <a:t>This layer uses SQL and coordinates the entire system. It eliminates the need for manual inventory management and adjustment.</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83" name="Google Shape;83;p17"/>
          <p:cNvPicPr preferRelativeResize="0"/>
          <p:nvPr/>
        </p:nvPicPr>
        <p:blipFill>
          <a:blip r:embed="rId3">
            <a:alphaModFix/>
          </a:blip>
          <a:stretch>
            <a:fillRect/>
          </a:stretch>
        </p:blipFill>
        <p:spPr>
          <a:xfrm>
            <a:off x="6736250" y="460574"/>
            <a:ext cx="1768826" cy="422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87" name="Shape 87"/>
        <p:cNvGrpSpPr/>
        <p:nvPr/>
      </p:nvGrpSpPr>
      <p:grpSpPr>
        <a:xfrm>
          <a:off x="0" y="0"/>
          <a:ext cx="0" cy="0"/>
          <a:chOff x="0" y="0"/>
          <a:chExt cx="0" cy="0"/>
        </a:xfrm>
      </p:grpSpPr>
      <p:sp>
        <p:nvSpPr>
          <p:cNvPr id="88" name="Google Shape;88;p18"/>
          <p:cNvSpPr txBox="1"/>
          <p:nvPr/>
        </p:nvSpPr>
        <p:spPr>
          <a:xfrm>
            <a:off x="615375" y="394950"/>
            <a:ext cx="788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lt1"/>
                </a:solidFill>
              </a:rPr>
              <a:t>II.	</a:t>
            </a:r>
            <a:r>
              <a:rPr lang="en" sz="2400">
                <a:solidFill>
                  <a:srgbClr val="6FA8DC"/>
                </a:solidFill>
              </a:rPr>
              <a:t>What is special about Snowflake?</a:t>
            </a:r>
            <a:endParaRPr sz="2400">
              <a:solidFill>
                <a:srgbClr val="6FA8DC"/>
              </a:solidFill>
            </a:endParaRPr>
          </a:p>
        </p:txBody>
      </p:sp>
      <p:sp>
        <p:nvSpPr>
          <p:cNvPr id="89" name="Google Shape;89;p18"/>
          <p:cNvSpPr txBox="1"/>
          <p:nvPr/>
        </p:nvSpPr>
        <p:spPr>
          <a:xfrm>
            <a:off x="780700" y="1074650"/>
            <a:ext cx="7843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2.     </a:t>
            </a:r>
            <a:r>
              <a:rPr lang="en">
                <a:solidFill>
                  <a:srgbClr val="DD7E6B"/>
                </a:solidFill>
              </a:rPr>
              <a:t> </a:t>
            </a:r>
            <a:r>
              <a:rPr lang="en">
                <a:solidFill>
                  <a:srgbClr val="DD7E6B"/>
                </a:solidFill>
              </a:rPr>
              <a:t>Secure Data Sharing</a:t>
            </a:r>
            <a:r>
              <a:rPr lang="en">
                <a:solidFill>
                  <a:schemeClr val="lt1"/>
                </a:solidFill>
              </a:rPr>
              <a:t>:  </a:t>
            </a:r>
            <a:r>
              <a:rPr lang="en">
                <a:solidFill>
                  <a:schemeClr val="lt1"/>
                </a:solidFill>
              </a:rPr>
              <a:t>A small example of the advantages of data sharing in Snowflake</a:t>
            </a:r>
            <a:endParaRPr>
              <a:solidFill>
                <a:schemeClr val="lt1"/>
              </a:solidFill>
            </a:endParaRPr>
          </a:p>
          <a:p>
            <a:pPr indent="0" lvl="0" marL="0" rtl="0" algn="l">
              <a:spcBef>
                <a:spcPts val="0"/>
              </a:spcBef>
              <a:spcAft>
                <a:spcPts val="0"/>
              </a:spcAft>
              <a:buNone/>
            </a:pPr>
            <a:r>
              <a:rPr lang="en">
                <a:solidFill>
                  <a:schemeClr val="lt1"/>
                </a:solidFill>
              </a:rPr>
              <a:t>         </a:t>
            </a:r>
            <a:r>
              <a:rPr lang="en">
                <a:solidFill>
                  <a:schemeClr val="lt1"/>
                </a:solidFill>
              </a:rPr>
              <a:t>Assume that your team of 5 people receives a request to develop, maintain and manage a database using SQL server. Then to work, the client must export the original database to send to your team, each person on your team needs to install the right tools to work with the SQL server, then import the data. This process is very time consuming and risky when the data is not consistent between members as well as during the installation process. Snowflake solves all those problems for you with just registering for each member an account, then the admin will share data for member accounts. All members can work directly with the database through the Snowflake web interface without having to install anything. Your team will have time to fully work with the database. This is just a small example of the advantages of data sharing in Snowflake, there is a lot more to be said about this feature, but we will not go into this in this section. If you want to know more please visit </a:t>
            </a:r>
            <a:r>
              <a:rPr lang="en" u="sng">
                <a:solidFill>
                  <a:schemeClr val="hlink"/>
                </a:solidFill>
                <a:hlinkClick r:id="rId3"/>
              </a:rPr>
              <a:t>here</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90" name="Google Shape;90;p18"/>
          <p:cNvPicPr preferRelativeResize="0"/>
          <p:nvPr/>
        </p:nvPicPr>
        <p:blipFill>
          <a:blip r:embed="rId4">
            <a:alphaModFix/>
          </a:blip>
          <a:stretch>
            <a:fillRect/>
          </a:stretch>
        </p:blipFill>
        <p:spPr>
          <a:xfrm>
            <a:off x="6736250" y="460574"/>
            <a:ext cx="1768826" cy="422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94" name="Shape 94"/>
        <p:cNvGrpSpPr/>
        <p:nvPr/>
      </p:nvGrpSpPr>
      <p:grpSpPr>
        <a:xfrm>
          <a:off x="0" y="0"/>
          <a:ext cx="0" cy="0"/>
          <a:chOff x="0" y="0"/>
          <a:chExt cx="0" cy="0"/>
        </a:xfrm>
      </p:grpSpPr>
      <p:sp>
        <p:nvSpPr>
          <p:cNvPr id="95" name="Google Shape;95;p19"/>
          <p:cNvSpPr txBox="1"/>
          <p:nvPr/>
        </p:nvSpPr>
        <p:spPr>
          <a:xfrm>
            <a:off x="615375" y="394950"/>
            <a:ext cx="788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III.   </a:t>
            </a:r>
            <a:r>
              <a:rPr lang="en" sz="2400">
                <a:solidFill>
                  <a:srgbClr val="6FA8DC"/>
                </a:solidFill>
              </a:rPr>
              <a:t>What are advantages of Snowflake?</a:t>
            </a:r>
            <a:endParaRPr sz="2400">
              <a:solidFill>
                <a:srgbClr val="6FA8DC"/>
              </a:solidFill>
            </a:endParaRPr>
          </a:p>
        </p:txBody>
      </p:sp>
      <p:sp>
        <p:nvSpPr>
          <p:cNvPr id="96" name="Google Shape;96;p19"/>
          <p:cNvSpPr txBox="1"/>
          <p:nvPr/>
        </p:nvSpPr>
        <p:spPr>
          <a:xfrm>
            <a:off x="753350" y="949050"/>
            <a:ext cx="78438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AutoNum type="arabicPeriod"/>
            </a:pPr>
            <a:r>
              <a:rPr b="1" lang="en">
                <a:solidFill>
                  <a:srgbClr val="DD7E6B"/>
                </a:solidFill>
              </a:rPr>
              <a:t>Easy to install</a:t>
            </a:r>
            <a:r>
              <a:rPr lang="en">
                <a:solidFill>
                  <a:srgbClr val="DD7E6B"/>
                </a:solidFill>
              </a:rPr>
              <a:t>:</a:t>
            </a:r>
            <a:endParaRPr>
              <a:solidFill>
                <a:srgbClr val="DD7E6B"/>
              </a:solidFill>
            </a:endParaRPr>
          </a:p>
          <a:p>
            <a:pPr indent="0" lvl="0" marL="457200" rtl="0" algn="l">
              <a:spcBef>
                <a:spcPts val="0"/>
              </a:spcBef>
              <a:spcAft>
                <a:spcPts val="0"/>
              </a:spcAft>
              <a:buNone/>
            </a:pPr>
            <a:r>
              <a:rPr lang="en">
                <a:solidFill>
                  <a:schemeClr val="lt1"/>
                </a:solidFill>
              </a:rPr>
              <a:t>Like most “as-a-service” services in the cloud, the complexity of installation and setup is taken away from you. Simply complete an account registration on the Snowflake website and start building your data warehouse. Data backup, disaster recovery, high availability are all there for you, all you need to do is load the data into Snowflake and write SQL.</a:t>
            </a:r>
            <a:endParaRPr>
              <a:solidFill>
                <a:schemeClr val="lt1"/>
              </a:solidFill>
            </a:endParaRPr>
          </a:p>
          <a:p>
            <a:pPr indent="-317500" lvl="0" marL="457200" rtl="0" algn="l">
              <a:spcBef>
                <a:spcPts val="0"/>
              </a:spcBef>
              <a:spcAft>
                <a:spcPts val="0"/>
              </a:spcAft>
              <a:buClr>
                <a:schemeClr val="lt1"/>
              </a:buClr>
              <a:buSzPts val="1400"/>
              <a:buAutoNum type="arabicPeriod"/>
            </a:pPr>
            <a:r>
              <a:rPr b="1" lang="en">
                <a:solidFill>
                  <a:srgbClr val="DD7E6B"/>
                </a:solidFill>
              </a:rPr>
              <a:t>Extended features</a:t>
            </a:r>
            <a:r>
              <a:rPr lang="en">
                <a:solidFill>
                  <a:schemeClr val="lt1"/>
                </a:solidFill>
              </a:rPr>
              <a:t>:</a:t>
            </a:r>
            <a:endParaRPr>
              <a:solidFill>
                <a:schemeClr val="lt1"/>
              </a:solidFill>
            </a:endParaRPr>
          </a:p>
          <a:p>
            <a:pPr indent="0" lvl="0" marL="457200" rtl="0" algn="l">
              <a:spcBef>
                <a:spcPts val="0"/>
              </a:spcBef>
              <a:spcAft>
                <a:spcPts val="0"/>
              </a:spcAft>
              <a:buNone/>
            </a:pPr>
            <a:r>
              <a:rPr lang="en">
                <a:solidFill>
                  <a:schemeClr val="lt1"/>
                </a:solidFill>
              </a:rPr>
              <a:t>Like most other cloud services, Snowflake easily scales in real time according to your requirements. As demand grows, you can simply scale up your data warehouse to be able to handle all queries. If demand decreases, you can scale back the data warehouse. There are many warehouse sizes for you to choose from such as X-Small(1 credits/hour), Small(2 credits/hour), Medium(4 credits/hour), Large(8 credits/hour)… Suppose you run with the warehouse X-Small data most of the time. If no queries come in, the datastore is suspended and you don't have to pay any fees (except for storage). When the query comes in, the inventory starts to compute and you start paying per second of computation. If the demand is too large, you will move to a larger warehouse which means a larger amount of money to pay, but the calculation speed will be faster, so you may pay the same amount but the query faster with choosing a reasonable repository.</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p:txBody>
      </p:sp>
      <p:pic>
        <p:nvPicPr>
          <p:cNvPr id="97" name="Google Shape;97;p19"/>
          <p:cNvPicPr preferRelativeResize="0"/>
          <p:nvPr/>
        </p:nvPicPr>
        <p:blipFill>
          <a:blip r:embed="rId3">
            <a:alphaModFix/>
          </a:blip>
          <a:stretch>
            <a:fillRect/>
          </a:stretch>
        </p:blipFill>
        <p:spPr>
          <a:xfrm>
            <a:off x="6736250" y="460574"/>
            <a:ext cx="1768826" cy="422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101" name="Shape 101"/>
        <p:cNvGrpSpPr/>
        <p:nvPr/>
      </p:nvGrpSpPr>
      <p:grpSpPr>
        <a:xfrm>
          <a:off x="0" y="0"/>
          <a:ext cx="0" cy="0"/>
          <a:chOff x="0" y="0"/>
          <a:chExt cx="0" cy="0"/>
        </a:xfrm>
      </p:grpSpPr>
      <p:sp>
        <p:nvSpPr>
          <p:cNvPr id="102" name="Google Shape;102;p20"/>
          <p:cNvSpPr txBox="1"/>
          <p:nvPr/>
        </p:nvSpPr>
        <p:spPr>
          <a:xfrm>
            <a:off x="615375" y="394950"/>
            <a:ext cx="788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lt1"/>
                </a:solidFill>
              </a:rPr>
              <a:t>III.   </a:t>
            </a:r>
            <a:r>
              <a:rPr lang="en" sz="2400">
                <a:solidFill>
                  <a:srgbClr val="6FA8DC"/>
                </a:solidFill>
              </a:rPr>
              <a:t>What are advantages of Snowflake?</a:t>
            </a:r>
            <a:endParaRPr sz="2400">
              <a:solidFill>
                <a:srgbClr val="6FA8DC"/>
              </a:solidFill>
            </a:endParaRPr>
          </a:p>
        </p:txBody>
      </p:sp>
      <p:sp>
        <p:nvSpPr>
          <p:cNvPr id="103" name="Google Shape;103;p20"/>
          <p:cNvSpPr txBox="1"/>
          <p:nvPr/>
        </p:nvSpPr>
        <p:spPr>
          <a:xfrm>
            <a:off x="753350" y="949050"/>
            <a:ext cx="7843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     	</a:t>
            </a:r>
            <a:r>
              <a:rPr lang="en">
                <a:solidFill>
                  <a:schemeClr val="lt1"/>
                </a:solidFill>
              </a:rPr>
              <a:t>One of Snowflake's best features is scaling your inventory up or down with no downtime. Queries continue to run, connections are not dropped, and once the warehouse has finished scaling, queries can take advantage. With an on-premises server, you need to buy a server, and then install it is very time consuming</a:t>
            </a:r>
            <a:endParaRPr>
              <a:solidFill>
                <a:schemeClr val="lt1"/>
              </a:solidFill>
            </a:endParaRPr>
          </a:p>
          <a:p>
            <a:pPr indent="0" lvl="0" marL="0" rtl="0" algn="l">
              <a:spcBef>
                <a:spcPts val="0"/>
              </a:spcBef>
              <a:spcAft>
                <a:spcPts val="0"/>
              </a:spcAft>
              <a:buNone/>
            </a:pPr>
            <a:r>
              <a:rPr lang="en">
                <a:solidFill>
                  <a:schemeClr val="lt1"/>
                </a:solidFill>
              </a:rPr>
              <a:t>3.    </a:t>
            </a:r>
            <a:r>
              <a:rPr lang="en">
                <a:solidFill>
                  <a:srgbClr val="DD7E6B"/>
                </a:solidFill>
              </a:rPr>
              <a:t>Performance</a:t>
            </a:r>
            <a:r>
              <a:rPr lang="en">
                <a:solidFill>
                  <a:schemeClr val="lt1"/>
                </a:solidFill>
              </a:rPr>
              <a:t>: try querying a large data</a:t>
            </a:r>
            <a:endParaRPr>
              <a:solidFill>
                <a:schemeClr val="lt1"/>
              </a:solidFill>
            </a:endParaRPr>
          </a:p>
          <a:p>
            <a:pPr indent="0" lvl="0" marL="0" rtl="0" algn="l">
              <a:spcBef>
                <a:spcPts val="0"/>
              </a:spcBef>
              <a:spcAft>
                <a:spcPts val="0"/>
              </a:spcAft>
              <a:buNone/>
            </a:pPr>
            <a:r>
              <a:rPr lang="en">
                <a:solidFill>
                  <a:schemeClr val="lt1"/>
                </a:solidFill>
              </a:rPr>
              <a:t>4.    </a:t>
            </a:r>
            <a:r>
              <a:rPr lang="en">
                <a:solidFill>
                  <a:srgbClr val="DD7E6B"/>
                </a:solidFill>
              </a:rPr>
              <a:t>Backup and restore</a:t>
            </a:r>
            <a:r>
              <a:rPr lang="en">
                <a:solidFill>
                  <a:schemeClr val="lt1"/>
                </a:solidFill>
              </a:rPr>
              <a:t>: as a cloud service, you can rest assured about Snowflake's backup and recovery capabilities. That is also the common advantage of cloud services</a:t>
            </a:r>
            <a:endParaRPr>
              <a:solidFill>
                <a:schemeClr val="lt1"/>
              </a:solidFill>
            </a:endParaRPr>
          </a:p>
          <a:p>
            <a:pPr indent="0" lvl="0" marL="0" rtl="0" algn="l">
              <a:spcBef>
                <a:spcPts val="0"/>
              </a:spcBef>
              <a:spcAft>
                <a:spcPts val="0"/>
              </a:spcAft>
              <a:buNone/>
            </a:pPr>
            <a:r>
              <a:rPr lang="en">
                <a:solidFill>
                  <a:schemeClr val="lt1"/>
                </a:solidFill>
              </a:rPr>
              <a:t>5.    </a:t>
            </a:r>
            <a:r>
              <a:rPr lang="en">
                <a:solidFill>
                  <a:srgbClr val="DD7E6B"/>
                </a:solidFill>
              </a:rPr>
              <a:t>The ability to share data</a:t>
            </a:r>
            <a:r>
              <a:rPr lang="en">
                <a:solidFill>
                  <a:schemeClr val="lt1"/>
                </a:solidFill>
              </a:rPr>
              <a:t>: as described before, it will make the management, maintenance and development of your data easier, safer and faster.</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104" name="Google Shape;104;p20"/>
          <p:cNvPicPr preferRelativeResize="0"/>
          <p:nvPr/>
        </p:nvPicPr>
        <p:blipFill>
          <a:blip r:embed="rId3">
            <a:alphaModFix/>
          </a:blip>
          <a:stretch>
            <a:fillRect/>
          </a:stretch>
        </p:blipFill>
        <p:spPr>
          <a:xfrm>
            <a:off x="6736250" y="460574"/>
            <a:ext cx="1768826" cy="422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434C"/>
        </a:solidFill>
      </p:bgPr>
    </p:bg>
    <p:spTree>
      <p:nvGrpSpPr>
        <p:cNvPr id="108" name="Shape 108"/>
        <p:cNvGrpSpPr/>
        <p:nvPr/>
      </p:nvGrpSpPr>
      <p:grpSpPr>
        <a:xfrm>
          <a:off x="0" y="0"/>
          <a:ext cx="0" cy="0"/>
          <a:chOff x="0" y="0"/>
          <a:chExt cx="0" cy="0"/>
        </a:xfrm>
      </p:grpSpPr>
      <p:sp>
        <p:nvSpPr>
          <p:cNvPr id="109" name="Google Shape;109;p21"/>
          <p:cNvSpPr txBox="1"/>
          <p:nvPr/>
        </p:nvSpPr>
        <p:spPr>
          <a:xfrm>
            <a:off x="615375" y="394950"/>
            <a:ext cx="788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IV.   </a:t>
            </a:r>
            <a:r>
              <a:rPr lang="en" sz="2400">
                <a:solidFill>
                  <a:srgbClr val="6FA8DC"/>
                </a:solidFill>
              </a:rPr>
              <a:t>Why chosen Snowflake?</a:t>
            </a:r>
            <a:endParaRPr sz="2400">
              <a:solidFill>
                <a:srgbClr val="6FA8DC"/>
              </a:solidFill>
            </a:endParaRPr>
          </a:p>
        </p:txBody>
      </p:sp>
      <p:sp>
        <p:nvSpPr>
          <p:cNvPr id="110" name="Google Shape;110;p21"/>
          <p:cNvSpPr txBox="1"/>
          <p:nvPr/>
        </p:nvSpPr>
        <p:spPr>
          <a:xfrm>
            <a:off x="753350" y="949050"/>
            <a:ext cx="7843800" cy="40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lt1"/>
                </a:solidFill>
              </a:rPr>
              <a:t>Let's start with a story like this:</a:t>
            </a:r>
            <a:endParaRPr sz="1300">
              <a:solidFill>
                <a:schemeClr val="lt1"/>
              </a:solidFill>
            </a:endParaRPr>
          </a:p>
          <a:p>
            <a:pPr indent="0" lvl="0" marL="0" rtl="0" algn="l">
              <a:spcBef>
                <a:spcPts val="0"/>
              </a:spcBef>
              <a:spcAft>
                <a:spcPts val="0"/>
              </a:spcAft>
              <a:buClr>
                <a:schemeClr val="dk1"/>
              </a:buClr>
              <a:buSzPts val="1100"/>
              <a:buFont typeface="Arial"/>
              <a:buNone/>
            </a:pPr>
            <a:r>
              <a:rPr lang="en" sz="1300">
                <a:solidFill>
                  <a:schemeClr val="lt1"/>
                </a:solidFill>
              </a:rPr>
              <a:t>Company A specializes in online sales, has built a website and an app to serve customers. The number of transactions per minute of the company is about 100 orders per minute. The company uses an on-premises server. The company is doing better day by day, the number of customers increases and the number of orders increases, especially during the Covid 19 period, the number of orders increases sharply. In addition, the company often has promotions, only at the end of the month and holidays, so at that time the number of transactions also increased dramatically (sometimes more than 20 times normal). Because the number of transactions is so large, there have been times when the server is overloaded leading to bad customer experience. Previously, the company also had a solution to take the largest number of transactions of the year as a benchmark to be able to upgrade the server to that level, which looks fine but there are a few problems.</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 when you want to upgrade the server, it means that you will lose time shopping, installing .... Leads to the cost of money, time, and human resources.</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The time when the number of transactions peaks only in a certain number of days such as on promotions or holidays, the remaining days the number of transactions is stable at normal levels, so the investment A terrible server just to serve a few days, the rest of the days not being used up is a waste.</a:t>
            </a:r>
            <a:endParaRPr sz="13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111" name="Google Shape;111;p21"/>
          <p:cNvPicPr preferRelativeResize="0"/>
          <p:nvPr/>
        </p:nvPicPr>
        <p:blipFill>
          <a:blip r:embed="rId3">
            <a:alphaModFix/>
          </a:blip>
          <a:stretch>
            <a:fillRect/>
          </a:stretch>
        </p:blipFill>
        <p:spPr>
          <a:xfrm>
            <a:off x="6736250" y="460574"/>
            <a:ext cx="1768826" cy="422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