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Lobster"/>
      <p:regular r:id="rId38"/>
    </p:embeddedFon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Lobst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5052e530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5052e530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5052e530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5052e53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5052e530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5052e530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5052e530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5052e530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5052e530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5052e530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4ee2078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4ee2078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4ee2078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4ee2078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53541b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53541b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6c354d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6c354d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fbea094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fbea094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2f9677cf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2f9677cf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53541b9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53541b9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53541b9f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53541b9f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53541b9f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53541b9f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53541b9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53541b9f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6c354d4e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6c354d4e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57d5cd6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57d5cd6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57d5cd6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57d5cd6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1a71886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1a71886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6c354d4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6c354d4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8f8c6d5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8f8c6d5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2f9677cf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2f9677cf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6c354d4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6c354d4e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8f8c6d58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8f8c6d58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8f8c6d58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8f8c6d58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2f9677cf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2f9677cf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5052e5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5052e5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5052e53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5052e53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5052e53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5052e53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5052e53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5052e53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5052e530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5052e530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vuej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vuejs.org/v2/api/#Options-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Vue.js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chemeClr val="hlink"/>
                </a:solidFill>
                <a:hlinkClick r:id="rId3"/>
              </a:rPr>
              <a:t>https://vuejs.org</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189" name="Google Shape;189;p22"/>
          <p:cNvSpPr txBox="1"/>
          <p:nvPr>
            <p:ph idx="1" type="body"/>
          </p:nvPr>
        </p:nvSpPr>
        <p:spPr>
          <a:xfrm>
            <a:off x="1297500" y="1124900"/>
            <a:ext cx="7038900" cy="371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2"/>
                </a:solidFill>
              </a:rPr>
              <a:t>Conditional Rendering (v-if, v-else-if, v-else and v-show) </a:t>
            </a:r>
            <a:r>
              <a:rPr lang="en"/>
              <a:t>: </a:t>
            </a:r>
            <a:endParaRPr/>
          </a:p>
          <a:p>
            <a:pPr indent="-311150" lvl="0" marL="457200" rtl="0" algn="l">
              <a:spcBef>
                <a:spcPts val="1200"/>
              </a:spcBef>
              <a:spcAft>
                <a:spcPts val="0"/>
              </a:spcAft>
              <a:buSzPts val="1300"/>
              <a:buAutoNum type="arabicPeriod"/>
            </a:pPr>
            <a:r>
              <a:rPr lang="en">
                <a:solidFill>
                  <a:schemeClr val="lt2"/>
                </a:solidFill>
              </a:rPr>
              <a:t>V-if, v-else-if, v-else directives</a:t>
            </a:r>
            <a:r>
              <a:rPr lang="en"/>
              <a:t>:</a:t>
            </a:r>
            <a:r>
              <a:rPr i="1" lang="en"/>
              <a:t> We use the v-if</a:t>
            </a:r>
            <a:r>
              <a:rPr i="1" lang="en"/>
              <a:t>, v-else-if, v-else</a:t>
            </a:r>
            <a:r>
              <a:rPr i="1" lang="en"/>
              <a:t> directives to “render” the template under a certain condition. </a:t>
            </a:r>
            <a:endParaRPr i="1"/>
          </a:p>
          <a:p>
            <a:pPr indent="-311150" lvl="0" marL="457200" rtl="0" algn="l">
              <a:spcBef>
                <a:spcPts val="0"/>
              </a:spcBef>
              <a:spcAft>
                <a:spcPts val="0"/>
              </a:spcAft>
              <a:buSzPts val="1300"/>
              <a:buAutoNum type="arabicPeriod"/>
            </a:pPr>
            <a:r>
              <a:rPr i="1" lang="en">
                <a:solidFill>
                  <a:schemeClr val="lt2"/>
                </a:solidFill>
              </a:rPr>
              <a:t>V-show directive</a:t>
            </a:r>
            <a:r>
              <a:rPr i="1" lang="en"/>
              <a:t>: In addition to v-if for simple cases, we can use v-show instead. The value of v-show will decide whether to “show” the element or not.</a:t>
            </a:r>
            <a:endParaRPr i="1"/>
          </a:p>
          <a:p>
            <a:pPr indent="-311150" lvl="0" marL="457200" rtl="0" algn="l">
              <a:spcBef>
                <a:spcPts val="0"/>
              </a:spcBef>
              <a:spcAft>
                <a:spcPts val="0"/>
              </a:spcAft>
              <a:buSzPts val="1300"/>
              <a:buAutoNum type="arabicPeriod"/>
            </a:pPr>
            <a:r>
              <a:rPr i="1" lang="en">
                <a:solidFill>
                  <a:schemeClr val="lt2"/>
                </a:solidFill>
              </a:rPr>
              <a:t>Different between of v-show and v-if</a:t>
            </a:r>
            <a:r>
              <a:rPr i="1" lang="en"/>
              <a:t>: </a:t>
            </a:r>
            <a:endParaRPr i="1"/>
          </a:p>
          <a:p>
            <a:pPr indent="-311150" lvl="0" marL="457200" rtl="0" algn="l">
              <a:spcBef>
                <a:spcPts val="0"/>
              </a:spcBef>
              <a:spcAft>
                <a:spcPts val="0"/>
              </a:spcAft>
              <a:buSzPts val="1300"/>
              <a:buChar char="-"/>
            </a:pPr>
            <a:r>
              <a:rPr i="1" lang="en"/>
              <a:t>v-show only hides and shows HTML tags with CSS, and v-if removes and adds.</a:t>
            </a:r>
            <a:endParaRPr i="1"/>
          </a:p>
          <a:p>
            <a:pPr indent="-311150" lvl="0" marL="457200" rtl="0" algn="l">
              <a:spcBef>
                <a:spcPts val="0"/>
              </a:spcBef>
              <a:spcAft>
                <a:spcPts val="0"/>
              </a:spcAft>
              <a:buSzPts val="1300"/>
              <a:buChar char="-"/>
            </a:pPr>
            <a:r>
              <a:rPr i="1" lang="en"/>
              <a:t>v-show cannot be used with templates, and cannot be combined with v-else and v-else-if.</a:t>
            </a:r>
            <a:endParaRPr i="1"/>
          </a:p>
          <a:p>
            <a:pPr indent="-311150" lvl="0" marL="457200" rtl="0" algn="l">
              <a:spcBef>
                <a:spcPts val="0"/>
              </a:spcBef>
              <a:spcAft>
                <a:spcPts val="0"/>
              </a:spcAft>
              <a:buSzPts val="1300"/>
              <a:buChar char="-"/>
            </a:pPr>
            <a:r>
              <a:rPr i="1" lang="en"/>
              <a:t>With v-if if the initial value is false then the events inside will be destroyed, and will be recreated during the transition. v-show is much simpler, elements are always displayed whether true or false because it only changes the CSS. So with v-show, the rendering cost is higher than v-if but the conversion cost is lower</a:t>
            </a:r>
            <a:endParaRPr i="1"/>
          </a:p>
          <a:p>
            <a:pPr indent="-311150" lvl="0" marL="457200" rtl="0" algn="l">
              <a:spcBef>
                <a:spcPts val="0"/>
              </a:spcBef>
              <a:spcAft>
                <a:spcPts val="0"/>
              </a:spcAft>
              <a:buSzPts val="1300"/>
              <a:buAutoNum type="arabicPeriod"/>
            </a:pPr>
            <a:r>
              <a:rPr i="1" lang="en">
                <a:solidFill>
                  <a:schemeClr val="lt2"/>
                </a:solidFill>
              </a:rPr>
              <a:t>When to use v-if when to use v-show</a:t>
            </a:r>
            <a:r>
              <a:rPr i="1" lang="en"/>
              <a:t>?</a:t>
            </a:r>
            <a:endParaRPr i="1"/>
          </a:p>
          <a:p>
            <a:pPr indent="-311150" lvl="0" marL="457200" rtl="0" algn="l">
              <a:spcBef>
                <a:spcPts val="0"/>
              </a:spcBef>
              <a:spcAft>
                <a:spcPts val="0"/>
              </a:spcAft>
              <a:buSzPts val="1300"/>
              <a:buChar char="-"/>
            </a:pPr>
            <a:r>
              <a:rPr i="1" lang="en"/>
              <a:t>For the case where the data changes a lot in one run, you should choose v-show because it only renders for the first time at runtime.</a:t>
            </a:r>
            <a:endParaRPr i="1"/>
          </a:p>
          <a:p>
            <a:pPr indent="-311150" lvl="0" marL="457200" rtl="0" algn="l">
              <a:spcBef>
                <a:spcPts val="0"/>
              </a:spcBef>
              <a:spcAft>
                <a:spcPts val="0"/>
              </a:spcAft>
              <a:buSzPts val="1300"/>
              <a:buChar char="-"/>
            </a:pPr>
            <a:r>
              <a:rPr i="1" lang="en"/>
              <a:t>As for the data that does not change in 1 run, choose v-if because it is more private.</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195" name="Google Shape;195;p23"/>
          <p:cNvSpPr txBox="1"/>
          <p:nvPr>
            <p:ph idx="1" type="body"/>
          </p:nvPr>
        </p:nvSpPr>
        <p:spPr>
          <a:xfrm>
            <a:off x="1297500" y="1124900"/>
            <a:ext cx="7038900" cy="37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Conditional Rendering (v-if, v-else-if, v-else and v-show) </a:t>
            </a:r>
            <a:r>
              <a:rPr lang="en"/>
              <a:t>: </a:t>
            </a:r>
            <a:endParaRPr/>
          </a:p>
          <a:p>
            <a:pPr indent="0" lvl="0" marL="457200" rtl="0" algn="l">
              <a:spcBef>
                <a:spcPts val="1200"/>
              </a:spcBef>
              <a:spcAft>
                <a:spcPts val="0"/>
              </a:spcAft>
              <a:buNone/>
            </a:pPr>
            <a:r>
              <a:rPr lang="en">
                <a:solidFill>
                  <a:schemeClr val="accent6"/>
                </a:solidFill>
              </a:rPr>
              <a:t>Note</a:t>
            </a:r>
            <a:r>
              <a:rPr lang="en"/>
              <a:t>: </a:t>
            </a:r>
            <a:r>
              <a:rPr i="1" lang="en"/>
              <a:t>Vue is very fast because it knows how to make use of all available data, meaning Vue will try to reuse what has been processed instead of having to run from scratch, which also has some benefits but also there are some disadvantages. Let's take a look at the following example:</a:t>
            </a:r>
            <a:endParaRPr i="1"/>
          </a:p>
          <a:p>
            <a:pPr indent="0" lvl="0" marL="457200" rtl="0" algn="l">
              <a:spcBef>
                <a:spcPts val="1200"/>
              </a:spcBef>
              <a:spcAft>
                <a:spcPts val="0"/>
              </a:spcAft>
              <a:buNone/>
            </a:pPr>
            <a:r>
              <a:t/>
            </a:r>
            <a:endParaRPr i="1"/>
          </a:p>
          <a:p>
            <a:pPr indent="0" lvl="0" marL="457200" rtl="0" algn="l">
              <a:spcBef>
                <a:spcPts val="1200"/>
              </a:spcBef>
              <a:spcAft>
                <a:spcPts val="0"/>
              </a:spcAft>
              <a:buNone/>
            </a:pPr>
            <a:r>
              <a:t/>
            </a:r>
            <a:endParaRPr i="1"/>
          </a:p>
          <a:p>
            <a:pPr indent="0" lvl="0" marL="0" rtl="0" algn="l">
              <a:spcBef>
                <a:spcPts val="1200"/>
              </a:spcBef>
              <a:spcAft>
                <a:spcPts val="0"/>
              </a:spcAft>
              <a:buNone/>
            </a:pPr>
            <a:r>
              <a:rPr i="1" lang="en"/>
              <a:t>	</a:t>
            </a:r>
            <a:endParaRPr i="1"/>
          </a:p>
          <a:p>
            <a:pPr indent="0" lvl="0" marL="0" rtl="0" algn="l">
              <a:spcBef>
                <a:spcPts val="1200"/>
              </a:spcBef>
              <a:spcAft>
                <a:spcPts val="1200"/>
              </a:spcAft>
              <a:buNone/>
            </a:pPr>
            <a:r>
              <a:rPr i="1" lang="en"/>
              <a:t>	If the value of loginType is username, the upper template will be rendered, otherwise the lower part will render. However, when you change the loginType from username to email, Vue will not take the input field below, but it will keep that input and only replace the value of the place-holder. To solve this problem, the input environment will give it a unique key (like ID). key=”uer-input” for input tag in username template and key=”email-input” for input tag in email template.</a:t>
            </a:r>
            <a:endParaRPr i="1"/>
          </a:p>
        </p:txBody>
      </p:sp>
      <p:pic>
        <p:nvPicPr>
          <p:cNvPr id="196" name="Google Shape;196;p23"/>
          <p:cNvPicPr preferRelativeResize="0"/>
          <p:nvPr/>
        </p:nvPicPr>
        <p:blipFill>
          <a:blip r:embed="rId3">
            <a:alphaModFix/>
          </a:blip>
          <a:stretch>
            <a:fillRect/>
          </a:stretch>
        </p:blipFill>
        <p:spPr>
          <a:xfrm>
            <a:off x="1861475" y="2309025"/>
            <a:ext cx="4695825" cy="108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202" name="Google Shape;202;p24"/>
          <p:cNvSpPr txBox="1"/>
          <p:nvPr>
            <p:ph idx="1" type="body"/>
          </p:nvPr>
        </p:nvSpPr>
        <p:spPr>
          <a:xfrm>
            <a:off x="1297500" y="1139700"/>
            <a:ext cx="70389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2"/>
                </a:solidFill>
              </a:rPr>
              <a:t>List rendering</a:t>
            </a:r>
            <a:r>
              <a:rPr lang="en"/>
              <a:t>: </a:t>
            </a:r>
            <a:endParaRPr/>
          </a:p>
          <a:p>
            <a:pPr indent="-311150" lvl="0" marL="457200" rtl="0" algn="l">
              <a:spcBef>
                <a:spcPts val="1200"/>
              </a:spcBef>
              <a:spcAft>
                <a:spcPts val="0"/>
              </a:spcAft>
              <a:buSzPts val="1300"/>
              <a:buAutoNum type="arabicPeriod"/>
            </a:pPr>
            <a:r>
              <a:rPr lang="en">
                <a:solidFill>
                  <a:schemeClr val="lt2"/>
                </a:solidFill>
              </a:rPr>
              <a:t>V</a:t>
            </a:r>
            <a:r>
              <a:rPr lang="en">
                <a:solidFill>
                  <a:schemeClr val="lt2"/>
                </a:solidFill>
              </a:rPr>
              <a:t>-for directive</a:t>
            </a:r>
            <a:r>
              <a:rPr lang="en"/>
              <a:t>: </a:t>
            </a:r>
            <a:endParaRPr/>
          </a:p>
          <a:p>
            <a:pPr indent="-311150" lvl="0" marL="914400" rtl="0" algn="l">
              <a:spcBef>
                <a:spcPts val="0"/>
              </a:spcBef>
              <a:spcAft>
                <a:spcPts val="0"/>
              </a:spcAft>
              <a:buSzPts val="1300"/>
              <a:buChar char="●"/>
            </a:pPr>
            <a:r>
              <a:rPr i="1" lang="en"/>
              <a:t>v-for=”item in list” or v-for=”item of list”</a:t>
            </a:r>
            <a:endParaRPr i="1"/>
          </a:p>
          <a:p>
            <a:pPr indent="-298450" lvl="1" marL="1371600" rtl="0" algn="l">
              <a:spcBef>
                <a:spcPts val="0"/>
              </a:spcBef>
              <a:spcAft>
                <a:spcPts val="0"/>
              </a:spcAft>
              <a:buSzPts val="1100"/>
              <a:buChar char="○"/>
            </a:pPr>
            <a:r>
              <a:rPr i="1" lang="en" sz="1300"/>
              <a:t>item is the variable assigned to the items in the array.</a:t>
            </a:r>
            <a:endParaRPr i="1" sz="1300"/>
          </a:p>
          <a:p>
            <a:pPr indent="-311150" lvl="1" marL="1371600" rtl="0" algn="l">
              <a:spcBef>
                <a:spcPts val="0"/>
              </a:spcBef>
              <a:spcAft>
                <a:spcPts val="0"/>
              </a:spcAft>
              <a:buSzPts val="1300"/>
              <a:buChar char="○"/>
            </a:pPr>
            <a:r>
              <a:rPr i="1" lang="en" sz="1300"/>
              <a:t>list is an array</a:t>
            </a:r>
            <a:endParaRPr i="1"/>
          </a:p>
          <a:p>
            <a:pPr indent="-311150" lvl="0" marL="914400" rtl="0" algn="l">
              <a:spcBef>
                <a:spcPts val="0"/>
              </a:spcBef>
              <a:spcAft>
                <a:spcPts val="0"/>
              </a:spcAft>
              <a:buSzPts val="1300"/>
              <a:buChar char="●"/>
            </a:pPr>
            <a:r>
              <a:rPr i="1" lang="en"/>
              <a:t>v-for=”(item, index) in list” or </a:t>
            </a:r>
            <a:r>
              <a:rPr i="1" lang="en"/>
              <a:t>v-for=”(item, index) of list”</a:t>
            </a:r>
            <a:endParaRPr i="1"/>
          </a:p>
          <a:p>
            <a:pPr indent="-298450" lvl="1" marL="1371600" rtl="0" algn="l">
              <a:spcBef>
                <a:spcPts val="0"/>
              </a:spcBef>
              <a:spcAft>
                <a:spcPts val="0"/>
              </a:spcAft>
              <a:buSzPts val="1100"/>
              <a:buChar char="○"/>
            </a:pPr>
            <a:r>
              <a:rPr i="1" lang="en"/>
              <a:t>index is the index of element item in array</a:t>
            </a:r>
            <a:endParaRPr i="1"/>
          </a:p>
          <a:p>
            <a:pPr indent="-311150" lvl="0" marL="457200" rtl="0" algn="l">
              <a:spcBef>
                <a:spcPts val="0"/>
              </a:spcBef>
              <a:spcAft>
                <a:spcPts val="0"/>
              </a:spcAft>
              <a:buSzPts val="1300"/>
              <a:buAutoNum type="arabicPeriod"/>
            </a:pPr>
            <a:r>
              <a:rPr lang="en">
                <a:solidFill>
                  <a:schemeClr val="lt2"/>
                </a:solidFill>
              </a:rPr>
              <a:t>Template v-for</a:t>
            </a:r>
            <a:r>
              <a:rPr lang="en"/>
              <a:t>: </a:t>
            </a:r>
            <a:r>
              <a:rPr i="1" lang="en"/>
              <a:t>In case you want to render a group of tags in each iteration, Vue.js also supports you to use tag templates to group those tags like v-if.</a:t>
            </a:r>
            <a:endParaRPr i="1"/>
          </a:p>
          <a:p>
            <a:pPr indent="-311150" lvl="0" marL="457200" rtl="0" algn="l">
              <a:spcBef>
                <a:spcPts val="0"/>
              </a:spcBef>
              <a:spcAft>
                <a:spcPts val="0"/>
              </a:spcAft>
              <a:buSzPts val="1300"/>
              <a:buAutoNum type="arabicPeriod"/>
            </a:pPr>
            <a:r>
              <a:rPr lang="en">
                <a:solidFill>
                  <a:schemeClr val="lt2"/>
                </a:solidFill>
              </a:rPr>
              <a:t>Object v-for</a:t>
            </a:r>
            <a:r>
              <a:rPr lang="en"/>
              <a:t>: </a:t>
            </a:r>
            <a:r>
              <a:rPr i="1" lang="en"/>
              <a:t>you can also use v-for to browse the elements inside the object </a:t>
            </a:r>
            <a:endParaRPr/>
          </a:p>
          <a:p>
            <a:pPr indent="-311150" lvl="0" marL="457200" rtl="0" algn="l">
              <a:spcBef>
                <a:spcPts val="0"/>
              </a:spcBef>
              <a:spcAft>
                <a:spcPts val="0"/>
              </a:spcAft>
              <a:buClr>
                <a:schemeClr val="accent6"/>
              </a:buClr>
              <a:buSzPts val="1300"/>
              <a:buAutoNum type="arabicPeriod"/>
            </a:pPr>
            <a:r>
              <a:rPr lang="en">
                <a:solidFill>
                  <a:schemeClr val="accent6"/>
                </a:solidFill>
              </a:rPr>
              <a:t>Note</a:t>
            </a:r>
            <a:r>
              <a:rPr lang="en"/>
              <a:t>: </a:t>
            </a:r>
            <a:r>
              <a:rPr i="1" lang="en"/>
              <a:t>you should not use a combination of v-for and v-if, you should instead use computed to filter the data to display</a:t>
            </a:r>
            <a:endParaRPr i="1"/>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2"/>
                </a:solidFill>
              </a:rPr>
              <a:t>Listen to Events</a:t>
            </a:r>
            <a:r>
              <a:rPr lang="en"/>
              <a:t>: we use v-on to listen to events from DOM.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Form input binding</a:t>
            </a:r>
            <a:endParaRPr/>
          </a:p>
          <a:p>
            <a:pPr indent="0" lvl="0" marL="457200" rtl="0" algn="l">
              <a:spcBef>
                <a:spcPts val="1200"/>
              </a:spcBef>
              <a:spcAft>
                <a:spcPts val="1200"/>
              </a:spcAft>
              <a:buNone/>
            </a:pPr>
            <a:r>
              <a:rPr i="1" lang="en"/>
              <a:t>Vue provides us with a v-model directive to create two-way data binding on input and text-area elements. Vue will automatically choose the appropriate way to update this element based on the input's type.  V-model will ignore all initialization of value, checked or selected on form elements. Also, it always handles the data contained in the Vue instance, so you should declare your initialization values in the data scope.</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endParaRPr/>
          </a:p>
        </p:txBody>
      </p:sp>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lt2"/>
                </a:solidFill>
              </a:rPr>
              <a:t>What is the component</a:t>
            </a:r>
            <a:r>
              <a:rPr b="1" lang="en"/>
              <a:t>?</a:t>
            </a:r>
            <a:endParaRPr b="1"/>
          </a:p>
          <a:p>
            <a:pPr indent="0" lvl="0" marL="0" rtl="0" algn="l">
              <a:spcBef>
                <a:spcPts val="1200"/>
              </a:spcBef>
              <a:spcAft>
                <a:spcPts val="0"/>
              </a:spcAft>
              <a:buNone/>
            </a:pPr>
            <a:r>
              <a:rPr lang="en"/>
              <a:t>	</a:t>
            </a:r>
            <a:r>
              <a:rPr i="1" lang="en"/>
              <a:t>Components are reusable Vue instance with a name and options to group some html code, css and javascript for the purpose of displaying a single function making the code neat, simple and manageable</a:t>
            </a:r>
            <a:endParaRPr i="1"/>
          </a:p>
          <a:p>
            <a:pPr indent="0" lvl="0" marL="0" rtl="0" algn="l">
              <a:spcBef>
                <a:spcPts val="1200"/>
              </a:spcBef>
              <a:spcAft>
                <a:spcPts val="0"/>
              </a:spcAft>
              <a:buNone/>
            </a:pPr>
            <a:r>
              <a:rPr b="1" lang="en">
                <a:solidFill>
                  <a:schemeClr val="lt2"/>
                </a:solidFill>
              </a:rPr>
              <a:t>How to define a component</a:t>
            </a:r>
            <a:r>
              <a:rPr b="1" lang="en"/>
              <a:t>?</a:t>
            </a:r>
            <a:endParaRPr b="1"/>
          </a:p>
          <a:p>
            <a:pPr indent="0" lvl="0" marL="0" rtl="0" algn="l">
              <a:spcBef>
                <a:spcPts val="1200"/>
              </a:spcBef>
              <a:spcAft>
                <a:spcPts val="0"/>
              </a:spcAft>
              <a:buNone/>
            </a:pPr>
            <a:r>
              <a:rPr lang="en"/>
              <a:t>	</a:t>
            </a:r>
            <a:r>
              <a:rPr i="1" lang="en"/>
              <a:t>There are many ways to define a component, we will discuss the most common way to define a component which is the single-file component. It is especially useful when applied in large projects by dividing each component into a separate .vue file to make the code shorter, neater, easier to manage and maintain. The name of the component should be in PascalCase or kebab-case. We should put it in a unified way</a:t>
            </a:r>
            <a:endParaRPr i="1"/>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endParaRPr/>
          </a:p>
        </p:txBody>
      </p:sp>
      <p:sp>
        <p:nvSpPr>
          <p:cNvPr id="226" name="Google Shape;226;p28"/>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Single-file component </a:t>
            </a:r>
            <a:r>
              <a:rPr lang="en">
                <a:solidFill>
                  <a:schemeClr val="lt2"/>
                </a:solidFill>
              </a:rPr>
              <a:t>structure</a:t>
            </a:r>
            <a:r>
              <a:rPr lang="en"/>
              <a:t>: </a:t>
            </a:r>
            <a:endParaRPr/>
          </a:p>
          <a:p>
            <a:pPr indent="0" lvl="0" marL="0" rtl="0" algn="l">
              <a:spcBef>
                <a:spcPts val="1200"/>
              </a:spcBef>
              <a:spcAft>
                <a:spcPts val="1200"/>
              </a:spcAft>
              <a:buNone/>
            </a:pPr>
            <a:r>
              <a:rPr lang="en"/>
              <a:t>	</a:t>
            </a:r>
            <a:r>
              <a:rPr lang="en"/>
              <a:t>A components file will have 3 parts: HTML, CSS, and javascript are written separately</a:t>
            </a:r>
            <a:endParaRPr/>
          </a:p>
        </p:txBody>
      </p:sp>
      <p:pic>
        <p:nvPicPr>
          <p:cNvPr id="227" name="Google Shape;227;p28"/>
          <p:cNvPicPr preferRelativeResize="0"/>
          <p:nvPr/>
        </p:nvPicPr>
        <p:blipFill>
          <a:blip r:embed="rId3">
            <a:alphaModFix/>
          </a:blip>
          <a:stretch>
            <a:fillRect/>
          </a:stretch>
        </p:blipFill>
        <p:spPr>
          <a:xfrm>
            <a:off x="3271125" y="2146200"/>
            <a:ext cx="2531049" cy="2656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endParaRPr/>
          </a:p>
        </p:txBody>
      </p:sp>
      <p:sp>
        <p:nvSpPr>
          <p:cNvPr id="233" name="Google Shape;233;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Using components</a:t>
            </a:r>
            <a:r>
              <a:rPr lang="en"/>
              <a:t>:</a:t>
            </a:r>
            <a:endParaRPr/>
          </a:p>
          <a:p>
            <a:pPr indent="-311150" lvl="0" marL="457200" rtl="0" algn="l">
              <a:spcBef>
                <a:spcPts val="1200"/>
              </a:spcBef>
              <a:spcAft>
                <a:spcPts val="0"/>
              </a:spcAft>
              <a:buSzPts val="1300"/>
              <a:buChar char="●"/>
            </a:pPr>
            <a:r>
              <a:rPr lang="en">
                <a:solidFill>
                  <a:schemeClr val="lt2"/>
                </a:solidFill>
              </a:rPr>
              <a:t>Global registration</a:t>
            </a:r>
            <a:r>
              <a:rPr lang="en"/>
              <a:t>: import single-file component into the main file and using syntax Vue.component(‘component-name’, component) to register</a:t>
            </a:r>
            <a:endParaRPr/>
          </a:p>
          <a:p>
            <a:pPr indent="-311150" lvl="0" marL="457200" rtl="0" algn="l">
              <a:spcBef>
                <a:spcPts val="0"/>
              </a:spcBef>
              <a:spcAft>
                <a:spcPts val="0"/>
              </a:spcAft>
              <a:buSzPts val="1300"/>
              <a:buChar char="●"/>
            </a:pPr>
            <a:r>
              <a:rPr lang="en">
                <a:solidFill>
                  <a:schemeClr val="lt2"/>
                </a:solidFill>
              </a:rPr>
              <a:t>Local registration</a:t>
            </a:r>
            <a:r>
              <a:rPr lang="en"/>
              <a:t>: just declare component into the “components” key of Vue instance that need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endParaRPr/>
          </a:p>
        </p:txBody>
      </p:sp>
      <p:sp>
        <p:nvSpPr>
          <p:cNvPr id="239" name="Google Shape;239;p30"/>
          <p:cNvSpPr txBox="1"/>
          <p:nvPr>
            <p:ph idx="1" type="body"/>
          </p:nvPr>
        </p:nvSpPr>
        <p:spPr>
          <a:xfrm>
            <a:off x="1297500" y="1065700"/>
            <a:ext cx="7038900" cy="3737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lt2"/>
                </a:solidFill>
              </a:rPr>
              <a:t>Component Lifecycle</a:t>
            </a:r>
            <a:r>
              <a:rPr lang="en"/>
              <a:t>: </a:t>
            </a:r>
            <a:endParaRPr/>
          </a:p>
          <a:p>
            <a:pPr indent="-292576" lvl="0" marL="457200" rtl="0" algn="l">
              <a:spcBef>
                <a:spcPts val="1200"/>
              </a:spcBef>
              <a:spcAft>
                <a:spcPts val="0"/>
              </a:spcAft>
              <a:buSzPct val="100000"/>
              <a:buChar char="●"/>
            </a:pPr>
            <a:r>
              <a:rPr lang="en">
                <a:solidFill>
                  <a:schemeClr val="lt2"/>
                </a:solidFill>
              </a:rPr>
              <a:t>Creating</a:t>
            </a:r>
            <a:r>
              <a:rPr lang="en"/>
              <a:t>: </a:t>
            </a:r>
            <a:r>
              <a:rPr i="1" lang="en"/>
              <a:t>this is the first process of the component, where we can perform actions with the component's data before they are actually added to the DOM. During this process we can set parameters, perform data manipulation before the component is put into the DOM.</a:t>
            </a:r>
            <a:endParaRPr i="1"/>
          </a:p>
          <a:p>
            <a:pPr indent="-282733" lvl="1" marL="914400" rtl="0" algn="l">
              <a:spcBef>
                <a:spcPts val="0"/>
              </a:spcBef>
              <a:spcAft>
                <a:spcPts val="0"/>
              </a:spcAft>
              <a:buSzPct val="100000"/>
              <a:buChar char="○"/>
            </a:pPr>
            <a:r>
              <a:rPr i="1" lang="en">
                <a:solidFill>
                  <a:schemeClr val="lt2"/>
                </a:solidFill>
              </a:rPr>
              <a:t>beforeCreate</a:t>
            </a:r>
            <a:r>
              <a:rPr i="1" lang="en"/>
              <a:t>: runs just before the process where a component is instantiated. In this process, the data that we declare is not reactive (changes itself when there are updates) and the events have not been initialized.</a:t>
            </a:r>
            <a:endParaRPr i="1"/>
          </a:p>
          <a:p>
            <a:pPr indent="-282733" lvl="1" marL="914400" rtl="0" algn="l">
              <a:spcBef>
                <a:spcPts val="0"/>
              </a:spcBef>
              <a:spcAft>
                <a:spcPts val="0"/>
              </a:spcAft>
              <a:buSzPct val="100000"/>
              <a:buChar char="○"/>
            </a:pPr>
            <a:r>
              <a:rPr i="1" lang="en">
                <a:solidFill>
                  <a:schemeClr val="lt2"/>
                </a:solidFill>
              </a:rPr>
              <a:t>created()</a:t>
            </a:r>
            <a:r>
              <a:rPr i="1" lang="en"/>
              <a:t>: as soon as the component is created, the create function can be used to manipulate the data in the data and the events you set can already be fired. But the template and the virtual DOM have not been mounted and rendered, ie, if you access the elements in the DOM at this time, it will not be able to and will report an error.</a:t>
            </a:r>
            <a:endParaRPr i="1"/>
          </a:p>
          <a:p>
            <a:pPr indent="-292576" lvl="0" marL="457200" rtl="0" algn="l">
              <a:spcBef>
                <a:spcPts val="0"/>
              </a:spcBef>
              <a:spcAft>
                <a:spcPts val="0"/>
              </a:spcAft>
              <a:buSzPct val="100000"/>
              <a:buChar char="●"/>
            </a:pPr>
            <a:r>
              <a:rPr lang="en">
                <a:solidFill>
                  <a:schemeClr val="lt2"/>
                </a:solidFill>
              </a:rPr>
              <a:t>Mounting</a:t>
            </a:r>
            <a:r>
              <a:rPr i="1" lang="en"/>
              <a:t>: </a:t>
            </a:r>
            <a:endParaRPr i="1"/>
          </a:p>
          <a:p>
            <a:pPr indent="-282733" lvl="1" marL="914400" rtl="0" algn="l">
              <a:spcBef>
                <a:spcPts val="0"/>
              </a:spcBef>
              <a:spcAft>
                <a:spcPts val="0"/>
              </a:spcAft>
              <a:buSzPct val="100000"/>
              <a:buChar char="○"/>
            </a:pPr>
            <a:r>
              <a:rPr i="1" lang="en">
                <a:solidFill>
                  <a:schemeClr val="lt2"/>
                </a:solidFill>
              </a:rPr>
              <a:t>beforeMount()</a:t>
            </a:r>
            <a:r>
              <a:rPr i="1" lang="en"/>
              <a:t>: is called after the component has been compiled and before the first render. At this stage, when you access the elements in the DOM, you will still get an error. </a:t>
            </a:r>
            <a:endParaRPr i="1"/>
          </a:p>
          <a:p>
            <a:pPr indent="-282733" lvl="1" marL="914400" rtl="0" algn="l">
              <a:spcBef>
                <a:spcPts val="0"/>
              </a:spcBef>
              <a:spcAft>
                <a:spcPts val="0"/>
              </a:spcAft>
              <a:buSzPct val="100000"/>
              <a:buChar char="○"/>
            </a:pPr>
            <a:r>
              <a:rPr i="1" lang="en">
                <a:solidFill>
                  <a:schemeClr val="lt2"/>
                </a:solidFill>
              </a:rPr>
              <a:t>mounted()</a:t>
            </a:r>
            <a:r>
              <a:rPr i="1" lang="en"/>
              <a:t>: In this process we have full access to data, template, DOM. we should not fetch data at this process because when we update data for component's data then the component re-render. So, we should </a:t>
            </a:r>
            <a:r>
              <a:rPr i="1" lang="en"/>
              <a:t>fetch</a:t>
            </a:r>
            <a:r>
              <a:rPr i="1" lang="en"/>
              <a:t> data at created() to avoid re-render component.</a:t>
            </a:r>
            <a:endParaRPr i="1"/>
          </a:p>
          <a:p>
            <a:pPr indent="-292576" lvl="0" marL="457200" rtl="0" algn="l">
              <a:spcBef>
                <a:spcPts val="0"/>
              </a:spcBef>
              <a:spcAft>
                <a:spcPts val="0"/>
              </a:spcAft>
              <a:buSzPct val="100000"/>
              <a:buChar char="●"/>
            </a:pPr>
            <a:r>
              <a:rPr lang="en">
                <a:solidFill>
                  <a:schemeClr val="lt2"/>
                </a:solidFill>
              </a:rPr>
              <a:t>Updating</a:t>
            </a:r>
            <a:r>
              <a:rPr i="1" lang="en"/>
              <a:t>: </a:t>
            </a:r>
            <a:endParaRPr i="1"/>
          </a:p>
          <a:p>
            <a:pPr indent="-282733" lvl="1" marL="914400" rtl="0" algn="l">
              <a:spcBef>
                <a:spcPts val="0"/>
              </a:spcBef>
              <a:spcAft>
                <a:spcPts val="0"/>
              </a:spcAft>
              <a:buSzPct val="100000"/>
              <a:buChar char="○"/>
            </a:pPr>
            <a:r>
              <a:rPr i="1" lang="en">
                <a:solidFill>
                  <a:schemeClr val="lt2"/>
                </a:solidFill>
              </a:rPr>
              <a:t>beforeUpdate()</a:t>
            </a:r>
            <a:r>
              <a:rPr i="1" lang="en"/>
              <a:t>: This process is called immediately after the data on the component is changed and before the component re-render</a:t>
            </a:r>
            <a:endParaRPr i="1"/>
          </a:p>
          <a:p>
            <a:pPr indent="-282733" lvl="1" marL="914400" rtl="0" algn="l">
              <a:spcBef>
                <a:spcPts val="0"/>
              </a:spcBef>
              <a:spcAft>
                <a:spcPts val="0"/>
              </a:spcAft>
              <a:buSzPct val="100000"/>
              <a:buChar char="○"/>
            </a:pPr>
            <a:r>
              <a:rPr i="1" lang="en">
                <a:solidFill>
                  <a:schemeClr val="lt2"/>
                </a:solidFill>
              </a:rPr>
              <a:t>updated()</a:t>
            </a:r>
            <a:r>
              <a:rPr i="1" lang="en"/>
              <a:t>: This happens after beforeUpdate, where the DOM has been updated again</a:t>
            </a:r>
            <a:endParaRPr i="1"/>
          </a:p>
          <a:p>
            <a:pPr indent="-292576" lvl="0" marL="457200" rtl="0" algn="l">
              <a:spcBef>
                <a:spcPts val="0"/>
              </a:spcBef>
              <a:spcAft>
                <a:spcPts val="0"/>
              </a:spcAft>
              <a:buSzPct val="100000"/>
              <a:buChar char="●"/>
            </a:pPr>
            <a:r>
              <a:rPr lang="en">
                <a:solidFill>
                  <a:schemeClr val="lt2"/>
                </a:solidFill>
              </a:rPr>
              <a:t>Destroy</a:t>
            </a:r>
            <a:r>
              <a:rPr i="1" lang="en"/>
              <a:t>: </a:t>
            </a:r>
            <a:endParaRPr i="1"/>
          </a:p>
          <a:p>
            <a:pPr indent="-282733" lvl="1" marL="914400" rtl="0" algn="l">
              <a:spcBef>
                <a:spcPts val="0"/>
              </a:spcBef>
              <a:spcAft>
                <a:spcPts val="0"/>
              </a:spcAft>
              <a:buSzPct val="100000"/>
              <a:buChar char="○"/>
            </a:pPr>
            <a:r>
              <a:rPr i="1" lang="en">
                <a:solidFill>
                  <a:schemeClr val="lt2"/>
                </a:solidFill>
              </a:rPr>
              <a:t>beforeDestroy()</a:t>
            </a:r>
            <a:r>
              <a:rPr i="1" lang="en"/>
              <a:t>: This process occurs just before our component is destroyed (for example when we switch from one component to another, or when we switch routes,...). Here the component is still full of elements such as data, events, ... We often use this function to remove unnecessary events after the component is destroyed.</a:t>
            </a:r>
            <a:endParaRPr i="1"/>
          </a:p>
          <a:p>
            <a:pPr indent="-282733" lvl="1" marL="914400" rtl="0" algn="l">
              <a:spcBef>
                <a:spcPts val="0"/>
              </a:spcBef>
              <a:spcAft>
                <a:spcPts val="0"/>
              </a:spcAft>
              <a:buSzPct val="100000"/>
              <a:buChar char="○"/>
            </a:pPr>
            <a:r>
              <a:rPr i="1" lang="en">
                <a:solidFill>
                  <a:schemeClr val="lt2"/>
                </a:solidFill>
              </a:rPr>
              <a:t>destroyed()</a:t>
            </a:r>
            <a:r>
              <a:rPr i="1" lang="en"/>
              <a:t>: At this process, almost everything on the component has been destroyed: directives are destroyed, listener events are discarded, child components are destroyed, watchers are destroyed. However, at this process, the data is still there, so we can still access it</a:t>
            </a:r>
            <a:endParaRPr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endParaRPr/>
          </a:p>
        </p:txBody>
      </p:sp>
      <p:sp>
        <p:nvSpPr>
          <p:cNvPr id="245" name="Google Shape;245;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Data</a:t>
            </a:r>
            <a:r>
              <a:rPr lang="en"/>
              <a:t>:</a:t>
            </a:r>
            <a:endParaRPr/>
          </a:p>
          <a:p>
            <a:pPr indent="0" lvl="0" marL="0" rtl="0" algn="l">
              <a:spcBef>
                <a:spcPts val="1200"/>
              </a:spcBef>
              <a:spcAft>
                <a:spcPts val="1200"/>
              </a:spcAft>
              <a:buNone/>
            </a:pPr>
            <a:r>
              <a:rPr lang="en"/>
              <a:t>	The data </a:t>
            </a:r>
            <a:r>
              <a:rPr lang="en"/>
              <a:t>option for a component is a function and it returns an object</a:t>
            </a:r>
            <a:r>
              <a:rPr lang="en"/>
              <a:t>, the component will be adds all the properties found in that object to “reactivity system”. When the values of those properties change, the view will “react”, </a:t>
            </a:r>
            <a:r>
              <a:rPr lang="en"/>
              <a:t>updating</a:t>
            </a:r>
            <a:r>
              <a:rPr lang="en"/>
              <a:t> to match the new values.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Basic concepts</a:t>
            </a:r>
            <a:endParaRPr/>
          </a:p>
          <a:p>
            <a:pPr indent="-311150" lvl="0" marL="457200" rtl="0" algn="l">
              <a:spcBef>
                <a:spcPts val="0"/>
              </a:spcBef>
              <a:spcAft>
                <a:spcPts val="0"/>
              </a:spcAft>
              <a:buSzPts val="1300"/>
              <a:buAutoNum type="arabicPeriod"/>
            </a:pPr>
            <a:r>
              <a:rPr lang="en"/>
              <a:t>Components</a:t>
            </a:r>
            <a:endParaRPr/>
          </a:p>
          <a:p>
            <a:pPr indent="-311150" lvl="0" marL="457200" rtl="0" algn="l">
              <a:spcBef>
                <a:spcPts val="0"/>
              </a:spcBef>
              <a:spcAft>
                <a:spcPts val="0"/>
              </a:spcAft>
              <a:buSzPts val="1300"/>
              <a:buAutoNum type="arabicPeriod"/>
            </a:pPr>
            <a:r>
              <a:rPr lang="en"/>
              <a:t>Reusability &amp; Composition</a:t>
            </a:r>
            <a:endParaRPr/>
          </a:p>
          <a:p>
            <a:pPr indent="-311150" lvl="0" marL="457200" rtl="0" algn="l">
              <a:spcBef>
                <a:spcPts val="0"/>
              </a:spcBef>
              <a:spcAft>
                <a:spcPts val="0"/>
              </a:spcAft>
              <a:buSzPts val="1300"/>
              <a:buAutoNum type="arabicPeriod"/>
            </a:pPr>
            <a:r>
              <a:rPr lang="en"/>
              <a:t>Vue router</a:t>
            </a:r>
            <a:endParaRPr/>
          </a:p>
          <a:p>
            <a:pPr indent="-311150" lvl="0" marL="457200" rtl="0" algn="l">
              <a:spcBef>
                <a:spcPts val="0"/>
              </a:spcBef>
              <a:spcAft>
                <a:spcPts val="0"/>
              </a:spcAft>
              <a:buSzPts val="1300"/>
              <a:buAutoNum type="arabicPeriod"/>
            </a:pPr>
            <a:r>
              <a:rPr lang="en"/>
              <a:t>Vuex</a:t>
            </a:r>
            <a:endParaRPr/>
          </a:p>
          <a:p>
            <a:pPr indent="-311150" lvl="0" marL="457200" rtl="0" algn="l">
              <a:spcBef>
                <a:spcPts val="0"/>
              </a:spcBef>
              <a:spcAft>
                <a:spcPts val="0"/>
              </a:spcAft>
              <a:buSzPts val="1300"/>
              <a:buAutoNum type="arabicPeriod"/>
            </a:pPr>
            <a:r>
              <a:rPr lang="en"/>
              <a:t>Best practice</a:t>
            </a:r>
            <a:endParaRPr/>
          </a:p>
          <a:p>
            <a:pPr indent="-311150" lvl="0" marL="457200" rtl="0" algn="l">
              <a:spcBef>
                <a:spcPts val="0"/>
              </a:spcBef>
              <a:spcAft>
                <a:spcPts val="0"/>
              </a:spcAft>
              <a:buSzPts val="1300"/>
              <a:buAutoNum type="arabicPeriod"/>
            </a:pPr>
            <a:r>
              <a:rPr lang="en"/>
              <a:t>Q &amp; 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endParaRPr/>
          </a:p>
        </p:txBody>
      </p:sp>
      <p:sp>
        <p:nvSpPr>
          <p:cNvPr id="251" name="Google Shape;251;p32"/>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Vuejs Parent Child Communication</a:t>
            </a:r>
            <a:r>
              <a:rPr lang="en"/>
              <a:t>: </a:t>
            </a:r>
            <a:endParaRPr i="1"/>
          </a:p>
          <a:p>
            <a:pPr indent="-311150" lvl="0" marL="457200" rtl="0" algn="l">
              <a:spcBef>
                <a:spcPts val="1200"/>
              </a:spcBef>
              <a:spcAft>
                <a:spcPts val="0"/>
              </a:spcAft>
              <a:buSzPts val="1300"/>
              <a:buChar char="-"/>
            </a:pPr>
            <a:r>
              <a:rPr i="1" lang="en"/>
              <a:t>Parent component passes props to child component</a:t>
            </a:r>
            <a:endParaRPr i="1"/>
          </a:p>
          <a:p>
            <a:pPr indent="-311150" lvl="0" marL="457200" rtl="0" algn="l">
              <a:spcBef>
                <a:spcPts val="0"/>
              </a:spcBef>
              <a:spcAft>
                <a:spcPts val="0"/>
              </a:spcAft>
              <a:buSzPts val="1300"/>
              <a:buChar char="-"/>
            </a:pPr>
            <a:r>
              <a:rPr i="1" lang="en"/>
              <a:t>Child Component responds to parent Component with Event by this.$emit(“event-name”)</a:t>
            </a:r>
            <a:endParaRPr i="1"/>
          </a:p>
        </p:txBody>
      </p:sp>
      <p:pic>
        <p:nvPicPr>
          <p:cNvPr id="252" name="Google Shape;252;p32"/>
          <p:cNvPicPr preferRelativeResize="0"/>
          <p:nvPr/>
        </p:nvPicPr>
        <p:blipFill>
          <a:blip r:embed="rId3">
            <a:alphaModFix/>
          </a:blip>
          <a:stretch>
            <a:fillRect/>
          </a:stretch>
        </p:blipFill>
        <p:spPr>
          <a:xfrm>
            <a:off x="3217475" y="2434875"/>
            <a:ext cx="3013925" cy="1887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endParaRPr/>
          </a:p>
        </p:txBody>
      </p:sp>
      <p:sp>
        <p:nvSpPr>
          <p:cNvPr id="258" name="Google Shape;258;p33"/>
          <p:cNvSpPr txBox="1"/>
          <p:nvPr>
            <p:ph idx="1" type="body"/>
          </p:nvPr>
        </p:nvSpPr>
        <p:spPr>
          <a:xfrm>
            <a:off x="1297500" y="1080500"/>
            <a:ext cx="7038900" cy="3398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lt2"/>
                </a:solidFill>
              </a:rPr>
              <a:t>Props</a:t>
            </a:r>
            <a:r>
              <a:rPr lang="en"/>
              <a:t>: </a:t>
            </a:r>
            <a:endParaRPr/>
          </a:p>
          <a:p>
            <a:pPr indent="0" lvl="0" marL="0" rtl="0" algn="l">
              <a:spcBef>
                <a:spcPts val="1200"/>
              </a:spcBef>
              <a:spcAft>
                <a:spcPts val="0"/>
              </a:spcAft>
              <a:buNone/>
            </a:pPr>
            <a:r>
              <a:rPr i="1" lang="en"/>
              <a:t>Props in Vuejs is a custom attribute used to pass data from parent component (parent component) to child components (child components). To be able to receive data from the parent component, the child component must declare the prop it wants to receive from the parent component, by naming the prop in the props scope.</a:t>
            </a:r>
            <a:endParaRPr i="1"/>
          </a:p>
          <a:p>
            <a:pPr indent="-298767" lvl="0" marL="457200" rtl="0" algn="l">
              <a:spcBef>
                <a:spcPts val="1200"/>
              </a:spcBef>
              <a:spcAft>
                <a:spcPts val="0"/>
              </a:spcAft>
              <a:buSzPct val="100000"/>
              <a:buChar char="●"/>
            </a:pPr>
            <a:r>
              <a:rPr i="1" lang="en">
                <a:solidFill>
                  <a:schemeClr val="lt2"/>
                </a:solidFill>
              </a:rPr>
              <a:t>Camelcase and kebab-case</a:t>
            </a:r>
            <a:r>
              <a:rPr i="1" lang="en"/>
              <a:t>: If using the kebad-case style to define props in the parent component and pass it to the child component, the name of the props in the child component must be written in camelCase. Ex: prop to pass: 'my-title' =&gt; prop of Child component is 'myTitle'. Alternatively you can use the usual way of transmitting and receiving props with the same name.</a:t>
            </a:r>
            <a:endParaRPr i="1"/>
          </a:p>
          <a:p>
            <a:pPr indent="-298767" lvl="0" marL="457200" rtl="0" algn="l">
              <a:spcBef>
                <a:spcPts val="0"/>
              </a:spcBef>
              <a:spcAft>
                <a:spcPts val="0"/>
              </a:spcAft>
              <a:buSzPct val="100000"/>
              <a:buChar char="●"/>
            </a:pPr>
            <a:r>
              <a:rPr i="1" lang="en">
                <a:solidFill>
                  <a:schemeClr val="lt2"/>
                </a:solidFill>
              </a:rPr>
              <a:t>Dynamic props</a:t>
            </a:r>
            <a:r>
              <a:rPr i="1" lang="en"/>
              <a:t>: use v-bind to bind prop data on parent level. That means that when the data at the parent level changes, the child level also changes.</a:t>
            </a:r>
            <a:endParaRPr i="1"/>
          </a:p>
          <a:p>
            <a:pPr indent="-298767" lvl="0" marL="457200" rtl="0" algn="l">
              <a:spcBef>
                <a:spcPts val="0"/>
              </a:spcBef>
              <a:spcAft>
                <a:spcPts val="0"/>
              </a:spcAft>
              <a:buSzPct val="100000"/>
              <a:buChar char="●"/>
            </a:pPr>
            <a:r>
              <a:rPr i="1" lang="en">
                <a:solidFill>
                  <a:schemeClr val="lt2"/>
                </a:solidFill>
              </a:rPr>
              <a:t>Literal and Dynamic</a:t>
            </a:r>
            <a:r>
              <a:rPr i="1" lang="en"/>
              <a:t>: If you want to pass numeric data to the component, you will have to use v-bind, but if you use a regular prop, it will receive a string.</a:t>
            </a:r>
            <a:endParaRPr i="1"/>
          </a:p>
          <a:p>
            <a:pPr indent="-298767" lvl="0" marL="457200" rtl="0" algn="l">
              <a:spcBef>
                <a:spcPts val="0"/>
              </a:spcBef>
              <a:spcAft>
                <a:spcPts val="0"/>
              </a:spcAft>
              <a:buSzPct val="100000"/>
              <a:buChar char="●"/>
            </a:pPr>
            <a:r>
              <a:rPr i="1" lang="en">
                <a:solidFill>
                  <a:schemeClr val="lt2"/>
                </a:solidFill>
              </a:rPr>
              <a:t>One-way data flow</a:t>
            </a:r>
            <a:r>
              <a:rPr i="1" lang="en"/>
              <a:t>: The props in Vue.js are all one-way-down . That means when the data at the parent level changes, it will be bound down to the child level. In addition, if the data at the parent parent changes, the component child will update and get the latest value of that changed data. And true to the name one-way-down you cannot change a prop inside a child component.</a:t>
            </a:r>
            <a:endParaRPr i="1"/>
          </a:p>
          <a:p>
            <a:pPr indent="0" lvl="0" marL="457200" rtl="0" algn="l">
              <a:spcBef>
                <a:spcPts val="1200"/>
              </a:spcBef>
              <a:spcAft>
                <a:spcPts val="1200"/>
              </a:spcAft>
              <a:buNone/>
            </a:pPr>
            <a:r>
              <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endParaRPr/>
          </a:p>
        </p:txBody>
      </p:sp>
      <p:sp>
        <p:nvSpPr>
          <p:cNvPr id="264" name="Google Shape;264;p34"/>
          <p:cNvSpPr txBox="1"/>
          <p:nvPr>
            <p:ph idx="1" type="body"/>
          </p:nvPr>
        </p:nvSpPr>
        <p:spPr>
          <a:xfrm>
            <a:off x="1297500" y="1080500"/>
            <a:ext cx="7038900" cy="33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Props</a:t>
            </a:r>
            <a:r>
              <a:rPr lang="en"/>
              <a:t>: </a:t>
            </a:r>
            <a:endParaRPr i="1"/>
          </a:p>
          <a:p>
            <a:pPr indent="-311150" lvl="0" marL="457200" rtl="0" algn="l">
              <a:spcBef>
                <a:spcPts val="1200"/>
              </a:spcBef>
              <a:spcAft>
                <a:spcPts val="0"/>
              </a:spcAft>
              <a:buSzPts val="1300"/>
              <a:buChar char="●"/>
            </a:pPr>
            <a:r>
              <a:rPr i="1" lang="en">
                <a:solidFill>
                  <a:schemeClr val="lt2"/>
                </a:solidFill>
              </a:rPr>
              <a:t>Prop validation</a:t>
            </a:r>
            <a:r>
              <a:rPr i="1" lang="en"/>
              <a:t>: </a:t>
            </a:r>
            <a:endParaRPr i="1"/>
          </a:p>
          <a:p>
            <a:pPr indent="-298450" lvl="1" marL="914400" rtl="0" algn="l">
              <a:spcBef>
                <a:spcPts val="0"/>
              </a:spcBef>
              <a:spcAft>
                <a:spcPts val="0"/>
              </a:spcAft>
              <a:buSzPts val="1100"/>
              <a:buChar char="○"/>
            </a:pPr>
            <a:r>
              <a:rPr i="1" lang="en">
                <a:solidFill>
                  <a:schemeClr val="lt2"/>
                </a:solidFill>
              </a:rPr>
              <a:t>Validation</a:t>
            </a:r>
            <a:r>
              <a:rPr i="1" lang="en">
                <a:solidFill>
                  <a:schemeClr val="lt2"/>
                </a:solidFill>
              </a:rPr>
              <a:t> type</a:t>
            </a:r>
            <a:r>
              <a:rPr i="1" lang="en"/>
              <a:t>: we have three ways to validation type:</a:t>
            </a:r>
            <a:endParaRPr i="1"/>
          </a:p>
          <a:p>
            <a:pPr indent="-298450" lvl="2" marL="1371600" rtl="0" algn="l">
              <a:spcBef>
                <a:spcPts val="0"/>
              </a:spcBef>
              <a:spcAft>
                <a:spcPts val="0"/>
              </a:spcAft>
              <a:buSzPts val="1100"/>
              <a:buChar char="■"/>
            </a:pPr>
            <a:r>
              <a:rPr i="1" lang="en"/>
              <a:t>props: { propName: type }</a:t>
            </a:r>
            <a:endParaRPr i="1"/>
          </a:p>
          <a:p>
            <a:pPr indent="-298450" lvl="2" marL="1371600" rtl="0" algn="l">
              <a:spcBef>
                <a:spcPts val="0"/>
              </a:spcBef>
              <a:spcAft>
                <a:spcPts val="0"/>
              </a:spcAft>
              <a:buSzPts val="1100"/>
              <a:buChar char="■"/>
            </a:pPr>
            <a:r>
              <a:rPr i="1" lang="en"/>
              <a:t>p</a:t>
            </a:r>
            <a:r>
              <a:rPr i="1" lang="en"/>
              <a:t>rops: {propName: [ type1, type2, … typeN ] }</a:t>
            </a:r>
            <a:endParaRPr i="1"/>
          </a:p>
          <a:p>
            <a:pPr indent="-298450" lvl="2" marL="1371600" rtl="0" algn="l">
              <a:spcBef>
                <a:spcPts val="0"/>
              </a:spcBef>
              <a:spcAft>
                <a:spcPts val="0"/>
              </a:spcAft>
              <a:buSzPts val="1100"/>
              <a:buChar char="■"/>
            </a:pPr>
            <a:r>
              <a:rPr i="1" lang="en"/>
              <a:t>props: { propName: { type: typeName }}</a:t>
            </a:r>
            <a:endParaRPr i="1"/>
          </a:p>
          <a:p>
            <a:pPr indent="-298450" lvl="1" marL="914400" rtl="0" algn="l">
              <a:spcBef>
                <a:spcPts val="0"/>
              </a:spcBef>
              <a:spcAft>
                <a:spcPts val="0"/>
              </a:spcAft>
              <a:buClr>
                <a:schemeClr val="lt2"/>
              </a:buClr>
              <a:buSzPts val="1100"/>
              <a:buChar char="○"/>
            </a:pPr>
            <a:r>
              <a:rPr i="1" lang="en">
                <a:solidFill>
                  <a:schemeClr val="lt2"/>
                </a:solidFill>
              </a:rPr>
              <a:t>Default value</a:t>
            </a:r>
            <a:r>
              <a:rPr i="1" lang="en"/>
              <a:t>: props: { propName: { type: typeName, </a:t>
            </a:r>
            <a:r>
              <a:rPr i="1" lang="en">
                <a:solidFill>
                  <a:schemeClr val="accent6"/>
                </a:solidFill>
              </a:rPr>
              <a:t>default</a:t>
            </a:r>
            <a:r>
              <a:rPr i="1" lang="en"/>
              <a:t>: value } }</a:t>
            </a:r>
            <a:endParaRPr i="1"/>
          </a:p>
          <a:p>
            <a:pPr indent="-298450" lvl="1" marL="914400" rtl="0" algn="l">
              <a:spcBef>
                <a:spcPts val="0"/>
              </a:spcBef>
              <a:spcAft>
                <a:spcPts val="0"/>
              </a:spcAft>
              <a:buSzPts val="1100"/>
              <a:buChar char="○"/>
            </a:pPr>
            <a:r>
              <a:rPr i="1" lang="en">
                <a:solidFill>
                  <a:schemeClr val="lt2"/>
                </a:solidFill>
              </a:rPr>
              <a:t>Prop required</a:t>
            </a:r>
            <a:r>
              <a:rPr i="1" lang="en"/>
              <a:t>: props: { propName: { type: typeName, </a:t>
            </a:r>
            <a:r>
              <a:rPr i="1" lang="en">
                <a:solidFill>
                  <a:schemeClr val="accent6"/>
                </a:solidFill>
              </a:rPr>
              <a:t>required</a:t>
            </a:r>
            <a:r>
              <a:rPr i="1" lang="en"/>
              <a:t>: true} }</a:t>
            </a:r>
            <a:endParaRPr i="1"/>
          </a:p>
          <a:p>
            <a:pPr indent="-298450" lvl="1" marL="914400" rtl="0" algn="l">
              <a:spcBef>
                <a:spcPts val="0"/>
              </a:spcBef>
              <a:spcAft>
                <a:spcPts val="0"/>
              </a:spcAft>
              <a:buSzPts val="1100"/>
              <a:buChar char="○"/>
            </a:pPr>
            <a:r>
              <a:rPr i="1" lang="en">
                <a:solidFill>
                  <a:schemeClr val="lt2"/>
                </a:solidFill>
              </a:rPr>
              <a:t>Custom validation</a:t>
            </a:r>
            <a:r>
              <a:rPr i="1" lang="en"/>
              <a:t>: using ‘validator’ key to create a custom validation. Ex</a:t>
            </a:r>
            <a:endParaRPr i="1"/>
          </a:p>
          <a:p>
            <a:pPr indent="0" lvl="0" marL="914400" rtl="0" algn="l">
              <a:spcBef>
                <a:spcPts val="1200"/>
              </a:spcBef>
              <a:spcAft>
                <a:spcPts val="0"/>
              </a:spcAft>
              <a:buNone/>
            </a:pPr>
            <a:r>
              <a:t/>
            </a:r>
            <a:endParaRPr i="1"/>
          </a:p>
          <a:p>
            <a:pPr indent="0" lvl="0" marL="0" rtl="0" algn="l">
              <a:lnSpc>
                <a:spcPct val="100000"/>
              </a:lnSpc>
              <a:spcBef>
                <a:spcPts val="1200"/>
              </a:spcBef>
              <a:spcAft>
                <a:spcPts val="0"/>
              </a:spcAft>
              <a:buNone/>
            </a:pPr>
            <a:r>
              <a:t/>
            </a:r>
            <a:endParaRPr sz="800"/>
          </a:p>
          <a:p>
            <a:pPr indent="0" lvl="0" marL="914400" rtl="0" algn="l">
              <a:spcBef>
                <a:spcPts val="0"/>
              </a:spcBef>
              <a:spcAft>
                <a:spcPts val="1200"/>
              </a:spcAft>
              <a:buNone/>
            </a:pPr>
            <a:r>
              <a:t/>
            </a:r>
            <a:endParaRPr i="1"/>
          </a:p>
        </p:txBody>
      </p:sp>
      <p:sp>
        <p:nvSpPr>
          <p:cNvPr id="265" name="Google Shape;265;p34"/>
          <p:cNvSpPr txBox="1"/>
          <p:nvPr/>
        </p:nvSpPr>
        <p:spPr>
          <a:xfrm>
            <a:off x="2360825" y="3248925"/>
            <a:ext cx="4262700" cy="12621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props: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point: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validator(value){</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r>
              <a:rPr lang="en" sz="1000">
                <a:solidFill>
                  <a:srgbClr val="9900FF"/>
                </a:solidFill>
                <a:latin typeface="Lato"/>
                <a:ea typeface="Lato"/>
                <a:cs typeface="Lato"/>
                <a:sym typeface="Lato"/>
              </a:rPr>
              <a:t>return </a:t>
            </a:r>
            <a:r>
              <a:rPr lang="en" sz="1000">
                <a:solidFill>
                  <a:schemeClr val="lt1"/>
                </a:solidFill>
                <a:latin typeface="Lato"/>
                <a:ea typeface="Lato"/>
                <a:cs typeface="Lato"/>
                <a:sym typeface="Lato"/>
              </a:rPr>
              <a:t>value &gt; 10</a:t>
            </a:r>
            <a:endParaRPr sz="1000">
              <a:solidFill>
                <a:schemeClr val="lt1"/>
              </a:solidFill>
              <a:latin typeface="Lato"/>
              <a:ea typeface="Lato"/>
              <a:cs typeface="Lato"/>
              <a:sym typeface="Lato"/>
            </a:endParaRPr>
          </a:p>
          <a:p>
            <a:pPr indent="0" lvl="0" marL="914400" rtl="0" algn="l">
              <a:spcBef>
                <a:spcPts val="0"/>
              </a:spcBef>
              <a:spcAft>
                <a:spcPts val="0"/>
              </a:spcAft>
              <a:buNone/>
            </a:pP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endParaRPr/>
          </a:p>
        </p:txBody>
      </p:sp>
      <p:sp>
        <p:nvSpPr>
          <p:cNvPr id="271" name="Google Shape;271;p35"/>
          <p:cNvSpPr txBox="1"/>
          <p:nvPr>
            <p:ph idx="1" type="body"/>
          </p:nvPr>
        </p:nvSpPr>
        <p:spPr>
          <a:xfrm>
            <a:off x="1297500" y="1154500"/>
            <a:ext cx="7038900" cy="332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2"/>
                </a:solidFill>
              </a:rPr>
              <a:t>Slot and scoped slots</a:t>
            </a:r>
            <a:r>
              <a:rPr lang="en"/>
              <a:t>: </a:t>
            </a:r>
            <a:r>
              <a:rPr i="1" lang="en"/>
              <a:t>Normally in Vuejs we often use prop to pass data from parent component to child component. But sometimes we don't want to use prop but just want to insert HTML content inside the child component like how we write normal HTML =&gt; we use slot</a:t>
            </a:r>
            <a:endParaRPr i="1"/>
          </a:p>
          <a:p>
            <a:pPr indent="-311150" lvl="0" marL="457200" rtl="0" algn="l">
              <a:spcBef>
                <a:spcPts val="1200"/>
              </a:spcBef>
              <a:spcAft>
                <a:spcPts val="0"/>
              </a:spcAft>
              <a:buSzPts val="1300"/>
              <a:buChar char="●"/>
            </a:pPr>
            <a:r>
              <a:rPr i="1" lang="en"/>
              <a:t>Slot syntax: &lt;slot&gt;&lt;/slot&gt;</a:t>
            </a:r>
            <a:endParaRPr i="1"/>
          </a:p>
          <a:p>
            <a:pPr indent="0" lvl="0" marL="0" rtl="0" algn="l">
              <a:spcBef>
                <a:spcPts val="1200"/>
              </a:spcBef>
              <a:spcAft>
                <a:spcPts val="0"/>
              </a:spcAft>
              <a:buNone/>
            </a:pPr>
            <a:r>
              <a:rPr lang="en">
                <a:solidFill>
                  <a:schemeClr val="lt2"/>
                </a:solidFill>
              </a:rPr>
              <a:t>Fallback content slot</a:t>
            </a:r>
            <a:r>
              <a:rPr lang="en"/>
              <a:t>: </a:t>
            </a:r>
            <a:r>
              <a:rPr i="1" lang="en"/>
              <a:t>All content inside &lt;slot&gt;&lt;/slot&gt; will be used as fallback content when parent component doesn't insert anything into child component</a:t>
            </a:r>
            <a:endParaRPr i="1"/>
          </a:p>
          <a:p>
            <a:pPr indent="0" lvl="0" marL="0" rtl="0" algn="l">
              <a:spcBef>
                <a:spcPts val="1200"/>
              </a:spcBef>
              <a:spcAft>
                <a:spcPts val="0"/>
              </a:spcAft>
              <a:buNone/>
            </a:pPr>
            <a:r>
              <a:rPr lang="en">
                <a:solidFill>
                  <a:schemeClr val="lt2"/>
                </a:solidFill>
              </a:rPr>
              <a:t>Slots are named</a:t>
            </a:r>
            <a:r>
              <a:rPr lang="en"/>
              <a:t>: </a:t>
            </a:r>
            <a:r>
              <a:rPr i="1" lang="en"/>
              <a:t>slot in vuejs has a special attribute called name that allows us to name the slot. A component can contain multiple slots with different names, and Vue.js also allows an unnamed slot to contain content that doesn't match any slot name in the component.</a:t>
            </a:r>
            <a:endParaRPr/>
          </a:p>
          <a:p>
            <a:pPr indent="0" lvl="0" marL="0" rtl="0" algn="l">
              <a:spcBef>
                <a:spcPts val="1200"/>
              </a:spcBef>
              <a:spcAft>
                <a:spcPts val="1200"/>
              </a:spcAft>
              <a:buNone/>
            </a:pPr>
            <a:r>
              <a:rPr lang="en">
                <a:solidFill>
                  <a:schemeClr val="lt2"/>
                </a:solidFill>
              </a:rPr>
              <a:t>Scoped slots</a:t>
            </a:r>
            <a:r>
              <a:rPr lang="en"/>
              <a:t>: </a:t>
            </a:r>
            <a:r>
              <a:rPr i="1" lang="en"/>
              <a:t>scoped slots are a special type of slot that allows you to pass data from the child component to the parent component by assigning data via properties (it's similar to putting data into the component's props).</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a:t>
            </a:r>
            <a:endParaRPr/>
          </a:p>
        </p:txBody>
      </p:sp>
      <p:sp>
        <p:nvSpPr>
          <p:cNvPr id="277" name="Google Shape;277;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Dynamic component</a:t>
            </a:r>
            <a:r>
              <a:rPr lang="en"/>
              <a:t>:</a:t>
            </a:r>
            <a:r>
              <a:rPr i="1" lang="en"/>
              <a:t> Dynamic Component allows users to switch 2 or more components without routing. It is even possible to keep the state when converting back to a component. </a:t>
            </a:r>
            <a:r>
              <a:rPr i="1" lang="en"/>
              <a:t>When you design UI, if you want to have dynamic form to show or hide components based on state. Dynamic Components handles this simply and efficiently, helping you to reduce the number of lines of code instead of using directives like v-if, v-else-if, v-else</a:t>
            </a:r>
            <a:endParaRPr i="1"/>
          </a:p>
          <a:p>
            <a:pPr indent="-311150" lvl="0" marL="457200" rtl="0" algn="l">
              <a:spcBef>
                <a:spcPts val="1200"/>
              </a:spcBef>
              <a:spcAft>
                <a:spcPts val="0"/>
              </a:spcAft>
              <a:buSzPts val="1300"/>
              <a:buChar char="●"/>
            </a:pPr>
            <a:r>
              <a:rPr i="1" lang="en"/>
              <a:t>Syntax: Vue exposes an element to Dynamic Component called component</a:t>
            </a:r>
            <a:endParaRPr i="1"/>
          </a:p>
          <a:p>
            <a:pPr indent="-298450" lvl="1" marL="914400" rtl="0" algn="l">
              <a:spcBef>
                <a:spcPts val="0"/>
              </a:spcBef>
              <a:spcAft>
                <a:spcPts val="0"/>
              </a:spcAft>
              <a:buSzPts val="1100"/>
              <a:buChar char="○"/>
            </a:pPr>
            <a:r>
              <a:rPr i="1" lang="en"/>
              <a:t>&lt;component v-bind:is=”currentComponent” /&gt;</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Reusability &amp; Composition</a:t>
            </a:r>
            <a:endParaRPr/>
          </a:p>
        </p:txBody>
      </p:sp>
      <p:sp>
        <p:nvSpPr>
          <p:cNvPr id="283" name="Google Shape;283;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lt2"/>
                </a:solidFill>
              </a:rPr>
              <a:t>Mixin</a:t>
            </a:r>
            <a:r>
              <a:rPr lang="en"/>
              <a:t>: </a:t>
            </a:r>
            <a:r>
              <a:rPr i="1" lang="en"/>
              <a:t>Mixins are a flexible way to distribute reusable features to components. A mixin object can contain any of the component's options. When a component uses a mixin, all the options in the mixin are "mixed" into the component's options.</a:t>
            </a:r>
            <a:endParaRPr/>
          </a:p>
          <a:p>
            <a:pPr indent="0" lvl="0" marL="0" rtl="0" algn="l">
              <a:spcBef>
                <a:spcPts val="1200"/>
              </a:spcBef>
              <a:spcAft>
                <a:spcPts val="0"/>
              </a:spcAft>
              <a:buNone/>
            </a:pPr>
            <a:r>
              <a:rPr lang="en">
                <a:solidFill>
                  <a:schemeClr val="lt2"/>
                </a:solidFill>
              </a:rPr>
              <a:t>Merge options</a:t>
            </a:r>
            <a:r>
              <a:rPr lang="en"/>
              <a:t>: </a:t>
            </a:r>
            <a:endParaRPr/>
          </a:p>
          <a:p>
            <a:pPr indent="-304958" lvl="0" marL="457200" rtl="0" algn="l">
              <a:spcBef>
                <a:spcPts val="1200"/>
              </a:spcBef>
              <a:spcAft>
                <a:spcPts val="0"/>
              </a:spcAft>
              <a:buSzPct val="100000"/>
              <a:buChar char="-"/>
            </a:pPr>
            <a:r>
              <a:rPr i="1" lang="en"/>
              <a:t>When a mixin and component contain overlapping options, these options are merged using appropriate strategies. For example, data objects will be merged one level deep (shallow merge), and when there is a conflict, the component's data will take precedence.</a:t>
            </a:r>
            <a:endParaRPr i="1"/>
          </a:p>
          <a:p>
            <a:pPr indent="-304958" lvl="0" marL="457200" rtl="0" algn="l">
              <a:spcBef>
                <a:spcPts val="0"/>
              </a:spcBef>
              <a:spcAft>
                <a:spcPts val="0"/>
              </a:spcAft>
              <a:buSzPct val="100000"/>
              <a:buChar char="-"/>
            </a:pPr>
            <a:r>
              <a:rPr i="1" lang="en"/>
              <a:t>Hook functions with the same name are merged into an array so that all hook functions are called. Additionally, the hooks in the mixin will be called before the hooks in the component</a:t>
            </a:r>
            <a:endParaRPr i="1"/>
          </a:p>
          <a:p>
            <a:pPr indent="-304958" lvl="0" marL="457200" rtl="0" algn="l">
              <a:spcBef>
                <a:spcPts val="0"/>
              </a:spcBef>
              <a:spcAft>
                <a:spcPts val="0"/>
              </a:spcAft>
              <a:buSzPct val="100000"/>
              <a:buChar char="-"/>
            </a:pPr>
            <a:r>
              <a:rPr i="1" lang="en"/>
              <a:t>Options that have an object value such as methods, components, and directives will be merged into the same object. If the key of the options is the same, the component's option will take precedence</a:t>
            </a:r>
            <a:endParaRPr i="1"/>
          </a:p>
          <a:p>
            <a:pPr indent="0" lvl="0" marL="0" rtl="0" algn="l">
              <a:spcBef>
                <a:spcPts val="1200"/>
              </a:spcBef>
              <a:spcAft>
                <a:spcPts val="1200"/>
              </a:spcAft>
              <a:buNone/>
            </a:pPr>
            <a:r>
              <a:rPr lang="en">
                <a:solidFill>
                  <a:schemeClr val="lt2"/>
                </a:solidFill>
              </a:rPr>
              <a:t>Global Mixin</a:t>
            </a:r>
            <a:r>
              <a:rPr i="1" lang="en"/>
              <a:t>:  You can also apply a mixin at the global level. But be careful when using this, because a global mixin will affect all Vue objects that are instantiated later.</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Reusability &amp; Composition</a:t>
            </a:r>
            <a:endParaRPr/>
          </a:p>
        </p:txBody>
      </p:sp>
      <p:sp>
        <p:nvSpPr>
          <p:cNvPr id="289" name="Google Shape;289;p38"/>
          <p:cNvSpPr txBox="1"/>
          <p:nvPr>
            <p:ph idx="1" type="body"/>
          </p:nvPr>
        </p:nvSpPr>
        <p:spPr>
          <a:xfrm>
            <a:off x="1297500" y="1073100"/>
            <a:ext cx="7038900" cy="3582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solidFill>
                  <a:schemeClr val="lt2"/>
                </a:solidFill>
              </a:rPr>
              <a:t>Custom Directive</a:t>
            </a:r>
            <a:r>
              <a:rPr lang="en"/>
              <a:t>: </a:t>
            </a:r>
            <a:r>
              <a:rPr i="1" lang="en"/>
              <a:t>Besides the default directives that are v-model, v-show... Vue.js also allows users to register their own custom directives</a:t>
            </a:r>
            <a:endParaRPr/>
          </a:p>
          <a:p>
            <a:pPr indent="0" lvl="0" marL="0" rtl="0" algn="l">
              <a:spcBef>
                <a:spcPts val="1200"/>
              </a:spcBef>
              <a:spcAft>
                <a:spcPts val="0"/>
              </a:spcAft>
              <a:buNone/>
            </a:pPr>
            <a:r>
              <a:rPr lang="en">
                <a:solidFill>
                  <a:schemeClr val="lt2"/>
                </a:solidFill>
              </a:rPr>
              <a:t>Directive hooks</a:t>
            </a:r>
            <a:r>
              <a:rPr lang="en"/>
              <a:t>: </a:t>
            </a:r>
            <a:endParaRPr i="1"/>
          </a:p>
          <a:p>
            <a:pPr indent="-286385" lvl="0" marL="457200" rtl="0" algn="l">
              <a:spcBef>
                <a:spcPts val="1200"/>
              </a:spcBef>
              <a:spcAft>
                <a:spcPts val="0"/>
              </a:spcAft>
              <a:buSzPct val="100000"/>
              <a:buChar char="●"/>
            </a:pPr>
            <a:r>
              <a:rPr i="1" lang="en">
                <a:solidFill>
                  <a:schemeClr val="lt2"/>
                </a:solidFill>
              </a:rPr>
              <a:t>bind</a:t>
            </a:r>
            <a:r>
              <a:rPr i="1" lang="en"/>
              <a:t>: is called only once, when the directive is bound to the element. This is where you can do one-time installations.</a:t>
            </a:r>
            <a:endParaRPr i="1"/>
          </a:p>
          <a:p>
            <a:pPr indent="-286385" lvl="0" marL="457200" rtl="0" algn="l">
              <a:spcBef>
                <a:spcPts val="0"/>
              </a:spcBef>
              <a:spcAft>
                <a:spcPts val="0"/>
              </a:spcAft>
              <a:buSzPct val="100000"/>
              <a:buChar char="●"/>
            </a:pPr>
            <a:r>
              <a:rPr i="1" lang="en">
                <a:solidFill>
                  <a:schemeClr val="lt2"/>
                </a:solidFill>
              </a:rPr>
              <a:t>inserted</a:t>
            </a:r>
            <a:r>
              <a:rPr i="1" lang="en"/>
              <a:t>: is called when the element has been inserted (insert) into the parent element (this only ensures that the parent element has been created, not sure if it already exists in the DOM).</a:t>
            </a:r>
            <a:endParaRPr i="1"/>
          </a:p>
          <a:p>
            <a:pPr indent="-286385" lvl="0" marL="457200" rtl="0" algn="l">
              <a:spcBef>
                <a:spcPts val="0"/>
              </a:spcBef>
              <a:spcAft>
                <a:spcPts val="0"/>
              </a:spcAft>
              <a:buSzPct val="100000"/>
              <a:buChar char="●"/>
            </a:pPr>
            <a:r>
              <a:rPr i="1" lang="en">
                <a:solidFill>
                  <a:schemeClr val="lt2"/>
                </a:solidFill>
              </a:rPr>
              <a:t>update</a:t>
            </a:r>
            <a:r>
              <a:rPr i="1" lang="en"/>
              <a:t>: is called after the container element's VNode has updated, but possibly before the child elements are updated. The value of the directive may or may not have changed at this point, but you can ignore unnecessary changes by comparing the old and new values.</a:t>
            </a:r>
            <a:endParaRPr i="1"/>
          </a:p>
          <a:p>
            <a:pPr indent="-286385" lvl="0" marL="457200" rtl="0" algn="l">
              <a:spcBef>
                <a:spcPts val="0"/>
              </a:spcBef>
              <a:spcAft>
                <a:spcPts val="0"/>
              </a:spcAft>
              <a:buSzPct val="100000"/>
              <a:buChar char="●"/>
            </a:pPr>
            <a:r>
              <a:rPr i="1" lang="en">
                <a:solidFill>
                  <a:schemeClr val="lt2"/>
                </a:solidFill>
              </a:rPr>
              <a:t>componentUpdated</a:t>
            </a:r>
            <a:r>
              <a:rPr i="1" lang="en"/>
              <a:t>: called after the VNode of the containing element and the VNode of all children have been updated.</a:t>
            </a:r>
            <a:endParaRPr i="1"/>
          </a:p>
          <a:p>
            <a:pPr indent="-286385" lvl="0" marL="457200" rtl="0" algn="l">
              <a:spcBef>
                <a:spcPts val="0"/>
              </a:spcBef>
              <a:spcAft>
                <a:spcPts val="0"/>
              </a:spcAft>
              <a:buSzPct val="100000"/>
              <a:buChar char="●"/>
            </a:pPr>
            <a:r>
              <a:rPr i="1" lang="en">
                <a:solidFill>
                  <a:schemeClr val="lt2"/>
                </a:solidFill>
              </a:rPr>
              <a:t>unbind</a:t>
            </a:r>
            <a:r>
              <a:rPr i="1" lang="en"/>
              <a:t>: is called only once, when the directive is unbind from the element.</a:t>
            </a:r>
            <a:endParaRPr i="1"/>
          </a:p>
          <a:p>
            <a:pPr indent="0" lvl="0" marL="0" rtl="0" algn="l">
              <a:spcBef>
                <a:spcPts val="1200"/>
              </a:spcBef>
              <a:spcAft>
                <a:spcPts val="0"/>
              </a:spcAft>
              <a:buNone/>
            </a:pPr>
            <a:r>
              <a:rPr lang="en">
                <a:solidFill>
                  <a:schemeClr val="lt2"/>
                </a:solidFill>
              </a:rPr>
              <a:t>Directive hook parameter</a:t>
            </a:r>
            <a:r>
              <a:rPr i="1" lang="en"/>
              <a:t>:  </a:t>
            </a:r>
            <a:endParaRPr i="1"/>
          </a:p>
          <a:p>
            <a:pPr indent="-286385" lvl="0" marL="457200" rtl="0" algn="l">
              <a:spcBef>
                <a:spcPts val="1200"/>
              </a:spcBef>
              <a:spcAft>
                <a:spcPts val="0"/>
              </a:spcAft>
              <a:buSzPct val="100000"/>
              <a:buChar char="●"/>
            </a:pPr>
            <a:r>
              <a:rPr i="1" lang="en">
                <a:solidFill>
                  <a:schemeClr val="lt2"/>
                </a:solidFill>
              </a:rPr>
              <a:t>el</a:t>
            </a:r>
            <a:r>
              <a:rPr i="1" lang="en"/>
              <a:t>: The element the directive binds to. This parameter can be used to modify the DOM directly.</a:t>
            </a:r>
            <a:endParaRPr i="1"/>
          </a:p>
          <a:p>
            <a:pPr indent="-286385" lvl="0" marL="457200" rtl="0" algn="l">
              <a:spcBef>
                <a:spcPts val="0"/>
              </a:spcBef>
              <a:spcAft>
                <a:spcPts val="0"/>
              </a:spcAft>
              <a:buSzPct val="100000"/>
              <a:buChar char="●"/>
            </a:pPr>
            <a:r>
              <a:rPr i="1" lang="en">
                <a:solidFill>
                  <a:schemeClr val="lt2"/>
                </a:solidFill>
              </a:rPr>
              <a:t>vnode</a:t>
            </a:r>
            <a:r>
              <a:rPr i="1" lang="en"/>
              <a:t>: Vnode is generated by Vue's compiler</a:t>
            </a:r>
            <a:endParaRPr i="1"/>
          </a:p>
          <a:p>
            <a:pPr indent="-286385" lvl="0" marL="457200" rtl="0" algn="l">
              <a:spcBef>
                <a:spcPts val="0"/>
              </a:spcBef>
              <a:spcAft>
                <a:spcPts val="0"/>
              </a:spcAft>
              <a:buSzPct val="100000"/>
              <a:buChar char="●"/>
            </a:pPr>
            <a:r>
              <a:rPr i="1" lang="en">
                <a:solidFill>
                  <a:schemeClr val="lt2"/>
                </a:solidFill>
              </a:rPr>
              <a:t>oldVnode</a:t>
            </a:r>
            <a:r>
              <a:rPr i="1" lang="en"/>
              <a:t>: VNode trước , chỉ tồn tại trong các hook update và componentUpdated.</a:t>
            </a:r>
            <a:endParaRPr i="1"/>
          </a:p>
          <a:p>
            <a:pPr indent="-286385" lvl="0" marL="457200" rtl="0" algn="l">
              <a:spcBef>
                <a:spcPts val="0"/>
              </a:spcBef>
              <a:spcAft>
                <a:spcPts val="0"/>
              </a:spcAft>
              <a:buSzPct val="100000"/>
              <a:buChar char="●"/>
            </a:pPr>
            <a:r>
              <a:rPr i="1" lang="en">
                <a:solidFill>
                  <a:schemeClr val="lt2"/>
                </a:solidFill>
              </a:rPr>
              <a:t>binding</a:t>
            </a:r>
            <a:r>
              <a:rPr i="1" lang="en"/>
              <a:t>: An object containing the following properties: </a:t>
            </a:r>
            <a:endParaRPr i="1"/>
          </a:p>
          <a:p>
            <a:pPr indent="-277494" lvl="1" marL="914400" rtl="0" algn="l">
              <a:spcBef>
                <a:spcPts val="0"/>
              </a:spcBef>
              <a:spcAft>
                <a:spcPts val="0"/>
              </a:spcAft>
              <a:buSzPct val="100000"/>
              <a:buChar char="○"/>
            </a:pPr>
            <a:r>
              <a:rPr i="1" lang="en"/>
              <a:t>name: The name of the directive, without the v- prefix.</a:t>
            </a:r>
            <a:endParaRPr i="1"/>
          </a:p>
          <a:p>
            <a:pPr indent="-277494" lvl="1" marL="914400" rtl="0" algn="l">
              <a:spcBef>
                <a:spcPts val="0"/>
              </a:spcBef>
              <a:spcAft>
                <a:spcPts val="0"/>
              </a:spcAft>
              <a:buSzPct val="100000"/>
              <a:buChar char="○"/>
            </a:pPr>
            <a:r>
              <a:rPr i="1" lang="en"/>
              <a:t>value: The value passed to the directive. For example with v-my-directive="1 + 1" the value will be 2.</a:t>
            </a:r>
            <a:endParaRPr i="1"/>
          </a:p>
          <a:p>
            <a:pPr indent="-277494" lvl="1" marL="914400" rtl="0" algn="l">
              <a:spcBef>
                <a:spcPts val="0"/>
              </a:spcBef>
              <a:spcAft>
                <a:spcPts val="0"/>
              </a:spcAft>
              <a:buSzPct val="100000"/>
              <a:buChar char="○"/>
            </a:pPr>
            <a:r>
              <a:rPr i="1" lang="en"/>
              <a:t>oldValue: The previous value, which only exists in the update and componentUpdated hooks. oldValue will always be there whether the value is changed or not.</a:t>
            </a:r>
            <a:endParaRPr i="1"/>
          </a:p>
          <a:p>
            <a:pPr indent="-277494" lvl="1" marL="914400" rtl="0" algn="l">
              <a:spcBef>
                <a:spcPts val="0"/>
              </a:spcBef>
              <a:spcAft>
                <a:spcPts val="0"/>
              </a:spcAft>
              <a:buSzPct val="100000"/>
              <a:buChar char="○"/>
            </a:pPr>
            <a:r>
              <a:rPr i="1" lang="en"/>
              <a:t>expression: The expression of the binding as a string. For example with v-my-directive="1 + 1", the expression will be "1 + 1".</a:t>
            </a:r>
            <a:endParaRPr i="1"/>
          </a:p>
          <a:p>
            <a:pPr indent="-277494" lvl="1" marL="914400" rtl="0" algn="l">
              <a:spcBef>
                <a:spcPts val="0"/>
              </a:spcBef>
              <a:spcAft>
                <a:spcPts val="0"/>
              </a:spcAft>
              <a:buSzPct val="100000"/>
              <a:buChar char="○"/>
            </a:pPr>
            <a:r>
              <a:rPr i="1" lang="en"/>
              <a:t>arg: Parameters passed to the directive, if any. For example with v-my-directive:foo the arg would be "foo".</a:t>
            </a:r>
            <a:endParaRPr i="1"/>
          </a:p>
          <a:p>
            <a:pPr indent="-277494" lvl="1" marL="914400" rtl="0" algn="l">
              <a:spcBef>
                <a:spcPts val="0"/>
              </a:spcBef>
              <a:spcAft>
                <a:spcPts val="0"/>
              </a:spcAft>
              <a:buSzPct val="100000"/>
              <a:buChar char="○"/>
            </a:pPr>
            <a:r>
              <a:rPr i="1" lang="en"/>
              <a:t>modifiers: An object containing modifiers, if any. For example with v-my-directive.foo.bar, the modifiers would be { foo: true, bar: true }.</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Reusability &amp; Composition</a:t>
            </a:r>
            <a:endParaRPr/>
          </a:p>
          <a:p>
            <a:pPr indent="0" lvl="0" marL="0" rtl="0" algn="l">
              <a:spcBef>
                <a:spcPts val="0"/>
              </a:spcBef>
              <a:spcAft>
                <a:spcPts val="0"/>
              </a:spcAft>
              <a:buNone/>
            </a:pPr>
            <a:r>
              <a:t/>
            </a:r>
            <a:endParaRPr/>
          </a:p>
        </p:txBody>
      </p:sp>
      <p:sp>
        <p:nvSpPr>
          <p:cNvPr id="295" name="Google Shape;295;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Plugin</a:t>
            </a:r>
            <a:r>
              <a:rPr lang="en"/>
              <a:t>: </a:t>
            </a:r>
            <a:r>
              <a:rPr i="1" lang="en"/>
              <a:t>Plugins are often used to add functionality to Vue at the global level, and there is no specific binding scope for a plugin.</a:t>
            </a:r>
            <a:endParaRPr i="1"/>
          </a:p>
          <a:p>
            <a:pPr indent="0" lvl="0" marL="0" rtl="0" algn="l">
              <a:spcBef>
                <a:spcPts val="1200"/>
              </a:spcBef>
              <a:spcAft>
                <a:spcPts val="1200"/>
              </a:spcAft>
              <a:buNone/>
            </a:pPr>
            <a:r>
              <a:rPr lang="en">
                <a:solidFill>
                  <a:schemeClr val="lt2"/>
                </a:solidFill>
              </a:rPr>
              <a:t>How to use plugin</a:t>
            </a:r>
            <a:r>
              <a:rPr lang="en"/>
              <a:t>: </a:t>
            </a:r>
            <a:r>
              <a:rPr i="1" lang="en"/>
              <a:t>Vuejs lets us use a plugin by calling the Vue.use() global method. Vue.use automatically prevents a plugin from being used more than once, so even if we call Vue.use(MyPlugin) ten times, MyPlugin will only be installed once.</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Vue Router</a:t>
            </a:r>
            <a:endParaRPr/>
          </a:p>
        </p:txBody>
      </p:sp>
      <p:sp>
        <p:nvSpPr>
          <p:cNvPr id="301" name="Google Shape;301;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Vue Router is a module deeply integrated into Vue that makes it easy to create routes for your application.</a:t>
            </a:r>
            <a:endParaRPr/>
          </a:p>
          <a:p>
            <a:pPr indent="0" lvl="0" marL="0" rtl="0" algn="l">
              <a:spcBef>
                <a:spcPts val="1200"/>
              </a:spcBef>
              <a:spcAft>
                <a:spcPts val="0"/>
              </a:spcAft>
              <a:buNone/>
            </a:pPr>
            <a:r>
              <a:rPr lang="en">
                <a:solidFill>
                  <a:schemeClr val="lt2"/>
                </a:solidFill>
              </a:rPr>
              <a:t>Install</a:t>
            </a:r>
            <a:r>
              <a:rPr lang="en"/>
              <a:t>: npm i --save vue-router</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VueX</a:t>
            </a:r>
            <a:endParaRPr/>
          </a:p>
        </p:txBody>
      </p:sp>
      <p:sp>
        <p:nvSpPr>
          <p:cNvPr id="307" name="Google Shape;307;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lt2"/>
                </a:solidFill>
              </a:rPr>
              <a:t>How to install</a:t>
            </a:r>
            <a:r>
              <a:rPr lang="en"/>
              <a:t>: npm install vuex --save or yarn add vuex</a:t>
            </a:r>
            <a:endParaRPr/>
          </a:p>
          <a:p>
            <a:pPr indent="0" lvl="0" marL="0" rtl="0" algn="l">
              <a:spcBef>
                <a:spcPts val="1200"/>
              </a:spcBef>
              <a:spcAft>
                <a:spcPts val="0"/>
              </a:spcAft>
              <a:buNone/>
            </a:pPr>
            <a:r>
              <a:rPr lang="en">
                <a:solidFill>
                  <a:schemeClr val="lt2"/>
                </a:solidFill>
              </a:rPr>
              <a:t>How to import</a:t>
            </a:r>
            <a:r>
              <a:rPr lang="en"/>
              <a:t>:</a:t>
            </a:r>
            <a:endParaRPr/>
          </a:p>
          <a:p>
            <a:pPr indent="-292576" lvl="0" marL="457200" rtl="0" algn="l">
              <a:spcBef>
                <a:spcPts val="1200"/>
              </a:spcBef>
              <a:spcAft>
                <a:spcPts val="0"/>
              </a:spcAft>
              <a:buSzPct val="100000"/>
              <a:buChar char="●"/>
            </a:pPr>
            <a:r>
              <a:rPr lang="en"/>
              <a:t>Step1: Initial store:</a:t>
            </a:r>
            <a:endParaRPr/>
          </a:p>
          <a:p>
            <a:pPr indent="-282733" lvl="1" marL="914400" rtl="0" algn="l">
              <a:spcBef>
                <a:spcPts val="0"/>
              </a:spcBef>
              <a:spcAft>
                <a:spcPts val="0"/>
              </a:spcAft>
              <a:buSzPct val="100000"/>
              <a:buChar char="○"/>
            </a:pPr>
            <a:r>
              <a:rPr lang="en"/>
              <a:t>Create store.js file</a:t>
            </a:r>
            <a:endParaRPr/>
          </a:p>
          <a:p>
            <a:pPr indent="-282733" lvl="1" marL="914400" rtl="0" algn="l">
              <a:spcBef>
                <a:spcPts val="0"/>
              </a:spcBef>
              <a:spcAft>
                <a:spcPts val="0"/>
              </a:spcAft>
              <a:buSzPct val="100000"/>
              <a:buChar char="○"/>
            </a:pPr>
            <a:r>
              <a:rPr lang="en"/>
              <a:t>Import store from “&lt;path to store.js file&gt;” into main.js file and add store into options of Vue instance</a:t>
            </a:r>
            <a:endParaRPr/>
          </a:p>
          <a:p>
            <a:pPr indent="-292576" lvl="0" marL="457200" rtl="0" algn="l">
              <a:spcBef>
                <a:spcPts val="0"/>
              </a:spcBef>
              <a:spcAft>
                <a:spcPts val="0"/>
              </a:spcAft>
              <a:buSzPct val="100000"/>
              <a:buChar char="●"/>
            </a:pPr>
            <a:r>
              <a:rPr lang="en"/>
              <a:t>Step 2: Import VueX from “vuex” in store.js file</a:t>
            </a:r>
            <a:endParaRPr/>
          </a:p>
          <a:p>
            <a:pPr indent="-292576" lvl="0" marL="457200" rtl="0" algn="l">
              <a:spcBef>
                <a:spcPts val="0"/>
              </a:spcBef>
              <a:spcAft>
                <a:spcPts val="0"/>
              </a:spcAft>
              <a:buSzPct val="100000"/>
              <a:buChar char="●"/>
            </a:pPr>
            <a:r>
              <a:rPr lang="en"/>
              <a:t>Step 3: Write Vue.use(VueX) statement in store.js to use vuex</a:t>
            </a:r>
            <a:endParaRPr/>
          </a:p>
          <a:p>
            <a:pPr indent="-292576" lvl="0" marL="457200" rtl="0" algn="l">
              <a:spcBef>
                <a:spcPts val="0"/>
              </a:spcBef>
              <a:spcAft>
                <a:spcPts val="0"/>
              </a:spcAft>
              <a:buSzPct val="100000"/>
              <a:buChar char="●"/>
            </a:pPr>
            <a:r>
              <a:rPr lang="en"/>
              <a:t>Step4: Write export default  new Vue.Store({ //option }) statement in store.js to create a new store instance to managed state. If you want to split vuex into small modules for easy state management, juts import modules and add option modules: { moduleA, moduleB...} to the store instance</a:t>
            </a:r>
            <a:endParaRPr/>
          </a:p>
          <a:p>
            <a:pPr indent="-292576" lvl="0" marL="457200" rtl="0" algn="l">
              <a:spcBef>
                <a:spcPts val="0"/>
              </a:spcBef>
              <a:spcAft>
                <a:spcPts val="0"/>
              </a:spcAft>
              <a:buSzPct val="100000"/>
              <a:buChar char="●"/>
            </a:pPr>
            <a:r>
              <a:rPr lang="en"/>
              <a:t>Step5: define module</a:t>
            </a:r>
            <a:endParaRPr/>
          </a:p>
          <a:p>
            <a:pPr indent="-282733" lvl="1" marL="914400" rtl="0" algn="l">
              <a:spcBef>
                <a:spcPts val="0"/>
              </a:spcBef>
              <a:spcAft>
                <a:spcPts val="0"/>
              </a:spcAft>
              <a:buSzPct val="100000"/>
              <a:buChar char="○"/>
            </a:pPr>
            <a:r>
              <a:rPr lang="en"/>
              <a:t>Vuex have 4 main property to managed state is ‘state, getters, actions, mutations’</a:t>
            </a:r>
            <a:endParaRPr/>
          </a:p>
          <a:p>
            <a:pPr indent="-282733" lvl="1" marL="914400" rtl="0" algn="l">
              <a:spcBef>
                <a:spcPts val="0"/>
              </a:spcBef>
              <a:spcAft>
                <a:spcPts val="0"/>
              </a:spcAft>
              <a:buSzPct val="100000"/>
              <a:buChar char="○"/>
            </a:pPr>
            <a:r>
              <a:rPr lang="en"/>
              <a:t>If you use module in vuex, just add option “namespaced: true” into each module exported</a:t>
            </a:r>
            <a:endParaRPr/>
          </a:p>
          <a:p>
            <a:pPr indent="0" lvl="0" marL="0" rtl="0" algn="l">
              <a:spcBef>
                <a:spcPts val="1200"/>
              </a:spcBef>
              <a:spcAft>
                <a:spcPts val="0"/>
              </a:spcAft>
              <a:buNone/>
            </a:pPr>
            <a:r>
              <a:rPr lang="en">
                <a:solidFill>
                  <a:schemeClr val="lt2"/>
                </a:solidFill>
              </a:rPr>
              <a:t>Properties detail and how to use them:</a:t>
            </a:r>
            <a:r>
              <a:rPr lang="en"/>
              <a:t> ‘https://vuex.vuejs.org’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2"/>
                </a:solidFill>
              </a:rPr>
              <a:t>What is Vue.js</a:t>
            </a:r>
            <a:r>
              <a:rPr b="1" lang="en"/>
              <a:t>: </a:t>
            </a:r>
            <a:endParaRPr b="1"/>
          </a:p>
          <a:p>
            <a:pPr indent="0" lvl="0" marL="0" rtl="0" algn="l">
              <a:spcBef>
                <a:spcPts val="1200"/>
              </a:spcBef>
              <a:spcAft>
                <a:spcPts val="0"/>
              </a:spcAft>
              <a:buNone/>
            </a:pPr>
            <a:r>
              <a:rPr lang="en"/>
              <a:t>	</a:t>
            </a:r>
            <a:r>
              <a:rPr i="1" lang="en"/>
              <a:t>Vue is a progressive </a:t>
            </a:r>
            <a:r>
              <a:rPr i="1" lang="en"/>
              <a:t>framework</a:t>
            </a:r>
            <a:r>
              <a:rPr i="1" lang="en"/>
              <a:t> for building user interfaces and single-page applications.</a:t>
            </a:r>
            <a:endParaRPr i="1"/>
          </a:p>
          <a:p>
            <a:pPr indent="0" lvl="0" marL="0" rtl="0" algn="l">
              <a:spcBef>
                <a:spcPts val="1200"/>
              </a:spcBef>
              <a:spcAft>
                <a:spcPts val="0"/>
              </a:spcAft>
              <a:buNone/>
            </a:pPr>
            <a:r>
              <a:rPr i="1" lang="en"/>
              <a:t>	Vue applications are often organized into a tree of nested and reusable components.</a:t>
            </a:r>
            <a:endParaRPr i="1"/>
          </a:p>
          <a:p>
            <a:pPr indent="0" lvl="0" marL="0" rtl="0" algn="l">
              <a:spcBef>
                <a:spcPts val="1200"/>
              </a:spcBef>
              <a:spcAft>
                <a:spcPts val="0"/>
              </a:spcAft>
              <a:buNone/>
            </a:pPr>
            <a:r>
              <a:rPr lang="en">
                <a:solidFill>
                  <a:schemeClr val="lt2"/>
                </a:solidFill>
              </a:rPr>
              <a:t>H</a:t>
            </a:r>
            <a:r>
              <a:rPr b="1" lang="en">
                <a:solidFill>
                  <a:schemeClr val="lt2"/>
                </a:solidFill>
              </a:rPr>
              <a:t>ow to install</a:t>
            </a:r>
            <a:r>
              <a:rPr b="1" lang="en"/>
              <a:t>:  </a:t>
            </a:r>
            <a:endParaRPr b="1"/>
          </a:p>
          <a:p>
            <a:pPr indent="457200" lvl="0" marL="0" rtl="0" algn="l">
              <a:spcBef>
                <a:spcPts val="1200"/>
              </a:spcBef>
              <a:spcAft>
                <a:spcPts val="0"/>
              </a:spcAft>
              <a:buNone/>
            </a:pPr>
            <a:r>
              <a:rPr i="1" lang="en"/>
              <a:t>https://vuejs.org/v2/guide/installation.html</a:t>
            </a:r>
            <a:endParaRPr i="1"/>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Practice</a:t>
            </a:r>
            <a:endParaRPr/>
          </a:p>
        </p:txBody>
      </p:sp>
      <p:sp>
        <p:nvSpPr>
          <p:cNvPr id="313" name="Google Shape;313;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Always use :key inside v-for</a:t>
            </a:r>
            <a:endParaRPr/>
          </a:p>
          <a:p>
            <a:pPr indent="-311150" lvl="0" marL="457200" rtl="0" algn="l">
              <a:spcBef>
                <a:spcPts val="0"/>
              </a:spcBef>
              <a:spcAft>
                <a:spcPts val="0"/>
              </a:spcAft>
              <a:buSzPts val="1300"/>
              <a:buAutoNum type="arabicPeriod"/>
            </a:pPr>
            <a:r>
              <a:rPr lang="en"/>
              <a:t>Data should always return a function</a:t>
            </a:r>
            <a:endParaRPr/>
          </a:p>
          <a:p>
            <a:pPr indent="-311150" lvl="0" marL="457200" rtl="0" algn="l">
              <a:spcBef>
                <a:spcPts val="0"/>
              </a:spcBef>
              <a:spcAft>
                <a:spcPts val="0"/>
              </a:spcAft>
              <a:buSzPts val="1300"/>
              <a:buAutoNum type="arabicPeriod"/>
            </a:pPr>
            <a:r>
              <a:rPr lang="en"/>
              <a:t>Validate props with good definitions</a:t>
            </a:r>
            <a:endParaRPr/>
          </a:p>
          <a:p>
            <a:pPr indent="-311150" lvl="0" marL="457200" rtl="0" algn="l">
              <a:spcBef>
                <a:spcPts val="0"/>
              </a:spcBef>
              <a:spcAft>
                <a:spcPts val="0"/>
              </a:spcAft>
              <a:buSzPts val="1300"/>
              <a:buAutoNum type="arabicPeriod"/>
            </a:pPr>
            <a:r>
              <a:rPr lang="en"/>
              <a:t>Do not mix v-if and v-for because v-for has a higher priority than v-if</a:t>
            </a:r>
            <a:endParaRPr/>
          </a:p>
          <a:p>
            <a:pPr indent="-311150" lvl="0" marL="457200" rtl="0" algn="l">
              <a:spcBef>
                <a:spcPts val="0"/>
              </a:spcBef>
              <a:spcAft>
                <a:spcPts val="0"/>
              </a:spcAft>
              <a:buSzPts val="1300"/>
              <a:buAutoNum type="arabicPeriod"/>
            </a:pPr>
            <a:r>
              <a:rPr lang="en"/>
              <a:t>Use of multiple V- condition: Never use multiple v-if condition to render multiple consecutive elements. You can use &lt;div&gt; tag to wrap the elements. But it will give an extra element which doesn’t have anything to do. So you can use &lt;template&gt; tag to wrap the elements.</a:t>
            </a:r>
            <a:endParaRPr/>
          </a:p>
          <a:p>
            <a:pPr indent="-311150" lvl="0" marL="457200" rtl="0" algn="l">
              <a:spcBef>
                <a:spcPts val="0"/>
              </a:spcBef>
              <a:spcAft>
                <a:spcPts val="0"/>
              </a:spcAft>
              <a:buSzPts val="1300"/>
              <a:buAutoNum type="arabicPeriod"/>
            </a:pPr>
            <a:r>
              <a:rPr lang="en"/>
              <a:t>Use of shorthands or never</a:t>
            </a:r>
            <a:endParaRPr/>
          </a:p>
          <a:p>
            <a:pPr indent="-311150" lvl="0" marL="457200" rtl="0" algn="l">
              <a:spcBef>
                <a:spcPts val="0"/>
              </a:spcBef>
              <a:spcAft>
                <a:spcPts val="0"/>
              </a:spcAft>
              <a:buSzPts val="1300"/>
              <a:buAutoNum type="arabicPeriod"/>
            </a:pPr>
            <a:r>
              <a:rPr lang="en"/>
              <a:t>Code splitting: you should separate the code into separate components by single-file component with separate functions for each component for easy code management, reuse and maintainability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3259800" y="1454625"/>
            <a:ext cx="2624400" cy="174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solidFill>
                  <a:srgbClr val="FF9900"/>
                </a:solidFill>
                <a:latin typeface="Lobster"/>
                <a:ea typeface="Lobster"/>
                <a:cs typeface="Lobster"/>
                <a:sym typeface="Lobster"/>
              </a:rPr>
              <a:t>Q &amp; A</a:t>
            </a:r>
            <a:endParaRPr sz="6000">
              <a:solidFill>
                <a:srgbClr val="FF9900"/>
              </a:solidFill>
              <a:latin typeface="Lobster"/>
              <a:ea typeface="Lobster"/>
              <a:cs typeface="Lobster"/>
              <a:sym typeface="Lobst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2721775" y="1454625"/>
            <a:ext cx="3836100" cy="174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solidFill>
                  <a:schemeClr val="lt2"/>
                </a:solidFill>
                <a:latin typeface="Lobster"/>
                <a:ea typeface="Lobster"/>
                <a:cs typeface="Lobster"/>
                <a:sym typeface="Lobster"/>
              </a:rPr>
              <a:t>Thank you</a:t>
            </a:r>
            <a:endParaRPr sz="6000">
              <a:solidFill>
                <a:schemeClr val="lt2"/>
              </a:solidFill>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153" name="Google Shape;153;p16"/>
          <p:cNvSpPr txBox="1"/>
          <p:nvPr>
            <p:ph idx="1" type="body"/>
          </p:nvPr>
        </p:nvSpPr>
        <p:spPr>
          <a:xfrm>
            <a:off x="1297500" y="1307850"/>
            <a:ext cx="7038900" cy="329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lt2"/>
                </a:solidFill>
              </a:rPr>
              <a:t>Vue Instance</a:t>
            </a:r>
            <a:r>
              <a:rPr b="1" lang="en"/>
              <a:t>:</a:t>
            </a:r>
            <a:endParaRPr b="1"/>
          </a:p>
          <a:p>
            <a:pPr indent="0" lvl="0" marL="0" rtl="0" algn="l">
              <a:spcBef>
                <a:spcPts val="1200"/>
              </a:spcBef>
              <a:spcAft>
                <a:spcPts val="0"/>
              </a:spcAft>
              <a:buNone/>
            </a:pPr>
            <a:r>
              <a:rPr lang="en"/>
              <a:t>	</a:t>
            </a:r>
            <a:r>
              <a:rPr i="1" lang="en"/>
              <a:t>Every Vue application starts by creating a new Vue instance with the Vue function.</a:t>
            </a:r>
            <a:endParaRPr i="1"/>
          </a:p>
          <a:p>
            <a:pPr indent="0" lvl="0" marL="0" rtl="0" algn="l">
              <a:spcBef>
                <a:spcPts val="1200"/>
              </a:spcBef>
              <a:spcAft>
                <a:spcPts val="0"/>
              </a:spcAft>
              <a:buNone/>
            </a:pPr>
            <a:r>
              <a:rPr i="1" lang="en"/>
              <a:t>	</a:t>
            </a:r>
            <a:r>
              <a:rPr i="1" lang="en">
                <a:solidFill>
                  <a:srgbClr val="FF9900"/>
                </a:solidFill>
              </a:rPr>
              <a:t>var vm = new Vue({</a:t>
            </a:r>
            <a:endParaRPr i="1">
              <a:solidFill>
                <a:srgbClr val="FF9900"/>
              </a:solidFill>
            </a:endParaRPr>
          </a:p>
          <a:p>
            <a:pPr indent="0" lvl="0" marL="0" rtl="0" algn="l">
              <a:spcBef>
                <a:spcPts val="1200"/>
              </a:spcBef>
              <a:spcAft>
                <a:spcPts val="0"/>
              </a:spcAft>
              <a:buNone/>
            </a:pPr>
            <a:r>
              <a:rPr i="1" lang="en">
                <a:solidFill>
                  <a:srgbClr val="FF9900"/>
                </a:solidFill>
              </a:rPr>
              <a:t> 		 </a:t>
            </a:r>
            <a:r>
              <a:rPr i="1" lang="en">
                <a:solidFill>
                  <a:schemeClr val="lt2"/>
                </a:solidFill>
              </a:rPr>
              <a:t>// options</a:t>
            </a:r>
            <a:endParaRPr i="1">
              <a:solidFill>
                <a:schemeClr val="lt2"/>
              </a:solidFill>
            </a:endParaRPr>
          </a:p>
          <a:p>
            <a:pPr indent="457200" lvl="0" marL="0" rtl="0" algn="l">
              <a:spcBef>
                <a:spcPts val="1200"/>
              </a:spcBef>
              <a:spcAft>
                <a:spcPts val="0"/>
              </a:spcAft>
              <a:buNone/>
            </a:pPr>
            <a:r>
              <a:rPr i="1" lang="en">
                <a:solidFill>
                  <a:srgbClr val="FF9900"/>
                </a:solidFill>
              </a:rPr>
              <a:t>})</a:t>
            </a:r>
            <a:endParaRPr i="1"/>
          </a:p>
          <a:p>
            <a:pPr indent="0" lvl="0" marL="0" rtl="0" algn="l">
              <a:spcBef>
                <a:spcPts val="1200"/>
              </a:spcBef>
              <a:spcAft>
                <a:spcPts val="0"/>
              </a:spcAft>
              <a:buNone/>
            </a:pPr>
            <a:r>
              <a:rPr i="1" lang="en"/>
              <a:t>	A Vue instance is the root of our application.</a:t>
            </a:r>
            <a:endParaRPr i="1"/>
          </a:p>
          <a:p>
            <a:pPr indent="457200" lvl="0" marL="0" rtl="0" algn="l">
              <a:spcBef>
                <a:spcPts val="1200"/>
              </a:spcBef>
              <a:spcAft>
                <a:spcPts val="0"/>
              </a:spcAft>
              <a:buNone/>
            </a:pPr>
            <a:r>
              <a:rPr i="1" lang="en"/>
              <a:t>When you create a Vue instance, you  pass into an option object. </a:t>
            </a:r>
            <a:endParaRPr i="1"/>
          </a:p>
          <a:p>
            <a:pPr indent="457200" lvl="0" marL="0" rtl="0" algn="l">
              <a:spcBef>
                <a:spcPts val="1200"/>
              </a:spcBef>
              <a:spcAft>
                <a:spcPts val="0"/>
              </a:spcAft>
              <a:buNone/>
            </a:pPr>
            <a:r>
              <a:rPr i="1" lang="en"/>
              <a:t>The options detail please access here: ‘</a:t>
            </a:r>
            <a:r>
              <a:rPr i="1" lang="en" u="sng">
                <a:solidFill>
                  <a:schemeClr val="hlink"/>
                </a:solidFill>
                <a:hlinkClick r:id="rId3"/>
              </a:rPr>
              <a:t>https://vuejs.org/v2/api/#Options-Data</a:t>
            </a:r>
            <a:r>
              <a:rPr i="1" lang="en"/>
              <a:t>’.</a:t>
            </a:r>
            <a:endParaRPr i="1"/>
          </a:p>
          <a:p>
            <a:pPr indent="457200" lvl="0" marL="0" rtl="0" algn="l">
              <a:spcBef>
                <a:spcPts val="1200"/>
              </a:spcBef>
              <a:spcAft>
                <a:spcPts val="0"/>
              </a:spcAft>
              <a:buNone/>
            </a:pPr>
            <a:r>
              <a:rPr i="1" lang="en"/>
              <a:t>Vue instance is also Vue component so we will discuss to the details about the options at Component </a:t>
            </a:r>
            <a:endParaRPr i="1"/>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159" name="Google Shape;159;p17"/>
          <p:cNvSpPr txBox="1"/>
          <p:nvPr>
            <p:ph idx="1" type="body"/>
          </p:nvPr>
        </p:nvSpPr>
        <p:spPr>
          <a:xfrm>
            <a:off x="1297500" y="1307850"/>
            <a:ext cx="7038900" cy="333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lt2"/>
                </a:solidFill>
              </a:rPr>
              <a:t>Template syntax</a:t>
            </a:r>
            <a:r>
              <a:rPr lang="en"/>
              <a:t>:</a:t>
            </a:r>
            <a:endParaRPr/>
          </a:p>
          <a:p>
            <a:pPr indent="0" lvl="0" marL="0" rtl="0" algn="l">
              <a:spcBef>
                <a:spcPts val="1200"/>
              </a:spcBef>
              <a:spcAft>
                <a:spcPts val="0"/>
              </a:spcAft>
              <a:buNone/>
            </a:pPr>
            <a:r>
              <a:rPr b="1" lang="en">
                <a:solidFill>
                  <a:schemeClr val="lt2"/>
                </a:solidFill>
              </a:rPr>
              <a:t>Intercalation</a:t>
            </a:r>
            <a:r>
              <a:rPr lang="en"/>
              <a:t>: </a:t>
            </a:r>
            <a:r>
              <a:rPr i="1" lang="en"/>
              <a:t>this is the process of adding a text, content, attribute ,.. to HTML tags using Vue.js.</a:t>
            </a:r>
            <a:endParaRPr i="1"/>
          </a:p>
          <a:p>
            <a:pPr indent="-298450" lvl="1" marL="1371600" rtl="0" algn="l">
              <a:spcBef>
                <a:spcPts val="1200"/>
              </a:spcBef>
              <a:spcAft>
                <a:spcPts val="0"/>
              </a:spcAft>
              <a:buSzPts val="1100"/>
              <a:buAutoNum type="alphaLcPeriod"/>
            </a:pPr>
            <a:r>
              <a:rPr b="1" lang="en">
                <a:solidFill>
                  <a:schemeClr val="lt2"/>
                </a:solidFill>
              </a:rPr>
              <a:t>Text</a:t>
            </a:r>
            <a:r>
              <a:rPr lang="en"/>
              <a:t>: </a:t>
            </a:r>
            <a:r>
              <a:rPr i="1" lang="en"/>
              <a:t>This is the most basic form in vue to bind data in text form with the syntax is two pairs of curly braces (mustache) adjacent to each other {{key}} Vue template will recognize any pair of curly braces and get the name that you have put inside, then compare with the list of keys that you declared in data to display the data.</a:t>
            </a:r>
            <a:endParaRPr i="1"/>
          </a:p>
          <a:p>
            <a:pPr indent="-298450" lvl="1" marL="1371600" rtl="0" algn="l">
              <a:spcBef>
                <a:spcPts val="0"/>
              </a:spcBef>
              <a:spcAft>
                <a:spcPts val="0"/>
              </a:spcAft>
              <a:buSzPts val="1100"/>
              <a:buAutoNum type="alphaLcPeriod"/>
            </a:pPr>
            <a:r>
              <a:rPr b="1" lang="en">
                <a:solidFill>
                  <a:schemeClr val="lt2"/>
                </a:solidFill>
              </a:rPr>
              <a:t>Attributes</a:t>
            </a:r>
            <a:r>
              <a:rPr lang="en"/>
              <a:t>: </a:t>
            </a:r>
            <a:r>
              <a:rPr i="1" lang="en"/>
              <a:t>Parentheses cannot be used inside HTML tags, but instead to be able to add attributes to HTML tags with data in vue.js, you use the “v-bind” directive's syntax</a:t>
            </a:r>
            <a:r>
              <a:rPr lang="en"/>
              <a:t>.</a:t>
            </a:r>
            <a:endParaRPr/>
          </a:p>
          <a:p>
            <a:pPr indent="-298450" lvl="1" marL="1371600" rtl="0" algn="l">
              <a:spcBef>
                <a:spcPts val="0"/>
              </a:spcBef>
              <a:spcAft>
                <a:spcPts val="0"/>
              </a:spcAft>
              <a:buClr>
                <a:schemeClr val="lt2"/>
              </a:buClr>
              <a:buSzPts val="1100"/>
              <a:buAutoNum type="alphaLcPeriod"/>
            </a:pPr>
            <a:r>
              <a:rPr lang="en">
                <a:solidFill>
                  <a:schemeClr val="lt2"/>
                </a:solidFill>
              </a:rPr>
              <a:t>Javascript Expressions : </a:t>
            </a:r>
            <a:r>
              <a:rPr lang="en"/>
              <a:t>we can completely use javascript code in the {{}} pair. However, we can only use the scopes declared by default in Vue such as data, computed, method… Note, it can only handle single statements that return a result, expression statements like if-else ... will not be processed.</a:t>
            </a:r>
            <a:endParaRPr/>
          </a:p>
          <a:p>
            <a:pPr indent="0" lvl="0" marL="1371600" rtl="0" algn="l">
              <a:spcBef>
                <a:spcPts val="1200"/>
              </a:spcBef>
              <a:spcAft>
                <a:spcPts val="0"/>
              </a:spcAft>
              <a:buNone/>
            </a:pPr>
            <a:r>
              <a:t/>
            </a:r>
            <a:endParaRPr>
              <a:solidFill>
                <a:schemeClr val="lt2"/>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165" name="Google Shape;165;p18"/>
          <p:cNvSpPr txBox="1"/>
          <p:nvPr>
            <p:ph idx="1" type="body"/>
          </p:nvPr>
        </p:nvSpPr>
        <p:spPr>
          <a:xfrm>
            <a:off x="1297500" y="1178725"/>
            <a:ext cx="7038900" cy="36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lt2"/>
                </a:solidFill>
              </a:rPr>
              <a:t>Template syntax</a:t>
            </a:r>
            <a:r>
              <a:rPr lang="en"/>
              <a:t>:</a:t>
            </a:r>
            <a:endParaRPr/>
          </a:p>
          <a:p>
            <a:pPr indent="0" lvl="0" marL="0" rtl="0" algn="l">
              <a:spcBef>
                <a:spcPts val="1200"/>
              </a:spcBef>
              <a:spcAft>
                <a:spcPts val="0"/>
              </a:spcAft>
              <a:buNone/>
            </a:pPr>
            <a:r>
              <a:rPr b="1" lang="en">
                <a:solidFill>
                  <a:schemeClr val="lt2"/>
                </a:solidFill>
              </a:rPr>
              <a:t>Directives </a:t>
            </a:r>
            <a:r>
              <a:rPr lang="en"/>
              <a:t>: </a:t>
            </a:r>
            <a:r>
              <a:rPr i="1" lang="en"/>
              <a:t>Directives in vue.js are attributes set with v- prefixes (v-bind, v-on, v-if, v-else, v-else-if, v-model...). The values of these attributes are usually unique javascript expressions, except for v-for. We going to the details about directives later</a:t>
            </a:r>
            <a:endParaRPr i="1"/>
          </a:p>
          <a:p>
            <a:pPr indent="-304958" lvl="0" marL="457200" rtl="0" algn="l">
              <a:spcBef>
                <a:spcPts val="1200"/>
              </a:spcBef>
              <a:spcAft>
                <a:spcPts val="0"/>
              </a:spcAft>
              <a:buSzPct val="100000"/>
              <a:buAutoNum type="alphaLcPeriod"/>
            </a:pPr>
            <a:r>
              <a:rPr i="1" lang="en">
                <a:solidFill>
                  <a:schemeClr val="lt2"/>
                </a:solidFill>
              </a:rPr>
              <a:t>Arguments</a:t>
            </a:r>
            <a:r>
              <a:rPr i="1" lang="en"/>
              <a:t>:  Some directives will allow us to pass parameters in. To pass parameters to these directives, you just need to separate the directives and the parameter with a comma : as v-bind:class, v-bind:style….</a:t>
            </a:r>
            <a:endParaRPr i="1"/>
          </a:p>
          <a:p>
            <a:pPr indent="-304958" lvl="0" marL="457200" rtl="0" algn="l">
              <a:spcBef>
                <a:spcPts val="0"/>
              </a:spcBef>
              <a:spcAft>
                <a:spcPts val="0"/>
              </a:spcAft>
              <a:buSzPct val="100000"/>
              <a:buAutoNum type="alphaLcPeriod"/>
            </a:pPr>
            <a:r>
              <a:rPr i="1" lang="en">
                <a:solidFill>
                  <a:schemeClr val="lt2"/>
                </a:solidFill>
              </a:rPr>
              <a:t>Modifiers</a:t>
            </a:r>
            <a:r>
              <a:rPr i="1" lang="en"/>
              <a:t>:  Modifier is a special suffix appended with a dot, the purpose of the modifier is to determine for the directive to behave in a particular way. For example, the .prevent modifier instructs the v-on to call event.preventDefault() when the event is fired.</a:t>
            </a:r>
            <a:endParaRPr i="1"/>
          </a:p>
          <a:p>
            <a:pPr indent="-304958" lvl="0" marL="457200" rtl="0" algn="l">
              <a:spcBef>
                <a:spcPts val="0"/>
              </a:spcBef>
              <a:spcAft>
                <a:spcPts val="0"/>
              </a:spcAft>
              <a:buSzPct val="100000"/>
              <a:buAutoNum type="alphaLcPeriod"/>
            </a:pPr>
            <a:r>
              <a:rPr i="1" lang="en">
                <a:solidFill>
                  <a:schemeClr val="lt2"/>
                </a:solidFill>
              </a:rPr>
              <a:t>Filters</a:t>
            </a:r>
            <a:r>
              <a:rPr i="1" lang="en"/>
              <a:t>:  Filter works as a data filter, so we can only use it in two places: inside curly braces {{}} and inside the v-bind directive. The filter will be added after the javascript expression and separated by a vertical dash |. You can use multiple filters at the same time by the dash “{{ message | filterA | filterB }}”</a:t>
            </a:r>
            <a:endParaRPr i="1"/>
          </a:p>
          <a:p>
            <a:pPr indent="0" lvl="0" marL="457200" rtl="0" algn="l">
              <a:spcBef>
                <a:spcPts val="1200"/>
              </a:spcBef>
              <a:spcAft>
                <a:spcPts val="0"/>
              </a:spcAft>
              <a:buNone/>
            </a:pPr>
            <a:r>
              <a:t/>
            </a:r>
            <a:endParaRPr i="1">
              <a:solidFill>
                <a:schemeClr val="lt2"/>
              </a:solidFill>
            </a:endParaRPr>
          </a:p>
          <a:p>
            <a:pPr indent="0" lvl="0" marL="1371600" rtl="0" algn="l">
              <a:spcBef>
                <a:spcPts val="1200"/>
              </a:spcBef>
              <a:spcAft>
                <a:spcPts val="0"/>
              </a:spcAft>
              <a:buNone/>
            </a:pPr>
            <a:r>
              <a:t/>
            </a:r>
            <a:endParaRPr>
              <a:solidFill>
                <a:schemeClr val="lt2"/>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171" name="Google Shape;171;p19"/>
          <p:cNvSpPr txBox="1"/>
          <p:nvPr>
            <p:ph idx="1" type="body"/>
          </p:nvPr>
        </p:nvSpPr>
        <p:spPr>
          <a:xfrm>
            <a:off x="1297500" y="1307850"/>
            <a:ext cx="7038900" cy="35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Template syntax</a:t>
            </a:r>
            <a:r>
              <a:rPr lang="en"/>
              <a:t>:</a:t>
            </a:r>
            <a:endParaRPr/>
          </a:p>
          <a:p>
            <a:pPr indent="0" lvl="0" marL="0" rtl="0" algn="l">
              <a:spcBef>
                <a:spcPts val="1200"/>
              </a:spcBef>
              <a:spcAft>
                <a:spcPts val="0"/>
              </a:spcAft>
              <a:buNone/>
            </a:pPr>
            <a:r>
              <a:rPr b="1" lang="en">
                <a:solidFill>
                  <a:schemeClr val="lt2"/>
                </a:solidFill>
              </a:rPr>
              <a:t>Shortened syntax</a:t>
            </a:r>
            <a:r>
              <a:rPr lang="en"/>
              <a:t>: </a:t>
            </a:r>
            <a:endParaRPr i="1"/>
          </a:p>
          <a:p>
            <a:pPr indent="-311150" lvl="0" marL="457200" rtl="0" algn="l">
              <a:spcBef>
                <a:spcPts val="1200"/>
              </a:spcBef>
              <a:spcAft>
                <a:spcPts val="0"/>
              </a:spcAft>
              <a:buSzPts val="1300"/>
              <a:buAutoNum type="alphaLcPeriod"/>
            </a:pPr>
            <a:r>
              <a:rPr i="1" lang="en">
                <a:solidFill>
                  <a:schemeClr val="lt2"/>
                </a:solidFill>
              </a:rPr>
              <a:t>v-bind</a:t>
            </a:r>
            <a:r>
              <a:rPr i="1" lang="en"/>
              <a:t> : example: v-bind:class -&gt; :class.</a:t>
            </a:r>
            <a:endParaRPr i="1"/>
          </a:p>
          <a:p>
            <a:pPr indent="-311150" lvl="0" marL="457200" rtl="0" algn="l">
              <a:spcBef>
                <a:spcPts val="0"/>
              </a:spcBef>
              <a:spcAft>
                <a:spcPts val="0"/>
              </a:spcAft>
              <a:buSzPts val="1300"/>
              <a:buAutoNum type="alphaLcPeriod"/>
            </a:pPr>
            <a:r>
              <a:rPr i="1" lang="en">
                <a:solidFill>
                  <a:schemeClr val="lt2"/>
                </a:solidFill>
              </a:rPr>
              <a:t>v-on</a:t>
            </a:r>
            <a:r>
              <a:rPr i="1" lang="en"/>
              <a:t>:  example: v-on:click=”onClickHandle” -&gt; @click=”onClickHandle”</a:t>
            </a:r>
            <a:endParaRPr i="1">
              <a:solidFill>
                <a:schemeClr val="lt2"/>
              </a:solidFill>
            </a:endParaRPr>
          </a:p>
          <a:p>
            <a:pPr indent="0" lvl="0" marL="457200" rtl="0" algn="l">
              <a:spcBef>
                <a:spcPts val="1200"/>
              </a:spcBef>
              <a:spcAft>
                <a:spcPts val="0"/>
              </a:spcAft>
              <a:buNone/>
            </a:pPr>
            <a:r>
              <a:t/>
            </a:r>
            <a:endParaRPr i="1">
              <a:solidFill>
                <a:schemeClr val="lt2"/>
              </a:solidFill>
            </a:endParaRPr>
          </a:p>
          <a:p>
            <a:pPr indent="0" lvl="0" marL="1371600" rtl="0" algn="l">
              <a:spcBef>
                <a:spcPts val="1200"/>
              </a:spcBef>
              <a:spcAft>
                <a:spcPts val="0"/>
              </a:spcAft>
              <a:buNone/>
            </a:pPr>
            <a:r>
              <a:t/>
            </a:r>
            <a:endParaRPr>
              <a:solidFill>
                <a:schemeClr val="lt2"/>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2"/>
                </a:solidFill>
              </a:rPr>
              <a:t>Computed property </a:t>
            </a:r>
            <a:r>
              <a:rPr lang="en"/>
              <a:t>: </a:t>
            </a:r>
            <a:r>
              <a:rPr i="1" lang="en"/>
              <a:t>Computed property in Vuejs is represented as a method or an object containing setter and getter methods used to set data and get the data to give the template. When you call a computed property, you call it like a normal property. And then the actions in the computed property will be executed. In addition, we can also think that Computed Properties are functions (methods) used to process data displayed on the template, but more optimal than methods, its results will be stored (Cache) and updated only when needed. Set.</a:t>
            </a:r>
            <a:endParaRPr i="1"/>
          </a:p>
          <a:p>
            <a:pPr indent="-311150" lvl="0" marL="457200" rtl="0" algn="l">
              <a:spcBef>
                <a:spcPts val="1200"/>
              </a:spcBef>
              <a:spcAft>
                <a:spcPts val="0"/>
              </a:spcAft>
              <a:buSzPts val="1300"/>
              <a:buAutoNum type="alphaLcPeriod"/>
            </a:pPr>
            <a:r>
              <a:rPr lang="en">
                <a:solidFill>
                  <a:schemeClr val="lt2"/>
                </a:solidFill>
              </a:rPr>
              <a:t>Computed syntax</a:t>
            </a:r>
            <a:r>
              <a:rPr lang="en"/>
              <a:t>: </a:t>
            </a:r>
            <a:r>
              <a:rPr i="1" lang="en"/>
              <a:t>we just need to put it in the computed key</a:t>
            </a:r>
            <a:endParaRPr i="1"/>
          </a:p>
          <a:p>
            <a:pPr indent="-311150" lvl="0" marL="457200" rtl="0" algn="l">
              <a:spcBef>
                <a:spcPts val="0"/>
              </a:spcBef>
              <a:spcAft>
                <a:spcPts val="0"/>
              </a:spcAft>
              <a:buSzPts val="1300"/>
              <a:buAutoNum type="alphaLcPeriod"/>
            </a:pPr>
            <a:r>
              <a:rPr i="1" lang="en">
                <a:solidFill>
                  <a:schemeClr val="lt2"/>
                </a:solidFill>
              </a:rPr>
              <a:t>Computed getter and setter </a:t>
            </a:r>
            <a:r>
              <a:rPr i="1" lang="en"/>
              <a:t>:  By default each computed will have two methods that are getter and setter, if you do not declare it, by default it will understand that you are using getter, so at the end of each computed there is always a return statement.</a:t>
            </a:r>
            <a:endParaRPr i="1"/>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Watcher: </a:t>
            </a:r>
            <a:r>
              <a:rPr i="1" lang="en"/>
              <a:t>watcher has responsible for monitoring data changes and taking action accordingly.</a:t>
            </a:r>
            <a:endParaRPr i="1"/>
          </a:p>
          <a:p>
            <a:pPr indent="0" lvl="0" marL="0" rtl="0" algn="l">
              <a:spcBef>
                <a:spcPts val="1200"/>
              </a:spcBef>
              <a:spcAft>
                <a:spcPts val="0"/>
              </a:spcAft>
              <a:buNone/>
            </a:pPr>
            <a:r>
              <a:rPr i="1" lang="en">
                <a:solidFill>
                  <a:schemeClr val="lt2"/>
                </a:solidFill>
              </a:rPr>
              <a:t>Watcher syntax</a:t>
            </a:r>
            <a:r>
              <a:rPr i="1" lang="en"/>
              <a:t>: we need to follow 2 rules:</a:t>
            </a:r>
            <a:endParaRPr i="1"/>
          </a:p>
          <a:p>
            <a:pPr indent="-311150" lvl="0" marL="457200" rtl="0" algn="l">
              <a:spcBef>
                <a:spcPts val="1200"/>
              </a:spcBef>
              <a:spcAft>
                <a:spcPts val="0"/>
              </a:spcAft>
              <a:buSzPts val="1300"/>
              <a:buChar char="-"/>
            </a:pPr>
            <a:r>
              <a:rPr i="1" lang="en"/>
              <a:t>Watcher’s name have to equal with data name need to watch</a:t>
            </a:r>
            <a:endParaRPr i="1"/>
          </a:p>
          <a:p>
            <a:pPr indent="-311150" lvl="0" marL="457200" rtl="0" algn="l">
              <a:spcBef>
                <a:spcPts val="0"/>
              </a:spcBef>
              <a:spcAft>
                <a:spcPts val="0"/>
              </a:spcAft>
              <a:buSzPts val="1300"/>
              <a:buChar char="-"/>
            </a:pPr>
            <a:r>
              <a:rPr i="1" lang="en"/>
              <a:t>Watchers have to put into watch scope</a:t>
            </a:r>
            <a:endParaRPr i="1"/>
          </a:p>
          <a:p>
            <a:pPr indent="0" lvl="0" marL="0" rtl="0" algn="l">
              <a:spcBef>
                <a:spcPts val="1200"/>
              </a:spcBef>
              <a:spcAft>
                <a:spcPts val="1200"/>
              </a:spcAft>
              <a:buNone/>
            </a:pPr>
            <a:r>
              <a:rPr i="1" lang="en">
                <a:solidFill>
                  <a:schemeClr val="lt2"/>
                </a:solidFill>
              </a:rPr>
              <a:t>Computed and Watcher</a:t>
            </a:r>
            <a:r>
              <a:rPr i="1" lang="en"/>
              <a:t>: We can think of computed as an aggregation of many watchers</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