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98" r:id="rId2"/>
    <p:sldId id="291" r:id="rId3"/>
    <p:sldId id="299" r:id="rId4"/>
    <p:sldId id="293" r:id="rId5"/>
    <p:sldId id="301" r:id="rId6"/>
    <p:sldId id="315" r:id="rId7"/>
    <p:sldId id="314" r:id="rId8"/>
    <p:sldId id="313" r:id="rId9"/>
    <p:sldId id="308" r:id="rId10"/>
    <p:sldId id="303" r:id="rId11"/>
    <p:sldId id="310" r:id="rId12"/>
    <p:sldId id="305" r:id="rId13"/>
    <p:sldId id="306" r:id="rId14"/>
    <p:sldId id="309" r:id="rId15"/>
    <p:sldId id="307" r:id="rId16"/>
    <p:sldId id="311" r:id="rId17"/>
    <p:sldId id="312" r:id="rId18"/>
    <p:sldId id="304"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448" autoAdjust="0"/>
  </p:normalViewPr>
  <p:slideViewPr>
    <p:cSldViewPr snapToGrid="0">
      <p:cViewPr>
        <p:scale>
          <a:sx n="50" d="100"/>
          <a:sy n="50" d="100"/>
        </p:scale>
        <p:origin x="36" y="1434"/>
      </p:cViewPr>
      <p:guideLst>
        <p:guide orient="horz" pos="1620"/>
        <p:guide pos="2880"/>
      </p:guideLst>
    </p:cSldViewPr>
  </p:slideViewPr>
  <p:outlineViewPr>
    <p:cViewPr>
      <p:scale>
        <a:sx n="33" d="100"/>
        <a:sy n="33" d="100"/>
      </p:scale>
      <p:origin x="0" y="-311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9213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US" dirty="0"/>
              <a:t>https://data-feminism.mitpress.mit.edu/pub/h1w0nbqp/release/3</a:t>
            </a:r>
          </a:p>
        </p:txBody>
      </p:sp>
    </p:spTree>
    <p:extLst>
      <p:ext uri="{BB962C8B-B14F-4D97-AF65-F5344CB8AC3E}">
        <p14:creationId xmlns:p14="http://schemas.microsoft.com/office/powerpoint/2010/main" val="408134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Facebook continues to resolve users’ genders into a binary: either “male” or “female.” Evidently, this decision was made so that Facebook could allow its primary clients—advertisers—to more easily market to one gender or the other. Put another way, even if you can choose the gender that you show to your Facebook friends, you can’t change the gender that Facebook provides to its paying customers (figure 4.3). https://data-feminism.mitpress.mit.edu/pub/h1w0nbqp/release/3</a:t>
            </a:r>
          </a:p>
          <a:p>
            <a:endParaRPr lang="en-US" dirty="0"/>
          </a:p>
        </p:txBody>
      </p:sp>
    </p:spTree>
    <p:extLst>
      <p:ext uri="{BB962C8B-B14F-4D97-AF65-F5344CB8AC3E}">
        <p14:creationId xmlns:p14="http://schemas.microsoft.com/office/powerpoint/2010/main" val="382580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One recent alternative to the binary, developed by Public Health England in collaboration with LGBTQ+ organizations in the United Kingdom, is in evidence in figure 4.5. This two-item questionnaire was designed for use in routine national surveillance of HIV in England and Wales to determine self-identified gender and cis or trans status in a public health context. The designers offer three named genders, a catch-all fourth category, and an option for not disclosing gender identity. In a separate question, they ask about gender at birth, again giving an option for not disclosing. The survey design uses sensitive wording and inclusive terminology to allow trans and genderqueer populations to be counted. These questions are being considered for expanded use across other national health records and data collection systems in the United Kingdom.</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https://data-feminism.mitpress.mit.edu/pub/h1w0nbqp/release/3</a:t>
            </a:r>
          </a:p>
          <a:p>
            <a:endParaRPr lang="en-US" dirty="0"/>
          </a:p>
        </p:txBody>
      </p:sp>
    </p:spTree>
    <p:extLst>
      <p:ext uri="{BB962C8B-B14F-4D97-AF65-F5344CB8AC3E}">
        <p14:creationId xmlns:p14="http://schemas.microsoft.com/office/powerpoint/2010/main" val="1251456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F3CF-A768-EDA1-D9D5-96853CE5E5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45DFAF-4E0C-1B83-BC78-A6530F454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5B7614-309F-B284-11A2-E08E54A61D2A}"/>
              </a:ext>
            </a:extLst>
          </p:cNvPr>
          <p:cNvSpPr>
            <a:spLocks noGrp="1"/>
          </p:cNvSpPr>
          <p:nvPr>
            <p:ph type="dt" sz="half" idx="10"/>
          </p:nvPr>
        </p:nvSpPr>
        <p:spPr/>
        <p:txBody>
          <a:bodyPr/>
          <a:lstStyle/>
          <a:p>
            <a:fld id="{EF98A78F-8C86-1049-B6D1-39A7C69737B4}" type="datetimeFigureOut">
              <a:rPr lang="en-US" smtClean="0"/>
              <a:t>8/13/25</a:t>
            </a:fld>
            <a:endParaRPr lang="en-US"/>
          </a:p>
        </p:txBody>
      </p:sp>
      <p:sp>
        <p:nvSpPr>
          <p:cNvPr id="5" name="Footer Placeholder 4">
            <a:extLst>
              <a:ext uri="{FF2B5EF4-FFF2-40B4-BE49-F238E27FC236}">
                <a16:creationId xmlns:a16="http://schemas.microsoft.com/office/drawing/2014/main" id="{88067661-B248-9A5F-E2A5-9B2CEC2E0F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B5832F-8FB9-DC60-DE40-6E2049EAACFC}"/>
              </a:ext>
            </a:extLst>
          </p:cNvPr>
          <p:cNvSpPr>
            <a:spLocks noGrp="1"/>
          </p:cNvSpPr>
          <p:nvPr>
            <p:ph type="sldNum" sz="quarter" idx="12"/>
          </p:nvPr>
        </p:nvSpPr>
        <p:spPr/>
        <p:txBody>
          <a:bodyPr/>
          <a:lstStyle/>
          <a:p>
            <a:fld id="{933F6819-B91C-1649-AEF0-9DA23DE9696A}" type="slidenum">
              <a:rPr lang="en-US" smtClean="0"/>
              <a:t>‹#›</a:t>
            </a:fld>
            <a:endParaRPr lang="en-US"/>
          </a:p>
        </p:txBody>
      </p:sp>
    </p:spTree>
    <p:extLst>
      <p:ext uri="{BB962C8B-B14F-4D97-AF65-F5344CB8AC3E}">
        <p14:creationId xmlns:p14="http://schemas.microsoft.com/office/powerpoint/2010/main" val="10545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udding.cool/projects/vocabulary/index.html"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udding.cool/projects/vocabulary/index.html"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enschmidt.org/profGender/#%7B%22database%22%3A%22RMP%22%2C%22plotType%22%3A%22pointchart%22%2C%22method%22%3A%22return_json%22%2C%22search_limits%22%3A%7B%22word%22%3A%5B%22his%20kids%22%2C%22her%20kids%22%5D%2C%22department__id%22%3A%7B%22%24lte%22%3A25%7D%7D%2C%22aesthetic%22%3A%7B%22x%22%3A%22WordsPerMillion%22%2C%22y%22%3A%22department%22%2C%22color%22%3A%22gender%22%7D%2C%22counttype%22%3A%5B%22WordCount%22%2C%22TotalWords%22%5D%2C%22groups%22%3A%5B%22unigram%22%5D%2C%22testGroup%22%3A%22C%22%7D"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modelviewculture.com/pieces/i-can-text-you-a-pile-of-poo-but-i-cant-write-my-name"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johnwmillr.com/trucks-and-beer/"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B040B4B-6C03-3E75-383E-EDB6E3AEB50B}"/>
              </a:ext>
            </a:extLst>
          </p:cNvPr>
          <p:cNvSpPr txBox="1"/>
          <p:nvPr/>
        </p:nvSpPr>
        <p:spPr>
          <a:xfrm>
            <a:off x="6965346" y="4207551"/>
            <a:ext cx="1723550" cy="646331"/>
          </a:xfrm>
          <a:prstGeom prst="rect">
            <a:avLst/>
          </a:prstGeom>
          <a:noFill/>
        </p:spPr>
        <p:txBody>
          <a:bodyPr wrap="none" rtlCol="0">
            <a:spAutoFit/>
          </a:bodyPr>
          <a:lstStyle/>
          <a:p>
            <a:pPr algn="r"/>
            <a:r>
              <a:rPr lang="en-US" sz="1800" dirty="0">
                <a:solidFill>
                  <a:schemeClr val="bg1"/>
                </a:solidFill>
              </a:rPr>
              <a:t>Dr. Curt Rode</a:t>
            </a:r>
          </a:p>
          <a:p>
            <a:pPr algn="r"/>
            <a:r>
              <a:rPr lang="en-US" sz="1800" dirty="0">
                <a:solidFill>
                  <a:schemeClr val="bg1"/>
                </a:solidFill>
              </a:rPr>
              <a:t>Dr. Brad Lucas</a:t>
            </a:r>
          </a:p>
        </p:txBody>
      </p:sp>
      <p:sp>
        <p:nvSpPr>
          <p:cNvPr id="5" name="TextBox 4">
            <a:extLst>
              <a:ext uri="{FF2B5EF4-FFF2-40B4-BE49-F238E27FC236}">
                <a16:creationId xmlns:a16="http://schemas.microsoft.com/office/drawing/2014/main" id="{2EA10D5A-FC31-9932-2473-2BA79205F5B6}"/>
              </a:ext>
            </a:extLst>
          </p:cNvPr>
          <p:cNvSpPr txBox="1"/>
          <p:nvPr/>
        </p:nvSpPr>
        <p:spPr>
          <a:xfrm>
            <a:off x="5724558" y="411801"/>
            <a:ext cx="2964338" cy="2062103"/>
          </a:xfrm>
          <a:prstGeom prst="rect">
            <a:avLst/>
          </a:prstGeom>
          <a:noFill/>
        </p:spPr>
        <p:txBody>
          <a:bodyPr wrap="none" rtlCol="0">
            <a:spAutoFit/>
          </a:bodyPr>
          <a:lstStyle/>
          <a:p>
            <a:pPr algn="r"/>
            <a:r>
              <a:rPr lang="en-US" sz="3600" dirty="0">
                <a:solidFill>
                  <a:schemeClr val="bg1"/>
                </a:solidFill>
              </a:rPr>
              <a:t>WRIT 20833</a:t>
            </a:r>
          </a:p>
          <a:p>
            <a:pPr algn="r"/>
            <a:br>
              <a:rPr lang="en-US" sz="3600" dirty="0">
                <a:solidFill>
                  <a:schemeClr val="bg1"/>
                </a:solidFill>
              </a:rPr>
            </a:br>
            <a:r>
              <a:rPr lang="en-US" sz="2800" dirty="0">
                <a:solidFill>
                  <a:schemeClr val="bg1"/>
                </a:solidFill>
              </a:rPr>
              <a:t>Intro to Coding</a:t>
            </a:r>
          </a:p>
          <a:p>
            <a:pPr algn="r"/>
            <a:r>
              <a:rPr lang="en-US" sz="2800" dirty="0">
                <a:solidFill>
                  <a:schemeClr val="bg1"/>
                </a:solidFill>
              </a:rPr>
              <a:t>in the Humanities</a:t>
            </a:r>
          </a:p>
        </p:txBody>
      </p:sp>
      <p:pic>
        <p:nvPicPr>
          <p:cNvPr id="4" name="Picture 3" descr="Binary code across a green face">
            <a:extLst>
              <a:ext uri="{FF2B5EF4-FFF2-40B4-BE49-F238E27FC236}">
                <a16:creationId xmlns:a16="http://schemas.microsoft.com/office/drawing/2014/main" id="{12CB28EE-594B-36D0-68FD-6B367C08F13A}"/>
              </a:ext>
            </a:extLst>
          </p:cNvPr>
          <p:cNvPicPr>
            <a:picLocks noChangeAspect="1"/>
          </p:cNvPicPr>
          <p:nvPr/>
        </p:nvPicPr>
        <p:blipFill rotWithShape="1">
          <a:blip r:embed="rId3"/>
          <a:srcRect l="8638" r="9082"/>
          <a:stretch/>
        </p:blipFill>
        <p:spPr>
          <a:xfrm>
            <a:off x="-64875" y="1"/>
            <a:ext cx="5690288" cy="5186828"/>
          </a:xfrm>
          <a:prstGeom prst="rect">
            <a:avLst/>
          </a:prstGeom>
          <a:blipFill dpi="0" rotWithShape="1">
            <a:blip r:embed="rId4"/>
            <a:srcRect/>
            <a:tile tx="0" ty="0" sx="100000" sy="100000" flip="none" algn="tl"/>
          </a:blipFill>
          <a:effectLst>
            <a:softEdge rad="635000"/>
          </a:effectLst>
        </p:spPr>
      </p:pic>
      <p:sp>
        <p:nvSpPr>
          <p:cNvPr id="7" name="Title 6">
            <a:extLst>
              <a:ext uri="{FF2B5EF4-FFF2-40B4-BE49-F238E27FC236}">
                <a16:creationId xmlns:a16="http://schemas.microsoft.com/office/drawing/2014/main" id="{447992BC-DF34-4940-A89D-420016D87658}"/>
              </a:ext>
            </a:extLst>
          </p:cNvPr>
          <p:cNvSpPr>
            <a:spLocks noGrp="1"/>
          </p:cNvSpPr>
          <p:nvPr>
            <p:ph type="title"/>
          </p:nvPr>
        </p:nvSpPr>
        <p:spPr>
          <a:xfrm>
            <a:off x="466796" y="-767700"/>
            <a:ext cx="8222100" cy="767700"/>
          </a:xfrm>
        </p:spPr>
        <p:txBody>
          <a:bodyPr/>
          <a:lstStyle/>
          <a:p>
            <a:r>
              <a:rPr lang="en-US" dirty="0"/>
              <a:t>WRIT 20833 Intro to Coding in the Humanities</a:t>
            </a:r>
          </a:p>
        </p:txBody>
      </p:sp>
    </p:spTree>
    <p:extLst>
      <p:ext uri="{BB962C8B-B14F-4D97-AF65-F5344CB8AC3E}">
        <p14:creationId xmlns:p14="http://schemas.microsoft.com/office/powerpoint/2010/main" val="123216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pudding.cool/projects/vocabulary/index.html&#10;The Largest Vocabulary In Hip Hop&#10;Rappers, ranked by the number of unique words used in their lyrics&#10;By Matt Daniels&#10;Updated on January 21, 2019&#10;with 75 new rappers including Brockhampton, Death Grips, Lil Uzi Vert, Travis Scott, and Migos&#10;&#10;This project was originally published in 2014 and recently updated in January 2019 with newer lyrics data and 75 additional artists, including Lil Uzi Vert, Lil Yachty, Migos, and 21 Savage.">
            <a:hlinkClick r:id="rId2"/>
            <a:extLst>
              <a:ext uri="{FF2B5EF4-FFF2-40B4-BE49-F238E27FC236}">
                <a16:creationId xmlns:a16="http://schemas.microsoft.com/office/drawing/2014/main" id="{CE32DC15-7B24-5574-4867-8664561B8D59}"/>
              </a:ext>
            </a:extLst>
          </p:cNvPr>
          <p:cNvPicPr>
            <a:picLocks noChangeAspect="1"/>
          </p:cNvPicPr>
          <p:nvPr/>
        </p:nvPicPr>
        <p:blipFill>
          <a:blip r:embed="rId3"/>
          <a:stretch>
            <a:fillRect/>
          </a:stretch>
        </p:blipFill>
        <p:spPr>
          <a:xfrm>
            <a:off x="962380" y="0"/>
            <a:ext cx="7219240" cy="5143500"/>
          </a:xfrm>
          <a:prstGeom prst="rect">
            <a:avLst/>
          </a:prstGeom>
        </p:spPr>
      </p:pic>
      <p:sp>
        <p:nvSpPr>
          <p:cNvPr id="2" name="Title 1">
            <a:extLst>
              <a:ext uri="{FF2B5EF4-FFF2-40B4-BE49-F238E27FC236}">
                <a16:creationId xmlns:a16="http://schemas.microsoft.com/office/drawing/2014/main" id="{43A93356-3DF5-42BE-B57D-99C12F23F30C}"/>
              </a:ext>
            </a:extLst>
          </p:cNvPr>
          <p:cNvSpPr>
            <a:spLocks noGrp="1"/>
          </p:cNvSpPr>
          <p:nvPr>
            <p:ph type="title"/>
          </p:nvPr>
        </p:nvSpPr>
        <p:spPr>
          <a:xfrm>
            <a:off x="460950" y="-767700"/>
            <a:ext cx="8222100" cy="767700"/>
          </a:xfrm>
        </p:spPr>
        <p:txBody>
          <a:bodyPr/>
          <a:lstStyle/>
          <a:p>
            <a:r>
              <a:rPr lang="en-US" dirty="0"/>
              <a:t>The Largest Vocabulary</a:t>
            </a:r>
            <a:r>
              <a:rPr lang="en-US" baseline="0" dirty="0"/>
              <a:t> in Hip Hop</a:t>
            </a:r>
            <a:endParaRPr lang="en-US" dirty="0"/>
          </a:p>
        </p:txBody>
      </p:sp>
    </p:spTree>
    <p:extLst>
      <p:ext uri="{BB962C8B-B14F-4D97-AF65-F5344CB8AC3E}">
        <p14:creationId xmlns:p14="http://schemas.microsoft.com/office/powerpoint/2010/main" val="1652733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ince the original release, there’s now a notable trend of fewer unique words among newer artists. This is easier to see in this chart, which highlights each artist’s primary decade, based on album release dates for their vocabulary calculation (the first 35,000 lyrics).">
            <a:hlinkClick r:id="rId2"/>
            <a:extLst>
              <a:ext uri="{FF2B5EF4-FFF2-40B4-BE49-F238E27FC236}">
                <a16:creationId xmlns:a16="http://schemas.microsoft.com/office/drawing/2014/main" id="{A5BBD0DC-4F31-37AD-3D80-BFED5168E25C}"/>
              </a:ext>
            </a:extLst>
          </p:cNvPr>
          <p:cNvPicPr>
            <a:picLocks noChangeAspect="1"/>
          </p:cNvPicPr>
          <p:nvPr/>
        </p:nvPicPr>
        <p:blipFill rotWithShape="1">
          <a:blip r:embed="rId3"/>
          <a:srcRect l="2073" r="1859"/>
          <a:stretch/>
        </p:blipFill>
        <p:spPr>
          <a:xfrm>
            <a:off x="-8238" y="114300"/>
            <a:ext cx="9160162" cy="4505325"/>
          </a:xfrm>
          <a:prstGeom prst="rect">
            <a:avLst/>
          </a:prstGeom>
          <a:noFill/>
        </p:spPr>
      </p:pic>
      <p:sp>
        <p:nvSpPr>
          <p:cNvPr id="2" name="Title 1">
            <a:extLst>
              <a:ext uri="{FF2B5EF4-FFF2-40B4-BE49-F238E27FC236}">
                <a16:creationId xmlns:a16="http://schemas.microsoft.com/office/drawing/2014/main" id="{5D1A76DE-D535-470C-8D71-98290F204E87}"/>
              </a:ext>
            </a:extLst>
          </p:cNvPr>
          <p:cNvSpPr>
            <a:spLocks noGrp="1"/>
          </p:cNvSpPr>
          <p:nvPr>
            <p:ph type="title"/>
          </p:nvPr>
        </p:nvSpPr>
        <p:spPr>
          <a:xfrm>
            <a:off x="460793" y="-767700"/>
            <a:ext cx="8222100" cy="767700"/>
          </a:xfrm>
        </p:spPr>
        <p:txBody>
          <a:bodyPr/>
          <a:lstStyle/>
          <a:p>
            <a:r>
              <a:rPr lang="en-US" dirty="0"/>
              <a:t># of Unique</a:t>
            </a:r>
            <a:r>
              <a:rPr lang="en-US" baseline="0" dirty="0"/>
              <a:t> Word in First 35K Lyrics</a:t>
            </a:r>
            <a:endParaRPr lang="en-US" dirty="0"/>
          </a:p>
        </p:txBody>
      </p:sp>
    </p:spTree>
    <p:extLst>
      <p:ext uri="{BB962C8B-B14F-4D97-AF65-F5344CB8AC3E}">
        <p14:creationId xmlns:p14="http://schemas.microsoft.com/office/powerpoint/2010/main" val="35682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endered Language in Teacher Reviews&#10;I've had trouble keeping this site up continuously during COVID. As of March 2021, I'm now trying a new strategy to cache common queries on the server even when the underlying database is down. If you find that many searches don't change the results, that's why.&#10;This interactive chart lets you explore the words used to describe male and female teachers in about 14 million reviews from RateMyProfessor.com.&#10;&#10;Not all words have gender splits, but a surprising number do. Even things like pronouns are used quite differently by gender.&#10;&#10;Search term(s) (case-insensitive):&#10;use commas to aggregate multiple terms">
            <a:hlinkClick r:id="rId2"/>
            <a:extLst>
              <a:ext uri="{FF2B5EF4-FFF2-40B4-BE49-F238E27FC236}">
                <a16:creationId xmlns:a16="http://schemas.microsoft.com/office/drawing/2014/main" id="{B7BF0BB9-D710-156D-40D1-9A9B1675D02F}"/>
              </a:ext>
            </a:extLst>
          </p:cNvPr>
          <p:cNvPicPr>
            <a:picLocks noChangeAspect="1"/>
          </p:cNvPicPr>
          <p:nvPr/>
        </p:nvPicPr>
        <p:blipFill>
          <a:blip r:embed="rId3"/>
          <a:stretch>
            <a:fillRect/>
          </a:stretch>
        </p:blipFill>
        <p:spPr>
          <a:xfrm>
            <a:off x="605270" y="0"/>
            <a:ext cx="7933460" cy="5143500"/>
          </a:xfrm>
          <a:prstGeom prst="rect">
            <a:avLst/>
          </a:prstGeom>
        </p:spPr>
      </p:pic>
      <p:sp>
        <p:nvSpPr>
          <p:cNvPr id="2" name="Title 1">
            <a:extLst>
              <a:ext uri="{FF2B5EF4-FFF2-40B4-BE49-F238E27FC236}">
                <a16:creationId xmlns:a16="http://schemas.microsoft.com/office/drawing/2014/main" id="{40D38638-C17C-4678-945A-5FB1A0E9A46D}"/>
              </a:ext>
            </a:extLst>
          </p:cNvPr>
          <p:cNvSpPr>
            <a:spLocks noGrp="1"/>
          </p:cNvSpPr>
          <p:nvPr>
            <p:ph type="title"/>
          </p:nvPr>
        </p:nvSpPr>
        <p:spPr>
          <a:xfrm>
            <a:off x="605270" y="-767700"/>
            <a:ext cx="8222100" cy="767700"/>
          </a:xfrm>
        </p:spPr>
        <p:txBody>
          <a:bodyPr/>
          <a:lstStyle/>
          <a:p>
            <a:r>
              <a:rPr lang="en-US" dirty="0"/>
              <a:t>Gendered Language in Teacher</a:t>
            </a:r>
            <a:r>
              <a:rPr lang="en-US" baseline="0" dirty="0"/>
              <a:t> Reviews</a:t>
            </a:r>
            <a:endParaRPr lang="en-US" dirty="0"/>
          </a:p>
        </p:txBody>
      </p:sp>
    </p:spTree>
    <p:extLst>
      <p:ext uri="{BB962C8B-B14F-4D97-AF65-F5344CB8AC3E}">
        <p14:creationId xmlns:p14="http://schemas.microsoft.com/office/powerpoint/2010/main" val="3461571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 Can Text You A Pile of Poo, But I Can’t Write My Name&#10;We can’t ignore the composition of the Unicode Consortium’s members, directors, and officers -- the people who define the everyday writing systems of all languages across the globe.&#10;&#10;by Aditya Mukerjee on March 17th, 2015&#10;I am an engineer, and I am a writer. As an engineer, I spend a lot of time thinking about how text is stored, but relatively little about what information the text actually represents. To the computer, text is an abstract entity – a stream of 0s and 1s, and any semantic meaning is in the eye of the beholder. As a writer, of course, the meaning is everything, and the mechanics of how the text is stored is merely a technical detail.">
            <a:hlinkClick r:id="rId2"/>
            <a:extLst>
              <a:ext uri="{FF2B5EF4-FFF2-40B4-BE49-F238E27FC236}">
                <a16:creationId xmlns:a16="http://schemas.microsoft.com/office/drawing/2014/main" id="{C8B1FEEB-A283-1B18-A95E-BAA86AF7508C}"/>
              </a:ext>
            </a:extLst>
          </p:cNvPr>
          <p:cNvPicPr>
            <a:picLocks noChangeAspect="1"/>
          </p:cNvPicPr>
          <p:nvPr/>
        </p:nvPicPr>
        <p:blipFill>
          <a:blip r:embed="rId3"/>
          <a:stretch>
            <a:fillRect/>
          </a:stretch>
        </p:blipFill>
        <p:spPr>
          <a:xfrm>
            <a:off x="481309" y="0"/>
            <a:ext cx="8181382" cy="5143500"/>
          </a:xfrm>
          <a:prstGeom prst="rect">
            <a:avLst/>
          </a:prstGeom>
        </p:spPr>
      </p:pic>
      <p:sp>
        <p:nvSpPr>
          <p:cNvPr id="2" name="Title 1">
            <a:extLst>
              <a:ext uri="{FF2B5EF4-FFF2-40B4-BE49-F238E27FC236}">
                <a16:creationId xmlns:a16="http://schemas.microsoft.com/office/drawing/2014/main" id="{41B8F6B9-E5E3-4F6E-8418-969617E04399}"/>
              </a:ext>
            </a:extLst>
          </p:cNvPr>
          <p:cNvSpPr>
            <a:spLocks noGrp="1"/>
          </p:cNvSpPr>
          <p:nvPr>
            <p:ph type="title"/>
          </p:nvPr>
        </p:nvSpPr>
        <p:spPr>
          <a:xfrm>
            <a:off x="481309" y="-767700"/>
            <a:ext cx="8222100" cy="767700"/>
          </a:xfrm>
        </p:spPr>
        <p:txBody>
          <a:bodyPr/>
          <a:lstStyle/>
          <a:p>
            <a:r>
              <a:rPr lang="en-US" dirty="0"/>
              <a:t>Text You A Pile of Poo</a:t>
            </a:r>
          </a:p>
        </p:txBody>
      </p:sp>
    </p:spTree>
    <p:extLst>
      <p:ext uri="{BB962C8B-B14F-4D97-AF65-F5344CB8AC3E}">
        <p14:creationId xmlns:p14="http://schemas.microsoft.com/office/powerpoint/2010/main" val="819445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cond-Class Languages&#10;Fountain pen writing in Bangla.&#10;My family’s native language, which I grew up speaking, is far from a niche language. Bengali is the seventh most common native language in the world, sitting ahead of the eighth (Russian) by a wide margin, with as many native speakers as French, German, and Italian combined.&#10;&#10;And yet, on the Internet, Bengali is very much a second-class citizen – as are Arabic (#5), Hindi (#4), and Mandarin (#1) – any language which is not written with the Latin alphabet.">
            <a:extLst>
              <a:ext uri="{FF2B5EF4-FFF2-40B4-BE49-F238E27FC236}">
                <a16:creationId xmlns:a16="http://schemas.microsoft.com/office/drawing/2014/main" id="{E5C6EC22-23FF-02A7-3CD4-281EF7A30D3A}"/>
              </a:ext>
            </a:extLst>
          </p:cNvPr>
          <p:cNvPicPr>
            <a:picLocks noChangeAspect="1"/>
          </p:cNvPicPr>
          <p:nvPr/>
        </p:nvPicPr>
        <p:blipFill>
          <a:blip r:embed="rId2"/>
          <a:stretch>
            <a:fillRect/>
          </a:stretch>
        </p:blipFill>
        <p:spPr>
          <a:xfrm>
            <a:off x="1630380" y="0"/>
            <a:ext cx="5883239" cy="5143500"/>
          </a:xfrm>
          <a:prstGeom prst="rect">
            <a:avLst/>
          </a:prstGeom>
        </p:spPr>
      </p:pic>
      <p:sp>
        <p:nvSpPr>
          <p:cNvPr id="2" name="Title 1">
            <a:extLst>
              <a:ext uri="{FF2B5EF4-FFF2-40B4-BE49-F238E27FC236}">
                <a16:creationId xmlns:a16="http://schemas.microsoft.com/office/drawing/2014/main" id="{7623BD02-B6DA-4B39-A640-21C86E928A8D}"/>
              </a:ext>
            </a:extLst>
          </p:cNvPr>
          <p:cNvSpPr>
            <a:spLocks noGrp="1"/>
          </p:cNvSpPr>
          <p:nvPr>
            <p:ph type="title"/>
          </p:nvPr>
        </p:nvSpPr>
        <p:spPr>
          <a:xfrm>
            <a:off x="460949" y="-767700"/>
            <a:ext cx="8222100" cy="767700"/>
          </a:xfrm>
        </p:spPr>
        <p:txBody>
          <a:bodyPr/>
          <a:lstStyle/>
          <a:p>
            <a:r>
              <a:rPr lang="en-US" dirty="0"/>
              <a:t>Second-Class Languages</a:t>
            </a:r>
          </a:p>
        </p:txBody>
      </p:sp>
    </p:spTree>
    <p:extLst>
      <p:ext uri="{BB962C8B-B14F-4D97-AF65-F5344CB8AC3E}">
        <p14:creationId xmlns:p14="http://schemas.microsoft.com/office/powerpoint/2010/main" val="4086105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ublished on&#10;Mar 16, 2020&#10;4. “What Gets Counted Counts”&#10;Principle #4 of Data Feminism is to Rethink Binaries and Hierarchies. Data feminism requires us to challenge the gender binary, along with other systems of counting and classification that perpetuate oppression.&#10;&#10;by Catherine D'Ignazio and Lauren Klein&#10;Published on&#10;Mar 16, 2020&#10;This Pub is a Version of&#10;4 : : &quot;Lo que se cuenta, cuenta&quot;&#10;4 : : &quot;Lo que se cuenta, cuenta&quot;&#10;by Catherine D'Ignazio and Lauren Klein&#10;Published on Apr 23, 2023&#10;data-feminism.mitpress.mit.edu&#10;Principle: Rethink Binaries and Hierarchies&#10;&#10;Data feminism requires us to challenge the gender binary, along with other systems of counting and classification that perpetuate oppression.&#10;&#10;&#10;&#10;“Sign in or create an account to continue.” At a time in which every website seems to require its &#10;own user account, these words often elicit a groan—and the inevitability of yet another password that will soon be forgotten.">
            <a:extLst>
              <a:ext uri="{FF2B5EF4-FFF2-40B4-BE49-F238E27FC236}">
                <a16:creationId xmlns:a16="http://schemas.microsoft.com/office/drawing/2014/main" id="{BA878339-A87D-4835-8533-925B784F6554}"/>
              </a:ext>
            </a:extLst>
          </p:cNvPr>
          <p:cNvPicPr>
            <a:picLocks noChangeAspect="1"/>
          </p:cNvPicPr>
          <p:nvPr/>
        </p:nvPicPr>
        <p:blipFill>
          <a:blip r:embed="rId3"/>
          <a:stretch>
            <a:fillRect/>
          </a:stretch>
        </p:blipFill>
        <p:spPr>
          <a:xfrm>
            <a:off x="1404687" y="0"/>
            <a:ext cx="6334626" cy="5143500"/>
          </a:xfrm>
          <a:prstGeom prst="rect">
            <a:avLst/>
          </a:prstGeom>
        </p:spPr>
      </p:pic>
      <p:sp>
        <p:nvSpPr>
          <p:cNvPr id="2" name="Title 1">
            <a:extLst>
              <a:ext uri="{FF2B5EF4-FFF2-40B4-BE49-F238E27FC236}">
                <a16:creationId xmlns:a16="http://schemas.microsoft.com/office/drawing/2014/main" id="{EAA96BB1-12EE-46D6-9277-DE4C7C2A295B}"/>
              </a:ext>
            </a:extLst>
          </p:cNvPr>
          <p:cNvSpPr>
            <a:spLocks noGrp="1"/>
          </p:cNvSpPr>
          <p:nvPr>
            <p:ph type="title"/>
          </p:nvPr>
        </p:nvSpPr>
        <p:spPr>
          <a:xfrm>
            <a:off x="460950" y="-767700"/>
            <a:ext cx="8222100" cy="767700"/>
          </a:xfrm>
        </p:spPr>
        <p:txBody>
          <a:bodyPr/>
          <a:lstStyle/>
          <a:p>
            <a:r>
              <a:rPr lang="en-US" dirty="0"/>
              <a:t>Rethink Binaries and Hierarchies</a:t>
            </a:r>
          </a:p>
        </p:txBody>
      </p:sp>
    </p:spTree>
    <p:extLst>
      <p:ext uri="{BB962C8B-B14F-4D97-AF65-F5344CB8AC3E}">
        <p14:creationId xmlns:p14="http://schemas.microsoft.com/office/powerpoint/2010/main" val="935574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acebook interface for entering first and last name, mobile number or email, and new password, with birth date and choice between Male and Female. Titled sign up, it's free and always will be. ">
            <a:extLst>
              <a:ext uri="{FF2B5EF4-FFF2-40B4-BE49-F238E27FC236}">
                <a16:creationId xmlns:a16="http://schemas.microsoft.com/office/drawing/2014/main" id="{EBC4DD4D-0124-E930-E1D1-94DFACC0EE5E}"/>
              </a:ext>
            </a:extLst>
          </p:cNvPr>
          <p:cNvPicPr>
            <a:picLocks noChangeAspect="1"/>
          </p:cNvPicPr>
          <p:nvPr/>
        </p:nvPicPr>
        <p:blipFill>
          <a:blip r:embed="rId3"/>
          <a:stretch>
            <a:fillRect/>
          </a:stretch>
        </p:blipFill>
        <p:spPr>
          <a:xfrm>
            <a:off x="2342533" y="0"/>
            <a:ext cx="4458933" cy="5143500"/>
          </a:xfrm>
          <a:prstGeom prst="rect">
            <a:avLst/>
          </a:prstGeom>
        </p:spPr>
      </p:pic>
      <p:sp>
        <p:nvSpPr>
          <p:cNvPr id="2" name="Title 1">
            <a:extLst>
              <a:ext uri="{FF2B5EF4-FFF2-40B4-BE49-F238E27FC236}">
                <a16:creationId xmlns:a16="http://schemas.microsoft.com/office/drawing/2014/main" id="{343852AB-5AE0-419D-B3F3-71CF63F73530}"/>
              </a:ext>
            </a:extLst>
          </p:cNvPr>
          <p:cNvSpPr>
            <a:spLocks noGrp="1"/>
          </p:cNvSpPr>
          <p:nvPr>
            <p:ph type="title"/>
          </p:nvPr>
        </p:nvSpPr>
        <p:spPr>
          <a:xfrm>
            <a:off x="460949" y="-767700"/>
            <a:ext cx="8222100" cy="767700"/>
          </a:xfrm>
        </p:spPr>
        <p:txBody>
          <a:bodyPr/>
          <a:lstStyle/>
          <a:p>
            <a:r>
              <a:rPr lang="en-US" dirty="0"/>
              <a:t>Facebook Account</a:t>
            </a:r>
          </a:p>
        </p:txBody>
      </p:sp>
    </p:spTree>
    <p:extLst>
      <p:ext uri="{BB962C8B-B14F-4D97-AF65-F5344CB8AC3E}">
        <p14:creationId xmlns:p14="http://schemas.microsoft.com/office/powerpoint/2010/main" val="2962390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One recent alternative to the binary, developed by Public Health England in collaboration with LGBTQ+ organizations in the United Kingdom, is in evidence in figure 4.5. This two-item questionnaire was designed for use in routine national surveillance of HIV in England and Wales to determine self-identified gender and cis or trans status in a public health context. The designers offer three named genders, a catch-all fourth category, and an option for not disclosing gender identity. In a separate question, they ask about gender at birth, again giving an option for not disclosing. The survey design uses sensitive wording and inclusive terminology to allow trans and genderqueer populations to be counted. These questions are being considered for expanded use across other national health records and data collection systems in the United Kingdom.&#10;https://data-feminism.mitpress.mit.edu/pub/h1w0nbqp#nharzjthkia">
            <a:extLst>
              <a:ext uri="{FF2B5EF4-FFF2-40B4-BE49-F238E27FC236}">
                <a16:creationId xmlns:a16="http://schemas.microsoft.com/office/drawing/2014/main" id="{E52772BA-80CB-2BB9-8DA0-F2431CFA5D7A}"/>
              </a:ext>
            </a:extLst>
          </p:cNvPr>
          <p:cNvPicPr>
            <a:picLocks noChangeAspect="1"/>
          </p:cNvPicPr>
          <p:nvPr/>
        </p:nvPicPr>
        <p:blipFill>
          <a:blip r:embed="rId3"/>
          <a:stretch>
            <a:fillRect/>
          </a:stretch>
        </p:blipFill>
        <p:spPr>
          <a:xfrm>
            <a:off x="685800" y="464709"/>
            <a:ext cx="7772400" cy="4214081"/>
          </a:xfrm>
          <a:prstGeom prst="rect">
            <a:avLst/>
          </a:prstGeom>
        </p:spPr>
      </p:pic>
      <p:sp>
        <p:nvSpPr>
          <p:cNvPr id="2" name="Title 1">
            <a:extLst>
              <a:ext uri="{FF2B5EF4-FFF2-40B4-BE49-F238E27FC236}">
                <a16:creationId xmlns:a16="http://schemas.microsoft.com/office/drawing/2014/main" id="{BD45413E-B7EC-49E0-BB49-0B09DF1505F5}"/>
              </a:ext>
            </a:extLst>
          </p:cNvPr>
          <p:cNvSpPr>
            <a:spLocks noGrp="1"/>
          </p:cNvSpPr>
          <p:nvPr>
            <p:ph type="title"/>
          </p:nvPr>
        </p:nvSpPr>
        <p:spPr>
          <a:xfrm>
            <a:off x="685800" y="-767700"/>
            <a:ext cx="8222100" cy="767700"/>
          </a:xfrm>
        </p:spPr>
        <p:txBody>
          <a:bodyPr/>
          <a:lstStyle/>
          <a:p>
            <a:r>
              <a:rPr lang="en-US" dirty="0"/>
              <a:t>Positive Voices</a:t>
            </a:r>
            <a:r>
              <a:rPr lang="en-US" baseline="0" dirty="0"/>
              <a:t> Survey</a:t>
            </a:r>
            <a:endParaRPr lang="en-US" dirty="0"/>
          </a:p>
        </p:txBody>
      </p:sp>
    </p:spTree>
    <p:extLst>
      <p:ext uri="{BB962C8B-B14F-4D97-AF65-F5344CB8AC3E}">
        <p14:creationId xmlns:p14="http://schemas.microsoft.com/office/powerpoint/2010/main" val="4090757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B1767650-B4FC-D26C-0C27-64B8D43EFA9C}"/>
              </a:ext>
            </a:extLst>
          </p:cNvPr>
          <p:cNvPicPr>
            <a:picLocks noChangeAspect="1"/>
          </p:cNvPicPr>
          <p:nvPr/>
        </p:nvPicPr>
        <p:blipFill>
          <a:blip r:embed="rId2"/>
          <a:stretch>
            <a:fillRect/>
          </a:stretch>
        </p:blipFill>
        <p:spPr>
          <a:xfrm>
            <a:off x="0" y="0"/>
            <a:ext cx="9127374" cy="5143500"/>
          </a:xfrm>
          <a:prstGeom prst="rect">
            <a:avLst/>
          </a:prstGeom>
        </p:spPr>
      </p:pic>
      <p:sp>
        <p:nvSpPr>
          <p:cNvPr id="7" name="TextBox 6">
            <a:extLst>
              <a:ext uri="{FF2B5EF4-FFF2-40B4-BE49-F238E27FC236}">
                <a16:creationId xmlns:a16="http://schemas.microsoft.com/office/drawing/2014/main" id="{199F3F65-3AC3-B07A-63F4-D515BB5E77F1}"/>
              </a:ext>
            </a:extLst>
          </p:cNvPr>
          <p:cNvSpPr txBox="1"/>
          <p:nvPr/>
        </p:nvSpPr>
        <p:spPr>
          <a:xfrm>
            <a:off x="6145795" y="193404"/>
            <a:ext cx="2002536" cy="307777"/>
          </a:xfrm>
          <a:prstGeom prst="rect">
            <a:avLst/>
          </a:prstGeom>
          <a:noFill/>
        </p:spPr>
        <p:txBody>
          <a:bodyPr wrap="square" rtlCol="0">
            <a:spAutoFit/>
          </a:bodyPr>
          <a:lstStyle/>
          <a:p>
            <a:r>
              <a:rPr lang="en-US" dirty="0">
                <a:solidFill>
                  <a:schemeClr val="bg1">
                    <a:lumMod val="95000"/>
                  </a:schemeClr>
                </a:solidFill>
              </a:rPr>
              <a:t>(Eric </a:t>
            </a:r>
            <a:r>
              <a:rPr lang="en-US" dirty="0" err="1">
                <a:solidFill>
                  <a:schemeClr val="bg1">
                    <a:lumMod val="95000"/>
                  </a:schemeClr>
                </a:solidFill>
              </a:rPr>
              <a:t>Matthes</a:t>
            </a:r>
            <a:r>
              <a:rPr lang="en-US" dirty="0">
                <a:solidFill>
                  <a:schemeClr val="bg1">
                    <a:lumMod val="95000"/>
                  </a:schemeClr>
                </a:solidFill>
              </a:rPr>
              <a:t>)</a:t>
            </a:r>
          </a:p>
        </p:txBody>
      </p:sp>
      <p:sp>
        <p:nvSpPr>
          <p:cNvPr id="2" name="Title 1">
            <a:extLst>
              <a:ext uri="{FF2B5EF4-FFF2-40B4-BE49-F238E27FC236}">
                <a16:creationId xmlns:a16="http://schemas.microsoft.com/office/drawing/2014/main" id="{01A99289-AF4E-4EE5-94C6-090D5B881C9B}"/>
              </a:ext>
            </a:extLst>
          </p:cNvPr>
          <p:cNvSpPr>
            <a:spLocks noGrp="1"/>
          </p:cNvSpPr>
          <p:nvPr>
            <p:ph type="title"/>
          </p:nvPr>
        </p:nvSpPr>
        <p:spPr>
          <a:xfrm>
            <a:off x="558398" y="-767700"/>
            <a:ext cx="8222100" cy="767700"/>
          </a:xfrm>
        </p:spPr>
        <p:txBody>
          <a:bodyPr/>
          <a:lstStyle/>
          <a:p>
            <a:r>
              <a:rPr lang="en-US" dirty="0"/>
              <a:t>Coding is Political</a:t>
            </a:r>
          </a:p>
        </p:txBody>
      </p:sp>
    </p:spTree>
    <p:extLst>
      <p:ext uri="{BB962C8B-B14F-4D97-AF65-F5344CB8AC3E}">
        <p14:creationId xmlns:p14="http://schemas.microsoft.com/office/powerpoint/2010/main" val="265922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39B45B12-CDE0-6A4A-AE85-381D6B6E218E}"/>
              </a:ext>
              <a:ext uri="{C183D7F6-B498-43B3-948B-1728B52AA6E4}">
                <adec:decorative xmlns:adec="http://schemas.microsoft.com/office/drawing/2017/decorative" val="1"/>
              </a:ext>
            </a:extLst>
          </p:cNvPr>
          <p:cNvCxnSpPr/>
          <p:nvPr/>
        </p:nvCxnSpPr>
        <p:spPr>
          <a:xfrm>
            <a:off x="1871008" y="2452580"/>
            <a:ext cx="5975144" cy="0"/>
          </a:xfrm>
          <a:prstGeom prst="line">
            <a:avLst/>
          </a:prstGeom>
        </p:spPr>
        <p:style>
          <a:lnRef idx="2">
            <a:schemeClr val="accent2"/>
          </a:lnRef>
          <a:fillRef idx="0">
            <a:schemeClr val="accent2"/>
          </a:fillRef>
          <a:effectRef idx="1">
            <a:schemeClr val="accent2"/>
          </a:effectRef>
          <a:fontRef idx="minor">
            <a:schemeClr val="tx1"/>
          </a:fontRef>
        </p:style>
      </p:cxnSp>
      <p:sp>
        <p:nvSpPr>
          <p:cNvPr id="6" name="TextBox 5"/>
          <p:cNvSpPr txBox="1"/>
          <p:nvPr/>
        </p:nvSpPr>
        <p:spPr>
          <a:xfrm>
            <a:off x="233117" y="3559196"/>
            <a:ext cx="1313181" cy="369332"/>
          </a:xfrm>
          <a:prstGeom prst="rect">
            <a:avLst/>
          </a:prstGeom>
          <a:noFill/>
        </p:spPr>
        <p:txBody>
          <a:bodyPr wrap="none" rtlCol="0">
            <a:spAutoFit/>
          </a:bodyPr>
          <a:lstStyle/>
          <a:p>
            <a:pPr algn="r"/>
            <a:r>
              <a:rPr lang="en-US" sz="1800" dirty="0">
                <a:solidFill>
                  <a:schemeClr val="bg1">
                    <a:lumMod val="95000"/>
                  </a:schemeClr>
                </a:solidFill>
              </a:rPr>
              <a:t>September</a:t>
            </a:r>
          </a:p>
        </p:txBody>
      </p:sp>
      <p:sp>
        <p:nvSpPr>
          <p:cNvPr id="7" name="TextBox 6"/>
          <p:cNvSpPr txBox="1"/>
          <p:nvPr/>
        </p:nvSpPr>
        <p:spPr>
          <a:xfrm>
            <a:off x="540894" y="2475047"/>
            <a:ext cx="1005404" cy="369332"/>
          </a:xfrm>
          <a:prstGeom prst="rect">
            <a:avLst/>
          </a:prstGeom>
          <a:noFill/>
        </p:spPr>
        <p:txBody>
          <a:bodyPr wrap="none" rtlCol="0">
            <a:spAutoFit/>
          </a:bodyPr>
          <a:lstStyle/>
          <a:p>
            <a:pPr algn="r"/>
            <a:r>
              <a:rPr lang="en-US" sz="1800" dirty="0">
                <a:solidFill>
                  <a:schemeClr val="bg1">
                    <a:lumMod val="95000"/>
                  </a:schemeClr>
                </a:solidFill>
              </a:rPr>
              <a:t>October</a:t>
            </a:r>
          </a:p>
        </p:txBody>
      </p:sp>
      <p:sp>
        <p:nvSpPr>
          <p:cNvPr id="8" name="TextBox 7"/>
          <p:cNvSpPr txBox="1"/>
          <p:nvPr/>
        </p:nvSpPr>
        <p:spPr>
          <a:xfrm>
            <a:off x="297237" y="1390897"/>
            <a:ext cx="1249061" cy="369332"/>
          </a:xfrm>
          <a:prstGeom prst="rect">
            <a:avLst/>
          </a:prstGeom>
          <a:noFill/>
        </p:spPr>
        <p:txBody>
          <a:bodyPr wrap="none" rtlCol="0">
            <a:spAutoFit/>
          </a:bodyPr>
          <a:lstStyle/>
          <a:p>
            <a:pPr algn="r"/>
            <a:r>
              <a:rPr lang="en-US" sz="1800" dirty="0">
                <a:solidFill>
                  <a:schemeClr val="bg1">
                    <a:lumMod val="95000"/>
                  </a:schemeClr>
                </a:solidFill>
              </a:rPr>
              <a:t>November</a:t>
            </a:r>
          </a:p>
        </p:txBody>
      </p:sp>
      <p:sp>
        <p:nvSpPr>
          <p:cNvPr id="9" name="TextBox 8"/>
          <p:cNvSpPr txBox="1"/>
          <p:nvPr/>
        </p:nvSpPr>
        <p:spPr>
          <a:xfrm>
            <a:off x="297237" y="306747"/>
            <a:ext cx="1249061" cy="369332"/>
          </a:xfrm>
          <a:prstGeom prst="rect">
            <a:avLst/>
          </a:prstGeom>
          <a:noFill/>
        </p:spPr>
        <p:txBody>
          <a:bodyPr wrap="none" rtlCol="0">
            <a:spAutoFit/>
          </a:bodyPr>
          <a:lstStyle/>
          <a:p>
            <a:pPr algn="r"/>
            <a:r>
              <a:rPr lang="en-US" sz="1800" dirty="0">
                <a:solidFill>
                  <a:schemeClr val="bg1">
                    <a:lumMod val="95000"/>
                  </a:schemeClr>
                </a:solidFill>
              </a:rPr>
              <a:t>December</a:t>
            </a:r>
          </a:p>
        </p:txBody>
      </p:sp>
      <p:sp>
        <p:nvSpPr>
          <p:cNvPr id="11" name="Trapezoid 10"/>
          <p:cNvSpPr/>
          <p:nvPr/>
        </p:nvSpPr>
        <p:spPr>
          <a:xfrm>
            <a:off x="1871008" y="2970925"/>
            <a:ext cx="3051973" cy="1477637"/>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t>Python Basics</a:t>
            </a:r>
          </a:p>
        </p:txBody>
      </p:sp>
      <p:sp>
        <p:nvSpPr>
          <p:cNvPr id="12" name="Rectangle 11"/>
          <p:cNvSpPr/>
          <p:nvPr/>
        </p:nvSpPr>
        <p:spPr>
          <a:xfrm>
            <a:off x="5123784" y="1741243"/>
            <a:ext cx="673406" cy="2614997"/>
          </a:xfrm>
          <a:prstGeom prst="rect">
            <a:avLst/>
          </a:prstGeom>
        </p:spPr>
        <p:style>
          <a:lnRef idx="1">
            <a:schemeClr val="accent6"/>
          </a:lnRef>
          <a:fillRef idx="3">
            <a:schemeClr val="accent6"/>
          </a:fillRef>
          <a:effectRef idx="2">
            <a:schemeClr val="accent6"/>
          </a:effectRef>
          <a:fontRef idx="minor">
            <a:schemeClr val="lt1"/>
          </a:fontRef>
        </p:style>
        <p:txBody>
          <a:bodyPr vert="vert270" rtlCol="0" anchor="ctr"/>
          <a:lstStyle/>
          <a:p>
            <a:pPr algn="ctr"/>
            <a:r>
              <a:rPr lang="en-US" sz="1500" dirty="0">
                <a:solidFill>
                  <a:schemeClr val="tx2"/>
                </a:solidFill>
              </a:rPr>
              <a:t>Introduction to Cultural Analytics &amp; Python</a:t>
            </a:r>
          </a:p>
        </p:txBody>
      </p:sp>
      <p:grpSp>
        <p:nvGrpSpPr>
          <p:cNvPr id="36" name="Group 35">
            <a:extLst>
              <a:ext uri="{C183D7F6-B498-43B3-948B-1728B52AA6E4}">
                <adec:decorative xmlns:adec="http://schemas.microsoft.com/office/drawing/2017/decorative" val="1"/>
              </a:ext>
            </a:extLst>
          </p:cNvPr>
          <p:cNvGrpSpPr/>
          <p:nvPr/>
        </p:nvGrpSpPr>
        <p:grpSpPr>
          <a:xfrm>
            <a:off x="6874202" y="642415"/>
            <a:ext cx="1043575" cy="1075487"/>
            <a:chOff x="6741194" y="5439735"/>
            <a:chExt cx="947629" cy="947629"/>
          </a:xfrm>
        </p:grpSpPr>
        <p:sp>
          <p:nvSpPr>
            <p:cNvPr id="37" name="Oval 36"/>
            <p:cNvSpPr/>
            <p:nvPr/>
          </p:nvSpPr>
          <p:spPr>
            <a:xfrm>
              <a:off x="6741194" y="5439735"/>
              <a:ext cx="947629" cy="94762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1050" dirty="0"/>
            </a:p>
          </p:txBody>
        </p:sp>
        <p:sp>
          <p:nvSpPr>
            <p:cNvPr id="38" name="Rectangle 37"/>
            <p:cNvSpPr/>
            <p:nvPr/>
          </p:nvSpPr>
          <p:spPr>
            <a:xfrm>
              <a:off x="6806598" y="5716025"/>
              <a:ext cx="819807" cy="325424"/>
            </a:xfrm>
            <a:prstGeom prst="rect">
              <a:avLst/>
            </a:prstGeom>
            <a:noFill/>
            <a:ln>
              <a:noFill/>
            </a:ln>
            <a:effectLst/>
          </p:spPr>
          <p:style>
            <a:lnRef idx="1">
              <a:schemeClr val="accent3"/>
            </a:lnRef>
            <a:fillRef idx="3">
              <a:schemeClr val="accent3"/>
            </a:fillRef>
            <a:effectRef idx="2">
              <a:schemeClr val="accent3"/>
            </a:effectRef>
            <a:fontRef idx="minor">
              <a:schemeClr val="lt1"/>
            </a:fontRef>
          </p:style>
          <p:txBody>
            <a:bodyPr wrap="none">
              <a:spAutoFit/>
            </a:bodyPr>
            <a:lstStyle/>
            <a:p>
              <a:pPr algn="ctr"/>
              <a:r>
                <a:rPr lang="en-US" sz="1800" dirty="0"/>
                <a:t>Project</a:t>
              </a:r>
            </a:p>
          </p:txBody>
        </p:sp>
      </p:grpSp>
      <p:sp>
        <p:nvSpPr>
          <p:cNvPr id="41" name="TextBox 40"/>
          <p:cNvSpPr txBox="1"/>
          <p:nvPr/>
        </p:nvSpPr>
        <p:spPr>
          <a:xfrm>
            <a:off x="2656524" y="4662083"/>
            <a:ext cx="1377300" cy="369332"/>
          </a:xfrm>
          <a:prstGeom prst="rect">
            <a:avLst/>
          </a:prstGeom>
          <a:noFill/>
        </p:spPr>
        <p:txBody>
          <a:bodyPr wrap="none" rtlCol="0">
            <a:spAutoFit/>
          </a:bodyPr>
          <a:lstStyle/>
          <a:p>
            <a:r>
              <a:rPr lang="en-US" sz="1800" b="1" dirty="0">
                <a:solidFill>
                  <a:schemeClr val="bg1">
                    <a:lumMod val="95000"/>
                  </a:schemeClr>
                </a:solidFill>
              </a:rPr>
              <a:t>Instruction</a:t>
            </a:r>
          </a:p>
        </p:txBody>
      </p:sp>
      <p:sp>
        <p:nvSpPr>
          <p:cNvPr id="42" name="TextBox 41"/>
          <p:cNvSpPr txBox="1"/>
          <p:nvPr/>
        </p:nvSpPr>
        <p:spPr>
          <a:xfrm>
            <a:off x="4880292" y="4662083"/>
            <a:ext cx="1223412" cy="369332"/>
          </a:xfrm>
          <a:prstGeom prst="rect">
            <a:avLst/>
          </a:prstGeom>
          <a:noFill/>
        </p:spPr>
        <p:txBody>
          <a:bodyPr wrap="none" rtlCol="0">
            <a:spAutoFit/>
          </a:bodyPr>
          <a:lstStyle/>
          <a:p>
            <a:r>
              <a:rPr lang="en-US" sz="1800" b="1" dirty="0">
                <a:solidFill>
                  <a:schemeClr val="bg1">
                    <a:lumMod val="95000"/>
                  </a:schemeClr>
                </a:solidFill>
              </a:rPr>
              <a:t>Readings</a:t>
            </a:r>
          </a:p>
        </p:txBody>
      </p:sp>
      <p:sp>
        <p:nvSpPr>
          <p:cNvPr id="43" name="TextBox 42"/>
          <p:cNvSpPr txBox="1"/>
          <p:nvPr/>
        </p:nvSpPr>
        <p:spPr>
          <a:xfrm>
            <a:off x="6243880" y="4662083"/>
            <a:ext cx="1633781" cy="369332"/>
          </a:xfrm>
          <a:prstGeom prst="rect">
            <a:avLst/>
          </a:prstGeom>
          <a:noFill/>
        </p:spPr>
        <p:txBody>
          <a:bodyPr wrap="none" rtlCol="0">
            <a:spAutoFit/>
          </a:bodyPr>
          <a:lstStyle/>
          <a:p>
            <a:r>
              <a:rPr lang="en-US" sz="1800" b="1" dirty="0">
                <a:solidFill>
                  <a:schemeClr val="bg1">
                    <a:lumMod val="95000"/>
                  </a:schemeClr>
                </a:solidFill>
              </a:rPr>
              <a:t>Assignments</a:t>
            </a:r>
          </a:p>
        </p:txBody>
      </p:sp>
      <p:sp>
        <p:nvSpPr>
          <p:cNvPr id="31" name="Trapezoid 30"/>
          <p:cNvSpPr/>
          <p:nvPr/>
        </p:nvSpPr>
        <p:spPr>
          <a:xfrm>
            <a:off x="2289976" y="1741243"/>
            <a:ext cx="2234810" cy="1178878"/>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t>Methods</a:t>
            </a:r>
          </a:p>
          <a:p>
            <a:pPr algn="ctr"/>
            <a:r>
              <a:rPr lang="en-US" sz="2100" dirty="0"/>
              <a:t>&amp; Web Dev Basics</a:t>
            </a:r>
          </a:p>
        </p:txBody>
      </p:sp>
      <p:grpSp>
        <p:nvGrpSpPr>
          <p:cNvPr id="40" name="Group 39">
            <a:extLst>
              <a:ext uri="{C183D7F6-B498-43B3-948B-1728B52AA6E4}">
                <adec:decorative xmlns:adec="http://schemas.microsoft.com/office/drawing/2017/decorative" val="1"/>
              </a:ext>
            </a:extLst>
          </p:cNvPr>
          <p:cNvGrpSpPr/>
          <p:nvPr/>
        </p:nvGrpSpPr>
        <p:grpSpPr>
          <a:xfrm>
            <a:off x="5846510" y="2114975"/>
            <a:ext cx="1896030" cy="1775135"/>
            <a:chOff x="6730660" y="5383606"/>
            <a:chExt cx="974373" cy="947629"/>
          </a:xfrm>
        </p:grpSpPr>
        <p:sp>
          <p:nvSpPr>
            <p:cNvPr id="46" name="Oval 45"/>
            <p:cNvSpPr/>
            <p:nvPr/>
          </p:nvSpPr>
          <p:spPr>
            <a:xfrm>
              <a:off x="6730660" y="5383606"/>
              <a:ext cx="947629" cy="94762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050" dirty="0"/>
                <a:t>Jo</a:t>
              </a:r>
            </a:p>
          </p:txBody>
        </p:sp>
        <p:sp>
          <p:nvSpPr>
            <p:cNvPr id="47" name="Rectangle 46"/>
            <p:cNvSpPr/>
            <p:nvPr/>
          </p:nvSpPr>
          <p:spPr>
            <a:xfrm>
              <a:off x="6754219" y="5637053"/>
              <a:ext cx="950814" cy="279313"/>
            </a:xfrm>
            <a:prstGeom prst="rect">
              <a:avLst/>
            </a:prstGeom>
            <a:noFill/>
            <a:ln>
              <a:noFill/>
            </a:ln>
            <a:effectLst/>
          </p:spPr>
          <p:style>
            <a:lnRef idx="1">
              <a:schemeClr val="accent3"/>
            </a:lnRef>
            <a:fillRef idx="3">
              <a:schemeClr val="accent3"/>
            </a:fillRef>
            <a:effectRef idx="2">
              <a:schemeClr val="accent3"/>
            </a:effectRef>
            <a:fontRef idx="minor">
              <a:schemeClr val="lt1"/>
            </a:fontRef>
          </p:style>
          <p:txBody>
            <a:bodyPr wrap="none">
              <a:spAutoFit/>
            </a:bodyPr>
            <a:lstStyle/>
            <a:p>
              <a:pPr algn="ctr"/>
              <a:r>
                <a:rPr lang="en-US" dirty="0"/>
                <a:t> HW (10);</a:t>
              </a:r>
            </a:p>
            <a:p>
              <a:pPr algn="ctr"/>
              <a:r>
                <a:rPr lang="en-US" dirty="0"/>
                <a:t>Journal Entries (12+)</a:t>
              </a:r>
            </a:p>
          </p:txBody>
        </p:sp>
      </p:grpSp>
      <p:sp>
        <p:nvSpPr>
          <p:cNvPr id="14" name="Trapezoid 13"/>
          <p:cNvSpPr/>
          <p:nvPr/>
        </p:nvSpPr>
        <p:spPr>
          <a:xfrm>
            <a:off x="2589486" y="676079"/>
            <a:ext cx="1655585" cy="996335"/>
          </a:xfrm>
          <a:prstGeom prst="trapezoi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100" dirty="0"/>
              <a:t>Research</a:t>
            </a:r>
          </a:p>
        </p:txBody>
      </p:sp>
      <p:cxnSp>
        <p:nvCxnSpPr>
          <p:cNvPr id="21" name="Straight Connector 20">
            <a:extLst>
              <a:ext uri="{C183D7F6-B498-43B3-948B-1728B52AA6E4}">
                <adec:decorative xmlns:adec="http://schemas.microsoft.com/office/drawing/2017/decorative" val="1"/>
              </a:ext>
            </a:extLst>
          </p:cNvPr>
          <p:cNvCxnSpPr>
            <a:cxnSpLocks/>
          </p:cNvCxnSpPr>
          <p:nvPr/>
        </p:nvCxnSpPr>
        <p:spPr>
          <a:xfrm>
            <a:off x="1546298" y="4521607"/>
            <a:ext cx="6299854" cy="0"/>
          </a:xfrm>
          <a:prstGeom prst="line">
            <a:avLst/>
          </a:prstGeom>
        </p:spPr>
        <p:style>
          <a:lnRef idx="2">
            <a:schemeClr val="accent2"/>
          </a:lnRef>
          <a:fillRef idx="0">
            <a:schemeClr val="accent2"/>
          </a:fillRef>
          <a:effectRef idx="1">
            <a:schemeClr val="accent2"/>
          </a:effectRef>
          <a:fontRef idx="minor">
            <a:schemeClr val="tx1"/>
          </a:fontRef>
        </p:style>
      </p:cxnSp>
      <p:sp>
        <p:nvSpPr>
          <p:cNvPr id="45" name="TextBox 44">
            <a:extLst>
              <a:ext uri="{FF2B5EF4-FFF2-40B4-BE49-F238E27FC236}">
                <a16:creationId xmlns:a16="http://schemas.microsoft.com/office/drawing/2014/main" id="{64188EBC-9B99-644A-8547-E42C831024CE}"/>
              </a:ext>
            </a:extLst>
          </p:cNvPr>
          <p:cNvSpPr txBox="1"/>
          <p:nvPr/>
        </p:nvSpPr>
        <p:spPr>
          <a:xfrm>
            <a:off x="7381149" y="4065547"/>
            <a:ext cx="559770" cy="323165"/>
          </a:xfrm>
          <a:prstGeom prst="rect">
            <a:avLst/>
          </a:prstGeom>
          <a:noFill/>
        </p:spPr>
        <p:txBody>
          <a:bodyPr wrap="none" rtlCol="0">
            <a:spAutoFit/>
          </a:bodyPr>
          <a:lstStyle/>
          <a:p>
            <a:pPr algn="r"/>
            <a:r>
              <a:rPr lang="en-US" sz="1500" dirty="0">
                <a:solidFill>
                  <a:schemeClr val="bg1">
                    <a:lumMod val="95000"/>
                  </a:schemeClr>
                </a:solidFill>
              </a:rPr>
              <a:t>SR1</a:t>
            </a:r>
          </a:p>
        </p:txBody>
      </p:sp>
      <p:sp>
        <p:nvSpPr>
          <p:cNvPr id="54" name="TextBox 53">
            <a:extLst>
              <a:ext uri="{FF2B5EF4-FFF2-40B4-BE49-F238E27FC236}">
                <a16:creationId xmlns:a16="http://schemas.microsoft.com/office/drawing/2014/main" id="{A95E5EB3-F61D-B74D-8A75-1D8B444B864D}"/>
              </a:ext>
            </a:extLst>
          </p:cNvPr>
          <p:cNvSpPr txBox="1"/>
          <p:nvPr/>
        </p:nvSpPr>
        <p:spPr>
          <a:xfrm>
            <a:off x="7381149" y="2120346"/>
            <a:ext cx="559770" cy="323165"/>
          </a:xfrm>
          <a:prstGeom prst="rect">
            <a:avLst/>
          </a:prstGeom>
          <a:noFill/>
        </p:spPr>
        <p:txBody>
          <a:bodyPr wrap="none" rtlCol="0">
            <a:spAutoFit/>
          </a:bodyPr>
          <a:lstStyle/>
          <a:p>
            <a:pPr algn="r"/>
            <a:r>
              <a:rPr lang="en-US" sz="1500" dirty="0">
                <a:solidFill>
                  <a:schemeClr val="bg1">
                    <a:lumMod val="95000"/>
                  </a:schemeClr>
                </a:solidFill>
              </a:rPr>
              <a:t>SR2</a:t>
            </a:r>
          </a:p>
        </p:txBody>
      </p:sp>
      <p:cxnSp>
        <p:nvCxnSpPr>
          <p:cNvPr id="55" name="Straight Connector 54">
            <a:extLst>
              <a:ext uri="{FF2B5EF4-FFF2-40B4-BE49-F238E27FC236}">
                <a16:creationId xmlns:a16="http://schemas.microsoft.com/office/drawing/2014/main" id="{6F740043-6C8E-EA49-976B-6AF0910C8D46}"/>
              </a:ext>
              <a:ext uri="{C183D7F6-B498-43B3-948B-1728B52AA6E4}">
                <adec:decorative xmlns:adec="http://schemas.microsoft.com/office/drawing/2017/decorative" val="1"/>
              </a:ext>
            </a:extLst>
          </p:cNvPr>
          <p:cNvCxnSpPr/>
          <p:nvPr/>
        </p:nvCxnSpPr>
        <p:spPr>
          <a:xfrm>
            <a:off x="1871008" y="595424"/>
            <a:ext cx="5975144" cy="0"/>
          </a:xfrm>
          <a:prstGeom prst="line">
            <a:avLst/>
          </a:prstGeom>
        </p:spPr>
        <p:style>
          <a:lnRef idx="2">
            <a:schemeClr val="accent2"/>
          </a:lnRef>
          <a:fillRef idx="0">
            <a:schemeClr val="accent2"/>
          </a:fillRef>
          <a:effectRef idx="1">
            <a:schemeClr val="accent2"/>
          </a:effectRef>
          <a:fontRef idx="minor">
            <a:schemeClr val="tx1"/>
          </a:fontRef>
        </p:style>
      </p:cxnSp>
      <p:sp>
        <p:nvSpPr>
          <p:cNvPr id="56" name="TextBox 55">
            <a:extLst>
              <a:ext uri="{FF2B5EF4-FFF2-40B4-BE49-F238E27FC236}">
                <a16:creationId xmlns:a16="http://schemas.microsoft.com/office/drawing/2014/main" id="{ADF68CDF-E205-1343-9A0C-BB0A78B0FEDF}"/>
              </a:ext>
            </a:extLst>
          </p:cNvPr>
          <p:cNvSpPr txBox="1"/>
          <p:nvPr/>
        </p:nvSpPr>
        <p:spPr>
          <a:xfrm>
            <a:off x="7381149" y="263190"/>
            <a:ext cx="559770" cy="323165"/>
          </a:xfrm>
          <a:prstGeom prst="rect">
            <a:avLst/>
          </a:prstGeom>
          <a:noFill/>
        </p:spPr>
        <p:txBody>
          <a:bodyPr wrap="none" rtlCol="0">
            <a:spAutoFit/>
          </a:bodyPr>
          <a:lstStyle/>
          <a:p>
            <a:pPr algn="r"/>
            <a:r>
              <a:rPr lang="en-US" sz="1500" dirty="0">
                <a:solidFill>
                  <a:schemeClr val="bg1">
                    <a:lumMod val="95000"/>
                  </a:schemeClr>
                </a:solidFill>
              </a:rPr>
              <a:t>SR3</a:t>
            </a:r>
          </a:p>
        </p:txBody>
      </p:sp>
      <p:sp>
        <p:nvSpPr>
          <p:cNvPr id="3" name="Title 2">
            <a:extLst>
              <a:ext uri="{FF2B5EF4-FFF2-40B4-BE49-F238E27FC236}">
                <a16:creationId xmlns:a16="http://schemas.microsoft.com/office/drawing/2014/main" id="{C58D41C5-0CBE-4258-A4F9-BF512088B7CD}"/>
              </a:ext>
            </a:extLst>
          </p:cNvPr>
          <p:cNvSpPr>
            <a:spLocks noGrp="1"/>
          </p:cNvSpPr>
          <p:nvPr>
            <p:ph type="title"/>
          </p:nvPr>
        </p:nvSpPr>
        <p:spPr>
          <a:xfrm>
            <a:off x="585175" y="-777881"/>
            <a:ext cx="8222100" cy="767700"/>
          </a:xfrm>
        </p:spPr>
        <p:txBody>
          <a:bodyPr/>
          <a:lstStyle/>
          <a:p>
            <a:r>
              <a:rPr lang="en-US" dirty="0"/>
              <a:t>Semester Overview:</a:t>
            </a:r>
            <a:r>
              <a:rPr lang="en-US" baseline="0" dirty="0"/>
              <a:t> Instruction, Readings, Assignments</a:t>
            </a:r>
            <a:endParaRPr lang="en-US" dirty="0"/>
          </a:p>
        </p:txBody>
      </p:sp>
    </p:spTree>
    <p:extLst>
      <p:ext uri="{BB962C8B-B14F-4D97-AF65-F5344CB8AC3E}">
        <p14:creationId xmlns:p14="http://schemas.microsoft.com/office/powerpoint/2010/main" val="311190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20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7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200"/>
                            </p:stCondLst>
                            <p:childTnLst>
                              <p:par>
                                <p:cTn id="21" presetID="10" presetClass="entr" presetSubtype="0" fill="hold" grpId="0" nodeType="after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fade">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fade">
                                      <p:cBhvr>
                                        <p:cTn id="58" dur="500"/>
                                        <p:tgtEl>
                                          <p:spTgt spid="4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fade">
                                      <p:cBhvr>
                                        <p:cTn id="63" dur="500"/>
                                        <p:tgtEl>
                                          <p:spTgt spid="36"/>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fade">
                                      <p:cBhvr>
                                        <p:cTn id="68" dur="500"/>
                                        <p:tgtEl>
                                          <p:spTgt spid="45"/>
                                        </p:tgtEl>
                                      </p:cBhvr>
                                    </p:animEffect>
                                  </p:childTnLst>
                                </p:cTn>
                              </p:par>
                              <p:par>
                                <p:cTn id="69" presetID="10" presetClass="entr" presetSubtype="0" fill="hold"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fade">
                                      <p:cBhvr>
                                        <p:cTn id="76" dur="500"/>
                                        <p:tgtEl>
                                          <p:spTgt spid="54"/>
                                        </p:tgtEl>
                                      </p:cBhvr>
                                    </p:animEffect>
                                  </p:childTnLst>
                                </p:cTn>
                              </p:par>
                              <p:par>
                                <p:cTn id="77" presetID="10"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fade">
                                      <p:cBhvr>
                                        <p:cTn id="79" dur="500"/>
                                        <p:tgtEl>
                                          <p:spTgt spid="5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fade">
                                      <p:cBhvr>
                                        <p:cTn id="84" dur="500"/>
                                        <p:tgtEl>
                                          <p:spTgt spid="56"/>
                                        </p:tgtEl>
                                      </p:cBhvr>
                                    </p:animEffect>
                                  </p:childTnLst>
                                </p:cTn>
                              </p:par>
                              <p:par>
                                <p:cTn id="85" presetID="10"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500"/>
                                        <p:tgtEl>
                                          <p:spTgt spid="5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6"/>
                                        </p:tgtEl>
                                      </p:cBhvr>
                                    </p:animEffect>
                                    <p:set>
                                      <p:cBhvr>
                                        <p:cTn id="92" dur="1" fill="hold">
                                          <p:stCondLst>
                                            <p:cond delay="499"/>
                                          </p:stCondLst>
                                        </p:cTn>
                                        <p:tgtEl>
                                          <p:spTgt spid="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7"/>
                                        </p:tgtEl>
                                      </p:cBhvr>
                                    </p:animEffect>
                                    <p:set>
                                      <p:cBhvr>
                                        <p:cTn id="95" dur="1" fill="hold">
                                          <p:stCondLst>
                                            <p:cond delay="499"/>
                                          </p:stCondLst>
                                        </p:cTn>
                                        <p:tgtEl>
                                          <p:spTgt spid="7"/>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8"/>
                                        </p:tgtEl>
                                      </p:cBhvr>
                                    </p:animEffect>
                                    <p:set>
                                      <p:cBhvr>
                                        <p:cTn id="98" dur="1" fill="hold">
                                          <p:stCondLst>
                                            <p:cond delay="499"/>
                                          </p:stCondLst>
                                        </p:cTn>
                                        <p:tgtEl>
                                          <p:spTgt spid="8"/>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9"/>
                                        </p:tgtEl>
                                      </p:cBhvr>
                                    </p:animEffect>
                                    <p:set>
                                      <p:cBhvr>
                                        <p:cTn id="101" dur="1" fill="hold">
                                          <p:stCondLst>
                                            <p:cond delay="499"/>
                                          </p:stCondLst>
                                        </p:cTn>
                                        <p:tgtEl>
                                          <p:spTgt spid="9"/>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1"/>
                                        </p:tgtEl>
                                      </p:cBhvr>
                                    </p:animEffect>
                                    <p:set>
                                      <p:cBhvr>
                                        <p:cTn id="104" dur="1" fill="hold">
                                          <p:stCondLst>
                                            <p:cond delay="499"/>
                                          </p:stCondLst>
                                        </p:cTn>
                                        <p:tgtEl>
                                          <p:spTgt spid="11"/>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
                                        </p:tgtEl>
                                      </p:cBhvr>
                                    </p:animEffect>
                                    <p:set>
                                      <p:cBhvr>
                                        <p:cTn id="107" dur="1" fill="hold">
                                          <p:stCondLst>
                                            <p:cond delay="499"/>
                                          </p:stCondLst>
                                        </p:cTn>
                                        <p:tgtEl>
                                          <p:spTgt spid="12"/>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4"/>
                                        </p:tgtEl>
                                      </p:cBhvr>
                                    </p:animEffect>
                                    <p:set>
                                      <p:cBhvr>
                                        <p:cTn id="110" dur="1" fill="hold">
                                          <p:stCondLst>
                                            <p:cond delay="499"/>
                                          </p:stCondLst>
                                        </p:cTn>
                                        <p:tgtEl>
                                          <p:spTgt spid="1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21"/>
                                        </p:tgtEl>
                                      </p:cBhvr>
                                    </p:animEffect>
                                    <p:set>
                                      <p:cBhvr>
                                        <p:cTn id="113" dur="1" fill="hold">
                                          <p:stCondLst>
                                            <p:cond delay="499"/>
                                          </p:stCondLst>
                                        </p:cTn>
                                        <p:tgtEl>
                                          <p:spTgt spid="21"/>
                                        </p:tgtEl>
                                        <p:attrNameLst>
                                          <p:attrName>style.visibility</p:attrName>
                                        </p:attrNameLst>
                                      </p:cBhvr>
                                      <p:to>
                                        <p:strVal val="hidden"/>
                                      </p:to>
                                    </p:set>
                                  </p:childTnLst>
                                </p:cTn>
                              </p:par>
                              <p:par>
                                <p:cTn id="114" presetID="10" presetClass="exit" presetSubtype="0" fill="hold" nodeType="withEffect">
                                  <p:stCondLst>
                                    <p:cond delay="0"/>
                                  </p:stCondLst>
                                  <p:childTnLst>
                                    <p:animEffect transition="out" filter="fade">
                                      <p:cBhvr>
                                        <p:cTn id="115" dur="500"/>
                                        <p:tgtEl>
                                          <p:spTgt spid="36"/>
                                        </p:tgtEl>
                                      </p:cBhvr>
                                    </p:animEffect>
                                    <p:set>
                                      <p:cBhvr>
                                        <p:cTn id="116" dur="1" fill="hold">
                                          <p:stCondLst>
                                            <p:cond delay="499"/>
                                          </p:stCondLst>
                                        </p:cTn>
                                        <p:tgtEl>
                                          <p:spTgt spid="36"/>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41"/>
                                        </p:tgtEl>
                                      </p:cBhvr>
                                    </p:animEffect>
                                    <p:set>
                                      <p:cBhvr>
                                        <p:cTn id="119" dur="1" fill="hold">
                                          <p:stCondLst>
                                            <p:cond delay="499"/>
                                          </p:stCondLst>
                                        </p:cTn>
                                        <p:tgtEl>
                                          <p:spTgt spid="41"/>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42"/>
                                        </p:tgtEl>
                                      </p:cBhvr>
                                    </p:animEffect>
                                    <p:set>
                                      <p:cBhvr>
                                        <p:cTn id="122" dur="1" fill="hold">
                                          <p:stCondLst>
                                            <p:cond delay="499"/>
                                          </p:stCondLst>
                                        </p:cTn>
                                        <p:tgtEl>
                                          <p:spTgt spid="42"/>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43"/>
                                        </p:tgtEl>
                                      </p:cBhvr>
                                    </p:animEffect>
                                    <p:set>
                                      <p:cBhvr>
                                        <p:cTn id="125" dur="1" fill="hold">
                                          <p:stCondLst>
                                            <p:cond delay="499"/>
                                          </p:stCondLst>
                                        </p:cTn>
                                        <p:tgtEl>
                                          <p:spTgt spid="43"/>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31"/>
                                        </p:tgtEl>
                                      </p:cBhvr>
                                    </p:animEffect>
                                    <p:set>
                                      <p:cBhvr>
                                        <p:cTn id="128" dur="1" fill="hold">
                                          <p:stCondLst>
                                            <p:cond delay="499"/>
                                          </p:stCondLst>
                                        </p:cTn>
                                        <p:tgtEl>
                                          <p:spTgt spid="31"/>
                                        </p:tgtEl>
                                        <p:attrNameLst>
                                          <p:attrName>style.visibility</p:attrName>
                                        </p:attrNameLst>
                                      </p:cBhvr>
                                      <p:to>
                                        <p:strVal val="hidden"/>
                                      </p:to>
                                    </p:set>
                                  </p:childTnLst>
                                </p:cTn>
                              </p:par>
                              <p:par>
                                <p:cTn id="129" presetID="10" presetClass="exit" presetSubtype="0" fill="hold" nodeType="withEffect">
                                  <p:stCondLst>
                                    <p:cond delay="0"/>
                                  </p:stCondLst>
                                  <p:childTnLst>
                                    <p:animEffect transition="out" filter="fade">
                                      <p:cBhvr>
                                        <p:cTn id="130" dur="500"/>
                                        <p:tgtEl>
                                          <p:spTgt spid="40"/>
                                        </p:tgtEl>
                                      </p:cBhvr>
                                    </p:animEffect>
                                    <p:set>
                                      <p:cBhvr>
                                        <p:cTn id="131" dur="1" fill="hold">
                                          <p:stCondLst>
                                            <p:cond delay="499"/>
                                          </p:stCondLst>
                                        </p:cTn>
                                        <p:tgtEl>
                                          <p:spTgt spid="40"/>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500"/>
                                        <p:tgtEl>
                                          <p:spTgt spid="45"/>
                                        </p:tgtEl>
                                      </p:cBhvr>
                                    </p:animEffect>
                                    <p:set>
                                      <p:cBhvr>
                                        <p:cTn id="134" dur="1" fill="hold">
                                          <p:stCondLst>
                                            <p:cond delay="499"/>
                                          </p:stCondLst>
                                        </p:cTn>
                                        <p:tgtEl>
                                          <p:spTgt spid="45"/>
                                        </p:tgtEl>
                                        <p:attrNameLst>
                                          <p:attrName>style.visibility</p:attrName>
                                        </p:attrNameLst>
                                      </p:cBhvr>
                                      <p:to>
                                        <p:strVal val="hidden"/>
                                      </p:to>
                                    </p:set>
                                  </p:childTnLst>
                                </p:cTn>
                              </p:par>
                              <p:par>
                                <p:cTn id="135" presetID="10" presetClass="exit" presetSubtype="0" fill="hold" nodeType="withEffect">
                                  <p:stCondLst>
                                    <p:cond delay="0"/>
                                  </p:stCondLst>
                                  <p:childTnLst>
                                    <p:animEffect transition="out" filter="fade">
                                      <p:cBhvr>
                                        <p:cTn id="136" dur="500"/>
                                        <p:tgtEl>
                                          <p:spTgt spid="21"/>
                                        </p:tgtEl>
                                      </p:cBhvr>
                                    </p:animEffect>
                                    <p:set>
                                      <p:cBhvr>
                                        <p:cTn id="137" dur="1" fill="hold">
                                          <p:stCondLst>
                                            <p:cond delay="499"/>
                                          </p:stCondLst>
                                        </p:cTn>
                                        <p:tgtEl>
                                          <p:spTgt spid="21"/>
                                        </p:tgtEl>
                                        <p:attrNameLst>
                                          <p:attrName>style.visibility</p:attrName>
                                        </p:attrNameLst>
                                      </p:cBhvr>
                                      <p:to>
                                        <p:strVal val="hidden"/>
                                      </p:to>
                                    </p:set>
                                  </p:childTnLst>
                                </p:cTn>
                              </p:par>
                              <p:par>
                                <p:cTn id="138" presetID="10" presetClass="exit" presetSubtype="0" fill="hold" nodeType="withEffect">
                                  <p:stCondLst>
                                    <p:cond delay="0"/>
                                  </p:stCondLst>
                                  <p:childTnLst>
                                    <p:animEffect transition="out" filter="fade">
                                      <p:cBhvr>
                                        <p:cTn id="139" dur="500"/>
                                        <p:tgtEl>
                                          <p:spTgt spid="51"/>
                                        </p:tgtEl>
                                      </p:cBhvr>
                                    </p:animEffect>
                                    <p:set>
                                      <p:cBhvr>
                                        <p:cTn id="140" dur="1" fill="hold">
                                          <p:stCondLst>
                                            <p:cond delay="499"/>
                                          </p:stCondLst>
                                        </p:cTn>
                                        <p:tgtEl>
                                          <p:spTgt spid="51"/>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500"/>
                                        <p:tgtEl>
                                          <p:spTgt spid="54"/>
                                        </p:tgtEl>
                                      </p:cBhvr>
                                    </p:animEffect>
                                    <p:set>
                                      <p:cBhvr>
                                        <p:cTn id="143" dur="1" fill="hold">
                                          <p:stCondLst>
                                            <p:cond delay="499"/>
                                          </p:stCondLst>
                                        </p:cTn>
                                        <p:tgtEl>
                                          <p:spTgt spid="54"/>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51"/>
                                        </p:tgtEl>
                                      </p:cBhvr>
                                    </p:animEffect>
                                    <p:set>
                                      <p:cBhvr>
                                        <p:cTn id="146" dur="1" fill="hold">
                                          <p:stCondLst>
                                            <p:cond delay="499"/>
                                          </p:stCondLst>
                                        </p:cTn>
                                        <p:tgtEl>
                                          <p:spTgt spid="51"/>
                                        </p:tgtEl>
                                        <p:attrNameLst>
                                          <p:attrName>style.visibility</p:attrName>
                                        </p:attrNameLst>
                                      </p:cBhvr>
                                      <p:to>
                                        <p:strVal val="hidden"/>
                                      </p:to>
                                    </p:set>
                                  </p:childTnLst>
                                </p:cTn>
                              </p:par>
                              <p:par>
                                <p:cTn id="147" presetID="10" presetClass="exit" presetSubtype="0" fill="hold" nodeType="withEffect">
                                  <p:stCondLst>
                                    <p:cond delay="0"/>
                                  </p:stCondLst>
                                  <p:childTnLst>
                                    <p:animEffect transition="out" filter="fade">
                                      <p:cBhvr>
                                        <p:cTn id="148" dur="500"/>
                                        <p:tgtEl>
                                          <p:spTgt spid="55"/>
                                        </p:tgtEl>
                                      </p:cBhvr>
                                    </p:animEffect>
                                    <p:set>
                                      <p:cBhvr>
                                        <p:cTn id="149" dur="1" fill="hold">
                                          <p:stCondLst>
                                            <p:cond delay="499"/>
                                          </p:stCondLst>
                                        </p:cTn>
                                        <p:tgtEl>
                                          <p:spTgt spid="55"/>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500"/>
                                        <p:tgtEl>
                                          <p:spTgt spid="56"/>
                                        </p:tgtEl>
                                      </p:cBhvr>
                                    </p:animEffect>
                                    <p:set>
                                      <p:cBhvr>
                                        <p:cTn id="152" dur="1" fill="hold">
                                          <p:stCondLst>
                                            <p:cond delay="499"/>
                                          </p:stCondLst>
                                        </p:cTn>
                                        <p:tgtEl>
                                          <p:spTgt spid="56"/>
                                        </p:tgtEl>
                                        <p:attrNameLst>
                                          <p:attrName>style.visibility</p:attrName>
                                        </p:attrNameLst>
                                      </p:cBhvr>
                                      <p:to>
                                        <p:strVal val="hidden"/>
                                      </p:to>
                                    </p:set>
                                  </p:childTnLst>
                                </p:cTn>
                              </p:par>
                              <p:par>
                                <p:cTn id="153" presetID="10" presetClass="exit" presetSubtype="0" fill="hold" nodeType="withEffect">
                                  <p:stCondLst>
                                    <p:cond delay="0"/>
                                  </p:stCondLst>
                                  <p:childTnLst>
                                    <p:animEffect transition="out" filter="fade">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1" grpId="0" animBg="1"/>
      <p:bldP spid="11" grpId="1" animBg="1"/>
      <p:bldP spid="12" grpId="0" animBg="1"/>
      <p:bldP spid="12" grpId="1" animBg="1"/>
      <p:bldP spid="41" grpId="0"/>
      <p:bldP spid="41" grpId="1"/>
      <p:bldP spid="42" grpId="0"/>
      <p:bldP spid="42" grpId="1"/>
      <p:bldP spid="43" grpId="0"/>
      <p:bldP spid="43" grpId="1"/>
      <p:bldP spid="31" grpId="0" animBg="1"/>
      <p:bldP spid="31" grpId="1" animBg="1"/>
      <p:bldP spid="14" grpId="0" animBg="1"/>
      <p:bldP spid="14" grpId="1" animBg="1"/>
      <p:bldP spid="45" grpId="0"/>
      <p:bldP spid="45" grpId="1"/>
      <p:bldP spid="54" grpId="0"/>
      <p:bldP spid="54" grpId="1"/>
      <p:bldP spid="56" grpId="0"/>
      <p:bldP spid="56"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omputer script on a screen">
            <a:extLst>
              <a:ext uri="{FF2B5EF4-FFF2-40B4-BE49-F238E27FC236}">
                <a16:creationId xmlns:a16="http://schemas.microsoft.com/office/drawing/2014/main" id="{FEAD8E97-26EB-F2B0-1DFF-EAD1C740677D}"/>
              </a:ext>
            </a:extLst>
          </p:cNvPr>
          <p:cNvPicPr>
            <a:picLocks noChangeAspect="1"/>
          </p:cNvPicPr>
          <p:nvPr/>
        </p:nvPicPr>
        <p:blipFill rotWithShape="1">
          <a:blip r:embed="rId2">
            <a:alphaModFix amt="97000"/>
          </a:blip>
          <a:srcRect t="6645" b="10998"/>
          <a:stretch/>
        </p:blipFill>
        <p:spPr>
          <a:xfrm>
            <a:off x="-239212" y="-74615"/>
            <a:ext cx="9492177" cy="5218115"/>
          </a:xfrm>
          <a:prstGeom prst="rect">
            <a:avLst/>
          </a:prstGeom>
        </p:spPr>
      </p:pic>
      <p:sp>
        <p:nvSpPr>
          <p:cNvPr id="5" name="TextBox 4">
            <a:extLst>
              <a:ext uri="{FF2B5EF4-FFF2-40B4-BE49-F238E27FC236}">
                <a16:creationId xmlns:a16="http://schemas.microsoft.com/office/drawing/2014/main" id="{C5D2EA7F-A125-D21B-B58F-69C39008100B}"/>
              </a:ext>
            </a:extLst>
          </p:cNvPr>
          <p:cNvSpPr txBox="1"/>
          <p:nvPr/>
        </p:nvSpPr>
        <p:spPr>
          <a:xfrm>
            <a:off x="4623815" y="450957"/>
            <a:ext cx="4629150" cy="4166969"/>
          </a:xfrm>
          <a:prstGeom prst="rect">
            <a:avLst/>
          </a:prstGeom>
        </p:spPr>
        <p:txBody>
          <a:bodyPr vert="horz" lIns="68580" tIns="34290" rIns="68580" bIns="34290" rtlCol="0">
            <a:normAutofit/>
          </a:bodyPr>
          <a:lstStyle/>
          <a:p>
            <a:pPr>
              <a:lnSpc>
                <a:spcPct val="90000"/>
              </a:lnSpc>
              <a:spcAft>
                <a:spcPts val="450"/>
              </a:spcAft>
            </a:pPr>
            <a:r>
              <a:rPr lang="en-US" sz="2400" dirty="0">
                <a:solidFill>
                  <a:schemeClr val="bg1"/>
                </a:solidFill>
              </a:rPr>
              <a:t>According to Nick Montfort, learning how to code in the humanities:</a:t>
            </a:r>
          </a:p>
          <a:p>
            <a:pPr>
              <a:lnSpc>
                <a:spcPct val="90000"/>
              </a:lnSpc>
              <a:spcAft>
                <a:spcPts val="450"/>
              </a:spcAft>
            </a:pPr>
            <a:endParaRPr lang="en-US" sz="2400" dirty="0">
              <a:solidFill>
                <a:schemeClr val="bg1"/>
              </a:solidFill>
            </a:endParaRPr>
          </a:p>
          <a:p>
            <a:pPr marL="428625" indent="-342900">
              <a:lnSpc>
                <a:spcPct val="90000"/>
              </a:lnSpc>
              <a:spcAft>
                <a:spcPts val="450"/>
              </a:spcAft>
              <a:buClr>
                <a:schemeClr val="bg1"/>
              </a:buClr>
              <a:buFont typeface="Arial" panose="020B0604020202020204" pitchFamily="34" charset="0"/>
              <a:buChar char="•"/>
            </a:pPr>
            <a:r>
              <a:rPr lang="en-US" sz="2400" dirty="0">
                <a:solidFill>
                  <a:schemeClr val="bg1"/>
                </a:solidFill>
              </a:rPr>
              <a:t>Allows us to think in new ways</a:t>
            </a:r>
          </a:p>
          <a:p>
            <a:pPr marL="428625" indent="-342900">
              <a:lnSpc>
                <a:spcPct val="90000"/>
              </a:lnSpc>
              <a:spcAft>
                <a:spcPts val="450"/>
              </a:spcAft>
              <a:buClr>
                <a:schemeClr val="bg1"/>
              </a:buClr>
              <a:buFont typeface="Arial" panose="020B0604020202020204" pitchFamily="34" charset="0"/>
              <a:buChar char="•"/>
            </a:pPr>
            <a:r>
              <a:rPr lang="en-US" sz="2400" dirty="0">
                <a:solidFill>
                  <a:schemeClr val="bg1"/>
                </a:solidFill>
              </a:rPr>
              <a:t>Offers us a better understanding of culture </a:t>
            </a:r>
            <a:br>
              <a:rPr lang="en-US" sz="2400" dirty="0">
                <a:solidFill>
                  <a:schemeClr val="bg1"/>
                </a:solidFill>
              </a:rPr>
            </a:br>
            <a:r>
              <a:rPr lang="en-US" sz="2400" dirty="0">
                <a:solidFill>
                  <a:schemeClr val="bg1"/>
                </a:solidFill>
              </a:rPr>
              <a:t>and media systems</a:t>
            </a:r>
          </a:p>
          <a:p>
            <a:pPr marL="428625" indent="-342900">
              <a:lnSpc>
                <a:spcPct val="90000"/>
              </a:lnSpc>
              <a:spcAft>
                <a:spcPts val="450"/>
              </a:spcAft>
              <a:buClr>
                <a:schemeClr val="bg1"/>
              </a:buClr>
              <a:buFont typeface="Arial" panose="020B0604020202020204" pitchFamily="34" charset="0"/>
              <a:buChar char="•"/>
            </a:pPr>
            <a:r>
              <a:rPr lang="en-US" sz="2400" dirty="0">
                <a:solidFill>
                  <a:schemeClr val="bg1"/>
                </a:solidFill>
              </a:rPr>
              <a:t>Can help us improve society. </a:t>
            </a:r>
          </a:p>
          <a:p>
            <a:pPr>
              <a:lnSpc>
                <a:spcPct val="90000"/>
              </a:lnSpc>
              <a:spcAft>
                <a:spcPts val="450"/>
              </a:spcAft>
            </a:pPr>
            <a:endParaRPr lang="en-US" sz="1800" dirty="0">
              <a:solidFill>
                <a:schemeClr val="bg1"/>
              </a:solidFill>
            </a:endParaRPr>
          </a:p>
          <a:p>
            <a:pPr>
              <a:lnSpc>
                <a:spcPct val="90000"/>
              </a:lnSpc>
              <a:spcAft>
                <a:spcPts val="450"/>
              </a:spcAft>
            </a:pPr>
            <a:r>
              <a:rPr lang="en-US" sz="1200" i="1" dirty="0">
                <a:solidFill>
                  <a:schemeClr val="bg1"/>
                </a:solidFill>
              </a:rPr>
              <a:t>Exploratory Programming for the Arts and Humanities </a:t>
            </a:r>
            <a:r>
              <a:rPr lang="en-US" sz="1200" dirty="0">
                <a:solidFill>
                  <a:schemeClr val="bg1"/>
                </a:solidFill>
              </a:rPr>
              <a:t>(321)</a:t>
            </a:r>
          </a:p>
        </p:txBody>
      </p:sp>
      <p:sp>
        <p:nvSpPr>
          <p:cNvPr id="2" name="Title 1">
            <a:extLst>
              <a:ext uri="{FF2B5EF4-FFF2-40B4-BE49-F238E27FC236}">
                <a16:creationId xmlns:a16="http://schemas.microsoft.com/office/drawing/2014/main" id="{9499A537-FFA5-46FD-A216-30B0AFBD16E4}"/>
              </a:ext>
            </a:extLst>
          </p:cNvPr>
          <p:cNvSpPr>
            <a:spLocks noGrp="1"/>
          </p:cNvSpPr>
          <p:nvPr>
            <p:ph type="title"/>
          </p:nvPr>
        </p:nvSpPr>
        <p:spPr>
          <a:xfrm>
            <a:off x="395826" y="-842315"/>
            <a:ext cx="8222100" cy="767700"/>
          </a:xfrm>
        </p:spPr>
        <p:txBody>
          <a:bodyPr/>
          <a:lstStyle/>
          <a:p>
            <a:r>
              <a:rPr lang="en-US" dirty="0"/>
              <a:t>Nick Montfort: On</a:t>
            </a:r>
            <a:r>
              <a:rPr lang="en-US" baseline="0" dirty="0"/>
              <a:t> Learning to Code</a:t>
            </a:r>
            <a:endParaRPr lang="en-US" dirty="0"/>
          </a:p>
        </p:txBody>
      </p:sp>
    </p:spTree>
    <p:extLst>
      <p:ext uri="{BB962C8B-B14F-4D97-AF65-F5344CB8AC3E}">
        <p14:creationId xmlns:p14="http://schemas.microsoft.com/office/powerpoint/2010/main" val="61332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pic>
        <p:nvPicPr>
          <p:cNvPr id="15" name="Picture 14" descr="fingers on a keyboard">
            <a:extLst>
              <a:ext uri="{FF2B5EF4-FFF2-40B4-BE49-F238E27FC236}">
                <a16:creationId xmlns:a16="http://schemas.microsoft.com/office/drawing/2014/main" id="{D6D5A9E9-F001-8B59-5591-8865E6E6D1C4}"/>
              </a:ext>
            </a:extLst>
          </p:cNvPr>
          <p:cNvPicPr>
            <a:picLocks noChangeAspect="1"/>
          </p:cNvPicPr>
          <p:nvPr/>
        </p:nvPicPr>
        <p:blipFill rotWithShape="1">
          <a:blip r:embed="rId2">
            <a:alphaModFix amt="61000"/>
          </a:blip>
          <a:srcRect l="12519" r="37482"/>
          <a:stretch/>
        </p:blipFill>
        <p:spPr>
          <a:xfrm>
            <a:off x="4572000" y="0"/>
            <a:ext cx="4572000" cy="5143493"/>
          </a:xfrm>
          <a:prstGeom prst="rect">
            <a:avLst/>
          </a:prstGeom>
        </p:spPr>
      </p:pic>
      <p:sp>
        <p:nvSpPr>
          <p:cNvPr id="12" name="TextBox 6">
            <a:extLst>
              <a:ext uri="{FF2B5EF4-FFF2-40B4-BE49-F238E27FC236}">
                <a16:creationId xmlns:a16="http://schemas.microsoft.com/office/drawing/2014/main" id="{A7AD2AE0-3664-6D11-2D91-C6FD21063151}"/>
              </a:ext>
            </a:extLst>
          </p:cNvPr>
          <p:cNvSpPr txBox="1"/>
          <p:nvPr/>
        </p:nvSpPr>
        <p:spPr>
          <a:xfrm>
            <a:off x="216034" y="459258"/>
            <a:ext cx="4108316" cy="4420888"/>
          </a:xfrm>
          <a:prstGeom prst="rect">
            <a:avLst/>
          </a:prstGeom>
        </p:spPr>
        <p:txBody>
          <a:bodyPr vert="horz" lIns="68580" tIns="34290" rIns="68580" bIns="34290" rtlCol="0">
            <a:noAutofit/>
          </a:bodyPr>
          <a:lstStyle/>
          <a:p>
            <a:pPr>
              <a:spcAft>
                <a:spcPts val="450"/>
              </a:spcAft>
            </a:pPr>
            <a:r>
              <a:rPr lang="en-US" sz="1700" dirty="0">
                <a:solidFill>
                  <a:schemeClr val="bg1"/>
                </a:solidFill>
              </a:rPr>
              <a:t>“[T]he underlying capability of the computer era is actually programming—which almost none of us know how to do.  We simply use the programs that have been made for us, and enter our text in the appropriate box on the screen. We teach kids how to use software to write, but not how to write software.  This means they have access to the capabilities given to them by others, but not the power to determine the value-creating capabilities of these technologies for themselves.”</a:t>
            </a:r>
          </a:p>
          <a:p>
            <a:pPr>
              <a:lnSpc>
                <a:spcPct val="90000"/>
              </a:lnSpc>
              <a:spcAft>
                <a:spcPts val="450"/>
              </a:spcAft>
            </a:pPr>
            <a:endParaRPr lang="en-US" sz="1500" dirty="0">
              <a:solidFill>
                <a:schemeClr val="bg1"/>
              </a:solidFill>
            </a:endParaRPr>
          </a:p>
        </p:txBody>
      </p:sp>
      <p:sp>
        <p:nvSpPr>
          <p:cNvPr id="3" name="TextBox 2">
            <a:extLst>
              <a:ext uri="{FF2B5EF4-FFF2-40B4-BE49-F238E27FC236}">
                <a16:creationId xmlns:a16="http://schemas.microsoft.com/office/drawing/2014/main" id="{B1FB53DD-0F52-4F4F-95EE-98068503DB85}"/>
              </a:ext>
            </a:extLst>
          </p:cNvPr>
          <p:cNvSpPr txBox="1"/>
          <p:nvPr/>
        </p:nvSpPr>
        <p:spPr>
          <a:xfrm>
            <a:off x="302532" y="4291431"/>
            <a:ext cx="3871428" cy="424732"/>
          </a:xfrm>
          <a:prstGeom prst="rect">
            <a:avLst/>
          </a:prstGeom>
          <a:noFill/>
        </p:spPr>
        <p:txBody>
          <a:bodyPr wrap="square">
            <a:spAutoFit/>
          </a:bodyPr>
          <a:lstStyle/>
          <a:p>
            <a:pPr>
              <a:lnSpc>
                <a:spcPct val="90000"/>
              </a:lnSpc>
              <a:spcAft>
                <a:spcPts val="450"/>
              </a:spcAft>
            </a:pPr>
            <a:r>
              <a:rPr lang="en-US" sz="1200" dirty="0">
                <a:solidFill>
                  <a:schemeClr val="accent4">
                    <a:lumMod val="40000"/>
                    <a:lumOff val="60000"/>
                  </a:schemeClr>
                </a:solidFill>
              </a:rPr>
              <a:t>Douglas Rushkoff, qtd in Nick Montfort’s </a:t>
            </a:r>
            <a:r>
              <a:rPr lang="en-US" sz="1200" i="1" dirty="0">
                <a:solidFill>
                  <a:schemeClr val="accent4">
                    <a:lumMod val="40000"/>
                    <a:lumOff val="60000"/>
                  </a:schemeClr>
                </a:solidFill>
              </a:rPr>
              <a:t>Exploratory Programming for the Arts and Humanities, </a:t>
            </a:r>
            <a:r>
              <a:rPr lang="en-US" sz="1200" dirty="0">
                <a:solidFill>
                  <a:schemeClr val="accent4">
                    <a:lumMod val="40000"/>
                    <a:lumOff val="60000"/>
                  </a:schemeClr>
                </a:solidFill>
              </a:rPr>
              <a:t>327-28</a:t>
            </a:r>
          </a:p>
        </p:txBody>
      </p:sp>
      <p:sp>
        <p:nvSpPr>
          <p:cNvPr id="2" name="Title 1">
            <a:extLst>
              <a:ext uri="{FF2B5EF4-FFF2-40B4-BE49-F238E27FC236}">
                <a16:creationId xmlns:a16="http://schemas.microsoft.com/office/drawing/2014/main" id="{FCC5353E-DC3D-4008-9EB1-EACD880316D6}"/>
              </a:ext>
            </a:extLst>
          </p:cNvPr>
          <p:cNvSpPr>
            <a:spLocks noGrp="1"/>
          </p:cNvSpPr>
          <p:nvPr>
            <p:ph type="title"/>
          </p:nvPr>
        </p:nvSpPr>
        <p:spPr>
          <a:xfrm>
            <a:off x="460950" y="-811180"/>
            <a:ext cx="8222100" cy="767700"/>
          </a:xfrm>
        </p:spPr>
        <p:txBody>
          <a:bodyPr/>
          <a:lstStyle/>
          <a:p>
            <a:r>
              <a:rPr lang="en-US" dirty="0"/>
              <a:t>Douglas Rushkoff: Capabilities</a:t>
            </a:r>
          </a:p>
        </p:txBody>
      </p:sp>
    </p:spTree>
    <p:extLst>
      <p:ext uri="{BB962C8B-B14F-4D97-AF65-F5344CB8AC3E}">
        <p14:creationId xmlns:p14="http://schemas.microsoft.com/office/powerpoint/2010/main" val="3649054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Humanities are academic disciplines that study aspects of human society and culture, including certain fundamental questions asked by humans. During the Renaissance, the term 'humanities' referred to the study of classical literature and language, as opposed to the study of religion or 'divinity.' The study of the humanities was a key part of the secular curriculum in universities at the time. Today, the humanities are more frequently defined as any fields of study outside of natural sciences, social sciences, formal sciences (like mathematics), and applied sciences (or professional training).[1] They use methods that are primarily critical, speculative, or interpretative and have a significant historical element[2]—as distinguished from the mainly empirical approaches of science.[2]&#10;&#10;The humanities include the studies of philosophy, religion, history, language arts (literature, writing, oratory, rhetoric, poetry, etc.), performing arts (theater, music, dance, etc.), and visual arts (painting, sculpture, photography, filmmaking, etc.). ">
            <a:extLst>
              <a:ext uri="{FF2B5EF4-FFF2-40B4-BE49-F238E27FC236}">
                <a16:creationId xmlns:a16="http://schemas.microsoft.com/office/drawing/2014/main" id="{5B99F631-C067-0320-1D1D-D8027C4F8862}"/>
              </a:ext>
            </a:extLst>
          </p:cNvPr>
          <p:cNvPicPr>
            <a:picLocks noChangeAspect="1"/>
          </p:cNvPicPr>
          <p:nvPr/>
        </p:nvPicPr>
        <p:blipFill>
          <a:blip r:embed="rId2"/>
          <a:stretch>
            <a:fillRect/>
          </a:stretch>
        </p:blipFill>
        <p:spPr>
          <a:xfrm>
            <a:off x="921899" y="0"/>
            <a:ext cx="7468855" cy="5143500"/>
          </a:xfrm>
          <a:prstGeom prst="rect">
            <a:avLst/>
          </a:prstGeom>
        </p:spPr>
      </p:pic>
      <p:sp>
        <p:nvSpPr>
          <p:cNvPr id="2" name="Title 1">
            <a:extLst>
              <a:ext uri="{FF2B5EF4-FFF2-40B4-BE49-F238E27FC236}">
                <a16:creationId xmlns:a16="http://schemas.microsoft.com/office/drawing/2014/main" id="{0A32DC1B-49A4-4014-8342-1699FE2369D9}"/>
              </a:ext>
            </a:extLst>
          </p:cNvPr>
          <p:cNvSpPr>
            <a:spLocks noGrp="1"/>
          </p:cNvSpPr>
          <p:nvPr>
            <p:ph type="title"/>
          </p:nvPr>
        </p:nvSpPr>
        <p:spPr>
          <a:xfrm>
            <a:off x="921900" y="-1012800"/>
            <a:ext cx="8222100" cy="1012800"/>
          </a:xfrm>
        </p:spPr>
        <p:txBody>
          <a:bodyPr/>
          <a:lstStyle/>
          <a:p>
            <a:r>
              <a:rPr lang="en-US" dirty="0"/>
              <a:t>Humanities</a:t>
            </a:r>
          </a:p>
        </p:txBody>
      </p:sp>
    </p:spTree>
    <p:extLst>
      <p:ext uri="{BB962C8B-B14F-4D97-AF65-F5344CB8AC3E}">
        <p14:creationId xmlns:p14="http://schemas.microsoft.com/office/powerpoint/2010/main" val="3810084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n literary criticism, close reading is the careful, sustained interpretation of a brief passage of a text. A close reading emphasizes the single and the particular over the general, via close attention to individual words, the syntax, the order in which the sentences unfold ideas, as well as formal structures.[1]&#10;&#10;Close reading is thinking about both what is said in a passage (the content) and how it is said (the form, i.e., the manner in which the content is presented), leading to possibilities for observation and insight.">
            <a:extLst>
              <a:ext uri="{FF2B5EF4-FFF2-40B4-BE49-F238E27FC236}">
                <a16:creationId xmlns:a16="http://schemas.microsoft.com/office/drawing/2014/main" id="{D13BA0E6-76B6-EF46-8815-1A84CC952D24}"/>
              </a:ext>
            </a:extLst>
          </p:cNvPr>
          <p:cNvPicPr>
            <a:picLocks noChangeAspect="1"/>
          </p:cNvPicPr>
          <p:nvPr/>
        </p:nvPicPr>
        <p:blipFill>
          <a:blip r:embed="rId2"/>
          <a:stretch>
            <a:fillRect/>
          </a:stretch>
        </p:blipFill>
        <p:spPr>
          <a:xfrm>
            <a:off x="837572" y="0"/>
            <a:ext cx="7468855" cy="5143500"/>
          </a:xfrm>
          <a:prstGeom prst="rect">
            <a:avLst/>
          </a:prstGeom>
        </p:spPr>
      </p:pic>
      <p:sp>
        <p:nvSpPr>
          <p:cNvPr id="2" name="Title 1">
            <a:extLst>
              <a:ext uri="{FF2B5EF4-FFF2-40B4-BE49-F238E27FC236}">
                <a16:creationId xmlns:a16="http://schemas.microsoft.com/office/drawing/2014/main" id="{29B90983-88ED-4C58-B0B1-F11285CBEA26}"/>
              </a:ext>
            </a:extLst>
          </p:cNvPr>
          <p:cNvSpPr>
            <a:spLocks noGrp="1"/>
          </p:cNvSpPr>
          <p:nvPr>
            <p:ph type="title"/>
          </p:nvPr>
        </p:nvSpPr>
        <p:spPr>
          <a:xfrm>
            <a:off x="460950" y="-1012800"/>
            <a:ext cx="8222100" cy="1012800"/>
          </a:xfrm>
        </p:spPr>
        <p:txBody>
          <a:bodyPr/>
          <a:lstStyle/>
          <a:p>
            <a:r>
              <a:rPr lang="en-US" dirty="0"/>
              <a:t>Close</a:t>
            </a:r>
            <a:r>
              <a:rPr lang="en-US" baseline="0" dirty="0"/>
              <a:t> Reading</a:t>
            </a:r>
            <a:endParaRPr lang="en-US" dirty="0"/>
          </a:p>
        </p:txBody>
      </p:sp>
    </p:spTree>
    <p:extLst>
      <p:ext uri="{BB962C8B-B14F-4D97-AF65-F5344CB8AC3E}">
        <p14:creationId xmlns:p14="http://schemas.microsoft.com/office/powerpoint/2010/main" val="3774252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stant reading is an approach in literary studies that applies computational methods to literary data, usually derived from large digital libraries, for the purposes of literary history and theory.&#10;&#10;While the term is collective, and is used to refer to a range of different computational methods of analysing literary data, similar approaches also include macroanalysis, cultural analytics, computational formalism, computational literary studies, quantitative literary studies, and algorithmic literary criticism.">
            <a:extLst>
              <a:ext uri="{FF2B5EF4-FFF2-40B4-BE49-F238E27FC236}">
                <a16:creationId xmlns:a16="http://schemas.microsoft.com/office/drawing/2014/main" id="{3BBC3AE4-0B07-1C2B-B193-33960BED1F40}"/>
              </a:ext>
            </a:extLst>
          </p:cNvPr>
          <p:cNvPicPr>
            <a:picLocks noChangeAspect="1"/>
          </p:cNvPicPr>
          <p:nvPr/>
        </p:nvPicPr>
        <p:blipFill>
          <a:blip r:embed="rId2"/>
          <a:stretch>
            <a:fillRect/>
          </a:stretch>
        </p:blipFill>
        <p:spPr>
          <a:xfrm>
            <a:off x="837572" y="0"/>
            <a:ext cx="7468855" cy="5143500"/>
          </a:xfrm>
          <a:prstGeom prst="rect">
            <a:avLst/>
          </a:prstGeom>
        </p:spPr>
      </p:pic>
      <p:sp>
        <p:nvSpPr>
          <p:cNvPr id="2" name="Title 1">
            <a:extLst>
              <a:ext uri="{FF2B5EF4-FFF2-40B4-BE49-F238E27FC236}">
                <a16:creationId xmlns:a16="http://schemas.microsoft.com/office/drawing/2014/main" id="{444CA0E3-FF8D-41BA-B241-B5CC1AAFBFCB}"/>
              </a:ext>
            </a:extLst>
          </p:cNvPr>
          <p:cNvSpPr>
            <a:spLocks noGrp="1"/>
          </p:cNvSpPr>
          <p:nvPr>
            <p:ph type="title"/>
          </p:nvPr>
        </p:nvSpPr>
        <p:spPr>
          <a:xfrm>
            <a:off x="460950" y="-1012800"/>
            <a:ext cx="8222100" cy="1012800"/>
          </a:xfrm>
        </p:spPr>
        <p:txBody>
          <a:bodyPr/>
          <a:lstStyle/>
          <a:p>
            <a:r>
              <a:rPr lang="en-US" dirty="0"/>
              <a:t>Distant Reading</a:t>
            </a:r>
          </a:p>
        </p:txBody>
      </p:sp>
    </p:spTree>
    <p:extLst>
      <p:ext uri="{BB962C8B-B14F-4D97-AF65-F5344CB8AC3E}">
        <p14:creationId xmlns:p14="http://schemas.microsoft.com/office/powerpoint/2010/main" val="326835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s://www.johnwmillr.com/trucks-and-beer/&#10;Trucks and Beer &#10;Wednesday. February 07, 2018&#10;python data science music lyrics&#10;Inspired by a post on Big-ish Data, I’ve started working on a textual analysis of popular country music.&#10;&#10;More specifically, I scraped Ranker.com for a list of the top female and male country artists of the last 100 years and used my python wrapper for the Genius API to download the lyrics to each song by every artist on the list. After my script ran for about six hours I was left with the lyrics to 12,446 songs by 83 artists stored in a 105 MB JSON file. As a bit of an outsider to the world of country music, I was curious whether some of the preconceived notions I had about the genre were true.&#10;&#10;Some pertinent questions:&#10;&#10;Which artist mentions trucks in their songs most often?&#10;Does an artist’s affinity for trucks predict any other features? Their gender, for example? Or their favorite drink?&#10;How has the genre’s vocabulary changed over time?&#10;Of all the artists, whose language is most diverse? Whose is most repetitive?&#10;You can find my code for this project on GitHub.">
            <a:hlinkClick r:id="rId2"/>
            <a:extLst>
              <a:ext uri="{FF2B5EF4-FFF2-40B4-BE49-F238E27FC236}">
                <a16:creationId xmlns:a16="http://schemas.microsoft.com/office/drawing/2014/main" id="{A38553FB-627A-6A81-AAEC-E8A9E192E18A}"/>
              </a:ext>
            </a:extLst>
          </p:cNvPr>
          <p:cNvPicPr>
            <a:picLocks noChangeAspect="1"/>
          </p:cNvPicPr>
          <p:nvPr/>
        </p:nvPicPr>
        <p:blipFill>
          <a:blip r:embed="rId3"/>
          <a:stretch>
            <a:fillRect/>
          </a:stretch>
        </p:blipFill>
        <p:spPr>
          <a:xfrm>
            <a:off x="962380" y="0"/>
            <a:ext cx="7219240" cy="5143500"/>
          </a:xfrm>
          <a:prstGeom prst="rect">
            <a:avLst/>
          </a:prstGeom>
        </p:spPr>
      </p:pic>
      <p:sp>
        <p:nvSpPr>
          <p:cNvPr id="2" name="Title 1">
            <a:extLst>
              <a:ext uri="{FF2B5EF4-FFF2-40B4-BE49-F238E27FC236}">
                <a16:creationId xmlns:a16="http://schemas.microsoft.com/office/drawing/2014/main" id="{0912F851-D5DB-4409-94D4-F813CF19B6C6}"/>
              </a:ext>
            </a:extLst>
          </p:cNvPr>
          <p:cNvSpPr>
            <a:spLocks noGrp="1"/>
          </p:cNvSpPr>
          <p:nvPr>
            <p:ph type="title"/>
          </p:nvPr>
        </p:nvSpPr>
        <p:spPr>
          <a:xfrm>
            <a:off x="460950" y="-767700"/>
            <a:ext cx="8222100" cy="767700"/>
          </a:xfrm>
        </p:spPr>
        <p:txBody>
          <a:bodyPr/>
          <a:lstStyle/>
          <a:p>
            <a:r>
              <a:rPr lang="en-US" dirty="0"/>
              <a:t>Trucks and Beer</a:t>
            </a:r>
          </a:p>
        </p:txBody>
      </p:sp>
    </p:spTree>
    <p:extLst>
      <p:ext uri="{BB962C8B-B14F-4D97-AF65-F5344CB8AC3E}">
        <p14:creationId xmlns:p14="http://schemas.microsoft.com/office/powerpoint/2010/main" val="149787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atterplot graph showing the relationship between an artist’s use of the words girl and love. There’s an obvious trend with gender here. The more often a male country singer uses the word girl in his songs, the less likely he is to mention love. Interesting.">
            <a:extLst>
              <a:ext uri="{FF2B5EF4-FFF2-40B4-BE49-F238E27FC236}">
                <a16:creationId xmlns:a16="http://schemas.microsoft.com/office/drawing/2014/main" id="{8F51768A-EDD1-BDE8-6EDF-8158452CBE58}"/>
              </a:ext>
            </a:extLst>
          </p:cNvPr>
          <p:cNvPicPr>
            <a:picLocks noChangeAspect="1"/>
          </p:cNvPicPr>
          <p:nvPr/>
        </p:nvPicPr>
        <p:blipFill>
          <a:blip r:embed="rId2"/>
          <a:stretch>
            <a:fillRect/>
          </a:stretch>
        </p:blipFill>
        <p:spPr>
          <a:xfrm>
            <a:off x="481309" y="0"/>
            <a:ext cx="8181382" cy="5143500"/>
          </a:xfrm>
          <a:prstGeom prst="rect">
            <a:avLst/>
          </a:prstGeom>
        </p:spPr>
      </p:pic>
      <p:sp>
        <p:nvSpPr>
          <p:cNvPr id="2" name="Title 1">
            <a:extLst>
              <a:ext uri="{FF2B5EF4-FFF2-40B4-BE49-F238E27FC236}">
                <a16:creationId xmlns:a16="http://schemas.microsoft.com/office/drawing/2014/main" id="{9737305F-5BEB-4B36-9BFA-9D2292E28ED0}"/>
              </a:ext>
            </a:extLst>
          </p:cNvPr>
          <p:cNvSpPr>
            <a:spLocks noGrp="1"/>
          </p:cNvSpPr>
          <p:nvPr>
            <p:ph type="title"/>
          </p:nvPr>
        </p:nvSpPr>
        <p:spPr>
          <a:xfrm>
            <a:off x="481309" y="-767700"/>
            <a:ext cx="8222100" cy="767700"/>
          </a:xfrm>
        </p:spPr>
        <p:txBody>
          <a:bodyPr/>
          <a:lstStyle/>
          <a:p>
            <a:r>
              <a:rPr lang="en-US" dirty="0"/>
              <a:t>“Girl” and “Love” in Country</a:t>
            </a:r>
            <a:r>
              <a:rPr lang="en-US" baseline="0" dirty="0"/>
              <a:t> Music</a:t>
            </a:r>
            <a:endParaRPr lang="en-US" dirty="0"/>
          </a:p>
        </p:txBody>
      </p:sp>
    </p:spTree>
    <p:extLst>
      <p:ext uri="{BB962C8B-B14F-4D97-AF65-F5344CB8AC3E}">
        <p14:creationId xmlns:p14="http://schemas.microsoft.com/office/powerpoint/2010/main" val="227954277"/>
      </p:ext>
    </p:extLst>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2950</TotalTime>
  <Words>2331</Words>
  <Application>Microsoft Office PowerPoint</Application>
  <PresentationFormat>On-screen Show (16:9)</PresentationFormat>
  <Paragraphs>145</Paragraphs>
  <Slides>18</Slides>
  <Notes>4</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Material</vt:lpstr>
      <vt:lpstr>WRIT 20833 Intro to Coding in the Humanities</vt:lpstr>
      <vt:lpstr>Semester Overview: Instruction, Readings, Assignments</vt:lpstr>
      <vt:lpstr>Nick Montfort: On Learning to Code</vt:lpstr>
      <vt:lpstr>Douglas Rushkoff: Capabilities</vt:lpstr>
      <vt:lpstr>Humanities</vt:lpstr>
      <vt:lpstr>Close Reading</vt:lpstr>
      <vt:lpstr>Distant Reading</vt:lpstr>
      <vt:lpstr>Trucks and Beer</vt:lpstr>
      <vt:lpstr>“Girl” and “Love” in Country Music</vt:lpstr>
      <vt:lpstr>The Largest Vocabulary in Hip Hop</vt:lpstr>
      <vt:lpstr># of Unique Word in First 35K Lyrics</vt:lpstr>
      <vt:lpstr>Gendered Language in Teacher Reviews</vt:lpstr>
      <vt:lpstr>Text You A Pile of Poo</vt:lpstr>
      <vt:lpstr>Second-Class Languages</vt:lpstr>
      <vt:lpstr>Rethink Binaries and Hierarchies</vt:lpstr>
      <vt:lpstr>Facebook Account</vt:lpstr>
      <vt:lpstr>Positive Voices Survey</vt:lpstr>
      <vt:lpstr>Coding is Political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Brad</dc:creator>
  <cp:lastModifiedBy>Rode, Curt</cp:lastModifiedBy>
  <cp:revision>30</cp:revision>
  <dcterms:modified xsi:type="dcterms:W3CDTF">2025-08-13T14:32:37Z</dcterms:modified>
</cp:coreProperties>
</file>