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328" r:id="rId3"/>
    <p:sldId id="332" r:id="rId4"/>
    <p:sldId id="258" r:id="rId5"/>
    <p:sldId id="259" r:id="rId6"/>
    <p:sldId id="261" r:id="rId7"/>
    <p:sldId id="262" r:id="rId8"/>
    <p:sldId id="260"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285"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9" r:id="rId75"/>
    <p:sldId id="330" r:id="rId7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95C32-E941-4178-A07D-53F243D5CB8F}" type="datetimeFigureOut">
              <a:rPr lang="zh-TW" altLang="en-US" smtClean="0"/>
              <a:t>2021/11/14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0B931-D0E0-46C2-87A8-112C5C6BC563}" type="slidenum">
              <a:rPr lang="zh-TW" altLang="en-US" smtClean="0"/>
              <a:t>‹#›</a:t>
            </a:fld>
            <a:endParaRPr lang="zh-TW" altLang="en-US"/>
          </a:p>
        </p:txBody>
      </p:sp>
    </p:spTree>
    <p:extLst>
      <p:ext uri="{BB962C8B-B14F-4D97-AF65-F5344CB8AC3E}">
        <p14:creationId xmlns:p14="http://schemas.microsoft.com/office/powerpoint/2010/main" val="239639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1D0B931-D0E0-46C2-87A8-112C5C6BC563}" type="slidenum">
              <a:rPr lang="zh-TW" altLang="en-US" smtClean="0"/>
              <a:t>5</a:t>
            </a:fld>
            <a:endParaRPr lang="zh-TW" altLang="en-US"/>
          </a:p>
        </p:txBody>
      </p:sp>
    </p:spTree>
    <p:extLst>
      <p:ext uri="{BB962C8B-B14F-4D97-AF65-F5344CB8AC3E}">
        <p14:creationId xmlns:p14="http://schemas.microsoft.com/office/powerpoint/2010/main" val="191185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FE00911A-A2CB-41D5-9FF6-A87455DE4105}" type="datetime1">
              <a:rPr lang="zh-TW" altLang="en-US" smtClean="0"/>
              <a:t>2021/11/14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35107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CD6A22F9-9951-4600-9077-02789074F520}" type="datetime1">
              <a:rPr lang="zh-TW" altLang="en-US" smtClean="0"/>
              <a:t>2021/11/14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31110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523AC50-0022-45A5-8658-41B294D94C43}" type="datetime1">
              <a:rPr lang="zh-TW" altLang="en-US" smtClean="0"/>
              <a:t>2021/11/14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09690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48942969-33F5-4EE5-808E-37A21ACBD336}" type="datetime1">
              <a:rPr lang="zh-TW" altLang="en-US" smtClean="0"/>
              <a:t>2021/11/14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43474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47DE0CB1-2A20-4278-A83B-039B8551EE6B}" type="datetime1">
              <a:rPr lang="zh-TW" altLang="en-US" smtClean="0"/>
              <a:t>2021/11/14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91157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FCDB1D61-D064-4904-AA95-64BB1E4948FB}" type="datetime1">
              <a:rPr lang="zh-TW" altLang="en-US" smtClean="0"/>
              <a:t>2021/11/14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81977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22C96D06-1CFD-4D65-B76E-F034AEF4BAE1}" type="datetime1">
              <a:rPr lang="zh-TW" altLang="en-US" smtClean="0"/>
              <a:t>2021/11/14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5074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419282E5-8690-4167-82A3-27F2DA6675C1}" type="datetime1">
              <a:rPr lang="zh-TW" altLang="en-US" smtClean="0"/>
              <a:t>2021/11/14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317162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4FC3AD7-9B88-4A16-A84D-23F02DD64400}" type="datetime1">
              <a:rPr lang="zh-TW" altLang="en-US" smtClean="0"/>
              <a:t>2021/11/14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16941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0B4A49AC-E48F-42DF-BE93-2A9A5F865FC7}" type="datetime1">
              <a:rPr lang="zh-TW" altLang="en-US" smtClean="0"/>
              <a:t>2021/11/14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3559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B24EC810-A6D0-48BF-A118-9BDB9B9DBCB2}" type="datetime1">
              <a:rPr lang="zh-TW" altLang="en-US" smtClean="0"/>
              <a:t>2021/11/14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09726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48DB6-8891-45A5-8D67-B5FC62F6C8A2}" type="datetime1">
              <a:rPr lang="zh-TW" altLang="en-US" smtClean="0"/>
              <a:t>2021/11/14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38024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左宗棠</a:t>
            </a:r>
          </a:p>
        </p:txBody>
      </p:sp>
      <p:sp>
        <p:nvSpPr>
          <p:cNvPr id="3" name="副標題 2"/>
          <p:cNvSpPr>
            <a:spLocks noGrp="1"/>
          </p:cNvSpPr>
          <p:nvPr>
            <p:ph type="subTitle" idx="1"/>
          </p:nvPr>
        </p:nvSpPr>
        <p:spPr/>
        <p:txBody>
          <a:bodyPr/>
          <a:lstStyle/>
          <a:p>
            <a:r>
              <a:rPr lang="zh-TW" altLang="en-US" b="1" dirty="0">
                <a:solidFill>
                  <a:schemeClr val="tx1"/>
                </a:solidFill>
                <a:latin typeface="標楷體" panose="03000509000000000000" pitchFamily="65" charset="-120"/>
                <a:ea typeface="標楷體" panose="03000509000000000000" pitchFamily="65" charset="-120"/>
              </a:rPr>
              <a:t>報告人</a:t>
            </a:r>
            <a:r>
              <a:rPr lang="en-US" altLang="zh-TW" b="1" dirty="0">
                <a:solidFill>
                  <a:schemeClr val="tx1"/>
                </a:solidFill>
                <a:latin typeface="標楷體" panose="03000509000000000000" pitchFamily="65" charset="-120"/>
                <a:ea typeface="標楷體" panose="03000509000000000000" pitchFamily="65" charset="-120"/>
              </a:rPr>
              <a:t>︰</a:t>
            </a:r>
            <a:r>
              <a:rPr lang="zh-TW" altLang="en-US" b="1" dirty="0">
                <a:solidFill>
                  <a:schemeClr val="tx1"/>
                </a:solidFill>
                <a:latin typeface="標楷體" panose="03000509000000000000" pitchFamily="65" charset="-120"/>
                <a:ea typeface="標楷體" panose="03000509000000000000" pitchFamily="65" charset="-120"/>
              </a:rPr>
              <a:t>孫全玉</a:t>
            </a:r>
            <a:endParaRPr lang="en-US" altLang="zh-TW" b="1" dirty="0">
              <a:solidFill>
                <a:schemeClr val="tx1"/>
              </a:solidFill>
              <a:latin typeface="標楷體" panose="03000509000000000000" pitchFamily="65" charset="-120"/>
              <a:ea typeface="標楷體" panose="03000509000000000000" pitchFamily="65" charset="-120"/>
            </a:endParaRPr>
          </a:p>
          <a:p>
            <a:r>
              <a:rPr lang="en-US" altLang="zh-TW" b="1" dirty="0">
                <a:solidFill>
                  <a:schemeClr val="tx1"/>
                </a:solidFill>
                <a:latin typeface="標楷體" panose="03000509000000000000" pitchFamily="65" charset="-120"/>
                <a:ea typeface="標楷體" panose="03000509000000000000" pitchFamily="65" charset="-120"/>
              </a:rPr>
              <a:t>2016</a:t>
            </a:r>
            <a:r>
              <a:rPr lang="zh-TW" altLang="en-US" b="1" dirty="0">
                <a:solidFill>
                  <a:schemeClr val="tx1"/>
                </a:solidFill>
                <a:latin typeface="標楷體" panose="03000509000000000000" pitchFamily="65" charset="-120"/>
                <a:ea typeface="標楷體" panose="03000509000000000000" pitchFamily="65" charset="-120"/>
              </a:rPr>
              <a:t>年</a:t>
            </a:r>
            <a:r>
              <a:rPr lang="en-US" altLang="zh-TW" b="1" dirty="0">
                <a:solidFill>
                  <a:schemeClr val="tx1"/>
                </a:solidFill>
                <a:latin typeface="標楷體" panose="03000509000000000000" pitchFamily="65" charset="-120"/>
                <a:ea typeface="標楷體" panose="03000509000000000000" pitchFamily="65" charset="-120"/>
              </a:rPr>
              <a:t>3</a:t>
            </a:r>
            <a:r>
              <a:rPr lang="zh-TW" altLang="en-US" b="1" dirty="0">
                <a:solidFill>
                  <a:schemeClr val="tx1"/>
                </a:solidFill>
                <a:latin typeface="標楷體" panose="03000509000000000000" pitchFamily="65" charset="-120"/>
                <a:ea typeface="標楷體" panose="03000509000000000000" pitchFamily="65" charset="-120"/>
              </a:rPr>
              <a:t>月</a:t>
            </a:r>
            <a:r>
              <a:rPr lang="en-US" altLang="zh-TW" b="1" dirty="0">
                <a:solidFill>
                  <a:schemeClr val="tx1"/>
                </a:solidFill>
                <a:latin typeface="標楷體" panose="03000509000000000000" pitchFamily="65" charset="-120"/>
                <a:ea typeface="標楷體" panose="03000509000000000000" pitchFamily="65" charset="-120"/>
              </a:rPr>
              <a:t>2</a:t>
            </a:r>
            <a:r>
              <a:rPr lang="zh-TW" altLang="en-US" b="1" dirty="0">
                <a:solidFill>
                  <a:schemeClr val="tx1"/>
                </a:solidFill>
                <a:latin typeface="標楷體" panose="03000509000000000000" pitchFamily="65" charset="-120"/>
                <a:ea typeface="標楷體" panose="03000509000000000000" pitchFamily="65" charset="-120"/>
              </a:rPr>
              <a:t>日</a:t>
            </a: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a:t>
            </a:fld>
            <a:endParaRPr lang="zh-TW" altLang="en-US"/>
          </a:p>
        </p:txBody>
      </p:sp>
    </p:spTree>
    <p:extLst>
      <p:ext uri="{BB962C8B-B14F-4D97-AF65-F5344CB8AC3E}">
        <p14:creationId xmlns:p14="http://schemas.microsoft.com/office/powerpoint/2010/main" val="20603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a:latin typeface="標楷體" panose="03000509000000000000" pitchFamily="65" charset="-120"/>
                <a:ea typeface="標楷體" panose="03000509000000000000" pitchFamily="65" charset="-120"/>
              </a:rPr>
              <a:t>三、二十一歲至二十七歲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268760"/>
            <a:ext cx="8229600" cy="4857403"/>
          </a:xfrm>
        </p:spPr>
        <p:txBody>
          <a:bodyPr>
            <a:normAutofit fontScale="92500" lnSpcReduction="20000"/>
          </a:bodyPr>
          <a:lstStyle/>
          <a:p>
            <a:pPr marL="715963" indent="-715963">
              <a:buNone/>
            </a:pPr>
            <a:r>
              <a:rPr lang="zh-TW" altLang="en-US" sz="2000" dirty="0">
                <a:latin typeface="標楷體"/>
                <a:ea typeface="標楷體"/>
              </a:rPr>
              <a:t>（四）道光十八年，左宗棠第三次會試「摃龜」後，回程依約去江寧謁見陶澍，發生一件趣事。</a:t>
            </a:r>
            <a:endParaRPr lang="en-US" altLang="zh-TW" sz="2000" dirty="0">
              <a:latin typeface="標楷體"/>
              <a:ea typeface="標楷體"/>
            </a:endParaRPr>
          </a:p>
          <a:p>
            <a:pPr marL="539750" indent="-274638">
              <a:buNone/>
            </a:pPr>
            <a:r>
              <a:rPr lang="en-US" altLang="zh-TW" sz="2200" dirty="0">
                <a:latin typeface="標楷體" panose="03000509000000000000" pitchFamily="65" charset="-120"/>
                <a:ea typeface="標楷體" panose="03000509000000000000" pitchFamily="65" charset="-120"/>
              </a:rPr>
              <a:t>1.</a:t>
            </a:r>
            <a:r>
              <a:rPr lang="zh-TW" altLang="en-US" sz="2200" dirty="0">
                <a:latin typeface="標楷體" panose="03000509000000000000" pitchFamily="65" charset="-120"/>
                <a:ea typeface="標楷體" panose="03000509000000000000" pitchFamily="65" charset="-120"/>
              </a:rPr>
              <a:t>依據</a:t>
            </a:r>
            <a:r>
              <a:rPr lang="zh-TW" altLang="zh-TW" sz="2200" dirty="0">
                <a:latin typeface="標楷體" panose="03000509000000000000" pitchFamily="65" charset="-120"/>
                <a:ea typeface="標楷體" panose="03000509000000000000" pitchFamily="65" charset="-120"/>
              </a:rPr>
              <a:t>康有為「敬題陶文毅公造像并跋」</a:t>
            </a:r>
            <a:r>
              <a:rPr lang="zh-TW" altLang="en-US" sz="2200" dirty="0">
                <a:latin typeface="標楷體" panose="03000509000000000000" pitchFamily="65" charset="-120"/>
                <a:ea typeface="標楷體" panose="03000509000000000000" pitchFamily="65" charset="-120"/>
              </a:rPr>
              <a:t>，</a:t>
            </a:r>
            <a:r>
              <a:rPr lang="zh-TW" altLang="zh-TW" sz="2200" dirty="0">
                <a:latin typeface="標楷體" panose="03000509000000000000" pitchFamily="65" charset="-120"/>
                <a:ea typeface="標楷體" panose="03000509000000000000" pitchFamily="65" charset="-120"/>
              </a:rPr>
              <a:t>提到左宗棠</a:t>
            </a:r>
            <a:r>
              <a:rPr lang="zh-TW" altLang="en-US" sz="2200" dirty="0">
                <a:latin typeface="標楷體" panose="03000509000000000000" pitchFamily="65" charset="-120"/>
                <a:ea typeface="標楷體" panose="03000509000000000000" pitchFamily="65" charset="-120"/>
              </a:rPr>
              <a:t>與</a:t>
            </a:r>
            <a:r>
              <a:rPr lang="zh-TW" altLang="zh-TW" sz="2200" dirty="0">
                <a:latin typeface="標楷體" panose="03000509000000000000" pitchFamily="65" charset="-120"/>
                <a:ea typeface="標楷體" panose="03000509000000000000" pitchFamily="65" charset="-120"/>
              </a:rPr>
              <a:t>陶澍見</a:t>
            </a:r>
            <a:r>
              <a:rPr lang="zh-TW" altLang="en-US" sz="2200" dirty="0">
                <a:latin typeface="標楷體" panose="03000509000000000000" pitchFamily="65" charset="-120"/>
                <a:ea typeface="標楷體" panose="03000509000000000000" pitchFamily="65" charset="-120"/>
              </a:rPr>
              <a:t>過</a:t>
            </a:r>
            <a:r>
              <a:rPr lang="zh-TW" altLang="zh-TW" sz="2200" dirty="0">
                <a:latin typeface="標楷體" panose="03000509000000000000" pitchFamily="65" charset="-120"/>
                <a:ea typeface="標楷體" panose="03000509000000000000" pitchFamily="65" charset="-120"/>
              </a:rPr>
              <a:t>面後，陶澍留他住在總督官邸，但此後「兩月不見」，讓左宗棠認為「被冷落」，以左宗棠的高傲個性，加上剛剛又會試落第，是否主人勢利眼看他不起，越想越氣，打起包袱就往外衝，回家去也！陶家家人趕快跑去報告，陶澍</a:t>
            </a:r>
            <a:r>
              <a:rPr lang="zh-TW" altLang="en-US" sz="2200" dirty="0">
                <a:latin typeface="標楷體" panose="03000509000000000000" pitchFamily="65" charset="-120"/>
                <a:ea typeface="標楷體" panose="03000509000000000000" pitchFamily="65" charset="-120"/>
              </a:rPr>
              <a:t>一</a:t>
            </a:r>
            <a:r>
              <a:rPr lang="zh-TW" altLang="zh-TW" sz="2200" dirty="0">
                <a:latin typeface="標楷體" panose="03000509000000000000" pitchFamily="65" charset="-120"/>
                <a:ea typeface="標楷體" panose="03000509000000000000" pitchFamily="65" charset="-120"/>
              </a:rPr>
              <a:t>聽，顧不得剛起床，只有一隻腳穿襪子，另</a:t>
            </a:r>
            <a:r>
              <a:rPr lang="zh-TW" altLang="en-US" sz="2200" dirty="0">
                <a:latin typeface="標楷體" panose="03000509000000000000" pitchFamily="65" charset="-120"/>
                <a:ea typeface="標楷體" panose="03000509000000000000" pitchFamily="65" charset="-120"/>
              </a:rPr>
              <a:t>一</a:t>
            </a:r>
            <a:r>
              <a:rPr lang="zh-TW" altLang="zh-TW" sz="2200" dirty="0">
                <a:latin typeface="標楷體" panose="03000509000000000000" pitchFamily="65" charset="-120"/>
                <a:ea typeface="標楷體" panose="03000509000000000000" pitchFamily="65" charset="-120"/>
              </a:rPr>
              <a:t>隻打赤腳，快步趕到大門，雙手把左宗棠攔住，而後攀著肩膀說，我還要和你談咱們兩家結親的事，怎麼就要走呢？（料想這兩個月陶澍應該是在觀察左宗棠的言行與坐冷板凳的反應）而後很客氣拉著左宗棠回官邸正堂坐下，手指中間主位，告訴左宗棠「</a:t>
            </a:r>
            <a:r>
              <a:rPr lang="zh-TW" altLang="zh-TW" sz="2200" b="1" dirty="0">
                <a:latin typeface="標楷體" panose="03000509000000000000" pitchFamily="65" charset="-120"/>
                <a:ea typeface="標楷體" panose="03000509000000000000" pitchFamily="65" charset="-120"/>
              </a:rPr>
              <a:t>他日君當坐此，名位尚居吾右</a:t>
            </a:r>
            <a:r>
              <a:rPr lang="zh-TW" altLang="zh-TW" sz="2200" dirty="0">
                <a:latin typeface="標楷體" panose="03000509000000000000" pitchFamily="65" charset="-120"/>
                <a:ea typeface="標楷體" panose="03000509000000000000" pitchFamily="65" charset="-120"/>
              </a:rPr>
              <a:t>」。此外，陶澍堅持要左宗棠把長女孝瑜嫁給其獨子陶桄（當時</a:t>
            </a:r>
            <a:r>
              <a:rPr lang="en-US" altLang="zh-TW" sz="2200" dirty="0">
                <a:latin typeface="標楷體" panose="03000509000000000000" pitchFamily="65" charset="-120"/>
                <a:ea typeface="標楷體" panose="03000509000000000000" pitchFamily="65" charset="-120"/>
              </a:rPr>
              <a:t>6</a:t>
            </a:r>
            <a:r>
              <a:rPr lang="zh-TW" altLang="zh-TW" sz="2200" dirty="0">
                <a:latin typeface="標楷體" panose="03000509000000000000" pitchFamily="65" charset="-120"/>
                <a:ea typeface="標楷體" panose="03000509000000000000" pitchFamily="65" charset="-120"/>
              </a:rPr>
              <a:t>歲）；並請求左宗棠將來在他過逝後照顧陶家。</a:t>
            </a:r>
            <a:endParaRPr lang="en-US" altLang="zh-TW" sz="2200" dirty="0">
              <a:latin typeface="標楷體" panose="03000509000000000000" pitchFamily="65" charset="-120"/>
              <a:ea typeface="標楷體" panose="03000509000000000000" pitchFamily="65" charset="-120"/>
            </a:endParaRPr>
          </a:p>
          <a:p>
            <a:pPr marL="539750" indent="-274638">
              <a:buNone/>
            </a:pPr>
            <a:r>
              <a:rPr lang="en-US" altLang="zh-TW" sz="2200" dirty="0">
                <a:latin typeface="標楷體" panose="03000509000000000000" pitchFamily="65" charset="-120"/>
                <a:ea typeface="標楷體" panose="03000509000000000000" pitchFamily="65" charset="-120"/>
              </a:rPr>
              <a:t>2.</a:t>
            </a:r>
            <a:r>
              <a:rPr lang="zh-TW" altLang="zh-TW" sz="2200" dirty="0">
                <a:latin typeface="標楷體" panose="03000509000000000000" pitchFamily="65" charset="-120"/>
                <a:ea typeface="標楷體" panose="03000509000000000000" pitchFamily="65" charset="-120"/>
              </a:rPr>
              <a:t>當時陶澍</a:t>
            </a:r>
            <a:r>
              <a:rPr lang="en-US" altLang="zh-TW" sz="2200" dirty="0">
                <a:latin typeface="標楷體" panose="03000509000000000000" pitchFamily="65" charset="-120"/>
                <a:ea typeface="標楷體" panose="03000509000000000000" pitchFamily="65" charset="-120"/>
              </a:rPr>
              <a:t>59</a:t>
            </a:r>
            <a:r>
              <a:rPr lang="zh-TW" altLang="zh-TW" sz="2200" dirty="0">
                <a:latin typeface="標楷體" panose="03000509000000000000" pitchFamily="65" charset="-120"/>
                <a:ea typeface="標楷體" panose="03000509000000000000" pitchFamily="65" charset="-120"/>
              </a:rPr>
              <a:t>歲，是清朝第</a:t>
            </a:r>
            <a:r>
              <a:rPr lang="zh-TW" altLang="en-US" sz="2200" dirty="0">
                <a:latin typeface="標楷體" panose="03000509000000000000" pitchFamily="65" charset="-120"/>
                <a:ea typeface="標楷體" panose="03000509000000000000" pitchFamily="65" charset="-120"/>
              </a:rPr>
              <a:t>一</a:t>
            </a:r>
            <a:r>
              <a:rPr lang="zh-TW" altLang="zh-TW" sz="2200" dirty="0">
                <a:latin typeface="標楷體" panose="03000509000000000000" pitchFamily="65" charset="-120"/>
                <a:ea typeface="標楷體" panose="03000509000000000000" pitchFamily="65" charset="-120"/>
              </a:rPr>
              <a:t>位湖南人科舉出身當總督，且曾在翰林院待過（這就像現在的中央研究院，當時人很重視此資歷），是資歷完整的大官名人，而左宗棠只是</a:t>
            </a:r>
            <a:r>
              <a:rPr lang="en-US" altLang="zh-TW" sz="2200" dirty="0">
                <a:latin typeface="標楷體" panose="03000509000000000000" pitchFamily="65" charset="-120"/>
                <a:ea typeface="標楷體" panose="03000509000000000000" pitchFamily="65" charset="-120"/>
              </a:rPr>
              <a:t>26</a:t>
            </a:r>
            <a:r>
              <a:rPr lang="zh-TW" altLang="zh-TW" sz="2200" dirty="0">
                <a:latin typeface="標楷體" panose="03000509000000000000" pitchFamily="65" charset="-120"/>
                <a:ea typeface="標楷體" panose="03000509000000000000" pitchFamily="65" charset="-120"/>
              </a:rPr>
              <a:t>歲屢試不第的舉人，</a:t>
            </a:r>
            <a:r>
              <a:rPr lang="zh-TW" altLang="en-US" sz="2200" b="1" dirty="0">
                <a:latin typeface="標楷體" panose="03000509000000000000" pitchFamily="65" charset="-120"/>
                <a:ea typeface="標楷體" panose="03000509000000000000" pitchFamily="65" charset="-120"/>
              </a:rPr>
              <a:t>兩人</a:t>
            </a:r>
            <a:r>
              <a:rPr lang="zh-TW" altLang="zh-TW" sz="2200" b="1" dirty="0">
                <a:latin typeface="標楷體" panose="03000509000000000000" pitchFamily="65" charset="-120"/>
                <a:ea typeface="標楷體" panose="03000509000000000000" pitchFamily="65" charset="-120"/>
              </a:rPr>
              <a:t>身世背景年齡地位均相差懸殊，陶澍能看出左宗棠的不凡，預測他會成為國家棟樑，並以本家後事相託，其眼光真有獨特之處。</a:t>
            </a:r>
          </a:p>
          <a:p>
            <a:pPr marL="0" indent="0">
              <a:buNone/>
            </a:pPr>
            <a:endParaRPr lang="zh-TW" altLang="zh-TW"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10</a:t>
            </a:fld>
            <a:endParaRPr lang="zh-TW" altLang="en-US"/>
          </a:p>
        </p:txBody>
      </p:sp>
    </p:spTree>
    <p:extLst>
      <p:ext uri="{BB962C8B-B14F-4D97-AF65-F5344CB8AC3E}">
        <p14:creationId xmlns:p14="http://schemas.microsoft.com/office/powerpoint/2010/main" val="2566231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panose="03000509000000000000" pitchFamily="65" charset="-120"/>
                <a:ea typeface="標楷體" panose="03000509000000000000" pitchFamily="65" charset="-120"/>
              </a:rPr>
              <a:t>三、二十一歲至二十七歲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484784"/>
            <a:ext cx="8229600" cy="4641379"/>
          </a:xfrm>
        </p:spPr>
        <p:txBody>
          <a:bodyPr>
            <a:normAutofit fontScale="85000" lnSpcReduction="20000"/>
          </a:bodyPr>
          <a:lstStyle/>
          <a:p>
            <a:pPr marL="0" indent="0">
              <a:buNone/>
            </a:pPr>
            <a:r>
              <a:rPr lang="zh-TW" altLang="en-US" dirty="0">
                <a:latin typeface="標楷體"/>
                <a:ea typeface="標楷體"/>
              </a:rPr>
              <a:t>（五）在陶府坐館</a:t>
            </a:r>
            <a:endParaRPr lang="en-US" altLang="zh-TW" dirty="0"/>
          </a:p>
          <a:p>
            <a:pPr marL="804863" indent="-352425">
              <a:buNone/>
            </a:pPr>
            <a:r>
              <a:rPr lang="en-US" altLang="zh-TW" sz="3100" dirty="0">
                <a:latin typeface="標楷體" panose="03000509000000000000" pitchFamily="65" charset="-120"/>
                <a:ea typeface="標楷體" panose="03000509000000000000" pitchFamily="65" charset="-120"/>
              </a:rPr>
              <a:t>1.</a:t>
            </a:r>
            <a:r>
              <a:rPr lang="zh-TW" altLang="zh-TW" sz="3100" dirty="0">
                <a:latin typeface="標楷體" panose="03000509000000000000" pitchFamily="65" charset="-120"/>
                <a:ea typeface="標楷體" panose="03000509000000000000" pitchFamily="65" charset="-120"/>
              </a:rPr>
              <a:t>隔年（</a:t>
            </a:r>
            <a:r>
              <a:rPr lang="en-US" altLang="zh-TW" sz="3100" dirty="0">
                <a:latin typeface="標楷體" panose="03000509000000000000" pitchFamily="65" charset="-120"/>
                <a:ea typeface="標楷體" panose="03000509000000000000" pitchFamily="65" charset="-120"/>
              </a:rPr>
              <a:t>1839</a:t>
            </a:r>
            <a:r>
              <a:rPr lang="zh-TW" altLang="zh-TW" sz="3100" dirty="0">
                <a:latin typeface="標楷體" panose="03000509000000000000" pitchFamily="65" charset="-120"/>
                <a:ea typeface="標楷體" panose="03000509000000000000" pitchFamily="65" charset="-120"/>
              </a:rPr>
              <a:t>），陶澍病死於江寧，左宗棠的老師賀熙齡有信來，要左宗棠擔任陶澍兒子陶桄的家庭老師。左宗棠遵師命於次年，帶著侄子世延到湖南安化小淹陶府當家教，ㄧ直到道光二十七年（</a:t>
            </a:r>
            <a:r>
              <a:rPr lang="en-US" altLang="zh-TW" sz="3100" dirty="0">
                <a:latin typeface="標楷體" panose="03000509000000000000" pitchFamily="65" charset="-120"/>
                <a:ea typeface="標楷體" panose="03000509000000000000" pitchFamily="65" charset="-120"/>
              </a:rPr>
              <a:t>1847</a:t>
            </a:r>
            <a:r>
              <a:rPr lang="zh-TW" altLang="zh-TW" sz="3100" dirty="0">
                <a:latin typeface="標楷體" panose="03000509000000000000" pitchFamily="65" charset="-120"/>
                <a:ea typeface="標楷體" panose="03000509000000000000" pitchFamily="65" charset="-120"/>
              </a:rPr>
              <a:t>），前後八年。</a:t>
            </a:r>
          </a:p>
          <a:p>
            <a:pPr marL="804863" indent="-352425">
              <a:buNone/>
            </a:pPr>
            <a:r>
              <a:rPr lang="en-US" altLang="zh-TW" sz="3100" dirty="0">
                <a:latin typeface="標楷體" panose="03000509000000000000" pitchFamily="65" charset="-120"/>
                <a:ea typeface="標楷體" panose="03000509000000000000" pitchFamily="65" charset="-120"/>
              </a:rPr>
              <a:t>2.</a:t>
            </a:r>
            <a:r>
              <a:rPr lang="zh-TW" altLang="zh-TW" sz="3100" dirty="0">
                <a:latin typeface="標楷體" panose="03000509000000000000" pitchFamily="65" charset="-120"/>
                <a:ea typeface="標楷體" panose="03000509000000000000" pitchFamily="65" charset="-120"/>
              </a:rPr>
              <a:t>陶澍過逝時，陶桄才</a:t>
            </a:r>
            <a:r>
              <a:rPr lang="en-US" altLang="zh-TW" sz="3100" dirty="0">
                <a:latin typeface="標楷體" panose="03000509000000000000" pitchFamily="65" charset="-120"/>
                <a:ea typeface="標楷體" panose="03000509000000000000" pitchFamily="65" charset="-120"/>
              </a:rPr>
              <a:t>7</a:t>
            </a:r>
            <a:r>
              <a:rPr lang="zh-TW" altLang="zh-TW" sz="3100" dirty="0">
                <a:latin typeface="標楷體" panose="03000509000000000000" pitchFamily="65" charset="-120"/>
                <a:ea typeface="標楷體" panose="03000509000000000000" pitchFamily="65" charset="-120"/>
              </a:rPr>
              <a:t>歲。家鄉的親族戚鄰，看到陶家孩子孤弱，「頗有覬覦之者」（想要揩油侵占），自從左宗棠去坐館後，與賀熙齡、胡林翼商量，ㄧ方面對貧苦的親族，給錢資助，使得以養家；對於有意侵占者，則開誠布公與之談判。經過一段時間，大家都對陶府的安排「感畏貼服」，整個家庭狀況得以安定下來。</a:t>
            </a:r>
            <a:endParaRPr lang="zh-TW" altLang="en-US" sz="31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11</a:t>
            </a:fld>
            <a:endParaRPr lang="zh-TW" altLang="en-US"/>
          </a:p>
        </p:txBody>
      </p:sp>
    </p:spTree>
    <p:extLst>
      <p:ext uri="{BB962C8B-B14F-4D97-AF65-F5344CB8AC3E}">
        <p14:creationId xmlns:p14="http://schemas.microsoft.com/office/powerpoint/2010/main" val="612248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四、二十八歲至三十九歲</a:t>
            </a:r>
            <a:endParaRPr lang="zh-TW" altLang="en-US" sz="3200" dirty="0"/>
          </a:p>
        </p:txBody>
      </p:sp>
      <p:sp>
        <p:nvSpPr>
          <p:cNvPr id="3" name="內容版面配置區 2"/>
          <p:cNvSpPr>
            <a:spLocks noGrp="1"/>
          </p:cNvSpPr>
          <p:nvPr>
            <p:ph idx="1"/>
          </p:nvPr>
        </p:nvSpPr>
        <p:spPr>
          <a:xfrm>
            <a:off x="457200" y="1268760"/>
            <a:ext cx="8229600" cy="4968552"/>
          </a:xfrm>
        </p:spPr>
        <p:txBody>
          <a:bodyPr>
            <a:normAutofit fontScale="47500" lnSpcReduction="20000"/>
          </a:bodyPr>
          <a:lstStyle/>
          <a:p>
            <a:pPr marL="0" indent="0">
              <a:buNone/>
            </a:pPr>
            <a:r>
              <a:rPr lang="zh-TW" altLang="en-US" b="1" dirty="0">
                <a:latin typeface="標楷體" panose="03000509000000000000" pitchFamily="65" charset="-120"/>
                <a:ea typeface="標楷體" panose="03000509000000000000" pitchFamily="65" charset="-120"/>
              </a:rPr>
              <a:t>（一）在湖南安化陶氏家館任教</a:t>
            </a:r>
            <a:endParaRPr lang="en-US" altLang="zh-TW" b="1" dirty="0">
              <a:latin typeface="標楷體" panose="03000509000000000000" pitchFamily="65" charset="-120"/>
              <a:ea typeface="標楷體" panose="03000509000000000000" pitchFamily="65" charset="-120"/>
            </a:endParaRPr>
          </a:p>
          <a:p>
            <a:pPr marL="0" indent="0">
              <a:buNone/>
            </a:pPr>
            <a:r>
              <a:rPr lang="zh-TW" altLang="en-US" sz="3300" b="1" dirty="0">
                <a:latin typeface="標楷體" panose="03000509000000000000" pitchFamily="65" charset="-120"/>
                <a:ea typeface="標楷體" panose="03000509000000000000" pitchFamily="65" charset="-120"/>
              </a:rPr>
              <a:t>（二）鴉片戰爭下的左宗棠</a:t>
            </a:r>
            <a:endParaRPr lang="en-US" altLang="zh-TW" sz="3300" b="1" dirty="0">
              <a:latin typeface="標楷體" panose="03000509000000000000" pitchFamily="65" charset="-120"/>
              <a:ea typeface="標楷體" panose="03000509000000000000" pitchFamily="65" charset="-120"/>
            </a:endParaRPr>
          </a:p>
          <a:p>
            <a:pPr marL="0" indent="265113">
              <a:buNone/>
            </a:pPr>
            <a:r>
              <a:rPr lang="en-US" altLang="zh-TW" sz="3300" b="1" dirty="0">
                <a:latin typeface="標楷體" panose="03000509000000000000" pitchFamily="65" charset="-120"/>
                <a:ea typeface="標楷體" panose="03000509000000000000" pitchFamily="65" charset="-120"/>
              </a:rPr>
              <a:t>1.</a:t>
            </a:r>
            <a:r>
              <a:rPr lang="zh-TW" altLang="zh-TW" sz="3300" b="1" dirty="0">
                <a:latin typeface="標楷體" panose="03000509000000000000" pitchFamily="65" charset="-120"/>
                <a:ea typeface="標楷體" panose="03000509000000000000" pitchFamily="65" charset="-120"/>
              </a:rPr>
              <a:t>書生論兵</a:t>
            </a:r>
            <a:r>
              <a:rPr lang="zh-TW" altLang="en-US" sz="3300" dirty="0">
                <a:latin typeface="標楷體"/>
                <a:ea typeface="標楷體"/>
              </a:rPr>
              <a:t>（摘自左宗棠寫給賀熙齡的信）</a:t>
            </a:r>
            <a:endParaRPr lang="en-US" altLang="zh-TW" sz="3300" dirty="0">
              <a:latin typeface="標楷體" panose="03000509000000000000" pitchFamily="65" charset="-120"/>
              <a:ea typeface="標楷體" panose="03000509000000000000" pitchFamily="65" charset="-120"/>
            </a:endParaRPr>
          </a:p>
          <a:p>
            <a:pPr marL="628650" indent="-363538">
              <a:buNone/>
            </a:pPr>
            <a:r>
              <a:rPr lang="zh-TW" altLang="en-US" sz="3300" dirty="0">
                <a:latin typeface="標楷體" panose="03000509000000000000" pitchFamily="65" charset="-120"/>
                <a:ea typeface="標楷體" panose="03000509000000000000" pitchFamily="65" charset="-120"/>
              </a:rPr>
              <a:t>（</a:t>
            </a:r>
            <a:r>
              <a:rPr lang="en-US" altLang="zh-TW" sz="3300" dirty="0">
                <a:latin typeface="標楷體" panose="03000509000000000000" pitchFamily="65" charset="-120"/>
                <a:ea typeface="標楷體" panose="03000509000000000000" pitchFamily="65" charset="-120"/>
              </a:rPr>
              <a:t>1</a:t>
            </a:r>
            <a:r>
              <a:rPr lang="zh-TW" altLang="en-US" sz="3300" dirty="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「軍興以來，大小十數戰，彼族尚知出奇制勝，多方誤我；而我師不能制寇，每為寇所制</a:t>
            </a:r>
            <a:r>
              <a:rPr lang="en-US" altLang="zh-TW" sz="3300" dirty="0">
                <a:latin typeface="標楷體" panose="03000509000000000000" pitchFamily="65" charset="-120"/>
                <a:ea typeface="標楷體" panose="03000509000000000000" pitchFamily="65" charset="-120"/>
              </a:rPr>
              <a:t>⋯⋯</a:t>
            </a:r>
            <a:r>
              <a:rPr lang="zh-TW" altLang="zh-TW" sz="3300" b="1" u="sng" dirty="0">
                <a:latin typeface="標楷體" panose="03000509000000000000" pitchFamily="65" charset="-120"/>
                <a:ea typeface="標楷體" panose="03000509000000000000" pitchFamily="65" charset="-120"/>
              </a:rPr>
              <a:t>此上不能謀，士不能死</a:t>
            </a:r>
            <a:r>
              <a:rPr lang="zh-TW" altLang="zh-TW" sz="3300" dirty="0">
                <a:latin typeface="標楷體" panose="03000509000000000000" pitchFamily="65" charset="-120"/>
                <a:ea typeface="標楷體" panose="03000509000000000000" pitchFamily="65" charset="-120"/>
              </a:rPr>
              <a:t>，</a:t>
            </a:r>
            <a:r>
              <a:rPr lang="en-US" altLang="zh-TW" sz="3300" dirty="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所為感嘆難已者也」。</a:t>
            </a:r>
            <a:endParaRPr lang="en-US" altLang="zh-TW" sz="3300" dirty="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a:t>
            </a:r>
            <a:r>
              <a:rPr lang="en-US" altLang="zh-TW" sz="3300" dirty="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諸公若能肅將天威，已新紀律，</a:t>
            </a:r>
            <a:r>
              <a:rPr lang="zh-TW" altLang="zh-TW" sz="3300" b="1" u="sng" dirty="0">
                <a:latin typeface="標楷體" panose="03000509000000000000" pitchFamily="65" charset="-120"/>
                <a:ea typeface="標楷體" panose="03000509000000000000" pitchFamily="65" charset="-120"/>
              </a:rPr>
              <a:t>置將卒於必死之地，而明示以必不死之機</a:t>
            </a:r>
            <a:r>
              <a:rPr lang="zh-TW" altLang="zh-TW" sz="3300" dirty="0">
                <a:latin typeface="標楷體" panose="03000509000000000000" pitchFamily="65" charset="-120"/>
                <a:ea typeface="標楷體" panose="03000509000000000000" pitchFamily="65" charset="-120"/>
              </a:rPr>
              <a:t>，此正朱子所謂《強弱之勢，勇怯之情，只在腔子裏ㄧ轉》者也</a:t>
            </a:r>
            <a:r>
              <a:rPr lang="en-US" altLang="zh-TW" sz="3300" dirty="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a:t>
            </a:r>
            <a:r>
              <a:rPr lang="zh-TW" altLang="en-US" sz="3300" dirty="0">
                <a:latin typeface="標楷體"/>
                <a:ea typeface="標楷體"/>
              </a:rPr>
              <a:t>。</a:t>
            </a:r>
            <a:endParaRPr lang="en-US" altLang="zh-TW" sz="3300" dirty="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「抑事勢之可慮者，虜以數十艘之眾，牽制吾七省之兵，</a:t>
            </a:r>
            <a:r>
              <a:rPr lang="zh-TW" altLang="zh-TW" sz="3300" b="1" u="sng" dirty="0">
                <a:latin typeface="標楷體" panose="03000509000000000000" pitchFamily="65" charset="-120"/>
                <a:ea typeface="標楷體" panose="03000509000000000000" pitchFamily="65" charset="-120"/>
              </a:rPr>
              <a:t>主客之勢既反，勞逸之形頓異</a:t>
            </a:r>
            <a:r>
              <a:rPr lang="zh-TW" altLang="zh-TW" sz="3300" dirty="0">
                <a:latin typeface="標楷體" panose="03000509000000000000" pitchFamily="65" charset="-120"/>
                <a:ea typeface="標楷體" panose="03000509000000000000" pitchFamily="65" charset="-120"/>
              </a:rPr>
              <a:t>，揆度夷情，必將師伍胥肄楚之謀，用匈奴困漢之計。魚蝦擾攘，長此安窮？益餉調兵，勞費何極？是不待攻城掠地，而我先有坐困之勢矣」。</a:t>
            </a:r>
            <a:endParaRPr lang="en-US" altLang="zh-TW" sz="3300" dirty="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「近來每遇警報，輒調鄰遠官兵赴洋防守，所用非其所習，未戰先靡。</a:t>
            </a:r>
            <a:r>
              <a:rPr lang="zh-TW" altLang="zh-TW" sz="3300" b="1" u="sng" dirty="0">
                <a:latin typeface="標楷體" panose="03000509000000000000" pitchFamily="65" charset="-120"/>
                <a:ea typeface="標楷體" panose="03000509000000000000" pitchFamily="65" charset="-120"/>
              </a:rPr>
              <a:t>兵以易地而弗良，餉以繁鉅而難措</a:t>
            </a:r>
            <a:r>
              <a:rPr lang="zh-TW" altLang="zh-TW" sz="3300" dirty="0">
                <a:latin typeface="標楷體" panose="03000509000000000000" pitchFamily="65" charset="-120"/>
                <a:ea typeface="標楷體" panose="03000509000000000000" pitchFamily="65" charset="-120"/>
              </a:rPr>
              <a:t>，豈計之得哉？」</a:t>
            </a:r>
            <a:r>
              <a:rPr lang="zh-TW" altLang="en-US" sz="3300" dirty="0">
                <a:latin typeface="標楷體"/>
                <a:ea typeface="標楷體"/>
              </a:rPr>
              <a:t>。</a:t>
            </a:r>
            <a:endParaRPr lang="en-US" altLang="zh-TW" sz="3300" dirty="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「誠欲勾當此事，非但不能急旦夕之功，而亦并不能求歲月之效。</a:t>
            </a:r>
            <a:r>
              <a:rPr lang="zh-TW" altLang="zh-TW" sz="3300" b="1" u="sng" dirty="0">
                <a:latin typeface="標楷體" panose="03000509000000000000" pitchFamily="65" charset="-120"/>
                <a:ea typeface="標楷體" panose="03000509000000000000" pitchFamily="65" charset="-120"/>
              </a:rPr>
              <a:t>故今日情形所最急者，必在一省之力，足當一省防剿之用</a:t>
            </a:r>
            <a:r>
              <a:rPr lang="zh-TW" altLang="zh-TW" sz="3300" dirty="0">
                <a:latin typeface="標楷體" panose="03000509000000000000" pitchFamily="65" charset="-120"/>
                <a:ea typeface="標楷體" panose="03000509000000000000" pitchFamily="65" charset="-120"/>
              </a:rPr>
              <a:t>，而後可以省兵節餉，為固守持久之謀」。</a:t>
            </a:r>
            <a:endParaRPr lang="en-US" altLang="zh-TW" sz="3300" dirty="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a:t>
            </a:r>
            <a:r>
              <a:rPr lang="zh-TW" altLang="zh-TW" sz="3300" b="1" u="sng" dirty="0">
                <a:latin typeface="標楷體" panose="03000509000000000000" pitchFamily="65" charset="-120"/>
                <a:ea typeface="標楷體" panose="03000509000000000000" pitchFamily="65" charset="-120"/>
              </a:rPr>
              <a:t>其策如練漁屯、設碉堡、簡水卒、練親兵、設水寨、省調發；編泊埠之船，設造船之厰；講求大筏軟帳之利，更造砲船火船之式；火藥歸營修合，兵勇ㄧ體敘功數者，實力行之，劃疆為守，明定約束</a:t>
            </a:r>
            <a:r>
              <a:rPr lang="zh-TW" altLang="zh-TW" sz="3300" dirty="0">
                <a:latin typeface="標楷體" panose="03000509000000000000" pitchFamily="65" charset="-120"/>
                <a:ea typeface="標楷體" panose="03000509000000000000" pitchFamily="65" charset="-120"/>
              </a:rPr>
              <a:t>。天子時以不測之恩威行之，庶幾在我無勞費之苦，而海上屹然有金湯之固」</a:t>
            </a:r>
            <a:r>
              <a:rPr lang="zh-TW" altLang="en-US" sz="3300" dirty="0">
                <a:latin typeface="標楷體"/>
                <a:ea typeface="標楷體"/>
              </a:rPr>
              <a:t>。</a:t>
            </a:r>
            <a:endParaRPr lang="zh-TW" altLang="en-US" sz="33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12</a:t>
            </a:fld>
            <a:endParaRPr lang="zh-TW" altLang="en-US"/>
          </a:p>
        </p:txBody>
      </p:sp>
    </p:spTree>
    <p:extLst>
      <p:ext uri="{BB962C8B-B14F-4D97-AF65-F5344CB8AC3E}">
        <p14:creationId xmlns:p14="http://schemas.microsoft.com/office/powerpoint/2010/main" val="109037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zh-TW" altLang="en-US" sz="3200" dirty="0">
                <a:latin typeface="標楷體" panose="03000509000000000000" pitchFamily="65" charset="-120"/>
                <a:ea typeface="標楷體" panose="03000509000000000000" pitchFamily="65" charset="-120"/>
              </a:rPr>
              <a:t>四、二十八歲至三十九歲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052736"/>
            <a:ext cx="8229600" cy="5112568"/>
          </a:xfrm>
        </p:spPr>
        <p:txBody>
          <a:bodyPr>
            <a:noAutofit/>
          </a:bodyPr>
          <a:lstStyle/>
          <a:p>
            <a:pPr marL="628650" indent="-628650">
              <a:buNone/>
            </a:pP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2</a:t>
            </a:r>
            <a:r>
              <a:rPr lang="zh-TW" altLang="en-US"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奇兵二路，疾出其後：ㄧ陸走東莞，</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；ㄧ乘舟下內水</a:t>
            </a:r>
            <a:r>
              <a:rPr lang="en-US" altLang="zh-TW" sz="1600" dirty="0">
                <a:latin typeface="標楷體" panose="03000509000000000000" pitchFamily="65" charset="-120"/>
                <a:ea typeface="標楷體" panose="03000509000000000000" pitchFamily="65" charset="-120"/>
              </a:rPr>
              <a:t>⋯⋯ </a:t>
            </a:r>
            <a:r>
              <a:rPr lang="zh-TW" altLang="zh-TW" sz="1600" dirty="0">
                <a:latin typeface="標楷體" panose="03000509000000000000" pitchFamily="65" charset="-120"/>
                <a:ea typeface="標楷體" panose="03000509000000000000" pitchFamily="65" charset="-120"/>
              </a:rPr>
              <a:t>。東路檄潮、惠之師，由海道</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；西路調粵西之兵，由肇慶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皆擇險要為賊必經之道守之，設為重複之險</a:t>
            </a:r>
            <a:r>
              <a:rPr lang="en-US" altLang="zh-TW" sz="1600" b="1" u="sng"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盡撤海口小船，申康熙初年片板不許下海之禁</a:t>
            </a:r>
            <a:r>
              <a:rPr lang="en-US" altLang="zh-TW" sz="1600" b="1" u="sng"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。不二三月，彼族餉乏人疲，器械軍資不得修補</a:t>
            </a:r>
            <a:r>
              <a:rPr lang="en-US" altLang="zh-TW" sz="1600" b="1" u="sng"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進不能戰，退不得脫，出長入短，自取滅亡</a:t>
            </a:r>
            <a:r>
              <a:rPr lang="zh-TW" altLang="zh-TW" sz="1600" dirty="0">
                <a:latin typeface="標楷體" panose="03000509000000000000" pitchFamily="65" charset="-120"/>
                <a:ea typeface="標楷體" panose="03000509000000000000" pitchFamily="65" charset="-120"/>
              </a:rPr>
              <a:t>。此策若行，則南洋之患可除，江浙八閩之警亦息</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此機誠不可再失也」。</a:t>
            </a:r>
          </a:p>
          <a:p>
            <a:pPr marL="628650" indent="-628650">
              <a:buNone/>
            </a:pP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3</a:t>
            </a:r>
            <a:r>
              <a:rPr lang="zh-TW" altLang="en-US"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然敵之所恃，專在火炮，能制其長，即可克日成事</a:t>
            </a:r>
            <a:r>
              <a:rPr lang="zh-TW" altLang="zh-TW" sz="1600" dirty="0">
                <a:latin typeface="標楷體" panose="03000509000000000000" pitchFamily="65" charset="-120"/>
                <a:ea typeface="標楷體" panose="03000509000000000000" pitchFamily="65" charset="-120"/>
              </a:rPr>
              <a:t>。大抵火炮利仰攻而不利俯擊，利遠擊而不利近攻。為今計，炮台城垛尚可暫置不顧，惟於城根河岸ㄧ帶，架木安輪，迭施水窗、絲網、生牛皮各物，為之障蔽（此處左宗棠舉前海盜蔡牽為例），中藏精卒，排列木砲（此處左宗棠還解釋木砲之製作方式），伺敵近城，度吾砲可及者，更番施放。</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每數十人為一隊，隊當一虜船，十人共舉一砲</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更番轟擊</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復選</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乘坐小艇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兩面夾擊，徹夜不休。如此數旬，賊必疲憊，火藥日少一日，必成擒矣。但需預先絕其歸路</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庶可一鼓驅除，不待再舉耳」。</a:t>
            </a:r>
          </a:p>
          <a:p>
            <a:pPr marL="628650" indent="-539750">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四首「</a:t>
            </a:r>
            <a:r>
              <a:rPr lang="zh-TW" altLang="zh-TW" sz="1800" b="1" dirty="0">
                <a:latin typeface="標楷體" panose="03000509000000000000" pitchFamily="65" charset="-120"/>
                <a:ea typeface="標楷體" panose="03000509000000000000" pitchFamily="65" charset="-120"/>
              </a:rPr>
              <a:t>感事</a:t>
            </a:r>
            <a:r>
              <a:rPr lang="zh-TW" altLang="zh-TW" sz="1800" dirty="0">
                <a:latin typeface="標楷體" panose="03000509000000000000" pitchFamily="65" charset="-120"/>
                <a:ea typeface="標楷體" panose="03000509000000000000" pitchFamily="65" charset="-120"/>
              </a:rPr>
              <a:t>」詩</a:t>
            </a:r>
            <a:r>
              <a:rPr lang="zh-TW" altLang="en-US" sz="1800" dirty="0">
                <a:latin typeface="標楷體"/>
                <a:ea typeface="標楷體"/>
              </a:rPr>
              <a:t>（此處列舉第一、二兩首）</a:t>
            </a:r>
            <a:endParaRPr lang="en-US" altLang="zh-TW" sz="1800" dirty="0">
              <a:latin typeface="標楷體" panose="03000509000000000000" pitchFamily="65" charset="-120"/>
              <a:ea typeface="標楷體" panose="03000509000000000000" pitchFamily="65" charset="-120"/>
            </a:endParaRPr>
          </a:p>
          <a:p>
            <a:pPr marL="539750" indent="-539750">
              <a:buNone/>
            </a:pP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1</a:t>
            </a:r>
            <a:r>
              <a:rPr lang="zh-TW" altLang="en-US"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愛水昏波塵大化，積時污俗企還淳。興周有誥拘朋飲，策漢無謀徙厝薪。ㄧ怒永維天下祜，三年終靖鬼方人。</a:t>
            </a:r>
            <a:r>
              <a:rPr lang="zh-TW" altLang="zh-TW" sz="1600" b="1" u="sng" dirty="0">
                <a:latin typeface="標楷體" panose="03000509000000000000" pitchFamily="65" charset="-120"/>
                <a:ea typeface="標楷體" panose="03000509000000000000" pitchFamily="65" charset="-120"/>
              </a:rPr>
              <a:t>和戎自昔非長算，為爾豺狼不可馴</a:t>
            </a:r>
            <a:r>
              <a:rPr lang="zh-TW" altLang="zh-TW" sz="1600" dirty="0">
                <a:latin typeface="標楷體" panose="03000509000000000000" pitchFamily="65" charset="-120"/>
                <a:ea typeface="標楷體" panose="03000509000000000000" pitchFamily="65" charset="-120"/>
              </a:rPr>
              <a:t>。</a:t>
            </a:r>
          </a:p>
          <a:p>
            <a:pPr marL="0" indent="0">
              <a:buNone/>
            </a:pPr>
            <a:endParaRPr lang="zh-TW" altLang="en-US" sz="1600" dirty="0">
              <a:latin typeface="標楷體" panose="03000509000000000000" pitchFamily="65" charset="-120"/>
              <a:ea typeface="標楷體" panose="03000509000000000000" pitchFamily="65" charset="-120"/>
            </a:endParaRPr>
          </a:p>
          <a:p>
            <a:pPr marL="539750" indent="-539750">
              <a:buNone/>
            </a:pP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2</a:t>
            </a:r>
            <a:r>
              <a:rPr lang="zh-TW" altLang="en-US"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司馬憂邊白髮生，嶺南千里此長城。英雄駕馭歸神武，時事艱辛仗老成。龍戶舟橫宵步水，虎關潮落曉歸營。</a:t>
            </a:r>
            <a:r>
              <a:rPr lang="zh-TW" altLang="zh-TW" sz="1600" b="1" u="sng" dirty="0">
                <a:latin typeface="標楷體" panose="03000509000000000000" pitchFamily="65" charset="-120"/>
                <a:ea typeface="標楷體" panose="03000509000000000000" pitchFamily="65" charset="-120"/>
              </a:rPr>
              <a:t>書生豈有封侯想，為播天威佐太平</a:t>
            </a:r>
            <a:r>
              <a:rPr lang="zh-TW" altLang="zh-TW" sz="1600" dirty="0">
                <a:latin typeface="標楷體" panose="03000509000000000000" pitchFamily="65" charset="-120"/>
                <a:ea typeface="標楷體" panose="03000509000000000000" pitchFamily="65" charset="-120"/>
              </a:rPr>
              <a:t>。</a:t>
            </a:r>
            <a:endParaRPr lang="zh-TW" altLang="en-US" sz="1600" dirty="0">
              <a:latin typeface="標楷體" panose="03000509000000000000" pitchFamily="65" charset="-120"/>
              <a:ea typeface="標楷體" panose="03000509000000000000" pitchFamily="65" charset="-120"/>
            </a:endParaRPr>
          </a:p>
          <a:p>
            <a:pPr marL="0" indent="0">
              <a:buNone/>
            </a:pPr>
            <a:endParaRPr lang="zh-TW" altLang="en-US" sz="16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13</a:t>
            </a:fld>
            <a:endParaRPr lang="zh-TW" altLang="en-US"/>
          </a:p>
        </p:txBody>
      </p:sp>
    </p:spTree>
    <p:extLst>
      <p:ext uri="{BB962C8B-B14F-4D97-AF65-F5344CB8AC3E}">
        <p14:creationId xmlns:p14="http://schemas.microsoft.com/office/powerpoint/2010/main" val="3825239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600" dirty="0">
                <a:latin typeface="標楷體" panose="03000509000000000000" pitchFamily="65" charset="-120"/>
                <a:ea typeface="標楷體" panose="03000509000000000000" pitchFamily="65" charset="-120"/>
              </a:rPr>
              <a:t>四、二十八歲至三十九歲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268760"/>
            <a:ext cx="8229600" cy="4857403"/>
          </a:xfrm>
        </p:spPr>
        <p:txBody>
          <a:bodyPr>
            <a:normAutofit fontScale="77500" lnSpcReduction="20000"/>
          </a:bodyPr>
          <a:lstStyle/>
          <a:p>
            <a:pPr marL="0" indent="0">
              <a:buNone/>
            </a:pPr>
            <a:r>
              <a:rPr lang="zh-TW" altLang="en-US" sz="3400" b="1" dirty="0">
                <a:latin typeface="標楷體"/>
                <a:ea typeface="標楷體"/>
              </a:rPr>
              <a:t>（三）與林則徐「湘江夜話」</a:t>
            </a:r>
            <a:endParaRPr lang="en-US" altLang="zh-TW" sz="3400" b="1" dirty="0">
              <a:latin typeface="標楷體"/>
              <a:ea typeface="標楷體"/>
            </a:endParaRPr>
          </a:p>
          <a:p>
            <a:pPr marL="628650" indent="-265113">
              <a:buNone/>
            </a:pPr>
            <a:r>
              <a:rPr lang="en-US" altLang="zh-TW" sz="2800" dirty="0">
                <a:latin typeface="標楷體" panose="03000509000000000000" pitchFamily="65" charset="-120"/>
                <a:ea typeface="標楷體" panose="03000509000000000000" pitchFamily="65" charset="-120"/>
              </a:rPr>
              <a:t>1.</a:t>
            </a:r>
            <a:r>
              <a:rPr lang="zh-TW" altLang="zh-TW" sz="2800" dirty="0">
                <a:latin typeface="標楷體" panose="03000509000000000000" pitchFamily="65" charset="-120"/>
                <a:ea typeface="標楷體" panose="03000509000000000000" pitchFamily="65" charset="-120"/>
              </a:rPr>
              <a:t>道光</a:t>
            </a:r>
            <a:r>
              <a:rPr lang="zh-TW" altLang="en-US" sz="2800" dirty="0">
                <a:latin typeface="標楷體" panose="03000509000000000000" pitchFamily="65" charset="-120"/>
                <a:ea typeface="標楷體" panose="03000509000000000000" pitchFamily="65" charset="-120"/>
              </a:rPr>
              <a:t>十九</a:t>
            </a:r>
            <a:r>
              <a:rPr lang="zh-TW" altLang="zh-TW" sz="2800" dirty="0">
                <a:latin typeface="標楷體" panose="03000509000000000000" pitchFamily="65" charset="-120"/>
                <a:ea typeface="標楷體" panose="03000509000000000000" pitchFamily="65" charset="-120"/>
              </a:rPr>
              <a:t>年（</a:t>
            </a:r>
            <a:r>
              <a:rPr lang="en-US" altLang="zh-TW" sz="2800" dirty="0">
                <a:latin typeface="標楷體" panose="03000509000000000000" pitchFamily="65" charset="-120"/>
                <a:ea typeface="標楷體" panose="03000509000000000000" pitchFamily="65" charset="-120"/>
              </a:rPr>
              <a:t>1839</a:t>
            </a:r>
            <a:r>
              <a:rPr lang="zh-TW" altLang="zh-TW" sz="2800" dirty="0">
                <a:latin typeface="標楷體" panose="03000509000000000000" pitchFamily="65" charset="-120"/>
                <a:ea typeface="標楷體" panose="03000509000000000000" pitchFamily="65" charset="-120"/>
              </a:rPr>
              <a:t>）林</a:t>
            </a:r>
            <a:r>
              <a:rPr lang="zh-TW" altLang="en-US" sz="2800" dirty="0">
                <a:latin typeface="標楷體" panose="03000509000000000000" pitchFamily="65" charset="-120"/>
                <a:ea typeface="標楷體" panose="03000509000000000000" pitchFamily="65" charset="-120"/>
              </a:rPr>
              <a:t>則徐</a:t>
            </a:r>
            <a:r>
              <a:rPr lang="zh-TW" altLang="zh-TW" sz="2800" dirty="0">
                <a:latin typeface="標楷體" panose="03000509000000000000" pitchFamily="65" charset="-120"/>
                <a:ea typeface="標楷體" panose="03000509000000000000" pitchFamily="65" charset="-120"/>
              </a:rPr>
              <a:t>以欽差大臣身分赴廣州禁菸（鴉片），引發鴉片戰爭，敗給英國的清朝將林則徐「遣戌」新疆伊犁，三年後結束「遣戌」，</a:t>
            </a:r>
            <a:r>
              <a:rPr lang="en-US" altLang="zh-TW" sz="2800" dirty="0">
                <a:latin typeface="標楷體" panose="03000509000000000000" pitchFamily="65" charset="-120"/>
                <a:ea typeface="標楷體" panose="03000509000000000000" pitchFamily="65" charset="-120"/>
              </a:rPr>
              <a:t>1847</a:t>
            </a:r>
            <a:r>
              <a:rPr lang="zh-TW" altLang="zh-TW" sz="2800" dirty="0">
                <a:latin typeface="標楷體" panose="03000509000000000000" pitchFamily="65" charset="-120"/>
                <a:ea typeface="標楷體" panose="03000509000000000000" pitchFamily="65" charset="-120"/>
              </a:rPr>
              <a:t>年林被任命為雲貴總督</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628650" indent="-265113">
              <a:buNone/>
            </a:pPr>
            <a:r>
              <a:rPr lang="en-US" altLang="zh-TW" sz="2800" dirty="0">
                <a:latin typeface="標楷體" panose="03000509000000000000" pitchFamily="65" charset="-120"/>
                <a:ea typeface="標楷體" panose="03000509000000000000" pitchFamily="65" charset="-120"/>
              </a:rPr>
              <a:t>2.</a:t>
            </a:r>
            <a:r>
              <a:rPr lang="zh-TW" altLang="zh-TW" sz="2800" dirty="0">
                <a:latin typeface="標楷體" panose="03000509000000000000" pitchFamily="65" charset="-120"/>
                <a:ea typeface="標楷體" panose="03000509000000000000" pitchFamily="65" charset="-120"/>
              </a:rPr>
              <a:t>道光</a:t>
            </a:r>
            <a:r>
              <a:rPr lang="zh-TW" altLang="en-US" sz="2800" dirty="0">
                <a:latin typeface="標楷體" panose="03000509000000000000" pitchFamily="65" charset="-120"/>
                <a:ea typeface="標楷體" panose="03000509000000000000" pitchFamily="65" charset="-120"/>
              </a:rPr>
              <a:t>二十九</a:t>
            </a:r>
            <a:r>
              <a:rPr lang="zh-TW" altLang="zh-TW" sz="2800" dirty="0">
                <a:latin typeface="標楷體" panose="03000509000000000000" pitchFamily="65" charset="-120"/>
                <a:ea typeface="標楷體" panose="03000509000000000000" pitchFamily="65" charset="-120"/>
              </a:rPr>
              <a:t>年林</a:t>
            </a:r>
            <a:r>
              <a:rPr lang="zh-TW" altLang="en-US" sz="2800" dirty="0">
                <a:latin typeface="標楷體" panose="03000509000000000000" pitchFamily="65" charset="-120"/>
                <a:ea typeface="標楷體" panose="03000509000000000000" pitchFamily="65" charset="-120"/>
              </a:rPr>
              <a:t>則徐</a:t>
            </a:r>
            <a:r>
              <a:rPr lang="zh-TW" altLang="zh-TW" sz="2800" dirty="0">
                <a:latin typeface="標楷體" panose="03000509000000000000" pitchFamily="65" charset="-120"/>
                <a:ea typeface="標楷體" panose="03000509000000000000" pitchFamily="65" charset="-120"/>
              </a:rPr>
              <a:t>卸任回籍，翌年</a:t>
            </a:r>
            <a:r>
              <a:rPr lang="en-US" altLang="zh-TW" sz="2800" dirty="0">
                <a:latin typeface="標楷體" panose="03000509000000000000" pitchFamily="65" charset="-120"/>
                <a:ea typeface="標楷體" panose="03000509000000000000" pitchFamily="65" charset="-120"/>
              </a:rPr>
              <a:t>1</a:t>
            </a:r>
            <a:r>
              <a:rPr lang="zh-TW" altLang="zh-TW" sz="2800" dirty="0">
                <a:latin typeface="標楷體" panose="03000509000000000000" pitchFamily="65" charset="-120"/>
                <a:ea typeface="標楷體" panose="03000509000000000000" pitchFamily="65" charset="-120"/>
              </a:rPr>
              <a:t>月道經長沙，邀左宗棠見面，這時左宗棠</a:t>
            </a:r>
            <a:r>
              <a:rPr lang="en-US" altLang="zh-TW" sz="2800" dirty="0">
                <a:latin typeface="標楷體" panose="03000509000000000000" pitchFamily="65" charset="-120"/>
                <a:ea typeface="標楷體" panose="03000509000000000000" pitchFamily="65" charset="-120"/>
              </a:rPr>
              <a:t>38</a:t>
            </a:r>
            <a:r>
              <a:rPr lang="zh-TW" altLang="zh-TW" sz="2800" dirty="0">
                <a:latin typeface="標楷體" panose="03000509000000000000" pitchFamily="65" charset="-120"/>
                <a:ea typeface="標楷體" panose="03000509000000000000" pitchFamily="65" charset="-120"/>
              </a:rPr>
              <a:t>歲，仍是位教書先生。他們兩位在船上談了通宵，後人稱「湘江夜話」，</a:t>
            </a:r>
            <a:r>
              <a:rPr lang="zh-TW" altLang="zh-TW" sz="2800" b="1" u="sng" dirty="0">
                <a:latin typeface="標楷體" panose="03000509000000000000" pitchFamily="65" charset="-120"/>
                <a:ea typeface="標楷體" panose="03000509000000000000" pitchFamily="65" charset="-120"/>
              </a:rPr>
              <a:t>重點結論是：林則徐告訴左宗棠，「終為中國患者，其俄羅斯乎」，並將在新疆的經驗與資料交給左宗棠，說「他日竟某之志者，其惟君乎」</a:t>
            </a:r>
            <a:r>
              <a:rPr lang="zh-TW" altLang="en-US" sz="2800" dirty="0">
                <a:latin typeface="標楷體" panose="03000509000000000000" pitchFamily="65" charset="-120"/>
                <a:ea typeface="標楷體" panose="03000509000000000000" pitchFamily="65" charset="-120"/>
              </a:rPr>
              <a:t>。</a:t>
            </a:r>
            <a:endParaRPr lang="en-US" altLang="zh-TW" sz="2800" dirty="0">
              <a:latin typeface="標楷體" panose="03000509000000000000" pitchFamily="65" charset="-120"/>
              <a:ea typeface="標楷體" panose="03000509000000000000" pitchFamily="65" charset="-120"/>
            </a:endParaRPr>
          </a:p>
          <a:p>
            <a:pPr marL="0" indent="363538">
              <a:buNone/>
            </a:pPr>
            <a:r>
              <a:rPr lang="en-US" altLang="zh-TW" sz="2800" dirty="0">
                <a:latin typeface="標楷體" panose="03000509000000000000" pitchFamily="65" charset="-120"/>
                <a:ea typeface="標楷體" panose="03000509000000000000" pitchFamily="65" charset="-120"/>
              </a:rPr>
              <a:t>3.</a:t>
            </a:r>
            <a:r>
              <a:rPr lang="zh-TW" altLang="zh-TW" sz="2800" dirty="0">
                <a:latin typeface="標楷體" panose="03000509000000000000" pitchFamily="65" charset="-120"/>
                <a:ea typeface="標楷體" panose="03000509000000000000" pitchFamily="65" charset="-120"/>
              </a:rPr>
              <a:t>此外，林</a:t>
            </a:r>
            <a:r>
              <a:rPr lang="zh-TW" altLang="en-US" sz="2800" dirty="0">
                <a:latin typeface="標楷體" panose="03000509000000000000" pitchFamily="65" charset="-120"/>
                <a:ea typeface="標楷體" panose="03000509000000000000" pitchFamily="65" charset="-120"/>
              </a:rPr>
              <a:t>則徐</a:t>
            </a:r>
            <a:r>
              <a:rPr lang="zh-TW" altLang="zh-TW" sz="2800" dirty="0">
                <a:latin typeface="標楷體" panose="03000509000000000000" pitchFamily="65" charset="-120"/>
                <a:ea typeface="標楷體" panose="03000509000000000000" pitchFamily="65" charset="-120"/>
              </a:rPr>
              <a:t>寫了ㄧ副對聯：</a:t>
            </a:r>
          </a:p>
          <a:p>
            <a:pPr marL="0" indent="1884363">
              <a:buNone/>
            </a:pPr>
            <a:r>
              <a:rPr lang="zh-TW" altLang="zh-TW" sz="2800" dirty="0">
                <a:latin typeface="標楷體" panose="03000509000000000000" pitchFamily="65" charset="-120"/>
                <a:ea typeface="標楷體" panose="03000509000000000000" pitchFamily="65" charset="-120"/>
              </a:rPr>
              <a:t>此地有崇山峻嶺，茂林修竹；</a:t>
            </a:r>
          </a:p>
          <a:p>
            <a:pPr marL="0" indent="1884363">
              <a:buNone/>
            </a:pPr>
            <a:r>
              <a:rPr lang="zh-TW" altLang="zh-TW" sz="2800" dirty="0">
                <a:latin typeface="標楷體" panose="03000509000000000000" pitchFamily="65" charset="-120"/>
                <a:ea typeface="標楷體" panose="03000509000000000000" pitchFamily="65" charset="-120"/>
              </a:rPr>
              <a:t>是能讀三墳五典，八索九邱。</a:t>
            </a:r>
          </a:p>
          <a:p>
            <a:pPr marL="628650" indent="0">
              <a:buNone/>
            </a:pPr>
            <a:r>
              <a:rPr lang="zh-TW" altLang="zh-TW" sz="2800" dirty="0">
                <a:latin typeface="標楷體" panose="03000509000000000000" pitchFamily="65" charset="-120"/>
                <a:ea typeface="標楷體" panose="03000509000000000000" pitchFamily="65" charset="-120"/>
              </a:rPr>
              <a:t>上款稱「季高仁兄先生大人」，下款署「愚弟林某某」，林是比左大</a:t>
            </a:r>
            <a:r>
              <a:rPr lang="en-US" altLang="zh-TW" sz="2800" dirty="0">
                <a:latin typeface="標楷體" panose="03000509000000000000" pitchFamily="65" charset="-120"/>
                <a:ea typeface="標楷體" panose="03000509000000000000" pitchFamily="65" charset="-120"/>
              </a:rPr>
              <a:t>27</a:t>
            </a:r>
            <a:r>
              <a:rPr lang="zh-TW" altLang="zh-TW" sz="2800" dirty="0">
                <a:latin typeface="標楷體" panose="03000509000000000000" pitchFamily="65" charset="-120"/>
                <a:ea typeface="標楷體" panose="03000509000000000000" pitchFamily="65" charset="-120"/>
              </a:rPr>
              <a:t>歲的大官名人，用這種語氣對ㄧ位</a:t>
            </a:r>
            <a:r>
              <a:rPr lang="en-US" altLang="zh-TW" sz="2800" dirty="0">
                <a:latin typeface="標楷體" panose="03000509000000000000" pitchFamily="65" charset="-120"/>
                <a:ea typeface="標楷體" panose="03000509000000000000" pitchFamily="65" charset="-120"/>
              </a:rPr>
              <a:t>38</a:t>
            </a:r>
            <a:r>
              <a:rPr lang="zh-TW" altLang="zh-TW" sz="2800" dirty="0">
                <a:latin typeface="標楷體" panose="03000509000000000000" pitchFamily="65" charset="-120"/>
                <a:ea typeface="標楷體" panose="03000509000000000000" pitchFamily="65" charset="-120"/>
              </a:rPr>
              <a:t>歲的教書先生托付如此重任，難怪</a:t>
            </a:r>
            <a:r>
              <a:rPr lang="zh-TW" altLang="zh-TW" sz="2800" b="1" dirty="0">
                <a:latin typeface="標楷體" panose="03000509000000000000" pitchFamily="65" charset="-120"/>
                <a:ea typeface="標楷體" panose="03000509000000000000" pitchFamily="65" charset="-120"/>
              </a:rPr>
              <a:t>左宗棠將此列為ㄧ生最大榮幸</a:t>
            </a:r>
            <a:r>
              <a:rPr lang="zh-TW" altLang="zh-TW" sz="2800" dirty="0">
                <a:latin typeface="標楷體" panose="03000509000000000000" pitchFamily="65" charset="-120"/>
                <a:ea typeface="標楷體" panose="03000509000000000000" pitchFamily="65" charset="-120"/>
              </a:rPr>
              <a:t>。林則徐於當年</a:t>
            </a:r>
            <a:r>
              <a:rPr lang="en-US" altLang="zh-TW" sz="2800" dirty="0">
                <a:latin typeface="標楷體" panose="03000509000000000000" pitchFamily="65" charset="-120"/>
                <a:ea typeface="標楷體" panose="03000509000000000000" pitchFamily="65" charset="-120"/>
              </a:rPr>
              <a:t>11</a:t>
            </a:r>
            <a:r>
              <a:rPr lang="zh-TW" altLang="zh-TW" sz="2800" dirty="0">
                <a:latin typeface="標楷體" panose="03000509000000000000" pitchFamily="65" charset="-120"/>
                <a:ea typeface="標楷體" panose="03000509000000000000" pitchFamily="65" charset="-120"/>
              </a:rPr>
              <a:t>月逝世。</a:t>
            </a:r>
          </a:p>
          <a:p>
            <a:pPr marL="0" indent="0">
              <a:buNone/>
            </a:pPr>
            <a:endParaRPr lang="zh-TW" altLang="en-US" sz="28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14</a:t>
            </a:fld>
            <a:endParaRPr lang="zh-TW" altLang="en-US"/>
          </a:p>
        </p:txBody>
      </p:sp>
    </p:spTree>
    <p:extLst>
      <p:ext uri="{BB962C8B-B14F-4D97-AF65-F5344CB8AC3E}">
        <p14:creationId xmlns:p14="http://schemas.microsoft.com/office/powerpoint/2010/main" val="34270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五、四十歲至四十七歲</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77500" lnSpcReduction="20000"/>
          </a:bodyPr>
          <a:lstStyle/>
          <a:p>
            <a:pPr marL="0" indent="0">
              <a:buNone/>
            </a:pPr>
            <a:r>
              <a:rPr lang="zh-TW" altLang="en-US" sz="2800" dirty="0">
                <a:latin typeface="標楷體"/>
                <a:ea typeface="標楷體"/>
              </a:rPr>
              <a:t>（一）擔任湖南巡撫、湖廣總督張亮基的幕府</a:t>
            </a:r>
            <a:endParaRPr lang="en-US" altLang="zh-TW" sz="2800" dirty="0">
              <a:latin typeface="標楷體"/>
              <a:ea typeface="標楷體"/>
            </a:endParaRPr>
          </a:p>
          <a:p>
            <a:pPr marL="0" indent="1079500">
              <a:buNone/>
            </a:pPr>
            <a:r>
              <a:rPr lang="zh-TW" altLang="en-US" sz="2800" dirty="0">
                <a:latin typeface="標楷體"/>
                <a:ea typeface="標楷體"/>
              </a:rPr>
              <a:t>從咸豐二年八月至咸豐三年九月</a:t>
            </a:r>
            <a:endParaRPr lang="en-US" altLang="zh-TW" sz="2800" dirty="0">
              <a:latin typeface="標楷體"/>
              <a:ea typeface="標楷體"/>
            </a:endParaRPr>
          </a:p>
          <a:p>
            <a:pPr marL="0" indent="0">
              <a:buNone/>
            </a:pPr>
            <a:r>
              <a:rPr lang="zh-TW" altLang="en-US" sz="2800" dirty="0">
                <a:latin typeface="標楷體" panose="03000509000000000000" pitchFamily="65" charset="-120"/>
                <a:ea typeface="標楷體" panose="03000509000000000000" pitchFamily="65" charset="-120"/>
              </a:rPr>
              <a:t>（二）擔任湖南巡撫駱秉章幕府</a:t>
            </a:r>
            <a:endParaRPr lang="en-US" altLang="zh-TW" sz="2800" dirty="0">
              <a:latin typeface="標楷體" panose="03000509000000000000" pitchFamily="65" charset="-120"/>
              <a:ea typeface="標楷體" panose="03000509000000000000" pitchFamily="65" charset="-120"/>
            </a:endParaRPr>
          </a:p>
          <a:p>
            <a:pPr marL="0" indent="1079500">
              <a:buNone/>
            </a:pPr>
            <a:r>
              <a:rPr lang="zh-TW" altLang="en-US" sz="2800" dirty="0">
                <a:latin typeface="標楷體"/>
                <a:ea typeface="標楷體"/>
              </a:rPr>
              <a:t>從咸豐四年三月至咸豐九年十二月</a:t>
            </a:r>
            <a:endParaRPr lang="en-US" altLang="zh-TW" sz="2800" dirty="0">
              <a:latin typeface="標楷體"/>
              <a:ea typeface="標楷體"/>
            </a:endParaRPr>
          </a:p>
          <a:p>
            <a:pPr marL="0" indent="452438">
              <a:buNone/>
            </a:pPr>
            <a:r>
              <a:rPr lang="en-US" altLang="zh-TW" sz="2600" dirty="0">
                <a:latin typeface="標楷體" panose="03000509000000000000" pitchFamily="65" charset="-120"/>
                <a:ea typeface="標楷體" panose="03000509000000000000" pitchFamily="65" charset="-120"/>
              </a:rPr>
              <a:t>1.</a:t>
            </a:r>
            <a:r>
              <a:rPr lang="zh-TW" altLang="zh-TW" sz="2600" b="1" dirty="0">
                <a:latin typeface="標楷體" panose="03000509000000000000" pitchFamily="65" charset="-120"/>
                <a:ea typeface="標楷體" panose="03000509000000000000" pitchFamily="65" charset="-120"/>
              </a:rPr>
              <a:t>左宗棠</a:t>
            </a:r>
            <a:r>
              <a:rPr lang="zh-TW" altLang="en-US" sz="2600" b="1" dirty="0">
                <a:latin typeface="標楷體" panose="03000509000000000000" pitchFamily="65" charset="-120"/>
                <a:ea typeface="標楷體" panose="03000509000000000000" pitchFamily="65" charset="-120"/>
              </a:rPr>
              <a:t>被戲稱為「</a:t>
            </a:r>
            <a:r>
              <a:rPr lang="zh-TW" altLang="zh-TW" sz="2600" b="1" dirty="0">
                <a:latin typeface="標楷體" panose="03000509000000000000" pitchFamily="65" charset="-120"/>
                <a:ea typeface="標楷體" panose="03000509000000000000" pitchFamily="65" charset="-120"/>
              </a:rPr>
              <a:t>左都御史</a:t>
            </a:r>
            <a:r>
              <a:rPr lang="zh-TW" altLang="en-US" sz="2600" b="1" dirty="0">
                <a:latin typeface="標楷體" panose="03000509000000000000" pitchFamily="65" charset="-120"/>
                <a:ea typeface="標楷體" panose="03000509000000000000" pitchFamily="65" charset="-120"/>
              </a:rPr>
              <a:t>」</a:t>
            </a:r>
            <a:endParaRPr lang="en-US" altLang="zh-TW" sz="2600" b="1" dirty="0">
              <a:latin typeface="標楷體" panose="03000509000000000000" pitchFamily="65" charset="-120"/>
              <a:ea typeface="標楷體" panose="03000509000000000000" pitchFamily="65" charset="-120"/>
            </a:endParaRPr>
          </a:p>
          <a:p>
            <a:pPr marL="715963" indent="0">
              <a:buNone/>
            </a:pPr>
            <a:r>
              <a:rPr lang="zh-TW" altLang="zh-TW" sz="2600" dirty="0">
                <a:latin typeface="標楷體" panose="03000509000000000000" pitchFamily="65" charset="-120"/>
                <a:ea typeface="標楷體" panose="03000509000000000000" pitchFamily="65" charset="-120"/>
              </a:rPr>
              <a:t>駱秉章將ㄧ應大小事宜均委付左師爺辦理，信任之專，無與倫比。例如有天轅門放砲，駱驚問何事，有人告以左師爺發軍報摺子（例應由主管放砲），駱聞後徐徐曰「可否將摺稿拿來看看」</a:t>
            </a:r>
            <a:r>
              <a:rPr lang="zh-TW" altLang="en-US" sz="2600" dirty="0">
                <a:latin typeface="標楷體" panose="03000509000000000000" pitchFamily="65" charset="-120"/>
                <a:ea typeface="標楷體" panose="03000509000000000000" pitchFamily="65" charset="-120"/>
              </a:rPr>
              <a:t>。</a:t>
            </a:r>
            <a:r>
              <a:rPr lang="zh-TW" altLang="zh-TW" sz="2600" dirty="0">
                <a:latin typeface="標楷體" panose="03000509000000000000" pitchFamily="65" charset="-120"/>
                <a:ea typeface="標楷體" panose="03000509000000000000" pitchFamily="65" charset="-120"/>
              </a:rPr>
              <a:t>連如此重要公文，左宗棠都不經巡撫批核先發，其他可想而知。所以，湖南官場私底下稱左宗棠為「左都御史」，為什麼？因為清朝官制，ㄧ省巡撫例兼「都察院右副都御史」（官階從二品），左師爺不經巡撫直接批公文，所以比巡撫高ㄧ階，叫「左都御史」。</a:t>
            </a:r>
            <a:endParaRPr lang="en-US" altLang="zh-TW" sz="2600" dirty="0">
              <a:latin typeface="標楷體" panose="03000509000000000000" pitchFamily="65" charset="-120"/>
              <a:ea typeface="標楷體" panose="03000509000000000000" pitchFamily="65" charset="-120"/>
            </a:endParaRPr>
          </a:p>
          <a:p>
            <a:pPr marL="715963" indent="-263525">
              <a:buNone/>
            </a:pPr>
            <a:r>
              <a:rPr lang="en-US" altLang="zh-TW" sz="2600" dirty="0">
                <a:latin typeface="標楷體" panose="03000509000000000000" pitchFamily="65" charset="-120"/>
                <a:ea typeface="標楷體" panose="03000509000000000000" pitchFamily="65" charset="-120"/>
              </a:rPr>
              <a:t>2.</a:t>
            </a:r>
            <a:r>
              <a:rPr lang="zh-TW" altLang="zh-TW" sz="2600" dirty="0">
                <a:latin typeface="標楷體" panose="03000509000000000000" pitchFamily="65" charset="-120"/>
                <a:ea typeface="標楷體" panose="03000509000000000000" pitchFamily="65" charset="-120"/>
              </a:rPr>
              <a:t>左宗棠和駱秉章兩人同心協力，從咸豐</a:t>
            </a:r>
            <a:r>
              <a:rPr lang="zh-TW" altLang="en-US" sz="2600" dirty="0">
                <a:latin typeface="標楷體" panose="03000509000000000000" pitchFamily="65" charset="-120"/>
                <a:ea typeface="標楷體" panose="03000509000000000000" pitchFamily="65" charset="-120"/>
              </a:rPr>
              <a:t>四</a:t>
            </a:r>
            <a:r>
              <a:rPr lang="zh-TW" altLang="zh-TW" sz="2600" dirty="0">
                <a:latin typeface="標楷體" panose="03000509000000000000" pitchFamily="65" charset="-120"/>
                <a:ea typeface="標楷體" panose="03000509000000000000" pitchFamily="65" charset="-120"/>
              </a:rPr>
              <a:t>年到</a:t>
            </a:r>
            <a:r>
              <a:rPr lang="zh-TW" altLang="en-US" sz="2600" dirty="0">
                <a:latin typeface="標楷體" panose="03000509000000000000" pitchFamily="65" charset="-120"/>
                <a:ea typeface="標楷體" panose="03000509000000000000" pitchFamily="65" charset="-120"/>
              </a:rPr>
              <a:t>九</a:t>
            </a:r>
            <a:r>
              <a:rPr lang="zh-TW" altLang="zh-TW" sz="2600" dirty="0">
                <a:latin typeface="標楷體" panose="03000509000000000000" pitchFamily="65" charset="-120"/>
                <a:ea typeface="標楷體" panose="03000509000000000000" pitchFamily="65" charset="-120"/>
              </a:rPr>
              <a:t>年，在太平軍威脅下，政績斐然，可用</a:t>
            </a:r>
            <a:r>
              <a:rPr lang="zh-TW" altLang="zh-TW" sz="2600" b="1" u="sng" dirty="0">
                <a:latin typeface="標楷體" panose="03000509000000000000" pitchFamily="65" charset="-120"/>
                <a:ea typeface="標楷體" panose="03000509000000000000" pitchFamily="65" charset="-120"/>
              </a:rPr>
              <a:t>「減輕民賦（漕糧）、增加歲收（厘金）、外援五省、內清四境」</a:t>
            </a:r>
            <a:r>
              <a:rPr lang="zh-TW" altLang="zh-TW" sz="2600" dirty="0">
                <a:latin typeface="標楷體" panose="03000509000000000000" pitchFamily="65" charset="-120"/>
                <a:ea typeface="標楷體" panose="03000509000000000000" pitchFamily="65" charset="-120"/>
              </a:rPr>
              <a:t>這四句作代表</a:t>
            </a:r>
            <a:r>
              <a:rPr lang="zh-TW" altLang="en-US" sz="2600" dirty="0">
                <a:latin typeface="標楷體" panose="03000509000000000000" pitchFamily="65" charset="-120"/>
                <a:ea typeface="標楷體" panose="03000509000000000000" pitchFamily="65" charset="-120"/>
              </a:rPr>
              <a:t>。</a:t>
            </a:r>
            <a:endParaRPr lang="en-US" altLang="zh-TW" sz="2600" dirty="0">
              <a:latin typeface="標楷體" panose="03000509000000000000" pitchFamily="65" charset="-120"/>
              <a:ea typeface="標楷體" panose="03000509000000000000" pitchFamily="65" charset="-120"/>
            </a:endParaRPr>
          </a:p>
          <a:p>
            <a:pPr marL="0" indent="0">
              <a:buNone/>
            </a:pPr>
            <a:endParaRPr lang="zh-TW" altLang="en-US" sz="26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15</a:t>
            </a:fld>
            <a:endParaRPr lang="zh-TW" altLang="en-US"/>
          </a:p>
        </p:txBody>
      </p:sp>
    </p:spTree>
    <p:extLst>
      <p:ext uri="{BB962C8B-B14F-4D97-AF65-F5344CB8AC3E}">
        <p14:creationId xmlns:p14="http://schemas.microsoft.com/office/powerpoint/2010/main" val="3249886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lnSpcReduction="10000"/>
          </a:bodyPr>
          <a:lstStyle/>
          <a:p>
            <a:pPr marL="0" indent="0">
              <a:buNone/>
            </a:pPr>
            <a:r>
              <a:rPr lang="zh-TW" altLang="en-US" sz="2600" b="1" dirty="0">
                <a:latin typeface="標楷體"/>
                <a:ea typeface="標楷體"/>
              </a:rPr>
              <a:t>（三）左宗棠一生轉捩點</a:t>
            </a:r>
            <a:r>
              <a:rPr lang="en-US" altLang="zh-TW" sz="2600" b="1" dirty="0">
                <a:latin typeface="標楷體"/>
                <a:ea typeface="標楷體"/>
              </a:rPr>
              <a:t>—</a:t>
            </a:r>
            <a:r>
              <a:rPr lang="zh-TW" altLang="en-US" sz="2600" b="1" dirty="0">
                <a:latin typeface="標楷體"/>
                <a:ea typeface="標楷體"/>
              </a:rPr>
              <a:t>樊燮案</a:t>
            </a:r>
            <a:endParaRPr lang="en-US" altLang="zh-TW" sz="2600" b="1" dirty="0">
              <a:latin typeface="標楷體"/>
              <a:ea typeface="標楷體"/>
            </a:endParaRPr>
          </a:p>
          <a:p>
            <a:pPr marL="628650" indent="-265113">
              <a:buNone/>
            </a:pPr>
            <a:r>
              <a:rPr lang="en-US" altLang="zh-TW" sz="1700" dirty="0">
                <a:latin typeface="標楷體" panose="03000509000000000000" pitchFamily="65" charset="-120"/>
                <a:ea typeface="標楷體" panose="03000509000000000000" pitchFamily="65" charset="-120"/>
              </a:rPr>
              <a:t>1.</a:t>
            </a:r>
            <a:r>
              <a:rPr lang="zh-TW" altLang="zh-TW" sz="1700" dirty="0">
                <a:latin typeface="標楷體" panose="03000509000000000000" pitchFamily="65" charset="-120"/>
                <a:ea typeface="標楷體" panose="03000509000000000000" pitchFamily="65" charset="-120"/>
              </a:rPr>
              <a:t>樊燮係湖南永州鎮總兵，武職的二品官，被駱秉章以「私役兵弁、侵吞公款、違制乘轎」等罪名奏准革職查辦，樊燮不服，透過管道向駱的頂頭上司湖廣總督官文和京師的都察院上告。據稱當初樊燮在案起時曾當面向駱秉章報告，駱要樊向左宗棠報告，樊自認是二品官，左宗棠不過是個舉人，因此進門時向左請安，但左應回拜未回拜，樊不滿，兩人相互詬罵，有記載說左宗棠還辱罵樊燮「目不識丁」或「王八蛋，滾出去」或批頰（打耳光）等。所以，官文將本案上奏時，即針對湖南巡撫有一「劣幕」作文章（民間傳說湖南「ㄧ印兩官」，左是地下巡撫），清廷接報後，要左宗棠去武昌對質，</a:t>
            </a:r>
            <a:r>
              <a:rPr lang="zh-TW" altLang="zh-TW" sz="1700" b="1" dirty="0">
                <a:latin typeface="標楷體" panose="03000509000000000000" pitchFamily="65" charset="-120"/>
                <a:ea typeface="標楷體" panose="03000509000000000000" pitchFamily="65" charset="-120"/>
              </a:rPr>
              <a:t>上諭中還有「左宗棠若有不法之處，可即就地正法」</a:t>
            </a:r>
            <a:r>
              <a:rPr lang="zh-TW" altLang="zh-TW" sz="1700" dirty="0">
                <a:latin typeface="標楷體" panose="03000509000000000000" pitchFamily="65" charset="-120"/>
                <a:ea typeface="標楷體" panose="03000509000000000000" pitchFamily="65" charset="-120"/>
              </a:rPr>
              <a:t>等語。</a:t>
            </a:r>
            <a:endParaRPr lang="en-US" altLang="zh-TW" sz="1700" dirty="0">
              <a:latin typeface="標楷體" panose="03000509000000000000" pitchFamily="65" charset="-120"/>
              <a:ea typeface="標楷體" panose="03000509000000000000" pitchFamily="65" charset="-120"/>
            </a:endParaRPr>
          </a:p>
          <a:p>
            <a:pPr marL="628650" indent="-265113">
              <a:buNone/>
            </a:pPr>
            <a:r>
              <a:rPr lang="en-US" altLang="zh-TW" sz="1700" dirty="0">
                <a:latin typeface="標楷體" panose="03000509000000000000" pitchFamily="65" charset="-120"/>
                <a:ea typeface="標楷體" panose="03000509000000000000" pitchFamily="65" charset="-120"/>
              </a:rPr>
              <a:t>2.</a:t>
            </a:r>
            <a:r>
              <a:rPr lang="zh-TW" altLang="zh-TW" sz="1700" dirty="0">
                <a:latin typeface="標楷體" panose="03000509000000000000" pitchFamily="65" charset="-120"/>
                <a:ea typeface="標楷體" panose="03000509000000000000" pitchFamily="65" charset="-120"/>
              </a:rPr>
              <a:t>左宗棠在</a:t>
            </a:r>
            <a:r>
              <a:rPr lang="zh-TW" altLang="en-US" sz="1700" dirty="0">
                <a:latin typeface="標楷體" panose="03000509000000000000" pitchFamily="65" charset="-120"/>
                <a:ea typeface="標楷體" panose="03000509000000000000" pitchFamily="65" charset="-120"/>
              </a:rPr>
              <a:t>咸豐九</a:t>
            </a:r>
            <a:r>
              <a:rPr lang="zh-TW" altLang="zh-TW" sz="1700" dirty="0">
                <a:latin typeface="標楷體" panose="03000509000000000000" pitchFamily="65" charset="-120"/>
                <a:ea typeface="標楷體" panose="03000509000000000000" pitchFamily="65" charset="-120"/>
              </a:rPr>
              <a:t>年</a:t>
            </a:r>
            <a:r>
              <a:rPr lang="zh-TW" altLang="en-US" sz="1700" dirty="0">
                <a:latin typeface="標楷體" panose="03000509000000000000" pitchFamily="65" charset="-120"/>
                <a:ea typeface="標楷體" panose="03000509000000000000" pitchFamily="65" charset="-120"/>
              </a:rPr>
              <a:t>年</a:t>
            </a:r>
            <a:r>
              <a:rPr lang="zh-TW" altLang="zh-TW" sz="1700" dirty="0">
                <a:latin typeface="標楷體" panose="03000509000000000000" pitchFamily="65" charset="-120"/>
                <a:ea typeface="標楷體" panose="03000509000000000000" pitchFamily="65" charset="-120"/>
              </a:rPr>
              <a:t>底離開駱秉章幕府，隔年ㄧ月初即以「参加會試」與「赴部引見」為由北上（就是跑路的意思）</a:t>
            </a:r>
            <a:r>
              <a:rPr lang="zh-TW" altLang="en-US" sz="1700" dirty="0">
                <a:latin typeface="標楷體" panose="03000509000000000000" pitchFamily="65" charset="-120"/>
                <a:ea typeface="標楷體" panose="03000509000000000000" pitchFamily="65" charset="-120"/>
              </a:rPr>
              <a:t>。</a:t>
            </a:r>
            <a:endParaRPr lang="en-US" altLang="zh-TW" sz="1700" dirty="0">
              <a:latin typeface="標楷體" panose="03000509000000000000" pitchFamily="65" charset="-120"/>
              <a:ea typeface="標楷體" panose="03000509000000000000" pitchFamily="65" charset="-120"/>
            </a:endParaRPr>
          </a:p>
          <a:p>
            <a:pPr marL="0" indent="363538">
              <a:buNone/>
            </a:pPr>
            <a:r>
              <a:rPr lang="en-US" altLang="zh-TW" sz="1700" dirty="0">
                <a:latin typeface="標楷體" panose="03000509000000000000" pitchFamily="65" charset="-120"/>
                <a:ea typeface="標楷體" panose="03000509000000000000" pitchFamily="65" charset="-120"/>
              </a:rPr>
              <a:t>3.</a:t>
            </a:r>
            <a:r>
              <a:rPr lang="zh-TW" altLang="zh-TW" sz="1700" dirty="0">
                <a:latin typeface="標楷體" panose="03000509000000000000" pitchFamily="65" charset="-120"/>
                <a:ea typeface="標楷體" panose="03000509000000000000" pitchFamily="65" charset="-120"/>
              </a:rPr>
              <a:t>左宗棠的老板駱秉章在同一個控案中，無法為左宗棠辯護。</a:t>
            </a:r>
          </a:p>
          <a:p>
            <a:pPr marL="539750" indent="-176213">
              <a:buNone/>
            </a:pPr>
            <a:r>
              <a:rPr lang="en-US" altLang="zh-TW" sz="1700" dirty="0">
                <a:latin typeface="標楷體" panose="03000509000000000000" pitchFamily="65" charset="-120"/>
                <a:ea typeface="標楷體" panose="03000509000000000000" pitchFamily="65" charset="-120"/>
              </a:rPr>
              <a:t>4.</a:t>
            </a:r>
            <a:r>
              <a:rPr lang="zh-TW" altLang="zh-TW" sz="1700" dirty="0">
                <a:latin typeface="標楷體" panose="03000509000000000000" pitchFamily="65" charset="-120"/>
                <a:ea typeface="標楷體" panose="03000509000000000000" pitchFamily="65" charset="-120"/>
              </a:rPr>
              <a:t>當時手中有兵權者，怕被誤認「要挾」，也不敢出面。這ㄧ點相當敏感，左宗棠在九月十九日寫給胡林翼信中「朋黨之嫌不可不避，上詢</a:t>
            </a:r>
            <a:r>
              <a:rPr lang="en-US" altLang="zh-TW" sz="1700" dirty="0">
                <a:latin typeface="標楷體" panose="03000509000000000000" pitchFamily="65" charset="-120"/>
                <a:ea typeface="標楷體" panose="03000509000000000000" pitchFamily="65" charset="-120"/>
              </a:rPr>
              <a:t>……</a:t>
            </a:r>
            <a:r>
              <a:rPr lang="zh-TW" altLang="zh-TW" sz="1700" dirty="0">
                <a:latin typeface="標楷體" panose="03000509000000000000" pitchFamily="65" charset="-120"/>
                <a:ea typeface="標楷體" panose="03000509000000000000" pitchFamily="65" charset="-120"/>
              </a:rPr>
              <a:t>左某係何人荐之駱某，意疑公（指胡林翼）與滌（指曾國藩）耳。此後當加意檢點為是」，胡、曾以漢人均手擁重兵，在清朝是從未有的事，容易遭滿州統治階級猜忌。</a:t>
            </a:r>
          </a:p>
          <a:p>
            <a:pPr marL="539750" indent="0">
              <a:buNone/>
            </a:pPr>
            <a:r>
              <a:rPr lang="zh-TW" altLang="zh-TW" sz="1700" dirty="0">
                <a:latin typeface="標楷體" panose="03000509000000000000" pitchFamily="65" charset="-120"/>
                <a:ea typeface="標楷體" panose="03000509000000000000" pitchFamily="65" charset="-120"/>
              </a:rPr>
              <a:t>所以，除非有親貴從中斡旋，以及擁兵以外的大臣為左宗棠「剖白」，這場禍不容易解決。</a:t>
            </a:r>
          </a:p>
          <a:p>
            <a:pPr marL="539750" indent="-539750">
              <a:buNone/>
            </a:pPr>
            <a:endParaRPr lang="en-US" altLang="zh-TW"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16</a:t>
            </a:fld>
            <a:endParaRPr lang="zh-TW" altLang="en-US"/>
          </a:p>
        </p:txBody>
      </p:sp>
    </p:spTree>
    <p:extLst>
      <p:ext uri="{BB962C8B-B14F-4D97-AF65-F5344CB8AC3E}">
        <p14:creationId xmlns:p14="http://schemas.microsoft.com/office/powerpoint/2010/main" val="2785922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539750" indent="-450850">
              <a:buNone/>
            </a:pPr>
            <a:r>
              <a:rPr lang="zh-TW" altLang="en-US" sz="1800" b="1" dirty="0">
                <a:latin typeface="標楷體"/>
                <a:ea typeface="標楷體"/>
              </a:rPr>
              <a:t>（三）左宗棠一生轉捩點</a:t>
            </a:r>
            <a:r>
              <a:rPr lang="en-US" altLang="zh-TW" sz="1800" b="1" dirty="0">
                <a:latin typeface="標楷體"/>
                <a:ea typeface="標楷體"/>
              </a:rPr>
              <a:t>—</a:t>
            </a:r>
            <a:r>
              <a:rPr lang="zh-TW" altLang="en-US" sz="1800" b="1" dirty="0">
                <a:latin typeface="標楷體"/>
                <a:ea typeface="標楷體"/>
              </a:rPr>
              <a:t>樊燮案（續）</a:t>
            </a:r>
            <a:endParaRPr lang="en-US" altLang="zh-TW" sz="1700" b="1" dirty="0">
              <a:latin typeface="標楷體" panose="03000509000000000000" pitchFamily="65" charset="-120"/>
              <a:ea typeface="標楷體" panose="03000509000000000000" pitchFamily="65" charset="-120"/>
            </a:endParaRPr>
          </a:p>
          <a:p>
            <a:pPr marL="539750" indent="-176213">
              <a:buNone/>
            </a:pPr>
            <a:r>
              <a:rPr lang="en-US" altLang="zh-TW" sz="1700" dirty="0">
                <a:latin typeface="標楷體" panose="03000509000000000000" pitchFamily="65" charset="-120"/>
                <a:ea typeface="標楷體" panose="03000509000000000000" pitchFamily="65" charset="-120"/>
              </a:rPr>
              <a:t>5.</a:t>
            </a:r>
            <a:r>
              <a:rPr lang="zh-TW" altLang="zh-TW" sz="1700" dirty="0">
                <a:latin typeface="標楷體" panose="03000509000000000000" pitchFamily="65" charset="-120"/>
                <a:ea typeface="標楷體" panose="03000509000000000000" pitchFamily="65" charset="-120"/>
              </a:rPr>
              <a:t>左宗棠的好友郭嵩燾時入值南書房（皇帝的秘書），知道消息後，透過王闓運和高心夔轉請當時咸豐帝前紅人肅順救左宗棠，肅順表示要先有人上疏皇帝提本案，他才好進言，郭嵩燾就央請同值南書房的潘祖蔭幫忙上疏，潘祖蔭的奏疏中有兩句名言</a:t>
            </a:r>
            <a:r>
              <a:rPr lang="zh-TW" altLang="zh-TW" sz="1700" b="1" u="sng" dirty="0">
                <a:latin typeface="標楷體" panose="03000509000000000000" pitchFamily="65" charset="-120"/>
                <a:ea typeface="標楷體" panose="03000509000000000000" pitchFamily="65" charset="-120"/>
              </a:rPr>
              <a:t>「國家不可ㄧ日無湖南，湖南不可ㄧ日無左宗棠」</a:t>
            </a:r>
            <a:r>
              <a:rPr lang="zh-TW" altLang="zh-TW" sz="1700" dirty="0">
                <a:latin typeface="標楷體" panose="03000509000000000000" pitchFamily="65" charset="-120"/>
                <a:ea typeface="標楷體" panose="03000509000000000000" pitchFamily="65" charset="-120"/>
              </a:rPr>
              <a:t>，咸豐帝看後動容，問肅順左某有如此重要嗎？肅順乘機進言「駱秉章之功皆其功也」、「人才難得，自當愛惜」等語，咸豐帝才改變主意，要官文察酌情形辦理，而官文知朝廷意旨，未傳左宗棠對簿，即具奏結案。</a:t>
            </a:r>
            <a:endParaRPr lang="en-US" altLang="zh-TW" sz="1700" dirty="0">
              <a:latin typeface="標楷體" panose="03000509000000000000" pitchFamily="65" charset="-120"/>
              <a:ea typeface="標楷體" panose="03000509000000000000" pitchFamily="65" charset="-120"/>
            </a:endParaRPr>
          </a:p>
          <a:p>
            <a:pPr marL="539750" indent="-176213">
              <a:buNone/>
            </a:pPr>
            <a:r>
              <a:rPr lang="en-US" altLang="zh-TW" sz="1800" dirty="0">
                <a:latin typeface="標楷體" panose="03000509000000000000" pitchFamily="65" charset="-120"/>
                <a:ea typeface="標楷體" panose="03000509000000000000" pitchFamily="65" charset="-120"/>
              </a:rPr>
              <a:t>6.</a:t>
            </a:r>
            <a:r>
              <a:rPr lang="zh-TW" altLang="zh-TW" sz="1800" dirty="0">
                <a:latin typeface="標楷體" panose="03000509000000000000" pitchFamily="65" charset="-120"/>
                <a:ea typeface="標楷體" panose="03000509000000000000" pitchFamily="65" charset="-120"/>
              </a:rPr>
              <a:t>再加上胡林翼這時候上奏說左宗棠「</a:t>
            </a:r>
            <a:r>
              <a:rPr lang="en-US" altLang="zh-TW" sz="1800" dirty="0">
                <a:latin typeface="標楷體" panose="03000509000000000000" pitchFamily="65" charset="-120"/>
                <a:ea typeface="標楷體" panose="03000509000000000000" pitchFamily="65" charset="-120"/>
              </a:rPr>
              <a:t>⋯⋯</a:t>
            </a:r>
            <a:r>
              <a:rPr lang="zh-TW" altLang="zh-TW" sz="1800" b="1" u="sng" dirty="0">
                <a:latin typeface="標楷體" panose="03000509000000000000" pitchFamily="65" charset="-120"/>
                <a:ea typeface="標楷體" panose="03000509000000000000" pitchFamily="65" charset="-120"/>
              </a:rPr>
              <a:t>名滿天下，謗亦隨之</a:t>
            </a:r>
            <a:r>
              <a:rPr lang="zh-TW" altLang="zh-TW" sz="1800" dirty="0">
                <a:latin typeface="標楷體" panose="03000509000000000000" pitchFamily="65" charset="-120"/>
                <a:ea typeface="標楷體" panose="03000509000000000000" pitchFamily="65" charset="-120"/>
              </a:rPr>
              <a:t>。其剛直激烈，誠不免汲黯太戅寬饒少和之譏。要其籌兵籌餉，專精殫思，過或可宥，心固無他」。胡林翼這時才上疏，是知道肅順已向咸豐帝進言。</a:t>
            </a:r>
            <a:endParaRPr lang="en-US" altLang="zh-TW" sz="1800" dirty="0">
              <a:latin typeface="標楷體" panose="03000509000000000000" pitchFamily="65" charset="-120"/>
              <a:ea typeface="標楷體" panose="03000509000000000000" pitchFamily="65" charset="-120"/>
            </a:endParaRPr>
          </a:p>
          <a:p>
            <a:pPr marL="539750" indent="-176213">
              <a:buNone/>
            </a:pPr>
            <a:r>
              <a:rPr lang="en-US" altLang="zh-TW" sz="1800" dirty="0">
                <a:latin typeface="標楷體" panose="03000509000000000000" pitchFamily="65" charset="-120"/>
                <a:ea typeface="標楷體" panose="03000509000000000000" pitchFamily="65" charset="-120"/>
              </a:rPr>
              <a:t>7.</a:t>
            </a:r>
            <a:r>
              <a:rPr lang="zh-TW" altLang="zh-TW" sz="1800" dirty="0">
                <a:latin typeface="標楷體" panose="03000509000000000000" pitchFamily="65" charset="-120"/>
                <a:ea typeface="標楷體" panose="03000509000000000000" pitchFamily="65" charset="-120"/>
              </a:rPr>
              <a:t>曾國藩在咸豐十年四月十三日上「復陳未能舍安慶東下請簡用左宗棠摺」，是答覆清廷問他怎麼派左宗棠差使，這時官司已告ㄧ段落矣。曾國藩回奏說左宗棠「</a:t>
            </a:r>
            <a:r>
              <a:rPr lang="zh-TW" altLang="zh-TW" sz="1800" b="1" dirty="0">
                <a:latin typeface="標楷體" panose="03000509000000000000" pitchFamily="65" charset="-120"/>
                <a:ea typeface="標楷體" panose="03000509000000000000" pitchFamily="65" charset="-120"/>
              </a:rPr>
              <a:t>剛明耐苦、曉暢兵機</a:t>
            </a:r>
            <a:r>
              <a:rPr lang="zh-TW" altLang="zh-TW" sz="1800" dirty="0">
                <a:latin typeface="標楷體" panose="03000509000000000000" pitchFamily="65" charset="-120"/>
                <a:ea typeface="標楷體" panose="03000509000000000000" pitchFamily="65" charset="-120"/>
              </a:rPr>
              <a:t>」，辦什麼都行。</a:t>
            </a:r>
          </a:p>
          <a:p>
            <a:pPr marL="539750" indent="-176213">
              <a:buNone/>
            </a:pP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同年五月，清廷依曾國藩奏請，</a:t>
            </a:r>
            <a:r>
              <a:rPr lang="zh-TW" altLang="zh-TW" sz="1800" b="1" u="sng" dirty="0">
                <a:latin typeface="標楷體" panose="03000509000000000000" pitchFamily="65" charset="-120"/>
                <a:ea typeface="標楷體" panose="03000509000000000000" pitchFamily="65" charset="-120"/>
              </a:rPr>
              <a:t>派左宗棠以四品卿銜襄辦曾國藩軍務</a:t>
            </a:r>
            <a:r>
              <a:rPr lang="zh-TW" altLang="zh-TW" sz="1800" dirty="0">
                <a:latin typeface="標楷體" panose="03000509000000000000" pitchFamily="65" charset="-120"/>
                <a:ea typeface="標楷體" panose="03000509000000000000" pitchFamily="65" charset="-120"/>
              </a:rPr>
              <a:t>，左宗棠</a:t>
            </a:r>
            <a:r>
              <a:rPr lang="zh-TW" altLang="en-US" sz="1800" dirty="0">
                <a:latin typeface="標楷體" panose="03000509000000000000" pitchFamily="65" charset="-120"/>
                <a:ea typeface="標楷體" panose="03000509000000000000" pitchFamily="65" charset="-120"/>
              </a:rPr>
              <a:t>由禍轉福</a:t>
            </a:r>
            <a:r>
              <a:rPr lang="zh-TW" altLang="en-US" sz="1800" dirty="0">
                <a:latin typeface="標楷體"/>
                <a:ea typeface="標楷體"/>
              </a:rPr>
              <a:t>，開啟輝煌的事功。</a:t>
            </a: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17</a:t>
            </a:fld>
            <a:endParaRPr lang="zh-TW" altLang="en-US"/>
          </a:p>
        </p:txBody>
      </p:sp>
    </p:spTree>
    <p:extLst>
      <p:ext uri="{BB962C8B-B14F-4D97-AF65-F5344CB8AC3E}">
        <p14:creationId xmlns:p14="http://schemas.microsoft.com/office/powerpoint/2010/main" val="384514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400" b="1" dirty="0">
                <a:latin typeface="標楷體"/>
                <a:ea typeface="標楷體"/>
              </a:rPr>
              <a:t>（四）樊燮案之餘緒</a:t>
            </a:r>
            <a:endParaRPr lang="en-US" altLang="zh-TW" sz="2400" b="1" dirty="0">
              <a:latin typeface="標楷體"/>
              <a:ea typeface="標楷體"/>
            </a:endParaRPr>
          </a:p>
          <a:p>
            <a:pPr marL="0" indent="363538">
              <a:buNone/>
            </a:pPr>
            <a:r>
              <a:rPr lang="en-US" altLang="zh-TW" sz="2000" b="1" dirty="0">
                <a:latin typeface="標楷體"/>
                <a:ea typeface="標楷體"/>
              </a:rPr>
              <a:t>1.</a:t>
            </a:r>
            <a:r>
              <a:rPr lang="zh-TW" altLang="en-US" sz="2000" b="1" dirty="0">
                <a:latin typeface="標楷體"/>
                <a:ea typeface="標楷體"/>
              </a:rPr>
              <a:t>誰是陷害左宗棠的「藏鏡人」</a:t>
            </a:r>
            <a:r>
              <a:rPr lang="en-US" altLang="zh-TW" sz="2000" b="1" dirty="0">
                <a:latin typeface="標楷體"/>
                <a:ea typeface="標楷體"/>
              </a:rPr>
              <a:t>﹖</a:t>
            </a:r>
          </a:p>
          <a:p>
            <a:pPr marL="981075" indent="-528638">
              <a:buNone/>
            </a:pPr>
            <a:r>
              <a:rPr lang="zh-TW" altLang="en-US" sz="1800" dirty="0">
                <a:latin typeface="標楷體"/>
                <a:ea typeface="標楷體"/>
              </a:rPr>
              <a:t>（</a:t>
            </a:r>
            <a:r>
              <a:rPr lang="en-US" altLang="zh-TW" sz="1800" dirty="0">
                <a:latin typeface="標楷體"/>
                <a:ea typeface="標楷體"/>
              </a:rPr>
              <a:t>1</a:t>
            </a:r>
            <a:r>
              <a:rPr lang="zh-TW" altLang="en-US" sz="1800" dirty="0">
                <a:latin typeface="標楷體"/>
                <a:ea typeface="標楷體"/>
              </a:rPr>
              <a:t>）</a:t>
            </a:r>
            <a:r>
              <a:rPr lang="zh-TW" altLang="en-US" sz="1800" dirty="0">
                <a:latin typeface="標楷體" panose="03000509000000000000" pitchFamily="65" charset="-120"/>
                <a:ea typeface="標楷體" panose="03000509000000000000" pitchFamily="65" charset="-120"/>
              </a:rPr>
              <a:t>依據</a:t>
            </a:r>
            <a:r>
              <a:rPr lang="zh-TW" altLang="zh-TW" sz="1800" dirty="0">
                <a:latin typeface="標楷體" panose="03000509000000000000" pitchFamily="65" charset="-120"/>
                <a:ea typeface="標楷體" panose="03000509000000000000" pitchFamily="65" charset="-120"/>
              </a:rPr>
              <a:t>孟心史</a:t>
            </a:r>
            <a:r>
              <a:rPr lang="zh-TW" altLang="en-US" sz="1800" dirty="0">
                <a:latin typeface="標楷體" panose="03000509000000000000" pitchFamily="65" charset="-120"/>
                <a:ea typeface="標楷體" panose="03000509000000000000" pitchFamily="65" charset="-120"/>
              </a:rPr>
              <a:t>先生</a:t>
            </a:r>
            <a:r>
              <a:rPr lang="zh-TW" altLang="zh-TW" sz="1800" dirty="0">
                <a:latin typeface="標楷體" panose="03000509000000000000" pitchFamily="65" charset="-120"/>
                <a:ea typeface="標楷體" panose="03000509000000000000" pitchFamily="65" charset="-120"/>
              </a:rPr>
              <a:t>之「記左文襄被樊燮訐控事」</a:t>
            </a:r>
            <a:r>
              <a:rPr lang="zh-TW" altLang="en-US" sz="1800" dirty="0">
                <a:latin typeface="標楷體" panose="03000509000000000000" pitchFamily="65" charset="-120"/>
                <a:ea typeface="標楷體" panose="03000509000000000000" pitchFamily="65" charset="-120"/>
              </a:rPr>
              <a:t>，引</a:t>
            </a:r>
            <a:r>
              <a:rPr lang="zh-TW" altLang="zh-TW" sz="1800" dirty="0">
                <a:latin typeface="標楷體" panose="03000509000000000000" pitchFamily="65" charset="-120"/>
                <a:ea typeface="標楷體" panose="03000509000000000000" pitchFamily="65" charset="-120"/>
              </a:rPr>
              <a:t>王闓運「湘軍志」</a:t>
            </a:r>
            <a:r>
              <a:rPr lang="zh-TW" altLang="en-US" sz="1800" dirty="0">
                <a:latin typeface="標楷體" panose="03000509000000000000" pitchFamily="65" charset="-120"/>
                <a:ea typeface="標楷體" panose="03000509000000000000" pitchFamily="65" charset="-120"/>
              </a:rPr>
              <a:t>所記</a:t>
            </a:r>
            <a:r>
              <a:rPr lang="zh-TW" altLang="zh-TW" sz="1800" dirty="0">
                <a:latin typeface="標楷體" panose="03000509000000000000" pitchFamily="65" charset="-120"/>
                <a:ea typeface="標楷體" panose="03000509000000000000" pitchFamily="65" charset="-120"/>
              </a:rPr>
              <a:t>「永州總兵樊燮，以驕倨為巡撫所劾罷。因構于總督（官文），指目左宗棠。</a:t>
            </a:r>
            <a:r>
              <a:rPr lang="zh-TW" altLang="zh-TW" sz="1800" b="1" dirty="0">
                <a:latin typeface="標楷體" panose="03000509000000000000" pitchFamily="65" charset="-120"/>
                <a:ea typeface="標楷體" panose="03000509000000000000" pitchFamily="65" charset="-120"/>
              </a:rPr>
              <a:t>布政使文格亦忌宗棠，陰助燮</a:t>
            </a:r>
            <a:r>
              <a:rPr lang="zh-TW" altLang="zh-TW" sz="1800" dirty="0">
                <a:latin typeface="標楷體" panose="03000509000000000000" pitchFamily="65" charset="-120"/>
                <a:ea typeface="標楷體" panose="03000509000000000000" pitchFamily="65" charset="-120"/>
              </a:rPr>
              <a:t>。總督疏聞，召宗棠對簿武昌，秉章再疏爭之。奉嚴旨，命考官錢寶青即訊事</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a:t>
            </a:r>
            <a:r>
              <a:rPr lang="zh-TW" altLang="zh-TW" sz="1800" b="1" u="sng" dirty="0">
                <a:latin typeface="標楷體" panose="03000509000000000000" pitchFamily="65" charset="-120"/>
                <a:ea typeface="標楷體" panose="03000509000000000000" pitchFamily="65" charset="-120"/>
              </a:rPr>
              <a:t>認為構成大獄者為布政使文格</a:t>
            </a:r>
            <a:r>
              <a:rPr lang="zh-TW" altLang="zh-TW"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0" indent="452438">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文格為何要整左宗棠？</a:t>
            </a:r>
          </a:p>
          <a:p>
            <a:pPr marL="1344613" indent="-452438">
              <a:buNone/>
            </a:pPr>
            <a:r>
              <a:rPr lang="zh-TW" altLang="en-US" sz="1800" dirty="0">
                <a:latin typeface="標楷體" panose="03000509000000000000" pitchFamily="65" charset="-120"/>
                <a:ea typeface="標楷體" panose="03000509000000000000" pitchFamily="65" charset="-120"/>
              </a:rPr>
              <a:t>甲、</a:t>
            </a:r>
            <a:r>
              <a:rPr lang="zh-TW" altLang="zh-TW" sz="1800" dirty="0">
                <a:latin typeface="標楷體" panose="03000509000000000000" pitchFamily="65" charset="-120"/>
                <a:ea typeface="標楷體" panose="03000509000000000000" pitchFamily="65" charset="-120"/>
              </a:rPr>
              <a:t>文格對駱秉章不滿（因爭職權的關係，駱未遵重文格）；此外，文格與湖廣總督官文的關係不錯，有可能借樊燮案擠掉駱秉章，而站上湖南巡撫寶座。</a:t>
            </a:r>
            <a:endParaRPr lang="en-US" altLang="zh-TW" sz="1800" dirty="0">
              <a:latin typeface="標楷體" panose="03000509000000000000" pitchFamily="65" charset="-120"/>
              <a:ea typeface="標楷體" panose="03000509000000000000" pitchFamily="65" charset="-120"/>
            </a:endParaRPr>
          </a:p>
          <a:p>
            <a:pPr marL="1344613" indent="-452438">
              <a:buNone/>
            </a:pPr>
            <a:r>
              <a:rPr lang="zh-TW" altLang="en-US" sz="1800" dirty="0">
                <a:latin typeface="標楷體" panose="03000509000000000000" pitchFamily="65" charset="-120"/>
                <a:ea typeface="標楷體" panose="03000509000000000000" pitchFamily="65" charset="-120"/>
              </a:rPr>
              <a:t>乙、</a:t>
            </a:r>
            <a:r>
              <a:rPr lang="zh-TW" altLang="zh-TW" sz="1800" dirty="0">
                <a:latin typeface="標楷體" panose="03000509000000000000" pitchFamily="65" charset="-120"/>
                <a:ea typeface="標楷體" panose="03000509000000000000" pitchFamily="65" charset="-120"/>
              </a:rPr>
              <a:t>當年駱秉章和左宗棠在湖南修正漕糧的徵收辦法，沒有經過布政使（即文格），由駱秉章決策訂定，而主謀修正案的是左宗棠，所以當時「藩司以下大譁」（布政使以下的官員對這個案子很有意見）。既然有這層不高興的因素，則藉由樊燮案來整倒左宗棠。</a:t>
            </a:r>
          </a:p>
          <a:p>
            <a:pPr marL="0"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18</a:t>
            </a:fld>
            <a:endParaRPr lang="zh-TW" altLang="en-US"/>
          </a:p>
        </p:txBody>
      </p:sp>
    </p:spTree>
    <p:extLst>
      <p:ext uri="{BB962C8B-B14F-4D97-AF65-F5344CB8AC3E}">
        <p14:creationId xmlns:p14="http://schemas.microsoft.com/office/powerpoint/2010/main" val="339919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a:latin typeface="標楷體" panose="03000509000000000000" pitchFamily="65" charset="-120"/>
                <a:ea typeface="標楷體" panose="03000509000000000000" pitchFamily="65" charset="-120"/>
              </a:rPr>
              <a:t>五、四十歲至四十七歲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400" b="1" dirty="0">
                <a:latin typeface="標楷體" panose="03000509000000000000" pitchFamily="65" charset="-120"/>
                <a:ea typeface="標楷體" panose="03000509000000000000" pitchFamily="65" charset="-120"/>
              </a:rPr>
              <a:t>（四）樊燮案之餘緒（續）</a:t>
            </a:r>
            <a:endParaRPr lang="en-US" altLang="zh-TW" sz="2400" b="1" dirty="0">
              <a:latin typeface="標楷體" panose="03000509000000000000" pitchFamily="65" charset="-120"/>
              <a:ea typeface="標楷體" panose="03000509000000000000" pitchFamily="65" charset="-120"/>
            </a:endParaRPr>
          </a:p>
          <a:p>
            <a:pPr marL="0" indent="452438">
              <a:buNone/>
            </a:pPr>
            <a:r>
              <a:rPr lang="en-US" altLang="zh-TW" sz="2400" b="1" dirty="0">
                <a:latin typeface="標楷體" panose="03000509000000000000" pitchFamily="65" charset="-120"/>
                <a:ea typeface="標楷體" panose="03000509000000000000" pitchFamily="65" charset="-120"/>
              </a:rPr>
              <a:t>2.</a:t>
            </a:r>
            <a:r>
              <a:rPr lang="zh-TW" altLang="en-US" sz="2400" b="1" dirty="0">
                <a:latin typeface="標楷體" panose="03000509000000000000" pitchFamily="65" charset="-120"/>
                <a:ea typeface="標楷體" panose="03000509000000000000" pitchFamily="65" charset="-120"/>
              </a:rPr>
              <a:t>樊燮要兒子力拼科舉雪恥</a:t>
            </a:r>
            <a:endParaRPr lang="en-US" altLang="zh-TW" sz="2400" b="1" dirty="0">
              <a:latin typeface="標楷體" panose="03000509000000000000" pitchFamily="65" charset="-120"/>
              <a:ea typeface="標楷體" panose="03000509000000000000" pitchFamily="65" charset="-120"/>
            </a:endParaRPr>
          </a:p>
          <a:p>
            <a:pPr marL="804863" indent="0">
              <a:buNone/>
            </a:pPr>
            <a:r>
              <a:rPr lang="zh-TW" altLang="zh-TW" sz="2200" dirty="0">
                <a:latin typeface="標楷體" panose="03000509000000000000" pitchFamily="65" charset="-120"/>
                <a:ea typeface="標楷體" panose="03000509000000000000" pitchFamily="65" charset="-120"/>
              </a:rPr>
              <a:t>最戲劇化的是樊家，倒楣的樊燮被革職回到湖北恩施老家，ㄧ口氣嚥不下，</a:t>
            </a:r>
            <a:r>
              <a:rPr lang="zh-TW" altLang="zh-TW" sz="2200" b="1" dirty="0">
                <a:latin typeface="標楷體" panose="03000509000000000000" pitchFamily="65" charset="-120"/>
                <a:ea typeface="標楷體" panose="03000509000000000000" pitchFamily="65" charset="-120"/>
              </a:rPr>
              <a:t>立了ㄧ個「王八蛋滾出去」的牌板，放在祖宗神龕下</a:t>
            </a:r>
            <a:r>
              <a:rPr lang="zh-TW" altLang="zh-TW" sz="2200" dirty="0">
                <a:latin typeface="標楷體" panose="03000509000000000000" pitchFamily="65" charset="-120"/>
                <a:ea typeface="標楷體" panose="03000509000000000000" pitchFamily="65" charset="-120"/>
              </a:rPr>
              <a:t>，同時蓋了棟樓，將兩個兒子增裪、增祥趕上樓，重金延聘名師教讀，除師徒三人外，其他人不准上樓；還要兩個兒子穿女人衣服，約定考上秀才後，准脫外層女衣服，中舉人後可脫內女服，中了進士後，才可將所樹「洗辱牌」焚毀。其後樊增祥（</a:t>
            </a:r>
            <a:r>
              <a:rPr lang="en-US" altLang="zh-TW" sz="2200" dirty="0">
                <a:latin typeface="標楷體" panose="03000509000000000000" pitchFamily="65" charset="-120"/>
                <a:ea typeface="標楷體" panose="03000509000000000000" pitchFamily="65" charset="-120"/>
              </a:rPr>
              <a:t>1846-1931</a:t>
            </a:r>
            <a:r>
              <a:rPr lang="zh-TW" altLang="zh-TW" sz="2200" dirty="0">
                <a:latin typeface="標楷體" panose="03000509000000000000" pitchFamily="65" charset="-120"/>
                <a:ea typeface="標楷體" panose="03000509000000000000" pitchFamily="65" charset="-120"/>
              </a:rPr>
              <a:t>）中進士點翰林，還作過署理兩江總督，也是近代中國有名的大文學家，這又是ㄧ齣從逆境翻轉為先人雪恥的實例也。</a:t>
            </a:r>
          </a:p>
          <a:p>
            <a:pPr marL="804863"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19</a:t>
            </a:fld>
            <a:endParaRPr lang="zh-TW" altLang="en-US"/>
          </a:p>
        </p:txBody>
      </p:sp>
    </p:spTree>
    <p:extLst>
      <p:ext uri="{BB962C8B-B14F-4D97-AF65-F5344CB8AC3E}">
        <p14:creationId xmlns:p14="http://schemas.microsoft.com/office/powerpoint/2010/main" val="1267641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600" dirty="0">
                <a:latin typeface="標楷體" panose="03000509000000000000" pitchFamily="65" charset="-120"/>
                <a:ea typeface="標楷體" panose="03000509000000000000" pitchFamily="65" charset="-120"/>
              </a:rPr>
              <a:t>報告大綱</a:t>
            </a:r>
            <a:endParaRPr lang="zh-TW" altLang="en-US" sz="3600" dirty="0"/>
          </a:p>
        </p:txBody>
      </p:sp>
      <p:sp>
        <p:nvSpPr>
          <p:cNvPr id="3" name="內容版面配置區 2"/>
          <p:cNvSpPr>
            <a:spLocks noGrp="1"/>
          </p:cNvSpPr>
          <p:nvPr>
            <p:ph sz="half" idx="1"/>
          </p:nvPr>
        </p:nvSpPr>
        <p:spPr>
          <a:xfrm>
            <a:off x="457200" y="1412776"/>
            <a:ext cx="4038600" cy="4824536"/>
          </a:xfrm>
        </p:spPr>
        <p:txBody>
          <a:bodyPr>
            <a:normAutofit lnSpcReduction="10000"/>
          </a:bodyPr>
          <a:lstStyle/>
          <a:p>
            <a:pPr marL="0" indent="0">
              <a:buNone/>
            </a:pPr>
            <a:r>
              <a:rPr lang="zh-TW" altLang="en-US" sz="2400" dirty="0">
                <a:latin typeface="標楷體" panose="03000509000000000000" pitchFamily="65" charset="-120"/>
                <a:ea typeface="標楷體" panose="03000509000000000000" pitchFamily="65" charset="-120"/>
              </a:rPr>
              <a:t>一、從出生至十四歲</a:t>
            </a:r>
            <a:endParaRPr lang="en-US" altLang="zh-TW" sz="2400" dirty="0">
              <a:latin typeface="標楷體" panose="03000509000000000000" pitchFamily="65" charset="-120"/>
              <a:ea typeface="標楷體" panose="03000509000000000000" pitchFamily="65" charset="-120"/>
            </a:endParaRPr>
          </a:p>
          <a:p>
            <a:pPr marL="0" indent="363538">
              <a:buNone/>
            </a:pPr>
            <a:r>
              <a:rPr lang="zh-TW" altLang="en-US" sz="2000" dirty="0">
                <a:latin typeface="標楷體"/>
                <a:ea typeface="標楷體"/>
              </a:rPr>
              <a:t>「是子足昌吾門」</a:t>
            </a:r>
            <a:endParaRPr lang="en-US" altLang="zh-TW" sz="2000" dirty="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二、十五歲至二十歲</a:t>
            </a:r>
            <a:endParaRPr lang="en-US" altLang="zh-TW" sz="2400" dirty="0">
              <a:latin typeface="標楷體" panose="03000509000000000000" pitchFamily="65" charset="-120"/>
              <a:ea typeface="標楷體" panose="03000509000000000000" pitchFamily="65" charset="-120"/>
            </a:endParaRPr>
          </a:p>
          <a:p>
            <a:pPr marL="539750" indent="-87313">
              <a:buNone/>
            </a:pPr>
            <a:r>
              <a:rPr lang="zh-TW" altLang="zh-TW" sz="2000" dirty="0">
                <a:latin typeface="標楷體" panose="03000509000000000000" pitchFamily="65" charset="-120"/>
                <a:ea typeface="標楷體" panose="03000509000000000000" pitchFamily="65" charset="-120"/>
              </a:rPr>
              <a:t>「天下方有乏才之嘆，幸無苟且小就，自限其成」</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三、二十一歲至二十七歲</a:t>
            </a:r>
            <a:endParaRPr lang="en-US" altLang="zh-TW" sz="2400" dirty="0">
              <a:latin typeface="標楷體" panose="03000509000000000000" pitchFamily="65" charset="-120"/>
              <a:ea typeface="標楷體" panose="03000509000000000000" pitchFamily="65" charset="-120"/>
            </a:endParaRPr>
          </a:p>
          <a:p>
            <a:pPr marL="0" indent="363538">
              <a:buNone/>
            </a:pPr>
            <a:r>
              <a:rPr lang="zh-TW" altLang="en-US" sz="2000" dirty="0">
                <a:latin typeface="標楷體"/>
                <a:ea typeface="標楷體"/>
              </a:rPr>
              <a:t>「</a:t>
            </a:r>
            <a:r>
              <a:rPr lang="zh-TW" altLang="en-US" sz="2000" dirty="0">
                <a:latin typeface="標楷體" panose="03000509000000000000" pitchFamily="65" charset="-120"/>
                <a:ea typeface="標楷體" panose="03000509000000000000" pitchFamily="65" charset="-120"/>
              </a:rPr>
              <a:t>身無半畝</a:t>
            </a:r>
            <a:r>
              <a:rPr lang="zh-TW" altLang="en-US" sz="2000" dirty="0">
                <a:latin typeface="標楷體"/>
                <a:ea typeface="標楷體"/>
              </a:rPr>
              <a:t>，心憂天下」</a:t>
            </a:r>
            <a:endParaRPr lang="en-US" altLang="zh-TW" sz="2000" dirty="0">
              <a:latin typeface="標楷體"/>
              <a:ea typeface="標楷體"/>
            </a:endParaRPr>
          </a:p>
          <a:p>
            <a:pPr marL="0" indent="363538">
              <a:buNone/>
            </a:pPr>
            <a:r>
              <a:rPr lang="zh-TW" altLang="zh-TW" sz="2000" dirty="0">
                <a:latin typeface="標楷體"/>
                <a:ea typeface="標楷體"/>
              </a:rPr>
              <a:t>「</a:t>
            </a:r>
            <a:r>
              <a:rPr lang="zh-TW" altLang="en-US" sz="2000" dirty="0">
                <a:latin typeface="標楷體"/>
                <a:ea typeface="標楷體"/>
              </a:rPr>
              <a:t>受陶澍賞識並結親家」</a:t>
            </a:r>
            <a:endParaRPr lang="en-US" altLang="zh-TW" sz="2000" dirty="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四、二十八歲至三十九歲</a:t>
            </a:r>
            <a:endParaRPr lang="en-US" altLang="zh-TW" sz="2400" dirty="0">
              <a:latin typeface="標楷體" panose="03000509000000000000" pitchFamily="65" charset="-120"/>
              <a:ea typeface="標楷體" panose="03000509000000000000" pitchFamily="65" charset="-120"/>
            </a:endParaRPr>
          </a:p>
          <a:p>
            <a:pPr marL="0" indent="452438">
              <a:buNone/>
            </a:pPr>
            <a:r>
              <a:rPr lang="zh-TW" altLang="en-US" sz="2000" dirty="0">
                <a:latin typeface="標楷體"/>
                <a:ea typeface="標楷體"/>
              </a:rPr>
              <a:t>與林則徐「湘江夜話」</a:t>
            </a:r>
            <a:endParaRPr lang="en-US" altLang="zh-TW" sz="2000" dirty="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五、四十歲至四十七歲</a:t>
            </a:r>
            <a:endParaRPr lang="en-US" altLang="zh-TW" sz="2400" dirty="0">
              <a:latin typeface="標楷體" panose="03000509000000000000" pitchFamily="65" charset="-120"/>
              <a:ea typeface="標楷體" panose="03000509000000000000" pitchFamily="65" charset="-120"/>
            </a:endParaRPr>
          </a:p>
          <a:p>
            <a:pPr marL="0" indent="452438">
              <a:buNone/>
            </a:pPr>
            <a:r>
              <a:rPr lang="zh-TW" altLang="en-US" sz="2000" dirty="0">
                <a:latin typeface="標楷體"/>
                <a:ea typeface="標楷體"/>
              </a:rPr>
              <a:t>一生轉捩點</a:t>
            </a:r>
            <a:r>
              <a:rPr lang="en-US" altLang="zh-TW" sz="2000" dirty="0">
                <a:latin typeface="標楷體"/>
                <a:ea typeface="標楷體"/>
              </a:rPr>
              <a:t>—</a:t>
            </a:r>
            <a:r>
              <a:rPr lang="zh-TW" altLang="en-US" sz="2000" dirty="0">
                <a:latin typeface="標楷體"/>
                <a:ea typeface="標楷體"/>
              </a:rPr>
              <a:t>樊燮案</a:t>
            </a:r>
            <a:endParaRPr lang="en-US" altLang="zh-TW" sz="2000" dirty="0">
              <a:latin typeface="標楷體"/>
              <a:ea typeface="標楷體"/>
            </a:endParaRPr>
          </a:p>
          <a:p>
            <a:pPr marL="0" indent="363538">
              <a:buNone/>
            </a:pPr>
            <a:endParaRPr lang="zh-TW" altLang="en-US" sz="2000" dirty="0"/>
          </a:p>
        </p:txBody>
      </p:sp>
      <p:sp>
        <p:nvSpPr>
          <p:cNvPr id="4" name="內容版面配置區 3"/>
          <p:cNvSpPr>
            <a:spLocks noGrp="1"/>
          </p:cNvSpPr>
          <p:nvPr>
            <p:ph sz="half" idx="2"/>
          </p:nvPr>
        </p:nvSpPr>
        <p:spPr>
          <a:xfrm>
            <a:off x="4648200" y="1412776"/>
            <a:ext cx="4038600" cy="4824536"/>
          </a:xfrm>
        </p:spPr>
        <p:txBody>
          <a:bodyPr>
            <a:normAutofit lnSpcReduction="10000"/>
          </a:bodyPr>
          <a:lstStyle/>
          <a:p>
            <a:pPr marL="0" indent="0">
              <a:buNone/>
            </a:pPr>
            <a:r>
              <a:rPr lang="zh-TW" altLang="en-US" sz="2400" dirty="0">
                <a:latin typeface="標楷體" panose="03000509000000000000" pitchFamily="65" charset="-120"/>
                <a:ea typeface="標楷體" panose="03000509000000000000" pitchFamily="65" charset="-120"/>
              </a:rPr>
              <a:t>六、四十八歲至五十四歲</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1800" dirty="0">
                <a:latin typeface="標楷體"/>
                <a:ea typeface="標楷體"/>
              </a:rPr>
              <a:t>「</a:t>
            </a:r>
            <a:r>
              <a:rPr lang="zh-TW" altLang="en-US" sz="1800" dirty="0">
                <a:latin typeface="標楷體" panose="03000509000000000000" pitchFamily="65" charset="-120"/>
                <a:ea typeface="標楷體" panose="03000509000000000000" pitchFamily="65" charset="-120"/>
              </a:rPr>
              <a:t>領軍作戰</a:t>
            </a:r>
            <a:r>
              <a:rPr lang="zh-TW" altLang="en-US" sz="1800" dirty="0">
                <a:latin typeface="標楷體"/>
                <a:ea typeface="標楷體"/>
              </a:rPr>
              <a:t>，</a:t>
            </a:r>
            <a:r>
              <a:rPr lang="zh-TW" altLang="en-US" sz="1800" dirty="0">
                <a:latin typeface="標楷體" panose="03000509000000000000" pitchFamily="65" charset="-120"/>
                <a:ea typeface="標楷體" panose="03000509000000000000" pitchFamily="65" charset="-120"/>
              </a:rPr>
              <a:t>擔任方面</a:t>
            </a:r>
            <a:r>
              <a:rPr lang="zh-TW" altLang="en-US" sz="1800" dirty="0">
                <a:latin typeface="標楷體"/>
                <a:ea typeface="標楷體"/>
              </a:rPr>
              <a:t>」</a:t>
            </a:r>
            <a:endParaRPr lang="en-US" altLang="zh-TW" sz="1800" dirty="0">
              <a:latin typeface="標楷體"/>
              <a:ea typeface="標楷體"/>
            </a:endParaRPr>
          </a:p>
          <a:p>
            <a:pPr marL="0" indent="0">
              <a:buNone/>
            </a:pPr>
            <a:r>
              <a:rPr lang="zh-TW" altLang="en-US" sz="1800" dirty="0">
                <a:latin typeface="標楷體" panose="03000509000000000000" pitchFamily="65" charset="-120"/>
                <a:ea typeface="標楷體" panose="03000509000000000000" pitchFamily="65" charset="-120"/>
              </a:rPr>
              <a:t>建立「福州船政局」和「求是堂藝局」</a:t>
            </a:r>
            <a:endParaRPr lang="en-US" altLang="zh-TW" sz="1800" dirty="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七、五十五歲至六十一歲</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平定捻亂</a:t>
            </a: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綏靖陝甘</a:t>
            </a:r>
            <a:r>
              <a:rPr lang="zh-TW" altLang="en-US" sz="1800" dirty="0">
                <a:latin typeface="標楷體"/>
                <a:ea typeface="標楷體"/>
              </a:rPr>
              <a:t>」</a:t>
            </a:r>
            <a:endParaRPr lang="en-US" altLang="zh-TW" sz="1800" dirty="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八、六十二歲至六十八歲</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000" dirty="0">
                <a:latin typeface="標楷體"/>
                <a:ea typeface="標楷體"/>
              </a:rPr>
              <a:t>「</a:t>
            </a:r>
            <a:r>
              <a:rPr lang="zh-TW" altLang="en-US" sz="2000" dirty="0">
                <a:latin typeface="標楷體" panose="03000509000000000000" pitchFamily="65" charset="-120"/>
                <a:ea typeface="標楷體" panose="03000509000000000000" pitchFamily="65" charset="-120"/>
              </a:rPr>
              <a:t>海防塞防之爭</a:t>
            </a:r>
            <a:r>
              <a:rPr lang="zh-TW" altLang="en-US" sz="2000" dirty="0">
                <a:latin typeface="標楷體"/>
                <a:ea typeface="標楷體"/>
              </a:rPr>
              <a:t>，</a:t>
            </a:r>
            <a:r>
              <a:rPr lang="zh-TW" altLang="en-US" sz="2000" dirty="0">
                <a:latin typeface="標楷體" panose="03000509000000000000" pitchFamily="65" charset="-120"/>
                <a:ea typeface="標楷體" panose="03000509000000000000" pitchFamily="65" charset="-120"/>
              </a:rPr>
              <a:t>收復新疆</a:t>
            </a:r>
            <a:r>
              <a:rPr lang="zh-TW" altLang="en-US" sz="2000" dirty="0">
                <a:latin typeface="標楷體"/>
                <a:ea typeface="標楷體"/>
              </a:rPr>
              <a:t>，</a:t>
            </a:r>
            <a:r>
              <a:rPr lang="zh-TW" altLang="zh-TW" sz="2000" dirty="0">
                <a:latin typeface="標楷體" panose="03000509000000000000" pitchFamily="65" charset="-120"/>
                <a:ea typeface="標楷體" panose="03000509000000000000" pitchFamily="65" charset="-120"/>
              </a:rPr>
              <a:t>伊犁條約</a:t>
            </a:r>
            <a:r>
              <a:rPr lang="zh-TW" altLang="en-US" sz="2000" dirty="0">
                <a:latin typeface="標楷體"/>
                <a:ea typeface="標楷體"/>
              </a:rPr>
              <a:t>，</a:t>
            </a:r>
            <a:r>
              <a:rPr lang="zh-TW" altLang="en-US" sz="2000" dirty="0">
                <a:latin typeface="標楷體" panose="03000509000000000000" pitchFamily="65" charset="-120"/>
                <a:ea typeface="標楷體" panose="03000509000000000000" pitchFamily="65" charset="-120"/>
              </a:rPr>
              <a:t>建立軍火製造與民生工業</a:t>
            </a:r>
            <a:r>
              <a:rPr lang="zh-TW" altLang="en-US" sz="2000" dirty="0">
                <a:latin typeface="標楷體"/>
                <a:ea typeface="標楷體"/>
              </a:rPr>
              <a:t>」</a:t>
            </a:r>
            <a:endParaRPr lang="en-US" altLang="zh-TW" sz="2000" dirty="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九、六十九歲至七十三歲</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000" dirty="0">
                <a:latin typeface="標楷體"/>
                <a:ea typeface="標楷體"/>
              </a:rPr>
              <a:t>「初入軍機，兩江總督，</a:t>
            </a:r>
            <a:r>
              <a:rPr lang="zh-TW" altLang="zh-TW" sz="2000" dirty="0">
                <a:latin typeface="標楷體"/>
                <a:ea typeface="標楷體"/>
              </a:rPr>
              <a:t>再入軍機</a:t>
            </a:r>
            <a:r>
              <a:rPr lang="zh-TW" altLang="en-US" sz="2000" dirty="0">
                <a:latin typeface="標楷體"/>
                <a:ea typeface="標楷體"/>
              </a:rPr>
              <a:t>，</a:t>
            </a:r>
            <a:r>
              <a:rPr lang="zh-TW" altLang="zh-TW" sz="2000" dirty="0">
                <a:latin typeface="標楷體" panose="03000509000000000000" pitchFamily="65" charset="-120"/>
                <a:ea typeface="標楷體" panose="03000509000000000000" pitchFamily="65" charset="-120"/>
              </a:rPr>
              <a:t>中法戰爭</a:t>
            </a:r>
            <a:r>
              <a:rPr lang="zh-TW" altLang="en-US" sz="2000" dirty="0">
                <a:latin typeface="標楷體"/>
                <a:ea typeface="標楷體"/>
              </a:rPr>
              <a:t>，</a:t>
            </a:r>
            <a:r>
              <a:rPr lang="zh-TW" altLang="zh-TW" sz="2000" dirty="0">
                <a:latin typeface="標楷體" panose="03000509000000000000" pitchFamily="65" charset="-120"/>
                <a:ea typeface="標楷體" panose="03000509000000000000" pitchFamily="65" charset="-120"/>
              </a:rPr>
              <a:t>遺恨平生</a:t>
            </a:r>
            <a:r>
              <a:rPr lang="zh-TW" altLang="en-US" sz="2000" dirty="0">
                <a:latin typeface="標楷體"/>
                <a:ea typeface="標楷體"/>
              </a:rPr>
              <a:t>」</a:t>
            </a:r>
            <a:endParaRPr lang="en-US" altLang="zh-TW" sz="2000" dirty="0">
              <a:latin typeface="標楷體"/>
              <a:ea typeface="標楷體"/>
            </a:endParaRPr>
          </a:p>
          <a:p>
            <a:pPr marL="0" indent="0">
              <a:buNone/>
            </a:pPr>
            <a:r>
              <a:rPr lang="zh-TW" altLang="en-US" sz="2400" dirty="0">
                <a:latin typeface="標楷體"/>
                <a:ea typeface="標楷體"/>
              </a:rPr>
              <a:t>十、其他</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000" dirty="0">
                <a:latin typeface="標楷體"/>
                <a:ea typeface="標楷體"/>
              </a:rPr>
              <a:t>「</a:t>
            </a:r>
            <a:r>
              <a:rPr lang="zh-TW" altLang="zh-TW" sz="2000" dirty="0">
                <a:latin typeface="標楷體" panose="03000509000000000000" pitchFamily="65" charset="-120"/>
                <a:ea typeface="標楷體" panose="03000509000000000000" pitchFamily="65" charset="-120"/>
              </a:rPr>
              <a:t>曾左交惡</a:t>
            </a:r>
            <a:r>
              <a:rPr lang="zh-TW" altLang="en-US" sz="2000" dirty="0">
                <a:latin typeface="標楷體"/>
                <a:ea typeface="標楷體"/>
              </a:rPr>
              <a:t>」「左宗棠為何沒有推翻滿清</a:t>
            </a:r>
            <a:r>
              <a:rPr lang="en-US" altLang="zh-TW" sz="2000" dirty="0">
                <a:latin typeface="標楷體"/>
                <a:ea typeface="標楷體"/>
              </a:rPr>
              <a:t>﹖</a:t>
            </a:r>
            <a:r>
              <a:rPr lang="zh-TW" altLang="en-US" sz="2000" dirty="0">
                <a:latin typeface="標楷體"/>
                <a:ea typeface="標楷體"/>
              </a:rPr>
              <a:t>」「</a:t>
            </a:r>
            <a:r>
              <a:rPr lang="zh-TW" altLang="en-US" sz="2000" dirty="0">
                <a:latin typeface="標楷體" panose="03000509000000000000" pitchFamily="65" charset="-120"/>
                <a:ea typeface="標楷體" panose="03000509000000000000" pitchFamily="65" charset="-120"/>
              </a:rPr>
              <a:t>左公儉德</a:t>
            </a:r>
            <a:r>
              <a:rPr lang="zh-TW" altLang="en-US" sz="2000" dirty="0">
                <a:latin typeface="標楷體"/>
                <a:ea typeface="標楷體"/>
              </a:rPr>
              <a:t>」</a:t>
            </a:r>
            <a:endParaRPr lang="en-US" altLang="zh-TW" sz="2000" dirty="0">
              <a:latin typeface="標楷體"/>
              <a:ea typeface="標楷體"/>
            </a:endParaRPr>
          </a:p>
          <a:p>
            <a:pPr marL="0" indent="0">
              <a:buNone/>
            </a:pPr>
            <a:endParaRPr lang="en-US" altLang="zh-TW" sz="2000" dirty="0">
              <a:latin typeface="標楷體"/>
              <a:ea typeface="標楷體"/>
            </a:endParaRPr>
          </a:p>
          <a:p>
            <a:pPr marL="0" indent="0">
              <a:buNone/>
            </a:pPr>
            <a:endParaRPr lang="en-US" altLang="zh-TW" sz="2400" b="1" dirty="0">
              <a:latin typeface="標楷體"/>
              <a:ea typeface="標楷體"/>
            </a:endParaRPr>
          </a:p>
          <a:p>
            <a:pPr marL="0" indent="0">
              <a:buNone/>
            </a:pPr>
            <a:endParaRPr lang="zh-TW" altLang="en-US" sz="2400" dirty="0">
              <a:latin typeface="標楷體" panose="03000509000000000000" pitchFamily="65" charset="-120"/>
              <a:ea typeface="標楷體" panose="03000509000000000000" pitchFamily="65" charset="-120"/>
            </a:endParaRPr>
          </a:p>
        </p:txBody>
      </p:sp>
      <p:sp>
        <p:nvSpPr>
          <p:cNvPr id="5" name="投影片編號版面配置區 4"/>
          <p:cNvSpPr>
            <a:spLocks noGrp="1"/>
          </p:cNvSpPr>
          <p:nvPr>
            <p:ph type="sldNum" sz="quarter" idx="12"/>
          </p:nvPr>
        </p:nvSpPr>
        <p:spPr/>
        <p:txBody>
          <a:bodyPr/>
          <a:lstStyle/>
          <a:p>
            <a:fld id="{5A46A927-F634-4831-85BD-6E7D33410148}" type="slidenum">
              <a:rPr lang="zh-TW" altLang="en-US" smtClean="0"/>
              <a:t>2</a:t>
            </a:fld>
            <a:endParaRPr lang="zh-TW" altLang="en-US"/>
          </a:p>
        </p:txBody>
      </p:sp>
    </p:spTree>
    <p:extLst>
      <p:ext uri="{BB962C8B-B14F-4D97-AF65-F5344CB8AC3E}">
        <p14:creationId xmlns:p14="http://schemas.microsoft.com/office/powerpoint/2010/main" val="294605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800" b="1" dirty="0">
                <a:latin typeface="標楷體"/>
                <a:ea typeface="標楷體"/>
              </a:rPr>
              <a:t>（一）召募訓練「楚軍」五千人</a:t>
            </a:r>
            <a:endParaRPr lang="en-US" altLang="zh-TW" sz="2800" b="1" dirty="0">
              <a:latin typeface="標楷體"/>
              <a:ea typeface="標楷體"/>
            </a:endParaRPr>
          </a:p>
          <a:p>
            <a:pPr marL="715963" indent="0">
              <a:buNone/>
            </a:pPr>
            <a:r>
              <a:rPr lang="zh-TW" altLang="en-US" sz="2000" dirty="0">
                <a:latin typeface="標楷體"/>
                <a:ea typeface="標楷體"/>
              </a:rPr>
              <a:t>咸豐十年（</a:t>
            </a:r>
            <a:r>
              <a:rPr lang="en-US" altLang="zh-TW" sz="2000" dirty="0">
                <a:latin typeface="標楷體"/>
                <a:ea typeface="標楷體"/>
              </a:rPr>
              <a:t>1860</a:t>
            </a:r>
            <a:r>
              <a:rPr lang="zh-TW" altLang="en-US" sz="2000" dirty="0">
                <a:latin typeface="標楷體"/>
                <a:ea typeface="標楷體"/>
              </a:rPr>
              <a:t>）八月從湖南醴陵進入江西，與太平軍作戰。</a:t>
            </a:r>
            <a:endParaRPr lang="en-US" altLang="zh-TW" sz="2000" dirty="0">
              <a:latin typeface="標楷體"/>
              <a:ea typeface="標楷體"/>
            </a:endParaRPr>
          </a:p>
          <a:p>
            <a:pPr marL="0" indent="0">
              <a:buNone/>
            </a:pPr>
            <a:r>
              <a:rPr lang="zh-TW" altLang="en-US" sz="2800" b="1" dirty="0">
                <a:latin typeface="標楷體" panose="03000509000000000000" pitchFamily="65" charset="-120"/>
                <a:ea typeface="標楷體" panose="03000509000000000000" pitchFamily="65" charset="-120"/>
              </a:rPr>
              <a:t>（二）移駐安徽</a:t>
            </a:r>
            <a:r>
              <a:rPr lang="zh-TW" altLang="en-US" sz="2800" b="1" dirty="0">
                <a:latin typeface="標楷體"/>
                <a:ea typeface="標楷體"/>
              </a:rPr>
              <a:t>，規復浙江</a:t>
            </a:r>
            <a:endParaRPr lang="en-US" altLang="zh-TW" sz="2800" b="1" dirty="0">
              <a:latin typeface="標楷體"/>
              <a:ea typeface="標楷體"/>
            </a:endParaRPr>
          </a:p>
          <a:p>
            <a:pPr marL="715963" indent="-263525">
              <a:buNone/>
            </a:pPr>
            <a:r>
              <a:rPr lang="en-US" altLang="zh-TW" sz="2000" dirty="0">
                <a:latin typeface="標楷體"/>
                <a:ea typeface="標楷體"/>
              </a:rPr>
              <a:t>1.</a:t>
            </a:r>
            <a:r>
              <a:rPr lang="zh-TW" altLang="en-US" sz="2000" dirty="0">
                <a:latin typeface="標楷體"/>
                <a:ea typeface="標楷體"/>
              </a:rPr>
              <a:t>曾國藩在奏摺中說左宗棠「平日用兵，</a:t>
            </a:r>
            <a:r>
              <a:rPr lang="zh-TW" altLang="en-US" sz="2000" b="1" dirty="0">
                <a:latin typeface="標楷體"/>
                <a:ea typeface="標楷體"/>
              </a:rPr>
              <a:t>取勢甚遠，審機甚微</a:t>
            </a:r>
            <a:r>
              <a:rPr lang="zh-TW" altLang="en-US" sz="2000" dirty="0">
                <a:latin typeface="標楷體"/>
                <a:ea typeface="標楷體"/>
              </a:rPr>
              <a:t>。</a:t>
            </a:r>
            <a:r>
              <a:rPr lang="en-US" altLang="zh-TW" sz="2000" dirty="0">
                <a:latin typeface="標楷體"/>
                <a:ea typeface="標楷體"/>
              </a:rPr>
              <a:t>……</a:t>
            </a:r>
            <a:r>
              <a:rPr lang="zh-TW" altLang="en-US" sz="2000" dirty="0">
                <a:latin typeface="標楷體"/>
                <a:ea typeface="標楷體"/>
              </a:rPr>
              <a:t>毅然以援浙為己任」。</a:t>
            </a:r>
            <a:endParaRPr lang="en-US" altLang="zh-TW" sz="2000" dirty="0">
              <a:latin typeface="標楷體"/>
              <a:ea typeface="標楷體"/>
            </a:endParaRPr>
          </a:p>
          <a:p>
            <a:pPr marL="715963" indent="-263525">
              <a:buNone/>
            </a:pPr>
            <a:r>
              <a:rPr lang="en-US" altLang="zh-TW" sz="2000" dirty="0">
                <a:latin typeface="標楷體"/>
                <a:ea typeface="標楷體"/>
              </a:rPr>
              <a:t>2.</a:t>
            </a:r>
            <a:r>
              <a:rPr lang="zh-TW" altLang="en-US" sz="2000" dirty="0">
                <a:latin typeface="標楷體"/>
                <a:ea typeface="標楷體"/>
              </a:rPr>
              <a:t>咸豐十一年年底授浙江巡撫，同治二年（</a:t>
            </a:r>
            <a:r>
              <a:rPr lang="en-US" altLang="zh-TW" sz="2000" dirty="0">
                <a:latin typeface="標楷體"/>
                <a:ea typeface="標楷體"/>
              </a:rPr>
              <a:t>1863</a:t>
            </a:r>
            <a:r>
              <a:rPr lang="zh-TW" altLang="en-US" sz="2000" dirty="0">
                <a:latin typeface="標楷體"/>
                <a:ea typeface="標楷體"/>
              </a:rPr>
              <a:t>）三月授閩浙總督，仍兼署浙江巡撫。</a:t>
            </a:r>
            <a:endParaRPr lang="en-US" altLang="zh-TW" sz="2000" dirty="0">
              <a:latin typeface="標楷體"/>
              <a:ea typeface="標楷體"/>
            </a:endParaRPr>
          </a:p>
          <a:p>
            <a:pPr marL="715963" indent="-263525">
              <a:buNone/>
            </a:pPr>
            <a:r>
              <a:rPr lang="en-US" altLang="zh-TW" sz="2000" dirty="0">
                <a:latin typeface="標楷體"/>
                <a:ea typeface="標楷體"/>
              </a:rPr>
              <a:t>3.</a:t>
            </a:r>
            <a:r>
              <a:rPr lang="zh-TW" altLang="en-US" sz="2000" dirty="0">
                <a:latin typeface="標楷體"/>
                <a:ea typeface="標楷體"/>
              </a:rPr>
              <a:t>同治三年二月攻佔杭州，七月全浙平定，十一月詔封一等「恪靖伯」。</a:t>
            </a:r>
          </a:p>
          <a:p>
            <a:pPr marL="0" indent="0">
              <a:buNone/>
            </a:pPr>
            <a:r>
              <a:rPr lang="zh-TW" altLang="en-US" sz="2800" b="1" dirty="0">
                <a:latin typeface="標楷體" panose="03000509000000000000" pitchFamily="65" charset="-120"/>
                <a:ea typeface="標楷體" panose="03000509000000000000" pitchFamily="65" charset="-120"/>
              </a:rPr>
              <a:t>（三）移節福建，追敵廣東</a:t>
            </a:r>
            <a:endParaRPr lang="en-US" altLang="zh-TW" sz="2800" b="1" dirty="0">
              <a:latin typeface="標楷體" panose="03000509000000000000" pitchFamily="65" charset="-120"/>
              <a:ea typeface="標楷體" panose="03000509000000000000" pitchFamily="65" charset="-120"/>
            </a:endParaRPr>
          </a:p>
          <a:p>
            <a:pPr marL="0" indent="452438">
              <a:buNone/>
            </a:pPr>
            <a:r>
              <a:rPr lang="zh-TW" altLang="en-US" sz="2000" dirty="0">
                <a:latin typeface="標楷體" panose="03000509000000000000" pitchFamily="65" charset="-120"/>
                <a:ea typeface="標楷體" panose="03000509000000000000" pitchFamily="65" charset="-120"/>
              </a:rPr>
              <a:t>同治四年年底</a:t>
            </a:r>
            <a:r>
              <a:rPr lang="zh-TW" altLang="en-US" sz="2000" dirty="0">
                <a:latin typeface="標楷體"/>
                <a:ea typeface="標楷體"/>
              </a:rPr>
              <a:t>，江南太平軍餘部敗滅。</a:t>
            </a:r>
            <a:endParaRPr lang="en-US" altLang="zh-TW" sz="2000" dirty="0">
              <a:latin typeface="標楷體" panose="03000509000000000000" pitchFamily="65" charset="-120"/>
              <a:ea typeface="標楷體" panose="03000509000000000000" pitchFamily="65" charset="-120"/>
            </a:endParaRPr>
          </a:p>
          <a:p>
            <a:pPr marL="0" indent="452438">
              <a:buNone/>
            </a:pPr>
            <a:endParaRPr lang="zh-TW" altLang="en-US" sz="2800" dirty="0">
              <a:latin typeface="標楷體" panose="03000509000000000000" pitchFamily="65" charset="-120"/>
              <a:ea typeface="標楷體" panose="03000509000000000000" pitchFamily="65" charset="-120"/>
            </a:endParaRPr>
          </a:p>
          <a:p>
            <a:pPr marL="0" indent="0">
              <a:buNone/>
            </a:pP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20</a:t>
            </a:fld>
            <a:endParaRPr lang="zh-TW" altLang="en-US"/>
          </a:p>
        </p:txBody>
      </p:sp>
    </p:spTree>
    <p:extLst>
      <p:ext uri="{BB962C8B-B14F-4D97-AF65-F5344CB8AC3E}">
        <p14:creationId xmlns:p14="http://schemas.microsoft.com/office/powerpoint/2010/main" val="3554995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67544" y="1196752"/>
            <a:ext cx="8229600" cy="4857403"/>
          </a:xfrm>
        </p:spPr>
        <p:txBody>
          <a:bodyPr>
            <a:normAutofit lnSpcReduction="10000"/>
          </a:bodyPr>
          <a:lstStyle/>
          <a:p>
            <a:pPr marL="0" indent="0">
              <a:buNone/>
            </a:pPr>
            <a:r>
              <a:rPr lang="zh-TW" altLang="en-US" sz="2400" b="1" dirty="0">
                <a:latin typeface="標楷體"/>
                <a:ea typeface="標楷體"/>
              </a:rPr>
              <a:t>（四）建立「福州船政局」和「求是堂藝局」</a:t>
            </a:r>
            <a:endParaRPr lang="en-US" altLang="zh-TW" sz="2400" b="1" dirty="0">
              <a:latin typeface="標楷體"/>
              <a:ea typeface="標楷體"/>
            </a:endParaRPr>
          </a:p>
          <a:p>
            <a:pPr marL="628650" indent="-265113">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左宗棠年輕時受魏源「師夷長技以制夷」之影響頗深，在道光</a:t>
            </a:r>
            <a:r>
              <a:rPr lang="zh-TW" altLang="en-US" sz="1800" dirty="0">
                <a:latin typeface="標楷體" panose="03000509000000000000" pitchFamily="65" charset="-120"/>
                <a:ea typeface="標楷體" panose="03000509000000000000" pitchFamily="65" charset="-120"/>
              </a:rPr>
              <a:t>二十</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1840</a:t>
            </a:r>
            <a:r>
              <a:rPr lang="zh-TW" altLang="zh-TW" sz="1800" dirty="0">
                <a:latin typeface="標楷體" panose="03000509000000000000" pitchFamily="65" charset="-120"/>
                <a:ea typeface="標楷體" panose="03000509000000000000" pitchFamily="65" charset="-120"/>
              </a:rPr>
              <a:t>）鴉片戰爭時，他寫給老師賀熙齡的信中，就有「設造船之廠」的想法（時年</a:t>
            </a:r>
            <a:r>
              <a:rPr lang="en-US" altLang="zh-TW" sz="1800" dirty="0">
                <a:latin typeface="標楷體" panose="03000509000000000000" pitchFamily="65" charset="-120"/>
                <a:ea typeface="標楷體" panose="03000509000000000000" pitchFamily="65" charset="-120"/>
              </a:rPr>
              <a:t>28</a:t>
            </a:r>
            <a:r>
              <a:rPr lang="zh-TW" altLang="zh-TW" sz="1800" dirty="0">
                <a:latin typeface="標楷體" panose="03000509000000000000" pitchFamily="65" charset="-120"/>
                <a:ea typeface="標楷體" panose="03000509000000000000" pitchFamily="65" charset="-120"/>
              </a:rPr>
              <a:t>歲）。同治</a:t>
            </a:r>
            <a:r>
              <a:rPr lang="zh-TW" altLang="en-US" sz="1800" dirty="0">
                <a:latin typeface="標楷體" panose="03000509000000000000" pitchFamily="65" charset="-120"/>
                <a:ea typeface="標楷體" panose="03000509000000000000" pitchFamily="65" charset="-120"/>
              </a:rPr>
              <a:t>三</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1864</a:t>
            </a:r>
            <a:r>
              <a:rPr lang="zh-TW" altLang="zh-TW" sz="1800" dirty="0">
                <a:latin typeface="標楷體" panose="03000509000000000000" pitchFamily="65" charset="-120"/>
                <a:ea typeface="標楷體" panose="03000509000000000000" pitchFamily="65" charset="-120"/>
              </a:rPr>
              <a:t>）左宗棠在杭州試造蒸氣船，於西湖試航</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628650" indent="-265113">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同治五年，</a:t>
            </a:r>
            <a:r>
              <a:rPr lang="zh-TW" altLang="zh-TW" sz="1800" dirty="0">
                <a:latin typeface="標楷體" panose="03000509000000000000" pitchFamily="65" charset="-120"/>
                <a:ea typeface="標楷體" panose="03000509000000000000" pitchFamily="65" charset="-120"/>
              </a:rPr>
              <a:t>左宗棠針對總理衙門要他就英國公使建議清廷購買雇用外國輪船緝拿海盜ㄧ事表示意見的機會，回復總署</a:t>
            </a:r>
            <a:r>
              <a:rPr lang="zh-TW" altLang="zh-TW" sz="1800" b="1" u="sng" dirty="0">
                <a:latin typeface="標楷體" panose="03000509000000000000" pitchFamily="65" charset="-120"/>
                <a:ea typeface="標楷體" panose="03000509000000000000" pitchFamily="65" charset="-120"/>
              </a:rPr>
              <a:t>「借不如雇，雇不如買，買不如自造」</a:t>
            </a:r>
            <a:r>
              <a:rPr lang="zh-TW" altLang="zh-TW" sz="1800" dirty="0">
                <a:latin typeface="標楷體" panose="03000509000000000000" pitchFamily="65" charset="-120"/>
                <a:ea typeface="標楷體" panose="03000509000000000000" pitchFamily="65" charset="-120"/>
              </a:rPr>
              <a:t>。</a:t>
            </a:r>
          </a:p>
          <a:p>
            <a:pPr marL="628650" indent="-265113">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同治</a:t>
            </a:r>
            <a:r>
              <a:rPr lang="zh-TW" altLang="en-US" sz="1800" dirty="0">
                <a:latin typeface="標楷體" panose="03000509000000000000" pitchFamily="65" charset="-120"/>
                <a:ea typeface="標楷體" panose="03000509000000000000" pitchFamily="65" charset="-120"/>
              </a:rPr>
              <a:t>五</a:t>
            </a:r>
            <a:r>
              <a:rPr lang="zh-TW" altLang="zh-TW" sz="1800" dirty="0">
                <a:latin typeface="標楷體" panose="03000509000000000000" pitchFamily="65" charset="-120"/>
                <a:ea typeface="標楷體" panose="03000509000000000000" pitchFamily="65" charset="-120"/>
              </a:rPr>
              <a:t>年五月十三日向清廷提出「擬購機器雇洋匠試造輪船先陳大概情形摺」</a:t>
            </a:r>
            <a:r>
              <a:rPr lang="zh-TW" altLang="en-US" sz="1800" dirty="0">
                <a:latin typeface="標楷體"/>
                <a:ea typeface="標楷體"/>
              </a:rPr>
              <a:t>，重點有：</a:t>
            </a:r>
            <a:endParaRPr lang="en-US" altLang="zh-TW" sz="1800" dirty="0">
              <a:latin typeface="標楷體"/>
              <a:ea typeface="標楷體"/>
            </a:endParaRPr>
          </a:p>
          <a:p>
            <a:pPr marL="892175" indent="-528638">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國家建都於燕，津、沽實為要鎮。</a:t>
            </a:r>
            <a:r>
              <a:rPr lang="zh-TW" altLang="zh-TW" sz="1800" b="1" u="sng" dirty="0">
                <a:latin typeface="標楷體" panose="03000509000000000000" pitchFamily="65" charset="-120"/>
                <a:ea typeface="標楷體" panose="03000509000000000000" pitchFamily="65" charset="-120"/>
              </a:rPr>
              <a:t>自海上用兵以來，泰西各國火輪兵船直達天津，藩籬竟成虛設</a:t>
            </a:r>
            <a:r>
              <a:rPr lang="zh-TW" altLang="zh-TW" sz="1800" dirty="0">
                <a:latin typeface="標楷體" panose="03000509000000000000" pitchFamily="65" charset="-120"/>
                <a:ea typeface="標楷體" panose="03000509000000000000" pitchFamily="65" charset="-120"/>
              </a:rPr>
              <a:t>，星馳飆舉，無足當之。（國防）</a:t>
            </a:r>
            <a:endParaRPr lang="en-US" altLang="zh-TW" sz="1800" dirty="0">
              <a:latin typeface="標楷體" panose="03000509000000000000" pitchFamily="65" charset="-120"/>
              <a:ea typeface="標楷體" panose="03000509000000000000" pitchFamily="65" charset="-120"/>
            </a:endParaRPr>
          </a:p>
          <a:p>
            <a:pPr marL="892175" indent="-528638">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自洋船准載北貨行銷各口，</a:t>
            </a:r>
            <a:r>
              <a:rPr lang="zh-TW" altLang="zh-TW" sz="1800" b="1" dirty="0">
                <a:latin typeface="標楷體" panose="03000509000000000000" pitchFamily="65" charset="-120"/>
                <a:ea typeface="標楷體" panose="03000509000000000000" pitchFamily="65" charset="-120"/>
              </a:rPr>
              <a:t>北地貨價騰貴</a:t>
            </a:r>
            <a:r>
              <a:rPr lang="zh-TW"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江浙大商以海船為業者</a:t>
            </a:r>
            <a:r>
              <a:rPr lang="en-US" altLang="zh-TW" sz="1800" b="1"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不惟虧折貨本，寖至歇其舊業</a:t>
            </a:r>
            <a:r>
              <a:rPr lang="zh-TW" altLang="zh-TW" sz="1800" dirty="0">
                <a:latin typeface="標楷體" panose="03000509000000000000" pitchFamily="65" charset="-120"/>
                <a:ea typeface="標楷體" panose="03000509000000000000" pitchFamily="65" charset="-120"/>
              </a:rPr>
              <a:t>。（民生）</a:t>
            </a:r>
            <a:endParaRPr lang="en-US" altLang="zh-TW" sz="1800" dirty="0">
              <a:latin typeface="標楷體" panose="03000509000000000000" pitchFamily="65" charset="-120"/>
              <a:ea typeface="標楷體" panose="03000509000000000000" pitchFamily="65" charset="-120"/>
            </a:endParaRPr>
          </a:p>
          <a:p>
            <a:pPr marL="628650" indent="-265113">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并恐海船擱朽，目前江浙海運即有無船之慮，而</a:t>
            </a:r>
            <a:r>
              <a:rPr lang="zh-TW" altLang="zh-TW" sz="1800" b="1" dirty="0">
                <a:latin typeface="標楷體" panose="03000509000000000000" pitchFamily="65" charset="-120"/>
                <a:ea typeface="標楷體" panose="03000509000000000000" pitchFamily="65" charset="-120"/>
              </a:rPr>
              <a:t>漕政益難措手</a:t>
            </a:r>
            <a:r>
              <a:rPr lang="zh-TW" altLang="zh-TW" sz="1800" dirty="0">
                <a:latin typeface="標楷體" panose="03000509000000000000" pitchFamily="65" charset="-120"/>
                <a:ea typeface="標楷體" panose="03000509000000000000" pitchFamily="65" charset="-120"/>
              </a:rPr>
              <a:t>。（漕運）</a:t>
            </a:r>
            <a:endParaRPr lang="en-US" altLang="zh-TW" sz="1800" dirty="0">
              <a:latin typeface="標楷體" panose="03000509000000000000" pitchFamily="65" charset="-120"/>
              <a:ea typeface="標楷體" panose="03000509000000000000" pitchFamily="65" charset="-120"/>
            </a:endParaRPr>
          </a:p>
          <a:p>
            <a:pPr marL="892175" indent="-528638">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欲防海之害而收其利，非整理水師不可；</a:t>
            </a:r>
            <a:r>
              <a:rPr lang="zh-TW" altLang="zh-TW" sz="1800" b="1" dirty="0">
                <a:latin typeface="標楷體" panose="03000509000000000000" pitchFamily="65" charset="-120"/>
                <a:ea typeface="標楷體" panose="03000509000000000000" pitchFamily="65" charset="-120"/>
              </a:rPr>
              <a:t>欲整理水師，非設局監造輪船不可</a:t>
            </a:r>
            <a:r>
              <a:rPr lang="zh-TW" altLang="zh-TW" sz="1800" dirty="0">
                <a:latin typeface="標楷體" panose="03000509000000000000" pitchFamily="65" charset="-120"/>
                <a:ea typeface="標楷體" panose="03000509000000000000" pitchFamily="65" charset="-120"/>
              </a:rPr>
              <a:t>。（國防）</a:t>
            </a:r>
            <a:endParaRPr lang="en-US" altLang="zh-TW" sz="1800" dirty="0">
              <a:latin typeface="標楷體" panose="03000509000000000000" pitchFamily="65" charset="-120"/>
              <a:ea typeface="標楷體" panose="03000509000000000000" pitchFamily="65" charset="-120"/>
            </a:endParaRPr>
          </a:p>
          <a:p>
            <a:pPr marL="628650" indent="-265113">
              <a:buNone/>
            </a:pPr>
            <a:endParaRPr lang="en-US" altLang="zh-TW" sz="1800" dirty="0">
              <a:latin typeface="標楷體"/>
              <a:ea typeface="標楷體"/>
            </a:endParaRPr>
          </a:p>
          <a:p>
            <a:pPr marL="628650" indent="-265113">
              <a:buNone/>
            </a:pPr>
            <a:endParaRPr lang="en-US" altLang="zh-TW" sz="1800" dirty="0">
              <a:latin typeface="標楷體" panose="03000509000000000000" pitchFamily="65" charset="-120"/>
              <a:ea typeface="標楷體" panose="03000509000000000000" pitchFamily="65" charset="-120"/>
            </a:endParaRPr>
          </a:p>
          <a:p>
            <a:pPr marL="628650" indent="-265113">
              <a:buNone/>
            </a:pPr>
            <a:endParaRPr lang="en-US" altLang="zh-TW" sz="1800" dirty="0">
              <a:latin typeface="標楷體" panose="03000509000000000000" pitchFamily="65" charset="-120"/>
              <a:ea typeface="標楷體" panose="03000509000000000000" pitchFamily="65" charset="-120"/>
            </a:endParaRPr>
          </a:p>
          <a:p>
            <a:pPr marL="0" indent="0">
              <a:buNone/>
            </a:pPr>
            <a:endParaRPr lang="zh-TW" altLang="en-US" sz="24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21</a:t>
            </a:fld>
            <a:endParaRPr lang="zh-TW" altLang="en-US"/>
          </a:p>
        </p:txBody>
      </p:sp>
    </p:spTree>
    <p:extLst>
      <p:ext uri="{BB962C8B-B14F-4D97-AF65-F5344CB8AC3E}">
        <p14:creationId xmlns:p14="http://schemas.microsoft.com/office/powerpoint/2010/main" val="852939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400" b="1" dirty="0">
                <a:latin typeface="標楷體" panose="03000509000000000000" pitchFamily="65" charset="-120"/>
                <a:ea typeface="標楷體" panose="03000509000000000000" pitchFamily="65" charset="-120"/>
              </a:rPr>
              <a:t>（四）建立「福州船政局」和「求是堂藝局」（續）</a:t>
            </a:r>
            <a:endParaRPr lang="en-US" altLang="zh-TW" sz="2400" b="1" dirty="0">
              <a:latin typeface="標楷體" panose="03000509000000000000" pitchFamily="65" charset="-120"/>
              <a:ea typeface="標楷體" panose="03000509000000000000" pitchFamily="65" charset="-120"/>
            </a:endParaRPr>
          </a:p>
          <a:p>
            <a:pPr marL="715963" indent="-263525">
              <a:buNone/>
            </a:pPr>
            <a:r>
              <a:rPr lang="en-US" altLang="zh-TW" sz="2200" dirty="0">
                <a:latin typeface="標楷體" panose="03000509000000000000" pitchFamily="65" charset="-120"/>
                <a:ea typeface="標楷體" panose="03000509000000000000" pitchFamily="65" charset="-120"/>
              </a:rPr>
              <a:t>3.</a:t>
            </a:r>
            <a:r>
              <a:rPr lang="zh-TW" altLang="zh-TW" sz="2200" dirty="0">
                <a:latin typeface="標楷體" panose="03000509000000000000" pitchFamily="65" charset="-120"/>
                <a:ea typeface="標楷體" panose="03000509000000000000" pitchFamily="65" charset="-120"/>
              </a:rPr>
              <a:t>同治</a:t>
            </a:r>
            <a:r>
              <a:rPr lang="zh-TW" altLang="en-US" sz="2200" dirty="0">
                <a:latin typeface="標楷體" panose="03000509000000000000" pitchFamily="65" charset="-120"/>
                <a:ea typeface="標楷體" panose="03000509000000000000" pitchFamily="65" charset="-120"/>
              </a:rPr>
              <a:t>五</a:t>
            </a:r>
            <a:r>
              <a:rPr lang="zh-TW" altLang="zh-TW" sz="2200" dirty="0">
                <a:latin typeface="標楷體" panose="03000509000000000000" pitchFamily="65" charset="-120"/>
                <a:ea typeface="標楷體" panose="03000509000000000000" pitchFamily="65" charset="-120"/>
              </a:rPr>
              <a:t>年五月十三日向清廷提出「擬購機器雇洋匠試造輪船先陳大概情形摺」</a:t>
            </a:r>
            <a:r>
              <a:rPr lang="zh-TW" altLang="en-US" sz="2200" dirty="0">
                <a:latin typeface="標楷體"/>
                <a:ea typeface="標楷體"/>
              </a:rPr>
              <a:t>，重點</a:t>
            </a:r>
            <a:r>
              <a:rPr lang="zh-TW" altLang="en-US" sz="2200" dirty="0">
                <a:latin typeface="標楷體" panose="03000509000000000000" pitchFamily="65" charset="-120"/>
                <a:ea typeface="標楷體" panose="03000509000000000000" pitchFamily="65" charset="-120"/>
              </a:rPr>
              <a:t>（續）</a:t>
            </a:r>
            <a:endParaRPr lang="en-US" altLang="zh-TW" sz="22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5</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先購機器ㄧ具，</a:t>
            </a:r>
            <a:r>
              <a:rPr lang="en-US"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以機器製造機器</a:t>
            </a: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觸類旁通，凡製造槍砲、炸藥、鑄錢、治水，有適民生日用者，均可次第為之</a:t>
            </a:r>
            <a:r>
              <a:rPr lang="zh-TW" altLang="zh-TW" sz="1900" dirty="0">
                <a:latin typeface="標楷體" panose="03000509000000000000" pitchFamily="65" charset="-120"/>
                <a:ea typeface="標楷體" panose="03000509000000000000" pitchFamily="65" charset="-120"/>
              </a:rPr>
              <a:t>。（實業）</a:t>
            </a:r>
            <a:endParaRPr lang="en-US" altLang="zh-TW" sz="19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6</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西洋各國</a:t>
            </a:r>
            <a:r>
              <a:rPr lang="en-US" altLang="zh-TW"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數十年來講求輪船之製，互相師法，製作日精。東洋日本始購輪船，拆視仿造未成，近乃遣人赴英吉利學其文字</a:t>
            </a:r>
            <a:r>
              <a:rPr lang="en-US" altLang="zh-TW"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為仿製輪船張本，</a:t>
            </a:r>
            <a:r>
              <a:rPr lang="zh-TW" altLang="zh-TW" sz="1900" b="1" dirty="0">
                <a:latin typeface="標楷體" panose="03000509000000000000" pitchFamily="65" charset="-120"/>
                <a:ea typeface="標楷體" panose="03000509000000000000" pitchFamily="65" charset="-120"/>
              </a:rPr>
              <a:t>不數年後，東洋輪船亦必有成</a:t>
            </a:r>
            <a:r>
              <a:rPr lang="zh-TW" altLang="zh-TW" sz="1900" dirty="0">
                <a:latin typeface="標楷體" panose="03000509000000000000" pitchFamily="65" charset="-120"/>
                <a:ea typeface="標楷體" panose="03000509000000000000" pitchFamily="65" charset="-120"/>
              </a:rPr>
              <a:t>。（被左宗棠料中）</a:t>
            </a:r>
            <a:endParaRPr lang="en-US" altLang="zh-TW" sz="19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7</a:t>
            </a:r>
            <a:r>
              <a:rPr lang="zh-TW" altLang="en-US"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彼此同以大海為利，彼有所挾，我獨無之</a:t>
            </a:r>
            <a:r>
              <a:rPr lang="zh-TW" altLang="zh-TW" sz="1900" dirty="0">
                <a:latin typeface="標楷體" panose="03000509000000000000" pitchFamily="65" charset="-120"/>
                <a:ea typeface="標楷體" panose="03000509000000000000" pitchFamily="65" charset="-120"/>
              </a:rPr>
              <a:t>。譬猶渡河，人操舟而我結筏；譬猶使馬，人跨駿而我騎驢，可乎？（國防）</a:t>
            </a:r>
            <a:endParaRPr lang="en-US" altLang="zh-TW" sz="19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8</a:t>
            </a:r>
            <a:r>
              <a:rPr lang="zh-TW" altLang="en-US"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天下事，始有所損者，終必有所益。輪船成，則漕政興，軍政舉，商民之困紓，海關之稅旺，ㄧ時之費，數世之利也。</a:t>
            </a:r>
            <a:r>
              <a:rPr lang="zh-TW" altLang="zh-TW" sz="1900" dirty="0">
                <a:latin typeface="標楷體" panose="03000509000000000000" pitchFamily="65" charset="-120"/>
                <a:ea typeface="標楷體" panose="03000509000000000000" pitchFamily="65" charset="-120"/>
              </a:rPr>
              <a:t>（結語）</a:t>
            </a:r>
            <a:endParaRPr lang="en-US" altLang="zh-TW" sz="1900" dirty="0">
              <a:latin typeface="標楷體" panose="03000509000000000000" pitchFamily="65" charset="-120"/>
              <a:ea typeface="標楷體" panose="03000509000000000000" pitchFamily="65" charset="-120"/>
            </a:endParaRPr>
          </a:p>
          <a:p>
            <a:pPr marL="539750" indent="0">
              <a:buNone/>
            </a:pPr>
            <a:r>
              <a:rPr lang="zh-TW" altLang="zh-TW" sz="1900" dirty="0">
                <a:latin typeface="標楷體" panose="03000509000000000000" pitchFamily="65" charset="-120"/>
                <a:ea typeface="標楷體" panose="03000509000000000000" pitchFamily="65" charset="-120"/>
              </a:rPr>
              <a:t>其餘並針對船廠擇地、籌集預算、要約西洋師匠、乃至管駕輪船、輪船運漕、輪船商雇等，均有所陳述。</a:t>
            </a:r>
            <a:endParaRPr lang="en-US" altLang="zh-TW" sz="1900" dirty="0">
              <a:latin typeface="標楷體" panose="03000509000000000000" pitchFamily="65" charset="-120"/>
              <a:ea typeface="標楷體" panose="03000509000000000000" pitchFamily="65" charset="-120"/>
            </a:endParaRPr>
          </a:p>
          <a:p>
            <a:pPr marL="0" indent="0">
              <a:buNone/>
            </a:pPr>
            <a:endParaRPr lang="zh-TW" altLang="en-US" sz="19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22</a:t>
            </a:fld>
            <a:endParaRPr lang="zh-TW" altLang="en-US"/>
          </a:p>
        </p:txBody>
      </p:sp>
    </p:spTree>
    <p:extLst>
      <p:ext uri="{BB962C8B-B14F-4D97-AF65-F5344CB8AC3E}">
        <p14:creationId xmlns:p14="http://schemas.microsoft.com/office/powerpoint/2010/main" val="2382081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en-US" sz="2000" b="1" dirty="0">
                <a:latin typeface="標楷體" panose="03000509000000000000" pitchFamily="65" charset="-120"/>
                <a:ea typeface="標楷體" panose="03000509000000000000" pitchFamily="65" charset="-120"/>
              </a:rPr>
              <a:t>（四）建立「福州船政局」和「求是堂藝局」（續）</a:t>
            </a:r>
            <a:endParaRPr lang="en-US" altLang="zh-TW" sz="2000" b="1"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4.</a:t>
            </a:r>
            <a:r>
              <a:rPr lang="zh-TW" altLang="zh-TW" sz="1800" b="1" u="sng" dirty="0">
                <a:latin typeface="標楷體" panose="03000509000000000000" pitchFamily="65" charset="-120"/>
                <a:ea typeface="標楷體" panose="03000509000000000000" pitchFamily="65" charset="-120"/>
              </a:rPr>
              <a:t>上奏後不到三週，即獲批准</a:t>
            </a:r>
            <a:r>
              <a:rPr lang="zh-TW" altLang="zh-TW" sz="1800" dirty="0">
                <a:latin typeface="標楷體" panose="03000509000000000000" pitchFamily="65" charset="-120"/>
                <a:ea typeface="標楷體" panose="03000509000000000000" pitchFamily="65" charset="-120"/>
              </a:rPr>
              <a:t>，</a:t>
            </a:r>
            <a:r>
              <a:rPr lang="zh-TW" altLang="zh-TW" sz="1800" b="1" u="sng" dirty="0">
                <a:latin typeface="標楷體" panose="03000509000000000000" pitchFamily="65" charset="-120"/>
                <a:ea typeface="標楷體" panose="03000509000000000000" pitchFamily="65" charset="-120"/>
              </a:rPr>
              <a:t>開始籌建馬尾船政局（福州船政局）</a:t>
            </a:r>
            <a:r>
              <a:rPr lang="zh-TW" altLang="zh-TW" sz="1800" dirty="0">
                <a:latin typeface="標楷體" panose="03000509000000000000" pitchFamily="65" charset="-120"/>
                <a:ea typeface="標楷體" panose="03000509000000000000" pitchFamily="65" charset="-120"/>
              </a:rPr>
              <a:t>，例如買定廠地、聘任正副監督、設立「求是堂藝局」、編擬五年預算等，但當年九月左宗棠奉命移督陝甘，他請求清廷給他若干時間（六十天），奏請清廷任命沈葆楨為船政大臣，將相關船政章程、購器募匠教習、及「求是堂藝局」章程等，都有相當眉目後，才啟程赴陝甘新職。清廷為表示對他的重視，下令今後有關船政事宜，仍要知會他，並</a:t>
            </a:r>
            <a:r>
              <a:rPr lang="zh-TW" altLang="zh-TW" sz="1800" b="1" u="sng" dirty="0">
                <a:latin typeface="標楷體" panose="03000509000000000000" pitchFamily="65" charset="-120"/>
                <a:ea typeface="標楷體" panose="03000509000000000000" pitchFamily="65" charset="-120"/>
              </a:rPr>
              <a:t>許下將來把他調回福建的旨意。</a:t>
            </a:r>
            <a:endParaRPr lang="en-US" altLang="zh-TW" sz="1800" b="1" u="sng" dirty="0">
              <a:latin typeface="標楷體" panose="03000509000000000000" pitchFamily="65" charset="-120"/>
              <a:ea typeface="標楷體" panose="03000509000000000000" pitchFamily="65" charset="-120"/>
            </a:endParaRPr>
          </a:p>
          <a:p>
            <a:pPr marL="539750" indent="-274638">
              <a:buNone/>
            </a:pPr>
            <a:r>
              <a:rPr lang="en-US" altLang="zh-TW" sz="1800" b="1"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馬尾船政局在同治六年十二月二十四日（</a:t>
            </a:r>
            <a:r>
              <a:rPr lang="en-US" altLang="zh-TW" sz="1800" dirty="0">
                <a:latin typeface="標楷體" panose="03000509000000000000" pitchFamily="65" charset="-120"/>
                <a:ea typeface="標楷體" panose="03000509000000000000" pitchFamily="65" charset="-120"/>
              </a:rPr>
              <a:t>1868/1/18</a:t>
            </a:r>
            <a:r>
              <a:rPr lang="zh-TW" altLang="zh-TW" sz="1800" dirty="0">
                <a:latin typeface="標楷體" panose="03000509000000000000" pitchFamily="65" charset="-120"/>
                <a:ea typeface="標楷體" panose="03000509000000000000" pitchFamily="65" charset="-120"/>
              </a:rPr>
              <a:t>）正式開工，ㄧ年半後，所造第ㄧ艘船「萬年青」（排水量</a:t>
            </a:r>
            <a:r>
              <a:rPr lang="en-US" altLang="zh-TW" sz="1800" dirty="0">
                <a:latin typeface="標楷體" panose="03000509000000000000" pitchFamily="65" charset="-120"/>
                <a:ea typeface="標楷體" panose="03000509000000000000" pitchFamily="65" charset="-120"/>
              </a:rPr>
              <a:t>1450</a:t>
            </a:r>
            <a:r>
              <a:rPr lang="zh-TW" altLang="zh-TW" sz="1800" dirty="0">
                <a:latin typeface="標楷體" panose="03000509000000000000" pitchFamily="65" charset="-120"/>
                <a:ea typeface="標楷體" panose="03000509000000000000" pitchFamily="65" charset="-120"/>
              </a:rPr>
              <a:t>噸）由國人自行駕駛到天津，當時中外觀者如堵。</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6.</a:t>
            </a:r>
            <a:r>
              <a:rPr lang="zh-TW" altLang="zh-TW" sz="1800" dirty="0">
                <a:latin typeface="標楷體" panose="03000509000000000000" pitchFamily="65" charset="-120"/>
                <a:ea typeface="標楷體" panose="03000509000000000000" pitchFamily="65" charset="-120"/>
              </a:rPr>
              <a:t>馬尾船政局開始不能自造輪機，前四艘船的輪機均購自外國，但</a:t>
            </a:r>
            <a:r>
              <a:rPr lang="en-US" altLang="zh-TW" sz="1800" dirty="0">
                <a:latin typeface="標楷體" panose="03000509000000000000" pitchFamily="65" charset="-120"/>
                <a:ea typeface="標楷體" panose="03000509000000000000" pitchFamily="65" charset="-120"/>
              </a:rPr>
              <a:t>1869</a:t>
            </a:r>
            <a:r>
              <a:rPr lang="zh-TW" altLang="zh-TW" sz="1800" dirty="0">
                <a:latin typeface="標楷體" panose="03000509000000000000" pitchFamily="65" charset="-120"/>
                <a:ea typeface="標楷體" panose="03000509000000000000" pitchFamily="65" charset="-120"/>
              </a:rPr>
              <a:t>年起，有能力自造輪機；ㄧ開始造的是木殼，</a:t>
            </a:r>
            <a:r>
              <a:rPr lang="en-US" altLang="zh-TW" sz="1800" dirty="0">
                <a:latin typeface="標楷體" panose="03000509000000000000" pitchFamily="65" charset="-120"/>
                <a:ea typeface="標楷體" panose="03000509000000000000" pitchFamily="65" charset="-120"/>
              </a:rPr>
              <a:t>1876</a:t>
            </a:r>
            <a:r>
              <a:rPr lang="zh-TW" altLang="zh-TW" sz="1800" dirty="0">
                <a:latin typeface="標楷體" panose="03000509000000000000" pitchFamily="65" charset="-120"/>
                <a:ea typeface="標楷體" panose="03000509000000000000" pitchFamily="65" charset="-120"/>
              </a:rPr>
              <a:t>年起都是鐵甲船，</a:t>
            </a:r>
            <a:r>
              <a:rPr lang="en-US" altLang="zh-TW" sz="1800" dirty="0">
                <a:latin typeface="標楷體" panose="03000509000000000000" pitchFamily="65" charset="-120"/>
                <a:ea typeface="標楷體" panose="03000509000000000000" pitchFamily="65" charset="-120"/>
              </a:rPr>
              <a:t>1888</a:t>
            </a:r>
            <a:r>
              <a:rPr lang="zh-TW" altLang="zh-TW" sz="1800" dirty="0">
                <a:latin typeface="標楷體" panose="03000509000000000000" pitchFamily="65" charset="-120"/>
                <a:ea typeface="標楷體" panose="03000509000000000000" pitchFamily="65" charset="-120"/>
              </a:rPr>
              <a:t>年建成第一艘「雙機鋼甲戰艦」（排水量</a:t>
            </a:r>
            <a:r>
              <a:rPr lang="en-US" altLang="zh-TW" sz="1800" dirty="0">
                <a:latin typeface="標楷體" panose="03000509000000000000" pitchFamily="65" charset="-120"/>
                <a:ea typeface="標楷體" panose="03000509000000000000" pitchFamily="65" charset="-120"/>
              </a:rPr>
              <a:t>2100</a:t>
            </a:r>
            <a:r>
              <a:rPr lang="zh-TW" altLang="zh-TW" sz="1800" dirty="0">
                <a:latin typeface="標楷體" panose="03000509000000000000" pitchFamily="65" charset="-120"/>
                <a:ea typeface="標楷體" panose="03000509000000000000" pitchFamily="65" charset="-120"/>
              </a:rPr>
              <a:t>噸，馬力</a:t>
            </a:r>
            <a:r>
              <a:rPr lang="en-US" altLang="zh-TW" sz="1800" dirty="0">
                <a:latin typeface="標楷體" panose="03000509000000000000" pitchFamily="65" charset="-120"/>
                <a:ea typeface="標楷體" panose="03000509000000000000" pitchFamily="65" charset="-120"/>
              </a:rPr>
              <a:t>2400</a:t>
            </a:r>
            <a:r>
              <a:rPr lang="zh-TW" altLang="zh-TW" sz="1800" dirty="0">
                <a:latin typeface="標楷體" panose="03000509000000000000" pitchFamily="65" charset="-120"/>
                <a:ea typeface="標楷體" panose="03000509000000000000" pitchFamily="65" charset="-120"/>
              </a:rPr>
              <a:t>匹，時速</a:t>
            </a:r>
            <a:r>
              <a:rPr lang="en-US" altLang="zh-TW" sz="1800" dirty="0">
                <a:latin typeface="標楷體" panose="03000509000000000000" pitchFamily="65" charset="-120"/>
                <a:ea typeface="標楷體" panose="03000509000000000000" pitchFamily="65" charset="-120"/>
              </a:rPr>
              <a:t>14</a:t>
            </a:r>
            <a:r>
              <a:rPr lang="zh-TW" altLang="zh-TW" sz="1800" dirty="0">
                <a:latin typeface="標楷體" panose="03000509000000000000" pitchFamily="65" charset="-120"/>
                <a:ea typeface="標楷體" panose="03000509000000000000" pitchFamily="65" charset="-120"/>
              </a:rPr>
              <a:t>浬），其後編入北洋水師（平遠艦），曾參加甲午黃海海戰。</a:t>
            </a:r>
            <a:r>
              <a:rPr lang="zh-TW" altLang="zh-TW" sz="1800" b="1" dirty="0">
                <a:latin typeface="標楷體" panose="03000509000000000000" pitchFamily="65" charset="-120"/>
                <a:ea typeface="標楷體" panose="03000509000000000000" pitchFamily="65" charset="-120"/>
              </a:rPr>
              <a:t>當時造船技術，已和先進國家相近。</a:t>
            </a:r>
          </a:p>
          <a:p>
            <a:pPr marL="539750" indent="0">
              <a:buNone/>
            </a:pPr>
            <a:r>
              <a:rPr lang="en-US" altLang="zh-TW" sz="1800" b="1" dirty="0">
                <a:latin typeface="標楷體" panose="03000509000000000000" pitchFamily="65" charset="-120"/>
                <a:ea typeface="標楷體" panose="03000509000000000000" pitchFamily="65" charset="-120"/>
              </a:rPr>
              <a:t>1873</a:t>
            </a:r>
            <a:r>
              <a:rPr lang="zh-TW" altLang="zh-TW" sz="1800" b="1" dirty="0">
                <a:latin typeface="標楷體" panose="03000509000000000000" pitchFamily="65" charset="-120"/>
                <a:ea typeface="標楷體" panose="03000509000000000000" pitchFamily="65" charset="-120"/>
              </a:rPr>
              <a:t>年底，所有洋人工匠離開船廠，此後船廠全由中國人管理運作。</a:t>
            </a:r>
            <a:endParaRPr lang="zh-TW" altLang="en-US" sz="1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23</a:t>
            </a:fld>
            <a:endParaRPr lang="zh-TW" altLang="en-US"/>
          </a:p>
        </p:txBody>
      </p:sp>
    </p:spTree>
    <p:extLst>
      <p:ext uri="{BB962C8B-B14F-4D97-AF65-F5344CB8AC3E}">
        <p14:creationId xmlns:p14="http://schemas.microsoft.com/office/powerpoint/2010/main" val="3008836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fontScale="92500" lnSpcReduction="10000"/>
          </a:bodyPr>
          <a:lstStyle/>
          <a:p>
            <a:pPr marL="0" indent="0">
              <a:buNone/>
            </a:pPr>
            <a:r>
              <a:rPr lang="zh-TW" altLang="en-US" sz="2400" b="1" dirty="0">
                <a:latin typeface="標楷體" panose="03000509000000000000" pitchFamily="65" charset="-120"/>
                <a:ea typeface="標楷體" panose="03000509000000000000" pitchFamily="65" charset="-120"/>
              </a:rPr>
              <a:t>（四）建立「福州船政局」和「求是堂藝局」（續）</a:t>
            </a:r>
            <a:endParaRPr lang="en-US" altLang="zh-TW" sz="2400" b="1" dirty="0">
              <a:latin typeface="標楷體" panose="03000509000000000000" pitchFamily="65" charset="-120"/>
              <a:ea typeface="標楷體" panose="03000509000000000000" pitchFamily="65" charset="-120"/>
            </a:endParaRPr>
          </a:p>
          <a:p>
            <a:pPr marL="628650" indent="-265113">
              <a:buNone/>
            </a:pPr>
            <a:r>
              <a:rPr lang="en-US" altLang="zh-TW" sz="1800" dirty="0">
                <a:latin typeface="標楷體" panose="03000509000000000000" pitchFamily="65" charset="-120"/>
                <a:ea typeface="標楷體" panose="03000509000000000000" pitchFamily="65" charset="-120"/>
              </a:rPr>
              <a:t>7.</a:t>
            </a:r>
            <a:r>
              <a:rPr lang="zh-TW" altLang="zh-TW" sz="1800" dirty="0">
                <a:latin typeface="標楷體" panose="03000509000000000000" pitchFamily="65" charset="-120"/>
                <a:ea typeface="標楷體" panose="03000509000000000000" pitchFamily="65" charset="-120"/>
              </a:rPr>
              <a:t>馬尾船政局在光緒</a:t>
            </a:r>
            <a:r>
              <a:rPr lang="zh-TW" altLang="en-US" sz="1800" dirty="0">
                <a:latin typeface="標楷體" panose="03000509000000000000" pitchFamily="65" charset="-120"/>
                <a:ea typeface="標楷體" panose="03000509000000000000" pitchFamily="65" charset="-120"/>
              </a:rPr>
              <a:t>三十三</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1907</a:t>
            </a:r>
            <a:r>
              <a:rPr lang="zh-TW" altLang="zh-TW" sz="1800" dirty="0">
                <a:latin typeface="標楷體" panose="03000509000000000000" pitchFamily="65" charset="-120"/>
                <a:ea typeface="標楷體" panose="03000509000000000000" pitchFamily="65" charset="-120"/>
              </a:rPr>
              <a:t>）由於管理不善、經費支絀而停辦，總計</a:t>
            </a:r>
            <a:r>
              <a:rPr lang="en-US" altLang="zh-TW" sz="1800" dirty="0">
                <a:latin typeface="標楷體" panose="03000509000000000000" pitchFamily="65" charset="-120"/>
                <a:ea typeface="標楷體" panose="03000509000000000000" pitchFamily="65" charset="-120"/>
              </a:rPr>
              <a:t>41</a:t>
            </a:r>
            <a:r>
              <a:rPr lang="zh-TW" altLang="zh-TW" sz="1800" dirty="0">
                <a:latin typeface="標楷體" panose="03000509000000000000" pitchFamily="65" charset="-120"/>
                <a:ea typeface="標楷體" panose="03000509000000000000" pitchFamily="65" charset="-120"/>
              </a:rPr>
              <a:t>年間造了</a:t>
            </a:r>
            <a:r>
              <a:rPr lang="en-US" altLang="zh-TW" sz="1800" dirty="0">
                <a:latin typeface="標楷體" panose="03000509000000000000" pitchFamily="65" charset="-120"/>
                <a:ea typeface="標楷體" panose="03000509000000000000" pitchFamily="65" charset="-120"/>
              </a:rPr>
              <a:t>40</a:t>
            </a:r>
            <a:r>
              <a:rPr lang="zh-TW" altLang="zh-TW" sz="1800" dirty="0">
                <a:latin typeface="標楷體" panose="03000509000000000000" pitchFamily="65" charset="-120"/>
                <a:ea typeface="標楷體" panose="03000509000000000000" pitchFamily="65" charset="-120"/>
              </a:rPr>
              <a:t>艘船，其中商船有</a:t>
            </a: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艘。</a:t>
            </a:r>
          </a:p>
          <a:p>
            <a:pPr marL="628650" indent="0">
              <a:buNone/>
            </a:pPr>
            <a:r>
              <a:rPr lang="zh-TW" altLang="zh-TW" sz="1800" dirty="0">
                <a:latin typeface="標楷體" panose="03000509000000000000" pitchFamily="65" charset="-120"/>
                <a:ea typeface="標楷體" panose="03000509000000000000" pitchFamily="65" charset="-120"/>
              </a:rPr>
              <a:t>以</a:t>
            </a:r>
            <a:r>
              <a:rPr lang="en-US" altLang="zh-TW" sz="1800" dirty="0">
                <a:latin typeface="標楷體" panose="03000509000000000000" pitchFamily="65" charset="-120"/>
                <a:ea typeface="標楷體" panose="03000509000000000000" pitchFamily="65" charset="-120"/>
              </a:rPr>
              <a:t>1887</a:t>
            </a:r>
            <a:r>
              <a:rPr lang="zh-TW" altLang="zh-TW" sz="1800" dirty="0">
                <a:latin typeface="標楷體" panose="03000509000000000000" pitchFamily="65" charset="-120"/>
                <a:ea typeface="標楷體" panose="03000509000000000000" pitchFamily="65" charset="-120"/>
              </a:rPr>
              <a:t>年來看，清朝中國四支水師艦隊合計有</a:t>
            </a:r>
            <a:r>
              <a:rPr lang="en-US" altLang="zh-TW" sz="1800" dirty="0">
                <a:latin typeface="標楷體" panose="03000509000000000000" pitchFamily="65" charset="-120"/>
                <a:ea typeface="標楷體" panose="03000509000000000000" pitchFamily="65" charset="-120"/>
              </a:rPr>
              <a:t>88</a:t>
            </a:r>
            <a:r>
              <a:rPr lang="zh-TW" altLang="zh-TW" sz="1800" dirty="0">
                <a:latin typeface="標楷體" panose="03000509000000000000" pitchFamily="65" charset="-120"/>
                <a:ea typeface="標楷體" panose="03000509000000000000" pitchFamily="65" charset="-120"/>
              </a:rPr>
              <a:t>艘艦艇，其中</a:t>
            </a:r>
            <a:r>
              <a:rPr lang="zh-TW" altLang="zh-TW" sz="1800" b="1" u="sng" dirty="0">
                <a:latin typeface="標楷體" panose="03000509000000000000" pitchFamily="65" charset="-120"/>
                <a:ea typeface="標楷體" panose="03000509000000000000" pitchFamily="65" charset="-120"/>
              </a:rPr>
              <a:t>馬尾船政局建造的有</a:t>
            </a:r>
            <a:r>
              <a:rPr lang="en-US" altLang="zh-TW" sz="1800" b="1" u="sng" dirty="0">
                <a:latin typeface="標楷體" panose="03000509000000000000" pitchFamily="65" charset="-120"/>
                <a:ea typeface="標楷體" panose="03000509000000000000" pitchFamily="65" charset="-120"/>
              </a:rPr>
              <a:t>30</a:t>
            </a:r>
            <a:r>
              <a:rPr lang="zh-TW" altLang="zh-TW" sz="1800" b="1" u="sng" dirty="0">
                <a:latin typeface="標楷體" panose="03000509000000000000" pitchFamily="65" charset="-120"/>
                <a:ea typeface="標楷體" panose="03000509000000000000" pitchFamily="65" charset="-120"/>
              </a:rPr>
              <a:t>艘，約佔海軍總艦數的三分之一（佔自製艦艇</a:t>
            </a:r>
            <a:r>
              <a:rPr lang="en-US" altLang="zh-TW" sz="1800" b="1" u="sng" dirty="0">
                <a:latin typeface="標楷體" panose="03000509000000000000" pitchFamily="65" charset="-120"/>
                <a:ea typeface="標楷體" panose="03000509000000000000" pitchFamily="65" charset="-120"/>
              </a:rPr>
              <a:t>42</a:t>
            </a:r>
            <a:r>
              <a:rPr lang="zh-TW" altLang="zh-TW" sz="1800" b="1" u="sng" dirty="0">
                <a:latin typeface="標楷體" panose="03000509000000000000" pitchFamily="65" charset="-120"/>
                <a:ea typeface="標楷體" panose="03000509000000000000" pitchFamily="65" charset="-120"/>
              </a:rPr>
              <a:t>艘的</a:t>
            </a:r>
            <a:r>
              <a:rPr lang="en-US" altLang="zh-TW" sz="1800" b="1" u="sng" dirty="0">
                <a:latin typeface="標楷體" panose="03000509000000000000" pitchFamily="65" charset="-120"/>
                <a:ea typeface="標楷體" panose="03000509000000000000" pitchFamily="65" charset="-120"/>
              </a:rPr>
              <a:t>71.4%</a:t>
            </a:r>
            <a:r>
              <a:rPr lang="zh-TW" altLang="zh-TW" sz="1800" b="1" u="sng" dirty="0">
                <a:latin typeface="標楷體" panose="03000509000000000000" pitchFamily="65" charset="-120"/>
                <a:ea typeface="標楷體" panose="03000509000000000000" pitchFamily="65" charset="-120"/>
              </a:rPr>
              <a:t>），所以有人稱馬尾船政局是海軍的搖籃。</a:t>
            </a:r>
            <a:endParaRPr lang="en-US" altLang="zh-TW" sz="1800" b="1" u="sng" dirty="0">
              <a:latin typeface="標楷體" panose="03000509000000000000" pitchFamily="65" charset="-120"/>
              <a:ea typeface="標楷體" panose="03000509000000000000" pitchFamily="65" charset="-120"/>
            </a:endParaRPr>
          </a:p>
          <a:p>
            <a:pPr marL="539750" indent="-176213">
              <a:buNone/>
            </a:pP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國父孫中山先生在</a:t>
            </a:r>
            <a:r>
              <a:rPr lang="en-US" altLang="zh-TW" sz="1800" dirty="0">
                <a:latin typeface="標楷體" panose="03000509000000000000" pitchFamily="65" charset="-120"/>
                <a:ea typeface="標楷體" panose="03000509000000000000" pitchFamily="65" charset="-120"/>
              </a:rPr>
              <a:t>1912</a:t>
            </a:r>
            <a:r>
              <a:rPr lang="zh-TW" altLang="zh-TW" sz="1800" dirty="0">
                <a:latin typeface="標楷體" panose="03000509000000000000" pitchFamily="65" charset="-120"/>
                <a:ea typeface="標楷體" panose="03000509000000000000" pitchFamily="65" charset="-120"/>
              </a:rPr>
              <a:t>年四月曾參觀馬尾造船所，並發表演講，他自稱少年時曾想投考馬尾船政學堂，學習海軍，後因該所燬於中法戰爭，他才改學西醫，這也可見當時「自強禦侮」的觀念深植人心。</a:t>
            </a:r>
          </a:p>
          <a:p>
            <a:pPr marL="0" indent="363538">
              <a:buNone/>
            </a:pPr>
            <a:r>
              <a:rPr lang="en-US" altLang="zh-TW" sz="2000" dirty="0">
                <a:latin typeface="標楷體" panose="03000509000000000000" pitchFamily="65" charset="-120"/>
                <a:ea typeface="標楷體" panose="03000509000000000000" pitchFamily="65" charset="-120"/>
              </a:rPr>
              <a:t>9.</a:t>
            </a:r>
            <a:r>
              <a:rPr lang="zh-TW" altLang="zh-TW" sz="2000" b="1" dirty="0">
                <a:latin typeface="標楷體" panose="03000509000000000000" pitchFamily="65" charset="-120"/>
                <a:ea typeface="標楷體" panose="03000509000000000000" pitchFamily="65" charset="-120"/>
              </a:rPr>
              <a:t>求是堂藝局</a:t>
            </a:r>
            <a:endParaRPr lang="en-US" altLang="zh-TW" sz="2000" b="1" dirty="0">
              <a:latin typeface="標楷體" panose="03000509000000000000" pitchFamily="65" charset="-120"/>
              <a:ea typeface="標楷體" panose="03000509000000000000" pitchFamily="65" charset="-120"/>
            </a:endParaRPr>
          </a:p>
          <a:p>
            <a:pPr marL="628650" indent="0">
              <a:buNone/>
            </a:pPr>
            <a:r>
              <a:rPr lang="zh-TW" altLang="zh-TW" sz="1900" dirty="0">
                <a:latin typeface="標楷體" panose="03000509000000000000" pitchFamily="65" charset="-120"/>
                <a:ea typeface="標楷體" panose="03000509000000000000" pitchFamily="65" charset="-120"/>
              </a:rPr>
              <a:t>左宗棠一方面雇洋匠買機器造船，一方面</a:t>
            </a:r>
            <a:r>
              <a:rPr lang="zh-TW" altLang="zh-TW" sz="1900" b="1" u="sng" dirty="0">
                <a:latin typeface="標楷體" panose="03000509000000000000" pitchFamily="65" charset="-120"/>
                <a:ea typeface="標楷體" panose="03000509000000000000" pitchFamily="65" charset="-120"/>
              </a:rPr>
              <a:t>訂五年期限，要使中國員匠能自造自駕</a:t>
            </a:r>
            <a:r>
              <a:rPr lang="zh-TW" altLang="zh-TW" sz="1900" dirty="0">
                <a:latin typeface="標楷體" panose="03000509000000000000" pitchFamily="65" charset="-120"/>
                <a:ea typeface="標楷體" panose="03000509000000000000" pitchFamily="65" charset="-120"/>
              </a:rPr>
              <a:t>，他認為只有自己能造船又能駕駛，「</a:t>
            </a:r>
            <a:r>
              <a:rPr lang="zh-TW" altLang="zh-TW" sz="1900" b="1" u="sng" dirty="0">
                <a:latin typeface="標楷體" panose="03000509000000000000" pitchFamily="65" charset="-120"/>
                <a:ea typeface="標楷體" panose="03000509000000000000" pitchFamily="65" charset="-120"/>
              </a:rPr>
              <a:t>方不致授人以柄</a:t>
            </a:r>
            <a:r>
              <a:rPr lang="zh-TW" altLang="zh-TW" sz="1900" dirty="0">
                <a:latin typeface="標楷體" panose="03000509000000000000" pitchFamily="65" charset="-120"/>
                <a:ea typeface="標楷體" panose="03000509000000000000" pitchFamily="65" charset="-120"/>
              </a:rPr>
              <a:t>」，所以他要設「求是堂藝局」，招十餘歲聰俊子弟，延洋師教之。這「藝局」分前後兩學堂，前學堂重在製造，由法國人教；後學堂主修駕駛，由英國人擔任教席。對進入學堂的學員，左宗棠訂定相關的規範、待遇、以及日後的發展方向。其後北洋海軍高級將領，頗多出自這學堂，甲午海戰壯烈殉職的劉步蟾、鄧世昌、林永升，均為此學堂畢業生。</a:t>
            </a:r>
          </a:p>
          <a:p>
            <a:pPr marL="0" indent="363538">
              <a:buNone/>
            </a:pPr>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24</a:t>
            </a:fld>
            <a:endParaRPr lang="zh-TW" altLang="en-US"/>
          </a:p>
        </p:txBody>
      </p:sp>
    </p:spTree>
    <p:extLst>
      <p:ext uri="{BB962C8B-B14F-4D97-AF65-F5344CB8AC3E}">
        <p14:creationId xmlns:p14="http://schemas.microsoft.com/office/powerpoint/2010/main" val="1068234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panose="03000509000000000000" pitchFamily="65" charset="-120"/>
                <a:ea typeface="標楷體" panose="03000509000000000000" pitchFamily="65" charset="-120"/>
              </a:rPr>
              <a:t>七</a:t>
            </a:r>
            <a:r>
              <a:rPr lang="zh-TW" altLang="en-US" sz="3200" dirty="0">
                <a:latin typeface="標楷體"/>
                <a:ea typeface="標楷體"/>
              </a:rPr>
              <a:t>、五十五歲至六十一歲</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fontScale="85000" lnSpcReduction="20000"/>
          </a:bodyPr>
          <a:lstStyle/>
          <a:p>
            <a:pPr marL="0" indent="0">
              <a:buNone/>
            </a:pPr>
            <a:r>
              <a:rPr lang="zh-TW" altLang="en-US" sz="2100" dirty="0">
                <a:latin typeface="標楷體" panose="03000509000000000000" pitchFamily="65" charset="-120"/>
                <a:ea typeface="標楷體" panose="03000509000000000000" pitchFamily="65" charset="-120"/>
              </a:rPr>
              <a:t>同治六年（</a:t>
            </a:r>
            <a:r>
              <a:rPr lang="en-US" altLang="zh-TW" sz="2100" dirty="0">
                <a:latin typeface="標楷體" panose="03000509000000000000" pitchFamily="65" charset="-120"/>
                <a:ea typeface="標楷體" panose="03000509000000000000" pitchFamily="65" charset="-120"/>
              </a:rPr>
              <a:t>1867</a:t>
            </a:r>
            <a:r>
              <a:rPr lang="zh-TW" altLang="en-US" sz="2100" dirty="0">
                <a:latin typeface="標楷體" panose="03000509000000000000" pitchFamily="65" charset="-120"/>
                <a:ea typeface="標楷體" panose="03000509000000000000" pitchFamily="65" charset="-120"/>
              </a:rPr>
              <a:t>），左宗棠</a:t>
            </a:r>
            <a:r>
              <a:rPr lang="en-US" altLang="zh-TW" sz="2100" dirty="0">
                <a:latin typeface="標楷體" panose="03000509000000000000" pitchFamily="65" charset="-120"/>
                <a:ea typeface="標楷體" panose="03000509000000000000" pitchFamily="65" charset="-120"/>
              </a:rPr>
              <a:t>55</a:t>
            </a:r>
            <a:r>
              <a:rPr lang="zh-TW" altLang="en-US" sz="2100" dirty="0">
                <a:latin typeface="標楷體" panose="03000509000000000000" pitchFamily="65" charset="-120"/>
                <a:ea typeface="標楷體" panose="03000509000000000000" pitchFamily="65" charset="-120"/>
              </a:rPr>
              <a:t>歲，官陝甘總督，後加「欽差大臣，督辦陝甘軍務」。</a:t>
            </a:r>
            <a:endParaRPr lang="en-US" altLang="zh-TW" sz="2100" dirty="0">
              <a:latin typeface="標楷體" panose="03000509000000000000" pitchFamily="65" charset="-120"/>
              <a:ea typeface="標楷體" panose="03000509000000000000" pitchFamily="65" charset="-120"/>
            </a:endParaRPr>
          </a:p>
          <a:p>
            <a:pPr marL="0" indent="0">
              <a:buNone/>
            </a:pPr>
            <a:r>
              <a:rPr lang="zh-TW" altLang="zh-TW" sz="2100" b="1" dirty="0">
                <a:latin typeface="標楷體" panose="03000509000000000000" pitchFamily="65" charset="-120"/>
                <a:ea typeface="標楷體" panose="03000509000000000000" pitchFamily="65" charset="-120"/>
              </a:rPr>
              <a:t>（</a:t>
            </a:r>
            <a:r>
              <a:rPr lang="zh-TW" altLang="en-US" sz="2100" b="1" dirty="0">
                <a:latin typeface="標楷體" panose="03000509000000000000" pitchFamily="65" charset="-120"/>
                <a:ea typeface="標楷體" panose="03000509000000000000" pitchFamily="65" charset="-120"/>
              </a:rPr>
              <a:t>一）</a:t>
            </a:r>
            <a:r>
              <a:rPr lang="zh-TW" altLang="zh-TW" sz="2100" b="1" dirty="0">
                <a:latin typeface="標楷體" panose="03000509000000000000" pitchFamily="65" charset="-120"/>
                <a:ea typeface="標楷體" panose="03000509000000000000" pitchFamily="65" charset="-120"/>
              </a:rPr>
              <a:t>平定捻亂</a:t>
            </a:r>
            <a:endParaRPr lang="en-US" altLang="zh-TW" sz="2100" b="1" dirty="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同治五年十一月，左宗棠離開福州，去履行陝甘總督平亂的任務，十二月下旬抵湖北境時，十天之內，接獲清廷三道指令，催他「迅即入陝」，因為不久前，陝西巡</a:t>
            </a:r>
            <a:r>
              <a:rPr lang="zh-TW" altLang="en-US" sz="1900" dirty="0">
                <a:latin typeface="標楷體" panose="03000509000000000000" pitchFamily="65" charset="-120"/>
                <a:ea typeface="標楷體" panose="03000509000000000000" pitchFamily="65" charset="-120"/>
              </a:rPr>
              <a:t>撫</a:t>
            </a:r>
            <a:r>
              <a:rPr lang="zh-TW" altLang="zh-TW" sz="1900" dirty="0">
                <a:latin typeface="標楷體" panose="03000509000000000000" pitchFamily="65" charset="-120"/>
                <a:ea typeface="標楷體" panose="03000509000000000000" pitchFamily="65" charset="-120"/>
              </a:rPr>
              <a:t>劉蓉被入侵的西捻軍擊敗。</a:t>
            </a:r>
            <a:endParaRPr lang="en-US" altLang="zh-TW" sz="1900" dirty="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同治六年正月初十</a:t>
            </a:r>
            <a:r>
              <a:rPr lang="zh-TW" altLang="en-US" sz="1900" dirty="0">
                <a:latin typeface="標楷體"/>
                <a:ea typeface="標楷體"/>
              </a:rPr>
              <a:t>，</a:t>
            </a:r>
            <a:r>
              <a:rPr lang="zh-TW" altLang="zh-TW" sz="1900" dirty="0">
                <a:latin typeface="標楷體" panose="03000509000000000000" pitchFamily="65" charset="-120"/>
                <a:ea typeface="標楷體" panose="03000509000000000000" pitchFamily="65" charset="-120"/>
              </a:rPr>
              <a:t>左宗棠提出他的戰略「方今所患者，捻匪、回逆耳。</a:t>
            </a:r>
            <a:r>
              <a:rPr lang="zh-TW" altLang="zh-TW" sz="1900" b="1" u="sng" dirty="0">
                <a:latin typeface="標楷體" panose="03000509000000000000" pitchFamily="65" charset="-120"/>
                <a:ea typeface="標楷體" panose="03000509000000000000" pitchFamily="65" charset="-120"/>
              </a:rPr>
              <a:t>以地形論，中原為重，關隴為輕；以平賊論，剿捻宜急，剿回宜緩</a:t>
            </a:r>
            <a:r>
              <a:rPr lang="zh-TW" altLang="zh-TW" sz="1900" dirty="0">
                <a:latin typeface="標楷體" panose="03000509000000000000" pitchFamily="65" charset="-120"/>
                <a:ea typeface="標楷體" panose="03000509000000000000" pitchFamily="65" charset="-120"/>
              </a:rPr>
              <a:t>；以用兵次第論，欲靖西陲，必先清腹地，然後客軍無後顧之憂，餉運無中梗之患」（敬陳籌辦情形摺）。</a:t>
            </a:r>
            <a:endParaRPr lang="en-US" altLang="zh-TW" sz="1900" dirty="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左宗棠想布置包圍圈，將捻軍聚殲，但一則陝西的西、北兩邊有回軍侵入，必須要分兵迎擊，而捻軍的機動力太強，很難奏功。在這段期間，清軍與捻軍大小戰役不斷，但進剿成效不彰。到十二月時，左宗棠在西線雖然大敗回軍，但西捻軍竟然利用一夕之間黃河結凍的機會，從宜川縣境的「龍王辿」踏冰過河，攻陷山西境內的吉州。左宗棠派兵追擊並自請處分，清廷將他「革職留任」，但要他迅速入晉督剿。</a:t>
            </a:r>
            <a:endParaRPr lang="en-US" altLang="zh-TW" sz="1900" dirty="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4.</a:t>
            </a:r>
            <a:r>
              <a:rPr lang="zh-TW" altLang="zh-TW" sz="1900" dirty="0">
                <a:latin typeface="標楷體" panose="03000509000000000000" pitchFamily="65" charset="-120"/>
                <a:ea typeface="標楷體" panose="03000509000000000000" pitchFamily="65" charset="-120"/>
              </a:rPr>
              <a:t>西捻進入山西後，兵分三路。其中一部分在同治七年正月，前鋒進抵盧溝橋，「</a:t>
            </a:r>
            <a:r>
              <a:rPr lang="zh-TW" altLang="zh-TW" sz="1900" b="1" dirty="0">
                <a:latin typeface="標楷體" panose="03000509000000000000" pitchFamily="65" charset="-120"/>
                <a:ea typeface="標楷體" panose="03000509000000000000" pitchFamily="65" charset="-120"/>
              </a:rPr>
              <a:t>京畿大駭</a:t>
            </a:r>
            <a:r>
              <a:rPr lang="zh-TW" altLang="zh-TW" sz="1900" dirty="0">
                <a:latin typeface="標楷體" panose="03000509000000000000" pitchFamily="65" charset="-120"/>
                <a:ea typeface="標楷體" panose="03000509000000000000" pitchFamily="65" charset="-120"/>
              </a:rPr>
              <a:t>」，各地清軍紛紛趕到直隸「勤王」。這時東捻已被李鴻章剿滅，朝廷命李鴻章統率各軍，命左宗堂負責直隸和運河，限期一個月，要李、左兩人把捻軍「全數殲滅」。但因全區數萬清軍事權不一（「有大臣三、總督一、巡撫三、侍郎二、將軍一，還有恭親王率領的部隊」），指揮系統有問題，西捻軍以打圈兒的運動戰，讓清軍疲於奔命，</a:t>
            </a:r>
            <a:r>
              <a:rPr lang="zh-TW" altLang="zh-TW" sz="1900" b="1" dirty="0">
                <a:latin typeface="標楷體" panose="03000509000000000000" pitchFamily="65" charset="-120"/>
                <a:ea typeface="標楷體" panose="03000509000000000000" pitchFamily="65" charset="-120"/>
              </a:rPr>
              <a:t>李、左兩人均被「交部議處」</a:t>
            </a:r>
            <a:r>
              <a:rPr lang="zh-TW" altLang="zh-TW" sz="1900" dirty="0">
                <a:latin typeface="標楷體" panose="03000509000000000000" pitchFamily="65" charset="-120"/>
                <a:ea typeface="標楷體" panose="03000509000000000000" pitchFamily="65" charset="-120"/>
              </a:rPr>
              <a:t>。</a:t>
            </a: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25</a:t>
            </a:fld>
            <a:endParaRPr lang="zh-TW" altLang="en-US"/>
          </a:p>
        </p:txBody>
      </p:sp>
    </p:spTree>
    <p:extLst>
      <p:ext uri="{BB962C8B-B14F-4D97-AF65-F5344CB8AC3E}">
        <p14:creationId xmlns:p14="http://schemas.microsoft.com/office/powerpoint/2010/main" val="246901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p>
        </p:txBody>
      </p:sp>
      <p:sp>
        <p:nvSpPr>
          <p:cNvPr id="3" name="內容版面配置區 2"/>
          <p:cNvSpPr>
            <a:spLocks noGrp="1"/>
          </p:cNvSpPr>
          <p:nvPr>
            <p:ph idx="1"/>
          </p:nvPr>
        </p:nvSpPr>
        <p:spPr>
          <a:xfrm>
            <a:off x="457200" y="1268760"/>
            <a:ext cx="8229600" cy="4857403"/>
          </a:xfrm>
        </p:spPr>
        <p:txBody>
          <a:bodyPr>
            <a:normAutofit/>
          </a:bodyPr>
          <a:lstStyle/>
          <a:p>
            <a:pPr marL="628650" indent="-265113">
              <a:lnSpc>
                <a:spcPct val="80000"/>
              </a:lnSpc>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平定捻亂</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981075" indent="-265113">
              <a:lnSpc>
                <a:spcPct val="80000"/>
              </a:lnSpc>
              <a:buNone/>
            </a:pP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其後</a:t>
            </a:r>
            <a:r>
              <a:rPr lang="zh-TW" altLang="zh-TW" sz="1800" b="1" dirty="0">
                <a:latin typeface="標楷體" panose="03000509000000000000" pitchFamily="65" charset="-120"/>
                <a:ea typeface="標楷體" panose="03000509000000000000" pitchFamily="65" charset="-120"/>
              </a:rPr>
              <a:t>清軍採用李鴻章的「設長圈以圍之」的「圍剿戰略」</a:t>
            </a:r>
            <a:r>
              <a:rPr lang="zh-TW" altLang="zh-TW" sz="1800" dirty="0">
                <a:latin typeface="標楷體" panose="03000509000000000000" pitchFamily="65" charset="-120"/>
                <a:ea typeface="標楷體" panose="03000509000000000000" pitchFamily="65" charset="-120"/>
              </a:rPr>
              <a:t>，將西捻趕到以運河、減河、黃河與大海為四面牆的圈子內，聚而殲之。經過一番轉折，此計奏效。同治七年六月二十八日（</a:t>
            </a:r>
            <a:r>
              <a:rPr lang="en-US" altLang="zh-TW" sz="1800" dirty="0">
                <a:latin typeface="標楷體" panose="03000509000000000000" pitchFamily="65" charset="-120"/>
                <a:ea typeface="標楷體" panose="03000509000000000000" pitchFamily="65" charset="-120"/>
              </a:rPr>
              <a:t>1868</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16</a:t>
            </a:r>
            <a:r>
              <a:rPr lang="zh-TW" altLang="zh-TW" sz="1800" dirty="0">
                <a:latin typeface="標楷體" panose="03000509000000000000" pitchFamily="65" charset="-120"/>
                <a:ea typeface="標楷體" panose="03000509000000000000" pitchFamily="65" charset="-120"/>
              </a:rPr>
              <a:t>日），飢乏交迫的西捻軍被清軍包圍於徒駭河西岸的䇮平，全軍覆沒，張宗禹率</a:t>
            </a:r>
            <a:r>
              <a:rPr lang="en-US" altLang="zh-TW" sz="1800" dirty="0">
                <a:latin typeface="標楷體" panose="03000509000000000000" pitchFamily="65" charset="-120"/>
                <a:ea typeface="標楷體" panose="03000509000000000000" pitchFamily="65" charset="-120"/>
              </a:rPr>
              <a:t>18</a:t>
            </a:r>
            <a:r>
              <a:rPr lang="zh-TW" altLang="zh-TW" sz="1800" dirty="0">
                <a:latin typeface="標楷體" panose="03000509000000000000" pitchFamily="65" charset="-120"/>
                <a:ea typeface="標楷體" panose="03000509000000000000" pitchFamily="65" charset="-120"/>
              </a:rPr>
              <a:t>騎衝入河中自殺，西捻平。</a:t>
            </a:r>
            <a:endParaRPr lang="en-US" altLang="zh-TW" sz="1800" dirty="0">
              <a:latin typeface="標楷體" panose="03000509000000000000" pitchFamily="65" charset="-120"/>
              <a:ea typeface="標楷體" panose="03000509000000000000" pitchFamily="65" charset="-120"/>
            </a:endParaRPr>
          </a:p>
          <a:p>
            <a:pPr marL="892175" indent="-176213">
              <a:lnSpc>
                <a:spcPct val="80000"/>
              </a:lnSpc>
              <a:buNone/>
            </a:pPr>
            <a:r>
              <a:rPr lang="en-US" altLang="zh-TW" sz="1800" dirty="0">
                <a:latin typeface="標楷體" panose="03000509000000000000" pitchFamily="65" charset="-120"/>
                <a:ea typeface="標楷體" panose="03000509000000000000" pitchFamily="65" charset="-120"/>
              </a:rPr>
              <a:t>6.</a:t>
            </a:r>
            <a:r>
              <a:rPr lang="zh-TW" altLang="zh-TW" sz="1800" dirty="0">
                <a:latin typeface="標楷體" panose="03000509000000000000" pitchFamily="65" charset="-120"/>
                <a:ea typeface="標楷體" panose="03000509000000000000" pitchFamily="65" charset="-120"/>
              </a:rPr>
              <a:t>清廷論功行賞，左宗棠被加「太子太保銜」，前此一切處分均撤銷。左宗棠以「疏於籌慮」、「未能依限滅賊」、「調度無方」，以及本身健康狀況欠佳等，懇求收回成命，清廷不准，要他繼續率軍剿回。左宗棠遂請求入京覲見。</a:t>
            </a:r>
            <a:endParaRPr lang="en-US" altLang="zh-TW" sz="1800" dirty="0">
              <a:latin typeface="標楷體" panose="03000509000000000000" pitchFamily="65" charset="-120"/>
              <a:ea typeface="標楷體" panose="03000509000000000000" pitchFamily="65" charset="-120"/>
            </a:endParaRPr>
          </a:p>
          <a:p>
            <a:pPr marL="892175" indent="-176213">
              <a:lnSpc>
                <a:spcPct val="80000"/>
              </a:lnSpc>
              <a:buNone/>
            </a:pPr>
            <a:endParaRPr lang="en-US" altLang="zh-TW" sz="1800" dirty="0">
              <a:latin typeface="標楷體" panose="03000509000000000000" pitchFamily="65" charset="-120"/>
              <a:ea typeface="標楷體" panose="03000509000000000000" pitchFamily="65" charset="-120"/>
            </a:endParaRPr>
          </a:p>
          <a:p>
            <a:pPr marL="452438" indent="0">
              <a:buNone/>
            </a:pPr>
            <a:r>
              <a:rPr lang="zh-TW" altLang="zh-TW" sz="1800" dirty="0">
                <a:latin typeface="標楷體" panose="03000509000000000000" pitchFamily="65" charset="-120"/>
                <a:ea typeface="標楷體" panose="03000509000000000000" pitchFamily="65" charset="-120"/>
              </a:rPr>
              <a:t>左宗棠在同治七年（</a:t>
            </a:r>
            <a:r>
              <a:rPr lang="en-US" altLang="zh-TW" sz="1800" dirty="0">
                <a:latin typeface="標楷體" panose="03000509000000000000" pitchFamily="65" charset="-120"/>
                <a:ea typeface="標楷體" panose="03000509000000000000" pitchFamily="65" charset="-120"/>
              </a:rPr>
              <a:t>1868</a:t>
            </a:r>
            <a:r>
              <a:rPr lang="zh-TW" altLang="zh-TW" sz="1800" dirty="0">
                <a:latin typeface="標楷體" panose="03000509000000000000" pitchFamily="65" charset="-120"/>
                <a:ea typeface="標楷體" panose="03000509000000000000" pitchFamily="65" charset="-120"/>
              </a:rPr>
              <a:t>）八月到北京，這是他第四次來此地。前面三次是來此參加會試，這次距上次來京（</a:t>
            </a:r>
            <a:r>
              <a:rPr lang="en-US" altLang="zh-TW" sz="1800" dirty="0">
                <a:latin typeface="標楷體" panose="03000509000000000000" pitchFamily="65" charset="-120"/>
                <a:ea typeface="標楷體" panose="03000509000000000000" pitchFamily="65" charset="-120"/>
              </a:rPr>
              <a:t>1838</a:t>
            </a:r>
            <a:r>
              <a:rPr lang="zh-TW" altLang="zh-TW" sz="1800" dirty="0">
                <a:latin typeface="標楷體" panose="03000509000000000000" pitchFamily="65" charset="-120"/>
                <a:ea typeface="標楷體" panose="03000509000000000000" pitchFamily="65" charset="-120"/>
              </a:rPr>
              <a:t>），整整</a:t>
            </a:r>
            <a:r>
              <a:rPr lang="en-US" altLang="zh-TW" sz="1800" dirty="0">
                <a:latin typeface="標楷體" panose="03000509000000000000" pitchFamily="65" charset="-120"/>
                <a:ea typeface="標楷體" panose="03000509000000000000" pitchFamily="65" charset="-120"/>
              </a:rPr>
              <a:t>30</a:t>
            </a:r>
            <a:r>
              <a:rPr lang="zh-TW" altLang="zh-TW" sz="1800" dirty="0">
                <a:latin typeface="標楷體" panose="03000509000000000000" pitchFamily="65" charset="-120"/>
                <a:ea typeface="標楷體" panose="03000509000000000000" pitchFamily="65" charset="-120"/>
              </a:rPr>
              <a:t>年。而且上回是不第書生，這次是有「宮保」、「總督」、「欽差大臣」銜頭的大官，兩者的社會地位相差不可以道里計，想必左宗棠心中有一定程度的激動吧！</a:t>
            </a:r>
          </a:p>
          <a:p>
            <a:pPr marL="452438" indent="0">
              <a:buNone/>
            </a:pPr>
            <a:r>
              <a:rPr lang="zh-TW" altLang="zh-TW" sz="1800" b="1" dirty="0">
                <a:latin typeface="標楷體" panose="03000509000000000000" pitchFamily="65" charset="-120"/>
                <a:ea typeface="標楷體" panose="03000509000000000000" pitchFamily="65" charset="-120"/>
              </a:rPr>
              <a:t>兩宮皇太后和皇上召見時，直接問左宗棠「西事多久可定」，左宗棠回答「五年」</a:t>
            </a:r>
            <a:r>
              <a:rPr lang="zh-TW" altLang="en-US" sz="1800" dirty="0">
                <a:latin typeface="標楷體" panose="03000509000000000000" pitchFamily="65" charset="-120"/>
                <a:ea typeface="標楷體" panose="03000509000000000000" pitchFamily="65" charset="-120"/>
              </a:rPr>
              <a:t>。</a:t>
            </a: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26</a:t>
            </a:fld>
            <a:endParaRPr lang="zh-TW" altLang="en-US"/>
          </a:p>
        </p:txBody>
      </p:sp>
    </p:spTree>
    <p:extLst>
      <p:ext uri="{BB962C8B-B14F-4D97-AF65-F5344CB8AC3E}">
        <p14:creationId xmlns:p14="http://schemas.microsoft.com/office/powerpoint/2010/main" val="3312966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10000"/>
          </a:bodyPr>
          <a:lstStyle/>
          <a:p>
            <a:pPr marL="0" indent="0">
              <a:buNone/>
            </a:pPr>
            <a:r>
              <a:rPr lang="zh-TW" altLang="en-US" sz="2400" b="1" dirty="0">
                <a:latin typeface="標楷體" panose="03000509000000000000" pitchFamily="65" charset="-120"/>
                <a:ea typeface="標楷體" panose="03000509000000000000" pitchFamily="65" charset="-120"/>
              </a:rPr>
              <a:t>（二）</a:t>
            </a:r>
            <a:r>
              <a:rPr lang="zh-TW" altLang="zh-TW" sz="2400" b="1" dirty="0">
                <a:latin typeface="標楷體" panose="03000509000000000000" pitchFamily="65" charset="-120"/>
                <a:ea typeface="標楷體" panose="03000509000000000000" pitchFamily="65" charset="-120"/>
              </a:rPr>
              <a:t>綏靖陝甘</a:t>
            </a:r>
            <a:endParaRPr lang="en-US" altLang="zh-TW" sz="2400" b="1" dirty="0">
              <a:latin typeface="標楷體" panose="03000509000000000000" pitchFamily="65" charset="-120"/>
              <a:ea typeface="標楷體" panose="03000509000000000000" pitchFamily="65" charset="-120"/>
            </a:endParaRPr>
          </a:p>
          <a:p>
            <a:pPr marL="363538" indent="0">
              <a:buNone/>
            </a:pPr>
            <a:r>
              <a:rPr lang="zh-TW" altLang="zh-TW" sz="1600" dirty="0">
                <a:latin typeface="標楷體" panose="03000509000000000000" pitchFamily="65" charset="-120"/>
                <a:ea typeface="標楷體" panose="03000509000000000000" pitchFamily="65" charset="-120"/>
              </a:rPr>
              <a:t>陝甘地區在同治初年爆發回民動亂事件，當左宗棠奉命處理時，該區回軍、土匪、團匪等之勢力已大到「全境靡爛」；而因戰亂影響，生產遭破壞，可耕地鉅幅減少。千里荒蕪，炊煙斷絕。地方政府由於軍隊吃空缺、欠餉等，無力維護治安。</a:t>
            </a:r>
            <a:endParaRPr lang="en-US" altLang="zh-TW" sz="1600" dirty="0">
              <a:latin typeface="標楷體" panose="03000509000000000000" pitchFamily="65" charset="-120"/>
              <a:ea typeface="標楷體" panose="03000509000000000000" pitchFamily="65" charset="-120"/>
            </a:endParaRPr>
          </a:p>
          <a:p>
            <a:pPr marL="539750" indent="-176213">
              <a:buNone/>
            </a:pPr>
            <a:r>
              <a:rPr lang="en-US" altLang="zh-TW" sz="1700" dirty="0">
                <a:latin typeface="標楷體" panose="03000509000000000000" pitchFamily="65" charset="-120"/>
                <a:ea typeface="標楷體" panose="03000509000000000000" pitchFamily="65" charset="-120"/>
              </a:rPr>
              <a:t>1.</a:t>
            </a:r>
            <a:r>
              <a:rPr lang="zh-TW" altLang="zh-TW" sz="1700" dirty="0">
                <a:latin typeface="標楷體" panose="03000509000000000000" pitchFamily="65" charset="-120"/>
                <a:ea typeface="標楷體" panose="03000509000000000000" pitchFamily="65" charset="-120"/>
              </a:rPr>
              <a:t>左宗棠面臨「兵、餉、糧、運」的問題，他深諳</a:t>
            </a:r>
            <a:r>
              <a:rPr lang="zh-TW" altLang="zh-TW" sz="1700" b="1" u="sng" dirty="0">
                <a:latin typeface="標楷體" panose="03000509000000000000" pitchFamily="65" charset="-120"/>
                <a:ea typeface="標楷體" panose="03000509000000000000" pitchFamily="65" charset="-120"/>
              </a:rPr>
              <a:t>西北用兵「籌餉難於籌兵；籌糧難於籌餉；籌轉運難於籌糧」</a:t>
            </a:r>
            <a:r>
              <a:rPr lang="zh-TW" altLang="zh-TW" sz="1700" dirty="0">
                <a:latin typeface="標楷體" panose="03000509000000000000" pitchFamily="65" charset="-120"/>
                <a:ea typeface="標楷體" panose="03000509000000000000" pitchFamily="65" charset="-120"/>
              </a:rPr>
              <a:t>，針對這四項，分析他的作法如下：</a:t>
            </a:r>
          </a:p>
          <a:p>
            <a:pPr marL="892175" indent="-528638">
              <a:buNone/>
            </a:pPr>
            <a:r>
              <a:rPr lang="en-US" altLang="zh-TW" sz="1700" dirty="0">
                <a:latin typeface="標楷體" panose="03000509000000000000" pitchFamily="65" charset="-120"/>
                <a:ea typeface="標楷體" panose="03000509000000000000" pitchFamily="65" charset="-120"/>
              </a:rPr>
              <a:t>（1</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籌兵</a:t>
            </a:r>
            <a:r>
              <a:rPr lang="zh-TW" altLang="zh-TW" sz="1700" dirty="0">
                <a:latin typeface="標楷體" panose="03000509000000000000" pitchFamily="65" charset="-120"/>
                <a:ea typeface="標楷體" panose="03000509000000000000" pitchFamily="65" charset="-120"/>
              </a:rPr>
              <a:t>：他認為「</a:t>
            </a:r>
            <a:r>
              <a:rPr lang="zh-TW" altLang="zh-TW" sz="1700" b="1" dirty="0">
                <a:latin typeface="標楷體" panose="03000509000000000000" pitchFamily="65" charset="-120"/>
                <a:ea typeface="標楷體" panose="03000509000000000000" pitchFamily="65" charset="-120"/>
              </a:rPr>
              <a:t>兵勇宜精不宜多</a:t>
            </a:r>
            <a:r>
              <a:rPr lang="zh-TW" altLang="zh-TW" sz="1700" dirty="0">
                <a:latin typeface="標楷體" panose="03000509000000000000" pitchFamily="65" charset="-120"/>
                <a:ea typeface="標楷體" panose="03000509000000000000" pitchFamily="65" charset="-120"/>
              </a:rPr>
              <a:t>，以人多則饋運難，糧貴則耗費重」，所以堅持「精兵」原則。除原從福建隨來的部隊外，就地增募騎兵（馬隊），增調部分湘、皖、川軍，加上原已在陝的老湘軍劉松山部，共約五萬人。此外，左宗棠大幅編遣原陝甘地區軍隊，包括「裁汰疲弱，杜絕虛冒，嚴申恤民愛民軍紀</a:t>
            </a:r>
            <a:r>
              <a:rPr lang="zh-TW" altLang="en-US" sz="1700" dirty="0">
                <a:latin typeface="標楷體"/>
                <a:ea typeface="標楷體"/>
              </a:rPr>
              <a:t>」</a:t>
            </a:r>
            <a:r>
              <a:rPr lang="zh-TW" altLang="zh-TW" sz="1700" dirty="0">
                <a:latin typeface="標楷體" panose="03000509000000000000" pitchFamily="65" charset="-120"/>
                <a:ea typeface="標楷體" panose="03000509000000000000" pitchFamily="65" charset="-120"/>
              </a:rPr>
              <a:t>。</a:t>
            </a:r>
          </a:p>
          <a:p>
            <a:pPr marL="892175" indent="-627063">
              <a:buNone/>
            </a:pPr>
            <a:r>
              <a:rPr lang="en-US" altLang="zh-TW" sz="1700" dirty="0">
                <a:latin typeface="標楷體" panose="03000509000000000000" pitchFamily="65" charset="-120"/>
                <a:ea typeface="標楷體" panose="03000509000000000000" pitchFamily="65" charset="-120"/>
              </a:rPr>
              <a:t> （2</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籌餉</a:t>
            </a:r>
            <a:r>
              <a:rPr lang="zh-TW" altLang="zh-TW" sz="1700" dirty="0">
                <a:latin typeface="標楷體" panose="03000509000000000000" pitchFamily="65" charset="-120"/>
                <a:ea typeface="標楷體" panose="03000509000000000000" pitchFamily="65" charset="-120"/>
              </a:rPr>
              <a:t>：左宗棠估計陝甘用兵每年需八百多萬兩，以往欠餉非常嚴重。</a:t>
            </a:r>
            <a:r>
              <a:rPr lang="zh-TW" altLang="zh-TW" sz="1700" b="1" dirty="0">
                <a:latin typeface="標楷體" panose="03000509000000000000" pitchFamily="65" charset="-120"/>
                <a:ea typeface="標楷體" panose="03000509000000000000" pitchFamily="65" charset="-120"/>
              </a:rPr>
              <a:t>左宗棠</a:t>
            </a:r>
            <a:r>
              <a:rPr lang="zh-TW" altLang="en-US" sz="1700" b="1" dirty="0">
                <a:latin typeface="標楷體" panose="03000509000000000000" pitchFamily="65" charset="-120"/>
                <a:ea typeface="標楷體" panose="03000509000000000000" pitchFamily="65" charset="-120"/>
              </a:rPr>
              <a:t>這</a:t>
            </a:r>
            <a:r>
              <a:rPr lang="zh-TW" altLang="zh-TW" sz="1700" b="1" dirty="0">
                <a:latin typeface="標楷體" panose="03000509000000000000" pitchFamily="65" charset="-120"/>
                <a:ea typeface="標楷體" panose="03000509000000000000" pitchFamily="65" charset="-120"/>
              </a:rPr>
              <a:t>次行動獲清廷支持，指示六個海關及山東等</a:t>
            </a:r>
            <a:r>
              <a:rPr lang="en-US" altLang="zh-TW" sz="1700" b="1" dirty="0">
                <a:latin typeface="標楷體" panose="03000509000000000000" pitchFamily="65" charset="-120"/>
                <a:ea typeface="標楷體" panose="03000509000000000000" pitchFamily="65" charset="-120"/>
              </a:rPr>
              <a:t>12</a:t>
            </a:r>
            <a:r>
              <a:rPr lang="zh-TW" altLang="zh-TW" sz="1700" b="1" dirty="0">
                <a:latin typeface="標楷體" panose="03000509000000000000" pitchFamily="65" charset="-120"/>
                <a:ea typeface="標楷體" panose="03000509000000000000" pitchFamily="65" charset="-120"/>
              </a:rPr>
              <a:t>個省「協餉」</a:t>
            </a:r>
            <a:r>
              <a:rPr lang="zh-TW" altLang="zh-TW" sz="1700" dirty="0">
                <a:latin typeface="標楷體" panose="03000509000000000000" pitchFamily="65" charset="-120"/>
                <a:ea typeface="標楷體" panose="03000509000000000000" pitchFamily="65" charset="-120"/>
              </a:rPr>
              <a:t>，並特派翰林院侍講袁保恆在西安設置糧台。若有需要，還可向上海洋商借款。</a:t>
            </a:r>
          </a:p>
          <a:p>
            <a:pPr marL="892175" indent="-528638">
              <a:buNone/>
            </a:pPr>
            <a:r>
              <a:rPr lang="en-US" altLang="zh-TW" sz="1700" dirty="0">
                <a:latin typeface="標楷體" panose="03000509000000000000" pitchFamily="65" charset="-120"/>
                <a:ea typeface="標楷體" panose="03000509000000000000" pitchFamily="65" charset="-120"/>
              </a:rPr>
              <a:t>（3</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籌糧</a:t>
            </a:r>
            <a:r>
              <a:rPr lang="zh-TW" altLang="zh-TW" sz="1700" dirty="0">
                <a:latin typeface="標楷體" panose="03000509000000000000" pitchFamily="65" charset="-120"/>
                <a:ea typeface="標楷體" panose="03000509000000000000" pitchFamily="65" charset="-120"/>
              </a:rPr>
              <a:t>：左宗棠以「州縣採購，軍隊按價領食」、開辦「米捐」吸引富人運米入陝、請協餉鄰省就地購糧運陝甘、以及儘速恢復陝甘地區農業生產等方式，解決軍食問題。簡言之，</a:t>
            </a:r>
            <a:r>
              <a:rPr lang="zh-TW" altLang="zh-TW" sz="1700" b="1" u="sng" dirty="0">
                <a:latin typeface="標楷體" panose="03000509000000000000" pitchFamily="65" charset="-120"/>
                <a:ea typeface="標楷體" panose="03000509000000000000" pitchFamily="65" charset="-120"/>
              </a:rPr>
              <a:t>左宗棠注意到「供給」與「需求」間的平衡，並講求市場法則，使難題解套。</a:t>
            </a:r>
          </a:p>
          <a:p>
            <a:pPr marL="892175" indent="-528638">
              <a:buNone/>
            </a:pPr>
            <a:r>
              <a:rPr lang="en-US" altLang="zh-TW" sz="1700" dirty="0">
                <a:latin typeface="標楷體" panose="03000509000000000000" pitchFamily="65" charset="-120"/>
                <a:ea typeface="標楷體" panose="03000509000000000000" pitchFamily="65" charset="-120"/>
              </a:rPr>
              <a:t>（4</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籌轉運</a:t>
            </a:r>
            <a:r>
              <a:rPr lang="zh-TW" altLang="zh-TW" sz="1700" dirty="0">
                <a:latin typeface="標楷體" panose="03000509000000000000" pitchFamily="65" charset="-120"/>
                <a:ea typeface="標楷體" panose="03000509000000000000" pitchFamily="65" charset="-120"/>
              </a:rPr>
              <a:t>：左宗棠採「用民價雇辦」，使民間不再逃避運輸；以升遷考核提升轉運人員之工作熱誠；另並在重要地區設立轉運局（如上海、襄陽）、軍米局、糧台等，</a:t>
            </a:r>
            <a:r>
              <a:rPr lang="zh-TW" altLang="zh-TW" sz="1700" b="1" dirty="0">
                <a:latin typeface="標楷體" panose="03000509000000000000" pitchFamily="65" charset="-120"/>
                <a:ea typeface="標楷體" panose="03000509000000000000" pitchFamily="65" charset="-120"/>
              </a:rPr>
              <a:t>構成有組織的後勤網路</a:t>
            </a:r>
            <a:r>
              <a:rPr lang="zh-TW" altLang="zh-TW" sz="1700" dirty="0">
                <a:latin typeface="標楷體" panose="03000509000000000000" pitchFamily="65" charset="-120"/>
                <a:ea typeface="標楷體" panose="03000509000000000000" pitchFamily="65" charset="-120"/>
              </a:rPr>
              <a:t>。</a:t>
            </a:r>
            <a:endParaRPr lang="en-US" altLang="zh-TW" sz="1700" dirty="0">
              <a:latin typeface="標楷體" panose="03000509000000000000" pitchFamily="65" charset="-120"/>
              <a:ea typeface="標楷體" panose="03000509000000000000" pitchFamily="65" charset="-120"/>
            </a:endParaRPr>
          </a:p>
          <a:p>
            <a:pPr marL="363538" indent="0">
              <a:buNone/>
            </a:pP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27</a:t>
            </a:fld>
            <a:endParaRPr lang="zh-TW" altLang="en-US"/>
          </a:p>
        </p:txBody>
      </p:sp>
    </p:spTree>
    <p:extLst>
      <p:ext uri="{BB962C8B-B14F-4D97-AF65-F5344CB8AC3E}">
        <p14:creationId xmlns:p14="http://schemas.microsoft.com/office/powerpoint/2010/main" val="207024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539552" y="1268760"/>
            <a:ext cx="8229600" cy="4857403"/>
          </a:xfrm>
        </p:spPr>
        <p:txBody>
          <a:bodyPr>
            <a:normAutofit fontScale="85000" lnSpcReduction="20000"/>
          </a:bodyPr>
          <a:lstStyle/>
          <a:p>
            <a:pPr marL="0" indent="0">
              <a:buNone/>
            </a:pPr>
            <a:r>
              <a:rPr lang="zh-TW" altLang="en-US" sz="2400" b="1" dirty="0">
                <a:latin typeface="標楷體" panose="03000509000000000000" pitchFamily="65" charset="-120"/>
                <a:ea typeface="標楷體" panose="03000509000000000000" pitchFamily="65" charset="-120"/>
              </a:rPr>
              <a:t>（二）</a:t>
            </a:r>
            <a:r>
              <a:rPr lang="zh-TW" altLang="zh-TW" sz="2400" b="1" dirty="0">
                <a:latin typeface="標楷體" panose="03000509000000000000" pitchFamily="65" charset="-120"/>
                <a:ea typeface="標楷體" panose="03000509000000000000" pitchFamily="65" charset="-120"/>
              </a:rPr>
              <a:t>綏靖陝甘</a:t>
            </a:r>
            <a:r>
              <a:rPr lang="zh-TW" altLang="en-US" sz="2400" b="1" dirty="0">
                <a:latin typeface="標楷體" panose="03000509000000000000" pitchFamily="65" charset="-120"/>
                <a:ea typeface="標楷體" panose="03000509000000000000" pitchFamily="65" charset="-120"/>
              </a:rPr>
              <a:t>（續）</a:t>
            </a:r>
            <a:endParaRPr lang="en-US" altLang="zh-TW" sz="2400" b="1" dirty="0">
              <a:latin typeface="標楷體" panose="03000509000000000000" pitchFamily="65" charset="-120"/>
              <a:ea typeface="標楷體" panose="03000509000000000000" pitchFamily="65" charset="-120"/>
            </a:endParaRPr>
          </a:p>
          <a:p>
            <a:pPr marL="715963" indent="-352425">
              <a:buNone/>
            </a:pP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依據「先秦後隴」之策略，左宗棠在同治七年十月十三日（</a:t>
            </a:r>
            <a:r>
              <a:rPr lang="en-US" altLang="zh-TW" sz="1900" dirty="0">
                <a:latin typeface="標楷體" panose="03000509000000000000" pitchFamily="65" charset="-120"/>
                <a:ea typeface="標楷體" panose="03000509000000000000" pitchFamily="65" charset="-120"/>
              </a:rPr>
              <a:t>1868</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11</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26</a:t>
            </a:r>
            <a:r>
              <a:rPr lang="zh-TW" altLang="zh-TW" sz="1900" dirty="0">
                <a:latin typeface="標楷體" panose="03000509000000000000" pitchFamily="65" charset="-120"/>
                <a:ea typeface="標楷體" panose="03000509000000000000" pitchFamily="65" charset="-120"/>
              </a:rPr>
              <a:t>日）抵達西安。</a:t>
            </a:r>
            <a:endParaRPr lang="en-US" altLang="zh-TW" sz="1900" dirty="0">
              <a:latin typeface="標楷體" panose="03000509000000000000" pitchFamily="65" charset="-120"/>
              <a:ea typeface="標楷體" panose="03000509000000000000" pitchFamily="65" charset="-120"/>
            </a:endParaRPr>
          </a:p>
          <a:p>
            <a:pPr marL="981075" indent="-5286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陝西之動亂包括：北部（榆林等地）的土匪、西南部（董志原）的回軍兩部分。左宗棠決定</a:t>
            </a:r>
            <a:r>
              <a:rPr lang="zh-TW" altLang="zh-TW" sz="1900" b="1" dirty="0">
                <a:latin typeface="標楷體" panose="03000509000000000000" pitchFamily="65" charset="-120"/>
                <a:ea typeface="標楷體" panose="03000509000000000000" pitchFamily="65" charset="-120"/>
              </a:rPr>
              <a:t>「先弱後強，先匪後回，先北後南，由東而西」</a:t>
            </a:r>
            <a:r>
              <a:rPr lang="zh-TW" altLang="zh-TW" sz="1900" dirty="0">
                <a:latin typeface="標楷體" panose="03000509000000000000" pitchFamily="65" charset="-120"/>
                <a:ea typeface="標楷體" panose="03000509000000000000" pitchFamily="65" charset="-120"/>
              </a:rPr>
              <a:t>。</a:t>
            </a:r>
          </a:p>
          <a:p>
            <a:pPr marL="981075" indent="-528638">
              <a:buNone/>
            </a:pPr>
            <a:r>
              <a:rPr lang="en-US" altLang="zh-TW" sz="1900" dirty="0">
                <a:latin typeface="標楷體" panose="03000509000000000000" pitchFamily="65" charset="-120"/>
                <a:ea typeface="標楷體" panose="03000509000000000000" pitchFamily="65" charset="-120"/>
              </a:rPr>
              <a:t>（2</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針對北部土匪，左宗棠分三路進兵（他ㄧ向喜歡分三路），連戰皆捷，不到兩個月，其首領董福祥即接受「招撫」。</a:t>
            </a:r>
          </a:p>
          <a:p>
            <a:pPr marL="981075" indent="-5286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翌年二月初，進攻西南部的回軍，也很順利在月底前結束戰爭，剩餘的回軍逃奔甘肅的馬化龍。</a:t>
            </a:r>
            <a:endParaRPr lang="en-US" altLang="zh-TW" sz="1900" dirty="0">
              <a:latin typeface="標楷體" panose="03000509000000000000" pitchFamily="65" charset="-120"/>
              <a:ea typeface="標楷體" panose="03000509000000000000" pitchFamily="65" charset="-120"/>
            </a:endParaRPr>
          </a:p>
          <a:p>
            <a:pPr marL="0" indent="363538">
              <a:buNone/>
            </a:pP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甘肅的回軍從東向西，依次是金積堡、河州、西寧、肅州等四部分。</a:t>
            </a:r>
          </a:p>
          <a:p>
            <a:pPr marL="981075" indent="-5286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金積堡的回軍首領馬化龍</a:t>
            </a:r>
            <a:r>
              <a:rPr lang="zh-TW" altLang="en-US" sz="1900" dirty="0">
                <a:latin typeface="標楷體" panose="03000509000000000000" pitchFamily="65" charset="-120"/>
                <a:ea typeface="標楷體" panose="03000509000000000000" pitchFamily="65" charset="-120"/>
              </a:rPr>
              <a:t>（隆、漋）</a:t>
            </a:r>
            <a:r>
              <a:rPr lang="zh-TW" altLang="zh-TW" sz="1900" dirty="0">
                <a:latin typeface="標楷體" panose="03000509000000000000" pitchFamily="65" charset="-120"/>
                <a:ea typeface="標楷體" panose="03000509000000000000" pitchFamily="65" charset="-120"/>
              </a:rPr>
              <a:t>是當地宗教領袖，從同治二年起，即聚眾武裝自衛，屢次擊敗官軍。署陝甘總督穆圖善將之招撫，並為他起名「馬朝清」。所以左宗棠進兵時（又分三路），要領軍的劉松山以進剿逃匿的陝西回軍為名義，向金積堡邁進，若馬化龍確實收容陝回，則可乘勢進剿。其後官軍逼近時，馬化龍採軍事行動，兩軍發生激烈戰鬥。當年十月劉松山在敵營搜到馬化龍寫給回軍將領的信件，馬自稱「統理寧郡兩河等處地方軍機事務大總戎」並押印信，此信坐實馬化龍之叛跡，清軍攻堅愈力。翌年二月劉松山陣亡，馬化龍ㄧ度搶攻，清廷以左宗棠進度欠佳，嚴飭他迅速攻克金積堡，又下令李鴻章率軍入陝助剿（後因天津教案未來）。左宗棠以劉松山的侄子劉錦棠統軍積極進攻。同治</a:t>
            </a:r>
            <a:r>
              <a:rPr lang="zh-TW" altLang="en-US" sz="1900" dirty="0">
                <a:latin typeface="標楷體" panose="03000509000000000000" pitchFamily="65" charset="-120"/>
                <a:ea typeface="標楷體" panose="03000509000000000000" pitchFamily="65" charset="-120"/>
              </a:rPr>
              <a:t>九年十一月</a:t>
            </a:r>
            <a:r>
              <a:rPr lang="zh-TW" altLang="zh-TW" sz="1900" dirty="0">
                <a:latin typeface="標楷體" panose="03000509000000000000" pitchFamily="65" charset="-120"/>
                <a:ea typeface="標楷體" panose="03000509000000000000" pitchFamily="65" charset="-120"/>
              </a:rPr>
              <a:t>，馬化龍單身求撫，交出軍火，左宗棠上疏「請暫緩處死馬化龍」，不久清軍宣稱發現未交的洋槍ㄧ千二百餘桿，遂以此為由，將馬化龍父子兄弟親屬共</a:t>
            </a:r>
            <a:r>
              <a:rPr lang="en-US" altLang="zh-TW" sz="1900" dirty="0">
                <a:latin typeface="標楷體" panose="03000509000000000000" pitchFamily="65" charset="-120"/>
                <a:ea typeface="標楷體" panose="03000509000000000000" pitchFamily="65" charset="-120"/>
              </a:rPr>
              <a:t>13</a:t>
            </a:r>
            <a:r>
              <a:rPr lang="zh-TW" altLang="zh-TW" sz="1900" dirty="0">
                <a:latin typeface="標楷體" panose="03000509000000000000" pitchFamily="65" charset="-120"/>
                <a:ea typeface="標楷體" panose="03000509000000000000" pitchFamily="65" charset="-120"/>
              </a:rPr>
              <a:t>人凌遲處死，同時處死回軍將領八十餘人。</a:t>
            </a:r>
            <a:endParaRPr lang="en-US" altLang="zh-TW" sz="1900" dirty="0">
              <a:latin typeface="標楷體" panose="03000509000000000000" pitchFamily="65" charset="-120"/>
              <a:ea typeface="標楷體" panose="03000509000000000000" pitchFamily="65" charset="-120"/>
            </a:endParaRPr>
          </a:p>
          <a:p>
            <a:pPr marL="981075" indent="-528638">
              <a:buNone/>
            </a:pPr>
            <a:endParaRPr lang="en-US" altLang="zh-TW" sz="1900" dirty="0">
              <a:latin typeface="標楷體" panose="03000509000000000000" pitchFamily="65" charset="-120"/>
              <a:ea typeface="標楷體" panose="03000509000000000000" pitchFamily="65" charset="-120"/>
            </a:endParaRPr>
          </a:p>
          <a:p>
            <a:pPr marL="981075" indent="-528638">
              <a:buNone/>
            </a:pPr>
            <a:endParaRPr lang="en-US" altLang="zh-TW" sz="1900" dirty="0">
              <a:latin typeface="標楷體" panose="03000509000000000000" pitchFamily="65" charset="-120"/>
              <a:ea typeface="標楷體" panose="03000509000000000000" pitchFamily="65" charset="-120"/>
            </a:endParaRPr>
          </a:p>
          <a:p>
            <a:pPr marL="0" indent="0">
              <a:buNone/>
            </a:pP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28</a:t>
            </a:fld>
            <a:endParaRPr lang="zh-TW" altLang="en-US"/>
          </a:p>
        </p:txBody>
      </p:sp>
    </p:spTree>
    <p:extLst>
      <p:ext uri="{BB962C8B-B14F-4D97-AF65-F5344CB8AC3E}">
        <p14:creationId xmlns:p14="http://schemas.microsoft.com/office/powerpoint/2010/main" val="2261973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（二）</a:t>
            </a:r>
            <a:r>
              <a:rPr lang="zh-TW" altLang="zh-TW" sz="2000" b="1" dirty="0">
                <a:latin typeface="標楷體" panose="03000509000000000000" pitchFamily="65" charset="-120"/>
                <a:ea typeface="標楷體" panose="03000509000000000000" pitchFamily="65" charset="-120"/>
              </a:rPr>
              <a:t>綏靖陝甘</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981075" indent="-528638">
              <a:lnSpc>
                <a:spcPct val="90000"/>
              </a:lnSpc>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河州的回軍首領馬占鼈，雖曾向清軍求撫，但左宗棠攻金積堡時，河州回軍出兵策應金積堡，襲擾清軍後路。左宗棠在休整數月確定糧餉無虞後，於</a:t>
            </a:r>
            <a:r>
              <a:rPr lang="zh-TW" altLang="en-US" sz="1800" dirty="0">
                <a:latin typeface="標楷體" panose="03000509000000000000" pitchFamily="65" charset="-120"/>
                <a:ea typeface="標楷體" panose="03000509000000000000" pitchFamily="65" charset="-120"/>
              </a:rPr>
              <a:t>同治十年六</a:t>
            </a:r>
            <a:r>
              <a:rPr lang="zh-TW" altLang="zh-TW" sz="1800" dirty="0">
                <a:latin typeface="標楷體" panose="03000509000000000000" pitchFamily="65" charset="-120"/>
                <a:ea typeface="標楷體" panose="03000509000000000000" pitchFamily="65" charset="-120"/>
              </a:rPr>
              <a:t>月分兵三路進取河州，經過幾次戰役後，馬占龞派人「求撫」，清軍護送新的地方官上任，河州平。</a:t>
            </a:r>
            <a:endParaRPr lang="en-US" altLang="zh-TW" sz="1800" dirty="0">
              <a:latin typeface="標楷體" panose="03000509000000000000" pitchFamily="65" charset="-120"/>
              <a:ea typeface="標楷體" panose="03000509000000000000" pitchFamily="65" charset="-120"/>
            </a:endParaRPr>
          </a:p>
          <a:p>
            <a:pPr marL="981075" indent="-528638">
              <a:lnSpc>
                <a:spcPct val="90000"/>
              </a:lnSpc>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）同治十一年七</a:t>
            </a:r>
            <a:r>
              <a:rPr lang="zh-TW" altLang="zh-TW" sz="1800" dirty="0">
                <a:latin typeface="標楷體" panose="03000509000000000000" pitchFamily="65" charset="-120"/>
                <a:ea typeface="標楷體" panose="03000509000000000000" pitchFamily="65" charset="-120"/>
              </a:rPr>
              <a:t>月，左宗棠率軍抵蘭州，準備進攻西寧。西寧的回軍首領馬本源、馬桂源兄弟原已受清廷招撫，分別擔任總兵和知府，但也是多次支援陝甘回軍與清軍激戰。左宗棠督促劉錦棠積極進攻，並用火砲，馬氏兄弟率部逃向巴燕戎格。</a:t>
            </a:r>
            <a:r>
              <a:rPr lang="zh-TW" altLang="en-US" sz="1800" dirty="0">
                <a:latin typeface="標楷體" panose="03000509000000000000" pitchFamily="65" charset="-120"/>
                <a:ea typeface="標楷體" panose="03000509000000000000" pitchFamily="65" charset="-120"/>
              </a:rPr>
              <a:t>翌</a:t>
            </a:r>
            <a:r>
              <a:rPr lang="zh-TW" altLang="zh-TW" sz="1800" dirty="0">
                <a:latin typeface="標楷體" panose="03000509000000000000" pitchFamily="65" charset="-120"/>
                <a:ea typeface="標楷體" panose="03000509000000000000" pitchFamily="65" charset="-120"/>
              </a:rPr>
              <a:t>年</a:t>
            </a:r>
            <a:r>
              <a:rPr lang="zh-TW" altLang="en-US" sz="1800" dirty="0">
                <a:latin typeface="標楷體" panose="03000509000000000000" pitchFamily="65" charset="-120"/>
                <a:ea typeface="標楷體" panose="03000509000000000000" pitchFamily="65" charset="-120"/>
              </a:rPr>
              <a:t>正</a:t>
            </a:r>
            <a:r>
              <a:rPr lang="zh-TW" altLang="zh-TW" sz="1800" dirty="0">
                <a:latin typeface="標楷體" panose="03000509000000000000" pitchFamily="65" charset="-120"/>
                <a:ea typeface="標楷體" panose="03000509000000000000" pitchFamily="65" charset="-120"/>
              </a:rPr>
              <a:t>月清軍直搗巴燕戎格，</a:t>
            </a:r>
            <a:r>
              <a:rPr lang="zh-TW" altLang="en-US" sz="1800" dirty="0">
                <a:latin typeface="標楷體" panose="03000509000000000000" pitchFamily="65" charset="-120"/>
                <a:ea typeface="標楷體" panose="03000509000000000000" pitchFamily="65" charset="-120"/>
              </a:rPr>
              <a:t>二</a:t>
            </a:r>
            <a:r>
              <a:rPr lang="zh-TW" altLang="zh-TW" sz="1800" dirty="0">
                <a:latin typeface="標楷體" panose="03000509000000000000" pitchFamily="65" charset="-120"/>
                <a:ea typeface="標楷體" panose="03000509000000000000" pitchFamily="65" charset="-120"/>
              </a:rPr>
              <a:t>月</a:t>
            </a:r>
            <a:r>
              <a:rPr lang="zh-TW" altLang="en-US" sz="1800" dirty="0">
                <a:latin typeface="標楷體" panose="03000509000000000000" pitchFamily="65" charset="-120"/>
                <a:ea typeface="標楷體" panose="03000509000000000000" pitchFamily="65" charset="-120"/>
              </a:rPr>
              <a:t>初</a:t>
            </a:r>
            <a:r>
              <a:rPr lang="zh-TW" altLang="zh-TW" sz="1800" dirty="0">
                <a:latin typeface="標楷體" panose="03000509000000000000" pitchFamily="65" charset="-120"/>
                <a:ea typeface="標楷體" panose="03000509000000000000" pitchFamily="65" charset="-120"/>
              </a:rPr>
              <a:t>馬氏兄弟赴清軍軍營投降，被解往蘭州，凌遲處決，西寧平。</a:t>
            </a:r>
            <a:endParaRPr lang="zh-TW" altLang="en-US" sz="1800" dirty="0">
              <a:latin typeface="標楷體" panose="03000509000000000000" pitchFamily="65" charset="-120"/>
              <a:ea typeface="標楷體" panose="03000509000000000000" pitchFamily="65" charset="-120"/>
            </a:endParaRPr>
          </a:p>
          <a:p>
            <a:pPr marL="981075" indent="-528638">
              <a:lnSpc>
                <a:spcPct val="90000"/>
              </a:lnSpc>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）同治十二年八</a:t>
            </a:r>
            <a:r>
              <a:rPr lang="zh-TW" altLang="zh-TW" sz="1800" dirty="0">
                <a:latin typeface="標楷體" panose="03000509000000000000" pitchFamily="65" charset="-120"/>
                <a:ea typeface="標楷體" panose="03000509000000000000" pitchFamily="65" charset="-120"/>
              </a:rPr>
              <a:t>月，左宗棠率軍親臨肅州城下，指揮各軍，並用大砲猛轟，回軍不支「求撫」，左宗棠下令將回軍首領馬文祿等九人凌遲處死，並處斬回軍骨幹ㄧ千五百多人，當夜清軍入肅州城內，到處殺人放火，共殺死回軍及平民五千四百餘人，肅州幾成空城。</a:t>
            </a:r>
          </a:p>
          <a:p>
            <a:pPr marL="539750" indent="0">
              <a:buNone/>
            </a:pPr>
            <a:r>
              <a:rPr lang="zh-TW" altLang="zh-TW" sz="1800" dirty="0">
                <a:latin typeface="標楷體" panose="03000509000000000000" pitchFamily="65" charset="-120"/>
                <a:ea typeface="標楷體" panose="03000509000000000000" pitchFamily="65" charset="-120"/>
              </a:rPr>
              <a:t>至此，前後</a:t>
            </a:r>
            <a:r>
              <a:rPr lang="en-US" altLang="zh-TW" sz="1800" dirty="0">
                <a:latin typeface="標楷體" panose="03000509000000000000" pitchFamily="65" charset="-120"/>
                <a:ea typeface="標楷體" panose="03000509000000000000" pitchFamily="65" charset="-120"/>
              </a:rPr>
              <a:t>13</a:t>
            </a:r>
            <a:r>
              <a:rPr lang="zh-TW" altLang="zh-TW" sz="1800" dirty="0">
                <a:latin typeface="標楷體" panose="03000509000000000000" pitchFamily="65" charset="-120"/>
                <a:ea typeface="標楷體" panose="03000509000000000000" pitchFamily="65" charset="-120"/>
              </a:rPr>
              <a:t>年的陝甘回亂終於結束。左宗棠從同治七年十月十三日（</a:t>
            </a:r>
            <a:r>
              <a:rPr lang="en-US" altLang="zh-TW" sz="1800" dirty="0">
                <a:latin typeface="標楷體" panose="03000509000000000000" pitchFamily="65" charset="-120"/>
                <a:ea typeface="標楷體" panose="03000509000000000000" pitchFamily="65" charset="-120"/>
              </a:rPr>
              <a:t>1868</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11</a:t>
            </a:r>
            <a:r>
              <a:rPr lang="zh-TW" altLang="zh-TW" sz="1800" dirty="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26</a:t>
            </a:r>
            <a:r>
              <a:rPr lang="zh-TW" altLang="zh-TW" sz="1800" dirty="0">
                <a:latin typeface="標楷體" panose="03000509000000000000" pitchFamily="65" charset="-120"/>
                <a:ea typeface="標楷體" panose="03000509000000000000" pitchFamily="65" charset="-120"/>
              </a:rPr>
              <a:t>日）抵西安起算，至同治十二年九月</a:t>
            </a:r>
            <a:r>
              <a:rPr lang="zh-TW" altLang="en-US" sz="1800" dirty="0">
                <a:latin typeface="標楷體" panose="03000509000000000000" pitchFamily="65" charset="-120"/>
                <a:ea typeface="標楷體" panose="03000509000000000000" pitchFamily="65" charset="-120"/>
              </a:rPr>
              <a:t>十五日</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1873</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11</a:t>
            </a:r>
            <a:r>
              <a:rPr lang="zh-TW" altLang="zh-TW" sz="1800" dirty="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日）收復肅州，前後將近五年，與他答應兩宮皇太后及皇上「五年限期」吻合，</a:t>
            </a:r>
            <a:r>
              <a:rPr lang="zh-TW" altLang="en-US" sz="1800" b="1" dirty="0">
                <a:latin typeface="標楷體" panose="03000509000000000000" pitchFamily="65" charset="-120"/>
                <a:ea typeface="標楷體" panose="03000509000000000000" pitchFamily="65" charset="-120"/>
              </a:rPr>
              <a:t>左宗棠獲晉昇</a:t>
            </a:r>
            <a:r>
              <a:rPr lang="zh-TW" altLang="en-US" sz="1800" b="1" dirty="0">
                <a:latin typeface="標楷體"/>
                <a:ea typeface="標楷體"/>
              </a:rPr>
              <a:t>「協辦大學士」</a:t>
            </a:r>
            <a:r>
              <a:rPr lang="zh-TW" altLang="en-US" sz="1800" dirty="0">
                <a:latin typeface="標楷體" panose="03000509000000000000" pitchFamily="65" charset="-120"/>
                <a:ea typeface="標楷體" panose="03000509000000000000" pitchFamily="65" charset="-120"/>
              </a:rPr>
              <a:t>。</a:t>
            </a:r>
          </a:p>
          <a:p>
            <a:pPr marL="0" indent="0">
              <a:buNone/>
            </a:pP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29</a:t>
            </a:fld>
            <a:endParaRPr lang="zh-TW" altLang="en-US"/>
          </a:p>
        </p:txBody>
      </p:sp>
    </p:spTree>
    <p:extLst>
      <p:ext uri="{BB962C8B-B14F-4D97-AF65-F5344CB8AC3E}">
        <p14:creationId xmlns:p14="http://schemas.microsoft.com/office/powerpoint/2010/main" val="638580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855253D1-7C43-034C-97F4-5BEAFEB2A860}"/>
              </a:ext>
            </a:extLst>
          </p:cNvPr>
          <p:cNvSpPr>
            <a:spLocks noGrp="1"/>
          </p:cNvSpPr>
          <p:nvPr>
            <p:ph type="sldNum" sz="quarter" idx="12"/>
          </p:nvPr>
        </p:nvSpPr>
        <p:spPr/>
        <p:txBody>
          <a:bodyPr/>
          <a:lstStyle/>
          <a:p>
            <a:fld id="{5A46A927-F634-4831-85BD-6E7D33410148}" type="slidenum">
              <a:rPr lang="zh-TW" altLang="en-US" smtClean="0"/>
              <a:t>3</a:t>
            </a:fld>
            <a:endParaRPr lang="zh-TW" altLang="en-US"/>
          </a:p>
        </p:txBody>
      </p:sp>
      <p:pic>
        <p:nvPicPr>
          <p:cNvPr id="4" name="圖片 3" descr="一張含有 文字 的圖片&#10;&#10;自動產生的描述">
            <a:extLst>
              <a:ext uri="{FF2B5EF4-FFF2-40B4-BE49-F238E27FC236}">
                <a16:creationId xmlns:a16="http://schemas.microsoft.com/office/drawing/2014/main" id="{53399418-5F84-874C-9760-3C9DCCB53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122" y="548680"/>
            <a:ext cx="1532887" cy="2245679"/>
          </a:xfrm>
          <a:prstGeom prst="rect">
            <a:avLst/>
          </a:prstGeom>
        </p:spPr>
      </p:pic>
      <p:pic>
        <p:nvPicPr>
          <p:cNvPr id="6" name="圖片 5" descr="一張含有 文字, 書 的圖片&#10;&#10;自動產生的描述">
            <a:extLst>
              <a:ext uri="{FF2B5EF4-FFF2-40B4-BE49-F238E27FC236}">
                <a16:creationId xmlns:a16="http://schemas.microsoft.com/office/drawing/2014/main" id="{08C89812-124B-BF46-B7CA-6A3D4B7C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848" y="2494037"/>
            <a:ext cx="4484216" cy="3542531"/>
          </a:xfrm>
          <a:prstGeom prst="rect">
            <a:avLst/>
          </a:prstGeom>
        </p:spPr>
      </p:pic>
      <p:pic>
        <p:nvPicPr>
          <p:cNvPr id="8" name="圖片 7" descr="一張含有 文字, 個人, 舊, 團體 的圖片&#10;&#10;自動產生的描述">
            <a:extLst>
              <a:ext uri="{FF2B5EF4-FFF2-40B4-BE49-F238E27FC236}">
                <a16:creationId xmlns:a16="http://schemas.microsoft.com/office/drawing/2014/main" id="{BA7330AC-9347-2A47-BE9E-65EFD1203C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2484255"/>
            <a:ext cx="3116064" cy="3552313"/>
          </a:xfrm>
          <a:prstGeom prst="rect">
            <a:avLst/>
          </a:prstGeom>
        </p:spPr>
      </p:pic>
    </p:spTree>
    <p:extLst>
      <p:ext uri="{BB962C8B-B14F-4D97-AF65-F5344CB8AC3E}">
        <p14:creationId xmlns:p14="http://schemas.microsoft.com/office/powerpoint/2010/main" val="1937123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fontScale="40000" lnSpcReduction="20000"/>
          </a:bodyPr>
          <a:lstStyle/>
          <a:p>
            <a:pPr marL="0" indent="0">
              <a:buNone/>
            </a:pPr>
            <a:r>
              <a:rPr lang="zh-TW" altLang="en-US" sz="4200" b="1" dirty="0">
                <a:latin typeface="標楷體" panose="03000509000000000000" pitchFamily="65" charset="-120"/>
                <a:ea typeface="標楷體" panose="03000509000000000000" pitchFamily="65" charset="-120"/>
              </a:rPr>
              <a:t>（二）</a:t>
            </a:r>
            <a:r>
              <a:rPr lang="zh-TW" altLang="zh-TW" sz="4200" b="1" dirty="0">
                <a:latin typeface="標楷體" panose="03000509000000000000" pitchFamily="65" charset="-120"/>
                <a:ea typeface="標楷體" panose="03000509000000000000" pitchFamily="65" charset="-120"/>
              </a:rPr>
              <a:t>綏靖陝甘</a:t>
            </a:r>
            <a:r>
              <a:rPr lang="zh-TW" altLang="en-US" sz="4200" b="1" dirty="0">
                <a:latin typeface="標楷體" panose="03000509000000000000" pitchFamily="65" charset="-120"/>
                <a:ea typeface="標楷體" panose="03000509000000000000" pitchFamily="65" charset="-120"/>
              </a:rPr>
              <a:t>（續）</a:t>
            </a:r>
            <a:endParaRPr lang="en-US" altLang="zh-TW" sz="4200" b="1" dirty="0">
              <a:latin typeface="標楷體"/>
              <a:ea typeface="標楷體"/>
            </a:endParaRPr>
          </a:p>
          <a:p>
            <a:pPr marL="0" indent="265113">
              <a:buNone/>
            </a:pPr>
            <a:r>
              <a:rPr lang="en-US" altLang="zh-TW" sz="3800" dirty="0">
                <a:latin typeface="標楷體" panose="03000509000000000000" pitchFamily="65" charset="-120"/>
                <a:ea typeface="標楷體" panose="03000509000000000000" pitchFamily="65" charset="-120"/>
              </a:rPr>
              <a:t>4.</a:t>
            </a:r>
            <a:r>
              <a:rPr lang="zh-TW" altLang="en-US" sz="3800" dirty="0">
                <a:latin typeface="標楷體" panose="03000509000000000000" pitchFamily="65" charset="-120"/>
                <a:ea typeface="標楷體" panose="03000509000000000000" pitchFamily="65" charset="-120"/>
              </a:rPr>
              <a:t>善後</a:t>
            </a:r>
            <a:endParaRPr lang="en-US" altLang="zh-TW" sz="3800" dirty="0">
              <a:latin typeface="標楷體" panose="03000509000000000000" pitchFamily="65" charset="-120"/>
              <a:ea typeface="標楷體" panose="03000509000000000000" pitchFamily="65" charset="-120"/>
            </a:endParaRPr>
          </a:p>
          <a:p>
            <a:pPr marL="892175" indent="-528638">
              <a:buNone/>
            </a:pPr>
            <a:r>
              <a:rPr lang="zh-TW" altLang="zh-TW" sz="3400" dirty="0">
                <a:latin typeface="標楷體" panose="03000509000000000000" pitchFamily="65" charset="-120"/>
                <a:ea typeface="標楷體" panose="03000509000000000000" pitchFamily="65" charset="-120"/>
              </a:rPr>
              <a:t>（</a:t>
            </a:r>
            <a:r>
              <a:rPr lang="en-US" altLang="zh-TW" sz="3400" dirty="0">
                <a:latin typeface="標楷體" panose="03000509000000000000" pitchFamily="65" charset="-120"/>
                <a:ea typeface="標楷體" panose="03000509000000000000" pitchFamily="65" charset="-120"/>
              </a:rPr>
              <a:t>1</a:t>
            </a:r>
            <a:r>
              <a:rPr lang="zh-TW" altLang="en-US"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有關陝甘回亂，起因雖是漢回相仇的小事，但清廷派往地方的行政官員多有「以漢制回」、「護漢抑回」之處，致激起回民強烈抗爭。迨爭端浮上台面，清廷有「主撫」、「主剿」兩種極端主張。</a:t>
            </a:r>
            <a:r>
              <a:rPr lang="zh-TW" altLang="zh-TW" sz="3400" b="1" dirty="0">
                <a:latin typeface="標楷體" panose="03000509000000000000" pitchFamily="65" charset="-120"/>
                <a:ea typeface="標楷體" panose="03000509000000000000" pitchFamily="65" charset="-120"/>
              </a:rPr>
              <a:t>左宗棠則提出「剿撫兼施」</a:t>
            </a:r>
            <a:r>
              <a:rPr lang="zh-TW" altLang="zh-TW" sz="3400" dirty="0">
                <a:latin typeface="標楷體" panose="03000509000000000000" pitchFamily="65" charset="-120"/>
                <a:ea typeface="標楷體" panose="03000509000000000000" pitchFamily="65" charset="-120"/>
              </a:rPr>
              <a:t>，</a:t>
            </a:r>
            <a:r>
              <a:rPr lang="zh-TW" altLang="zh-TW" sz="3400" b="1" dirty="0">
                <a:latin typeface="標楷體" panose="03000509000000000000" pitchFamily="65" charset="-120"/>
                <a:ea typeface="標楷體" panose="03000509000000000000" pitchFamily="65" charset="-120"/>
              </a:rPr>
              <a:t>並補充說明他的步驟是「先之以剿」、「剿到極處，故能議撫」、「未有不痛剿而能撫者」，充分顯示他務實的作風。</a:t>
            </a:r>
          </a:p>
          <a:p>
            <a:pPr marL="892175" indent="-528638">
              <a:buNone/>
            </a:pPr>
            <a:r>
              <a:rPr lang="zh-TW" altLang="zh-TW" sz="3400" dirty="0">
                <a:latin typeface="標楷體" panose="03000509000000000000" pitchFamily="65" charset="-120"/>
                <a:ea typeface="標楷體" panose="03000509000000000000" pitchFamily="65" charset="-120"/>
              </a:rPr>
              <a:t>（</a:t>
            </a:r>
            <a:r>
              <a:rPr lang="en-US" altLang="zh-TW" sz="3400" dirty="0">
                <a:latin typeface="標楷體" panose="03000509000000000000" pitchFamily="65" charset="-120"/>
                <a:ea typeface="標楷體" panose="03000509000000000000" pitchFamily="65" charset="-120"/>
              </a:rPr>
              <a:t>2</a:t>
            </a:r>
            <a:r>
              <a:rPr lang="zh-TW" altLang="en-US"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左宗棠知道「撫」比「剿」難，因為「撫」之後還有善後的工作。左宗棠在陝甘的善後，主要有「屯墾」與「撫回」兩項。</a:t>
            </a:r>
          </a:p>
          <a:p>
            <a:pPr marL="892175" indent="-263525">
              <a:buNone/>
            </a:pPr>
            <a:r>
              <a:rPr lang="zh-TW" altLang="en-US" sz="3400" dirty="0">
                <a:latin typeface="標楷體" panose="03000509000000000000" pitchFamily="65" charset="-120"/>
                <a:ea typeface="標楷體" panose="03000509000000000000" pitchFamily="65" charset="-120"/>
              </a:rPr>
              <a:t>甲</a:t>
            </a:r>
            <a:r>
              <a:rPr lang="zh-TW" altLang="zh-TW" sz="3400" dirty="0">
                <a:latin typeface="標楷體" panose="03000509000000000000" pitchFamily="65" charset="-120"/>
                <a:ea typeface="標楷體" panose="03000509000000000000" pitchFamily="65" charset="-120"/>
              </a:rPr>
              <a:t>、屯墾：無論是安排投降的軍民、飢民、流民、難民等，由政府協助找地定居、進行農業生產；亦或左宗棠ㄧ向提倡的「軍墾」，都是很複雜的工作，左宗棠對此特別講究，並親自監督辦理。在軍墾方面，「</a:t>
            </a:r>
            <a:r>
              <a:rPr lang="zh-TW" altLang="zh-TW" sz="3400" b="1" dirty="0">
                <a:latin typeface="標楷體" panose="03000509000000000000" pitchFamily="65" charset="-120"/>
                <a:ea typeface="標楷體" panose="03000509000000000000" pitchFamily="65" charset="-120"/>
              </a:rPr>
              <a:t>地已開荒成熟，仍還之民</a:t>
            </a:r>
            <a:r>
              <a:rPr lang="zh-TW" altLang="zh-TW" sz="3400" dirty="0">
                <a:latin typeface="標楷體" panose="03000509000000000000" pitchFamily="65" charset="-120"/>
                <a:ea typeface="標楷體" panose="03000509000000000000" pitchFamily="65" charset="-120"/>
              </a:rPr>
              <a:t>」，尤其令吾人佩服。</a:t>
            </a:r>
          </a:p>
          <a:p>
            <a:pPr marL="892175" indent="-263525">
              <a:buNone/>
            </a:pPr>
            <a:r>
              <a:rPr lang="zh-TW" altLang="en-US" sz="3400" dirty="0">
                <a:latin typeface="標楷體" panose="03000509000000000000" pitchFamily="65" charset="-120"/>
                <a:ea typeface="標楷體" panose="03000509000000000000" pitchFamily="65" charset="-120"/>
              </a:rPr>
              <a:t>乙</a:t>
            </a:r>
            <a:r>
              <a:rPr lang="zh-TW" altLang="zh-TW" sz="3400" dirty="0">
                <a:latin typeface="標楷體" panose="03000509000000000000" pitchFamily="65" charset="-120"/>
                <a:ea typeface="標楷體" panose="03000509000000000000" pitchFamily="65" charset="-120"/>
              </a:rPr>
              <a:t>、撫回：左宗棠尊重回民之信仰（但規定清真寺不得有軍事作用），也不同意某些人「用夏變夷」（強迫回民漢化）的說法。他將降回遷徙至異地，輔導其生產耕作，照顧其生活，但「</a:t>
            </a:r>
            <a:r>
              <a:rPr lang="zh-TW" altLang="zh-TW" sz="3400" b="1" dirty="0">
                <a:latin typeface="標楷體" panose="03000509000000000000" pitchFamily="65" charset="-120"/>
                <a:ea typeface="標楷體" panose="03000509000000000000" pitchFamily="65" charset="-120"/>
              </a:rPr>
              <a:t>使漢與回不同居ㄧ地</a:t>
            </a:r>
            <a:r>
              <a:rPr lang="zh-TW" altLang="zh-TW" sz="3400" dirty="0">
                <a:latin typeface="標楷體" panose="03000509000000000000" pitchFamily="65" charset="-120"/>
                <a:ea typeface="標楷體" panose="03000509000000000000" pitchFamily="65" charset="-120"/>
              </a:rPr>
              <a:t>」。這對穩定社會秩序，恢復經濟成長有ㄧ定貢獻。不過他也採戶口聯甲制度，限制遷徙旅行等，防範回民聚眾。</a:t>
            </a:r>
          </a:p>
          <a:p>
            <a:pPr marL="892175" indent="-528638">
              <a:buNone/>
            </a:pPr>
            <a:r>
              <a:rPr lang="zh-TW" altLang="zh-TW" sz="3400" dirty="0">
                <a:latin typeface="標楷體" panose="03000509000000000000" pitchFamily="65" charset="-120"/>
                <a:ea typeface="標楷體" panose="03000509000000000000" pitchFamily="65" charset="-120"/>
              </a:rPr>
              <a:t>（</a:t>
            </a:r>
            <a:r>
              <a:rPr lang="en-US" altLang="zh-TW" sz="3400" dirty="0">
                <a:latin typeface="標楷體" panose="03000509000000000000" pitchFamily="65" charset="-120"/>
                <a:ea typeface="標楷體" panose="03000509000000000000" pitchFamily="65" charset="-120"/>
              </a:rPr>
              <a:t>3</a:t>
            </a:r>
            <a:r>
              <a:rPr lang="zh-TW" altLang="en-US"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有關左宗棠在綏靖陝甘過程殺戮過重ㄧ節（例如肅州），左宗棠事後自己深感愧疚（自辦軍務以來，于髮、捻投誠時，皆力主不妄殺，不搜贓</a:t>
            </a:r>
            <a:r>
              <a:rPr lang="en-US" altLang="zh-TW"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之禁令，但在克復肅州時</a:t>
            </a:r>
            <a:r>
              <a:rPr lang="en-US" altLang="zh-TW"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尚有不能盡行其志者」，史家也有所評論。多少年後，有人稱左宗棠為「左阿訇」（回人敬稱），也有人說他是「左屠夫」，不知左宗棠自己怎麼想？</a:t>
            </a:r>
          </a:p>
          <a:p>
            <a:pPr marL="452438" indent="0">
              <a:buNone/>
            </a:pPr>
            <a:r>
              <a:rPr lang="zh-TW" altLang="en-US" sz="3400" b="1" dirty="0">
                <a:latin typeface="標楷體" panose="03000509000000000000" pitchFamily="65" charset="-120"/>
                <a:ea typeface="標楷體" panose="03000509000000000000" pitchFamily="65" charset="-120"/>
              </a:rPr>
              <a:t>但從恢復社會秩序</a:t>
            </a:r>
            <a:r>
              <a:rPr lang="zh-TW" altLang="en-US" sz="3400" b="1" dirty="0">
                <a:latin typeface="標楷體"/>
                <a:ea typeface="標楷體"/>
              </a:rPr>
              <a:t>，使人民安居樂業，不再受動亂飢荒之苦的角度而言，左宗棠絕對是有功於社稷。</a:t>
            </a:r>
            <a:endParaRPr lang="zh-TW" altLang="en-US" sz="34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30</a:t>
            </a:fld>
            <a:endParaRPr lang="zh-TW" altLang="en-US"/>
          </a:p>
        </p:txBody>
      </p:sp>
    </p:spTree>
    <p:extLst>
      <p:ext uri="{BB962C8B-B14F-4D97-AF65-F5344CB8AC3E}">
        <p14:creationId xmlns:p14="http://schemas.microsoft.com/office/powerpoint/2010/main" val="345071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85000" lnSpcReduction="20000"/>
          </a:bodyPr>
          <a:lstStyle/>
          <a:p>
            <a:pPr marL="0" indent="0">
              <a:buNone/>
            </a:pPr>
            <a:r>
              <a:rPr lang="zh-TW" altLang="en-US" sz="2100" dirty="0">
                <a:latin typeface="標楷體" panose="03000509000000000000" pitchFamily="65" charset="-120"/>
                <a:ea typeface="標楷體" panose="03000509000000000000" pitchFamily="65" charset="-120"/>
              </a:rPr>
              <a:t>同治十三年（</a:t>
            </a:r>
            <a:r>
              <a:rPr lang="en-US" altLang="zh-TW" sz="2100" dirty="0">
                <a:latin typeface="標楷體" panose="03000509000000000000" pitchFamily="65" charset="-120"/>
                <a:ea typeface="標楷體" panose="03000509000000000000" pitchFamily="65" charset="-120"/>
              </a:rPr>
              <a:t>1874</a:t>
            </a:r>
            <a:r>
              <a:rPr lang="zh-TW" altLang="en-US" sz="2100" dirty="0">
                <a:latin typeface="標楷體" panose="03000509000000000000" pitchFamily="65" charset="-120"/>
                <a:ea typeface="標楷體" panose="03000509000000000000" pitchFamily="65" charset="-120"/>
              </a:rPr>
              <a:t>）七月，</a:t>
            </a:r>
            <a:r>
              <a:rPr lang="zh-TW" altLang="en-US" sz="2100" b="1" dirty="0">
                <a:latin typeface="標楷體" panose="03000509000000000000" pitchFamily="65" charset="-120"/>
                <a:ea typeface="標楷體" panose="03000509000000000000" pitchFamily="65" charset="-120"/>
              </a:rPr>
              <a:t>左宗棠晉昇「東閣大學士」</a:t>
            </a:r>
            <a:r>
              <a:rPr lang="zh-TW" altLang="en-US" sz="2100" dirty="0">
                <a:latin typeface="標楷體" panose="03000509000000000000" pitchFamily="65" charset="-120"/>
                <a:ea typeface="標楷體" panose="03000509000000000000" pitchFamily="65" charset="-120"/>
              </a:rPr>
              <a:t>，仍「留督陝甘」，這一年左宗棠</a:t>
            </a:r>
            <a:r>
              <a:rPr lang="en-US" altLang="zh-TW" sz="2100" dirty="0">
                <a:latin typeface="標楷體" panose="03000509000000000000" pitchFamily="65" charset="-120"/>
                <a:ea typeface="標楷體" panose="03000509000000000000" pitchFamily="65" charset="-120"/>
              </a:rPr>
              <a:t>62</a:t>
            </a:r>
            <a:r>
              <a:rPr lang="zh-TW" altLang="en-US" sz="2100" dirty="0">
                <a:latin typeface="標楷體" panose="03000509000000000000" pitchFamily="65" charset="-120"/>
                <a:ea typeface="標楷體" panose="03000509000000000000" pitchFamily="65" charset="-120"/>
              </a:rPr>
              <a:t>歲。</a:t>
            </a:r>
            <a:endParaRPr lang="en-US" altLang="zh-TW" sz="2100" dirty="0">
              <a:latin typeface="標楷體" panose="03000509000000000000" pitchFamily="65" charset="-120"/>
              <a:ea typeface="標楷體" panose="03000509000000000000" pitchFamily="65" charset="-120"/>
            </a:endParaRPr>
          </a:p>
          <a:p>
            <a:pPr marL="0" indent="0">
              <a:buNone/>
            </a:pPr>
            <a:r>
              <a:rPr lang="zh-TW" altLang="zh-TW" sz="2100" b="1" dirty="0">
                <a:latin typeface="標楷體" panose="03000509000000000000" pitchFamily="65" charset="-120"/>
                <a:ea typeface="標楷體" panose="03000509000000000000" pitchFamily="65" charset="-120"/>
              </a:rPr>
              <a:t>（</a:t>
            </a:r>
            <a:r>
              <a:rPr lang="zh-TW" altLang="en-US" sz="2100" b="1" dirty="0">
                <a:latin typeface="標楷體" panose="03000509000000000000" pitchFamily="65" charset="-120"/>
                <a:ea typeface="標楷體" panose="03000509000000000000" pitchFamily="65" charset="-120"/>
              </a:rPr>
              <a:t>一</a:t>
            </a:r>
            <a:r>
              <a:rPr lang="zh-TW" altLang="en-US" sz="2100" b="1" dirty="0">
                <a:latin typeface="標楷體"/>
                <a:ea typeface="標楷體"/>
              </a:rPr>
              <a:t>）</a:t>
            </a:r>
            <a:r>
              <a:rPr lang="zh-TW" altLang="en-US" sz="2100" b="1" dirty="0">
                <a:latin typeface="標楷體" panose="03000509000000000000" pitchFamily="65" charset="-120"/>
                <a:ea typeface="標楷體" panose="03000509000000000000" pitchFamily="65" charset="-120"/>
              </a:rPr>
              <a:t>海防塞防之爭</a:t>
            </a:r>
            <a:endParaRPr lang="en-US" altLang="zh-TW" sz="2100" b="1" dirty="0">
              <a:latin typeface="標楷體" panose="03000509000000000000" pitchFamily="65" charset="-120"/>
              <a:ea typeface="標楷體" panose="03000509000000000000" pitchFamily="65" charset="-120"/>
            </a:endParaRPr>
          </a:p>
          <a:p>
            <a:pPr marL="265113" indent="0">
              <a:buNone/>
            </a:pPr>
            <a:r>
              <a:rPr lang="zh-TW" altLang="zh-TW" sz="2100" dirty="0">
                <a:latin typeface="標楷體" panose="03000509000000000000" pitchFamily="65" charset="-120"/>
                <a:ea typeface="標楷體" panose="03000509000000000000" pitchFamily="65" charset="-120"/>
              </a:rPr>
              <a:t>清朝「同治中興」（即勘平內亂）後，外侮踵至，因而由如何加強海防延伸為</a:t>
            </a:r>
            <a:r>
              <a:rPr lang="zh-TW" altLang="zh-TW" sz="2100" b="1" dirty="0">
                <a:latin typeface="標楷體" panose="03000509000000000000" pitchFamily="65" charset="-120"/>
                <a:ea typeface="標楷體" panose="03000509000000000000" pitchFamily="65" charset="-120"/>
              </a:rPr>
              <a:t>「海防與塞防孰重」</a:t>
            </a:r>
            <a:r>
              <a:rPr lang="zh-TW" altLang="zh-TW" sz="2100" dirty="0">
                <a:latin typeface="標楷體" panose="03000509000000000000" pitchFamily="65" charset="-120"/>
                <a:ea typeface="標楷體" panose="03000509000000000000" pitchFamily="65" charset="-120"/>
              </a:rPr>
              <a:t>，更發展為要不要放棄新疆的問題，茲先從新疆談起。</a:t>
            </a:r>
          </a:p>
          <a:p>
            <a:pPr marL="0" indent="265113">
              <a:buNone/>
            </a:pPr>
            <a:r>
              <a:rPr lang="en-US" altLang="zh-TW" sz="2100" b="1" dirty="0">
                <a:latin typeface="標楷體" panose="03000509000000000000" pitchFamily="65" charset="-120"/>
                <a:ea typeface="標楷體" panose="03000509000000000000" pitchFamily="65" charset="-120"/>
              </a:rPr>
              <a:t>1.</a:t>
            </a:r>
            <a:r>
              <a:rPr lang="zh-TW" altLang="zh-TW" sz="2100" b="1" dirty="0">
                <a:latin typeface="標楷體" panose="03000509000000000000" pitchFamily="65" charset="-120"/>
                <a:ea typeface="標楷體" panose="03000509000000000000" pitchFamily="65" charset="-120"/>
              </a:rPr>
              <a:t>什麼是「新疆」？</a:t>
            </a:r>
          </a:p>
          <a:p>
            <a:pPr marL="452438" indent="0">
              <a:buNone/>
            </a:pPr>
            <a:r>
              <a:rPr lang="zh-TW" altLang="zh-TW" sz="2100" dirty="0">
                <a:latin typeface="標楷體" panose="03000509000000000000" pitchFamily="65" charset="-120"/>
                <a:ea typeface="標楷體" panose="03000509000000000000" pitchFamily="65" charset="-120"/>
              </a:rPr>
              <a:t>新疆古稱西域，明代對此地區採消極管理，最後退守嘉裕關。清初武力強盛，亁隆帝的「十全武功」，平定準噶爾（蒙古ㄧ支，當時控制新疆東部）即佔十分之二，</a:t>
            </a:r>
            <a:r>
              <a:rPr lang="en-US" altLang="zh-TW" sz="2100" b="1" dirty="0">
                <a:latin typeface="標楷體" panose="03000509000000000000" pitchFamily="65" charset="-120"/>
                <a:ea typeface="標楷體" panose="03000509000000000000" pitchFamily="65" charset="-120"/>
              </a:rPr>
              <a:t>1757</a:t>
            </a:r>
            <a:r>
              <a:rPr lang="zh-TW" altLang="zh-TW" sz="2100" b="1" dirty="0">
                <a:latin typeface="標楷體" panose="03000509000000000000" pitchFamily="65" charset="-120"/>
                <a:ea typeface="標楷體" panose="03000509000000000000" pitchFamily="65" charset="-120"/>
              </a:rPr>
              <a:t>年亁隆帝把這塊</a:t>
            </a:r>
            <a:r>
              <a:rPr lang="en-US" altLang="zh-TW" sz="2100" b="1" dirty="0">
                <a:latin typeface="標楷體" panose="03000509000000000000" pitchFamily="65" charset="-120"/>
                <a:ea typeface="標楷體" panose="03000509000000000000" pitchFamily="65" charset="-120"/>
              </a:rPr>
              <a:t>166</a:t>
            </a:r>
            <a:r>
              <a:rPr lang="zh-TW" altLang="zh-TW" sz="2100" b="1" dirty="0">
                <a:latin typeface="標楷體" panose="03000509000000000000" pitchFamily="65" charset="-120"/>
                <a:ea typeface="標楷體" panose="03000509000000000000" pitchFamily="65" charset="-120"/>
              </a:rPr>
              <a:t>萬平方公里的地方命名為「新疆」</a:t>
            </a:r>
            <a:r>
              <a:rPr lang="zh-TW" altLang="zh-TW" sz="2100" dirty="0">
                <a:latin typeface="標楷體" panose="03000509000000000000" pitchFamily="65" charset="-120"/>
                <a:ea typeface="標楷體" panose="03000509000000000000" pitchFamily="65" charset="-120"/>
              </a:rPr>
              <a:t>，係取「故土新歸」之意。鴉片戰爭後，清朝國勢日蹙，新疆地區也岀現危機。</a:t>
            </a:r>
            <a:r>
              <a:rPr lang="en-US" altLang="zh-TW" sz="2100" dirty="0">
                <a:latin typeface="標楷體" panose="03000509000000000000" pitchFamily="65" charset="-120"/>
                <a:ea typeface="標楷體" panose="03000509000000000000" pitchFamily="65" charset="-120"/>
              </a:rPr>
              <a:t>1864</a:t>
            </a:r>
            <a:r>
              <a:rPr lang="zh-TW" altLang="zh-TW" sz="2100" dirty="0">
                <a:latin typeface="標楷體" panose="03000509000000000000" pitchFamily="65" charset="-120"/>
                <a:ea typeface="標楷體" panose="03000509000000000000" pitchFamily="65" charset="-120"/>
              </a:rPr>
              <a:t>年，該地岀現五個地方割據政權，引起外國覬覦。</a:t>
            </a:r>
            <a:r>
              <a:rPr lang="en-US" altLang="zh-TW" sz="2100" b="1" dirty="0">
                <a:latin typeface="標楷體" panose="03000509000000000000" pitchFamily="65" charset="-120"/>
                <a:ea typeface="標楷體" panose="03000509000000000000" pitchFamily="65" charset="-120"/>
              </a:rPr>
              <a:t>1867</a:t>
            </a:r>
            <a:r>
              <a:rPr lang="zh-TW" altLang="zh-TW" sz="2100" b="1" dirty="0">
                <a:latin typeface="標楷體" panose="03000509000000000000" pitchFamily="65" charset="-120"/>
                <a:ea typeface="標楷體" panose="03000509000000000000" pitchFamily="65" charset="-120"/>
              </a:rPr>
              <a:t>年，中亞浩罕國軍官阿古柏在南疆建立「哲得沙爾汗國」政權</a:t>
            </a:r>
            <a:r>
              <a:rPr lang="zh-TW" altLang="zh-TW" sz="2100" dirty="0">
                <a:latin typeface="標楷體" panose="03000509000000000000" pitchFamily="65" charset="-120"/>
                <a:ea typeface="標楷體" panose="03000509000000000000" pitchFamily="65" charset="-120"/>
              </a:rPr>
              <a:t>，自稱為汗，控制南疆，並入侵北疆，</a:t>
            </a:r>
            <a:r>
              <a:rPr lang="en-US" altLang="zh-TW" sz="2100" dirty="0">
                <a:latin typeface="標楷體" panose="03000509000000000000" pitchFamily="65" charset="-120"/>
                <a:ea typeface="標楷體" panose="03000509000000000000" pitchFamily="65" charset="-120"/>
              </a:rPr>
              <a:t>1870</a:t>
            </a:r>
            <a:r>
              <a:rPr lang="zh-TW" altLang="zh-TW" sz="2100" dirty="0">
                <a:latin typeface="標楷體" panose="03000509000000000000" pitchFamily="65" charset="-120"/>
                <a:ea typeface="標楷體" panose="03000509000000000000" pitchFamily="65" charset="-120"/>
              </a:rPr>
              <a:t>年佔據烏魯木齊，</a:t>
            </a:r>
            <a:r>
              <a:rPr lang="zh-TW" altLang="zh-TW" sz="2100" b="1" dirty="0">
                <a:latin typeface="標楷體" panose="03000509000000000000" pitchFamily="65" charset="-120"/>
                <a:ea typeface="標楷體" panose="03000509000000000000" pitchFamily="65" charset="-120"/>
              </a:rPr>
              <a:t>新疆大部分地區成為異域</a:t>
            </a:r>
            <a:r>
              <a:rPr lang="zh-TW" altLang="zh-TW" sz="2100" dirty="0">
                <a:latin typeface="標楷體" panose="03000509000000000000" pitchFamily="65" charset="-120"/>
                <a:ea typeface="標楷體" panose="03000509000000000000" pitchFamily="65" charset="-120"/>
              </a:rPr>
              <a:t>。此外，</a:t>
            </a:r>
            <a:r>
              <a:rPr lang="zh-TW" altLang="zh-TW" sz="2100" b="1" dirty="0">
                <a:latin typeface="標楷體" panose="03000509000000000000" pitchFamily="65" charset="-120"/>
                <a:ea typeface="標楷體" panose="03000509000000000000" pitchFamily="65" charset="-120"/>
              </a:rPr>
              <a:t>沙俄也入侵塔什干設立「土耳其斯坦總督府」，並於</a:t>
            </a:r>
            <a:r>
              <a:rPr lang="en-US" altLang="zh-TW" sz="2100" b="1" dirty="0">
                <a:latin typeface="標楷體" panose="03000509000000000000" pitchFamily="65" charset="-120"/>
                <a:ea typeface="標楷體" panose="03000509000000000000" pitchFamily="65" charset="-120"/>
              </a:rPr>
              <a:t>1871</a:t>
            </a:r>
            <a:r>
              <a:rPr lang="zh-TW" altLang="zh-TW" sz="2100" b="1" dirty="0">
                <a:latin typeface="標楷體" panose="03000509000000000000" pitchFamily="65" charset="-120"/>
                <a:ea typeface="標楷體" panose="03000509000000000000" pitchFamily="65" charset="-120"/>
              </a:rPr>
              <a:t>年岀兵佔領伊犁地區。</a:t>
            </a:r>
          </a:p>
          <a:p>
            <a:pPr marL="452438" indent="0">
              <a:buNone/>
            </a:pPr>
            <a:r>
              <a:rPr lang="en-US" altLang="zh-TW" sz="2100" dirty="0">
                <a:latin typeface="標楷體" panose="03000509000000000000" pitchFamily="65" charset="-120"/>
                <a:ea typeface="標楷體" panose="03000509000000000000" pitchFamily="65" charset="-120"/>
              </a:rPr>
              <a:t>1872</a:t>
            </a:r>
            <a:r>
              <a:rPr lang="zh-TW" altLang="zh-TW" sz="2100" dirty="0">
                <a:latin typeface="標楷體" panose="03000509000000000000" pitchFamily="65" charset="-120"/>
                <a:ea typeface="標楷體" panose="03000509000000000000" pitchFamily="65" charset="-120"/>
              </a:rPr>
              <a:t>年沙俄與阿古柏簽定「通商條約」，正式承認阿古柏政權。另ㄧ方面，英國為屏障印度計，也向阿古柏提供軍火和各種物資，阿古柏也表示為英王的臣屬，英國承認阿古柏是「合法的獨立王國」，並於</a:t>
            </a:r>
            <a:r>
              <a:rPr lang="en-US" altLang="zh-TW" sz="2100" dirty="0">
                <a:latin typeface="標楷體" panose="03000509000000000000" pitchFamily="65" charset="-120"/>
                <a:ea typeface="標楷體" panose="03000509000000000000" pitchFamily="65" charset="-120"/>
              </a:rPr>
              <a:t>1874</a:t>
            </a:r>
            <a:r>
              <a:rPr lang="zh-TW" altLang="zh-TW" sz="2100" dirty="0">
                <a:latin typeface="標楷體" panose="03000509000000000000" pitchFamily="65" charset="-120"/>
                <a:ea typeface="標楷體" panose="03000509000000000000" pitchFamily="65" charset="-120"/>
              </a:rPr>
              <a:t>年與其簽訂條約。</a:t>
            </a:r>
          </a:p>
          <a:p>
            <a:pPr marL="452438" indent="0">
              <a:buNone/>
            </a:pPr>
            <a:r>
              <a:rPr lang="zh-TW" altLang="zh-TW" sz="2100" dirty="0">
                <a:latin typeface="標楷體" panose="03000509000000000000" pitchFamily="65" charset="-120"/>
                <a:ea typeface="標楷體" panose="03000509000000000000" pitchFamily="65" charset="-120"/>
              </a:rPr>
              <a:t>這就是同治</a:t>
            </a:r>
            <a:r>
              <a:rPr lang="zh-TW" altLang="en-US" sz="2100" dirty="0">
                <a:latin typeface="標楷體" panose="03000509000000000000" pitchFamily="65" charset="-120"/>
                <a:ea typeface="標楷體" panose="03000509000000000000" pitchFamily="65" charset="-120"/>
              </a:rPr>
              <a:t>十二</a:t>
            </a:r>
            <a:r>
              <a:rPr lang="zh-TW" altLang="zh-TW" sz="2100" dirty="0">
                <a:latin typeface="標楷體" panose="03000509000000000000" pitchFamily="65" charset="-120"/>
                <a:ea typeface="標楷體" panose="03000509000000000000" pitchFamily="65" charset="-120"/>
              </a:rPr>
              <a:t>年左宗棠上書總理衙門「</a:t>
            </a:r>
            <a:r>
              <a:rPr lang="zh-TW" altLang="zh-TW" sz="2100" b="1" dirty="0">
                <a:latin typeface="標楷體" panose="03000509000000000000" pitchFamily="65" charset="-120"/>
                <a:ea typeface="標楷體" panose="03000509000000000000" pitchFamily="65" charset="-120"/>
              </a:rPr>
              <a:t>欲杜俄人狡謀，必先定回部；欲收伊犁，必先克烏魯木齊</a:t>
            </a:r>
            <a:r>
              <a:rPr lang="zh-TW" altLang="zh-TW" sz="2100" dirty="0">
                <a:latin typeface="標楷體" panose="03000509000000000000" pitchFamily="65" charset="-120"/>
                <a:ea typeface="標楷體" panose="03000509000000000000" pitchFamily="65" charset="-120"/>
              </a:rPr>
              <a:t>」的時空背景。</a:t>
            </a:r>
          </a:p>
          <a:p>
            <a:pPr marL="0" indent="0">
              <a:buNone/>
            </a:pP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31</a:t>
            </a:fld>
            <a:endParaRPr lang="zh-TW" altLang="en-US"/>
          </a:p>
        </p:txBody>
      </p:sp>
    </p:spTree>
    <p:extLst>
      <p:ext uri="{BB962C8B-B14F-4D97-AF65-F5344CB8AC3E}">
        <p14:creationId xmlns:p14="http://schemas.microsoft.com/office/powerpoint/2010/main" val="549618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a:t>
            </a:r>
            <a:r>
              <a:rPr lang="zh-TW" altLang="en-US" sz="2000" b="1" dirty="0">
                <a:latin typeface="標楷體"/>
                <a:ea typeface="標楷體"/>
              </a:rPr>
              <a:t>）</a:t>
            </a:r>
            <a:r>
              <a:rPr lang="zh-TW" altLang="en-US" sz="2000" b="1" dirty="0">
                <a:latin typeface="標楷體" panose="03000509000000000000" pitchFamily="65" charset="-120"/>
                <a:ea typeface="標楷體" panose="03000509000000000000" pitchFamily="65" charset="-120"/>
              </a:rPr>
              <a:t>海防塞防之爭（續）</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1800" b="1" dirty="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日本侵台，促使清朝加強海防</a:t>
            </a:r>
          </a:p>
          <a:p>
            <a:pPr marL="892175" indent="-5286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同治</a:t>
            </a:r>
            <a:r>
              <a:rPr lang="zh-TW" altLang="en-US" sz="1800" dirty="0">
                <a:latin typeface="標楷體" panose="03000509000000000000" pitchFamily="65" charset="-120"/>
                <a:ea typeface="標楷體" panose="03000509000000000000" pitchFamily="65" charset="-120"/>
              </a:rPr>
              <a:t>十</a:t>
            </a:r>
            <a:r>
              <a:rPr lang="zh-TW" altLang="zh-TW" sz="1800" dirty="0">
                <a:latin typeface="標楷體" panose="03000509000000000000" pitchFamily="65" charset="-120"/>
                <a:ea typeface="標楷體" panose="03000509000000000000" pitchFamily="65" charset="-120"/>
              </a:rPr>
              <a:t>年</a:t>
            </a:r>
            <a:r>
              <a:rPr lang="zh-TW" altLang="en-US" sz="1800" dirty="0">
                <a:latin typeface="標楷體" panose="03000509000000000000" pitchFamily="65" charset="-120"/>
                <a:ea typeface="標楷體" panose="03000509000000000000" pitchFamily="65" charset="-120"/>
              </a:rPr>
              <a:t>十</a:t>
            </a:r>
            <a:r>
              <a:rPr lang="zh-TW" altLang="zh-TW" sz="1800" dirty="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1871</a:t>
            </a:r>
            <a:r>
              <a:rPr lang="zh-TW" altLang="zh-TW" sz="1800" dirty="0">
                <a:latin typeface="標楷體" panose="03000509000000000000" pitchFamily="65" charset="-120"/>
                <a:ea typeface="標楷體" panose="03000509000000000000" pitchFamily="65" charset="-120"/>
              </a:rPr>
              <a:t>），琉球ㄧ艘船遭遇颱風，飄流至台灣東南部（今九棚灣附近），其中有</a:t>
            </a:r>
            <a:r>
              <a:rPr lang="en-US" altLang="zh-TW" sz="1800" dirty="0">
                <a:latin typeface="標楷體" panose="03000509000000000000" pitchFamily="65" charset="-120"/>
                <a:ea typeface="標楷體" panose="03000509000000000000" pitchFamily="65" charset="-120"/>
              </a:rPr>
              <a:t>54</a:t>
            </a:r>
            <a:r>
              <a:rPr lang="zh-TW" altLang="zh-TW" sz="1800" dirty="0">
                <a:latin typeface="標楷體" panose="03000509000000000000" pitchFamily="65" charset="-120"/>
                <a:ea typeface="標楷體" panose="03000509000000000000" pitchFamily="65" charset="-120"/>
              </a:rPr>
              <a:t>名乘員（含</a:t>
            </a: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名日籍漁民）遭原住民殺害。日本外務卿副島種臣</a:t>
            </a:r>
            <a:r>
              <a:rPr lang="en-US" altLang="zh-TW" sz="1800" dirty="0">
                <a:latin typeface="標楷體" panose="03000509000000000000" pitchFamily="65" charset="-120"/>
                <a:ea typeface="標楷體" panose="03000509000000000000" pitchFamily="65" charset="-120"/>
              </a:rPr>
              <a:t>1873</a:t>
            </a:r>
            <a:r>
              <a:rPr lang="zh-TW" altLang="zh-TW" sz="1800" dirty="0">
                <a:latin typeface="標楷體" panose="03000509000000000000" pitchFamily="65" charset="-120"/>
                <a:ea typeface="標楷體" panose="03000509000000000000" pitchFamily="65" charset="-120"/>
              </a:rPr>
              <a:t>年向清朝總理衙門提出此事，當時大臣毛某回以「（台灣）生番係我化外之民，問罪與否，聽憑貴國辦理」。同治</a:t>
            </a:r>
            <a:r>
              <a:rPr lang="zh-TW" altLang="en-US" sz="1800" dirty="0">
                <a:latin typeface="標楷體" panose="03000509000000000000" pitchFamily="65" charset="-120"/>
                <a:ea typeface="標楷體" panose="03000509000000000000" pitchFamily="65" charset="-120"/>
              </a:rPr>
              <a:t>十三</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1874</a:t>
            </a:r>
            <a:r>
              <a:rPr lang="zh-TW" altLang="zh-TW" sz="1800" dirty="0">
                <a:latin typeface="標楷體" panose="03000509000000000000" pitchFamily="65" charset="-120"/>
                <a:ea typeface="標楷體" panose="03000509000000000000" pitchFamily="65" charset="-120"/>
              </a:rPr>
              <a:t>），日本派西鄉從道率兵三千六百從社寮（現車城鄉射寮村）登陸，原住民激烈抵抗後不支投降，清朝也派沈葆楨率淮軍赴台，後經英使威妥瑪調停，雙方訂定「北京專約」，清朝賠款五十萬兩（但清朝不認為是賠款，十萬兩是撫恤金，另四十萬兩為修建房屋）。</a:t>
            </a:r>
            <a:endParaRPr lang="en-US" altLang="zh-TW" sz="1800" dirty="0">
              <a:latin typeface="標楷體" panose="03000509000000000000" pitchFamily="65" charset="-120"/>
              <a:ea typeface="標楷體" panose="03000509000000000000" pitchFamily="65" charset="-120"/>
            </a:endParaRPr>
          </a:p>
          <a:p>
            <a:pPr marL="892175" indent="-528638">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由於這個事件，清朝總理衙門上奏「以ㄧ小國之不馴，而備御無策，西洋各國之觀變而動，患之頻見而未及見者也」。因此，認為必須積極籌劃海防，並提出「練兵、簡器、造船、籌餉、用人、持久」等六項具體應變措施。軍機處隨發布上諭，要各省督撫將軍就上述內容詳細籌議，限ㄧ個月復奏。</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b="1" dirty="0">
                <a:latin typeface="標楷體" panose="03000509000000000000" pitchFamily="65" charset="-120"/>
                <a:ea typeface="標楷體" panose="03000509000000000000" pitchFamily="65" charset="-120"/>
              </a:rPr>
              <a:t>當時西北與東南均出現警訊，則有限資源如何分配，立成焦點，因而形成「重海防」亦或「重塞防」兩種意見</a:t>
            </a:r>
            <a:r>
              <a:rPr lang="zh-TW" altLang="zh-TW" sz="1800" dirty="0">
                <a:latin typeface="標楷體" panose="03000509000000000000" pitchFamily="65" charset="-120"/>
                <a:ea typeface="標楷體" panose="03000509000000000000" pitchFamily="65" charset="-120"/>
              </a:rPr>
              <a:t>。</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32</a:t>
            </a:fld>
            <a:endParaRPr lang="zh-TW" altLang="en-US"/>
          </a:p>
        </p:txBody>
      </p:sp>
    </p:spTree>
    <p:extLst>
      <p:ext uri="{BB962C8B-B14F-4D97-AF65-F5344CB8AC3E}">
        <p14:creationId xmlns:p14="http://schemas.microsoft.com/office/powerpoint/2010/main" val="1193724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20000"/>
          </a:bodyPr>
          <a:lstStyle/>
          <a:p>
            <a:pPr marL="0" indent="0">
              <a:buNone/>
            </a:pPr>
            <a:r>
              <a:rPr lang="zh-TW" altLang="zh-TW" sz="2600" b="1" dirty="0">
                <a:latin typeface="標楷體" panose="03000509000000000000" pitchFamily="65" charset="-120"/>
                <a:ea typeface="標楷體" panose="03000509000000000000" pitchFamily="65" charset="-120"/>
              </a:rPr>
              <a:t>（</a:t>
            </a:r>
            <a:r>
              <a:rPr lang="zh-TW" altLang="en-US" sz="2600" b="1" dirty="0">
                <a:latin typeface="標楷體" panose="03000509000000000000" pitchFamily="65" charset="-120"/>
                <a:ea typeface="標楷體" panose="03000509000000000000" pitchFamily="65" charset="-120"/>
              </a:rPr>
              <a:t>一</a:t>
            </a:r>
            <a:r>
              <a:rPr lang="zh-TW" altLang="en-US" sz="2600" b="1" dirty="0">
                <a:latin typeface="標楷體"/>
                <a:ea typeface="標楷體"/>
              </a:rPr>
              <a:t>）</a:t>
            </a:r>
            <a:r>
              <a:rPr lang="zh-TW" altLang="en-US" sz="2600" b="1" dirty="0">
                <a:latin typeface="標楷體" panose="03000509000000000000" pitchFamily="65" charset="-120"/>
                <a:ea typeface="標楷體" panose="03000509000000000000" pitchFamily="65" charset="-120"/>
              </a:rPr>
              <a:t>海防塞防之爭（續）</a:t>
            </a:r>
            <a:endParaRPr lang="en-US" altLang="zh-TW" sz="2600" b="1" dirty="0">
              <a:latin typeface="標楷體" panose="03000509000000000000" pitchFamily="65" charset="-120"/>
              <a:ea typeface="標楷體" panose="03000509000000000000" pitchFamily="65" charset="-120"/>
            </a:endParaRPr>
          </a:p>
          <a:p>
            <a:pPr marL="0" indent="265113">
              <a:buNone/>
            </a:pPr>
            <a:r>
              <a:rPr lang="zh-TW" altLang="en-US" sz="2300" dirty="0">
                <a:latin typeface="標楷體" panose="03000509000000000000" pitchFamily="65" charset="-120"/>
                <a:ea typeface="標楷體" panose="03000509000000000000" pitchFamily="65" charset="-120"/>
              </a:rPr>
              <a:t>（</a:t>
            </a:r>
            <a:r>
              <a:rPr lang="en-US" altLang="zh-TW" sz="2300" dirty="0">
                <a:latin typeface="標楷體" panose="03000509000000000000" pitchFamily="65" charset="-120"/>
                <a:ea typeface="標楷體" panose="03000509000000000000" pitchFamily="65" charset="-120"/>
              </a:rPr>
              <a:t>1</a:t>
            </a:r>
            <a:r>
              <a:rPr lang="zh-TW" altLang="en-US" sz="2300" dirty="0">
                <a:latin typeface="標楷體" panose="03000509000000000000" pitchFamily="65" charset="-120"/>
                <a:ea typeface="標楷體" panose="03000509000000000000" pitchFamily="65" charset="-120"/>
              </a:rPr>
              <a:t>）</a:t>
            </a:r>
            <a:r>
              <a:rPr lang="zh-TW" altLang="zh-TW" sz="2300" dirty="0">
                <a:latin typeface="標楷體" panose="03000509000000000000" pitchFamily="65" charset="-120"/>
                <a:ea typeface="標楷體" panose="03000509000000000000" pitchFamily="65" charset="-120"/>
              </a:rPr>
              <a:t>「重海防」這ㄧ方以直隸總督李鴻章為代表，主要論點包括：</a:t>
            </a:r>
          </a:p>
          <a:p>
            <a:pPr marL="1079500" indent="-539750">
              <a:buNone/>
            </a:pPr>
            <a:r>
              <a:rPr lang="zh-TW" altLang="zh-TW" sz="2300" dirty="0">
                <a:latin typeface="標楷體" panose="03000509000000000000" pitchFamily="65" charset="-120"/>
                <a:ea typeface="標楷體" panose="03000509000000000000" pitchFamily="65" charset="-120"/>
              </a:rPr>
              <a:t>甲、只此財力，既備東南萬里之海疆，又備西北萬里之餉運，有不困窮顛噘者乎。</a:t>
            </a:r>
          </a:p>
          <a:p>
            <a:pPr marL="1079500" indent="-539750">
              <a:buNone/>
            </a:pPr>
            <a:r>
              <a:rPr lang="zh-TW" altLang="zh-TW" sz="2300" dirty="0">
                <a:latin typeface="標楷體" panose="03000509000000000000" pitchFamily="65" charset="-120"/>
                <a:ea typeface="標楷體" panose="03000509000000000000" pitchFamily="65" charset="-120"/>
              </a:rPr>
              <a:t>乙、新疆不復，于肢體之元氣無傷，海疆不防，則腹心之大患愈棘。</a:t>
            </a:r>
          </a:p>
          <a:p>
            <a:pPr marL="1079500" indent="-539750">
              <a:buNone/>
            </a:pPr>
            <a:r>
              <a:rPr lang="zh-TW" altLang="zh-TW" sz="2300" dirty="0">
                <a:latin typeface="標楷體" panose="03000509000000000000" pitchFamily="65" charset="-120"/>
                <a:ea typeface="標楷體" panose="03000509000000000000" pitchFamily="65" charset="-120"/>
              </a:rPr>
              <a:t>丙、認為收復新疆是辦不到的，因為沙俄已佔伊犁，阿古柏又與英、俄、土耳其相勾結，我軍甚單，亂勢已固，即不惜添兵益餉，恐亦難收掃蕩之功。</a:t>
            </a:r>
          </a:p>
          <a:p>
            <a:pPr marL="1079500" indent="-539750">
              <a:buNone/>
            </a:pPr>
            <a:r>
              <a:rPr lang="zh-TW" altLang="zh-TW" sz="2300" dirty="0">
                <a:latin typeface="標楷體" panose="03000509000000000000" pitchFamily="65" charset="-120"/>
                <a:ea typeface="標楷體" panose="03000509000000000000" pitchFamily="65" charset="-120"/>
              </a:rPr>
              <a:t>丁、當前國力不能專顧西域，「即勉強恢復，將來斷不能守」。</a:t>
            </a:r>
          </a:p>
          <a:p>
            <a:pPr marL="1079500" indent="-539750">
              <a:buNone/>
            </a:pPr>
            <a:r>
              <a:rPr lang="zh-TW" altLang="zh-TW" sz="2300" dirty="0">
                <a:latin typeface="標楷體" panose="03000509000000000000" pitchFamily="65" charset="-120"/>
                <a:ea typeface="標楷體" panose="03000509000000000000" pitchFamily="65" charset="-120"/>
              </a:rPr>
              <a:t>戊、結論是建議從西北撤軍，「已經出塞及尚未岀塞各軍，可撤則撤，可停則停，其停撤之餉即勻作海防之餉」。</a:t>
            </a:r>
            <a:endParaRPr lang="en-US" altLang="zh-TW" sz="2300" dirty="0">
              <a:latin typeface="標楷體" panose="03000509000000000000" pitchFamily="65" charset="-120"/>
              <a:ea typeface="標楷體" panose="03000509000000000000" pitchFamily="65" charset="-120"/>
            </a:endParaRPr>
          </a:p>
          <a:p>
            <a:pPr marL="892175" indent="-627063">
              <a:buNone/>
            </a:pPr>
            <a:r>
              <a:rPr lang="zh-TW" altLang="en-US" sz="2400" dirty="0">
                <a:latin typeface="標楷體" panose="03000509000000000000" pitchFamily="65" charset="-120"/>
                <a:ea typeface="標楷體" panose="03000509000000000000" pitchFamily="65" charset="-120"/>
              </a:rPr>
              <a:t>（</a:t>
            </a: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a:t>
            </a:r>
            <a:r>
              <a:rPr lang="zh-TW" altLang="zh-TW" sz="2400" dirty="0">
                <a:latin typeface="標楷體" panose="03000509000000000000" pitchFamily="65" charset="-120"/>
                <a:ea typeface="標楷體" panose="03000509000000000000" pitchFamily="65" charset="-120"/>
              </a:rPr>
              <a:t>當然，朝臣中也有主張「全力注重西征」的，如王文韶、丁寶楨等人，但連醇親王都站在李鴻章這邊，</a:t>
            </a:r>
            <a:r>
              <a:rPr lang="zh-TW" altLang="zh-TW" sz="2400" b="1" dirty="0">
                <a:latin typeface="標楷體" panose="03000509000000000000" pitchFamily="65" charset="-120"/>
                <a:ea typeface="標楷體" panose="03000509000000000000" pitchFamily="65" charset="-120"/>
              </a:rPr>
              <a:t>ㄧ時「重海防」甚至放棄塞防的聲勢頗為高漲。</a:t>
            </a:r>
            <a:endParaRPr lang="zh-TW" altLang="en-US" sz="2400" b="1" dirty="0">
              <a:latin typeface="標楷體" panose="03000509000000000000" pitchFamily="65" charset="-120"/>
              <a:ea typeface="標楷體" panose="03000509000000000000" pitchFamily="65" charset="-120"/>
            </a:endParaRPr>
          </a:p>
          <a:p>
            <a:pPr marL="0" indent="0">
              <a:buNone/>
            </a:pPr>
            <a:endParaRPr lang="zh-TW" altLang="en-US" sz="24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33</a:t>
            </a:fld>
            <a:endParaRPr lang="zh-TW" altLang="en-US"/>
          </a:p>
        </p:txBody>
      </p:sp>
    </p:spTree>
    <p:extLst>
      <p:ext uri="{BB962C8B-B14F-4D97-AF65-F5344CB8AC3E}">
        <p14:creationId xmlns:p14="http://schemas.microsoft.com/office/powerpoint/2010/main" val="925256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92500"/>
          </a:bodyPr>
          <a:lstStyle/>
          <a:p>
            <a:pPr marL="0" indent="0">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a:t>
            </a:r>
            <a:r>
              <a:rPr lang="zh-TW" altLang="en-US" sz="2000" b="1" dirty="0">
                <a:latin typeface="標楷體"/>
                <a:ea typeface="標楷體"/>
              </a:rPr>
              <a:t>）</a:t>
            </a:r>
            <a:r>
              <a:rPr lang="zh-TW" altLang="en-US" sz="2000" b="1" dirty="0">
                <a:latin typeface="標楷體" panose="03000509000000000000" pitchFamily="65" charset="-120"/>
                <a:ea typeface="標楷體" panose="03000509000000000000" pitchFamily="65" charset="-120"/>
              </a:rPr>
              <a:t>海防塞防之爭（續）</a:t>
            </a:r>
            <a:endParaRPr lang="en-US" altLang="zh-TW" sz="2000" b="1" dirty="0">
              <a:latin typeface="標楷體" panose="03000509000000000000" pitchFamily="65" charset="-120"/>
              <a:ea typeface="標楷體" panose="03000509000000000000" pitchFamily="65" charset="-120"/>
            </a:endParaRPr>
          </a:p>
          <a:p>
            <a:pPr marL="804863" indent="-628650">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光緒元年</a:t>
            </a:r>
            <a:r>
              <a:rPr lang="zh-TW" altLang="en-US" sz="1900" dirty="0">
                <a:latin typeface="標楷體" panose="03000509000000000000" pitchFamily="65" charset="-120"/>
                <a:ea typeface="標楷體" panose="03000509000000000000" pitchFamily="65" charset="-120"/>
              </a:rPr>
              <a:t>二</a:t>
            </a:r>
            <a:r>
              <a:rPr lang="zh-TW" altLang="zh-TW" sz="1900" dirty="0">
                <a:latin typeface="標楷體" panose="03000509000000000000" pitchFamily="65" charset="-120"/>
                <a:ea typeface="標楷體" panose="03000509000000000000" pitchFamily="65" charset="-120"/>
              </a:rPr>
              <a:t>月初三日，清廷將兩派主張重點匯總，密諭左宗棠通籌研議，詳細密陳。左宗棠奉諭後，於</a:t>
            </a:r>
            <a:r>
              <a:rPr lang="zh-TW" altLang="en-US" sz="1900" dirty="0">
                <a:latin typeface="標楷體" panose="03000509000000000000" pitchFamily="65" charset="-120"/>
                <a:ea typeface="標楷體" panose="03000509000000000000" pitchFamily="65" charset="-120"/>
              </a:rPr>
              <a:t>三</a:t>
            </a:r>
            <a:r>
              <a:rPr lang="zh-TW" altLang="zh-TW" sz="1900" dirty="0">
                <a:latin typeface="標楷體" panose="03000509000000000000" pitchFamily="65" charset="-120"/>
                <a:ea typeface="標楷體" panose="03000509000000000000" pitchFamily="65" charset="-120"/>
              </a:rPr>
              <a:t>月初七上「復陳海防塞防及關外剿撫糧運情形摺」，重點如下：</a:t>
            </a:r>
          </a:p>
          <a:p>
            <a:pPr marL="1168400" indent="-452438">
              <a:buNone/>
            </a:pPr>
            <a:r>
              <a:rPr lang="zh-TW" altLang="zh-TW" sz="1900" dirty="0">
                <a:latin typeface="標楷體" panose="03000509000000000000" pitchFamily="65" charset="-120"/>
                <a:ea typeface="標楷體" panose="03000509000000000000" pitchFamily="65" charset="-120"/>
              </a:rPr>
              <a:t>甲、就海防所需經費而論，以閩局造船漸有頭緒，則經常性費用已無顧慮，至於練軍所需費用，也有著落，則海防應籌之餉，並不那麼令人擔心。</a:t>
            </a:r>
          </a:p>
          <a:p>
            <a:pPr marL="0" indent="715963">
              <a:buNone/>
            </a:pPr>
            <a:r>
              <a:rPr lang="zh-TW" altLang="zh-TW" sz="1900" dirty="0">
                <a:latin typeface="標楷體" panose="03000509000000000000" pitchFamily="65" charset="-120"/>
                <a:ea typeface="標楷體" panose="03000509000000000000" pitchFamily="65" charset="-120"/>
              </a:rPr>
              <a:t>乙、東則海防，西則塞防，二者並重。</a:t>
            </a:r>
          </a:p>
          <a:p>
            <a:pPr marL="1168400" indent="-452438">
              <a:buNone/>
            </a:pPr>
            <a:r>
              <a:rPr lang="zh-TW" altLang="zh-TW" sz="1900" dirty="0">
                <a:latin typeface="標楷體" panose="03000509000000000000" pitchFamily="65" charset="-120"/>
                <a:ea typeface="標楷體" panose="03000509000000000000" pitchFamily="65" charset="-120"/>
              </a:rPr>
              <a:t>丙、</a:t>
            </a:r>
            <a:r>
              <a:rPr lang="zh-TW" altLang="zh-TW" sz="1900" b="1" dirty="0">
                <a:latin typeface="標楷體" panose="03000509000000000000" pitchFamily="65" charset="-120"/>
                <a:ea typeface="標楷體" panose="03000509000000000000" pitchFamily="65" charset="-120"/>
              </a:rPr>
              <a:t>西方各國在東南沿海，志在通商取利，除非不得已，不會挑起大戰。但就西北塞防而言，新疆已淪陷多年，沙俄又強佔伊犁，如果此時停兵撤餉，自撤藩籬，則我退寸而寇進尺，不獨陜甘危險，北路的科布多、烏里雅蘇台等處也不會平安。（重新疆所以保蒙古，保蒙古所以衛京師）</a:t>
            </a:r>
          </a:p>
          <a:p>
            <a:pPr marL="1168400" indent="-452438">
              <a:buNone/>
            </a:pPr>
            <a:r>
              <a:rPr lang="zh-TW" altLang="zh-TW" sz="1900" dirty="0">
                <a:latin typeface="標楷體" panose="03000509000000000000" pitchFamily="65" charset="-120"/>
                <a:ea typeface="標楷體" panose="03000509000000000000" pitchFamily="65" charset="-120"/>
              </a:rPr>
              <a:t>丁、本來用於「塞防」的糧餉即已奇缺，各省歷年積欠西征軍餉已達三千多萬兩，</a:t>
            </a:r>
            <a:r>
              <a:rPr lang="zh-TW" altLang="zh-TW" sz="1900" b="1" dirty="0">
                <a:latin typeface="標楷體" panose="03000509000000000000" pitchFamily="65" charset="-120"/>
                <a:ea typeface="標楷體" panose="03000509000000000000" pitchFamily="65" charset="-120"/>
              </a:rPr>
              <a:t>所謂「停撤出關之餉勻作海防」，根本沒意義</a:t>
            </a:r>
            <a:r>
              <a:rPr lang="zh-TW" altLang="zh-TW" sz="1900" dirty="0">
                <a:latin typeface="標楷體" panose="03000509000000000000" pitchFamily="65" charset="-120"/>
                <a:ea typeface="標楷體" panose="03000509000000000000" pitchFamily="65" charset="-120"/>
              </a:rPr>
              <a:t>，「停兵節餉于海防未必有益，于邊塞則大有所妨」。</a:t>
            </a:r>
          </a:p>
          <a:p>
            <a:pPr marL="0" indent="715963">
              <a:buNone/>
            </a:pPr>
            <a:r>
              <a:rPr lang="zh-TW" altLang="zh-TW" sz="1900" dirty="0">
                <a:latin typeface="標楷體" panose="03000509000000000000" pitchFamily="65" charset="-120"/>
                <a:ea typeface="標楷體" panose="03000509000000000000" pitchFamily="65" charset="-120"/>
              </a:rPr>
              <a:t>戊、至於規復烏魯木齊，左宗棠也提出「非剿撫兼施、糧運兼籌不可」。</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34</a:t>
            </a:fld>
            <a:endParaRPr lang="zh-TW" altLang="en-US"/>
          </a:p>
        </p:txBody>
      </p:sp>
    </p:spTree>
    <p:extLst>
      <p:ext uri="{BB962C8B-B14F-4D97-AF65-F5344CB8AC3E}">
        <p14:creationId xmlns:p14="http://schemas.microsoft.com/office/powerpoint/2010/main" val="1972998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一）海防塞防之爭（續）</a:t>
            </a:r>
            <a:endParaRPr lang="en-US" altLang="zh-TW" sz="2000" dirty="0">
              <a:latin typeface="標楷體" panose="03000509000000000000" pitchFamily="65" charset="-120"/>
              <a:ea typeface="標楷體" panose="03000509000000000000" pitchFamily="65" charset="-120"/>
            </a:endParaRPr>
          </a:p>
          <a:p>
            <a:pPr marL="804863" indent="-5397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）有關上述爭議，最後在清廷中央，因軍機大臣大學士文祥堅持左宗棠的進剿方案，兩宮太后也同意左宗棠的意見，光緒元年</a:t>
            </a:r>
            <a:r>
              <a:rPr lang="zh-TW" altLang="en-US" sz="1800" dirty="0">
                <a:latin typeface="標楷體" panose="03000509000000000000" pitchFamily="65" charset="-120"/>
                <a:ea typeface="標楷體" panose="03000509000000000000" pitchFamily="65" charset="-120"/>
              </a:rPr>
              <a:t>三</a:t>
            </a:r>
            <a:r>
              <a:rPr lang="zh-TW" altLang="zh-TW" sz="1800" dirty="0">
                <a:latin typeface="標楷體" panose="03000509000000000000" pitchFamily="65" charset="-120"/>
                <a:ea typeface="標楷體" panose="03000509000000000000" pitchFamily="65" charset="-120"/>
              </a:rPr>
              <a:t>月</a:t>
            </a:r>
            <a:r>
              <a:rPr lang="zh-TW" altLang="en-US" sz="1800" dirty="0">
                <a:latin typeface="標楷體" panose="03000509000000000000" pitchFamily="65" charset="-120"/>
                <a:ea typeface="標楷體" panose="03000509000000000000" pitchFamily="65" charset="-120"/>
              </a:rPr>
              <a:t>二十八</a:t>
            </a:r>
            <a:r>
              <a:rPr lang="zh-TW" altLang="zh-TW" sz="1800" dirty="0">
                <a:latin typeface="標楷體" panose="03000509000000000000" pitchFamily="65" charset="-120"/>
                <a:ea typeface="標楷體" panose="03000509000000000000" pitchFamily="65" charset="-120"/>
              </a:rPr>
              <a:t>日，內閣奉上諭「</a:t>
            </a:r>
            <a:r>
              <a:rPr lang="zh-TW" altLang="zh-TW" sz="1800" b="1" dirty="0">
                <a:latin typeface="標楷體" panose="03000509000000000000" pitchFamily="65" charset="-120"/>
                <a:ea typeface="標楷體" panose="03000509000000000000" pitchFamily="65" charset="-120"/>
              </a:rPr>
              <a:t>左宗棠著以欽差大臣督辦新疆軍務</a:t>
            </a:r>
            <a:r>
              <a:rPr lang="zh-TW" altLang="zh-TW" sz="1800" dirty="0">
                <a:latin typeface="標楷體" panose="03000509000000000000" pitchFamily="65" charset="-120"/>
                <a:ea typeface="標楷體" panose="03000509000000000000" pitchFamily="65" charset="-120"/>
              </a:rPr>
              <a:t>」，這ㄧ年左宗棠</a:t>
            </a:r>
            <a:r>
              <a:rPr lang="en-US" altLang="zh-TW" sz="1800" dirty="0">
                <a:latin typeface="標楷體" panose="03000509000000000000" pitchFamily="65" charset="-120"/>
                <a:ea typeface="標楷體" panose="03000509000000000000" pitchFamily="65" charset="-120"/>
              </a:rPr>
              <a:t>63</a:t>
            </a:r>
            <a:r>
              <a:rPr lang="zh-TW" altLang="zh-TW" sz="1800" dirty="0">
                <a:latin typeface="標楷體" panose="03000509000000000000" pitchFamily="65" charset="-120"/>
                <a:ea typeface="標楷體" panose="03000509000000000000" pitchFamily="65" charset="-120"/>
              </a:rPr>
              <a:t>歲，從此又邁向另一個辛苦但輝煌的階段。</a:t>
            </a:r>
          </a:p>
          <a:p>
            <a:pPr marL="0" indent="0">
              <a:buNone/>
            </a:pPr>
            <a:r>
              <a:rPr lang="zh-TW" altLang="en-US" sz="2000" b="1" dirty="0">
                <a:latin typeface="標楷體" panose="03000509000000000000" pitchFamily="65" charset="-120"/>
                <a:ea typeface="標楷體" panose="03000509000000000000" pitchFamily="65" charset="-120"/>
              </a:rPr>
              <a:t>（二）收復新疆</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2000" b="1" dirty="0">
                <a:latin typeface="標楷體" panose="03000509000000000000" pitchFamily="65" charset="-120"/>
                <a:ea typeface="標楷體" panose="03000509000000000000" pitchFamily="65" charset="-120"/>
              </a:rPr>
              <a:t>1.</a:t>
            </a:r>
            <a:r>
              <a:rPr lang="zh-TW" altLang="en-US" sz="2000" b="1" dirty="0">
                <a:latin typeface="標楷體" panose="03000509000000000000" pitchFamily="65" charset="-120"/>
                <a:ea typeface="標楷體" panose="03000509000000000000" pitchFamily="65" charset="-120"/>
              </a:rPr>
              <a:t>準備</a:t>
            </a:r>
            <a:endParaRPr lang="en-US" altLang="zh-TW" sz="2000" b="1" dirty="0">
              <a:latin typeface="標楷體" panose="03000509000000000000" pitchFamily="65" charset="-120"/>
              <a:ea typeface="標楷體" panose="03000509000000000000" pitchFamily="65" charset="-120"/>
            </a:endParaRPr>
          </a:p>
          <a:p>
            <a:pPr marL="452438" indent="0">
              <a:buNone/>
            </a:pPr>
            <a:r>
              <a:rPr lang="zh-TW" altLang="zh-TW" sz="1800" dirty="0">
                <a:latin typeface="標楷體" panose="03000509000000000000" pitchFamily="65" charset="-120"/>
                <a:ea typeface="標楷體" panose="03000509000000000000" pitchFamily="65" charset="-120"/>
              </a:rPr>
              <a:t>左宗棠</a:t>
            </a:r>
            <a:r>
              <a:rPr lang="zh-TW" altLang="en-US" sz="1800" dirty="0">
                <a:latin typeface="標楷體" panose="03000509000000000000" pitchFamily="65" charset="-120"/>
                <a:ea typeface="標楷體" panose="03000509000000000000" pitchFamily="65" charset="-120"/>
              </a:rPr>
              <a:t>在光緒</a:t>
            </a:r>
            <a:r>
              <a:rPr lang="zh-TW" altLang="zh-TW" sz="1800" dirty="0">
                <a:latin typeface="標楷體" panose="03000509000000000000" pitchFamily="65" charset="-120"/>
                <a:ea typeface="標楷體" panose="03000509000000000000" pitchFamily="65" charset="-120"/>
              </a:rPr>
              <a:t>六月二十八日上「督辦新疆軍務敬陳籌畫情形摺」，內容包括「籌軍糧」、「整理兵事」兩類；同ㄧ天又奏請將其舊屬原署陜西巡撫的劉典（已告養乞歸</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年），徵召以三品京堂候補幫辦陜甘軍務。其後在八月二十五日，向朝庭呈報派三品卿銜現署西寧道的劉錦棠率所部老湘全軍從征，並委任劉錦棠擔任「總理行營事務」（相當於前敵總指揮）。在兵源方面，左宗棠採取很務實的裁汰精簡原則，務求精兵，兼可節餉也。不過，西征最難辦的是「糧、餉、轉運」等三件事。</a:t>
            </a:r>
          </a:p>
          <a:p>
            <a:pPr marL="0" indent="265113">
              <a:buNone/>
            </a:pPr>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35</a:t>
            </a:fld>
            <a:endParaRPr lang="zh-TW" altLang="en-US"/>
          </a:p>
        </p:txBody>
      </p:sp>
    </p:spTree>
    <p:extLst>
      <p:ext uri="{BB962C8B-B14F-4D97-AF65-F5344CB8AC3E}">
        <p14:creationId xmlns:p14="http://schemas.microsoft.com/office/powerpoint/2010/main" val="31077605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（二）收復新疆（續）</a:t>
            </a:r>
            <a:endParaRPr lang="en-US" altLang="zh-TW" sz="2000" b="1" dirty="0">
              <a:latin typeface="標楷體" panose="03000509000000000000" pitchFamily="65" charset="-120"/>
              <a:ea typeface="標楷體" panose="03000509000000000000" pitchFamily="65" charset="-120"/>
            </a:endParaRPr>
          </a:p>
          <a:p>
            <a:pPr marL="0" indent="176213">
              <a:buNone/>
            </a:pPr>
            <a:r>
              <a:rPr lang="zh-TW" altLang="en-US" sz="1900" b="1" dirty="0">
                <a:latin typeface="標楷體" panose="03000509000000000000" pitchFamily="65" charset="-120"/>
                <a:ea typeface="標楷體" panose="03000509000000000000" pitchFamily="65" charset="-120"/>
              </a:rPr>
              <a:t>（</a:t>
            </a:r>
            <a:r>
              <a:rPr lang="en-US" altLang="zh-TW" sz="1900" b="1" dirty="0">
                <a:latin typeface="標楷體" panose="03000509000000000000" pitchFamily="65" charset="-120"/>
                <a:ea typeface="標楷體" panose="03000509000000000000" pitchFamily="65" charset="-120"/>
              </a:rPr>
              <a:t>1</a:t>
            </a:r>
            <a:r>
              <a:rPr lang="zh-TW" altLang="zh-TW" sz="1900" b="1" dirty="0">
                <a:latin typeface="標楷體" panose="03000509000000000000" pitchFamily="65" charset="-120"/>
                <a:ea typeface="標楷體" panose="03000509000000000000" pitchFamily="65" charset="-120"/>
              </a:rPr>
              <a:t>）籌糧</a:t>
            </a:r>
          </a:p>
          <a:p>
            <a:pPr marL="452438" indent="0">
              <a:buNone/>
            </a:pPr>
            <a:r>
              <a:rPr lang="zh-TW" altLang="zh-TW" sz="1900" dirty="0">
                <a:latin typeface="標楷體" panose="03000509000000000000" pitchFamily="65" charset="-120"/>
                <a:ea typeface="標楷體" panose="03000509000000000000" pitchFamily="65" charset="-120"/>
              </a:rPr>
              <a:t>左宗棠分南（河西走廊）北（歸化、包頭）兩路採集，另並向沙俄訂購</a:t>
            </a:r>
            <a:r>
              <a:rPr lang="en-US" altLang="zh-TW" sz="1900" dirty="0">
                <a:latin typeface="標楷體" panose="03000509000000000000" pitchFamily="65" charset="-120"/>
                <a:ea typeface="標楷體" panose="03000509000000000000" pitchFamily="65" charset="-120"/>
              </a:rPr>
              <a:t>400</a:t>
            </a:r>
            <a:r>
              <a:rPr lang="zh-TW" altLang="zh-TW" sz="1900" dirty="0">
                <a:latin typeface="標楷體" panose="03000509000000000000" pitchFamily="65" charset="-120"/>
                <a:ea typeface="標楷體" panose="03000509000000000000" pitchFamily="65" charset="-120"/>
              </a:rPr>
              <a:t>萬斤運到古城的糧食，其原則必須有足供三個月的存糧。次年軍事行動前，已儲存二千四百八十萬斤的軍糧。</a:t>
            </a:r>
          </a:p>
          <a:p>
            <a:pPr marL="0" indent="452438">
              <a:buNone/>
            </a:pPr>
            <a:r>
              <a:rPr lang="zh-TW" altLang="zh-TW" sz="1900" b="1" dirty="0">
                <a:latin typeface="標楷體" panose="03000509000000000000" pitchFamily="65" charset="-120"/>
                <a:ea typeface="標楷體" panose="03000509000000000000" pitchFamily="65" charset="-120"/>
              </a:rPr>
              <a:t>左宗棠在籌糧方面，有兩項措施值得注意：</a:t>
            </a:r>
          </a:p>
          <a:p>
            <a:pPr marL="981075" indent="-528638">
              <a:buNone/>
            </a:pPr>
            <a:r>
              <a:rPr lang="zh-TW" altLang="en-US" sz="1900" b="1" dirty="0">
                <a:latin typeface="標楷體" panose="03000509000000000000" pitchFamily="65" charset="-120"/>
                <a:ea typeface="標楷體" panose="03000509000000000000" pitchFamily="65" charset="-120"/>
              </a:rPr>
              <a:t>甲、</a:t>
            </a:r>
            <a:r>
              <a:rPr lang="zh-TW" altLang="zh-TW" sz="1900" b="1" dirty="0">
                <a:latin typeface="標楷體" panose="03000509000000000000" pitchFamily="65" charset="-120"/>
                <a:ea typeface="標楷體" panose="03000509000000000000" pitchFamily="65" charset="-120"/>
              </a:rPr>
              <a:t>他認為要籌軍食，不能單純地只想用錢購買，因為糧食產量ㄧ定，軍食多則民食匱乏，治本之計，必先籌民食，乃為不竭之源。</a:t>
            </a:r>
          </a:p>
          <a:p>
            <a:pPr marL="981075" indent="-528638">
              <a:buNone/>
            </a:pPr>
            <a:r>
              <a:rPr lang="zh-TW" altLang="en-US" sz="1900" b="1" dirty="0">
                <a:latin typeface="標楷體" panose="03000509000000000000" pitchFamily="65" charset="-120"/>
                <a:ea typeface="標楷體" panose="03000509000000000000" pitchFamily="65" charset="-120"/>
              </a:rPr>
              <a:t>乙、</a:t>
            </a:r>
            <a:r>
              <a:rPr lang="zh-TW" altLang="zh-TW" sz="1900" b="1" dirty="0">
                <a:latin typeface="標楷體" panose="03000509000000000000" pitchFamily="65" charset="-120"/>
                <a:ea typeface="標楷體" panose="03000509000000000000" pitchFamily="65" charset="-120"/>
              </a:rPr>
              <a:t>他讀古書知道「屯田」的重要性，但他認為不僅推廣「軍屯」，還必須鼓勵「民屯」，並提供配套措施協助百姓。</a:t>
            </a:r>
          </a:p>
          <a:p>
            <a:pPr marL="452438" indent="0">
              <a:buNone/>
            </a:pPr>
            <a:r>
              <a:rPr lang="zh-TW" altLang="zh-TW" sz="1900" dirty="0">
                <a:latin typeface="標楷體" panose="03000509000000000000" pitchFamily="65" charset="-120"/>
                <a:ea typeface="標楷體" panose="03000509000000000000" pitchFamily="65" charset="-120"/>
              </a:rPr>
              <a:t>簡言之，他的眼光不僅限於軍事，而且注意到民生，民生裕則軍糧自然易籌，其思考之週延性令人佩服。</a:t>
            </a: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36</a:t>
            </a:fld>
            <a:endParaRPr lang="zh-TW" altLang="en-US"/>
          </a:p>
        </p:txBody>
      </p:sp>
    </p:spTree>
    <p:extLst>
      <p:ext uri="{BB962C8B-B14F-4D97-AF65-F5344CB8AC3E}">
        <p14:creationId xmlns:p14="http://schemas.microsoft.com/office/powerpoint/2010/main" val="966737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（二）收復新疆（續）</a:t>
            </a:r>
            <a:endParaRPr lang="en-US" altLang="zh-TW" sz="2000" dirty="0"/>
          </a:p>
          <a:p>
            <a:pPr marL="0" indent="265113">
              <a:buNone/>
            </a:pPr>
            <a:r>
              <a:rPr lang="zh-TW" altLang="en-US" sz="1800" b="1" dirty="0">
                <a:latin typeface="標楷體" panose="03000509000000000000" pitchFamily="65" charset="-120"/>
                <a:ea typeface="標楷體" panose="03000509000000000000" pitchFamily="65" charset="-120"/>
              </a:rPr>
              <a:t>（</a:t>
            </a:r>
            <a:r>
              <a:rPr lang="en-US" altLang="zh-TW" sz="1800" b="1" dirty="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）籌餉</a:t>
            </a:r>
          </a:p>
          <a:p>
            <a:pPr marL="628650" indent="0">
              <a:buNone/>
            </a:pPr>
            <a:r>
              <a:rPr lang="zh-TW" altLang="zh-TW" sz="1800" dirty="0">
                <a:latin typeface="標楷體" panose="03000509000000000000" pitchFamily="65" charset="-120"/>
                <a:ea typeface="標楷體" panose="03000509000000000000" pitchFamily="65" charset="-120"/>
              </a:rPr>
              <a:t>西征軍餉ㄧ年約需ㄧ千萬兩（相當于當時全國每年財政收入的六分之ㄧ左右），其來源有各省的「協餉」、海關稅金之提撥等，但因財政吃緊，欠餉是常事。此次西征，左宗棠原想學沈葆楨前年與日本交手時向外國借錢的方式，想「借洋債」ㄧ千萬兩，其後沈葆楨反對，但清廷知道西征餉源的重要，指示由戶部撥</a:t>
            </a:r>
            <a:r>
              <a:rPr lang="en-US" altLang="zh-TW" sz="1800" dirty="0">
                <a:latin typeface="標楷體" panose="03000509000000000000" pitchFamily="65" charset="-120"/>
                <a:ea typeface="標楷體" panose="03000509000000000000" pitchFamily="65" charset="-120"/>
              </a:rPr>
              <a:t>200</a:t>
            </a:r>
            <a:r>
              <a:rPr lang="zh-TW" altLang="zh-TW" sz="1800" dirty="0">
                <a:latin typeface="標楷體" panose="03000509000000000000" pitchFamily="65" charset="-120"/>
                <a:ea typeface="標楷體" panose="03000509000000000000" pitchFamily="65" charset="-120"/>
              </a:rPr>
              <a:t>萬兩，各省（限三個月內）協助</a:t>
            </a:r>
            <a:r>
              <a:rPr lang="en-US" altLang="zh-TW" sz="1800" dirty="0">
                <a:latin typeface="標楷體" panose="03000509000000000000" pitchFamily="65" charset="-120"/>
                <a:ea typeface="標楷體" panose="03000509000000000000" pitchFamily="65" charset="-120"/>
              </a:rPr>
              <a:t>300</a:t>
            </a:r>
            <a:r>
              <a:rPr lang="zh-TW" altLang="zh-TW" sz="1800" dirty="0">
                <a:latin typeface="標楷體" panose="03000509000000000000" pitchFamily="65" charset="-120"/>
                <a:ea typeface="標楷體" panose="03000509000000000000" pitchFamily="65" charset="-120"/>
              </a:rPr>
              <a:t>萬兩，再由左宗棠自己設法借洋債</a:t>
            </a:r>
            <a:r>
              <a:rPr lang="en-US" altLang="zh-TW" sz="1800" dirty="0">
                <a:latin typeface="標楷體" panose="03000509000000000000" pitchFamily="65" charset="-120"/>
                <a:ea typeface="標楷體" panose="03000509000000000000" pitchFamily="65" charset="-120"/>
              </a:rPr>
              <a:t>500</a:t>
            </a:r>
            <a:r>
              <a:rPr lang="zh-TW" altLang="zh-TW" sz="1800" dirty="0">
                <a:latin typeface="標楷體" panose="03000509000000000000" pitchFamily="65" charset="-120"/>
                <a:ea typeface="標楷體" panose="03000509000000000000" pitchFamily="65" charset="-120"/>
              </a:rPr>
              <a:t>萬兩（左宗棠向英商匯豐銀行借款，由德商泰來商行擔負匯率風險）。</a:t>
            </a:r>
          </a:p>
          <a:p>
            <a:pPr marL="0" indent="265113">
              <a:buNone/>
            </a:pPr>
            <a:r>
              <a:rPr lang="zh-TW" altLang="en-US" sz="1800" b="1" dirty="0">
                <a:latin typeface="標楷體" panose="03000509000000000000" pitchFamily="65" charset="-120"/>
                <a:ea typeface="標楷體" panose="03000509000000000000" pitchFamily="65" charset="-120"/>
              </a:rPr>
              <a:t>（</a:t>
            </a:r>
            <a:r>
              <a:rPr lang="en-US" altLang="zh-TW" sz="1800" b="1" dirty="0">
                <a:latin typeface="標楷體" panose="03000509000000000000" pitchFamily="65" charset="-120"/>
                <a:ea typeface="標楷體" panose="03000509000000000000" pitchFamily="65" charset="-120"/>
              </a:rPr>
              <a:t>3</a:t>
            </a:r>
            <a:r>
              <a:rPr lang="zh-TW" altLang="zh-TW" sz="1800" b="1" dirty="0">
                <a:latin typeface="標楷體" panose="03000509000000000000" pitchFamily="65" charset="-120"/>
                <a:ea typeface="標楷體" panose="03000509000000000000" pitchFamily="65" charset="-120"/>
              </a:rPr>
              <a:t>）籌轉運</a:t>
            </a:r>
          </a:p>
          <a:p>
            <a:pPr marL="628650" indent="0">
              <a:buNone/>
            </a:pPr>
            <a:r>
              <a:rPr lang="zh-TW" altLang="zh-TW" sz="1800" dirty="0">
                <a:latin typeface="標楷體" panose="03000509000000000000" pitchFamily="65" charset="-120"/>
                <a:ea typeface="標楷體" panose="03000509000000000000" pitchFamily="65" charset="-120"/>
              </a:rPr>
              <a:t>鑒於運輸工具在關內為「車駄」，關外為「駝運」，以往軍隊係自己運輸，軍人對車與駝的維護不夠仔細，成本很高。左宗棠認為如果多委由民間辦理，百姓對屬於自己財產的車和駝，必然愛護小心。而且運輸量大，也需要依賴民間辦理，所以「非資民力不可」，這也是目前所謂「自由化」的具體發揮。</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37</a:t>
            </a:fld>
            <a:endParaRPr lang="zh-TW" altLang="en-US"/>
          </a:p>
        </p:txBody>
      </p:sp>
    </p:spTree>
    <p:extLst>
      <p:ext uri="{BB962C8B-B14F-4D97-AF65-F5344CB8AC3E}">
        <p14:creationId xmlns:p14="http://schemas.microsoft.com/office/powerpoint/2010/main" val="36770825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fontScale="85000" lnSpcReduction="20000"/>
          </a:bodyPr>
          <a:lstStyle/>
          <a:p>
            <a:pPr marL="0" indent="0">
              <a:buNone/>
            </a:pPr>
            <a:r>
              <a:rPr lang="zh-TW" altLang="en-US" sz="2000" b="1" dirty="0">
                <a:latin typeface="標楷體" panose="03000509000000000000" pitchFamily="65" charset="-120"/>
                <a:ea typeface="標楷體" panose="03000509000000000000" pitchFamily="65" charset="-120"/>
              </a:rPr>
              <a:t>（二）收復新疆（續）</a:t>
            </a:r>
            <a:endParaRPr lang="en-US" altLang="zh-TW" sz="2000" dirty="0">
              <a:latin typeface="標楷體" panose="03000509000000000000" pitchFamily="65" charset="-120"/>
              <a:ea typeface="標楷體" panose="03000509000000000000" pitchFamily="65" charset="-120"/>
            </a:endParaRPr>
          </a:p>
          <a:p>
            <a:pPr marL="0" indent="265113">
              <a:buNone/>
            </a:pPr>
            <a:r>
              <a:rPr lang="en-US" altLang="zh-TW" sz="1900" b="1" dirty="0">
                <a:latin typeface="標楷體" panose="03000509000000000000" pitchFamily="65" charset="-120"/>
                <a:ea typeface="標楷體" panose="03000509000000000000" pitchFamily="65" charset="-120"/>
              </a:rPr>
              <a:t>2.</a:t>
            </a:r>
            <a:r>
              <a:rPr lang="zh-TW" altLang="zh-TW" sz="1900" b="1" dirty="0">
                <a:latin typeface="標楷體" panose="03000509000000000000" pitchFamily="65" charset="-120"/>
                <a:ea typeface="標楷體" panose="03000509000000000000" pitchFamily="65" charset="-120"/>
              </a:rPr>
              <a:t>作戰</a:t>
            </a:r>
            <a:endParaRPr lang="en-US" altLang="zh-TW" sz="1900" b="1" dirty="0">
              <a:latin typeface="標楷體" panose="03000509000000000000" pitchFamily="65" charset="-120"/>
              <a:ea typeface="標楷體" panose="03000509000000000000" pitchFamily="65" charset="-120"/>
            </a:endParaRPr>
          </a:p>
          <a:p>
            <a:pPr marL="981075" indent="-6175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緩進急戰</a:t>
            </a:r>
            <a:r>
              <a:rPr lang="zh-TW" altLang="zh-TW" sz="1900" dirty="0">
                <a:latin typeface="標楷體" panose="03000509000000000000" pitchFamily="65" charset="-120"/>
                <a:ea typeface="標楷體" panose="03000509000000000000" pitchFamily="65" charset="-120"/>
              </a:rPr>
              <a:t>」是左宗棠進軍新疆的最高指導原則。「緩進」係指兵員、餉源、糧儲、運輸等四方面，都要有週密的籌畫和準備。「急戰」則要求臨敵每場戰役得速戰速決，不得拖延，以免在如此遼闊戰場，運輸補給又不易，弄得師老兵疲，則必敗無疑。</a:t>
            </a:r>
          </a:p>
          <a:p>
            <a:pPr marL="981075" indent="0">
              <a:buNone/>
            </a:pPr>
            <a:r>
              <a:rPr lang="zh-TW" altLang="zh-TW" sz="1900" dirty="0">
                <a:latin typeface="標楷體" panose="03000509000000000000" pitchFamily="65" charset="-120"/>
                <a:ea typeface="標楷體" panose="03000509000000000000" pitchFamily="65" charset="-120"/>
              </a:rPr>
              <a:t>此外，左宗棠針對新疆地區多元民族雜處的情況，</a:t>
            </a:r>
            <a:r>
              <a:rPr lang="zh-TW" altLang="zh-TW" sz="1900" b="1" dirty="0">
                <a:latin typeface="標楷體" panose="03000509000000000000" pitchFamily="65" charset="-120"/>
                <a:ea typeface="標楷體" panose="03000509000000000000" pitchFamily="65" charset="-120"/>
              </a:rPr>
              <a:t>特別要求其部隊不得擾民、寬以待民等懷柔政策，取得民眾支持，也是此次戰役收功的重要因素。</a:t>
            </a:r>
          </a:p>
          <a:p>
            <a:pPr marL="981075" indent="-6175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）用兵戰略為</a:t>
            </a:r>
            <a:r>
              <a:rPr lang="zh-TW" altLang="zh-TW" sz="1900" b="1" dirty="0">
                <a:latin typeface="標楷體" panose="03000509000000000000" pitchFamily="65" charset="-120"/>
                <a:ea typeface="標楷體" panose="03000509000000000000" pitchFamily="65" charset="-120"/>
              </a:rPr>
              <a:t>「先北後南」</a:t>
            </a:r>
            <a:r>
              <a:rPr lang="zh-TW" altLang="zh-TW" sz="1900" dirty="0">
                <a:latin typeface="標楷體" panose="03000509000000000000" pitchFamily="65" charset="-120"/>
                <a:ea typeface="標楷體" panose="03000509000000000000" pitchFamily="65" charset="-120"/>
              </a:rPr>
              <a:t>（致力於北而收功於南），主要因南疆是阿古柏本營，兵員整齊器械較精，而北疆則為陜甘叛匪白彥虎等所據，根基較弱，如果先攻北，ㄧ方面「急戰」容易奏功，另ㄧ方面可待南疆派援軍來時，伺機予以擊滅。</a:t>
            </a:r>
            <a:endParaRPr lang="en-US" altLang="zh-TW" sz="1900" dirty="0">
              <a:latin typeface="標楷體" panose="03000509000000000000" pitchFamily="65" charset="-120"/>
              <a:ea typeface="標楷體" panose="03000509000000000000" pitchFamily="65" charset="-120"/>
            </a:endParaRPr>
          </a:p>
          <a:p>
            <a:pPr marL="0" indent="265113">
              <a:buNone/>
            </a:pPr>
            <a:r>
              <a:rPr lang="en-US" altLang="zh-TW" sz="1900" b="1" dirty="0">
                <a:latin typeface="標楷體" panose="03000509000000000000" pitchFamily="65" charset="-120"/>
                <a:ea typeface="標楷體" panose="03000509000000000000" pitchFamily="65" charset="-120"/>
              </a:rPr>
              <a:t>3</a:t>
            </a:r>
            <a:r>
              <a:rPr lang="zh-TW" altLang="zh-TW" sz="1900" b="1" dirty="0">
                <a:latin typeface="標楷體" panose="03000509000000000000" pitchFamily="65" charset="-120"/>
                <a:ea typeface="標楷體" panose="03000509000000000000" pitchFamily="65" charset="-120"/>
              </a:rPr>
              <a:t>、戰鬥過程</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1876</a:t>
            </a:r>
            <a:r>
              <a:rPr lang="zh-TW" altLang="zh-TW" sz="1900" dirty="0">
                <a:latin typeface="標楷體" panose="03000509000000000000" pitchFamily="65" charset="-120"/>
                <a:ea typeface="標楷體" panose="03000509000000000000" pitchFamily="65" charset="-120"/>
              </a:rPr>
              <a:t>年（光緒</a:t>
            </a:r>
            <a:r>
              <a:rPr lang="zh-TW" altLang="en-US" sz="1900" dirty="0">
                <a:latin typeface="標楷體" panose="03000509000000000000" pitchFamily="65" charset="-120"/>
                <a:ea typeface="標楷體" panose="03000509000000000000" pitchFamily="65" charset="-120"/>
              </a:rPr>
              <a:t>二</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4</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7</a:t>
            </a:r>
            <a:r>
              <a:rPr lang="zh-TW" altLang="zh-TW" sz="1900" dirty="0">
                <a:latin typeface="標楷體" panose="03000509000000000000" pitchFamily="65" charset="-120"/>
                <a:ea typeface="標楷體" panose="03000509000000000000" pitchFamily="65" charset="-120"/>
              </a:rPr>
              <a:t>日，左宗棠從蘭州抵肅州（酒泉），在此設大本營。同月劉錦棠率軍出星星峽向哈密進發，連同原已出關之金順、張曜、額爾慶額，以及稍後出關的徐占彪後衛部隊，共約七萬多人。</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）同年</a:t>
            </a:r>
            <a:r>
              <a:rPr lang="en-US" altLang="zh-TW" sz="1900" dirty="0">
                <a:latin typeface="標楷體" panose="03000509000000000000" pitchFamily="65" charset="-120"/>
                <a:ea typeface="標楷體" panose="03000509000000000000" pitchFamily="65" charset="-120"/>
              </a:rPr>
              <a:t>8</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10</a:t>
            </a:r>
            <a:r>
              <a:rPr lang="zh-TW" altLang="zh-TW" sz="1900" dirty="0">
                <a:latin typeface="標楷體" panose="03000509000000000000" pitchFamily="65" charset="-120"/>
                <a:ea typeface="標楷體" panose="03000509000000000000" pitchFamily="65" charset="-120"/>
              </a:rPr>
              <a:t>日岀奇制勝占黃田，</a:t>
            </a:r>
            <a:r>
              <a:rPr lang="en-US" altLang="zh-TW" sz="1900" dirty="0">
                <a:latin typeface="標楷體" panose="03000509000000000000" pitchFamily="65" charset="-120"/>
                <a:ea typeface="標楷體" panose="03000509000000000000" pitchFamily="65" charset="-120"/>
              </a:rPr>
              <a:t>8/17</a:t>
            </a:r>
            <a:r>
              <a:rPr lang="zh-TW" altLang="zh-TW" sz="1900" dirty="0">
                <a:latin typeface="標楷體" panose="03000509000000000000" pitchFamily="65" charset="-120"/>
                <a:ea typeface="標楷體" panose="03000509000000000000" pitchFamily="65" charset="-120"/>
              </a:rPr>
              <a:t>攻</a:t>
            </a:r>
            <a:r>
              <a:rPr lang="zh-TW" altLang="en-US" sz="1900" dirty="0">
                <a:latin typeface="標楷體" panose="03000509000000000000" pitchFamily="65" charset="-120"/>
                <a:ea typeface="標楷體" panose="03000509000000000000" pitchFamily="65" charset="-120"/>
              </a:rPr>
              <a:t>克</a:t>
            </a:r>
            <a:r>
              <a:rPr lang="zh-TW" altLang="zh-TW" sz="1900" dirty="0">
                <a:latin typeface="標楷體" panose="03000509000000000000" pitchFamily="65" charset="-120"/>
                <a:ea typeface="標楷體" panose="03000509000000000000" pitchFamily="65" charset="-120"/>
              </a:rPr>
              <a:t>古牧地，</a:t>
            </a:r>
            <a:r>
              <a:rPr lang="en-US" altLang="zh-TW" sz="1900" dirty="0">
                <a:latin typeface="標楷體" panose="03000509000000000000" pitchFamily="65" charset="-120"/>
                <a:ea typeface="標楷體" panose="03000509000000000000" pitchFamily="65" charset="-120"/>
              </a:rPr>
              <a:t>8/18</a:t>
            </a:r>
            <a:r>
              <a:rPr lang="zh-TW" altLang="zh-TW" sz="1900" dirty="0">
                <a:latin typeface="標楷體" panose="03000509000000000000" pitchFamily="65" charset="-120"/>
                <a:ea typeface="標楷體" panose="03000509000000000000" pitchFamily="65" charset="-120"/>
              </a:rPr>
              <a:t>收復烏魯木齊，</a:t>
            </a:r>
            <a:r>
              <a:rPr lang="en-US" altLang="zh-TW" sz="1900" dirty="0">
                <a:latin typeface="標楷體" panose="03000509000000000000" pitchFamily="65" charset="-120"/>
                <a:ea typeface="標楷體" panose="03000509000000000000" pitchFamily="65" charset="-120"/>
              </a:rPr>
              <a:t>11/11</a:t>
            </a:r>
            <a:r>
              <a:rPr lang="zh-TW" altLang="zh-TW" sz="1900" dirty="0">
                <a:latin typeface="標楷體" panose="03000509000000000000" pitchFamily="65" charset="-120"/>
                <a:ea typeface="標楷體" panose="03000509000000000000" pitchFamily="65" charset="-120"/>
              </a:rPr>
              <a:t>收復瑪納斯，北路戰役告一段落。</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）稍做休整後，</a:t>
            </a:r>
            <a:r>
              <a:rPr lang="en-US" altLang="zh-TW" sz="1900" dirty="0">
                <a:latin typeface="標楷體" panose="03000509000000000000" pitchFamily="65" charset="-120"/>
                <a:ea typeface="標楷體" panose="03000509000000000000" pitchFamily="65" charset="-120"/>
              </a:rPr>
              <a:t>1877</a:t>
            </a:r>
            <a:r>
              <a:rPr lang="zh-TW" altLang="zh-TW" sz="1900" dirty="0">
                <a:latin typeface="標楷體" panose="03000509000000000000" pitchFamily="65" charset="-120"/>
                <a:ea typeface="標楷體" panose="03000509000000000000" pitchFamily="65" charset="-120"/>
              </a:rPr>
              <a:t>年（光緒</a:t>
            </a:r>
            <a:r>
              <a:rPr lang="zh-TW" altLang="en-US" sz="1900" dirty="0">
                <a:latin typeface="標楷體" panose="03000509000000000000" pitchFamily="65" charset="-120"/>
                <a:ea typeface="標楷體" panose="03000509000000000000" pitchFamily="65" charset="-120"/>
              </a:rPr>
              <a:t>三</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4/14</a:t>
            </a:r>
            <a:r>
              <a:rPr lang="zh-TW" altLang="zh-TW" sz="1900" dirty="0">
                <a:latin typeface="標楷體" panose="03000509000000000000" pitchFamily="65" charset="-120"/>
                <a:ea typeface="標楷體" panose="03000509000000000000" pitchFamily="65" charset="-120"/>
              </a:rPr>
              <a:t>攻達坂，</a:t>
            </a:r>
            <a:r>
              <a:rPr lang="en-US" altLang="zh-TW" sz="1900" dirty="0">
                <a:latin typeface="標楷體" panose="03000509000000000000" pitchFamily="65" charset="-120"/>
                <a:ea typeface="標楷體" panose="03000509000000000000" pitchFamily="65" charset="-120"/>
              </a:rPr>
              <a:t>4/19</a:t>
            </a:r>
            <a:r>
              <a:rPr lang="zh-TW" altLang="zh-TW" sz="1900" dirty="0">
                <a:latin typeface="標楷體" panose="03000509000000000000" pitchFamily="65" charset="-120"/>
                <a:ea typeface="標楷體" panose="03000509000000000000" pitchFamily="65" charset="-120"/>
              </a:rPr>
              <a:t>克之，</a:t>
            </a:r>
            <a:r>
              <a:rPr lang="en-US" altLang="zh-TW" sz="1900" dirty="0">
                <a:latin typeface="標楷體" panose="03000509000000000000" pitchFamily="65" charset="-120"/>
                <a:ea typeface="標楷體" panose="03000509000000000000" pitchFamily="65" charset="-120"/>
              </a:rPr>
              <a:t>4/26</a:t>
            </a:r>
            <a:r>
              <a:rPr lang="zh-TW" altLang="zh-TW" sz="1900" dirty="0">
                <a:latin typeface="標楷體" panose="03000509000000000000" pitchFamily="65" charset="-120"/>
                <a:ea typeface="標楷體" panose="03000509000000000000" pitchFamily="65" charset="-120"/>
              </a:rPr>
              <a:t>進駐托克遜城，翌日攻克吐魯番，打開南疆的門戶。</a:t>
            </a:r>
            <a:r>
              <a:rPr lang="en-US" altLang="zh-TW" sz="1900" dirty="0">
                <a:latin typeface="標楷體" panose="03000509000000000000" pitchFamily="65" charset="-120"/>
                <a:ea typeface="標楷體" panose="03000509000000000000" pitchFamily="65" charset="-120"/>
              </a:rPr>
              <a:t>5/29</a:t>
            </a:r>
            <a:r>
              <a:rPr lang="zh-TW" altLang="zh-TW" sz="1900" dirty="0">
                <a:latin typeface="標楷體" panose="03000509000000000000" pitchFamily="65" charset="-120"/>
                <a:ea typeface="標楷體" panose="03000509000000000000" pitchFamily="65" charset="-120"/>
              </a:rPr>
              <a:t>阿古柏為部下所殺（ㄧ說服毒）。</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4</a:t>
            </a:r>
            <a:r>
              <a:rPr lang="zh-TW" altLang="zh-TW" sz="1900" dirty="0">
                <a:latin typeface="標楷體" panose="03000509000000000000" pitchFamily="65" charset="-120"/>
                <a:ea typeface="標楷體" panose="03000509000000000000" pitchFamily="65" charset="-120"/>
              </a:rPr>
              <a:t>）同年</a:t>
            </a:r>
            <a:r>
              <a:rPr lang="en-US" altLang="zh-TW" sz="1900" dirty="0">
                <a:latin typeface="標楷體" panose="03000509000000000000" pitchFamily="65" charset="-120"/>
                <a:ea typeface="標楷體" panose="03000509000000000000" pitchFamily="65" charset="-120"/>
              </a:rPr>
              <a:t>9</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7</a:t>
            </a:r>
            <a:r>
              <a:rPr lang="zh-TW" altLang="zh-TW" sz="1900" dirty="0">
                <a:latin typeface="標楷體" panose="03000509000000000000" pitchFamily="65" charset="-120"/>
                <a:ea typeface="標楷體" panose="03000509000000000000" pitchFamily="65" charset="-120"/>
              </a:rPr>
              <a:t>日進軍南疆的「南八城」，</a:t>
            </a:r>
            <a:r>
              <a:rPr lang="en-US" altLang="zh-TW" sz="1900" dirty="0">
                <a:latin typeface="標楷體" panose="03000509000000000000" pitchFamily="65" charset="-120"/>
                <a:ea typeface="標楷體" panose="03000509000000000000" pitchFamily="65" charset="-120"/>
              </a:rPr>
              <a:t>12/17</a:t>
            </a:r>
            <a:r>
              <a:rPr lang="zh-TW" altLang="zh-TW" sz="1900" dirty="0">
                <a:latin typeface="標楷體" panose="03000509000000000000" pitchFamily="65" charset="-120"/>
                <a:ea typeface="標楷體" panose="03000509000000000000" pitchFamily="65" charset="-120"/>
              </a:rPr>
              <a:t>克服喀什噶爾，</a:t>
            </a:r>
            <a:r>
              <a:rPr lang="en-US" altLang="zh-TW" sz="1900" dirty="0">
                <a:latin typeface="標楷體" panose="03000509000000000000" pitchFamily="65" charset="-120"/>
                <a:ea typeface="標楷體" panose="03000509000000000000" pitchFamily="65" charset="-120"/>
              </a:rPr>
              <a:t>1878</a:t>
            </a:r>
            <a:r>
              <a:rPr lang="zh-TW" altLang="zh-TW" sz="1900" dirty="0">
                <a:latin typeface="標楷體" panose="03000509000000000000" pitchFamily="65" charset="-120"/>
                <a:ea typeface="標楷體" panose="03000509000000000000" pitchFamily="65" charset="-120"/>
              </a:rPr>
              <a:t>年（光緒</a:t>
            </a:r>
            <a:r>
              <a:rPr lang="zh-TW" altLang="en-US" sz="1900" dirty="0">
                <a:latin typeface="標楷體" panose="03000509000000000000" pitchFamily="65" charset="-120"/>
                <a:ea typeface="標楷體" panose="03000509000000000000" pitchFamily="65" charset="-120"/>
              </a:rPr>
              <a:t>四</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日收復和闐，阿古柏的殘餘勢力逃至沙俄境內，至此西征任務初步完成。</a:t>
            </a:r>
          </a:p>
          <a:p>
            <a:pPr marL="981075" indent="-617538">
              <a:buNone/>
            </a:pPr>
            <a:endParaRPr lang="zh-TW" altLang="zh-TW" sz="1900" dirty="0">
              <a:latin typeface="標楷體" panose="03000509000000000000" pitchFamily="65" charset="-120"/>
              <a:ea typeface="標楷體" panose="03000509000000000000" pitchFamily="65" charset="-120"/>
            </a:endParaRPr>
          </a:p>
          <a:p>
            <a:pPr marL="0" indent="0">
              <a:buNone/>
            </a:pP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38</a:t>
            </a:fld>
            <a:endParaRPr lang="zh-TW" altLang="en-US"/>
          </a:p>
        </p:txBody>
      </p:sp>
    </p:spTree>
    <p:extLst>
      <p:ext uri="{BB962C8B-B14F-4D97-AF65-F5344CB8AC3E}">
        <p14:creationId xmlns:p14="http://schemas.microsoft.com/office/powerpoint/2010/main" val="627822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en-US" sz="2000" b="1" dirty="0">
                <a:latin typeface="標楷體" panose="03000509000000000000" pitchFamily="65" charset="-120"/>
                <a:ea typeface="標楷體" panose="03000509000000000000" pitchFamily="65" charset="-120"/>
              </a:rPr>
              <a:t>（二）收復新疆（續）</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1800" b="1" dirty="0">
                <a:latin typeface="標楷體" panose="03000509000000000000" pitchFamily="65" charset="-120"/>
                <a:ea typeface="標楷體" panose="03000509000000000000" pitchFamily="65" charset="-120"/>
              </a:rPr>
              <a:t>4</a:t>
            </a:r>
            <a:r>
              <a:rPr lang="zh-TW" altLang="zh-TW" sz="1800" b="1" dirty="0">
                <a:latin typeface="標楷體" panose="03000509000000000000" pitchFamily="65" charset="-120"/>
                <a:ea typeface="標楷體" panose="03000509000000000000" pitchFamily="65" charset="-120"/>
              </a:rPr>
              <a:t>、外力干擾</a:t>
            </a:r>
          </a:p>
          <a:p>
            <a:pPr marL="628650" indent="0">
              <a:buNone/>
            </a:pPr>
            <a:r>
              <a:rPr lang="zh-TW" altLang="zh-TW" sz="1800" dirty="0">
                <a:latin typeface="標楷體" panose="03000509000000000000" pitchFamily="65" charset="-120"/>
                <a:ea typeface="標楷體" panose="03000509000000000000" pitchFamily="65" charset="-120"/>
              </a:rPr>
              <a:t>在這段期間，英國曾經岀面，代阿古柏向清廷「請降」，要求在南疆留ㄧ塊土地做沙俄和英國殖民地間之緩衝，此事並透過當時清朝駐英公使郭嵩燾向清廷提出，左宗棠當然不同意，並講了ㄧ段話「</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即別為立國，則割英地予之，或即割印度與之可也，何為索我腴地以市恩？茲雖奉中國以建置小國之權，實則侵占中國為蠶食之計</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我愈示弱，彼愈逞強，勢將伊於胡底？」，真是擲地有聲。</a:t>
            </a:r>
            <a:endParaRPr lang="en-US" altLang="zh-TW" sz="1800" dirty="0">
              <a:latin typeface="標楷體" panose="03000509000000000000" pitchFamily="65" charset="-120"/>
              <a:ea typeface="標楷體" panose="03000509000000000000" pitchFamily="65" charset="-120"/>
            </a:endParaRPr>
          </a:p>
          <a:p>
            <a:pPr marL="0" indent="265113">
              <a:buNone/>
            </a:pPr>
            <a:r>
              <a:rPr lang="en-US" altLang="zh-TW" sz="1800" b="1" dirty="0">
                <a:latin typeface="標楷體" panose="03000509000000000000" pitchFamily="65" charset="-120"/>
                <a:ea typeface="標楷體" panose="03000509000000000000" pitchFamily="65" charset="-120"/>
              </a:rPr>
              <a:t>5</a:t>
            </a:r>
            <a:r>
              <a:rPr lang="zh-TW" altLang="zh-TW" sz="1800" b="1" dirty="0">
                <a:latin typeface="標楷體" panose="03000509000000000000" pitchFamily="65" charset="-120"/>
                <a:ea typeface="標楷體" panose="03000509000000000000" pitchFamily="65" charset="-120"/>
              </a:rPr>
              <a:t>、結果</a:t>
            </a:r>
          </a:p>
          <a:p>
            <a:pPr marL="628650" indent="0">
              <a:buNone/>
            </a:pPr>
            <a:r>
              <a:rPr lang="zh-TW" altLang="zh-TW" sz="1800" dirty="0">
                <a:latin typeface="標楷體" panose="03000509000000000000" pitchFamily="65" charset="-120"/>
                <a:ea typeface="標楷體" panose="03000509000000000000" pitchFamily="65" charset="-120"/>
              </a:rPr>
              <a:t>針對已建立</a:t>
            </a:r>
            <a:r>
              <a:rPr lang="en-US" altLang="zh-TW" sz="1800" dirty="0">
                <a:latin typeface="標楷體" panose="03000509000000000000" pitchFamily="65" charset="-120"/>
                <a:ea typeface="標楷體" panose="03000509000000000000" pitchFamily="65" charset="-120"/>
              </a:rPr>
              <a:t>13</a:t>
            </a:r>
            <a:r>
              <a:rPr lang="zh-TW" altLang="zh-TW" sz="1800" dirty="0">
                <a:latin typeface="標楷體" panose="03000509000000000000" pitchFamily="65" charset="-120"/>
                <a:ea typeface="標楷體" panose="03000509000000000000" pitchFamily="65" charset="-120"/>
              </a:rPr>
              <a:t>年的阿古柏政權，在這麼遼闊的土地上，扣除前後約兩年的準備時間，</a:t>
            </a:r>
            <a:r>
              <a:rPr lang="zh-TW" altLang="zh-TW" sz="1800" b="1" dirty="0">
                <a:latin typeface="標楷體" panose="03000509000000000000" pitchFamily="65" charset="-120"/>
                <a:ea typeface="標楷體" panose="03000509000000000000" pitchFamily="65" charset="-120"/>
              </a:rPr>
              <a:t>就實際作戰經過來看，收復新疆北路不到四個月；收復南疆門戶吐魯番等三城，不到半個月；收復新疆南部也只用四個半月。</a:t>
            </a:r>
          </a:p>
          <a:p>
            <a:pPr marL="628650" indent="0">
              <a:buNone/>
            </a:pPr>
            <a:r>
              <a:rPr lang="zh-TW" altLang="zh-TW" sz="1800" dirty="0">
                <a:latin typeface="標楷體" panose="03000509000000000000" pitchFamily="65" charset="-120"/>
                <a:ea typeface="標楷體" panose="03000509000000000000" pitchFamily="65" charset="-120"/>
              </a:rPr>
              <a:t>至此，新疆全境除伊犁外，均復歸清朝，</a:t>
            </a:r>
            <a:r>
              <a:rPr lang="zh-TW" altLang="zh-TW" sz="1800" b="1" dirty="0">
                <a:latin typeface="標楷體" panose="03000509000000000000" pitchFamily="65" charset="-120"/>
                <a:ea typeface="標楷體" panose="03000509000000000000" pitchFamily="65" charset="-120"/>
              </a:rPr>
              <a:t>這不僅是鴉片戰爭後對外唯一的勝仗，也是左宗棠自己說「自周秦以來實亦罕見之鴻烈」</a:t>
            </a:r>
            <a:r>
              <a:rPr lang="zh-TW" altLang="zh-TW" sz="1800" dirty="0">
                <a:latin typeface="標楷體" panose="03000509000000000000" pitchFamily="65" charset="-120"/>
                <a:ea typeface="標楷體" panose="03000509000000000000" pitchFamily="65" charset="-120"/>
              </a:rPr>
              <a:t>。</a:t>
            </a:r>
          </a:p>
          <a:p>
            <a:pPr marL="628650" indent="0">
              <a:buNone/>
            </a:pPr>
            <a:r>
              <a:rPr lang="zh-TW" altLang="zh-TW" sz="1800" dirty="0">
                <a:latin typeface="標楷體" panose="03000509000000000000" pitchFamily="65" charset="-120"/>
                <a:ea typeface="標楷體" panose="03000509000000000000" pitchFamily="65" charset="-120"/>
              </a:rPr>
              <a:t>光緒</a:t>
            </a:r>
            <a:r>
              <a:rPr lang="zh-TW" altLang="en-US" sz="1800" dirty="0">
                <a:latin typeface="標楷體" panose="03000509000000000000" pitchFamily="65" charset="-120"/>
                <a:ea typeface="標楷體" panose="03000509000000000000" pitchFamily="65" charset="-120"/>
              </a:rPr>
              <a:t>四</a:t>
            </a:r>
            <a:r>
              <a:rPr lang="zh-TW" altLang="zh-TW" sz="1800" dirty="0">
                <a:latin typeface="標楷體" panose="03000509000000000000" pitchFamily="65" charset="-120"/>
                <a:ea typeface="標楷體" panose="03000509000000000000" pitchFamily="65" charset="-120"/>
              </a:rPr>
              <a:t>年二月，論功行賞，</a:t>
            </a:r>
            <a:r>
              <a:rPr lang="zh-TW" altLang="zh-TW" sz="1800" b="1" dirty="0">
                <a:latin typeface="標楷體" panose="03000509000000000000" pitchFamily="65" charset="-120"/>
                <a:ea typeface="標楷體" panose="03000509000000000000" pitchFamily="65" charset="-120"/>
              </a:rPr>
              <a:t>左宗棠由ㄧ等（恪靖）伯晉升二等（恪靖）侯，</a:t>
            </a:r>
            <a:r>
              <a:rPr lang="zh-TW" altLang="zh-TW" sz="1800" dirty="0">
                <a:latin typeface="標楷體" panose="03000509000000000000" pitchFamily="65" charset="-120"/>
                <a:ea typeface="標楷體" panose="03000509000000000000" pitchFamily="65" charset="-120"/>
              </a:rPr>
              <a:t>左宗棠兩次請辭不准。</a:t>
            </a:r>
          </a:p>
          <a:p>
            <a:pPr marL="628650" indent="0">
              <a:buNone/>
            </a:pPr>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39</a:t>
            </a:fld>
            <a:endParaRPr lang="zh-TW" altLang="en-US"/>
          </a:p>
        </p:txBody>
      </p:sp>
    </p:spTree>
    <p:extLst>
      <p:ext uri="{BB962C8B-B14F-4D97-AF65-F5344CB8AC3E}">
        <p14:creationId xmlns:p14="http://schemas.microsoft.com/office/powerpoint/2010/main" val="18467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latin typeface="標楷體" panose="03000509000000000000" pitchFamily="65" charset="-120"/>
                <a:ea typeface="標楷體" panose="03000509000000000000" pitchFamily="65" charset="-120"/>
              </a:rPr>
              <a:t>一、從出生至十四歲</a:t>
            </a:r>
            <a:endParaRPr lang="zh-TW" altLang="en-US" dirty="0"/>
          </a:p>
        </p:txBody>
      </p:sp>
      <p:sp>
        <p:nvSpPr>
          <p:cNvPr id="3" name="內容版面配置區 2"/>
          <p:cNvSpPr>
            <a:spLocks noGrp="1"/>
          </p:cNvSpPr>
          <p:nvPr>
            <p:ph idx="1"/>
          </p:nvPr>
        </p:nvSpPr>
        <p:spPr/>
        <p:txBody>
          <a:bodyPr>
            <a:normAutofit lnSpcReduction="10000"/>
          </a:bodyPr>
          <a:lstStyle/>
          <a:p>
            <a:pPr marL="1255713" indent="-1255713">
              <a:buNone/>
            </a:pPr>
            <a:r>
              <a:rPr lang="zh-TW" altLang="en-US" dirty="0">
                <a:latin typeface="標楷體"/>
                <a:ea typeface="標楷體"/>
              </a:rPr>
              <a:t>（一）左宗棠，字季高，清嘉慶十七年十月初七（</a:t>
            </a:r>
            <a:r>
              <a:rPr lang="en-US" altLang="zh-TW" dirty="0">
                <a:latin typeface="標楷體"/>
                <a:ea typeface="標楷體"/>
              </a:rPr>
              <a:t>1812</a:t>
            </a:r>
            <a:r>
              <a:rPr lang="zh-TW" altLang="en-US" dirty="0">
                <a:latin typeface="標楷體"/>
                <a:ea typeface="標楷體"/>
              </a:rPr>
              <a:t>年</a:t>
            </a:r>
            <a:r>
              <a:rPr lang="en-US" altLang="zh-TW" dirty="0">
                <a:latin typeface="標楷體"/>
                <a:ea typeface="標楷體"/>
              </a:rPr>
              <a:t>11</a:t>
            </a:r>
            <a:r>
              <a:rPr lang="zh-TW" altLang="en-US" dirty="0">
                <a:latin typeface="標楷體"/>
                <a:ea typeface="標楷體"/>
              </a:rPr>
              <a:t>月</a:t>
            </a:r>
            <a:r>
              <a:rPr lang="en-US" altLang="zh-TW" dirty="0">
                <a:latin typeface="標楷體"/>
                <a:ea typeface="標楷體"/>
              </a:rPr>
              <a:t>10</a:t>
            </a:r>
            <a:r>
              <a:rPr lang="zh-TW" altLang="en-US" dirty="0">
                <a:latin typeface="標楷體"/>
                <a:ea typeface="標楷體"/>
              </a:rPr>
              <a:t>日）出生於湖南省湘陰縣，父親左觀瀾，母親余氏，上有三位姐姐，兩位哥哥。</a:t>
            </a:r>
            <a:endParaRPr lang="en-US" altLang="zh-TW" dirty="0">
              <a:latin typeface="標楷體"/>
              <a:ea typeface="標楷體"/>
            </a:endParaRPr>
          </a:p>
          <a:p>
            <a:pPr marL="1255713" indent="-1255713">
              <a:buNone/>
            </a:pPr>
            <a:r>
              <a:rPr lang="zh-TW" altLang="en-US" dirty="0">
                <a:latin typeface="標楷體"/>
                <a:ea typeface="標楷體"/>
              </a:rPr>
              <a:t>（二）三歲隨祖父左人錦識字讀書，因「毛栗子事件」，被認為</a:t>
            </a:r>
            <a:r>
              <a:rPr lang="zh-TW" altLang="en-US" b="1" dirty="0">
                <a:latin typeface="標楷體"/>
                <a:ea typeface="標楷體"/>
              </a:rPr>
              <a:t>「是子足昌吾門」。</a:t>
            </a:r>
            <a:endParaRPr lang="zh-TW" altLang="en-US" b="1" dirty="0"/>
          </a:p>
          <a:p>
            <a:pPr marL="1168400" indent="-1168400">
              <a:buNone/>
            </a:pPr>
            <a:r>
              <a:rPr lang="zh-TW" altLang="en-US" dirty="0">
                <a:latin typeface="標楷體"/>
                <a:ea typeface="標楷體"/>
              </a:rPr>
              <a:t>（三）四歲全家遷長沙，父親開館授徒，與兩位兄長一起隨父親讀書。</a:t>
            </a:r>
            <a:endParaRPr lang="zh-TW" altLang="en-US" dirty="0"/>
          </a:p>
          <a:p>
            <a:pPr marL="0" indent="0">
              <a:buNone/>
            </a:pP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a:t>
            </a:fld>
            <a:endParaRPr lang="zh-TW" altLang="en-US"/>
          </a:p>
        </p:txBody>
      </p:sp>
    </p:spTree>
    <p:extLst>
      <p:ext uri="{BB962C8B-B14F-4D97-AF65-F5344CB8AC3E}">
        <p14:creationId xmlns:p14="http://schemas.microsoft.com/office/powerpoint/2010/main" val="3191828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lstStyle/>
          <a:p>
            <a:pPr marL="0" indent="0">
              <a:buNone/>
            </a:pPr>
            <a:r>
              <a:rPr lang="zh-TW" altLang="en-US" sz="2400" b="1" dirty="0">
                <a:latin typeface="標楷體" panose="03000509000000000000" pitchFamily="65" charset="-120"/>
                <a:ea typeface="標楷體" panose="03000509000000000000" pitchFamily="65" charset="-120"/>
              </a:rPr>
              <a:t>（二）收復新疆（續）</a:t>
            </a:r>
            <a:endParaRPr lang="en-US" altLang="zh-TW" sz="2400" b="1" dirty="0">
              <a:latin typeface="標楷體" panose="03000509000000000000" pitchFamily="65" charset="-120"/>
              <a:ea typeface="標楷體" panose="03000509000000000000" pitchFamily="65" charset="-120"/>
            </a:endParaRPr>
          </a:p>
          <a:p>
            <a:pPr marL="0" indent="265113">
              <a:buNone/>
            </a:pPr>
            <a:r>
              <a:rPr lang="en-US" altLang="zh-TW" sz="2000" b="1" dirty="0">
                <a:latin typeface="標楷體" panose="03000509000000000000" pitchFamily="65" charset="-120"/>
                <a:ea typeface="標楷體" panose="03000509000000000000" pitchFamily="65" charset="-120"/>
              </a:rPr>
              <a:t>6.</a:t>
            </a:r>
            <a:r>
              <a:rPr lang="zh-TW" altLang="en-US" sz="2000" b="1" dirty="0">
                <a:latin typeface="標楷體" panose="03000509000000000000" pitchFamily="65" charset="-120"/>
                <a:ea typeface="標楷體" panose="03000509000000000000" pitchFamily="65" charset="-120"/>
              </a:rPr>
              <a:t>回首當年</a:t>
            </a:r>
            <a:endParaRPr lang="en-US" altLang="zh-TW" sz="2000" b="1" dirty="0">
              <a:latin typeface="標楷體" panose="03000509000000000000" pitchFamily="65" charset="-120"/>
              <a:ea typeface="標楷體" panose="03000509000000000000" pitchFamily="65" charset="-120"/>
            </a:endParaRPr>
          </a:p>
          <a:p>
            <a:pPr marL="363538" indent="0">
              <a:buNone/>
            </a:pPr>
            <a:r>
              <a:rPr lang="zh-TW" altLang="zh-TW" sz="2000" dirty="0">
                <a:latin typeface="標楷體" panose="03000509000000000000" pitchFamily="65" charset="-120"/>
                <a:ea typeface="標楷體" panose="03000509000000000000" pitchFamily="65" charset="-120"/>
              </a:rPr>
              <a:t>左宗棠在道光</a:t>
            </a:r>
            <a:r>
              <a:rPr lang="zh-TW" altLang="en-US" sz="2000" dirty="0">
                <a:latin typeface="標楷體" panose="03000509000000000000" pitchFamily="65" charset="-120"/>
                <a:ea typeface="標楷體" panose="03000509000000000000" pitchFamily="65" charset="-120"/>
              </a:rPr>
              <a:t>十三</a:t>
            </a:r>
            <a:r>
              <a:rPr lang="zh-TW" altLang="zh-TW"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1833</a:t>
            </a: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21</a:t>
            </a:r>
            <a:r>
              <a:rPr lang="zh-TW" altLang="zh-TW" sz="2000" dirty="0">
                <a:latin typeface="標楷體" panose="03000509000000000000" pitchFamily="65" charset="-120"/>
                <a:ea typeface="標楷體" panose="03000509000000000000" pitchFamily="65" charset="-120"/>
              </a:rPr>
              <a:t>歲去北京參加會試時，曾寫「燕台雜感」詩八首，其第三首為：</a:t>
            </a:r>
            <a:endParaRPr lang="en-US" altLang="zh-TW" sz="2000" dirty="0">
              <a:latin typeface="標楷體" panose="03000509000000000000" pitchFamily="65" charset="-120"/>
              <a:ea typeface="標楷體" panose="03000509000000000000" pitchFamily="65" charset="-120"/>
            </a:endParaRPr>
          </a:p>
          <a:p>
            <a:pPr marL="363538" indent="0">
              <a:buNone/>
            </a:pPr>
            <a:endParaRPr lang="zh-TW" altLang="zh-TW" sz="2000" dirty="0">
              <a:latin typeface="標楷體" panose="03000509000000000000" pitchFamily="65" charset="-120"/>
              <a:ea typeface="標楷體" panose="03000509000000000000" pitchFamily="65" charset="-120"/>
            </a:endParaRPr>
          </a:p>
          <a:p>
            <a:pPr marL="0" indent="0">
              <a:buNone/>
            </a:pPr>
            <a:r>
              <a:rPr lang="zh-TW" altLang="zh-TW" sz="2000" b="1" u="sng" dirty="0">
                <a:latin typeface="標楷體" panose="03000509000000000000" pitchFamily="65" charset="-120"/>
                <a:ea typeface="標楷體" panose="03000509000000000000" pitchFamily="65" charset="-120"/>
              </a:rPr>
              <a:t>西域環兵不計年</a:t>
            </a:r>
            <a:r>
              <a:rPr lang="zh-TW" altLang="zh-TW" sz="2000" b="1" dirty="0">
                <a:latin typeface="標楷體" panose="03000509000000000000" pitchFamily="65" charset="-120"/>
                <a:ea typeface="標楷體" panose="03000509000000000000" pitchFamily="65" charset="-120"/>
              </a:rPr>
              <a:t>，</a:t>
            </a:r>
            <a:r>
              <a:rPr lang="zh-TW" altLang="zh-TW" sz="2000" b="1" u="sng" dirty="0">
                <a:latin typeface="標楷體" panose="03000509000000000000" pitchFamily="65" charset="-120"/>
                <a:ea typeface="標楷體" panose="03000509000000000000" pitchFamily="65" charset="-120"/>
              </a:rPr>
              <a:t>當時立國重開邊</a:t>
            </a:r>
            <a:r>
              <a:rPr lang="zh-TW" altLang="zh-TW" sz="2000" dirty="0">
                <a:latin typeface="標楷體" panose="03000509000000000000" pitchFamily="65" charset="-120"/>
                <a:ea typeface="標楷體" panose="03000509000000000000" pitchFamily="65" charset="-120"/>
              </a:rPr>
              <a:t>。橐駝萬里輸官稻，沙磧千秋此石田。</a:t>
            </a:r>
          </a:p>
          <a:p>
            <a:pPr marL="0" indent="0">
              <a:buNone/>
            </a:pPr>
            <a:r>
              <a:rPr lang="zh-TW" altLang="zh-TW" sz="2000" b="1" u="sng" dirty="0">
                <a:latin typeface="標楷體" panose="03000509000000000000" pitchFamily="65" charset="-120"/>
                <a:ea typeface="標楷體" panose="03000509000000000000" pitchFamily="65" charset="-120"/>
              </a:rPr>
              <a:t>置省尚煩他日策</a:t>
            </a:r>
            <a:r>
              <a:rPr lang="zh-TW" altLang="zh-TW" sz="2000" dirty="0">
                <a:latin typeface="標楷體" panose="03000509000000000000" pitchFamily="65" charset="-120"/>
                <a:ea typeface="標楷體" panose="03000509000000000000" pitchFamily="65" charset="-120"/>
              </a:rPr>
              <a:t>，</a:t>
            </a:r>
            <a:r>
              <a:rPr lang="zh-TW" altLang="zh-TW" sz="2000" b="1" u="sng" dirty="0">
                <a:latin typeface="標楷體" panose="03000509000000000000" pitchFamily="65" charset="-120"/>
                <a:ea typeface="標楷體" panose="03000509000000000000" pitchFamily="65" charset="-120"/>
              </a:rPr>
              <a:t>興屯寧費度支錢</a:t>
            </a:r>
            <a:r>
              <a:rPr lang="zh-TW" altLang="zh-TW" sz="2000" dirty="0">
                <a:latin typeface="標楷體" panose="03000509000000000000" pitchFamily="65" charset="-120"/>
                <a:ea typeface="標楷體" panose="03000509000000000000" pitchFamily="65" charset="-120"/>
              </a:rPr>
              <a:t>？將軍莫更紓愁眼，生計中原亦可憐。</a:t>
            </a:r>
            <a:endParaRPr lang="en-US" altLang="zh-TW" sz="2000" dirty="0">
              <a:latin typeface="標楷體" panose="03000509000000000000" pitchFamily="65" charset="-120"/>
              <a:ea typeface="標楷體" panose="03000509000000000000" pitchFamily="65" charset="-120"/>
            </a:endParaRPr>
          </a:p>
          <a:p>
            <a:pPr marL="0" indent="0">
              <a:buNone/>
            </a:pPr>
            <a:endParaRPr lang="zh-TW" altLang="zh-TW" sz="2000" dirty="0">
              <a:latin typeface="標楷體" panose="03000509000000000000" pitchFamily="65" charset="-120"/>
              <a:ea typeface="標楷體" panose="03000509000000000000" pitchFamily="65" charset="-120"/>
            </a:endParaRPr>
          </a:p>
          <a:p>
            <a:pPr marL="265113" indent="0">
              <a:buNone/>
            </a:pPr>
            <a:r>
              <a:rPr lang="zh-TW" altLang="zh-TW" sz="2000" dirty="0">
                <a:latin typeface="標楷體" panose="03000509000000000000" pitchFamily="65" charset="-120"/>
                <a:ea typeface="標楷體" panose="03000509000000000000" pitchFamily="65" charset="-120"/>
              </a:rPr>
              <a:t>如果從這首詩的內容，與</a:t>
            </a:r>
            <a:r>
              <a:rPr lang="en-US" altLang="zh-TW" sz="2000" dirty="0">
                <a:latin typeface="標楷體" panose="03000509000000000000" pitchFamily="65" charset="-120"/>
                <a:ea typeface="標楷體" panose="03000509000000000000" pitchFamily="65" charset="-120"/>
              </a:rPr>
              <a:t>45</a:t>
            </a:r>
            <a:r>
              <a:rPr lang="zh-TW" altLang="zh-TW" sz="2000" dirty="0">
                <a:latin typeface="標楷體" panose="03000509000000000000" pitchFamily="65" charset="-120"/>
                <a:ea typeface="標楷體" panose="03000509000000000000" pitchFamily="65" charset="-120"/>
              </a:rPr>
              <a:t>年後左宗棠完成西征任務，建議清廷在新疆設省，</a:t>
            </a:r>
            <a:r>
              <a:rPr lang="zh-TW" altLang="en-US" sz="2000" dirty="0">
                <a:latin typeface="標楷體" panose="03000509000000000000" pitchFamily="65" charset="-120"/>
                <a:ea typeface="標楷體" panose="03000509000000000000" pitchFamily="65" charset="-120"/>
              </a:rPr>
              <a:t>相互對照來看，</a:t>
            </a:r>
            <a:r>
              <a:rPr lang="zh-TW" altLang="zh-TW" sz="2000" dirty="0">
                <a:latin typeface="標楷體" panose="03000509000000000000" pitchFamily="65" charset="-120"/>
                <a:ea typeface="標楷體" panose="03000509000000000000" pitchFamily="65" charset="-120"/>
              </a:rPr>
              <a:t>我們不得不敬佩左宗棠從年輕時所具有的眼界胸懷，以及他持之以恆的毅力與魄力。</a:t>
            </a:r>
          </a:p>
          <a:p>
            <a:pPr marL="265113" indent="0">
              <a:buNone/>
            </a:pPr>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40</a:t>
            </a:fld>
            <a:endParaRPr lang="zh-TW" altLang="en-US"/>
          </a:p>
        </p:txBody>
      </p:sp>
    </p:spTree>
    <p:extLst>
      <p:ext uri="{BB962C8B-B14F-4D97-AF65-F5344CB8AC3E}">
        <p14:creationId xmlns:p14="http://schemas.microsoft.com/office/powerpoint/2010/main" val="2831696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85000" lnSpcReduction="20000"/>
          </a:bodyPr>
          <a:lstStyle/>
          <a:p>
            <a:pPr marL="0" indent="0">
              <a:buNone/>
            </a:pPr>
            <a:r>
              <a:rPr lang="zh-TW" altLang="en-US" sz="2000" b="1" dirty="0">
                <a:latin typeface="標楷體" panose="03000509000000000000" pitchFamily="65" charset="-120"/>
                <a:ea typeface="標楷體" panose="03000509000000000000" pitchFamily="65" charset="-120"/>
              </a:rPr>
              <a:t>（三）</a:t>
            </a:r>
            <a:r>
              <a:rPr lang="zh-TW" altLang="zh-TW" sz="2000" b="1" dirty="0">
                <a:latin typeface="標楷體" panose="03000509000000000000" pitchFamily="65" charset="-120"/>
                <a:ea typeface="標楷體" panose="03000509000000000000" pitchFamily="65" charset="-120"/>
              </a:rPr>
              <a:t>伊犁條約</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背景</a:t>
            </a:r>
          </a:p>
          <a:p>
            <a:pPr marL="452438" indent="0">
              <a:buNone/>
            </a:pPr>
            <a:r>
              <a:rPr lang="en-US" altLang="zh-TW" sz="1900" dirty="0">
                <a:latin typeface="標楷體" panose="03000509000000000000" pitchFamily="65" charset="-120"/>
                <a:ea typeface="標楷體" panose="03000509000000000000" pitchFamily="65" charset="-120"/>
              </a:rPr>
              <a:t>1871</a:t>
            </a:r>
            <a:r>
              <a:rPr lang="zh-TW" altLang="zh-TW" sz="1900" dirty="0">
                <a:latin typeface="標楷體" panose="03000509000000000000" pitchFamily="65" charset="-120"/>
                <a:ea typeface="標楷體" panose="03000509000000000000" pitchFamily="65" charset="-120"/>
              </a:rPr>
              <a:t>年沙俄趁阿古柏入侵新疆南路，並陸續進抵新疆北路時，以影響邊界安寧為藉口，岀兵佔領伊犁地區九個城。針對清朝交涉，沙俄表示「俟關內肅清，烏魯木齊、瑪納斯各城克復之後，即當交還」。</a:t>
            </a:r>
            <a:r>
              <a:rPr lang="en-US" altLang="zh-TW" sz="1900" dirty="0">
                <a:latin typeface="標楷體" panose="03000509000000000000" pitchFamily="65" charset="-120"/>
                <a:ea typeface="標楷體" panose="03000509000000000000" pitchFamily="65" charset="-120"/>
              </a:rPr>
              <a:t>1878</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月左宗棠西征告捷，清廷要求沙俄歸還伊犁，俄方拖延不決，清廷遂派總理各國事務大臣吏部侍郎崇厚去俄京交涉索還伊犁事宜。</a:t>
            </a:r>
            <a:endParaRPr lang="en-US" altLang="zh-TW" sz="1900" dirty="0">
              <a:latin typeface="標楷體" panose="03000509000000000000" pitchFamily="65" charset="-120"/>
              <a:ea typeface="標楷體" panose="03000509000000000000" pitchFamily="65" charset="-120"/>
            </a:endParaRPr>
          </a:p>
          <a:p>
            <a:pPr marL="0" indent="265113">
              <a:buNone/>
            </a:pP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崇厚簽「里瓦吉亞條約」</a:t>
            </a:r>
          </a:p>
          <a:p>
            <a:pPr marL="452438" indent="0">
              <a:buNone/>
            </a:pPr>
            <a:r>
              <a:rPr lang="zh-TW" altLang="zh-TW" sz="1900" dirty="0">
                <a:latin typeface="標楷體" panose="03000509000000000000" pitchFamily="65" charset="-120"/>
                <a:ea typeface="標楷體" panose="03000509000000000000" pitchFamily="65" charset="-120"/>
              </a:rPr>
              <a:t>崇厚與俄方在</a:t>
            </a:r>
            <a:r>
              <a:rPr lang="en-US" altLang="zh-TW" sz="1900" dirty="0">
                <a:latin typeface="標楷體" panose="03000509000000000000" pitchFamily="65" charset="-120"/>
                <a:ea typeface="標楷體" panose="03000509000000000000" pitchFamily="65" charset="-120"/>
              </a:rPr>
              <a:t>1879</a:t>
            </a:r>
            <a:r>
              <a:rPr lang="zh-TW" altLang="zh-TW" sz="1900" dirty="0">
                <a:latin typeface="標楷體" panose="03000509000000000000" pitchFamily="65" charset="-120"/>
                <a:ea typeface="標楷體" panose="03000509000000000000" pitchFamily="65" charset="-120"/>
              </a:rPr>
              <a:t>（光緒</a:t>
            </a:r>
            <a:r>
              <a:rPr lang="zh-TW" altLang="en-US" sz="1900" dirty="0">
                <a:latin typeface="標楷體" panose="03000509000000000000" pitchFamily="65" charset="-120"/>
                <a:ea typeface="標楷體" panose="03000509000000000000" pitchFamily="65" charset="-120"/>
              </a:rPr>
              <a:t>五</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10/2</a:t>
            </a:r>
            <a:r>
              <a:rPr lang="zh-TW" altLang="zh-TW" sz="1900" dirty="0">
                <a:latin typeface="標楷體" panose="03000509000000000000" pitchFamily="65" charset="-120"/>
                <a:ea typeface="標楷體" panose="03000509000000000000" pitchFamily="65" charset="-120"/>
              </a:rPr>
              <a:t>在克里米亞半島的里瓦吉亞簽訂「里瓦吉亞條約」，內容除沙俄交還伊犁外，還包括：割讓霍爾果斯河以西地區、特克斯河流域及戰略要地穆素爾山口，從而隔絕伊犁與南疆之聯繫。賠償五百萬盧布（相當</a:t>
            </a:r>
            <a:r>
              <a:rPr lang="en-US" altLang="zh-TW" sz="1900" dirty="0">
                <a:latin typeface="標楷體" panose="03000509000000000000" pitchFamily="65" charset="-120"/>
                <a:ea typeface="標楷體" panose="03000509000000000000" pitchFamily="65" charset="-120"/>
              </a:rPr>
              <a:t>280</a:t>
            </a:r>
            <a:r>
              <a:rPr lang="zh-TW" altLang="zh-TW" sz="1900" dirty="0">
                <a:latin typeface="標楷體" panose="03000509000000000000" pitchFamily="65" charset="-120"/>
                <a:ea typeface="標楷體" panose="03000509000000000000" pitchFamily="65" charset="-120"/>
              </a:rPr>
              <a:t>萬兩白銀）。准沙俄在嘉裕關等七處設領事館。俄國人在新疆、蒙古地區經商免稅。修訂塔城附近及其他地區之邊界等。</a:t>
            </a:r>
          </a:p>
          <a:p>
            <a:pPr marL="0" indent="265113">
              <a:buNone/>
            </a:pP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清朝拒絕批准「里瓦吉亞條約」</a:t>
            </a:r>
          </a:p>
          <a:p>
            <a:pPr marL="452438" indent="0">
              <a:buNone/>
            </a:pPr>
            <a:r>
              <a:rPr lang="zh-TW" altLang="zh-TW" sz="1900" dirty="0">
                <a:latin typeface="標楷體" panose="03000509000000000000" pitchFamily="65" charset="-120"/>
                <a:ea typeface="標楷體" panose="03000509000000000000" pitchFamily="65" charset="-120"/>
              </a:rPr>
              <a:t>崇厚所簽之約引發朝野大譁，清廷交李鴻章、沈葆楨及左宗棠研議，李、沈二人採消極態度，但左宗棠復奏，並</a:t>
            </a:r>
            <a:r>
              <a:rPr lang="zh-TW" altLang="en-US" sz="1900" dirty="0">
                <a:latin typeface="標楷體" panose="03000509000000000000" pitchFamily="65" charset="-120"/>
                <a:ea typeface="標楷體" panose="03000509000000000000" pitchFamily="65" charset="-120"/>
              </a:rPr>
              <a:t>致函</a:t>
            </a:r>
            <a:r>
              <a:rPr lang="zh-TW" altLang="zh-TW" sz="1900" dirty="0">
                <a:latin typeface="標楷體" panose="03000509000000000000" pitchFamily="65" charset="-120"/>
                <a:ea typeface="標楷體" panose="03000509000000000000" pitchFamily="65" charset="-120"/>
              </a:rPr>
              <a:t>總理衙門，堅決主張拒絕批准這個條約，重點如下：</a:t>
            </a:r>
          </a:p>
          <a:p>
            <a:pPr marL="892175" indent="-5286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「武事不竟之秋，有割地求和者矣。茲ㄧ矢未聞加遺，乃遽議捐棄要地，靨其所欲，譬猶投犬以骨，骨盡而噬仍不止。目前之患既然，異日之憂何極？」</a:t>
            </a:r>
          </a:p>
          <a:p>
            <a:pPr marL="892175" indent="-5286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「處理原則」：先之以議論委婉而用機，次決之以戰陣堅忍而求勝。</a:t>
            </a:r>
          </a:p>
          <a:p>
            <a:pPr marL="452438" indent="0">
              <a:buNone/>
            </a:pPr>
            <a:r>
              <a:rPr lang="zh-TW" altLang="zh-TW" sz="1900" dirty="0">
                <a:latin typeface="標楷體" panose="03000509000000000000" pitchFamily="65" charset="-120"/>
                <a:ea typeface="標楷體" panose="03000509000000000000" pitchFamily="65" charset="-120"/>
              </a:rPr>
              <a:t>清廷宣布（</a:t>
            </a:r>
            <a:r>
              <a:rPr lang="en-US" altLang="zh-TW" sz="1900" dirty="0">
                <a:latin typeface="標楷體" panose="03000509000000000000" pitchFamily="65" charset="-120"/>
                <a:ea typeface="標楷體" panose="03000509000000000000" pitchFamily="65" charset="-120"/>
              </a:rPr>
              <a:t>1880.1.2</a:t>
            </a:r>
            <a:r>
              <a:rPr lang="zh-TW" altLang="zh-TW" sz="1900" dirty="0">
                <a:latin typeface="標楷體" panose="03000509000000000000" pitchFamily="65" charset="-120"/>
                <a:ea typeface="標楷體" panose="03000509000000000000" pitchFamily="65" charset="-120"/>
              </a:rPr>
              <a:t>）將崇厚革職議處，</a:t>
            </a:r>
            <a:r>
              <a:rPr lang="en-US" altLang="zh-TW" sz="1900" dirty="0">
                <a:latin typeface="標楷體" panose="03000509000000000000" pitchFamily="65" charset="-120"/>
                <a:ea typeface="標楷體" panose="03000509000000000000" pitchFamily="65" charset="-120"/>
              </a:rPr>
              <a:t>2/19</a:t>
            </a:r>
            <a:r>
              <a:rPr lang="zh-TW" altLang="zh-TW" sz="1900" dirty="0">
                <a:latin typeface="標楷體" panose="03000509000000000000" pitchFamily="65" charset="-120"/>
                <a:ea typeface="標楷體" panose="03000509000000000000" pitchFamily="65" charset="-120"/>
              </a:rPr>
              <a:t>派駐英法公使曾紀澤前往再行商辦，等於明白拒絕前述的「里瓦吉亞條約」。</a:t>
            </a:r>
            <a:endParaRPr lang="zh-TW" altLang="en-US" sz="19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41</a:t>
            </a:fld>
            <a:endParaRPr lang="zh-TW" altLang="en-US"/>
          </a:p>
        </p:txBody>
      </p:sp>
    </p:spTree>
    <p:extLst>
      <p:ext uri="{BB962C8B-B14F-4D97-AF65-F5344CB8AC3E}">
        <p14:creationId xmlns:p14="http://schemas.microsoft.com/office/powerpoint/2010/main" val="3690816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（三）</a:t>
            </a:r>
            <a:r>
              <a:rPr lang="zh-TW" altLang="zh-TW" sz="2000" b="1" dirty="0">
                <a:latin typeface="標楷體" panose="03000509000000000000" pitchFamily="65" charset="-120"/>
                <a:ea typeface="標楷體" panose="03000509000000000000" pitchFamily="65" charset="-120"/>
              </a:rPr>
              <a:t>伊犁條約</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1800" b="1" dirty="0">
                <a:latin typeface="標楷體" panose="03000509000000000000" pitchFamily="65" charset="-120"/>
                <a:ea typeface="標楷體" panose="03000509000000000000" pitchFamily="65" charset="-120"/>
              </a:rPr>
              <a:t>4.</a:t>
            </a:r>
            <a:r>
              <a:rPr lang="zh-TW" altLang="zh-TW" sz="1800" b="1" dirty="0">
                <a:latin typeface="標楷體" panose="03000509000000000000" pitchFamily="65" charset="-120"/>
                <a:ea typeface="標楷體" panose="03000509000000000000" pitchFamily="65" charset="-120"/>
              </a:rPr>
              <a:t>左侯備戰</a:t>
            </a: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）左宗棠依據他「先議再戰」原則，積極備戰，規劃三路出兵收復伊犁之計。他本人於</a:t>
            </a:r>
            <a:r>
              <a:rPr lang="en-US" altLang="zh-TW" sz="1800" dirty="0">
                <a:latin typeface="標楷體" panose="03000509000000000000" pitchFamily="65" charset="-120"/>
                <a:ea typeface="標楷體" panose="03000509000000000000" pitchFamily="65" charset="-120"/>
              </a:rPr>
              <a:t>5/26</a:t>
            </a:r>
            <a:r>
              <a:rPr lang="zh-TW" altLang="zh-TW" sz="1800" dirty="0">
                <a:latin typeface="標楷體" panose="03000509000000000000" pitchFamily="65" charset="-120"/>
                <a:ea typeface="標楷體" panose="03000509000000000000" pitchFamily="65" charset="-120"/>
              </a:rPr>
              <a:t>從肅州出發，經嘉裕關於</a:t>
            </a:r>
            <a:r>
              <a:rPr lang="en-US" altLang="zh-TW" sz="1800" dirty="0">
                <a:latin typeface="標楷體" panose="03000509000000000000" pitchFamily="65" charset="-120"/>
                <a:ea typeface="標楷體" panose="03000509000000000000" pitchFamily="65" charset="-120"/>
              </a:rPr>
              <a:t>6/15</a:t>
            </a:r>
            <a:r>
              <a:rPr lang="zh-TW" altLang="zh-TW" sz="1800" dirty="0">
                <a:latin typeface="標楷體" panose="03000509000000000000" pitchFamily="65" charset="-120"/>
                <a:ea typeface="標楷體" panose="03000509000000000000" pitchFamily="65" charset="-120"/>
              </a:rPr>
              <a:t>抵哈密，設大營於鳳凰台。左宗棠調度的總兵力約三萬人，當時沙俄入侵伊犁及其他地區之軍隊約ㄧ萬兩千人，清軍是沙俄的</a:t>
            </a:r>
            <a:r>
              <a:rPr lang="en-US" altLang="zh-TW" sz="1800" dirty="0">
                <a:latin typeface="標楷體" panose="03000509000000000000" pitchFamily="65" charset="-120"/>
                <a:ea typeface="標楷體" panose="03000509000000000000" pitchFamily="65" charset="-120"/>
              </a:rPr>
              <a:t>2.5</a:t>
            </a:r>
            <a:r>
              <a:rPr lang="zh-TW" altLang="zh-TW" sz="1800" dirty="0">
                <a:latin typeface="標楷體" panose="03000509000000000000" pitchFamily="65" charset="-120"/>
                <a:ea typeface="標楷體" panose="03000509000000000000" pitchFamily="65" charset="-120"/>
              </a:rPr>
              <a:t>倍。</a:t>
            </a: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）左宗棠此時已</a:t>
            </a:r>
            <a:r>
              <a:rPr lang="en-US" altLang="zh-TW" sz="1800" dirty="0">
                <a:latin typeface="標楷體" panose="03000509000000000000" pitchFamily="65" charset="-120"/>
                <a:ea typeface="標楷體" panose="03000509000000000000" pitchFamily="65" charset="-120"/>
              </a:rPr>
              <a:t>69</a:t>
            </a:r>
            <a:r>
              <a:rPr lang="zh-TW" altLang="zh-TW" sz="1800" dirty="0">
                <a:latin typeface="標楷體" panose="03000509000000000000" pitchFamily="65" charset="-120"/>
                <a:ea typeface="標楷體" panose="03000509000000000000" pitchFamily="65" charset="-120"/>
              </a:rPr>
              <a:t>歲，長期腹瀉，又有全身長濕疹和咳血的毛病，當其率軍出關時，</a:t>
            </a:r>
            <a:r>
              <a:rPr lang="zh-TW" altLang="zh-TW" sz="1800" b="1" dirty="0">
                <a:latin typeface="標楷體" panose="03000509000000000000" pitchFamily="65" charset="-120"/>
                <a:ea typeface="標楷體" panose="03000509000000000000" pitchFamily="65" charset="-120"/>
              </a:rPr>
              <a:t>要隨從抬了ㄧ口空棺材併行，以示決心</a:t>
            </a:r>
            <a:r>
              <a:rPr lang="zh-TW" altLang="zh-TW" sz="1800" dirty="0">
                <a:latin typeface="標楷體" panose="03000509000000000000" pitchFamily="65" charset="-120"/>
                <a:ea typeface="標楷體" panose="03000509000000000000" pitchFamily="65" charset="-120"/>
              </a:rPr>
              <a:t>。</a:t>
            </a: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）依據當時曾造訪過左宗棠的德國人福克所寫「西行瑣錄」，描述左宗棠「ㄧ人在塞外，未帶家眷（其實左宗棠從光緒</a:t>
            </a:r>
            <a:r>
              <a:rPr lang="zh-TW" altLang="en-US" sz="1800" dirty="0">
                <a:latin typeface="標楷體" panose="03000509000000000000" pitchFamily="65" charset="-120"/>
                <a:ea typeface="標楷體" panose="03000509000000000000" pitchFamily="65" charset="-120"/>
              </a:rPr>
              <a:t>十</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1860</a:t>
            </a:r>
            <a:r>
              <a:rPr lang="zh-TW" altLang="zh-TW" sz="1800" dirty="0">
                <a:latin typeface="標楷體" panose="03000509000000000000" pitchFamily="65" charset="-120"/>
                <a:ea typeface="標楷體" panose="03000509000000000000" pitchFamily="65" charset="-120"/>
              </a:rPr>
              <a:t>）奉旨籌辦軍務後，已</a:t>
            </a:r>
            <a:r>
              <a:rPr lang="en-US" altLang="zh-TW" sz="1800" dirty="0">
                <a:latin typeface="標楷體" panose="03000509000000000000" pitchFamily="65" charset="-120"/>
                <a:ea typeface="標楷體" panose="03000509000000000000" pitchFamily="65" charset="-120"/>
              </a:rPr>
              <a:t>20</a:t>
            </a:r>
            <a:r>
              <a:rPr lang="zh-TW" altLang="zh-TW" sz="1800" dirty="0">
                <a:latin typeface="標楷體" panose="03000509000000000000" pitchFamily="65" charset="-120"/>
                <a:ea typeface="標楷體" panose="03000509000000000000" pitchFamily="65" charset="-120"/>
              </a:rPr>
              <a:t>年未回湘陰老家，其家人只有去他駐地短期相聚而已），又說他「內無姬妾，外鮮應酬」、「清廉寡欲，愛民敬事」、「愛民猶如赤子，屬員禁絕奢華，居恆不衣華服，飲食不尚珍饈」。</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42</a:t>
            </a:fld>
            <a:endParaRPr lang="zh-TW" altLang="en-US"/>
          </a:p>
        </p:txBody>
      </p:sp>
    </p:spTree>
    <p:extLst>
      <p:ext uri="{BB962C8B-B14F-4D97-AF65-F5344CB8AC3E}">
        <p14:creationId xmlns:p14="http://schemas.microsoft.com/office/powerpoint/2010/main" val="13290017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Autofit/>
          </a:bodyPr>
          <a:lstStyle/>
          <a:p>
            <a:pPr marL="0" indent="0">
              <a:buNone/>
            </a:pPr>
            <a:r>
              <a:rPr lang="zh-TW" altLang="en-US" sz="1600" b="1" dirty="0">
                <a:latin typeface="標楷體" panose="03000509000000000000" pitchFamily="65" charset="-120"/>
                <a:ea typeface="標楷體" panose="03000509000000000000" pitchFamily="65" charset="-120"/>
              </a:rPr>
              <a:t>（三）</a:t>
            </a:r>
            <a:r>
              <a:rPr lang="zh-TW" altLang="zh-TW" sz="1600" b="1" dirty="0">
                <a:latin typeface="標楷體" panose="03000509000000000000" pitchFamily="65" charset="-120"/>
                <a:ea typeface="標楷體" panose="03000509000000000000" pitchFamily="65" charset="-120"/>
              </a:rPr>
              <a:t>伊犁條約</a:t>
            </a:r>
            <a:r>
              <a:rPr lang="zh-TW" altLang="en-US" sz="1600" b="1" dirty="0">
                <a:latin typeface="標楷體" panose="03000509000000000000" pitchFamily="65" charset="-120"/>
                <a:ea typeface="標楷體" panose="03000509000000000000" pitchFamily="65" charset="-120"/>
              </a:rPr>
              <a:t>（續）</a:t>
            </a:r>
            <a:endParaRPr lang="en-US" altLang="zh-TW" sz="1600" b="1" dirty="0">
              <a:latin typeface="標楷體" panose="03000509000000000000" pitchFamily="65" charset="-120"/>
              <a:ea typeface="標楷體" panose="03000509000000000000" pitchFamily="65" charset="-120"/>
            </a:endParaRPr>
          </a:p>
          <a:p>
            <a:pPr marL="0" indent="176213">
              <a:buNone/>
            </a:pPr>
            <a:r>
              <a:rPr lang="en-US" altLang="zh-TW" sz="1600" b="1" dirty="0">
                <a:latin typeface="標楷體" panose="03000509000000000000" pitchFamily="65" charset="-120"/>
                <a:ea typeface="標楷體" panose="03000509000000000000" pitchFamily="65" charset="-120"/>
              </a:rPr>
              <a:t>5.</a:t>
            </a:r>
            <a:r>
              <a:rPr lang="zh-TW" altLang="zh-TW" sz="1600" b="1" dirty="0">
                <a:latin typeface="標楷體" panose="03000509000000000000" pitchFamily="65" charset="-120"/>
                <a:ea typeface="標楷體" panose="03000509000000000000" pitchFamily="65" charset="-120"/>
              </a:rPr>
              <a:t>曾紀澤交涉</a:t>
            </a:r>
          </a:p>
          <a:p>
            <a:pPr marL="715963" indent="-450850">
              <a:buNone/>
            </a:pPr>
            <a:r>
              <a:rPr lang="zh-TW" altLang="en-US" sz="1600" dirty="0">
                <a:latin typeface="標楷體"/>
                <a:ea typeface="標楷體"/>
              </a:rPr>
              <a:t>（</a:t>
            </a:r>
            <a:r>
              <a:rPr lang="en-US" altLang="zh-TW" sz="1600" dirty="0">
                <a:latin typeface="標楷體" panose="03000509000000000000" pitchFamily="65" charset="-120"/>
                <a:ea typeface="標楷體" panose="03000509000000000000" pitchFamily="65" charset="-120"/>
              </a:rPr>
              <a:t>1</a:t>
            </a:r>
            <a:r>
              <a:rPr lang="zh-TW" altLang="zh-TW" sz="1600" dirty="0">
                <a:latin typeface="標楷體" panose="03000509000000000000" pitchFamily="65" charset="-120"/>
                <a:ea typeface="標楷體" panose="03000509000000000000" pitchFamily="65" charset="-120"/>
              </a:rPr>
              <a:t>）清廷迫於列強干涉，將崇厚減罪。此時沙俄又增兵恫嚇，聲言在東北及海上開釁。清廷在</a:t>
            </a:r>
            <a:r>
              <a:rPr lang="en-US" altLang="zh-TW" sz="1600" dirty="0">
                <a:latin typeface="標楷體" panose="03000509000000000000" pitchFamily="65" charset="-120"/>
                <a:ea typeface="標楷體" panose="03000509000000000000" pitchFamily="65" charset="-120"/>
              </a:rPr>
              <a:t>1880.6.21</a:t>
            </a:r>
            <a:r>
              <a:rPr lang="zh-TW" altLang="zh-TW" sz="1600" dirty="0">
                <a:latin typeface="標楷體" panose="03000509000000000000" pitchFamily="65" charset="-120"/>
                <a:ea typeface="標楷體" panose="03000509000000000000" pitchFamily="65" charset="-120"/>
              </a:rPr>
              <a:t>召開緊急會議後態度軟化，於</a:t>
            </a:r>
            <a:r>
              <a:rPr lang="en-US" altLang="zh-TW" sz="1600" dirty="0">
                <a:latin typeface="標楷體" panose="03000509000000000000" pitchFamily="65" charset="-120"/>
                <a:ea typeface="標楷體" panose="03000509000000000000" pitchFamily="65" charset="-120"/>
              </a:rPr>
              <a:t>8/11</a:t>
            </a:r>
            <a:r>
              <a:rPr lang="zh-TW" altLang="zh-TW" sz="1600" dirty="0">
                <a:latin typeface="標楷體" panose="03000509000000000000" pitchFamily="65" charset="-120"/>
                <a:ea typeface="標楷體" panose="03000509000000000000" pitchFamily="65" charset="-120"/>
              </a:rPr>
              <a:t>命令左宗棠來京陛見，以備朝庭顧問，意思就是把主戰的首要人物從戰地調回來，以和議為前提。</a:t>
            </a:r>
          </a:p>
          <a:p>
            <a:pPr marL="715963" indent="-450850">
              <a:buNone/>
            </a:pPr>
            <a:r>
              <a:rPr lang="zh-TW" altLang="en-US" sz="1600" dirty="0">
                <a:latin typeface="標楷體"/>
                <a:ea typeface="標楷體"/>
              </a:rPr>
              <a:t>（</a:t>
            </a:r>
            <a:r>
              <a:rPr lang="en-US" altLang="zh-TW" sz="1600" dirty="0">
                <a:latin typeface="標楷體" panose="03000509000000000000" pitchFamily="65" charset="-120"/>
                <a:ea typeface="標楷體" panose="03000509000000000000" pitchFamily="65" charset="-120"/>
              </a:rPr>
              <a:t>2</a:t>
            </a:r>
            <a:r>
              <a:rPr lang="zh-TW" altLang="zh-TW" sz="1600" dirty="0">
                <a:latin typeface="標楷體" panose="03000509000000000000" pitchFamily="65" charset="-120"/>
                <a:ea typeface="標楷體" panose="03000509000000000000" pitchFamily="65" charset="-120"/>
              </a:rPr>
              <a:t>）曾紀澤於</a:t>
            </a:r>
            <a:r>
              <a:rPr lang="en-US" altLang="zh-TW" sz="1600" dirty="0">
                <a:latin typeface="標楷體" panose="03000509000000000000" pitchFamily="65" charset="-120"/>
                <a:ea typeface="標楷體" panose="03000509000000000000" pitchFamily="65" charset="-120"/>
              </a:rPr>
              <a:t>1880.7.30</a:t>
            </a:r>
            <a:r>
              <a:rPr lang="zh-TW" altLang="zh-TW" sz="1600" dirty="0">
                <a:latin typeface="標楷體" panose="03000509000000000000" pitchFamily="65" charset="-120"/>
                <a:ea typeface="標楷體" panose="03000509000000000000" pitchFamily="65" charset="-120"/>
              </a:rPr>
              <a:t>抵聖彼得堡，最初沙俄拒絕開議，其後於</a:t>
            </a:r>
            <a:r>
              <a:rPr lang="en-US" altLang="zh-TW" sz="1600" dirty="0">
                <a:latin typeface="標楷體" panose="03000509000000000000" pitchFamily="65" charset="-120"/>
                <a:ea typeface="標楷體" panose="03000509000000000000" pitchFamily="65" charset="-120"/>
              </a:rPr>
              <a:t>8/23</a:t>
            </a:r>
            <a:r>
              <a:rPr lang="zh-TW" altLang="zh-TW" sz="1600" dirty="0">
                <a:latin typeface="標楷體" panose="03000509000000000000" pitchFamily="65" charset="-120"/>
                <a:ea typeface="標楷體" panose="03000509000000000000" pitchFamily="65" charset="-120"/>
              </a:rPr>
              <a:t>首次會談，中間數度瀕於破裂，至</a:t>
            </a:r>
            <a:r>
              <a:rPr lang="en-US" altLang="zh-TW" sz="1600" dirty="0">
                <a:latin typeface="標楷體" panose="03000509000000000000" pitchFamily="65" charset="-120"/>
                <a:ea typeface="標楷體" panose="03000509000000000000" pitchFamily="65" charset="-120"/>
              </a:rPr>
              <a:t>1881</a:t>
            </a:r>
            <a:r>
              <a:rPr lang="zh-TW" altLang="zh-TW" sz="1600" dirty="0">
                <a:latin typeface="標楷體" panose="03000509000000000000" pitchFamily="65" charset="-120"/>
                <a:ea typeface="標楷體" panose="03000509000000000000" pitchFamily="65" charset="-120"/>
              </a:rPr>
              <a:t>（光緒</a:t>
            </a:r>
            <a:r>
              <a:rPr lang="zh-TW" altLang="en-US" sz="1600" dirty="0">
                <a:latin typeface="標楷體" panose="03000509000000000000" pitchFamily="65" charset="-120"/>
                <a:ea typeface="標楷體" panose="03000509000000000000" pitchFamily="65" charset="-120"/>
              </a:rPr>
              <a:t>七</a:t>
            </a:r>
            <a:r>
              <a:rPr lang="zh-TW" altLang="zh-TW" sz="1600" dirty="0">
                <a:latin typeface="標楷體" panose="03000509000000000000" pitchFamily="65" charset="-120"/>
                <a:ea typeface="標楷體" panose="03000509000000000000" pitchFamily="65" charset="-120"/>
              </a:rPr>
              <a:t>年）</a:t>
            </a:r>
            <a:r>
              <a:rPr lang="en-US" altLang="zh-TW" sz="1600" dirty="0">
                <a:latin typeface="標楷體" panose="03000509000000000000" pitchFamily="65" charset="-120"/>
                <a:ea typeface="標楷體" panose="03000509000000000000" pitchFamily="65" charset="-120"/>
              </a:rPr>
              <a:t>2/24</a:t>
            </a:r>
            <a:r>
              <a:rPr lang="zh-TW" altLang="zh-TW" sz="1600" dirty="0">
                <a:latin typeface="標楷體" panose="03000509000000000000" pitchFamily="65" charset="-120"/>
                <a:ea typeface="標楷體" panose="03000509000000000000" pitchFamily="65" charset="-120"/>
              </a:rPr>
              <a:t>才簽定「伊犁條約」共</a:t>
            </a:r>
            <a:r>
              <a:rPr lang="en-US" altLang="zh-TW" sz="1600" dirty="0">
                <a:latin typeface="標楷體" panose="03000509000000000000" pitchFamily="65" charset="-120"/>
                <a:ea typeface="標楷體" panose="03000509000000000000" pitchFamily="65" charset="-120"/>
              </a:rPr>
              <a:t>20</a:t>
            </a:r>
            <a:r>
              <a:rPr lang="zh-TW" altLang="zh-TW" sz="1600" dirty="0">
                <a:latin typeface="標楷體" panose="03000509000000000000" pitchFamily="65" charset="-120"/>
                <a:ea typeface="標楷體" panose="03000509000000000000" pitchFamily="65" charset="-120"/>
              </a:rPr>
              <a:t>條。</a:t>
            </a:r>
          </a:p>
          <a:p>
            <a:pPr marL="0" indent="265113">
              <a:buNone/>
            </a:pPr>
            <a:r>
              <a:rPr lang="zh-TW" altLang="en-US" sz="1600" b="1" dirty="0">
                <a:latin typeface="標楷體"/>
                <a:ea typeface="標楷體"/>
              </a:rPr>
              <a:t>（</a:t>
            </a:r>
            <a:r>
              <a:rPr lang="en-US" altLang="zh-TW" sz="1600" b="1" dirty="0">
                <a:latin typeface="標楷體" panose="03000509000000000000" pitchFamily="65" charset="-120"/>
                <a:ea typeface="標楷體" panose="03000509000000000000" pitchFamily="65" charset="-120"/>
              </a:rPr>
              <a:t>3</a:t>
            </a:r>
            <a:r>
              <a:rPr lang="zh-TW" altLang="zh-TW" sz="1600" b="1" dirty="0">
                <a:latin typeface="標楷體" panose="03000509000000000000" pitchFamily="65" charset="-120"/>
                <a:ea typeface="標楷體" panose="03000509000000000000" pitchFamily="65" charset="-120"/>
              </a:rPr>
              <a:t>）改訂條約能夠成功，有幾個原因：</a:t>
            </a:r>
          </a:p>
          <a:p>
            <a:pPr marL="0" indent="539750">
              <a:buNone/>
            </a:pPr>
            <a:r>
              <a:rPr lang="zh-TW" altLang="en-US" sz="1600" dirty="0">
                <a:latin typeface="標楷體" panose="03000509000000000000" pitchFamily="65" charset="-120"/>
                <a:ea typeface="標楷體" panose="03000509000000000000" pitchFamily="65" charset="-120"/>
              </a:rPr>
              <a:t>甲</a:t>
            </a:r>
            <a:r>
              <a:rPr lang="zh-TW" altLang="en-US" sz="1600" dirty="0">
                <a:latin typeface="標楷體"/>
                <a:ea typeface="標楷體"/>
              </a:rPr>
              <a:t>、</a:t>
            </a:r>
            <a:r>
              <a:rPr lang="zh-TW" altLang="zh-TW" sz="1600" dirty="0">
                <a:latin typeface="標楷體" panose="03000509000000000000" pitchFamily="65" charset="-120"/>
                <a:ea typeface="標楷體" panose="03000509000000000000" pitchFamily="65" charset="-120"/>
              </a:rPr>
              <a:t>沙俄本身因克里米亞戰爭，國庫空虛，亦無力無心發動戰爭。</a:t>
            </a:r>
          </a:p>
          <a:p>
            <a:pPr marL="804863" indent="-265113">
              <a:buNone/>
            </a:pPr>
            <a:r>
              <a:rPr lang="zh-TW" altLang="en-US" sz="1600" dirty="0">
                <a:latin typeface="標楷體" panose="03000509000000000000" pitchFamily="65" charset="-120"/>
                <a:ea typeface="標楷體" panose="03000509000000000000" pitchFamily="65" charset="-120"/>
              </a:rPr>
              <a:t>乙</a:t>
            </a:r>
            <a:r>
              <a:rPr lang="zh-TW" altLang="en-US" sz="1600" dirty="0">
                <a:latin typeface="標楷體"/>
                <a:ea typeface="標楷體"/>
              </a:rPr>
              <a:t>、</a:t>
            </a:r>
            <a:r>
              <a:rPr lang="zh-TW" altLang="zh-TW" sz="1600" b="1" dirty="0">
                <a:latin typeface="標楷體" panose="03000509000000000000" pitchFamily="65" charset="-120"/>
                <a:ea typeface="標楷體" panose="03000509000000000000" pitchFamily="65" charset="-120"/>
              </a:rPr>
              <a:t>左宗棠剛收復新疆，兵勢正盛，且已布置三路進軍伊犁，態度堅決</a:t>
            </a:r>
            <a:r>
              <a:rPr lang="zh-TW" altLang="zh-TW" sz="1600" dirty="0">
                <a:latin typeface="標楷體" panose="03000509000000000000" pitchFamily="65" charset="-120"/>
                <a:ea typeface="標楷體" panose="03000509000000000000" pitchFamily="65" charset="-120"/>
              </a:rPr>
              <a:t>（甚至左宗棠聽到談判ㄧ度受阻，還告訴總理衙門「究之言戰，本是一條鞭辦法，無和議夾雜其中，翻覺愈有把握」）。</a:t>
            </a:r>
          </a:p>
          <a:p>
            <a:pPr marL="804863" indent="-265113">
              <a:buNone/>
            </a:pPr>
            <a:r>
              <a:rPr lang="zh-TW" altLang="en-US" sz="1600" dirty="0">
                <a:latin typeface="標楷體" panose="03000509000000000000" pitchFamily="65" charset="-120"/>
                <a:ea typeface="標楷體" panose="03000509000000000000" pitchFamily="65" charset="-120"/>
              </a:rPr>
              <a:t>丙、</a:t>
            </a:r>
            <a:r>
              <a:rPr lang="zh-TW" altLang="zh-TW" sz="1600" dirty="0">
                <a:latin typeface="標楷體" panose="03000509000000000000" pitchFamily="65" charset="-120"/>
                <a:ea typeface="標楷體" panose="03000509000000000000" pitchFamily="65" charset="-120"/>
              </a:rPr>
              <a:t>左宗棠的布置與決心，沙俄很清楚，因此</a:t>
            </a:r>
            <a:r>
              <a:rPr lang="zh-TW" altLang="zh-TW" sz="1600" b="1" dirty="0">
                <a:latin typeface="標楷體" panose="03000509000000000000" pitchFamily="65" charset="-120"/>
                <a:ea typeface="標楷體" panose="03000509000000000000" pitchFamily="65" charset="-120"/>
              </a:rPr>
              <a:t>沙俄亦懼戰</a:t>
            </a:r>
            <a:r>
              <a:rPr lang="zh-TW" altLang="zh-TW" sz="1600" dirty="0">
                <a:latin typeface="標楷體" panose="03000509000000000000" pitchFamily="65" charset="-120"/>
                <a:ea typeface="標楷體" panose="03000509000000000000" pitchFamily="65" charset="-120"/>
              </a:rPr>
              <a:t>。查曾紀澤「伊犁定約中俄談話錄」，可見沙俄外相格爾斯對左宗棠晉京ㄧ事很在意，以為是清廷要動兵；</a:t>
            </a:r>
            <a:r>
              <a:rPr lang="zh-TW" altLang="zh-TW" sz="1600" b="1" dirty="0">
                <a:latin typeface="標楷體" panose="03000509000000000000" pitchFamily="65" charset="-120"/>
                <a:ea typeface="標楷體" panose="03000509000000000000" pitchFamily="65" charset="-120"/>
              </a:rPr>
              <a:t>沙皇更因聽聞左相入京，要求其談判代表「務須及早定議，免生枝節」</a:t>
            </a:r>
            <a:r>
              <a:rPr lang="zh-TW" altLang="zh-TW" sz="1600" dirty="0">
                <a:latin typeface="標楷體" panose="03000509000000000000" pitchFamily="65" charset="-120"/>
                <a:ea typeface="標楷體" panose="03000509000000000000" pitchFamily="65" charset="-120"/>
              </a:rPr>
              <a:t>。</a:t>
            </a:r>
          </a:p>
          <a:p>
            <a:pPr marL="804863" indent="-265113">
              <a:buNone/>
            </a:pPr>
            <a:r>
              <a:rPr lang="zh-TW" altLang="en-US" sz="1600" dirty="0">
                <a:latin typeface="標楷體" panose="03000509000000000000" pitchFamily="65" charset="-120"/>
                <a:ea typeface="標楷體" panose="03000509000000000000" pitchFamily="65" charset="-120"/>
              </a:rPr>
              <a:t>丁、</a:t>
            </a:r>
            <a:r>
              <a:rPr lang="zh-TW" altLang="zh-TW" sz="1600" dirty="0">
                <a:latin typeface="標楷體" panose="03000509000000000000" pitchFamily="65" charset="-120"/>
                <a:ea typeface="標楷體" panose="03000509000000000000" pitchFamily="65" charset="-120"/>
              </a:rPr>
              <a:t>由於左宗棠及部分在朝官員（清流派）的後盾，曾紀澤在談判桌上，亦發出「中國可讓者，我不難沖口說出，斷不為先爭後讓之術；其不能讓者，無論貴國有若干兵船，中國亦不答應」。</a:t>
            </a:r>
          </a:p>
          <a:p>
            <a:pPr marL="0" indent="0">
              <a:buNone/>
            </a:pP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43</a:t>
            </a:fld>
            <a:endParaRPr lang="zh-TW" altLang="en-US"/>
          </a:p>
        </p:txBody>
      </p:sp>
    </p:spTree>
    <p:extLst>
      <p:ext uri="{BB962C8B-B14F-4D97-AF65-F5344CB8AC3E}">
        <p14:creationId xmlns:p14="http://schemas.microsoft.com/office/powerpoint/2010/main" val="29716812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fontScale="92500" lnSpcReduction="10000"/>
          </a:bodyPr>
          <a:lstStyle/>
          <a:p>
            <a:pPr marL="0" indent="0">
              <a:buNone/>
            </a:pPr>
            <a:r>
              <a:rPr lang="zh-TW" altLang="en-US" sz="2000" b="1" dirty="0">
                <a:latin typeface="標楷體" panose="03000509000000000000" pitchFamily="65" charset="-120"/>
                <a:ea typeface="標楷體" panose="03000509000000000000" pitchFamily="65" charset="-120"/>
              </a:rPr>
              <a:t>（三）</a:t>
            </a:r>
            <a:r>
              <a:rPr lang="zh-TW" altLang="zh-TW" sz="2000" b="1" dirty="0">
                <a:latin typeface="標楷體" panose="03000509000000000000" pitchFamily="65" charset="-120"/>
                <a:ea typeface="標楷體" panose="03000509000000000000" pitchFamily="65" charset="-120"/>
              </a:rPr>
              <a:t>伊犁條約</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0" indent="363538">
              <a:buNone/>
            </a:pPr>
            <a:r>
              <a:rPr lang="en-US" altLang="zh-TW" sz="1800" dirty="0">
                <a:latin typeface="標楷體" panose="03000509000000000000" pitchFamily="65" charset="-120"/>
                <a:ea typeface="標楷體" panose="03000509000000000000" pitchFamily="65" charset="-120"/>
              </a:rPr>
              <a:t>6.</a:t>
            </a:r>
            <a:r>
              <a:rPr lang="zh-TW" altLang="zh-TW" sz="1800" dirty="0">
                <a:latin typeface="標楷體" panose="03000509000000000000" pitchFamily="65" charset="-120"/>
                <a:ea typeface="標楷體" panose="03000509000000000000" pitchFamily="65" charset="-120"/>
              </a:rPr>
              <a:t>伊犁條約重點如下：</a:t>
            </a:r>
          </a:p>
          <a:p>
            <a:pPr marL="892175" indent="-5286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）俄國將伊犁地區、特克斯河谷及通往南疆之穆素爾山口等，交還清朝。但仍佔有霍爾果斯河以西的原清朝土地。</a:t>
            </a:r>
          </a:p>
          <a:p>
            <a:pPr marL="0" indent="4524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）償付兵費等</a:t>
            </a:r>
            <a:r>
              <a:rPr lang="en-US" altLang="zh-TW" sz="1800" dirty="0">
                <a:latin typeface="標楷體" panose="03000509000000000000" pitchFamily="65" charset="-120"/>
                <a:ea typeface="標楷體" panose="03000509000000000000" pitchFamily="65" charset="-120"/>
              </a:rPr>
              <a:t>900</a:t>
            </a:r>
            <a:r>
              <a:rPr lang="zh-TW" altLang="zh-TW" sz="1800" dirty="0">
                <a:latin typeface="標楷體" panose="03000509000000000000" pitchFamily="65" charset="-120"/>
                <a:ea typeface="標楷體" panose="03000509000000000000" pitchFamily="65" charset="-120"/>
              </a:rPr>
              <a:t>萬盧布（</a:t>
            </a:r>
            <a:r>
              <a:rPr lang="zh-TW" altLang="zh-TW" sz="1800" b="1" dirty="0">
                <a:latin typeface="標楷體" panose="03000509000000000000" pitchFamily="65" charset="-120"/>
                <a:ea typeface="標楷體" panose="03000509000000000000" pitchFamily="65" charset="-120"/>
              </a:rPr>
              <a:t>比原來的多</a:t>
            </a:r>
            <a:r>
              <a:rPr lang="en-US" altLang="zh-TW" sz="1800" b="1" dirty="0">
                <a:latin typeface="標楷體" panose="03000509000000000000" pitchFamily="65" charset="-120"/>
                <a:ea typeface="標楷體" panose="03000509000000000000" pitchFamily="65" charset="-120"/>
              </a:rPr>
              <a:t>400</a:t>
            </a:r>
            <a:r>
              <a:rPr lang="zh-TW" altLang="zh-TW" sz="1800" b="1" dirty="0">
                <a:latin typeface="標楷體" panose="03000509000000000000" pitchFamily="65" charset="-120"/>
                <a:ea typeface="標楷體" panose="03000509000000000000" pitchFamily="65" charset="-120"/>
              </a:rPr>
              <a:t>萬</a:t>
            </a:r>
            <a:r>
              <a:rPr lang="zh-TW" altLang="zh-TW" sz="1800" dirty="0">
                <a:latin typeface="標楷體" panose="03000509000000000000" pitchFamily="65" charset="-120"/>
                <a:ea typeface="標楷體" panose="03000509000000000000" pitchFamily="65" charset="-120"/>
              </a:rPr>
              <a:t>）。</a:t>
            </a:r>
          </a:p>
          <a:p>
            <a:pPr marL="0" indent="4524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）領事館只准肅州和土魯番兩處（原要求七處）。</a:t>
            </a:r>
          </a:p>
          <a:p>
            <a:pPr marL="0" indent="4524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）俄商在新疆、蒙古地區免稅。</a:t>
            </a:r>
          </a:p>
          <a:p>
            <a:pPr marL="0" indent="4524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）塔爾巴哈台及喀什噶爾等地區重訂邊界。</a:t>
            </a:r>
          </a:p>
          <a:p>
            <a:pPr marL="539750" indent="0">
              <a:buNone/>
            </a:pPr>
            <a:r>
              <a:rPr lang="zh-TW" altLang="zh-TW" sz="1800" dirty="0">
                <a:latin typeface="標楷體" panose="03000509000000000000" pitchFamily="65" charset="-120"/>
                <a:ea typeface="標楷體" panose="03000509000000000000" pitchFamily="65" charset="-120"/>
              </a:rPr>
              <a:t>沙俄其後依重訂界約的條款，強迫清朝與其簽訂</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項「勘界議定書」，連同前面所提的霍爾果斯河以西地區，</a:t>
            </a:r>
            <a:r>
              <a:rPr lang="zh-TW" altLang="zh-TW" sz="1800" b="1" dirty="0">
                <a:latin typeface="標楷體" panose="03000509000000000000" pitchFamily="65" charset="-120"/>
                <a:ea typeface="標楷體" panose="03000509000000000000" pitchFamily="65" charset="-120"/>
              </a:rPr>
              <a:t>合計清朝在此次事件中損失約七萬多平方公里土地，相當湖南省的三分之一。</a:t>
            </a:r>
          </a:p>
          <a:p>
            <a:pPr marL="0" indent="363538">
              <a:buNone/>
            </a:pPr>
            <a:r>
              <a:rPr lang="en-US" altLang="zh-TW" sz="1900" dirty="0">
                <a:latin typeface="標楷體" panose="03000509000000000000" pitchFamily="65" charset="-120"/>
                <a:ea typeface="標楷體" panose="03000509000000000000" pitchFamily="65" charset="-120"/>
              </a:rPr>
              <a:t>7.</a:t>
            </a:r>
            <a:r>
              <a:rPr lang="zh-TW" altLang="en-US" sz="1900" dirty="0">
                <a:latin typeface="標楷體" panose="03000509000000000000" pitchFamily="65" charset="-120"/>
                <a:ea typeface="標楷體" panose="03000509000000000000" pitchFamily="65" charset="-120"/>
              </a:rPr>
              <a:t>結局</a:t>
            </a:r>
            <a:endParaRPr lang="en-US" altLang="zh-TW" sz="1900" dirty="0">
              <a:latin typeface="標楷體" panose="03000509000000000000" pitchFamily="65" charset="-120"/>
              <a:ea typeface="標楷體" panose="03000509000000000000" pitchFamily="65" charset="-120"/>
            </a:endParaRPr>
          </a:p>
          <a:p>
            <a:pPr marL="539750" indent="0">
              <a:buNone/>
            </a:pPr>
            <a:r>
              <a:rPr lang="zh-TW" altLang="en-US" sz="1900" dirty="0">
                <a:latin typeface="標楷體" panose="03000509000000000000" pitchFamily="65" charset="-120"/>
                <a:ea typeface="標楷體" panose="03000509000000000000" pitchFamily="65" charset="-120"/>
              </a:rPr>
              <a:t>左宗棠對</a:t>
            </a:r>
            <a:r>
              <a:rPr lang="zh-TW" altLang="zh-TW" sz="1900" dirty="0">
                <a:latin typeface="標楷體" panose="03000509000000000000" pitchFamily="65" charset="-120"/>
                <a:ea typeface="標楷體" panose="03000509000000000000" pitchFamily="65" charset="-120"/>
              </a:rPr>
              <a:t>伊犁條約</a:t>
            </a:r>
            <a:r>
              <a:rPr lang="zh-TW" altLang="en-US" sz="1900" dirty="0">
                <a:latin typeface="標楷體" panose="03000509000000000000" pitchFamily="65" charset="-120"/>
                <a:ea typeface="標楷體" panose="03000509000000000000" pitchFamily="65" charset="-120"/>
              </a:rPr>
              <a:t>當然不滿意，在給劉錦棠的信中說「</a:t>
            </a:r>
            <a:r>
              <a:rPr lang="zh-TW" altLang="zh-TW" sz="1900" b="1" dirty="0">
                <a:latin typeface="標楷體" panose="03000509000000000000" pitchFamily="65" charset="-120"/>
                <a:ea typeface="標楷體" panose="03000509000000000000" pitchFamily="65" charset="-120"/>
              </a:rPr>
              <a:t>不料和議如此結局，言之腐心</a:t>
            </a:r>
            <a:r>
              <a:rPr lang="zh-TW" altLang="en-US" sz="1900" dirty="0">
                <a:latin typeface="標楷體" panose="03000509000000000000" pitchFamily="65" charset="-120"/>
                <a:ea typeface="標楷體" panose="03000509000000000000" pitchFamily="65" charset="-120"/>
              </a:rPr>
              <a:t>」。至於</a:t>
            </a:r>
            <a:r>
              <a:rPr lang="zh-TW" altLang="zh-TW" sz="1900" dirty="0">
                <a:latin typeface="標楷體" panose="03000509000000000000" pitchFamily="65" charset="-120"/>
                <a:ea typeface="標楷體" panose="03000509000000000000" pitchFamily="65" charset="-120"/>
              </a:rPr>
              <a:t>英、法、俄及其他相關國家或人物，均驚訝稱為「不可能之任務」（從沙俄口中吐出已佔領之土地），歷史課本也稱頌曾紀澤之功勞</a:t>
            </a:r>
            <a:r>
              <a:rPr lang="zh-TW" altLang="en-US" sz="1900" dirty="0">
                <a:latin typeface="標楷體"/>
                <a:ea typeface="標楷體"/>
              </a:rPr>
              <a:t>。</a:t>
            </a:r>
            <a:r>
              <a:rPr lang="zh-TW" altLang="zh-TW" sz="1900" dirty="0">
                <a:latin typeface="標楷體" panose="03000509000000000000" pitchFamily="65" charset="-120"/>
                <a:ea typeface="標楷體" panose="03000509000000000000" pitchFamily="65" charset="-120"/>
              </a:rPr>
              <a:t>曾紀澤誠然有功，但縱橫前後發展與結果，我</a:t>
            </a:r>
            <a:r>
              <a:rPr lang="zh-TW" altLang="en-US" sz="1900" dirty="0">
                <a:latin typeface="標楷體" panose="03000509000000000000" pitchFamily="65" charset="-120"/>
                <a:ea typeface="標楷體" panose="03000509000000000000" pitchFamily="65" charset="-120"/>
              </a:rPr>
              <a:t>們也</a:t>
            </a:r>
            <a:r>
              <a:rPr lang="zh-TW" altLang="zh-TW" sz="1900" dirty="0">
                <a:latin typeface="標楷體" panose="03000509000000000000" pitchFamily="65" charset="-120"/>
                <a:ea typeface="標楷體" panose="03000509000000000000" pitchFamily="65" charset="-120"/>
              </a:rPr>
              <a:t>看到ㄧ位七十歲老人，孤獨地對著空棺，喃喃自語「</a:t>
            </a:r>
            <a:r>
              <a:rPr lang="zh-TW" altLang="zh-TW" sz="1900" b="1" dirty="0">
                <a:latin typeface="標楷體" panose="03000509000000000000" pitchFamily="65" charset="-120"/>
                <a:ea typeface="標楷體" panose="03000509000000000000" pitchFamily="65" charset="-120"/>
              </a:rPr>
              <a:t>非將其侵占自康熙朝地段收回不可</a:t>
            </a:r>
            <a:r>
              <a:rPr lang="zh-TW" altLang="zh-TW" sz="1900" dirty="0">
                <a:latin typeface="標楷體" panose="03000509000000000000" pitchFamily="65" charset="-120"/>
                <a:ea typeface="標楷體" panose="03000509000000000000" pitchFamily="65" charset="-120"/>
              </a:rPr>
              <a:t>」。</a:t>
            </a: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44</a:t>
            </a:fld>
            <a:endParaRPr lang="zh-TW" altLang="en-US"/>
          </a:p>
        </p:txBody>
      </p:sp>
    </p:spTree>
    <p:extLst>
      <p:ext uri="{BB962C8B-B14F-4D97-AF65-F5344CB8AC3E}">
        <p14:creationId xmlns:p14="http://schemas.microsoft.com/office/powerpoint/2010/main" val="27518506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92500" lnSpcReduction="10000"/>
          </a:bodyPr>
          <a:lstStyle/>
          <a:p>
            <a:pPr marL="0" indent="265113">
              <a:buNone/>
            </a:pPr>
            <a:r>
              <a:rPr lang="zh-TW" altLang="en-US" sz="2000" b="1" dirty="0">
                <a:latin typeface="標楷體"/>
                <a:ea typeface="標楷體"/>
              </a:rPr>
              <a:t>（四）</a:t>
            </a:r>
            <a:r>
              <a:rPr lang="zh-TW" altLang="en-US" sz="2000" b="1" dirty="0">
                <a:latin typeface="標楷體" panose="03000509000000000000" pitchFamily="65" charset="-120"/>
                <a:ea typeface="標楷體" panose="03000509000000000000" pitchFamily="65" charset="-120"/>
              </a:rPr>
              <a:t>建立軍火製造與民生工業</a:t>
            </a:r>
            <a:endParaRPr lang="en-US" altLang="zh-TW" sz="2000" b="1" dirty="0">
              <a:latin typeface="標楷體" panose="03000509000000000000" pitchFamily="65" charset="-120"/>
              <a:ea typeface="標楷體" panose="03000509000000000000" pitchFamily="65" charset="-120"/>
            </a:endParaRPr>
          </a:p>
          <a:p>
            <a:pPr marL="715963" indent="-450850">
              <a:buNone/>
            </a:pP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背景</a:t>
            </a:r>
            <a:endParaRPr lang="en-US" altLang="zh-TW" sz="1800" dirty="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同治</a:t>
            </a:r>
            <a:r>
              <a:rPr lang="zh-TW" altLang="en-US" sz="1800" dirty="0">
                <a:latin typeface="標楷體" panose="03000509000000000000" pitchFamily="65" charset="-120"/>
                <a:ea typeface="標楷體" panose="03000509000000000000" pitchFamily="65" charset="-120"/>
              </a:rPr>
              <a:t>十一</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1872</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左宗棠在蘭州設置生產軍火（如重砲、後膛槍、砲彈等）的「</a:t>
            </a:r>
            <a:r>
              <a:rPr lang="zh-TW" altLang="zh-TW" sz="1800" b="1" dirty="0">
                <a:latin typeface="標楷體" panose="03000509000000000000" pitchFamily="65" charset="-120"/>
                <a:ea typeface="標楷體" panose="03000509000000000000" pitchFamily="65" charset="-120"/>
              </a:rPr>
              <a:t>甘肅製造局</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供應後來新疆用兵之需要。就長期而言，左宗棠希望清朝中國不致因武器差而受制於人。主持這個局的是總兵賴長，在軍火自製方面，成效卓著。</a:t>
            </a:r>
            <a:endParaRPr lang="en-US" altLang="zh-TW" sz="1800" dirty="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光緒</a:t>
            </a:r>
            <a:r>
              <a:rPr lang="zh-TW" altLang="en-US" sz="1800" dirty="0">
                <a:latin typeface="標楷體" panose="03000509000000000000" pitchFamily="65" charset="-120"/>
                <a:ea typeface="標楷體" panose="03000509000000000000" pitchFamily="65" charset="-120"/>
              </a:rPr>
              <a:t>三</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1877</a:t>
            </a:r>
            <a:r>
              <a:rPr lang="zh-TW" altLang="zh-TW" sz="1800" dirty="0">
                <a:latin typeface="標楷體" panose="03000509000000000000" pitchFamily="65" charset="-120"/>
                <a:ea typeface="標楷體" panose="03000509000000000000" pitchFamily="65" charset="-120"/>
              </a:rPr>
              <a:t>），賴長用他自己造的水輪機，把甘肅產的羊毛織成ㄧ塊「絨」，送給左宗棠看，左宗棠很稱讚「竟與洋絨相似，質薄而細，甚賴穿著</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」。賴長建議若買國外蒸氣動力的織機（火輪機），更有效率。</a:t>
            </a:r>
          </a:p>
          <a:p>
            <a:pPr marL="715963" indent="-450850">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購機設廠</a:t>
            </a:r>
            <a:endParaRPr lang="zh-TW" altLang="en-US" sz="1800" dirty="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左宗棠去函胡雪巖，擬購織呢織布火機到蘭</a:t>
            </a:r>
            <a:r>
              <a:rPr lang="zh-TW" altLang="en-US" sz="1800" dirty="0">
                <a:latin typeface="標楷體" panose="03000509000000000000" pitchFamily="65" charset="-120"/>
                <a:ea typeface="標楷體" panose="03000509000000000000" pitchFamily="65" charset="-120"/>
              </a:rPr>
              <a:t>州</a:t>
            </a:r>
            <a:r>
              <a:rPr lang="zh-TW" altLang="zh-TW" sz="1800" dirty="0">
                <a:latin typeface="標楷體" panose="03000509000000000000" pitchFamily="65" charset="-120"/>
                <a:ea typeface="標楷體" panose="03000509000000000000" pitchFamily="65" charset="-120"/>
              </a:rPr>
              <a:t>仿製，為邊方開此一利。胡雪巖依據指示，在上海與德商泰來洋行接洽購機及招聘技術人員等事宜。</a:t>
            </a:r>
            <a:endParaRPr lang="zh-TW" altLang="en-US" sz="1800" dirty="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光緒</a:t>
            </a:r>
            <a:r>
              <a:rPr lang="zh-TW" altLang="en-US" sz="1800" dirty="0">
                <a:latin typeface="標楷體" panose="03000509000000000000" pitchFamily="65" charset="-120"/>
                <a:ea typeface="標楷體" panose="03000509000000000000" pitchFamily="65" charset="-120"/>
              </a:rPr>
              <a:t>五</a:t>
            </a:r>
            <a:r>
              <a:rPr lang="zh-TW" altLang="zh-TW" sz="1800" dirty="0">
                <a:latin typeface="標楷體" panose="03000509000000000000" pitchFamily="65" charset="-120"/>
                <a:ea typeface="標楷體" panose="03000509000000000000" pitchFamily="65" charset="-120"/>
              </a:rPr>
              <a:t>年這些機器運到上海，共ㄧ千二百多箱（包括其他像開河的機器），其中有兩座蒸氣機（ㄧ部</a:t>
            </a:r>
            <a:r>
              <a:rPr lang="en-US" altLang="zh-TW" sz="1800" dirty="0">
                <a:latin typeface="標楷體" panose="03000509000000000000" pitchFamily="65" charset="-120"/>
                <a:ea typeface="標楷體" panose="03000509000000000000" pitchFamily="65" charset="-120"/>
              </a:rPr>
              <a:t>24</a:t>
            </a:r>
            <a:r>
              <a:rPr lang="zh-TW" altLang="zh-TW" sz="1800" dirty="0">
                <a:latin typeface="標楷體" panose="03000509000000000000" pitchFamily="65" charset="-120"/>
                <a:ea typeface="標楷體" panose="03000509000000000000" pitchFamily="65" charset="-120"/>
              </a:rPr>
              <a:t>馬力，ㄧ部</a:t>
            </a:r>
            <a:r>
              <a:rPr lang="en-US" altLang="zh-TW" sz="1800" dirty="0">
                <a:latin typeface="標楷體" panose="03000509000000000000" pitchFamily="65" charset="-120"/>
                <a:ea typeface="標楷體" panose="03000509000000000000" pitchFamily="65" charset="-120"/>
              </a:rPr>
              <a:t>32</a:t>
            </a:r>
            <a:r>
              <a:rPr lang="zh-TW" altLang="zh-TW" sz="1800" dirty="0">
                <a:latin typeface="標楷體" panose="03000509000000000000" pitchFamily="65" charset="-120"/>
                <a:ea typeface="標楷體" panose="03000509000000000000" pitchFamily="65" charset="-120"/>
              </a:rPr>
              <a:t>馬力），織呢機</a:t>
            </a:r>
            <a:r>
              <a:rPr lang="en-US" altLang="zh-TW" sz="1800" dirty="0">
                <a:latin typeface="標楷體" panose="03000509000000000000" pitchFamily="65" charset="-120"/>
                <a:ea typeface="標楷體" panose="03000509000000000000" pitchFamily="65" charset="-120"/>
              </a:rPr>
              <a:t>20</a:t>
            </a:r>
            <a:r>
              <a:rPr lang="zh-TW" altLang="zh-TW" sz="1800" dirty="0">
                <a:latin typeface="標楷體" panose="03000509000000000000" pitchFamily="65" charset="-120"/>
                <a:ea typeface="標楷體" panose="03000509000000000000" pitchFamily="65" charset="-120"/>
              </a:rPr>
              <a:t>台，紡紗機三架（共紡錠</a:t>
            </a:r>
            <a:r>
              <a:rPr lang="en-US" altLang="zh-TW" sz="1800" dirty="0">
                <a:latin typeface="標楷體" panose="03000509000000000000" pitchFamily="65" charset="-120"/>
                <a:ea typeface="標楷體" panose="03000509000000000000" pitchFamily="65" charset="-120"/>
              </a:rPr>
              <a:t>1085</a:t>
            </a:r>
            <a:r>
              <a:rPr lang="zh-TW" altLang="zh-TW" sz="1800" dirty="0">
                <a:latin typeface="標楷體" panose="03000509000000000000" pitchFamily="65" charset="-120"/>
                <a:ea typeface="標楷體" panose="03000509000000000000" pitchFamily="65" charset="-120"/>
              </a:rPr>
              <a:t>個），以及其他梳毛機、清毛機等多種。</a:t>
            </a:r>
          </a:p>
          <a:p>
            <a:pPr marL="715963" indent="0">
              <a:buNone/>
            </a:pPr>
            <a:r>
              <a:rPr lang="zh-TW" altLang="zh-TW" sz="1800" b="1" dirty="0">
                <a:latin typeface="標楷體" panose="03000509000000000000" pitchFamily="65" charset="-120"/>
                <a:ea typeface="標楷體" panose="03000509000000000000" pitchFamily="65" charset="-120"/>
              </a:rPr>
              <a:t>這些機器的運輸是個難題</a:t>
            </a:r>
            <a:r>
              <a:rPr lang="zh-TW" altLang="zh-TW" sz="1800" dirty="0">
                <a:latin typeface="標楷體" panose="03000509000000000000" pitchFamily="65" charset="-120"/>
                <a:ea typeface="標楷體" panose="03000509000000000000" pitchFamily="65" charset="-120"/>
              </a:rPr>
              <a:t>。從上海到漢口用船運，但從漢口再往內陸運，比較困難，因而分成四千餘小箱，分別以木船、牛馬車，甚至民伕，將機器拆散分開裝運，有時路窄還得開路劈石。經過一年以上，到</a:t>
            </a:r>
            <a:r>
              <a:rPr lang="en-US" altLang="zh-TW" sz="1800" dirty="0">
                <a:latin typeface="標楷體" panose="03000509000000000000" pitchFamily="65" charset="-120"/>
                <a:ea typeface="標楷體" panose="03000509000000000000" pitchFamily="65" charset="-120"/>
              </a:rPr>
              <a:t>1880</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月，最後ㄧ批機器才運抵蘭州。</a:t>
            </a:r>
            <a:endParaRPr lang="zh-TW" altLang="en-US" sz="1800" dirty="0">
              <a:latin typeface="標楷體" panose="03000509000000000000" pitchFamily="65" charset="-120"/>
              <a:ea typeface="標楷體" panose="03000509000000000000" pitchFamily="65" charset="-120"/>
            </a:endParaRPr>
          </a:p>
          <a:p>
            <a:pPr marL="0" indent="265113">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45</a:t>
            </a:fld>
            <a:endParaRPr lang="zh-TW" altLang="en-US"/>
          </a:p>
        </p:txBody>
      </p:sp>
    </p:spTree>
    <p:extLst>
      <p:ext uri="{BB962C8B-B14F-4D97-AF65-F5344CB8AC3E}">
        <p14:creationId xmlns:p14="http://schemas.microsoft.com/office/powerpoint/2010/main" val="430289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a:ln>
            <a:solidFill>
              <a:schemeClr val="accent1"/>
            </a:solidFill>
          </a:ln>
        </p:spPr>
        <p:txBody>
          <a:bodyPr>
            <a:normAutofit fontScale="92500" lnSpcReduction="20000"/>
          </a:bodyPr>
          <a:lstStyle/>
          <a:p>
            <a:pPr marL="0" indent="0">
              <a:buNone/>
            </a:pPr>
            <a:r>
              <a:rPr lang="zh-TW" altLang="en-US" sz="2000" b="1" dirty="0">
                <a:latin typeface="標楷體"/>
                <a:ea typeface="標楷體"/>
              </a:rPr>
              <a:t>（四）</a:t>
            </a:r>
            <a:r>
              <a:rPr lang="zh-TW" altLang="en-US" sz="2000" b="1" dirty="0">
                <a:latin typeface="標楷體" panose="03000509000000000000" pitchFamily="65" charset="-120"/>
                <a:ea typeface="標楷體" panose="03000509000000000000" pitchFamily="65" charset="-120"/>
              </a:rPr>
              <a:t>建立軍火製造與民生工業</a:t>
            </a:r>
            <a:r>
              <a:rPr lang="zh-TW" altLang="en-US" sz="2000" b="1" dirty="0">
                <a:latin typeface="標楷體"/>
                <a:ea typeface="標楷體"/>
              </a:rPr>
              <a:t>（續）</a:t>
            </a:r>
            <a:endParaRPr lang="en-US" altLang="zh-TW" sz="2000" dirty="0">
              <a:latin typeface="標楷體" panose="03000509000000000000" pitchFamily="65" charset="-120"/>
              <a:ea typeface="標楷體" panose="03000509000000000000" pitchFamily="65" charset="-120"/>
            </a:endParaRPr>
          </a:p>
          <a:p>
            <a:pPr marL="7159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安裝工作進行了五個多月，到</a:t>
            </a:r>
            <a:r>
              <a:rPr lang="en-US" altLang="zh-TW" sz="1900" dirty="0">
                <a:latin typeface="標楷體" panose="03000509000000000000" pitchFamily="65" charset="-120"/>
                <a:ea typeface="標楷體" panose="03000509000000000000" pitchFamily="65" charset="-120"/>
              </a:rPr>
              <a:t>1880</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9</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16</a:t>
            </a:r>
            <a:r>
              <a:rPr lang="zh-TW" altLang="zh-TW" sz="1900" dirty="0">
                <a:latin typeface="標楷體" panose="03000509000000000000" pitchFamily="65" charset="-120"/>
                <a:ea typeface="標楷體" panose="03000509000000000000" pitchFamily="65" charset="-120"/>
              </a:rPr>
              <a:t>日（光緒六年八月十二日），</a:t>
            </a:r>
            <a:r>
              <a:rPr lang="zh-TW" altLang="zh-TW" sz="1900" b="1" dirty="0">
                <a:latin typeface="標楷體" panose="03000509000000000000" pitchFamily="65" charset="-120"/>
                <a:ea typeface="標楷體" panose="03000509000000000000" pitchFamily="65" charset="-120"/>
              </a:rPr>
              <a:t>甘肅織呢局正式開工生產</a:t>
            </a:r>
            <a:r>
              <a:rPr lang="zh-TW" altLang="zh-TW" sz="1900" dirty="0">
                <a:latin typeface="標楷體" panose="03000509000000000000" pitchFamily="65" charset="-120"/>
                <a:ea typeface="標楷體" panose="03000509000000000000" pitchFamily="65" charset="-120"/>
              </a:rPr>
              <a:t>。賴長負責全局，另有洋總辦德國人石德洛末及德國監工技師七名。織呢廠有二百三十幾個廠房，分東、中、西三廠區和ㄧ個機器局。當時機器只開ㄧ半，每天產呢八匹，每匹長五十尺，寬五尺，</a:t>
            </a:r>
            <a:r>
              <a:rPr lang="zh-TW" altLang="zh-TW" sz="1900" b="1" dirty="0">
                <a:latin typeface="標楷體" panose="03000509000000000000" pitchFamily="65" charset="-120"/>
                <a:ea typeface="標楷體" panose="03000509000000000000" pitchFamily="65" charset="-120"/>
              </a:rPr>
              <a:t>估計機器全開、技術純熟後，每年可產六千匹以上</a:t>
            </a:r>
            <a:r>
              <a:rPr lang="zh-TW" altLang="zh-TW" sz="1900" dirty="0">
                <a:latin typeface="標楷體" panose="03000509000000000000" pitchFamily="65" charset="-120"/>
                <a:ea typeface="標楷體" panose="03000509000000000000" pitchFamily="65" charset="-120"/>
              </a:rPr>
              <a:t>。</a:t>
            </a:r>
            <a:endParaRPr lang="en-US" altLang="zh-TW" sz="1900" dirty="0">
              <a:latin typeface="標楷體" panose="03000509000000000000" pitchFamily="65" charset="-120"/>
              <a:ea typeface="標楷體" panose="03000509000000000000" pitchFamily="65" charset="-120"/>
            </a:endParaRPr>
          </a:p>
          <a:p>
            <a:pPr marL="715963" indent="-539750">
              <a:lnSpc>
                <a:spcPts val="1800"/>
              </a:lnSpc>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4</a:t>
            </a:r>
            <a:r>
              <a:rPr lang="zh-TW" altLang="en-US" sz="1900" dirty="0">
                <a:latin typeface="標楷體"/>
                <a:ea typeface="標楷體"/>
              </a:rPr>
              <a:t>）</a:t>
            </a:r>
            <a:r>
              <a:rPr lang="zh-TW" altLang="zh-TW" sz="1900" dirty="0">
                <a:latin typeface="標楷體" panose="03000509000000000000" pitchFamily="65" charset="-120"/>
                <a:ea typeface="標楷體" panose="03000509000000000000" pitchFamily="65" charset="-120"/>
              </a:rPr>
              <a:t>開場同時，也師法馬尾船政局的作法，</a:t>
            </a:r>
            <a:r>
              <a:rPr lang="zh-TW" altLang="zh-TW" sz="1900" b="1" u="sng" dirty="0">
                <a:latin typeface="標楷體" panose="03000509000000000000" pitchFamily="65" charset="-120"/>
                <a:ea typeface="標楷體" panose="03000509000000000000" pitchFamily="65" charset="-120"/>
              </a:rPr>
              <a:t>與外籍技術人員約定任期中將全套生產技術傳授給中國學徒</a:t>
            </a:r>
            <a:r>
              <a:rPr lang="zh-TW" altLang="zh-TW" sz="1900" dirty="0">
                <a:latin typeface="標楷體" panose="03000509000000000000" pitchFamily="65" charset="-120"/>
                <a:ea typeface="標楷體" panose="03000509000000000000" pitchFamily="65" charset="-120"/>
              </a:rPr>
              <a:t>，希望將來「ㄧ人傳十，十人傳百，由關內而及新疆」，</a:t>
            </a:r>
            <a:r>
              <a:rPr lang="zh-TW" altLang="zh-TW" sz="1900" b="1" u="sng" dirty="0">
                <a:latin typeface="標楷體" panose="03000509000000000000" pitchFamily="65" charset="-120"/>
                <a:ea typeface="標楷體" panose="03000509000000000000" pitchFamily="65" charset="-120"/>
              </a:rPr>
              <a:t>以中華所產羊毛，就中華織成呢片，普銷內地，甘人自享其利，而衣褐遠被各省</a:t>
            </a:r>
            <a:r>
              <a:rPr lang="en-US" altLang="zh-TW"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a:t>
            </a:r>
          </a:p>
          <a:p>
            <a:pPr marL="0" indent="265113">
              <a:buNone/>
            </a:pP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經營困難遂加裁撤</a:t>
            </a:r>
          </a:p>
          <a:p>
            <a:pPr marL="804863" indent="-539750">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）織呢廠正式開工後，種種問題出現，包括原料品質欠佳、水源不足、管理不善冗員過多、交通不便成本過高等，因而無法與洋貨競爭。</a:t>
            </a:r>
          </a:p>
          <a:p>
            <a:pPr marL="804863" indent="-539750">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）光緒八年，所雇洋匠合同期滿撤走，翌年發生鍋爐爆炸，無力修復也無力換新，加上俄國製品價格低廉，織呢局產品滯銷，虧損累累，終於停工。隨後經陝甘總督譚鐘麟奏請於光緒七年四月（</a:t>
            </a:r>
            <a:r>
              <a:rPr lang="en-US" altLang="zh-TW" sz="1900" dirty="0">
                <a:latin typeface="標楷體" panose="03000509000000000000" pitchFamily="65" charset="-120"/>
                <a:ea typeface="標楷體" panose="03000509000000000000" pitchFamily="65" charset="-120"/>
              </a:rPr>
              <a:t>1884</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5</a:t>
            </a:r>
            <a:r>
              <a:rPr lang="zh-TW" altLang="zh-TW" sz="1900" dirty="0">
                <a:latin typeface="標楷體" panose="03000509000000000000" pitchFamily="65" charset="-120"/>
                <a:ea typeface="標楷體" panose="03000509000000000000" pitchFamily="65" charset="-120"/>
              </a:rPr>
              <a:t>月）裁撤，前後約三年。</a:t>
            </a:r>
          </a:p>
          <a:p>
            <a:pPr marL="804863" indent="0">
              <a:buNone/>
            </a:pPr>
            <a:r>
              <a:rPr lang="zh-TW" altLang="zh-TW" sz="1900" dirty="0">
                <a:latin typeface="標楷體" panose="03000509000000000000" pitchFamily="65" charset="-120"/>
                <a:ea typeface="標楷體" panose="03000509000000000000" pitchFamily="65" charset="-120"/>
              </a:rPr>
              <a:t>製造軍火的製造局，也在兩年前停辦，當時左宗棠已離開甘肅，但說起這兩廠，猶「魂魄難忘」。</a:t>
            </a:r>
          </a:p>
          <a:p>
            <a:pPr marL="715963" indent="-539750">
              <a:buNone/>
            </a:pPr>
            <a:endParaRPr lang="zh-TW" altLang="en-US" sz="1800" dirty="0">
              <a:latin typeface="標楷體" panose="03000509000000000000" pitchFamily="65" charset="-120"/>
              <a:ea typeface="標楷體" panose="03000509000000000000" pitchFamily="65" charset="-120"/>
            </a:endParaRPr>
          </a:p>
          <a:p>
            <a:pPr marL="715963"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46</a:t>
            </a:fld>
            <a:endParaRPr lang="zh-TW" altLang="en-US"/>
          </a:p>
        </p:txBody>
      </p:sp>
    </p:spTree>
    <p:extLst>
      <p:ext uri="{BB962C8B-B14F-4D97-AF65-F5344CB8AC3E}">
        <p14:creationId xmlns:p14="http://schemas.microsoft.com/office/powerpoint/2010/main" val="13996110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lnSpcReduction="10000"/>
          </a:bodyPr>
          <a:lstStyle/>
          <a:p>
            <a:pPr marL="0" indent="0">
              <a:buNone/>
            </a:pPr>
            <a:r>
              <a:rPr lang="zh-TW" altLang="en-US" sz="2000" b="1" dirty="0">
                <a:latin typeface="標楷體"/>
                <a:ea typeface="標楷體"/>
              </a:rPr>
              <a:t>（四）</a:t>
            </a:r>
            <a:r>
              <a:rPr lang="zh-TW" altLang="en-US" sz="2000" b="1" dirty="0">
                <a:latin typeface="標楷體" panose="03000509000000000000" pitchFamily="65" charset="-120"/>
                <a:ea typeface="標楷體" panose="03000509000000000000" pitchFamily="65" charset="-120"/>
              </a:rPr>
              <a:t>建立軍火製造與民生工業</a:t>
            </a:r>
            <a:r>
              <a:rPr lang="zh-TW" altLang="en-US" sz="2000" b="1" dirty="0">
                <a:latin typeface="標楷體"/>
                <a:ea typeface="標楷體"/>
              </a:rPr>
              <a:t>（續）</a:t>
            </a:r>
            <a:endParaRPr lang="en-US" altLang="zh-TW" sz="2000" dirty="0">
              <a:latin typeface="標楷體" panose="03000509000000000000" pitchFamily="65" charset="-120"/>
              <a:ea typeface="標楷體" panose="03000509000000000000" pitchFamily="65" charset="-120"/>
            </a:endParaRPr>
          </a:p>
          <a:p>
            <a:pPr marL="0" indent="265113">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經營困難遂加裁撤</a:t>
            </a:r>
            <a:r>
              <a:rPr lang="zh-TW" altLang="en-US" sz="1800" dirty="0">
                <a:latin typeface="標楷體"/>
                <a:ea typeface="標楷體"/>
              </a:rPr>
              <a:t>（續）</a:t>
            </a:r>
            <a:endParaRPr lang="zh-TW" altLang="zh-TW" sz="1800" dirty="0">
              <a:latin typeface="標楷體" panose="03000509000000000000" pitchFamily="65" charset="-120"/>
              <a:ea typeface="標楷體" panose="03000509000000000000" pitchFamily="65" charset="-120"/>
            </a:endParaRP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後人檢討這兩座近代機器工業之未能繼續經營，主要認為因機器工業所須之條件如交通、能源、原料、設備、技術、管理、銷路（市場）甚至資金等，當時的甘肅，顯然不能齊備，甚至有人責備左宗棠「準備不週」。惟基於下列兩點，仍應給左宗棠鼓勵的掌聲：</a:t>
            </a:r>
          </a:p>
          <a:p>
            <a:pPr marL="892175" indent="-439738">
              <a:buNone/>
            </a:pPr>
            <a:r>
              <a:rPr lang="zh-TW" altLang="en-US" sz="2000" dirty="0">
                <a:latin typeface="標楷體" panose="03000509000000000000" pitchFamily="65" charset="-120"/>
                <a:ea typeface="標楷體" panose="03000509000000000000" pitchFamily="65" charset="-120"/>
              </a:rPr>
              <a:t>甲、</a:t>
            </a:r>
            <a:r>
              <a:rPr lang="zh-TW" altLang="zh-TW" sz="2000" dirty="0">
                <a:latin typeface="標楷體" panose="03000509000000000000" pitchFamily="65" charset="-120"/>
                <a:ea typeface="標楷體" panose="03000509000000000000" pitchFamily="65" charset="-120"/>
              </a:rPr>
              <a:t>蘭州製造局所產軍火品質不錯，且支應新疆軍務，這已成定論。最重要的是當左宗棠看到明朝時大炮就已傳入中土，但仍被洋人欺侮「</a:t>
            </a:r>
            <a:r>
              <a:rPr lang="zh-TW" altLang="zh-TW" sz="2000" b="1" u="sng" dirty="0">
                <a:latin typeface="標楷體" panose="03000509000000000000" pitchFamily="65" charset="-120"/>
                <a:ea typeface="標楷體" panose="03000509000000000000" pitchFamily="65" charset="-120"/>
              </a:rPr>
              <a:t>利器之入中國三百餘年矣，使當時有人留心及此，何至島族縱橫海上，數十年挟此傲我？索ㄧ解人不得也</a:t>
            </a:r>
            <a:r>
              <a:rPr lang="zh-TW" altLang="zh-TW" sz="2000" dirty="0">
                <a:latin typeface="標楷體" panose="03000509000000000000" pitchFamily="65" charset="-120"/>
                <a:ea typeface="標楷體" panose="03000509000000000000" pitchFamily="65" charset="-120"/>
              </a:rPr>
              <a:t>」，這段話更是言者痛心，聞者也痛心。</a:t>
            </a:r>
          </a:p>
          <a:p>
            <a:pPr marL="892175" indent="-439738">
              <a:buNone/>
            </a:pPr>
            <a:r>
              <a:rPr lang="zh-TW" altLang="en-US" sz="2000" dirty="0">
                <a:latin typeface="標楷體" panose="03000509000000000000" pitchFamily="65" charset="-120"/>
                <a:ea typeface="標楷體" panose="03000509000000000000" pitchFamily="65" charset="-120"/>
              </a:rPr>
              <a:t>乙、</a:t>
            </a:r>
            <a:r>
              <a:rPr lang="zh-TW" altLang="zh-TW" sz="2000" dirty="0">
                <a:latin typeface="標楷體" panose="03000509000000000000" pitchFamily="65" charset="-120"/>
                <a:ea typeface="標楷體" panose="03000509000000000000" pitchFamily="65" charset="-120"/>
              </a:rPr>
              <a:t>甘肅織呢局是清朝中國第一個用現代機器進行生產的紡織廠，</a:t>
            </a:r>
            <a:r>
              <a:rPr lang="zh-TW" altLang="zh-TW" sz="2000" b="1" u="sng" dirty="0">
                <a:latin typeface="標楷體" panose="03000509000000000000" pitchFamily="65" charset="-120"/>
                <a:ea typeface="標楷體" panose="03000509000000000000" pitchFamily="65" charset="-120"/>
              </a:rPr>
              <a:t>原希望解決「洋人以低價購洋毛，以高價賣成品」的外國傾銷市場，期能減輕人民負擔，並產生盈餘「數世之利也」</a:t>
            </a:r>
            <a:r>
              <a:rPr lang="zh-TW" altLang="zh-TW" sz="2000" dirty="0">
                <a:latin typeface="標楷體" panose="03000509000000000000" pitchFamily="65" charset="-120"/>
                <a:ea typeface="標楷體" panose="03000509000000000000" pitchFamily="65" charset="-120"/>
              </a:rPr>
              <a:t>，其後受客觀條件限制終遭裁撤，論史者仍為其扼腕，並不忍責之也。</a:t>
            </a:r>
          </a:p>
          <a:p>
            <a:pPr marL="0" indent="265113">
              <a:buNone/>
            </a:pPr>
            <a:r>
              <a:rPr lang="en-US" altLang="zh-TW" sz="2400" b="1" dirty="0">
                <a:latin typeface="標楷體" panose="03000509000000000000" pitchFamily="65" charset="-120"/>
                <a:ea typeface="標楷體" panose="03000509000000000000" pitchFamily="65" charset="-120"/>
              </a:rPr>
              <a:t>4.</a:t>
            </a:r>
            <a:r>
              <a:rPr lang="zh-TW" altLang="en-US" sz="2400" b="1" dirty="0">
                <a:latin typeface="標楷體" panose="03000509000000000000" pitchFamily="65" charset="-120"/>
                <a:ea typeface="標楷體" panose="03000509000000000000" pitchFamily="65" charset="-120"/>
              </a:rPr>
              <a:t>從這個例子，我們學到什麼經驗</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得到什麼教訓</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0" indent="265113">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47</a:t>
            </a:fld>
            <a:endParaRPr lang="zh-TW" altLang="en-US"/>
          </a:p>
        </p:txBody>
      </p:sp>
    </p:spTree>
    <p:extLst>
      <p:ext uri="{BB962C8B-B14F-4D97-AF65-F5344CB8AC3E}">
        <p14:creationId xmlns:p14="http://schemas.microsoft.com/office/powerpoint/2010/main" val="3504372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10000"/>
          </a:bodyPr>
          <a:lstStyle/>
          <a:p>
            <a:pPr marL="0" indent="0">
              <a:buNone/>
            </a:pPr>
            <a:r>
              <a:rPr lang="zh-TW" altLang="en-US" sz="2000" dirty="0">
                <a:latin typeface="標楷體" panose="03000509000000000000" pitchFamily="65" charset="-120"/>
                <a:ea typeface="標楷體" panose="03000509000000000000" pitchFamily="65" charset="-120"/>
              </a:rPr>
              <a:t>光緒七年</a:t>
            </a:r>
            <a:r>
              <a:rPr lang="zh-TW" altLang="en-US" sz="2000" dirty="0">
                <a:latin typeface="標楷體"/>
                <a:ea typeface="標楷體"/>
              </a:rPr>
              <a:t>（</a:t>
            </a:r>
            <a:r>
              <a:rPr lang="en-US" altLang="zh-TW" sz="2000" dirty="0">
                <a:latin typeface="標楷體"/>
                <a:ea typeface="標楷體"/>
              </a:rPr>
              <a:t>1881</a:t>
            </a:r>
            <a:r>
              <a:rPr lang="zh-TW" altLang="en-US" sz="2000" dirty="0">
                <a:latin typeface="標楷體"/>
                <a:ea typeface="標楷體"/>
              </a:rPr>
              <a:t>）正月，左宗棠（東閣大學士）奉命入值軍機，在總理衙門行走，管理兵部事務，時年</a:t>
            </a:r>
            <a:r>
              <a:rPr lang="en-US" altLang="zh-TW" sz="2000" dirty="0">
                <a:latin typeface="標楷體"/>
                <a:ea typeface="標楷體"/>
              </a:rPr>
              <a:t>69</a:t>
            </a:r>
            <a:r>
              <a:rPr lang="zh-TW" altLang="en-US" sz="2000" dirty="0">
                <a:latin typeface="標楷體"/>
                <a:ea typeface="標楷體"/>
              </a:rPr>
              <a:t>歲。</a:t>
            </a:r>
            <a:endParaRPr lang="en-US" altLang="zh-TW" sz="2000" dirty="0">
              <a:latin typeface="標楷體"/>
              <a:ea typeface="標楷體"/>
            </a:endParaRPr>
          </a:p>
          <a:p>
            <a:pPr marL="0" indent="0">
              <a:buNone/>
            </a:pPr>
            <a:r>
              <a:rPr lang="zh-TW" altLang="zh-TW" sz="2000" b="1" dirty="0">
                <a:latin typeface="標楷體"/>
                <a:ea typeface="標楷體"/>
              </a:rPr>
              <a:t>（</a:t>
            </a:r>
            <a:r>
              <a:rPr lang="zh-TW" altLang="en-US" sz="2000" b="1" dirty="0">
                <a:latin typeface="標楷體"/>
                <a:ea typeface="標楷體"/>
              </a:rPr>
              <a:t>一）初入軍機</a:t>
            </a:r>
            <a:endParaRPr lang="en-US" altLang="zh-TW" sz="2000" b="1" dirty="0">
              <a:latin typeface="標楷體"/>
              <a:ea typeface="標楷體"/>
            </a:endParaRPr>
          </a:p>
          <a:p>
            <a:pPr marL="539750" indent="-274638">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此時的「領班」軍機大臣是恭親王奕訢，其他四位軍機大臣是寶鋆、景廉、李鴻藻、王文韶，其中寶鋆與恭王走得很近，景廉是旗人，也靠著恭王；王文韶早年在「海防塞防」爭議時，是挺左宗棠的，其後可能官場閱歷漸深，行事圓滑，人稱「琉璃蛋」，剩下的只有李鴻藻了。</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左宗棠不暸解</a:t>
            </a:r>
            <a:r>
              <a:rPr lang="zh-TW" altLang="zh-TW" sz="1800" dirty="0">
                <a:latin typeface="標楷體" panose="03000509000000000000" pitchFamily="65" charset="-120"/>
                <a:ea typeface="標楷體" panose="03000509000000000000" pitchFamily="65" charset="-120"/>
              </a:rPr>
              <a:t>軍機處的規矩</a:t>
            </a:r>
            <a:r>
              <a:rPr lang="zh-TW" altLang="en-US" sz="1800" dirty="0">
                <a:latin typeface="標楷體" panose="03000509000000000000" pitchFamily="65" charset="-120"/>
                <a:ea typeface="標楷體" panose="03000509000000000000" pitchFamily="65" charset="-120"/>
              </a:rPr>
              <a:t>，在皇帝召見時，會</a:t>
            </a:r>
            <a:r>
              <a:rPr lang="zh-TW" altLang="zh-TW" sz="1800" dirty="0">
                <a:latin typeface="標楷體" panose="03000509000000000000" pitchFamily="65" charset="-120"/>
                <a:ea typeface="標楷體" panose="03000509000000000000" pitchFamily="65" charset="-120"/>
              </a:rPr>
              <a:t>「越次」</a:t>
            </a:r>
            <a:r>
              <a:rPr lang="zh-TW" altLang="en-US" sz="1800" dirty="0">
                <a:latin typeface="標楷體" panose="03000509000000000000" pitchFamily="65" charset="-120"/>
                <a:ea typeface="標楷體" panose="03000509000000000000" pitchFamily="65" charset="-120"/>
              </a:rPr>
              <a:t>發言；在軍機處討論時，又愛「搶話」，口若懸河。其他軍機大臣始則優容，繼則難耐。</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也有軍機章京（軍機處秘書，俗稱小軍機）透露「公（指左宗棠）雖欲有為，而成例俱在，絲毫難予展布。</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有所建白，亦多中輟」。</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雖然如此，左宗棠在軍機大臣任內，扣除病假休假，</a:t>
            </a:r>
            <a:r>
              <a:rPr lang="zh-TW" altLang="zh-TW" sz="1800" b="1" u="sng" dirty="0">
                <a:latin typeface="標楷體" panose="03000509000000000000" pitchFamily="65" charset="-120"/>
                <a:ea typeface="標楷體" panose="03000509000000000000" pitchFamily="65" charset="-120"/>
              </a:rPr>
              <a:t>實際到差不到六個月</a:t>
            </a:r>
            <a:r>
              <a:rPr lang="zh-TW" altLang="zh-TW" sz="1800" dirty="0">
                <a:latin typeface="標楷體" panose="03000509000000000000" pitchFamily="65" charset="-120"/>
                <a:ea typeface="標楷體" panose="03000509000000000000" pitchFamily="65" charset="-120"/>
              </a:rPr>
              <a:t>，但在</a:t>
            </a:r>
            <a:r>
              <a:rPr lang="zh-TW" altLang="zh-TW" sz="1800" b="1" u="sng" dirty="0">
                <a:latin typeface="標楷體" panose="03000509000000000000" pitchFamily="65" charset="-120"/>
                <a:ea typeface="標楷體" panose="03000509000000000000" pitchFamily="65" charset="-120"/>
              </a:rPr>
              <a:t>水利方面，他指揮親軍在直隸涿州ㄧ帶治河，完成疏通河道與加固河堤的工程，改善永定河的水患；在處理洋藥（鴉片）方面，他讓英國同意將洋藥進口稅每百斤增加一百二十兩，期望「價貴癮輕者必戒，癮重者必減，由減吸以至斷癮」</a:t>
            </a:r>
            <a:r>
              <a:rPr lang="zh-TW" altLang="zh-TW" sz="1800" dirty="0">
                <a:latin typeface="標楷體" panose="03000509000000000000" pitchFamily="65" charset="-120"/>
                <a:ea typeface="標楷體" panose="03000509000000000000" pitchFamily="65" charset="-120"/>
              </a:rPr>
              <a:t>。至於振作洋務方面，就沒時間施展了</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同年九月初六日，</a:t>
            </a:r>
            <a:r>
              <a:rPr lang="zh-TW" altLang="en-US" sz="1800" dirty="0">
                <a:latin typeface="標楷體" panose="03000509000000000000" pitchFamily="65" charset="-120"/>
                <a:ea typeface="標楷體" panose="03000509000000000000" pitchFamily="65" charset="-120"/>
              </a:rPr>
              <a:t>清廷</a:t>
            </a:r>
            <a:r>
              <a:rPr lang="zh-TW" altLang="zh-TW" sz="1800" dirty="0">
                <a:latin typeface="標楷體" panose="03000509000000000000" pitchFamily="65" charset="-120"/>
                <a:ea typeface="標楷體" panose="03000509000000000000" pitchFamily="65" charset="-120"/>
              </a:rPr>
              <a:t>派左宗棠為兩江總督兼南洋大臣，結束左宗棠在軍機處的任務。</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48</a:t>
            </a:fld>
            <a:endParaRPr lang="zh-TW" altLang="en-US"/>
          </a:p>
        </p:txBody>
      </p:sp>
    </p:spTree>
    <p:extLst>
      <p:ext uri="{BB962C8B-B14F-4D97-AF65-F5344CB8AC3E}">
        <p14:creationId xmlns:p14="http://schemas.microsoft.com/office/powerpoint/2010/main" val="2220069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a:bodyPr>
          <a:lstStyle/>
          <a:p>
            <a:pPr marL="0" indent="0">
              <a:buNone/>
            </a:pPr>
            <a:r>
              <a:rPr lang="zh-TW" altLang="en-US" sz="2000" b="1" dirty="0">
                <a:latin typeface="標楷體"/>
                <a:ea typeface="標楷體"/>
              </a:rPr>
              <a:t>（二）兩江總督</a:t>
            </a:r>
            <a:endParaRPr lang="en-US" altLang="zh-TW" sz="2000" b="1" dirty="0">
              <a:latin typeface="標楷體"/>
              <a:ea typeface="標楷體"/>
            </a:endParaRPr>
          </a:p>
          <a:p>
            <a:pPr marL="452438" indent="0">
              <a:buNone/>
            </a:pPr>
            <a:r>
              <a:rPr lang="zh-TW" altLang="zh-TW" sz="1800" dirty="0">
                <a:latin typeface="標楷體" panose="03000509000000000000" pitchFamily="65" charset="-120"/>
                <a:ea typeface="標楷體" panose="03000509000000000000" pitchFamily="65" charset="-120"/>
              </a:rPr>
              <a:t>左宗棠在光緒</a:t>
            </a:r>
            <a:r>
              <a:rPr lang="zh-TW" altLang="en-US" sz="1800" dirty="0">
                <a:latin typeface="標楷體" panose="03000509000000000000" pitchFamily="65" charset="-120"/>
                <a:ea typeface="標楷體" panose="03000509000000000000" pitchFamily="65" charset="-120"/>
              </a:rPr>
              <a:t>七年</a:t>
            </a:r>
            <a:r>
              <a:rPr lang="zh-TW" altLang="zh-TW" sz="1800" dirty="0">
                <a:latin typeface="標楷體" panose="03000509000000000000" pitchFamily="65" charset="-120"/>
                <a:ea typeface="標楷體" panose="03000509000000000000" pitchFamily="65" charset="-120"/>
              </a:rPr>
              <a:t>十月十三日離開北京，請假兩月回鄉掃墓，而後在十二月二十四日就任江督，迄光緒十年（</a:t>
            </a:r>
            <a:r>
              <a:rPr lang="en-US" altLang="zh-TW" sz="1800" dirty="0">
                <a:latin typeface="標楷體" panose="03000509000000000000" pitchFamily="65" charset="-120"/>
                <a:ea typeface="標楷體" panose="03000509000000000000" pitchFamily="65" charset="-120"/>
              </a:rPr>
              <a:t>1884</a:t>
            </a:r>
            <a:r>
              <a:rPr lang="zh-TW" altLang="zh-TW" sz="1800" dirty="0">
                <a:latin typeface="標楷體" panose="03000509000000000000" pitchFamily="65" charset="-120"/>
                <a:ea typeface="標楷體" panose="03000509000000000000" pitchFamily="65" charset="-120"/>
              </a:rPr>
              <a:t>）正月十二日，清廷准其開缺，共約二年又半個月。左宗棠在兩江總督任內，重點工作有治水、鹽務、海防等三大項。</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b="1" dirty="0">
                <a:latin typeface="標楷體" panose="03000509000000000000" pitchFamily="65" charset="-120"/>
                <a:ea typeface="標楷體" panose="03000509000000000000" pitchFamily="65" charset="-120"/>
              </a:rPr>
              <a:t>1.</a:t>
            </a:r>
            <a:r>
              <a:rPr lang="zh-TW" altLang="zh-TW" sz="1800" b="1" dirty="0">
                <a:latin typeface="標楷體" panose="03000509000000000000" pitchFamily="65" charset="-120"/>
                <a:ea typeface="標楷體" panose="03000509000000000000" pitchFamily="65" charset="-120"/>
              </a:rPr>
              <a:t>治水</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整治淮河，希望導淮入海，解決蘇北水患</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以爆破鑿山等方式，打通朱家山工程，引導滁河之水順利宣洩，減少水患；整治赤山湖，疏濬水道、築堤設閘、植桑護堤，化水患為農田水利。以上這兩部分，左宗棠係調集軍隊辦理，「借兵勇以代民力」，其目的是</a:t>
            </a:r>
            <a:r>
              <a:rPr lang="zh-TW" altLang="zh-TW" sz="1800" b="1" u="sng" dirty="0">
                <a:latin typeface="標楷體" panose="03000509000000000000" pitchFamily="65" charset="-120"/>
                <a:ea typeface="標楷體" panose="03000509000000000000" pitchFamily="65" charset="-120"/>
              </a:rPr>
              <a:t>「不資民力，且能代民勞，而民享其逸」</a:t>
            </a:r>
            <a:r>
              <a:rPr lang="zh-TW" altLang="zh-TW" sz="1800" dirty="0">
                <a:latin typeface="標楷體" panose="03000509000000000000" pitchFamily="65" charset="-120"/>
                <a:ea typeface="標楷體" panose="03000509000000000000" pitchFamily="65" charset="-120"/>
              </a:rPr>
              <a:t>。整修防潮墩及范公堤，防範海潮。</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b="1" dirty="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鹽務</a:t>
            </a:r>
            <a:r>
              <a:rPr lang="zh-TW" altLang="zh-TW" sz="1800" dirty="0">
                <a:latin typeface="標楷體" panose="03000509000000000000" pitchFamily="65" charset="-120"/>
                <a:ea typeface="標楷體" panose="03000509000000000000" pitchFamily="65" charset="-120"/>
              </a:rPr>
              <a:t>：以往「官方給引賣鹽，又對鹽引徵收苛捐雜稅，造成民眾不願申請鹽引賣鹽，私鹽猖獗。不但政府鹽稅收入減少，老百姓生活也受影響」，左宗棠為排除上述缺點，推行「票鹽」，只要照章納稅，任何人均可領票販鹽，明定永不加稅款、廢除各項陋規、政府引導販鹽，從而鹽稅反而增加，鹽商販鹽順利收入增加，私鹽減少百姓獲益，也就是</a:t>
            </a:r>
            <a:r>
              <a:rPr lang="zh-TW" altLang="zh-TW" sz="1800" b="1" u="sng" dirty="0">
                <a:latin typeface="標楷體" panose="03000509000000000000" pitchFamily="65" charset="-120"/>
                <a:ea typeface="標楷體" panose="03000509000000000000" pitchFamily="65" charset="-120"/>
              </a:rPr>
              <a:t>兼顧「國家、百姓、商人」三方面的利益</a:t>
            </a:r>
            <a:r>
              <a:rPr lang="zh-TW" altLang="zh-TW" sz="1800" dirty="0">
                <a:latin typeface="標楷體" panose="03000509000000000000" pitchFamily="65" charset="-120"/>
                <a:ea typeface="標楷體" panose="03000509000000000000" pitchFamily="65" charset="-120"/>
              </a:rPr>
              <a:t>。</a:t>
            </a:r>
            <a:endParaRPr lang="zh-TW" altLang="en-US" sz="1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49</a:t>
            </a:fld>
            <a:endParaRPr lang="zh-TW" altLang="en-US"/>
          </a:p>
        </p:txBody>
      </p:sp>
    </p:spTree>
    <p:extLst>
      <p:ext uri="{BB962C8B-B14F-4D97-AF65-F5344CB8AC3E}">
        <p14:creationId xmlns:p14="http://schemas.microsoft.com/office/powerpoint/2010/main" val="3865451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latin typeface="標楷體" panose="03000509000000000000" pitchFamily="65" charset="-120"/>
                <a:ea typeface="標楷體" panose="03000509000000000000" pitchFamily="65" charset="-120"/>
              </a:rPr>
              <a:t>二、十五歲至二十歲</a:t>
            </a:r>
            <a:endParaRPr lang="zh-TW" altLang="en-US" dirty="0"/>
          </a:p>
        </p:txBody>
      </p:sp>
      <p:sp>
        <p:nvSpPr>
          <p:cNvPr id="3" name="內容版面配置區 2"/>
          <p:cNvSpPr>
            <a:spLocks noGrp="1"/>
          </p:cNvSpPr>
          <p:nvPr>
            <p:ph idx="1"/>
          </p:nvPr>
        </p:nvSpPr>
        <p:spPr/>
        <p:txBody>
          <a:bodyPr>
            <a:normAutofit fontScale="92500" lnSpcReduction="10000"/>
          </a:bodyPr>
          <a:lstStyle/>
          <a:p>
            <a:pPr marL="804863" indent="-804863">
              <a:buNone/>
            </a:pPr>
            <a:r>
              <a:rPr lang="zh-TW" altLang="en-US" sz="2400" dirty="0">
                <a:latin typeface="標楷體" panose="03000509000000000000" pitchFamily="65" charset="-120"/>
                <a:ea typeface="標楷體" panose="03000509000000000000" pitchFamily="65" charset="-120"/>
              </a:rPr>
              <a:t>（一）參加考秀才的甄別考試，「府試」獲第二名，因母親病重（後去世），未能參加「院試」，所以沒拿到「秀才」。</a:t>
            </a:r>
            <a:endParaRPr lang="en-US" altLang="zh-TW" sz="2400" dirty="0">
              <a:latin typeface="標楷體" panose="03000509000000000000" pitchFamily="65" charset="-120"/>
              <a:ea typeface="標楷體" panose="03000509000000000000" pitchFamily="65" charset="-120"/>
            </a:endParaRPr>
          </a:p>
          <a:p>
            <a:pPr marL="892175" indent="-892175">
              <a:buNone/>
            </a:pPr>
            <a:r>
              <a:rPr lang="zh-TW" altLang="en-US" sz="2400" dirty="0">
                <a:latin typeface="標楷體" panose="03000509000000000000" pitchFamily="65" charset="-120"/>
                <a:ea typeface="標楷體" panose="03000509000000000000" pitchFamily="65" charset="-120"/>
              </a:rPr>
              <a:t>（二）讀書清單</a:t>
            </a:r>
            <a:r>
              <a:rPr lang="en-US"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「天下郡國利病書」（顧炎武）、「讀史方輿紀要」（顧祖禹）、「水道提綱」（齊召南）、「皇朝經世文編」（賀長齡、魏源）。</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（三）向賀長齡借書，被賀長齡目為「</a:t>
            </a:r>
            <a:r>
              <a:rPr lang="zh-TW" altLang="en-US" sz="2400" b="1" dirty="0">
                <a:latin typeface="標楷體" panose="03000509000000000000" pitchFamily="65" charset="-120"/>
                <a:ea typeface="標楷體" panose="03000509000000000000" pitchFamily="65" charset="-120"/>
              </a:rPr>
              <a:t>國士</a:t>
            </a:r>
            <a:r>
              <a:rPr lang="zh-TW" altLang="en-US" sz="2400" dirty="0">
                <a:latin typeface="標楷體" panose="03000509000000000000" pitchFamily="65" charset="-120"/>
                <a:ea typeface="標楷體" panose="03000509000000000000" pitchFamily="65" charset="-120"/>
              </a:rPr>
              <a:t>」。</a:t>
            </a:r>
          </a:p>
          <a:p>
            <a:pPr marL="628650" indent="-265113">
              <a:buNone/>
            </a:pPr>
            <a:r>
              <a:rPr lang="en-US" altLang="zh-TW" sz="2400" dirty="0">
                <a:latin typeface="標楷體" panose="03000509000000000000" pitchFamily="65" charset="-120"/>
                <a:ea typeface="標楷體" panose="03000509000000000000" pitchFamily="65" charset="-120"/>
              </a:rPr>
              <a:t>1.</a:t>
            </a:r>
            <a:r>
              <a:rPr lang="zh-TW" altLang="zh-TW" sz="2400" dirty="0">
                <a:latin typeface="標楷體" panose="03000509000000000000" pitchFamily="65" charset="-120"/>
                <a:ea typeface="標楷體" panose="03000509000000000000" pitchFamily="65" charset="-120"/>
              </a:rPr>
              <a:t>道光十年（</a:t>
            </a:r>
            <a:r>
              <a:rPr lang="en-US" altLang="zh-TW" sz="2400" dirty="0">
                <a:latin typeface="標楷體" panose="03000509000000000000" pitchFamily="65" charset="-120"/>
                <a:ea typeface="標楷體" panose="03000509000000000000" pitchFamily="65" charset="-120"/>
              </a:rPr>
              <a:t>1830</a:t>
            </a:r>
            <a:r>
              <a:rPr lang="zh-TW" altLang="zh-TW" sz="2400" dirty="0">
                <a:latin typeface="標楷體" panose="03000509000000000000" pitchFamily="65" charset="-120"/>
                <a:ea typeface="標楷體" panose="03000509000000000000" pitchFamily="65" charset="-120"/>
              </a:rPr>
              <a:t>），左宗棠</a:t>
            </a:r>
            <a:r>
              <a:rPr lang="en-US" altLang="zh-TW" sz="2400" dirty="0">
                <a:latin typeface="標楷體" panose="03000509000000000000" pitchFamily="65" charset="-120"/>
                <a:ea typeface="標楷體" panose="03000509000000000000" pitchFamily="65" charset="-120"/>
              </a:rPr>
              <a:t>19</a:t>
            </a:r>
            <a:r>
              <a:rPr lang="zh-TW" altLang="zh-TW" sz="2400" dirty="0">
                <a:latin typeface="標楷體" panose="03000509000000000000" pitchFamily="65" charset="-120"/>
                <a:ea typeface="標楷體" panose="03000509000000000000" pitchFamily="65" charset="-120"/>
              </a:rPr>
              <a:t>歲，</a:t>
            </a:r>
            <a:r>
              <a:rPr lang="zh-TW" altLang="en-US" sz="2400" dirty="0">
                <a:latin typeface="標楷體" panose="03000509000000000000" pitchFamily="65" charset="-120"/>
                <a:ea typeface="標楷體" panose="03000509000000000000" pitchFamily="65" charset="-120"/>
              </a:rPr>
              <a:t>江寧布政使</a:t>
            </a:r>
            <a:r>
              <a:rPr lang="zh-TW" altLang="zh-TW" sz="2400" dirty="0">
                <a:latin typeface="標楷體" panose="03000509000000000000" pitchFamily="65" charset="-120"/>
                <a:ea typeface="標楷體" panose="03000509000000000000" pitchFamily="65" charset="-120"/>
              </a:rPr>
              <a:t>賀長齡丁母憂回長沙守制。左宗棠早就仰慕這位講究實學的官員，常去賀府請益，並且「借書」。</a:t>
            </a:r>
            <a:r>
              <a:rPr lang="zh-TW" altLang="en-US" sz="2400" dirty="0">
                <a:latin typeface="標楷體" panose="03000509000000000000" pitchFamily="65" charset="-120"/>
                <a:ea typeface="標楷體" panose="03000509000000000000" pitchFamily="65" charset="-120"/>
              </a:rPr>
              <a:t>好幾十年後</a:t>
            </a:r>
            <a:r>
              <a:rPr lang="zh-TW" altLang="en-US" sz="2400" dirty="0">
                <a:latin typeface="標楷體"/>
                <a:ea typeface="標楷體"/>
              </a:rPr>
              <a:t>，</a:t>
            </a:r>
            <a:r>
              <a:rPr lang="zh-TW" altLang="zh-TW" sz="2400" dirty="0">
                <a:latin typeface="標楷體" panose="03000509000000000000" pitchFamily="65" charset="-120"/>
                <a:ea typeface="標楷體" panose="03000509000000000000" pitchFamily="65" charset="-120"/>
              </a:rPr>
              <a:t>左宗棠</a:t>
            </a:r>
            <a:r>
              <a:rPr lang="zh-TW" altLang="en-US" sz="2400" dirty="0">
                <a:latin typeface="標楷體" panose="03000509000000000000" pitchFamily="65" charset="-120"/>
                <a:ea typeface="標楷體" panose="03000509000000000000" pitchFamily="65" charset="-120"/>
              </a:rPr>
              <a:t>向皇帝報告</a:t>
            </a:r>
            <a:r>
              <a:rPr lang="zh-TW" altLang="zh-TW" sz="2400" dirty="0">
                <a:latin typeface="標楷體" panose="03000509000000000000" pitchFamily="65" charset="-120"/>
                <a:ea typeface="標楷體" panose="03000509000000000000" pitchFamily="65" charset="-120"/>
              </a:rPr>
              <a:t>「臣（左宗棠自稱）弱冠時，頗好讀書，苦無買書資。賀長齡居憂長沙，發所藏官私圖史借臣披覽。</a:t>
            </a:r>
            <a:r>
              <a:rPr lang="zh-TW" altLang="zh-TW" sz="2400" b="1" u="sng" dirty="0">
                <a:latin typeface="標楷體" panose="03000509000000000000" pitchFamily="65" charset="-120"/>
                <a:ea typeface="標楷體" panose="03000509000000000000" pitchFamily="65" charset="-120"/>
              </a:rPr>
              <a:t>每向取書冊，賀長齡必親自梯樓取書，數數登降，不以為煩；還書時，必問其所得，互相考訂，孜孜矻矻，無稍倦厭。</a:t>
            </a:r>
            <a:r>
              <a:rPr lang="zh-TW" altLang="zh-TW" sz="2400" dirty="0">
                <a:latin typeface="標楷體" panose="03000509000000000000" pitchFamily="65" charset="-120"/>
                <a:ea typeface="標楷體" panose="03000509000000000000" pitchFamily="65" charset="-120"/>
              </a:rPr>
              <a:t>其誘掖末學，與人為善之誠，大率類此」。</a:t>
            </a:r>
          </a:p>
          <a:p>
            <a:pPr marL="0" indent="0">
              <a:buNone/>
            </a:pP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a:t>
            </a:fld>
            <a:endParaRPr lang="zh-TW" altLang="en-US"/>
          </a:p>
        </p:txBody>
      </p:sp>
    </p:spTree>
    <p:extLst>
      <p:ext uri="{BB962C8B-B14F-4D97-AF65-F5344CB8AC3E}">
        <p14:creationId xmlns:p14="http://schemas.microsoft.com/office/powerpoint/2010/main" val="1411720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fontScale="85000" lnSpcReduction="20000"/>
          </a:bodyPr>
          <a:lstStyle/>
          <a:p>
            <a:pPr marL="0" indent="0">
              <a:buNone/>
            </a:pPr>
            <a:r>
              <a:rPr lang="zh-TW" altLang="en-US" sz="2000" b="1" dirty="0">
                <a:latin typeface="標楷體"/>
                <a:ea typeface="標楷體"/>
              </a:rPr>
              <a:t>（二）兩江總督</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1168400" indent="-903288">
              <a:buNone/>
            </a:pPr>
            <a:r>
              <a:rPr lang="en-US" altLang="zh-TW" sz="2100" dirty="0">
                <a:latin typeface="標楷體" panose="03000509000000000000" pitchFamily="65" charset="-120"/>
                <a:ea typeface="標楷體" panose="03000509000000000000" pitchFamily="65" charset="-120"/>
              </a:rPr>
              <a:t>3.</a:t>
            </a:r>
            <a:r>
              <a:rPr lang="zh-TW" altLang="zh-TW" sz="2100" b="1" dirty="0">
                <a:latin typeface="標楷體" panose="03000509000000000000" pitchFamily="65" charset="-120"/>
                <a:ea typeface="標楷體" panose="03000509000000000000" pitchFamily="65" charset="-120"/>
              </a:rPr>
              <a:t>海防</a:t>
            </a:r>
            <a:r>
              <a:rPr lang="zh-TW" altLang="zh-TW" sz="2100" dirty="0">
                <a:latin typeface="標楷體" panose="03000509000000000000" pitchFamily="65" charset="-120"/>
                <a:ea typeface="標楷體" panose="03000509000000000000" pitchFamily="65" charset="-120"/>
              </a:rPr>
              <a:t>：長江入海處在吳淞口，所以江防與海防連在一起。從吳淞口入長江，經過江西的湖口，若防守不力，可直達湖北武昌。所以左宗棠重視其轄下的南洋水師和沿江砲台。重點包括：</a:t>
            </a:r>
          </a:p>
          <a:p>
            <a:pPr marL="0" indent="6286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1</a:t>
            </a:r>
            <a:r>
              <a:rPr lang="zh-TW" altLang="zh-TW" sz="2100" dirty="0">
                <a:latin typeface="標楷體" panose="03000509000000000000" pitchFamily="65" charset="-120"/>
                <a:ea typeface="標楷體" panose="03000509000000000000" pitchFamily="65" charset="-120"/>
              </a:rPr>
              <a:t>）明確規劃多重江防防線，增設砲台，強化江防水師。</a:t>
            </a:r>
          </a:p>
          <a:p>
            <a:pPr marL="0" indent="6286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2</a:t>
            </a:r>
            <a:r>
              <a:rPr lang="zh-TW" altLang="zh-TW" sz="2100" dirty="0">
                <a:latin typeface="標楷體" panose="03000509000000000000" pitchFamily="65" charset="-120"/>
                <a:ea typeface="標楷體" panose="03000509000000000000" pitchFamily="65" charset="-120"/>
              </a:rPr>
              <a:t>）奏請添造十艘小型兵艦，加強南洋水師實力。</a:t>
            </a:r>
          </a:p>
          <a:p>
            <a:pPr marL="1168400" indent="-5397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3</a:t>
            </a:r>
            <a:r>
              <a:rPr lang="zh-TW" altLang="zh-TW" sz="2100" dirty="0">
                <a:latin typeface="標楷體" panose="03000509000000000000" pitchFamily="65" charset="-120"/>
                <a:ea typeface="標楷體" panose="03000509000000000000" pitchFamily="65" charset="-120"/>
              </a:rPr>
              <a:t>）疏請編練「漁團」，在沿海州縣分別設團，以漁民充團丁，定期操練，嚴予獎懲，並嚴禁漁民為敵艦引水。</a:t>
            </a:r>
          </a:p>
          <a:p>
            <a:pPr marL="265113" indent="0">
              <a:buNone/>
            </a:pPr>
            <a:r>
              <a:rPr lang="zh-TW" altLang="zh-TW" sz="2100" dirty="0">
                <a:latin typeface="標楷體" panose="03000509000000000000" pitchFamily="65" charset="-120"/>
                <a:ea typeface="標楷體" panose="03000509000000000000" pitchFamily="65" charset="-120"/>
              </a:rPr>
              <a:t>左宗棠在光緒九年三月三十日的「籌辦海防會商布置機宜摺」簡要說明他和彭玉麟等軍政主管對海防之規劃。</a:t>
            </a:r>
          </a:p>
          <a:p>
            <a:pPr marL="1168400" indent="-5397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1</a:t>
            </a:r>
            <a:r>
              <a:rPr lang="zh-TW" altLang="zh-TW" sz="2100" dirty="0">
                <a:latin typeface="標楷體" panose="03000509000000000000" pitchFamily="65" charset="-120"/>
                <a:ea typeface="標楷體" panose="03000509000000000000" pitchFamily="65" charset="-120"/>
              </a:rPr>
              <a:t>）自古談邊防者，不外守、戰與和。而就三者言之，亦有次第，</a:t>
            </a:r>
            <a:r>
              <a:rPr lang="zh-TW" altLang="zh-TW" sz="2100" b="1" u="sng" dirty="0">
                <a:latin typeface="標楷體" panose="03000509000000000000" pitchFamily="65" charset="-120"/>
                <a:ea typeface="標楷體" panose="03000509000000000000" pitchFamily="65" charset="-120"/>
              </a:rPr>
              <a:t>必能守而後能戰，能戰而後能和，斯固古今不易之局也</a:t>
            </a:r>
            <a:r>
              <a:rPr lang="zh-TW" altLang="zh-TW" sz="2100" dirty="0">
                <a:latin typeface="標楷體" panose="03000509000000000000" pitchFamily="65" charset="-120"/>
                <a:ea typeface="標楷體" panose="03000509000000000000" pitchFamily="65" charset="-120"/>
              </a:rPr>
              <a:t>。</a:t>
            </a:r>
          </a:p>
          <a:p>
            <a:pPr marL="0" indent="6286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2</a:t>
            </a:r>
            <a:r>
              <a:rPr lang="zh-TW" altLang="zh-TW" sz="2100" dirty="0">
                <a:latin typeface="標楷體" panose="03000509000000000000" pitchFamily="65" charset="-120"/>
                <a:ea typeface="標楷體" panose="03000509000000000000" pitchFamily="65" charset="-120"/>
              </a:rPr>
              <a:t>） 「</a:t>
            </a:r>
            <a:r>
              <a:rPr lang="en-US" altLang="zh-TW" sz="2100"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和局可暫不可常，其不得已而出於戰，乃意中必有之事</a:t>
            </a:r>
            <a:r>
              <a:rPr lang="zh-TW" altLang="zh-TW" sz="2100" dirty="0">
                <a:latin typeface="標楷體" panose="03000509000000000000" pitchFamily="65" charset="-120"/>
                <a:ea typeface="標楷體" panose="03000509000000000000" pitchFamily="65" charset="-120"/>
              </a:rPr>
              <a:t>」</a:t>
            </a:r>
          </a:p>
          <a:p>
            <a:pPr marL="1168400" indent="-5397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3</a:t>
            </a:r>
            <a:r>
              <a:rPr lang="zh-TW" altLang="zh-TW" sz="2100" dirty="0">
                <a:latin typeface="標楷體" panose="03000509000000000000" pitchFamily="65" charset="-120"/>
                <a:ea typeface="標楷體" panose="03000509000000000000" pitchFamily="65" charset="-120"/>
              </a:rPr>
              <a:t>） 「</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嚴明責罰，訂定規程</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遇有外國兵艦闖入海口，不服查禁者，開砲測準轟擊</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其奪獲船隻者，副將以下</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均加三級請保</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其督隊不嚴，</a:t>
            </a:r>
            <a:r>
              <a:rPr lang="zh-TW" altLang="zh-TW" sz="2100" b="1" u="sng" dirty="0">
                <a:latin typeface="標楷體" panose="03000509000000000000" pitchFamily="65" charset="-120"/>
                <a:ea typeface="標楷體" panose="03000509000000000000" pitchFamily="65" charset="-120"/>
              </a:rPr>
              <a:t>臨陣退縮，甘心失律，以致誤事者，提鎮請旨正法，副、參、游以下</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屆時由臣查實，手刃以殉</a:t>
            </a: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至總督</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所辦者轄江海防務，責無旁貸，遇有寇警，應親臨前敵首戰，</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如敵人輪船衝過</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則防所即是死所，當即捐軀以殉」</a:t>
            </a:r>
            <a:r>
              <a:rPr lang="zh-TW" altLang="en-US" sz="2100" b="1" dirty="0">
                <a:latin typeface="標楷體"/>
                <a:ea typeface="標楷體"/>
              </a:rPr>
              <a:t>。</a:t>
            </a:r>
            <a:endParaRPr lang="zh-TW" altLang="zh-TW" sz="2100" b="1" dirty="0">
              <a:latin typeface="標楷體" panose="03000509000000000000" pitchFamily="65" charset="-120"/>
              <a:ea typeface="標楷體" panose="03000509000000000000" pitchFamily="65" charset="-120"/>
            </a:endParaRPr>
          </a:p>
          <a:p>
            <a:pPr marL="0" indent="265113">
              <a:buNone/>
            </a:pPr>
            <a:r>
              <a:rPr lang="zh-TW" altLang="zh-TW" sz="2100" dirty="0">
                <a:latin typeface="標楷體" panose="03000509000000000000" pitchFamily="65" charset="-120"/>
                <a:ea typeface="標楷體" panose="03000509000000000000" pitchFamily="65" charset="-120"/>
              </a:rPr>
              <a:t>ㄧ百三十幾年後的今天，</a:t>
            </a:r>
            <a:r>
              <a:rPr lang="zh-TW" altLang="en-US" sz="2100" dirty="0">
                <a:latin typeface="標楷體" panose="03000509000000000000" pitchFamily="65" charset="-120"/>
                <a:ea typeface="標楷體" panose="03000509000000000000" pitchFamily="65" charset="-120"/>
              </a:rPr>
              <a:t>我們</a:t>
            </a:r>
            <a:r>
              <a:rPr lang="zh-TW" altLang="zh-TW" sz="2100" dirty="0">
                <a:latin typeface="標楷體" panose="03000509000000000000" pitchFamily="65" charset="-120"/>
                <a:ea typeface="標楷體" panose="03000509000000000000" pitchFamily="65" charset="-120"/>
              </a:rPr>
              <a:t>看到上述文字，仍可感受到那股銳氣。</a:t>
            </a:r>
            <a:endParaRPr lang="zh-TW" altLang="en-US" sz="21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50</a:t>
            </a:fld>
            <a:endParaRPr lang="zh-TW" altLang="en-US"/>
          </a:p>
        </p:txBody>
      </p:sp>
    </p:spTree>
    <p:extLst>
      <p:ext uri="{BB962C8B-B14F-4D97-AF65-F5344CB8AC3E}">
        <p14:creationId xmlns:p14="http://schemas.microsoft.com/office/powerpoint/2010/main" val="26422195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000" b="1" dirty="0">
                <a:latin typeface="標楷體"/>
                <a:ea typeface="標楷體"/>
              </a:rPr>
              <a:t>（二）兩江總督</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0" indent="265113">
              <a:buNone/>
            </a:pPr>
            <a:r>
              <a:rPr lang="en-US" altLang="zh-TW" sz="1800" b="1" dirty="0">
                <a:latin typeface="標楷體" panose="03000509000000000000" pitchFamily="65" charset="-120"/>
                <a:ea typeface="標楷體" panose="03000509000000000000" pitchFamily="65" charset="-120"/>
              </a:rPr>
              <a:t>4.</a:t>
            </a:r>
            <a:r>
              <a:rPr lang="zh-TW" altLang="en-US" sz="1800" b="1" dirty="0">
                <a:latin typeface="標楷體" panose="03000509000000000000" pitchFamily="65" charset="-120"/>
                <a:ea typeface="標楷體" panose="03000509000000000000" pitchFamily="65" charset="-120"/>
              </a:rPr>
              <a:t>其他</a:t>
            </a:r>
            <a:endParaRPr lang="en-US" altLang="zh-TW" sz="1800" b="1"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左宗棠的視野ㄧ貫涵蓋經濟活動。當時有洋商想鋪設沿長江到漢口的電報線路，</a:t>
            </a:r>
            <a:r>
              <a:rPr lang="zh-TW" altLang="zh-TW" sz="1800" b="1" u="sng" dirty="0">
                <a:latin typeface="標楷體" panose="03000509000000000000" pitchFamily="65" charset="-120"/>
                <a:ea typeface="標楷體" panose="03000509000000000000" pitchFamily="65" charset="-120"/>
              </a:rPr>
              <a:t>左宗棠力持「電線、鐵路，行止在我，外人非能干預」</a:t>
            </a:r>
            <a:r>
              <a:rPr lang="zh-TW" altLang="zh-TW" sz="1800" dirty="0">
                <a:latin typeface="標楷體" panose="03000509000000000000" pitchFamily="65" charset="-120"/>
                <a:ea typeface="標楷體" panose="03000509000000000000" pitchFamily="65" charset="-120"/>
              </a:rPr>
              <a:t>、「應由中國先行設立陸線」，獲准後，左宗棠即派人專辦長江設線事宜。此線起自下關，經安慶、九江至漢口，全長一千六百里，於光緒十年完工。</a:t>
            </a:r>
            <a:endParaRPr lang="en-US" altLang="zh-TW" sz="1800"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左宗棠還在任期內，阻止美國人在上海設立紡紗公司，降低對國內企業之威脅；另並支持興辦徐州利國驛近代煤鐵礦，均展現對發展經濟的用心。</a:t>
            </a:r>
          </a:p>
          <a:p>
            <a:pPr marL="0" indent="88900">
              <a:buNone/>
            </a:pPr>
            <a:r>
              <a:rPr lang="zh-TW" altLang="en-US" sz="2000" b="1" dirty="0">
                <a:latin typeface="標楷體"/>
                <a:ea typeface="標楷體"/>
              </a:rPr>
              <a:t>（三）</a:t>
            </a:r>
            <a:r>
              <a:rPr lang="zh-TW" altLang="zh-TW" sz="2000" b="1" dirty="0">
                <a:latin typeface="標楷體"/>
                <a:ea typeface="標楷體"/>
              </a:rPr>
              <a:t>再入軍機</a:t>
            </a:r>
            <a:endParaRPr lang="en-US"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光緒九年四月起，劉永福的黑旗軍與法軍在越南發生戰爭，清朝中國與法國的關係緊張，左宗棠命其麾下大將回湘招募新軍、調派軍火、籌組「恪靖定邊軍」。隨著越南戰局惡化，左宗棠因目疾嚴重，清廷准他休假四個月，派曾國荃代理兩江總督。光緒十年（</a:t>
            </a:r>
            <a:r>
              <a:rPr lang="en-US" altLang="zh-TW" sz="1800" dirty="0">
                <a:latin typeface="標楷體" panose="03000509000000000000" pitchFamily="65" charset="-120"/>
                <a:ea typeface="標楷體" panose="03000509000000000000" pitchFamily="65" charset="-120"/>
              </a:rPr>
              <a:t>1884</a:t>
            </a:r>
            <a:r>
              <a:rPr lang="zh-TW" altLang="zh-TW" sz="1800" dirty="0">
                <a:latin typeface="標楷體" panose="03000509000000000000" pitchFamily="65" charset="-120"/>
                <a:ea typeface="標楷體" panose="03000509000000000000" pitchFamily="65" charset="-120"/>
              </a:rPr>
              <a:t>）三月十三日，左宗棠將兩江總督篆務交予曾國荃，目睹法國侵略形勢日益嚴重，極為憂憤，目疾稍癒，即申請銷假。清廷諭令左宗棠來京陛見。</a:t>
            </a:r>
            <a:endParaRPr lang="zh-TW" altLang="en-US" sz="1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51</a:t>
            </a:fld>
            <a:endParaRPr lang="zh-TW" altLang="en-US"/>
          </a:p>
        </p:txBody>
      </p:sp>
    </p:spTree>
    <p:extLst>
      <p:ext uri="{BB962C8B-B14F-4D97-AF65-F5344CB8AC3E}">
        <p14:creationId xmlns:p14="http://schemas.microsoft.com/office/powerpoint/2010/main" val="4115222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a:ea typeface="標楷體"/>
              </a:rPr>
              <a:t>（三）</a:t>
            </a:r>
            <a:r>
              <a:rPr lang="zh-TW" altLang="zh-TW" sz="2000" b="1" dirty="0">
                <a:latin typeface="標楷體"/>
                <a:ea typeface="標楷體"/>
              </a:rPr>
              <a:t>再入軍機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265113" indent="0">
              <a:buNone/>
            </a:pPr>
            <a:r>
              <a:rPr lang="zh-TW" altLang="en-US" sz="1800" dirty="0">
                <a:latin typeface="標楷體" panose="03000509000000000000" pitchFamily="65" charset="-120"/>
                <a:ea typeface="標楷體" panose="03000509000000000000" pitchFamily="65" charset="-120"/>
              </a:rPr>
              <a:t>左</a:t>
            </a:r>
            <a:r>
              <a:rPr lang="zh-TW" altLang="zh-TW" sz="1800" dirty="0">
                <a:latin typeface="標楷體" panose="03000509000000000000" pitchFamily="65" charset="-120"/>
                <a:ea typeface="標楷體" panose="03000509000000000000" pitchFamily="65" charset="-120"/>
              </a:rPr>
              <a:t>宗棠在赴北京途中，得知中法天津「簡明條款」簽訂，撰寫</a:t>
            </a:r>
            <a:r>
              <a:rPr lang="zh-TW" altLang="zh-TW" sz="1800" b="1" dirty="0">
                <a:latin typeface="標楷體" panose="03000509000000000000" pitchFamily="65" charset="-120"/>
                <a:ea typeface="標楷體" panose="03000509000000000000" pitchFamily="65" charset="-120"/>
              </a:rPr>
              <a:t>「時務說帖」</a:t>
            </a:r>
            <a:r>
              <a:rPr lang="zh-TW" altLang="zh-TW" sz="1800" dirty="0">
                <a:latin typeface="標楷體" panose="03000509000000000000" pitchFamily="65" charset="-120"/>
                <a:ea typeface="標楷體" panose="03000509000000000000" pitchFamily="65" charset="-120"/>
              </a:rPr>
              <a:t>，力阻和議，並要求親往視師。該「說帖」重點如次：</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而北圻尤滇、粵屏蔽，與吾華接壤，五金之礦甚旺，</a:t>
            </a:r>
            <a:r>
              <a:rPr lang="zh-TW" altLang="zh-TW" sz="1800" b="1" dirty="0">
                <a:latin typeface="標楷體" panose="03000509000000000000" pitchFamily="65" charset="-120"/>
                <a:ea typeface="標楷體" panose="03000509000000000000" pitchFamily="65" charset="-120"/>
              </a:rPr>
              <a:t>法人垂涎已久</a:t>
            </a:r>
            <a:r>
              <a:rPr lang="zh-TW"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若置之不顧，法人之得隴望蜀，勢有固然</a:t>
            </a:r>
            <a:r>
              <a:rPr lang="zh-TW" altLang="zh-TW" sz="1800" dirty="0">
                <a:latin typeface="標楷體" panose="03000509000000000000" pitchFamily="65" charset="-120"/>
                <a:ea typeface="標楷體" panose="03000509000000000000" pitchFamily="65" charset="-120"/>
              </a:rPr>
              <a:t>。待全越為法所據，將來生聚、訓練、納稅、征糧，吾華何能高枕而臥？</a:t>
            </a:r>
            <a:r>
              <a:rPr lang="zh-TW" altLang="zh-TW" sz="1800" b="1" u="sng" dirty="0">
                <a:latin typeface="標楷體" panose="03000509000000000000" pitchFamily="65" charset="-120"/>
                <a:ea typeface="標楷體" panose="03000509000000000000" pitchFamily="65" charset="-120"/>
              </a:rPr>
              <a:t>若各國從而生心，如俄人垂涎朝鮮、英人覬覦西藏、日本併琉球、葡萄牙據澳門，鷹眼四集，圜向吾華，勢將刮糠及米，何以待之？此固非決計議戰不可也</a:t>
            </a:r>
            <a:r>
              <a:rPr lang="zh-TW" altLang="zh-TW" sz="1800" dirty="0">
                <a:latin typeface="標楷體" panose="03000509000000000000" pitchFamily="65" charset="-120"/>
                <a:ea typeface="標楷體" panose="03000509000000000000" pitchFamily="65" charset="-120"/>
              </a:rPr>
              <a:t>」。</a:t>
            </a:r>
          </a:p>
          <a:p>
            <a:pPr marL="539750" indent="-274638">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倘蒙俞允，宗棠親往視師。竊自揣衰庸無似，然督師有年，舊部健將尚多，可當醜虜，揆度時勢，尚有可為，冀収安南仍列藩封而已。不效則請重治其罪，以謝天下，此ㄧ勞永逸之策也」。</a:t>
            </a: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且法人欺弱畏強，誇大喜功，實躁急而畏難</a:t>
            </a:r>
            <a:r>
              <a:rPr lang="zh-TW" altLang="zh-TW" sz="1800" dirty="0">
                <a:latin typeface="標楷體" panose="03000509000000000000" pitchFamily="65" charset="-120"/>
                <a:ea typeface="標楷體" panose="03000509000000000000" pitchFamily="65" charset="-120"/>
              </a:rPr>
              <a:t>。近時國內黨羽紛爭，政無專主，仇畔四結，實有不振之勢。</a:t>
            </a:r>
            <a:r>
              <a:rPr lang="zh-TW" altLang="zh-TW" sz="1800" b="1" u="sng" dirty="0">
                <a:latin typeface="標楷體" panose="03000509000000000000" pitchFamily="65" charset="-120"/>
                <a:ea typeface="標楷體" panose="03000509000000000000" pitchFamily="65" charset="-120"/>
              </a:rPr>
              <a:t>吾華果示以力戰，必不相讓，持之期年，彼必自餒。況虛懸寄養之師，勞兵數萬里之外，炎地烟瘴異常，疫癘流行，死亡踵接，有此數忌，勢難持久，此議和之應從緩者也</a:t>
            </a:r>
            <a:r>
              <a:rPr lang="zh-TW" altLang="zh-TW" sz="1800" dirty="0">
                <a:latin typeface="標楷體" panose="03000509000000000000" pitchFamily="65" charset="-120"/>
                <a:ea typeface="標楷體" panose="03000509000000000000" pitchFamily="65" charset="-120"/>
              </a:rPr>
              <a:t>」。</a:t>
            </a:r>
          </a:p>
          <a:p>
            <a:pPr marL="0" indent="0">
              <a:buNone/>
            </a:pPr>
            <a:endParaRPr lang="zh-TW" altLang="en-US" sz="2000" b="1"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52</a:t>
            </a:fld>
            <a:endParaRPr lang="zh-TW" altLang="en-US"/>
          </a:p>
        </p:txBody>
      </p:sp>
    </p:spTree>
    <p:extLst>
      <p:ext uri="{BB962C8B-B14F-4D97-AF65-F5344CB8AC3E}">
        <p14:creationId xmlns:p14="http://schemas.microsoft.com/office/powerpoint/2010/main" val="419172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en-US" sz="2000" b="1" dirty="0">
                <a:latin typeface="標楷體"/>
                <a:ea typeface="標楷體"/>
              </a:rPr>
              <a:t>（三）</a:t>
            </a:r>
            <a:r>
              <a:rPr lang="zh-TW" altLang="zh-TW" sz="2000" b="1" dirty="0">
                <a:latin typeface="標楷體"/>
                <a:ea typeface="標楷體"/>
              </a:rPr>
              <a:t>再入軍機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左宗棠於光緒十年五月二十日抵北京，二十五日清廷諭令左宗棠再入值軍機，因左已年邁（</a:t>
            </a:r>
            <a:r>
              <a:rPr lang="en-US" altLang="zh-TW" sz="1800" dirty="0">
                <a:latin typeface="標楷體" panose="03000509000000000000" pitchFamily="65" charset="-120"/>
                <a:ea typeface="標楷體" panose="03000509000000000000" pitchFamily="65" charset="-120"/>
              </a:rPr>
              <a:t>72</a:t>
            </a:r>
            <a:r>
              <a:rPr lang="zh-TW" altLang="zh-TW" sz="1800" dirty="0">
                <a:latin typeface="標楷體" panose="03000509000000000000" pitchFamily="65" charset="-120"/>
                <a:ea typeface="標楷體" panose="03000509000000000000" pitchFamily="65" charset="-120"/>
              </a:rPr>
              <a:t>歲），特別優待他，允許他不用天天上班，只在緊急時備顧問，並派左宗棠管理「神機營」事務，另調舊部兩營來京。不久，左宗棠自請每天上班。</a:t>
            </a:r>
            <a:endParaRPr lang="en-US" altLang="zh-TW" sz="1800"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這時軍機處成員剛好全換，醇親王</a:t>
            </a:r>
            <a:r>
              <a:rPr lang="zh-TW" altLang="en-US" sz="1800" dirty="0">
                <a:latin typeface="標楷體" panose="03000509000000000000" pitchFamily="65" charset="-120"/>
                <a:ea typeface="標楷體" panose="03000509000000000000" pitchFamily="65" charset="-120"/>
              </a:rPr>
              <a:t>奕</a:t>
            </a:r>
            <a:r>
              <a:rPr lang="zh-TW" altLang="zh-TW" sz="1800" dirty="0">
                <a:latin typeface="標楷體" panose="03000509000000000000" pitchFamily="65" charset="-120"/>
                <a:ea typeface="標楷體" panose="03000509000000000000" pitchFamily="65" charset="-120"/>
              </a:rPr>
              <a:t>譞是實際上的</a:t>
            </a:r>
            <a:r>
              <a:rPr lang="zh-TW" altLang="en-US" sz="1800" dirty="0">
                <a:latin typeface="標楷體" panose="03000509000000000000" pitchFamily="65" charset="-120"/>
                <a:ea typeface="標楷體" panose="03000509000000000000" pitchFamily="65" charset="-120"/>
              </a:rPr>
              <a:t>軍機</a:t>
            </a:r>
            <a:r>
              <a:rPr lang="zh-TW" altLang="zh-TW" sz="1800" dirty="0">
                <a:latin typeface="標楷體" panose="03000509000000000000" pitchFamily="65" charset="-120"/>
                <a:ea typeface="標楷體" panose="03000509000000000000" pitchFamily="65" charset="-120"/>
              </a:rPr>
              <a:t>領袖。醇親王對左宗棠很尊重，進內右門時讓左先走（清朝的親王「禮絕百僚」，如此對左宗棠是很高規格的禮遇）；不僅如此，連慈禧太后也因左宗棠聽力欠佳，將寶座往前挪，以便和左宗棠說話。</a:t>
            </a:r>
          </a:p>
          <a:p>
            <a:pPr marL="265113" indent="0">
              <a:buNone/>
            </a:pPr>
            <a:r>
              <a:rPr lang="zh-TW" altLang="en-US" sz="1800" dirty="0">
                <a:latin typeface="標楷體" panose="03000509000000000000" pitchFamily="65" charset="-120"/>
                <a:ea typeface="標楷體" panose="03000509000000000000" pitchFamily="65" charset="-120"/>
              </a:rPr>
              <a:t>此時中法問題是焦點</a:t>
            </a:r>
            <a:r>
              <a:rPr lang="zh-TW" altLang="en-US" sz="1800" dirty="0">
                <a:latin typeface="標楷體"/>
                <a:ea typeface="標楷體"/>
              </a:rPr>
              <a:t>，左宗棠的態度如下</a:t>
            </a:r>
            <a:r>
              <a:rPr lang="en-US" altLang="zh-TW" sz="1800" dirty="0">
                <a:latin typeface="標楷體"/>
                <a:ea typeface="標楷體"/>
              </a:rPr>
              <a:t>︰</a:t>
            </a:r>
          </a:p>
          <a:p>
            <a:pPr marL="539750" indent="-274638">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當年閏五月初七，左宗棠再度奏請派黃少春挑選五營軍隊馳赴廣西，為王德榜的策應，會同潘鼎新籌劃戰守事宜。</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中法雖有和議，左宗棠認為是緩兵之計。果然，閏五月初一發生觀音橋戰役，法軍喪亡近百後撤。但法國反誣清朝破壞和約，要求賠款撤軍，清朝拒絕賠款，法國遂增兵並派海軍艦隊來東南沿海進行威脅。</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六月二十二日，清朝集合所有官員會商戰守事宜，</a:t>
            </a:r>
            <a:r>
              <a:rPr lang="zh-TW" altLang="zh-TW" sz="1800" b="1" u="sng" dirty="0">
                <a:latin typeface="標楷體" panose="03000509000000000000" pitchFamily="65" charset="-120"/>
                <a:ea typeface="標楷體" panose="03000509000000000000" pitchFamily="65" charset="-120"/>
              </a:rPr>
              <a:t>左宗棠「起而疾呼，不能永遠屈服於洋人，與其賠款，不如拿賠款當戰費」</a:t>
            </a:r>
            <a:r>
              <a:rPr lang="zh-TW" altLang="zh-TW" sz="1800" dirty="0">
                <a:latin typeface="標楷體" panose="03000509000000000000" pitchFamily="65" charset="-120"/>
                <a:ea typeface="標楷體" panose="03000509000000000000" pitchFamily="65" charset="-120"/>
              </a:rPr>
              <a:t>。</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53</a:t>
            </a:fld>
            <a:endParaRPr lang="zh-TW" altLang="en-US"/>
          </a:p>
        </p:txBody>
      </p:sp>
    </p:spTree>
    <p:extLst>
      <p:ext uri="{BB962C8B-B14F-4D97-AF65-F5344CB8AC3E}">
        <p14:creationId xmlns:p14="http://schemas.microsoft.com/office/powerpoint/2010/main" val="3735059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000" b="1" dirty="0">
                <a:latin typeface="標楷體"/>
                <a:ea typeface="標楷體"/>
              </a:rPr>
              <a:t>（三）</a:t>
            </a:r>
            <a:r>
              <a:rPr lang="zh-TW" altLang="zh-TW" sz="2000" b="1" dirty="0">
                <a:latin typeface="標楷體"/>
                <a:ea typeface="標楷體"/>
              </a:rPr>
              <a:t>再入軍機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452438" indent="-187325">
              <a:buNone/>
            </a:pP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閏五月底，ㄧ隻法國艦隊進駐福建馬尾軍港，與清朝軍艦併同停泊月餘。當時船政大臣何如璋、會辦大臣張佩綸竟然未採備戰措施。</a:t>
            </a:r>
          </a:p>
          <a:p>
            <a:pPr marL="452438" indent="0">
              <a:buNone/>
            </a:pPr>
            <a:r>
              <a:rPr lang="zh-TW" altLang="zh-TW" sz="1800" dirty="0">
                <a:latin typeface="標楷體" panose="03000509000000000000" pitchFamily="65" charset="-120"/>
                <a:ea typeface="標楷體" panose="03000509000000000000" pitchFamily="65" charset="-120"/>
              </a:rPr>
              <a:t>而後法國海軍將領孤拔攻台灣，在基隆吃了敗仗。法國公使謝滿祿向清政府提最後通牒並於七月ㄧ日下旗離開北京。七月三日法國駐福州領事通知何如璋「本日對華開戰」，何如璋與張佩綸均不在意（清史稿稱何如璋「承鴻章旨，狃和議，敵至猶嚴諭各艦毋妄動」，謂張佩綸「法艦集，戰書至，眾聞警，謁佩綸亟請備，仍叱出」），結果法國軍艦在ㄧ個小時內，擊毀福建水師</a:t>
            </a:r>
            <a:r>
              <a:rPr lang="en-US" altLang="zh-TW" sz="1800" dirty="0">
                <a:latin typeface="標楷體" panose="03000509000000000000" pitchFamily="65" charset="-120"/>
                <a:ea typeface="標楷體" panose="03000509000000000000" pitchFamily="65" charset="-120"/>
              </a:rPr>
              <a:t>11</a:t>
            </a:r>
            <a:r>
              <a:rPr lang="zh-TW" altLang="zh-TW" sz="1800" dirty="0">
                <a:latin typeface="標楷體" panose="03000509000000000000" pitchFamily="65" charset="-120"/>
                <a:ea typeface="標楷體" panose="03000509000000000000" pitchFamily="65" charset="-120"/>
              </a:rPr>
              <a:t>艘軍艦及</a:t>
            </a:r>
            <a:r>
              <a:rPr lang="en-US" altLang="zh-TW" sz="1800" dirty="0">
                <a:latin typeface="標楷體" panose="03000509000000000000" pitchFamily="65" charset="-120"/>
                <a:ea typeface="標楷體" panose="03000509000000000000" pitchFamily="65" charset="-120"/>
              </a:rPr>
              <a:t>19</a:t>
            </a:r>
            <a:r>
              <a:rPr lang="zh-TW" altLang="zh-TW" sz="1800" dirty="0">
                <a:latin typeface="標楷體" panose="03000509000000000000" pitchFamily="65" charset="-120"/>
                <a:ea typeface="標楷體" panose="03000509000000000000" pitchFamily="65" charset="-120"/>
              </a:rPr>
              <a:t>艘商船，官兵陣亡</a:t>
            </a:r>
            <a:r>
              <a:rPr lang="en-US" altLang="zh-TW" sz="1800" dirty="0">
                <a:latin typeface="標楷體" panose="03000509000000000000" pitchFamily="65" charset="-120"/>
                <a:ea typeface="標楷體" panose="03000509000000000000" pitchFamily="65" charset="-120"/>
              </a:rPr>
              <a:t>760</a:t>
            </a:r>
            <a:r>
              <a:rPr lang="zh-TW" altLang="zh-TW" sz="1800" dirty="0">
                <a:latin typeface="標楷體" panose="03000509000000000000" pitchFamily="65" charset="-120"/>
                <a:ea typeface="標楷體" panose="03000509000000000000" pitchFamily="65" charset="-120"/>
              </a:rPr>
              <a:t>餘人，馬尾造船廠亦遭擊毀。</a:t>
            </a:r>
            <a:r>
              <a:rPr lang="zh-TW" altLang="zh-TW" sz="1800" b="1" u="sng" dirty="0">
                <a:latin typeface="標楷體" panose="03000509000000000000" pitchFamily="65" charset="-120"/>
                <a:ea typeface="標楷體" panose="03000509000000000000" pitchFamily="65" charset="-120"/>
              </a:rPr>
              <a:t>這就是可恥至極的「馬江之役」，前敵指揮官昏庸到這個地步，實在令人痛恨。</a:t>
            </a:r>
          </a:p>
          <a:p>
            <a:pPr marL="452438" indent="0">
              <a:buNone/>
            </a:pPr>
            <a:r>
              <a:rPr lang="zh-TW" altLang="zh-TW" sz="1800" dirty="0">
                <a:latin typeface="標楷體" panose="03000509000000000000" pitchFamily="65" charset="-120"/>
                <a:ea typeface="標楷體" panose="03000509000000000000" pitchFamily="65" charset="-120"/>
              </a:rPr>
              <a:t>三天後，清朝對法國宣戰。九天後，左宗棠請醇親王同意他去福建前線督師，醇王立即上奏，三天後即</a:t>
            </a:r>
            <a:r>
              <a:rPr lang="zh-TW" altLang="zh-TW" sz="1800" b="1" u="sng" dirty="0">
                <a:latin typeface="標楷體" panose="03000509000000000000" pitchFamily="65" charset="-120"/>
                <a:ea typeface="標楷體" panose="03000509000000000000" pitchFamily="65" charset="-120"/>
              </a:rPr>
              <a:t>派左宗棠為欽差大臣督辦福建軍務。</a:t>
            </a:r>
            <a:endParaRPr lang="en-US" altLang="zh-TW" sz="1800" b="1" u="sng" dirty="0">
              <a:latin typeface="標楷體" panose="03000509000000000000" pitchFamily="65" charset="-120"/>
              <a:ea typeface="標楷體" panose="03000509000000000000" pitchFamily="65" charset="-120"/>
            </a:endParaRPr>
          </a:p>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p>
          <a:p>
            <a:pPr marL="452438" indent="0">
              <a:buNone/>
            </a:pPr>
            <a:r>
              <a:rPr lang="zh-TW" altLang="zh-TW" sz="1800" dirty="0">
                <a:latin typeface="標楷體" panose="03000509000000000000" pitchFamily="65" charset="-120"/>
                <a:ea typeface="標楷體" panose="03000509000000000000" pitchFamily="65" charset="-120"/>
              </a:rPr>
              <a:t>清廷原讓左宗棠在「閩邊駐扎，毋庸身臨前敵」，但左宗棠當然不會</a:t>
            </a:r>
            <a:r>
              <a:rPr lang="zh-TW" altLang="en-US" sz="1800" dirty="0">
                <a:latin typeface="標楷體" panose="03000509000000000000" pitchFamily="65" charset="-120"/>
                <a:ea typeface="標楷體" panose="03000509000000000000" pitchFamily="65" charset="-120"/>
              </a:rPr>
              <a:t>待</a:t>
            </a:r>
            <a:r>
              <a:rPr lang="zh-TW" altLang="zh-TW" sz="1800" dirty="0">
                <a:latin typeface="標楷體" panose="03000509000000000000" pitchFamily="65" charset="-120"/>
                <a:ea typeface="標楷體" panose="03000509000000000000" pitchFamily="65" charset="-120"/>
              </a:rPr>
              <a:t>在後方，於</a:t>
            </a:r>
            <a:r>
              <a:rPr lang="zh-TW" altLang="en-US" sz="1800" dirty="0">
                <a:latin typeface="標楷體" panose="03000509000000000000" pitchFamily="65" charset="-120"/>
                <a:ea typeface="標楷體" panose="03000509000000000000" pitchFamily="65" charset="-120"/>
              </a:rPr>
              <a:t>（光緒十年）</a:t>
            </a:r>
            <a:r>
              <a:rPr lang="zh-TW" altLang="zh-TW" sz="1800" dirty="0">
                <a:latin typeface="標楷體" panose="03000509000000000000" pitchFamily="65" charset="-120"/>
                <a:ea typeface="標楷體" panose="03000509000000000000" pitchFamily="65" charset="-120"/>
              </a:rPr>
              <a:t>十月二十七日抵福州。</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54</a:t>
            </a:fld>
            <a:endParaRPr lang="zh-TW" altLang="en-US"/>
          </a:p>
        </p:txBody>
      </p:sp>
    </p:spTree>
    <p:extLst>
      <p:ext uri="{BB962C8B-B14F-4D97-AF65-F5344CB8AC3E}">
        <p14:creationId xmlns:p14="http://schemas.microsoft.com/office/powerpoint/2010/main" val="20723233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10000"/>
          </a:bodyPr>
          <a:lstStyle/>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r>
              <a:rPr lang="zh-TW" altLang="en-US" sz="2000" b="1" dirty="0">
                <a:latin typeface="標楷體" panose="03000509000000000000" pitchFamily="65" charset="-120"/>
                <a:ea typeface="標楷體" panose="03000509000000000000" pitchFamily="65" charset="-120"/>
              </a:rPr>
              <a:t>（續）</a:t>
            </a:r>
            <a:endParaRPr lang="zh-TW"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十八年前，左宗棠移督陝甘時，</a:t>
            </a:r>
            <a:r>
              <a:rPr lang="zh-TW" altLang="zh-TW" sz="1800" b="1" dirty="0">
                <a:latin typeface="標楷體" panose="03000509000000000000" pitchFamily="65" charset="-120"/>
                <a:ea typeface="標楷體" panose="03000509000000000000" pitchFamily="65" charset="-120"/>
              </a:rPr>
              <a:t>清廷曾許他未來再派駐福建</a:t>
            </a:r>
            <a:r>
              <a:rPr lang="zh-TW" altLang="zh-TW" sz="1800" dirty="0">
                <a:latin typeface="標楷體" panose="03000509000000000000" pitchFamily="65" charset="-120"/>
                <a:ea typeface="標楷體" panose="03000509000000000000" pitchFamily="65" charset="-120"/>
              </a:rPr>
              <a:t>。此番前來，法軍已攻陷台灣的基隆，圍攻滬尾，並封鎖台灣海峽。福建當戰爭前線，百姓驚惶憂懼，左宗棠進駐後，「</a:t>
            </a:r>
            <a:r>
              <a:rPr lang="zh-TW" altLang="zh-TW" sz="1800" b="1" dirty="0">
                <a:latin typeface="標楷體" panose="03000509000000000000" pitchFamily="65" charset="-120"/>
                <a:ea typeface="標楷體" panose="03000509000000000000" pitchFamily="65" charset="-120"/>
              </a:rPr>
              <a:t>人心漸見安寧</a:t>
            </a:r>
            <a:r>
              <a:rPr lang="zh-TW" altLang="zh-TW"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左宗棠在江寧時，即認為「目前軍務，實以援台為急」。現在法軍雖然封鎖台灣南北海口，但中部的鹿港未見敵船踪影，左宗棠奏請南北洋水師各派軍艦五艘運送「恪靖援台軍」在鹿港登陸後趕赴台北府城。其後北洋水師未派軍艦（日本威脅朝鮮），南洋所派軍艦，經法軍阻截，其中三艘避往鎮海，兩艘在三門灣自行鑿沉。因此王詩正所帶「恪靖援台軍」到泉州時，無船可渡，只好分批搭漁船與英商船陸續渡海至台。分批登陸於彰化會齊北上，與法軍在五堵附近鏖戰。法軍在人數、軍火方面均較清軍優勢，王詩正苦撐，其後楊岳斌率數營於卑南登陸，台灣局勢稍緩。</a:t>
            </a:r>
            <a:endParaRPr lang="en-US" altLang="zh-TW" sz="1800" dirty="0">
              <a:latin typeface="標楷體" panose="03000509000000000000" pitchFamily="65" charset="-120"/>
              <a:ea typeface="標楷體" panose="03000509000000000000" pitchFamily="65" charset="-120"/>
            </a:endParaRPr>
          </a:p>
          <a:p>
            <a:pPr marL="0" indent="265113">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此外，左宗棠下令：</a:t>
            </a:r>
          </a:p>
          <a:p>
            <a:pPr marL="981075" indent="-5286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）即日起封鎖海口所有水道，沿港遍布水雷；在閩江口要隘打鐵樁、橫鐵索，阻塞船道。</a:t>
            </a:r>
          </a:p>
          <a:p>
            <a:pPr marL="0" indent="4524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）以長安、金牌為第一道防線，閩安南北為第二道，加緊整修砲台。</a:t>
            </a:r>
          </a:p>
          <a:p>
            <a:pPr marL="981075" indent="-528638">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）在福州、福寧、興化、泉州四府設局，編練漁團，嚴令漁民不得為外賊所用。</a:t>
            </a:r>
          </a:p>
          <a:p>
            <a:pPr marL="265113"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55</a:t>
            </a:fld>
            <a:endParaRPr lang="zh-TW" altLang="en-US"/>
          </a:p>
        </p:txBody>
      </p:sp>
    </p:spTree>
    <p:extLst>
      <p:ext uri="{BB962C8B-B14F-4D97-AF65-F5344CB8AC3E}">
        <p14:creationId xmlns:p14="http://schemas.microsoft.com/office/powerpoint/2010/main" val="31223410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r>
              <a:rPr lang="zh-TW" altLang="en-US" sz="2000" b="1" dirty="0">
                <a:latin typeface="標楷體" panose="03000509000000000000" pitchFamily="65" charset="-120"/>
                <a:ea typeface="標楷體" panose="03000509000000000000" pitchFamily="65" charset="-120"/>
              </a:rPr>
              <a:t>（續）</a:t>
            </a:r>
            <a:endParaRPr lang="zh-TW" altLang="zh-TW" sz="2000" b="1" dirty="0">
              <a:latin typeface="標楷體"/>
              <a:ea typeface="標楷體"/>
            </a:endParaRPr>
          </a:p>
          <a:p>
            <a:pPr marL="0" indent="265113">
              <a:buNone/>
            </a:pPr>
            <a:r>
              <a:rPr lang="zh-TW" altLang="en-US" sz="1800" dirty="0">
                <a:latin typeface="標楷體" panose="03000509000000000000" pitchFamily="65" charset="-120"/>
                <a:ea typeface="標楷體" panose="03000509000000000000" pitchFamily="65" charset="-120"/>
              </a:rPr>
              <a:t>再來看越南戰局，分東西兩線</a:t>
            </a:r>
            <a:r>
              <a:rPr lang="en-US" altLang="zh-TW" sz="1800" dirty="0">
                <a:latin typeface="標楷體" panose="03000509000000000000" pitchFamily="65" charset="-120"/>
                <a:ea typeface="標楷體" panose="03000509000000000000" pitchFamily="65" charset="-120"/>
              </a:rPr>
              <a:t>︰</a:t>
            </a:r>
          </a:p>
          <a:p>
            <a:pPr marL="1168400" indent="-903288">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東線：法國東京軍區副司令尼格里指揮ㄧ萬餘法軍向清軍進攻，廣西巡撫潘鼎新指揮無方，清軍節節敗退，諒山失守。兩廣總督張之洞奏請前廣西提督馮子材統一節制各軍。</a:t>
            </a:r>
            <a:r>
              <a:rPr lang="zh-TW" altLang="en-US" sz="1800" dirty="0">
                <a:latin typeface="標楷體" panose="03000509000000000000" pitchFamily="65" charset="-120"/>
                <a:ea typeface="標楷體" panose="03000509000000000000" pitchFamily="65" charset="-120"/>
              </a:rPr>
              <a:t>光緒十一年（</a:t>
            </a:r>
            <a:r>
              <a:rPr lang="en-US" altLang="zh-TW" sz="1800" dirty="0">
                <a:latin typeface="標楷體" panose="03000509000000000000" pitchFamily="65" charset="-120"/>
                <a:ea typeface="標楷體" panose="03000509000000000000" pitchFamily="65" charset="-120"/>
              </a:rPr>
              <a:t>1885</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二月初七，法軍分三路進攻，戰況激烈，法軍奪下東嶺砲台，翌日憑藉大砲直逼鎮南關長牆，少數法軍已沖入牆內，情勢緊急。高齡</a:t>
            </a:r>
            <a:r>
              <a:rPr lang="en-US" altLang="zh-TW" sz="1800" dirty="0">
                <a:latin typeface="標楷體" panose="03000509000000000000" pitchFamily="65" charset="-120"/>
                <a:ea typeface="標楷體" panose="03000509000000000000" pitchFamily="65" charset="-120"/>
              </a:rPr>
              <a:t>68</a:t>
            </a:r>
            <a:r>
              <a:rPr lang="zh-TW" altLang="zh-TW" sz="1800" dirty="0">
                <a:latin typeface="標楷體" panose="03000509000000000000" pitchFamily="65" charset="-120"/>
                <a:ea typeface="標楷體" panose="03000509000000000000" pitchFamily="65" charset="-120"/>
              </a:rPr>
              <a:t>的馮子材突然手持長茅「大呼踏牆而出」，全軍感奮，舍命肉搏；此時王德榜所率「恪靖定邊軍」十營包抄法軍背後，斃法軍百餘人，盡奪其軍火、餉銀、馱馬等，法軍潰敗，棄屍千餘，清軍趁勝追擊，連克文淵、諒山。法軍指揮官尼格里被擊重傷，這就是「</a:t>
            </a:r>
            <a:r>
              <a:rPr lang="zh-TW" altLang="zh-TW" sz="1800" b="1" dirty="0">
                <a:latin typeface="標楷體" panose="03000509000000000000" pitchFamily="65" charset="-120"/>
                <a:ea typeface="標楷體" panose="03000509000000000000" pitchFamily="65" charset="-120"/>
              </a:rPr>
              <a:t>鎮南關大捷</a:t>
            </a:r>
            <a:r>
              <a:rPr lang="zh-TW" altLang="zh-TW" sz="1800" dirty="0">
                <a:latin typeface="標楷體" panose="03000509000000000000" pitchFamily="65" charset="-120"/>
                <a:ea typeface="標楷體" panose="03000509000000000000" pitchFamily="65" charset="-120"/>
              </a:rPr>
              <a:t>」。</a:t>
            </a:r>
          </a:p>
          <a:p>
            <a:pPr marL="1168400" indent="-903288">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西線：同一天雲貴總督岑毓英指揮滇軍與劉永福的黑旗軍配合，在臨洮大敗法軍，進逼興化。</a:t>
            </a:r>
          </a:p>
          <a:p>
            <a:pPr marL="176213" indent="0">
              <a:buNone/>
            </a:pPr>
            <a:r>
              <a:rPr lang="zh-TW" altLang="zh-TW" sz="1800" dirty="0">
                <a:latin typeface="標楷體" panose="03000509000000000000" pitchFamily="65" charset="-120"/>
                <a:ea typeface="標楷體" panose="03000509000000000000" pitchFamily="65" charset="-120"/>
              </a:rPr>
              <a:t>稍早，孤拔率法國遠東艦隊進攻鎮海，想要擊沉避在那裏的三艘南洋水師軍艦，被浙江提督歐陽利見憑藉砲台和軍艦支援，擊退法軍，孤拔中砲負傷。二月十二日法軍攻澎湖，激戰四天後佔領，隨後孤拔傷重斃命。</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56</a:t>
            </a:fld>
            <a:endParaRPr lang="zh-TW" altLang="en-US"/>
          </a:p>
        </p:txBody>
      </p:sp>
    </p:spTree>
    <p:extLst>
      <p:ext uri="{BB962C8B-B14F-4D97-AF65-F5344CB8AC3E}">
        <p14:creationId xmlns:p14="http://schemas.microsoft.com/office/powerpoint/2010/main" val="8385899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r>
              <a:rPr lang="zh-TW" altLang="en-US" sz="2000" b="1" dirty="0">
                <a:latin typeface="標楷體" panose="03000509000000000000" pitchFamily="65" charset="-120"/>
                <a:ea typeface="標楷體" panose="03000509000000000000" pitchFamily="65" charset="-120"/>
              </a:rPr>
              <a:t>（續）</a:t>
            </a:r>
            <a:endParaRPr lang="zh-TW"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就這個時點來看，法國陸軍在越南全線敗退，士氣低落；在台灣與清軍對峙，無力前進；海陸兩統帥一死ㄧ傷。遠東艦隊雖據澎湖，但無所作為。至於遠在歐洲的法國，越北前線潰敗消息傳回，國內報紙將其與</a:t>
            </a:r>
            <a:r>
              <a:rPr lang="en-US" altLang="zh-TW" sz="1800" dirty="0">
                <a:latin typeface="標楷體" panose="03000509000000000000" pitchFamily="65" charset="-120"/>
                <a:ea typeface="標楷體" panose="03000509000000000000" pitchFamily="65" charset="-120"/>
              </a:rPr>
              <a:t>1815</a:t>
            </a:r>
            <a:r>
              <a:rPr lang="zh-TW" altLang="zh-TW" sz="1800" dirty="0">
                <a:latin typeface="標楷體" panose="03000509000000000000" pitchFamily="65" charset="-120"/>
                <a:ea typeface="標楷體" panose="03000509000000000000" pitchFamily="65" charset="-120"/>
              </a:rPr>
              <a:t>年拿破侖的滑鐵盧相比，發生大規模示威遊行，茹費理內閣下台。</a:t>
            </a:r>
            <a:endParaRPr lang="en-US" altLang="zh-TW" sz="1800"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但是，就在左宗棠認定「奏捷」在意中，「四十餘年惡氣，借此一吐」的時候，二月二十九日，在越南前線追擊法軍的馮子材、王德榜等，竟然接到立即停戰、撤兵回國的命令。</a:t>
            </a:r>
            <a:endParaRPr lang="en-US" altLang="zh-TW" sz="1800"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清朝在軍事上獲得勝利，但竟然與法國簽署不平等的條約，此不僅為世界外交史上的奇聞，也是我們教科書上習知的「國恥」。當越南前線</a:t>
            </a:r>
            <a:r>
              <a:rPr lang="zh-TW" altLang="en-US" sz="1800" dirty="0">
                <a:latin typeface="標楷體" panose="03000509000000000000" pitchFamily="65" charset="-120"/>
                <a:ea typeface="標楷體" panose="03000509000000000000" pitchFamily="65" charset="-120"/>
              </a:rPr>
              <a:t>收到</a:t>
            </a:r>
            <a:r>
              <a:rPr lang="zh-TW" altLang="zh-TW" sz="1800" dirty="0">
                <a:latin typeface="標楷體" panose="03000509000000000000" pitchFamily="65" charset="-120"/>
                <a:ea typeface="標楷體" panose="03000509000000000000" pitchFamily="65" charset="-120"/>
              </a:rPr>
              <a:t>停戰命令時，將士如馮子材致電張之洞「上摺誅議和之人」；王德榜說「破虜可期，忽奉電傳諭旨停戰」、「舉軍拔劍砍地，恨恨連聲」。彭玉麟、張之洞皆上疏力爭；</a:t>
            </a:r>
            <a:r>
              <a:rPr lang="zh-TW" altLang="zh-TW" sz="1800" b="1" u="sng" dirty="0">
                <a:latin typeface="標楷體" panose="03000509000000000000" pitchFamily="65" charset="-120"/>
                <a:ea typeface="標楷體" panose="03000509000000000000" pitchFamily="65" charset="-120"/>
              </a:rPr>
              <a:t>左宗棠悲憤莫名，於三月初四上「密陳要盟宜慎防兵難撤摺」，其中有句云「自去秋至冬，沿海、沿邊各省慘淡經營，稱為周密，今忽隱忍出此，日後辦理洋務，必有承其弊者」，但這些都已無補於事了。</a:t>
            </a:r>
            <a:endParaRPr lang="zh-TW" altLang="en-US" sz="1800" b="1" u="sng"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57</a:t>
            </a:fld>
            <a:endParaRPr lang="zh-TW" altLang="en-US"/>
          </a:p>
        </p:txBody>
      </p:sp>
    </p:spTree>
    <p:extLst>
      <p:ext uri="{BB962C8B-B14F-4D97-AF65-F5344CB8AC3E}">
        <p14:creationId xmlns:p14="http://schemas.microsoft.com/office/powerpoint/2010/main" val="35237545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6064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052736"/>
            <a:ext cx="8229600" cy="5073427"/>
          </a:xfrm>
        </p:spPr>
        <p:txBody>
          <a:bodyPr>
            <a:noAutofit/>
          </a:bodyPr>
          <a:lstStyle/>
          <a:p>
            <a:pPr marL="0" indent="0">
              <a:buNone/>
            </a:pPr>
            <a:r>
              <a:rPr lang="zh-TW"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四）</a:t>
            </a:r>
            <a:r>
              <a:rPr lang="zh-TW" altLang="zh-TW" sz="1600" b="1" dirty="0">
                <a:latin typeface="標楷體" panose="03000509000000000000" pitchFamily="65" charset="-120"/>
                <a:ea typeface="標楷體" panose="03000509000000000000" pitchFamily="65" charset="-120"/>
              </a:rPr>
              <a:t>中法戰爭</a:t>
            </a:r>
            <a:r>
              <a:rPr lang="zh-TW" altLang="en-US" sz="1600" b="1" dirty="0">
                <a:latin typeface="標楷體" panose="03000509000000000000" pitchFamily="65" charset="-120"/>
                <a:ea typeface="標楷體" panose="03000509000000000000" pitchFamily="65" charset="-120"/>
              </a:rPr>
              <a:t>（續）</a:t>
            </a:r>
            <a:endParaRPr lang="zh-TW" altLang="zh-TW" sz="1600" b="1" dirty="0">
              <a:latin typeface="標楷體" panose="03000509000000000000" pitchFamily="65" charset="-120"/>
              <a:ea typeface="標楷體" panose="03000509000000000000" pitchFamily="65" charset="-120"/>
            </a:endParaRPr>
          </a:p>
          <a:p>
            <a:pPr marL="265113" indent="0">
              <a:buNone/>
            </a:pPr>
            <a:r>
              <a:rPr lang="zh-TW" altLang="zh-TW" sz="1600" dirty="0">
                <a:latin typeface="標楷體" panose="03000509000000000000" pitchFamily="65" charset="-120"/>
                <a:ea typeface="標楷體" panose="03000509000000000000" pitchFamily="65" charset="-120"/>
              </a:rPr>
              <a:t>為什麼在形勢大好的時候撤軍？原來雙方在戰爭狀態下，互派代表在巴黎秘密談判，月餘不得要領，直到法軍在鎮南關大敗，雙方才簽訂「中法和議草案」，約定雙方停戰，清朝從越南撤軍、法軍解除對台灣封鎖。四月二十七日（</a:t>
            </a:r>
            <a:r>
              <a:rPr lang="en-US" altLang="zh-TW" sz="1600" dirty="0">
                <a:latin typeface="標楷體" panose="03000509000000000000" pitchFamily="65" charset="-120"/>
                <a:ea typeface="標楷體" panose="03000509000000000000" pitchFamily="65" charset="-120"/>
              </a:rPr>
              <a:t>1885</a:t>
            </a:r>
            <a:r>
              <a:rPr lang="zh-TW" altLang="zh-TW" sz="1600" dirty="0">
                <a:latin typeface="標楷體" panose="03000509000000000000" pitchFamily="65" charset="-120"/>
                <a:ea typeface="標楷體" panose="03000509000000000000" pitchFamily="65" charset="-120"/>
              </a:rPr>
              <a:t>年</a:t>
            </a:r>
            <a:r>
              <a:rPr lang="en-US" altLang="zh-TW" sz="1600" dirty="0">
                <a:latin typeface="標楷體" panose="03000509000000000000" pitchFamily="65" charset="-120"/>
                <a:ea typeface="標楷體" panose="03000509000000000000" pitchFamily="65" charset="-120"/>
              </a:rPr>
              <a:t>6</a:t>
            </a:r>
            <a:r>
              <a:rPr lang="zh-TW" altLang="zh-TW" sz="1600" dirty="0">
                <a:latin typeface="標楷體" panose="03000509000000000000" pitchFamily="65" charset="-120"/>
                <a:ea typeface="標楷體" panose="03000509000000000000" pitchFamily="65" charset="-120"/>
              </a:rPr>
              <a:t>月</a:t>
            </a:r>
            <a:r>
              <a:rPr lang="en-US" altLang="zh-TW" sz="1600" dirty="0">
                <a:latin typeface="標楷體" panose="03000509000000000000" pitchFamily="65" charset="-120"/>
                <a:ea typeface="標楷體" panose="03000509000000000000" pitchFamily="65" charset="-120"/>
              </a:rPr>
              <a:t>9</a:t>
            </a:r>
            <a:r>
              <a:rPr lang="zh-TW" altLang="zh-TW" sz="1600" dirty="0">
                <a:latin typeface="標楷體" panose="03000509000000000000" pitchFamily="65" charset="-120"/>
                <a:ea typeface="標楷體" panose="03000509000000000000" pitchFamily="65" charset="-120"/>
              </a:rPr>
              <a:t>日），李鴻章與法國公使巴德諾在天津簽訂「中法會訂越南條約十款」，內容包括清朝承認法國對越南的「保護權」、法國取得中國西南通商的權利、法國在中國取得鐵路修築權等三大項。</a:t>
            </a:r>
            <a:endParaRPr lang="en-US" altLang="zh-TW" sz="1600" dirty="0">
              <a:latin typeface="標楷體" panose="03000509000000000000" pitchFamily="65" charset="-120"/>
              <a:ea typeface="標楷體" panose="03000509000000000000" pitchFamily="65" charset="-120"/>
            </a:endParaRPr>
          </a:p>
          <a:p>
            <a:pPr marL="0" indent="265113">
              <a:buNone/>
            </a:pPr>
            <a:r>
              <a:rPr lang="en-US" altLang="zh-TW" sz="1600" dirty="0">
                <a:latin typeface="標楷體" panose="03000509000000000000" pitchFamily="65" charset="-120"/>
                <a:ea typeface="標楷體" panose="03000509000000000000" pitchFamily="65" charset="-120"/>
              </a:rPr>
              <a:t>130</a:t>
            </a:r>
            <a:r>
              <a:rPr lang="zh-TW" altLang="zh-TW" sz="1600" dirty="0">
                <a:latin typeface="標楷體" panose="03000509000000000000" pitchFamily="65" charset="-120"/>
                <a:ea typeface="標楷體" panose="03000509000000000000" pitchFamily="65" charset="-120"/>
              </a:rPr>
              <a:t>年後的今天，我們回顧這段歷史，目的在探討「</a:t>
            </a:r>
            <a:r>
              <a:rPr lang="zh-TW" altLang="zh-TW" sz="1600" b="1" dirty="0">
                <a:latin typeface="標楷體" panose="03000509000000000000" pitchFamily="65" charset="-120"/>
                <a:ea typeface="標楷體" panose="03000509000000000000" pitchFamily="65" charset="-120"/>
              </a:rPr>
              <a:t>當時清朝為何ㄧ意主和</a:t>
            </a:r>
            <a:r>
              <a:rPr lang="zh-TW" altLang="zh-TW" sz="1600" dirty="0">
                <a:latin typeface="標楷體" panose="03000509000000000000" pitchFamily="65" charset="-120"/>
                <a:ea typeface="標楷體" panose="03000509000000000000" pitchFamily="65" charset="-120"/>
              </a:rPr>
              <a:t>」。</a:t>
            </a:r>
          </a:p>
          <a:p>
            <a:pPr marL="452438" indent="-187325">
              <a:buNone/>
            </a:pPr>
            <a:r>
              <a:rPr lang="en-US" altLang="zh-TW" sz="1600" dirty="0">
                <a:latin typeface="標楷體" panose="03000509000000000000" pitchFamily="65" charset="-120"/>
                <a:ea typeface="標楷體" panose="03000509000000000000" pitchFamily="65" charset="-120"/>
              </a:rPr>
              <a:t>1.</a:t>
            </a:r>
            <a:r>
              <a:rPr lang="zh-TW" altLang="zh-TW" sz="1600" dirty="0">
                <a:latin typeface="標楷體" panose="03000509000000000000" pitchFamily="65" charset="-120"/>
                <a:ea typeface="標楷體" panose="03000509000000000000" pitchFamily="65" charset="-120"/>
              </a:rPr>
              <a:t>ㄧ般均將主和責任歸於李鴻章為首的「妥協派」，他們被後世譏評為「漢奸」。但是，我們不可忽略主張議和</a:t>
            </a:r>
            <a:r>
              <a:rPr lang="zh-TW" altLang="en-US" sz="1600" dirty="0">
                <a:latin typeface="標楷體" panose="03000509000000000000" pitchFamily="65" charset="-120"/>
                <a:ea typeface="標楷體" panose="03000509000000000000" pitchFamily="65" charset="-120"/>
              </a:rPr>
              <a:t>者</a:t>
            </a:r>
            <a:r>
              <a:rPr lang="zh-TW" altLang="zh-TW" sz="1600" dirty="0">
                <a:latin typeface="標楷體" panose="03000509000000000000" pitchFamily="65" charset="-120"/>
                <a:ea typeface="標楷體" panose="03000509000000000000" pitchFamily="65" charset="-120"/>
              </a:rPr>
              <a:t>並非極少數，也並非無知的人。例如郭嵩燾光緒十年十月十五日的日記「吾自醇邸與左相竭力圖開海釁，日夕憂惶，至於眠食不安</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」，郭嵩燾當過駐英公使，喝過洋水的智識分子，他不可能不愛國，</a:t>
            </a:r>
            <a:r>
              <a:rPr lang="zh-TW" altLang="zh-TW" sz="1600" b="1" dirty="0">
                <a:latin typeface="標楷體" panose="03000509000000000000" pitchFamily="65" charset="-120"/>
                <a:ea typeface="標楷體" panose="03000509000000000000" pitchFamily="65" charset="-120"/>
              </a:rPr>
              <a:t>那他為何反戰呢？</a:t>
            </a:r>
          </a:p>
          <a:p>
            <a:pPr marL="452438" indent="-187325">
              <a:buNone/>
            </a:pPr>
            <a:r>
              <a:rPr lang="en-US" altLang="zh-TW" sz="1600" dirty="0">
                <a:latin typeface="標楷體" panose="03000509000000000000" pitchFamily="65" charset="-120"/>
                <a:ea typeface="標楷體" panose="03000509000000000000" pitchFamily="65" charset="-120"/>
              </a:rPr>
              <a:t>2.</a:t>
            </a:r>
            <a:r>
              <a:rPr lang="zh-TW" altLang="zh-TW" sz="1600" dirty="0">
                <a:latin typeface="標楷體" panose="03000509000000000000" pitchFamily="65" charset="-120"/>
                <a:ea typeface="標楷體" panose="03000509000000000000" pitchFamily="65" charset="-120"/>
              </a:rPr>
              <a:t>個人認為清朝幅員廣大，資訊很難迅速均勻</a:t>
            </a:r>
            <a:r>
              <a:rPr lang="zh-TW" altLang="en-US" sz="1600" dirty="0">
                <a:latin typeface="標楷體" panose="03000509000000000000" pitchFamily="65" charset="-120"/>
                <a:ea typeface="標楷體" panose="03000509000000000000" pitchFamily="65" charset="-120"/>
              </a:rPr>
              <a:t>傳播至</a:t>
            </a:r>
            <a:r>
              <a:rPr lang="zh-TW" altLang="zh-TW" sz="1600" dirty="0">
                <a:latin typeface="標楷體" panose="03000509000000000000" pitchFamily="65" charset="-120"/>
                <a:ea typeface="標楷體" panose="03000509000000000000" pitchFamily="65" charset="-120"/>
              </a:rPr>
              <a:t>每個地區，從而對智識學問的解讀產生不ㄧ致和落差。當兩個人對同ㄧ件事看法不一致，也許無關緊要；當兩位官員對同ㄧ件事看法不一，可能產生意見衝突；但當兩「組」官員對同一件事看法不同時，可能摻上爭奪資源、黨同伐異等因素，成為「黨派之爭」。這時就沒有「是非」的問題了。將李鴻章與其同路人打成「賣國賊」，那不僅過於簡化</a:t>
            </a:r>
            <a:r>
              <a:rPr lang="zh-TW" altLang="en-US" sz="1600" dirty="0">
                <a:latin typeface="標楷體" panose="03000509000000000000" pitchFamily="65" charset="-120"/>
                <a:ea typeface="標楷體" panose="03000509000000000000" pitchFamily="65" charset="-120"/>
              </a:rPr>
              <a:t>而</a:t>
            </a:r>
            <a:r>
              <a:rPr lang="zh-TW" altLang="zh-TW" sz="1600" dirty="0">
                <a:latin typeface="標楷體" panose="03000509000000000000" pitchFamily="65" charset="-120"/>
                <a:ea typeface="標楷體" panose="03000509000000000000" pitchFamily="65" charset="-120"/>
              </a:rPr>
              <a:t>且不正確。</a:t>
            </a:r>
            <a:r>
              <a:rPr lang="zh-TW" altLang="zh-TW" sz="1600" b="1" u="sng" dirty="0">
                <a:latin typeface="標楷體" panose="03000509000000000000" pitchFamily="65" charset="-120"/>
                <a:ea typeface="標楷體" panose="03000509000000000000" pitchFamily="65" charset="-120"/>
              </a:rPr>
              <a:t>因為一般人不會有賣國的動機，ㄧ群人更不可能「同時賣國」。</a:t>
            </a:r>
          </a:p>
          <a:p>
            <a:pPr marL="176213" indent="0">
              <a:buNone/>
            </a:pPr>
            <a:r>
              <a:rPr lang="zh-TW" altLang="zh-TW" sz="1600" dirty="0">
                <a:latin typeface="標楷體" panose="03000509000000000000" pitchFamily="65" charset="-120"/>
                <a:ea typeface="標楷體" panose="03000509000000000000" pitchFamily="65" charset="-120"/>
              </a:rPr>
              <a:t>因此，在這個節骨眼，只是主和的人取得政策上的主導權，他們可能有其不同思維方式，但不能說「賣國」。</a:t>
            </a:r>
            <a:endParaRPr lang="zh-TW" altLang="en-US" sz="16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58</a:t>
            </a:fld>
            <a:endParaRPr lang="zh-TW" altLang="en-US"/>
          </a:p>
        </p:txBody>
      </p:sp>
    </p:spTree>
    <p:extLst>
      <p:ext uri="{BB962C8B-B14F-4D97-AF65-F5344CB8AC3E}">
        <p14:creationId xmlns:p14="http://schemas.microsoft.com/office/powerpoint/2010/main" val="28084980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67544" y="1268760"/>
            <a:ext cx="8229600" cy="4857403"/>
          </a:xfrm>
        </p:spPr>
        <p:txBody>
          <a:bodyPr>
            <a:normAutofit fontScale="55000" lnSpcReduction="20000"/>
          </a:bodyPr>
          <a:lstStyle/>
          <a:p>
            <a:pPr marL="0" indent="0">
              <a:buNone/>
            </a:pPr>
            <a:r>
              <a:rPr lang="zh-TW" altLang="zh-TW" sz="3600" b="1" dirty="0">
                <a:latin typeface="標楷體" panose="03000509000000000000" pitchFamily="65" charset="-120"/>
                <a:ea typeface="標楷體" panose="03000509000000000000" pitchFamily="65" charset="-120"/>
              </a:rPr>
              <a:t>（</a:t>
            </a:r>
            <a:r>
              <a:rPr lang="zh-TW" altLang="en-US" sz="3600" b="1" dirty="0">
                <a:latin typeface="標楷體" panose="03000509000000000000" pitchFamily="65" charset="-120"/>
                <a:ea typeface="標楷體" panose="03000509000000000000" pitchFamily="65" charset="-120"/>
              </a:rPr>
              <a:t>四）</a:t>
            </a:r>
            <a:r>
              <a:rPr lang="zh-TW" altLang="zh-TW" sz="3600" b="1" dirty="0">
                <a:latin typeface="標楷體" panose="03000509000000000000" pitchFamily="65" charset="-120"/>
                <a:ea typeface="標楷體" panose="03000509000000000000" pitchFamily="65" charset="-120"/>
              </a:rPr>
              <a:t>中法戰爭</a:t>
            </a:r>
            <a:r>
              <a:rPr lang="zh-TW" altLang="en-US" sz="3600" b="1" dirty="0">
                <a:latin typeface="標楷體" panose="03000509000000000000" pitchFamily="65" charset="-120"/>
                <a:ea typeface="標楷體" panose="03000509000000000000" pitchFamily="65" charset="-120"/>
              </a:rPr>
              <a:t>（續）</a:t>
            </a:r>
            <a:endParaRPr lang="en-US" altLang="zh-TW" sz="3600" dirty="0">
              <a:latin typeface="標楷體" panose="03000509000000000000" pitchFamily="65" charset="-120"/>
              <a:ea typeface="標楷體" panose="03000509000000000000" pitchFamily="65" charset="-120"/>
            </a:endParaRPr>
          </a:p>
          <a:p>
            <a:pPr marL="0" indent="363538">
              <a:buNone/>
            </a:pPr>
            <a:r>
              <a:rPr lang="en-US" altLang="zh-TW" dirty="0">
                <a:latin typeface="標楷體" panose="03000509000000000000" pitchFamily="65" charset="-120"/>
                <a:ea typeface="標楷體" panose="03000509000000000000" pitchFamily="65" charset="-120"/>
              </a:rPr>
              <a:t>3.</a:t>
            </a:r>
            <a:r>
              <a:rPr lang="zh-TW" altLang="zh-TW" dirty="0">
                <a:latin typeface="標楷體" panose="03000509000000000000" pitchFamily="65" charset="-120"/>
                <a:ea typeface="標楷體" panose="03000509000000000000" pitchFamily="65" charset="-120"/>
              </a:rPr>
              <a:t>當兩派鬥爭時，有多荒唐，試舉當時之例說明：</a:t>
            </a:r>
          </a:p>
          <a:p>
            <a:pPr marL="981075" indent="-528638">
              <a:buNone/>
            </a:pPr>
            <a:r>
              <a:rPr lang="zh-TW"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a:t>
            </a:r>
            <a:r>
              <a:rPr lang="zh-TW" altLang="zh-TW" dirty="0">
                <a:latin typeface="標楷體" panose="03000509000000000000" pitchFamily="65" charset="-120"/>
                <a:ea typeface="標楷體" panose="03000509000000000000" pitchFamily="65" charset="-120"/>
              </a:rPr>
              <a:t>）在諒山抵禦法軍的廣西巡撫潘鼎新是李鴻章「淮」系人馬，他向李請示戰守，李告訴他</a:t>
            </a:r>
            <a:r>
              <a:rPr lang="zh-TW" altLang="zh-TW" b="1" dirty="0">
                <a:latin typeface="標楷體" panose="03000509000000000000" pitchFamily="65" charset="-120"/>
                <a:ea typeface="標楷體" panose="03000509000000000000" pitchFamily="65" charset="-120"/>
              </a:rPr>
              <a:t>「敗固不佳，勝亦從此多事」</a:t>
            </a:r>
            <a:r>
              <a:rPr lang="zh-TW" altLang="zh-TW" dirty="0">
                <a:latin typeface="標楷體" panose="03000509000000000000" pitchFamily="65" charset="-120"/>
                <a:ea typeface="標楷體" panose="03000509000000000000" pitchFamily="65" charset="-120"/>
              </a:rPr>
              <a:t>。這種態度，導致左宗棠嫡系的王德榜請示潘鼎新時，潘說</a:t>
            </a:r>
            <a:r>
              <a:rPr lang="zh-TW" altLang="zh-TW" b="1" dirty="0">
                <a:latin typeface="標楷體" panose="03000509000000000000" pitchFamily="65" charset="-120"/>
                <a:ea typeface="標楷體" panose="03000509000000000000" pitchFamily="65" charset="-120"/>
              </a:rPr>
              <a:t>「戰亦違旨，退亦違旨」</a:t>
            </a:r>
            <a:r>
              <a:rPr lang="zh-TW" altLang="zh-TW" dirty="0">
                <a:latin typeface="標楷體" panose="03000509000000000000" pitchFamily="65" charset="-120"/>
                <a:ea typeface="標楷體" panose="03000509000000000000" pitchFamily="65" charset="-120"/>
              </a:rPr>
              <a:t>。前敵指揮官之分歧來自朝中大員指示，</a:t>
            </a:r>
            <a:r>
              <a:rPr lang="zh-TW" altLang="zh-TW" b="1" dirty="0">
                <a:latin typeface="標楷體" panose="03000509000000000000" pitchFamily="65" charset="-120"/>
                <a:ea typeface="標楷體" panose="03000509000000000000" pitchFamily="65" charset="-120"/>
              </a:rPr>
              <a:t>而朝中也莫衷一是（李、左所代表的兩群人看法不同），這仗怎麼打</a:t>
            </a:r>
            <a:r>
              <a:rPr lang="zh-TW" altLang="zh-TW" dirty="0">
                <a:latin typeface="標楷體" panose="03000509000000000000" pitchFamily="65" charset="-120"/>
                <a:ea typeface="標楷體" panose="03000509000000000000" pitchFamily="65" charset="-120"/>
              </a:rPr>
              <a:t>？</a:t>
            </a:r>
          </a:p>
          <a:p>
            <a:pPr marL="981075" indent="-528638">
              <a:buNone/>
            </a:pPr>
            <a:r>
              <a:rPr lang="zh-TW"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2</a:t>
            </a:r>
            <a:r>
              <a:rPr lang="zh-TW" altLang="zh-TW" dirty="0">
                <a:latin typeface="標楷體" panose="03000509000000000000" pitchFamily="65" charset="-120"/>
                <a:ea typeface="標楷體" panose="03000509000000000000" pitchFamily="65" charset="-120"/>
              </a:rPr>
              <a:t>）台灣基隆撤守問題，左宗棠彈劾知府李彤恩、指責主將劉銘傳，左宗棠的消息來自台灣道劉璈。劉璈略過頂頭上司劉銘傳，越級向福建的老上司左宗棠報告，為何？因為兩人不同「派」，劉銘傳是李鴻章系統的人。</a:t>
            </a:r>
          </a:p>
          <a:p>
            <a:pPr marL="539750" indent="-176213">
              <a:buNone/>
            </a:pPr>
            <a:r>
              <a:rPr lang="en-US" altLang="zh-TW" dirty="0">
                <a:latin typeface="標楷體" panose="03000509000000000000" pitchFamily="65" charset="-120"/>
                <a:ea typeface="標楷體" panose="03000509000000000000" pitchFamily="65" charset="-120"/>
              </a:rPr>
              <a:t>4.</a:t>
            </a:r>
            <a:r>
              <a:rPr lang="zh-TW" altLang="zh-TW" dirty="0">
                <a:latin typeface="標楷體" panose="03000509000000000000" pitchFamily="65" charset="-120"/>
                <a:ea typeface="標楷體" panose="03000509000000000000" pitchFamily="65" charset="-120"/>
              </a:rPr>
              <a:t>您看出來了嗎？</a:t>
            </a:r>
            <a:r>
              <a:rPr lang="zh-TW" altLang="zh-TW" b="1" dirty="0">
                <a:latin typeface="標楷體" panose="03000509000000000000" pitchFamily="65" charset="-120"/>
                <a:ea typeface="標楷體" panose="03000509000000000000" pitchFamily="65" charset="-120"/>
              </a:rPr>
              <a:t>在中央，大學士和大學士理念不同而相爭；在地方，提督和巡撫意見不一，道員與督辦不相融洽。他們都是有學問有見識的人，絕非不懂事不愛國，那為何如此？顯然，這根本不是「是非問題」，這是「意氣相爭」。</a:t>
            </a:r>
            <a:r>
              <a:rPr lang="zh-TW" altLang="zh-TW" b="1" u="sng" dirty="0">
                <a:latin typeface="標楷體" panose="03000509000000000000" pitchFamily="65" charset="-120"/>
                <a:ea typeface="標楷體" panose="03000509000000000000" pitchFamily="65" charset="-120"/>
              </a:rPr>
              <a:t>這種國家怎麼會強，只會被欺侮。</a:t>
            </a:r>
            <a:endParaRPr lang="en-US" altLang="zh-TW" b="1" u="sng" dirty="0">
              <a:latin typeface="標楷體" panose="03000509000000000000" pitchFamily="65" charset="-120"/>
              <a:ea typeface="標楷體" panose="03000509000000000000" pitchFamily="65" charset="-120"/>
            </a:endParaRPr>
          </a:p>
          <a:p>
            <a:pPr marL="539750" indent="-176213">
              <a:buNone/>
            </a:pPr>
            <a:endParaRPr lang="zh-TW" altLang="zh-TW" b="1" u="sng" dirty="0">
              <a:latin typeface="標楷體" panose="03000509000000000000" pitchFamily="65" charset="-120"/>
              <a:ea typeface="標楷體" panose="03000509000000000000" pitchFamily="65" charset="-120"/>
            </a:endParaRPr>
          </a:p>
          <a:p>
            <a:pPr marL="265113" indent="0">
              <a:buNone/>
            </a:pPr>
            <a:r>
              <a:rPr lang="zh-TW" altLang="zh-TW" b="1" u="sng" dirty="0">
                <a:latin typeface="標楷體" panose="03000509000000000000" pitchFamily="65" charset="-120"/>
                <a:ea typeface="標楷體" panose="03000509000000000000" pitchFamily="65" charset="-120"/>
              </a:rPr>
              <a:t>至於如何化解「意氣之爭」？那需要雙方「取得共識」。</a:t>
            </a:r>
            <a:r>
              <a:rPr lang="zh-TW" altLang="zh-TW" dirty="0">
                <a:latin typeface="標楷體" panose="03000509000000000000" pitchFamily="65" charset="-120"/>
                <a:ea typeface="標楷體" panose="03000509000000000000" pitchFamily="65" charset="-120"/>
              </a:rPr>
              <a:t>至於怎麼才能「取得共識」？對不起，我還在思考。因為，我們台灣現在也面臨一樣的問題。</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59</a:t>
            </a:fld>
            <a:endParaRPr lang="zh-TW" altLang="en-US"/>
          </a:p>
        </p:txBody>
      </p:sp>
    </p:spTree>
    <p:extLst>
      <p:ext uri="{BB962C8B-B14F-4D97-AF65-F5344CB8AC3E}">
        <p14:creationId xmlns:p14="http://schemas.microsoft.com/office/powerpoint/2010/main" val="112530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600" dirty="0">
                <a:latin typeface="標楷體" panose="03000509000000000000" pitchFamily="65" charset="-120"/>
                <a:ea typeface="標楷體" panose="03000509000000000000" pitchFamily="65" charset="-120"/>
              </a:rPr>
              <a:t>二、十五歲至二十歲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412776"/>
            <a:ext cx="8229600" cy="4713387"/>
          </a:xfrm>
        </p:spPr>
        <p:txBody>
          <a:bodyPr>
            <a:normAutofit fontScale="47500" lnSpcReduction="20000"/>
          </a:bodyPr>
          <a:lstStyle/>
          <a:p>
            <a:pPr marL="265113" indent="-265113">
              <a:buNone/>
            </a:pPr>
            <a:r>
              <a:rPr lang="en-US" altLang="zh-TW" sz="4500" dirty="0">
                <a:latin typeface="標楷體" panose="03000509000000000000" pitchFamily="65" charset="-120"/>
                <a:ea typeface="標楷體" panose="03000509000000000000" pitchFamily="65" charset="-120"/>
              </a:rPr>
              <a:t>2.</a:t>
            </a:r>
            <a:r>
              <a:rPr lang="zh-TW" altLang="zh-TW" sz="4500" dirty="0">
                <a:latin typeface="標楷體" panose="03000509000000000000" pitchFamily="65" charset="-120"/>
                <a:ea typeface="標楷體" panose="03000509000000000000" pitchFamily="65" charset="-120"/>
              </a:rPr>
              <a:t>從年齡推算，當時賀長齡</a:t>
            </a:r>
            <a:r>
              <a:rPr lang="en-US" altLang="zh-TW" sz="4500" dirty="0">
                <a:latin typeface="標楷體" panose="03000509000000000000" pitchFamily="65" charset="-120"/>
                <a:ea typeface="標楷體" panose="03000509000000000000" pitchFamily="65" charset="-120"/>
              </a:rPr>
              <a:t>45</a:t>
            </a:r>
            <a:r>
              <a:rPr lang="zh-TW" altLang="zh-TW" sz="4500" dirty="0">
                <a:latin typeface="標楷體" panose="03000509000000000000" pitchFamily="65" charset="-120"/>
                <a:ea typeface="標楷體" panose="03000509000000000000" pitchFamily="65" charset="-120"/>
              </a:rPr>
              <a:t>歲，是任職布政使的省級高官，而左宗棠只是連秀才還沒有的鄉下讀書青年，沒錢買書，向這位大官借書。這位大官竟然親自爬上爬下取書，兩人還就書中內容相互討論。請模擬想像那個場景，相信您一定會同意是可列為「世說新語」的佳話。</a:t>
            </a:r>
          </a:p>
          <a:p>
            <a:pPr marL="265113" indent="-265113">
              <a:buNone/>
            </a:pPr>
            <a:r>
              <a:rPr lang="en-US" altLang="zh-TW" sz="4500" dirty="0">
                <a:latin typeface="標楷體" panose="03000509000000000000" pitchFamily="65" charset="-120"/>
                <a:ea typeface="標楷體" panose="03000509000000000000" pitchFamily="65" charset="-120"/>
              </a:rPr>
              <a:t>3.</a:t>
            </a:r>
            <a:r>
              <a:rPr lang="zh-TW" altLang="zh-TW" sz="4500" dirty="0">
                <a:latin typeface="標楷體" panose="03000509000000000000" pitchFamily="65" charset="-120"/>
                <a:ea typeface="標楷體" panose="03000509000000000000" pitchFamily="65" charset="-120"/>
              </a:rPr>
              <a:t>不僅如此，賀長齡發現這位姓左的「知青」志氣頗高，又很勤學；講話理路清晰有內容，竟然以「國士」許之，並說「</a:t>
            </a:r>
            <a:r>
              <a:rPr lang="zh-TW" altLang="zh-TW" sz="4500" b="1" u="sng" dirty="0">
                <a:latin typeface="標楷體" panose="03000509000000000000" pitchFamily="65" charset="-120"/>
                <a:ea typeface="標楷體" panose="03000509000000000000" pitchFamily="65" charset="-120"/>
              </a:rPr>
              <a:t>天下方有乏才之嘆，幸無苟且小就，自限其成</a:t>
            </a:r>
            <a:r>
              <a:rPr lang="zh-TW" altLang="zh-TW" sz="4500" dirty="0">
                <a:latin typeface="標楷體" panose="03000509000000000000" pitchFamily="65" charset="-120"/>
                <a:ea typeface="標楷體" panose="03000509000000000000" pitchFamily="65" charset="-120"/>
              </a:rPr>
              <a:t>」。</a:t>
            </a:r>
            <a:endParaRPr lang="en-US" altLang="zh-TW" sz="4500" dirty="0">
              <a:latin typeface="標楷體" panose="03000509000000000000" pitchFamily="65" charset="-120"/>
              <a:ea typeface="標楷體" panose="03000509000000000000" pitchFamily="65" charset="-120"/>
            </a:endParaRPr>
          </a:p>
          <a:p>
            <a:pPr marL="0" indent="0">
              <a:buNone/>
            </a:pPr>
            <a:r>
              <a:rPr lang="en-US" altLang="zh-TW" sz="4500" dirty="0">
                <a:latin typeface="標楷體" panose="03000509000000000000" pitchFamily="65" charset="-120"/>
                <a:ea typeface="標楷體" panose="03000509000000000000" pitchFamily="65" charset="-120"/>
              </a:rPr>
              <a:t>4.</a:t>
            </a:r>
            <a:r>
              <a:rPr lang="zh-TW" altLang="en-US" sz="4500" dirty="0">
                <a:latin typeface="標楷體"/>
                <a:ea typeface="標楷體"/>
              </a:rPr>
              <a:t>（後話先說）</a:t>
            </a:r>
            <a:endParaRPr lang="en-US" altLang="zh-TW" sz="4500" dirty="0">
              <a:latin typeface="標楷體"/>
              <a:ea typeface="標楷體"/>
            </a:endParaRPr>
          </a:p>
          <a:p>
            <a:pPr marL="265113" indent="0">
              <a:buNone/>
            </a:pPr>
            <a:r>
              <a:rPr lang="zh-TW" altLang="zh-TW" sz="4500" dirty="0">
                <a:latin typeface="標楷體" panose="03000509000000000000" pitchFamily="65" charset="-120"/>
                <a:ea typeface="標楷體" panose="03000509000000000000" pitchFamily="65" charset="-120"/>
              </a:rPr>
              <a:t>左宗棠</a:t>
            </a:r>
            <a:r>
              <a:rPr lang="zh-TW" altLang="en-US" sz="4500" dirty="0">
                <a:latin typeface="標楷體" panose="03000509000000000000" pitchFamily="65" charset="-120"/>
                <a:ea typeface="標楷體" panose="03000509000000000000" pitchFamily="65" charset="-120"/>
              </a:rPr>
              <a:t>後來在光緒六年</a:t>
            </a:r>
            <a:r>
              <a:rPr lang="zh-TW" altLang="en-US" sz="4500" dirty="0">
                <a:latin typeface="標楷體"/>
                <a:ea typeface="標楷體"/>
              </a:rPr>
              <a:t>（</a:t>
            </a:r>
            <a:r>
              <a:rPr lang="en-US" altLang="zh-TW" sz="4500" dirty="0">
                <a:latin typeface="標楷體"/>
                <a:ea typeface="標楷體"/>
              </a:rPr>
              <a:t>1880</a:t>
            </a:r>
            <a:r>
              <a:rPr lang="zh-TW" altLang="en-US" sz="4500" dirty="0">
                <a:latin typeface="標楷體"/>
                <a:ea typeface="標楷體"/>
              </a:rPr>
              <a:t>）</a:t>
            </a:r>
            <a:r>
              <a:rPr lang="zh-TW" altLang="zh-TW" sz="4500" dirty="0">
                <a:latin typeface="標楷體" panose="03000509000000000000" pitchFamily="65" charset="-120"/>
                <a:ea typeface="標楷體" panose="03000509000000000000" pitchFamily="65" charset="-120"/>
              </a:rPr>
              <a:t>十月初五</a:t>
            </a:r>
            <a:r>
              <a:rPr lang="zh-TW" altLang="en-US" sz="4500" dirty="0">
                <a:latin typeface="標楷體" panose="03000509000000000000" pitchFamily="65" charset="-120"/>
                <a:ea typeface="標楷體" panose="03000509000000000000" pitchFamily="65" charset="-120"/>
              </a:rPr>
              <a:t>（當時左官東閣大學士）</a:t>
            </a:r>
            <a:r>
              <a:rPr lang="zh-TW" altLang="zh-TW" sz="4500" dirty="0">
                <a:latin typeface="標楷體" panose="03000509000000000000" pitchFamily="65" charset="-120"/>
                <a:ea typeface="標楷體" panose="03000509000000000000" pitchFamily="65" charset="-120"/>
              </a:rPr>
              <a:t>向清廷呈上ㄧ道很特別的摺片，即「請將前任雲貴總督賀長齡事績宣付史館並准入祀湖南鄉賢祠片」</a:t>
            </a:r>
            <a:r>
              <a:rPr lang="zh-TW" altLang="en-US" sz="4500" dirty="0">
                <a:latin typeface="標楷體" panose="03000509000000000000" pitchFamily="65" charset="-120"/>
                <a:ea typeface="標楷體" panose="03000509000000000000" pitchFamily="65" charset="-120"/>
              </a:rPr>
              <a:t>，</a:t>
            </a:r>
            <a:r>
              <a:rPr lang="zh-TW" altLang="zh-TW" sz="4500" dirty="0">
                <a:latin typeface="標楷體" panose="03000509000000000000" pitchFamily="65" charset="-120"/>
                <a:ea typeface="標楷體" panose="03000509000000000000" pitchFamily="65" charset="-120"/>
              </a:rPr>
              <a:t>想幫賀長齡於國史立傳</a:t>
            </a:r>
            <a:r>
              <a:rPr lang="zh-TW" altLang="en-US" sz="4500" dirty="0">
                <a:latin typeface="標楷體" panose="03000509000000000000" pitchFamily="65" charset="-120"/>
                <a:ea typeface="標楷體" panose="03000509000000000000" pitchFamily="65" charset="-120"/>
              </a:rPr>
              <a:t>，但</a:t>
            </a:r>
            <a:r>
              <a:rPr lang="zh-TW" altLang="zh-TW" sz="4500" dirty="0">
                <a:latin typeface="標楷體" panose="03000509000000000000" pitchFamily="65" charset="-120"/>
                <a:ea typeface="標楷體" panose="03000509000000000000" pitchFamily="65" charset="-120"/>
              </a:rPr>
              <a:t>碰了個大釘子。清廷在十一月初十回覆，內容略以「</a:t>
            </a:r>
            <a:r>
              <a:rPr lang="en-US" altLang="zh-TW" sz="4500" dirty="0">
                <a:latin typeface="標楷體" panose="03000509000000000000" pitchFamily="65" charset="-120"/>
                <a:ea typeface="標楷體" panose="03000509000000000000" pitchFamily="65" charset="-120"/>
              </a:rPr>
              <a:t>⋯⋯</a:t>
            </a:r>
            <a:r>
              <a:rPr lang="zh-TW" altLang="zh-TW" sz="4500" dirty="0">
                <a:latin typeface="標楷體" panose="03000509000000000000" pitchFamily="65" charset="-120"/>
                <a:ea typeface="標楷體" panose="03000509000000000000" pitchFamily="65" charset="-120"/>
              </a:rPr>
              <a:t>前經黎培敬以（為賀長齡）開復原官、予謚立傳建祠，冒眛陳奏，當經明降諭旨駁斥，並將黎培敬交部議處。該總督（指左宗棠）豈未聞之？此奏殊屬率意！本應予以處分，著加恩寬免。所請著不准行。嗣後該督陳奏事件，務當加意審慎，毋稍輕率」。</a:t>
            </a:r>
            <a:endParaRPr lang="en-US" altLang="zh-TW" sz="4500" dirty="0">
              <a:latin typeface="標楷體" panose="03000509000000000000" pitchFamily="65" charset="-120"/>
              <a:ea typeface="標楷體" panose="03000509000000000000" pitchFamily="65" charset="-120"/>
            </a:endParaRPr>
          </a:p>
          <a:p>
            <a:pPr marL="0" indent="0">
              <a:buNone/>
            </a:pPr>
            <a:endParaRPr lang="en-US" altLang="zh-TW" sz="24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a:t>
            </a:fld>
            <a:endParaRPr lang="zh-TW" altLang="en-US"/>
          </a:p>
        </p:txBody>
      </p:sp>
    </p:spTree>
    <p:extLst>
      <p:ext uri="{BB962C8B-B14F-4D97-AF65-F5344CB8AC3E}">
        <p14:creationId xmlns:p14="http://schemas.microsoft.com/office/powerpoint/2010/main" val="2984998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lnSpcReduction="10000"/>
          </a:bodyPr>
          <a:lstStyle/>
          <a:p>
            <a:pPr marL="0" indent="0">
              <a:buNone/>
            </a:pPr>
            <a:r>
              <a:rPr lang="zh-TW" altLang="en-US" sz="2000" b="1" dirty="0">
                <a:latin typeface="標楷體" panose="03000509000000000000" pitchFamily="65" charset="-120"/>
                <a:ea typeface="標楷體" panose="03000509000000000000" pitchFamily="65" charset="-120"/>
              </a:rPr>
              <a:t>（五）</a:t>
            </a:r>
            <a:r>
              <a:rPr lang="zh-TW" altLang="zh-TW" sz="2000" b="1" dirty="0">
                <a:latin typeface="標楷體" panose="03000509000000000000" pitchFamily="65" charset="-120"/>
                <a:ea typeface="標楷體" panose="03000509000000000000" pitchFamily="65" charset="-120"/>
              </a:rPr>
              <a:t>遺恨平生</a:t>
            </a:r>
            <a:endParaRPr lang="en-US" altLang="zh-TW" sz="2000" b="1"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中法和約簽訂前，左宗棠不僅積極布防，且曾想親自赴台灣督戰，在福建船政局舊廠拓增砲廠鑄造大砲，另並開辦福州穆源鐵廠</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顯示積極備戰求戰精神，而「鎮南關大捷」又給予莫大鼓舞。所以當聽到中法簽訂和約，這位老人立即像洩了氣的皮球。五月初六日，以「衰病日劇」奏請開缺，清廷不准，給假一個月；六月十七日以近來神志昏迷，萬難克期就痊，再度申請離職。但隔天上了兩個很重要的</a:t>
            </a:r>
            <a:r>
              <a:rPr lang="zh-TW" altLang="en-US" sz="1800" dirty="0">
                <a:latin typeface="標楷體" panose="03000509000000000000" pitchFamily="65" charset="-120"/>
                <a:ea typeface="標楷體" panose="03000509000000000000" pitchFamily="65" charset="-120"/>
              </a:rPr>
              <a:t>奏</a:t>
            </a:r>
            <a:r>
              <a:rPr lang="zh-TW" altLang="zh-TW" sz="1800" dirty="0">
                <a:latin typeface="標楷體" panose="03000509000000000000" pitchFamily="65" charset="-120"/>
                <a:ea typeface="標楷體" panose="03000509000000000000" pitchFamily="65" charset="-120"/>
              </a:rPr>
              <a:t>摺。</a:t>
            </a:r>
          </a:p>
          <a:p>
            <a:pPr marL="628650" indent="-265113">
              <a:buNone/>
            </a:pPr>
            <a:r>
              <a:rPr lang="en-US" altLang="zh-TW" sz="1800" dirty="0">
                <a:latin typeface="標楷體" panose="03000509000000000000" pitchFamily="65" charset="-120"/>
                <a:ea typeface="標楷體" panose="03000509000000000000" pitchFamily="65" charset="-120"/>
              </a:rPr>
              <a:t>1.</a:t>
            </a:r>
            <a:r>
              <a:rPr lang="zh-TW" altLang="zh-TW" sz="1800" b="1" dirty="0">
                <a:latin typeface="標楷體" panose="03000509000000000000" pitchFamily="65" charset="-120"/>
                <a:ea typeface="標楷體" panose="03000509000000000000" pitchFamily="65" charset="-120"/>
              </a:rPr>
              <a:t>「復陳海防應辦事宜請專設海防全政大臣摺」</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建議專設海防全政大臣</a:t>
            </a:r>
            <a:r>
              <a:rPr lang="zh-TW" altLang="en-US" sz="1800" dirty="0">
                <a:latin typeface="標楷體" panose="03000509000000000000" pitchFamily="65" charset="-120"/>
                <a:ea typeface="標楷體" panose="03000509000000000000" pitchFamily="65" charset="-120"/>
              </a:rPr>
              <a:t>，及</a:t>
            </a:r>
            <a:r>
              <a:rPr lang="zh-TW" altLang="zh-TW" sz="1800" dirty="0">
                <a:latin typeface="標楷體" panose="03000509000000000000" pitchFamily="65" charset="-120"/>
                <a:ea typeface="標楷體" panose="03000509000000000000" pitchFamily="65" charset="-120"/>
              </a:rPr>
              <a:t>備造師船</a:t>
            </a:r>
            <a:r>
              <a:rPr lang="zh-TW" altLang="en-US" sz="1800" dirty="0">
                <a:latin typeface="標楷體" panose="03000509000000000000" pitchFamily="65" charset="-120"/>
                <a:ea typeface="標楷體" panose="03000509000000000000" pitchFamily="65" charset="-120"/>
              </a:rPr>
              <a:t>、訂定海軍營制、</a:t>
            </a:r>
            <a:r>
              <a:rPr lang="zh-TW" altLang="zh-TW" sz="1800" dirty="0">
                <a:latin typeface="標楷體" panose="03000509000000000000" pitchFamily="65" charset="-120"/>
                <a:ea typeface="標楷體" panose="03000509000000000000" pitchFamily="65" charset="-120"/>
              </a:rPr>
              <a:t>定例巡守操練</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合併廠局</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通籌經費</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仿造鐵路</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培養士氣</a:t>
            </a:r>
            <a:r>
              <a:rPr lang="zh-TW" altLang="en-US" sz="1800" dirty="0">
                <a:latin typeface="標楷體" panose="03000509000000000000" pitchFamily="65" charset="-120"/>
                <a:ea typeface="標楷體" panose="03000509000000000000" pitchFamily="65" charset="-120"/>
              </a:rPr>
              <a:t>等。</a:t>
            </a:r>
            <a:endParaRPr lang="en-US" altLang="zh-TW" sz="1800" dirty="0">
              <a:latin typeface="標楷體" panose="03000509000000000000" pitchFamily="65" charset="-120"/>
              <a:ea typeface="標楷體" panose="03000509000000000000" pitchFamily="65" charset="-120"/>
            </a:endParaRPr>
          </a:p>
          <a:p>
            <a:pPr marL="628650" indent="-265113">
              <a:buNone/>
            </a:pPr>
            <a:r>
              <a:rPr lang="en-US" altLang="zh-TW" sz="1800" dirty="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 「台防緊要請移福建巡撫駐台鎮攝摺」</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台灣雖係島嶼，綿亙亦ㄧ千餘里，每年收槯關稅，較廣西、貴州等省，有盈無絀，「海外ㄧ大都會也」。且以形勢言，「孤注大洋，為七省門戶，關係全局」，必須有重臣專駐。所以</a:t>
            </a:r>
            <a:r>
              <a:rPr lang="zh-TW" altLang="zh-TW" sz="1800" b="1" dirty="0">
                <a:latin typeface="標楷體" panose="03000509000000000000" pitchFamily="65" charset="-120"/>
                <a:ea typeface="標楷體" panose="03000509000000000000" pitchFamily="65" charset="-120"/>
              </a:rPr>
              <a:t>建議將福建巡撫改為台灣巡撫</a:t>
            </a:r>
            <a:r>
              <a:rPr lang="zh-TW" altLang="zh-TW" sz="1800" dirty="0">
                <a:latin typeface="標楷體" panose="03000509000000000000" pitchFamily="65" charset="-120"/>
                <a:ea typeface="標楷體" panose="03000509000000000000" pitchFamily="65" charset="-120"/>
              </a:rPr>
              <a:t>，所有台灣ㄧ切應辦事宜，概歸其ㄧ手經理。</a:t>
            </a:r>
          </a:p>
          <a:p>
            <a:pPr marL="628650" indent="-265113">
              <a:buNone/>
            </a:pP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同年九月初五日，清廷設置總理海軍事務衙門，並批准台灣建省，以劉銘傳為首任台灣巡撫。左宗棠最後所掛念的兩件事，終於付諸實行。 </a:t>
            </a:r>
            <a:r>
              <a:rPr lang="zh-TW" altLang="en-US" sz="1800" dirty="0">
                <a:latin typeface="標楷體" panose="03000509000000000000" pitchFamily="65" charset="-120"/>
                <a:ea typeface="標楷體" panose="03000509000000000000" pitchFamily="65" charset="-120"/>
              </a:rPr>
              <a:t>）</a:t>
            </a: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60</a:t>
            </a:fld>
            <a:endParaRPr lang="zh-TW" altLang="en-US"/>
          </a:p>
        </p:txBody>
      </p:sp>
    </p:spTree>
    <p:extLst>
      <p:ext uri="{BB962C8B-B14F-4D97-AF65-F5344CB8AC3E}">
        <p14:creationId xmlns:p14="http://schemas.microsoft.com/office/powerpoint/2010/main" val="30540930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（五）</a:t>
            </a:r>
            <a:r>
              <a:rPr lang="zh-TW" altLang="zh-TW" sz="2000" b="1" dirty="0">
                <a:latin typeface="標楷體" panose="03000509000000000000" pitchFamily="65" charset="-120"/>
                <a:ea typeface="標楷體" panose="03000509000000000000" pitchFamily="65" charset="-120"/>
              </a:rPr>
              <a:t>遺恨平生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265113" indent="0">
              <a:buNone/>
            </a:pPr>
            <a:r>
              <a:rPr lang="zh-TW" altLang="zh-TW" sz="2000" dirty="0">
                <a:latin typeface="標楷體" panose="03000509000000000000" pitchFamily="65" charset="-120"/>
                <a:ea typeface="標楷體" panose="03000509000000000000" pitchFamily="65" charset="-120"/>
              </a:rPr>
              <a:t>光緒十一年七月初四日，清廷終於准左宗棠交卸工作，回籍安心調理，病癒再來京供職（還不讓他退休）。左宗棠於七月二十六日</a:t>
            </a: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1885</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日）</a:t>
            </a:r>
            <a:r>
              <a:rPr lang="zh-TW" altLang="zh-TW" sz="2000" dirty="0">
                <a:latin typeface="標楷體" panose="03000509000000000000" pitchFamily="65" charset="-120"/>
                <a:ea typeface="標楷體" panose="03000509000000000000" pitchFamily="65" charset="-120"/>
              </a:rPr>
              <a:t>將欽差大臣關防交楊昌𤀹送還北京，</a:t>
            </a:r>
            <a:r>
              <a:rPr lang="zh-TW" altLang="zh-TW" sz="2000" b="1" dirty="0">
                <a:latin typeface="標楷體" panose="03000509000000000000" pitchFamily="65" charset="-120"/>
                <a:ea typeface="標楷體" panose="03000509000000000000" pitchFamily="65" charset="-120"/>
              </a:rPr>
              <a:t>翌日病逝於福州</a:t>
            </a:r>
            <a:r>
              <a:rPr lang="zh-TW" altLang="zh-TW" sz="2000" dirty="0">
                <a:latin typeface="標楷體" panose="03000509000000000000" pitchFamily="65" charset="-120"/>
                <a:ea typeface="標楷體" panose="03000509000000000000" pitchFamily="65" charset="-120"/>
              </a:rPr>
              <a:t>，享年</a:t>
            </a:r>
            <a:r>
              <a:rPr lang="en-US" altLang="zh-TW" sz="2000" dirty="0">
                <a:latin typeface="標楷體" panose="03000509000000000000" pitchFamily="65" charset="-120"/>
                <a:ea typeface="標楷體" panose="03000509000000000000" pitchFamily="65" charset="-120"/>
              </a:rPr>
              <a:t>73</a:t>
            </a:r>
            <a:r>
              <a:rPr lang="zh-TW" altLang="zh-TW" sz="2000" dirty="0">
                <a:latin typeface="標楷體" panose="03000509000000000000" pitchFamily="65" charset="-120"/>
                <a:ea typeface="標楷體" panose="03000509000000000000" pitchFamily="65" charset="-120"/>
              </a:rPr>
              <a:t>歲。臨終前口授遺疏，重點如下：</a:t>
            </a:r>
          </a:p>
          <a:p>
            <a:pPr marL="539750" indent="-274638">
              <a:buNone/>
            </a:pP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「越事和戰，中國強弱一大關鍵也，臣督師南下，迄未大伸撻伐，張我國威，</a:t>
            </a:r>
            <a:r>
              <a:rPr lang="zh-TW" altLang="zh-TW" sz="2000" b="1" u="sng" dirty="0">
                <a:latin typeface="標楷體" panose="03000509000000000000" pitchFamily="65" charset="-120"/>
                <a:ea typeface="標楷體" panose="03000509000000000000" pitchFamily="65" charset="-120"/>
              </a:rPr>
              <a:t>懷恨生平，不能暝目</a:t>
            </a:r>
            <a:r>
              <a:rPr lang="zh-TW" altLang="zh-TW" sz="2000" dirty="0">
                <a:latin typeface="標楷體" panose="03000509000000000000" pitchFamily="65" charset="-120"/>
                <a:ea typeface="標楷體" panose="03000509000000000000" pitchFamily="65" charset="-120"/>
              </a:rPr>
              <a:t>」。</a:t>
            </a:r>
          </a:p>
          <a:p>
            <a:pPr marL="539750" indent="-274638">
              <a:buNone/>
            </a:pP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「伏願</a:t>
            </a:r>
            <a:r>
              <a:rPr lang="en-US" altLang="zh-TW"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于諸臣中海軍之議，速賜乾斷，凡鐵路、礦務、船砲各政，及早舉行，</a:t>
            </a:r>
            <a:r>
              <a:rPr lang="zh-TW" altLang="zh-TW" sz="2000" b="1" u="sng" dirty="0">
                <a:latin typeface="標楷體" panose="03000509000000000000" pitchFamily="65" charset="-120"/>
                <a:ea typeface="標楷體" panose="03000509000000000000" pitchFamily="65" charset="-120"/>
              </a:rPr>
              <a:t>以策富強之效</a:t>
            </a:r>
            <a:r>
              <a:rPr lang="zh-TW" altLang="zh-TW" sz="2000" dirty="0">
                <a:latin typeface="標楷體" panose="03000509000000000000" pitchFamily="65" charset="-120"/>
                <a:ea typeface="標楷體" panose="03000509000000000000" pitchFamily="65" charset="-120"/>
              </a:rPr>
              <a:t>」。</a:t>
            </a:r>
          </a:p>
          <a:p>
            <a:pPr marL="539750" indent="-274638">
              <a:buNone/>
            </a:pPr>
            <a:r>
              <a:rPr lang="en-US" altLang="zh-TW" sz="2000" dirty="0">
                <a:latin typeface="標楷體" panose="03000509000000000000" pitchFamily="65" charset="-120"/>
                <a:ea typeface="標楷體" panose="03000509000000000000" pitchFamily="65" charset="-120"/>
              </a:rPr>
              <a:t>3.</a:t>
            </a:r>
            <a:r>
              <a:rPr lang="zh-TW" altLang="zh-TW" sz="2000" dirty="0">
                <a:latin typeface="標楷體" panose="03000509000000000000" pitchFamily="65" charset="-120"/>
                <a:ea typeface="標楷體" panose="03000509000000000000" pitchFamily="65" charset="-120"/>
              </a:rPr>
              <a:t>「</a:t>
            </a:r>
            <a:r>
              <a:rPr lang="zh-TW" altLang="zh-TW" sz="2000" b="1" u="sng" dirty="0">
                <a:latin typeface="標楷體" panose="03000509000000000000" pitchFamily="65" charset="-120"/>
                <a:ea typeface="標楷體" panose="03000509000000000000" pitchFamily="65" charset="-120"/>
              </a:rPr>
              <a:t>居心為萬事之本</a:t>
            </a:r>
            <a:r>
              <a:rPr lang="zh-TW" altLang="zh-TW" sz="2000" dirty="0">
                <a:latin typeface="標楷體" panose="03000509000000000000" pitchFamily="65" charset="-120"/>
                <a:ea typeface="標楷體" panose="03000509000000000000" pitchFamily="65" charset="-120"/>
              </a:rPr>
              <a:t>，臣猶願皇上益勤典學，無怠萬機，日近正人，廣納讜論；移不急之費以充軍實，節有用之財以濟時艱；</a:t>
            </a:r>
            <a:r>
              <a:rPr lang="zh-TW" altLang="zh-TW" sz="2000" b="1" u="sng" dirty="0">
                <a:latin typeface="標楷體" panose="03000509000000000000" pitchFamily="65" charset="-120"/>
                <a:ea typeface="標楷體" panose="03000509000000000000" pitchFamily="65" charset="-120"/>
              </a:rPr>
              <a:t>上下ㄧ心，實事求是</a:t>
            </a:r>
            <a:r>
              <a:rPr lang="zh-TW" altLang="zh-TW" sz="2000" dirty="0">
                <a:latin typeface="標楷體" panose="03000509000000000000" pitchFamily="65" charset="-120"/>
                <a:ea typeface="標楷體" panose="03000509000000000000" pitchFamily="65" charset="-120"/>
              </a:rPr>
              <a:t>」。</a:t>
            </a:r>
          </a:p>
          <a:p>
            <a:pPr marL="0" indent="0">
              <a:buNone/>
            </a:pPr>
            <a:endParaRPr lang="zh-TW" altLang="en-US" sz="2000" b="1"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61</a:t>
            </a:fld>
            <a:endParaRPr lang="zh-TW" altLang="en-US"/>
          </a:p>
        </p:txBody>
      </p:sp>
    </p:spTree>
    <p:extLst>
      <p:ext uri="{BB962C8B-B14F-4D97-AF65-F5344CB8AC3E}">
        <p14:creationId xmlns:p14="http://schemas.microsoft.com/office/powerpoint/2010/main" val="28379773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a:latin typeface="標楷體" panose="03000509000000000000" pitchFamily="65" charset="-120"/>
                <a:ea typeface="標楷體" panose="03000509000000000000" pitchFamily="65" charset="-120"/>
              </a:rPr>
              <a:t>十、其他</a:t>
            </a:r>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曾左交惡</a:t>
            </a:r>
          </a:p>
          <a:p>
            <a:pPr marL="0" indent="265113">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兩人交惡主因</a:t>
            </a:r>
            <a:endParaRPr lang="en-US" altLang="zh-TW" sz="1800" dirty="0">
              <a:latin typeface="標楷體" panose="03000509000000000000" pitchFamily="65" charset="-120"/>
              <a:ea typeface="標楷體" panose="03000509000000000000" pitchFamily="65" charset="-120"/>
            </a:endParaRPr>
          </a:p>
          <a:p>
            <a:pPr marL="804863" indent="-539750">
              <a:buNone/>
            </a:pPr>
            <a:r>
              <a:rPr lang="zh-TW" altLang="en-US" sz="1800" dirty="0">
                <a:latin typeface="標楷體"/>
                <a:ea typeface="標楷體"/>
              </a:rPr>
              <a:t>（</a:t>
            </a:r>
            <a:r>
              <a:rPr lang="en-US" altLang="zh-TW" sz="1800" dirty="0">
                <a:latin typeface="標楷體"/>
                <a:ea typeface="標楷體"/>
              </a:rPr>
              <a:t>1</a:t>
            </a: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太平天國天京</a:t>
            </a:r>
            <a:r>
              <a:rPr lang="zh-TW" altLang="en-US" sz="1800" dirty="0">
                <a:latin typeface="標楷體"/>
                <a:ea typeface="標楷體"/>
              </a:rPr>
              <a:t>（金陵）</a:t>
            </a:r>
            <a:r>
              <a:rPr lang="zh-TW" altLang="zh-TW" sz="1800" dirty="0">
                <a:latin typeface="標楷體" panose="03000509000000000000" pitchFamily="65" charset="-120"/>
                <a:ea typeface="標楷體" panose="03000509000000000000" pitchFamily="65" charset="-120"/>
              </a:rPr>
              <a:t>陷落，曾國藩聽屬下之言，奏報洪秀全幼子洪天貴福已死於亂軍之中</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但不久左宗棠得知洪天貴福仍率太平軍殘部頑抗，報告朝廷；而曾認為左此舉別有用心，上疏抗爭，左不甘示弱，指責曾國藩「欺罔」。其後雖證明左宗棠說的沒錯，但兩人遂成水火。</a:t>
            </a:r>
            <a:endParaRPr lang="en-US" altLang="zh-TW" sz="1800" dirty="0">
              <a:latin typeface="標楷體" panose="03000509000000000000" pitchFamily="65" charset="-120"/>
              <a:ea typeface="標楷體" panose="03000509000000000000" pitchFamily="65" charset="-120"/>
            </a:endParaRPr>
          </a:p>
          <a:p>
            <a:pPr marL="0" indent="265113">
              <a:buNone/>
            </a:pPr>
            <a:r>
              <a:rPr lang="zh-TW" altLang="en-US" sz="1800" dirty="0">
                <a:latin typeface="標楷體"/>
                <a:ea typeface="標楷體"/>
              </a:rPr>
              <a:t>（</a:t>
            </a:r>
            <a:r>
              <a:rPr lang="en-US" altLang="zh-TW" sz="1800" dirty="0">
                <a:latin typeface="標楷體"/>
                <a:ea typeface="標楷體"/>
              </a:rPr>
              <a:t>2</a:t>
            </a:r>
            <a:r>
              <a:rPr lang="zh-TW" altLang="en-US" sz="1800" dirty="0">
                <a:latin typeface="標楷體"/>
                <a:ea typeface="標楷體"/>
              </a:rPr>
              <a:t>）</a:t>
            </a:r>
            <a:r>
              <a:rPr lang="zh-TW" altLang="en-US" sz="1800" dirty="0">
                <a:latin typeface="標楷體" panose="03000509000000000000" pitchFamily="65" charset="-120"/>
                <a:ea typeface="標楷體" panose="03000509000000000000" pitchFamily="65" charset="-120"/>
              </a:rPr>
              <a:t>左宗棠常批評曾國藩，例如說曾國藩</a:t>
            </a:r>
            <a:r>
              <a:rPr lang="zh-TW" altLang="zh-TW" sz="1800" dirty="0">
                <a:latin typeface="標楷體" panose="03000509000000000000" pitchFamily="65" charset="-120"/>
                <a:ea typeface="標楷體" panose="03000509000000000000" pitchFamily="65" charset="-120"/>
              </a:rPr>
              <a:t>「兵機鈍滯」與「不能籌餉」</a:t>
            </a:r>
            <a:r>
              <a:rPr lang="zh-TW" altLang="en-US" sz="1800" dirty="0">
                <a:latin typeface="標楷體" panose="03000509000000000000" pitchFamily="65" charset="-120"/>
                <a:ea typeface="標楷體" panose="03000509000000000000" pitchFamily="65" charset="-120"/>
              </a:rPr>
              <a:t>等。</a:t>
            </a:r>
            <a:endParaRPr lang="en-US" altLang="zh-TW" sz="1800" dirty="0">
              <a:latin typeface="標楷體" panose="03000509000000000000" pitchFamily="65" charset="-120"/>
              <a:ea typeface="標楷體" panose="03000509000000000000" pitchFamily="65" charset="-120"/>
            </a:endParaRPr>
          </a:p>
          <a:p>
            <a:pPr marL="0" indent="265113">
              <a:buNone/>
            </a:pPr>
            <a:r>
              <a:rPr lang="zh-TW" altLang="en-US" sz="1800" dirty="0">
                <a:latin typeface="標楷體"/>
                <a:ea typeface="標楷體"/>
              </a:rPr>
              <a:t>（</a:t>
            </a:r>
            <a:r>
              <a:rPr lang="en-US" altLang="zh-TW" sz="1800" dirty="0">
                <a:latin typeface="標楷體"/>
                <a:ea typeface="標楷體"/>
              </a:rPr>
              <a:t>3</a:t>
            </a:r>
            <a:r>
              <a:rPr lang="zh-TW" altLang="en-US" sz="1800" dirty="0">
                <a:latin typeface="標楷體"/>
                <a:ea typeface="標楷體"/>
              </a:rPr>
              <a:t>）兩人</a:t>
            </a:r>
            <a:r>
              <a:rPr lang="zh-TW" altLang="zh-TW" sz="1800" dirty="0">
                <a:latin typeface="標楷體" panose="03000509000000000000" pitchFamily="65" charset="-120"/>
                <a:ea typeface="標楷體" panose="03000509000000000000" pitchFamily="65" charset="-120"/>
              </a:rPr>
              <a:t>「治亂方策根本歧異」，也就是「金陵既下，曾主撫而左主剿」。</a:t>
            </a:r>
            <a:endParaRPr lang="en-US" altLang="zh-TW" sz="1800" dirty="0">
              <a:latin typeface="標楷體" panose="03000509000000000000" pitchFamily="65" charset="-120"/>
              <a:ea typeface="標楷體" panose="03000509000000000000" pitchFamily="65" charset="-120"/>
            </a:endParaRPr>
          </a:p>
          <a:p>
            <a:pPr marL="0" indent="265113">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曾國藩逝世</a:t>
            </a:r>
            <a:r>
              <a:rPr lang="en-US"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左宗棠的表現</a:t>
            </a:r>
            <a:r>
              <a:rPr lang="zh-TW" altLang="en-US" sz="1800" dirty="0">
                <a:latin typeface="標楷體"/>
                <a:ea typeface="標楷體"/>
              </a:rPr>
              <a:t>。</a:t>
            </a:r>
            <a:endParaRPr lang="en-US" altLang="zh-TW" sz="1800" dirty="0">
              <a:latin typeface="標楷體"/>
              <a:ea typeface="標楷體"/>
            </a:endParaRPr>
          </a:p>
          <a:p>
            <a:pPr marL="0" indent="265113">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同治</a:t>
            </a:r>
            <a:r>
              <a:rPr lang="zh-TW" altLang="en-US" sz="1800" dirty="0">
                <a:latin typeface="標楷體" panose="03000509000000000000" pitchFamily="65" charset="-120"/>
                <a:ea typeface="標楷體" panose="03000509000000000000" pitchFamily="65" charset="-120"/>
              </a:rPr>
              <a:t>十一</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1872</a:t>
            </a:r>
            <a:r>
              <a:rPr lang="zh-TW" altLang="zh-TW" sz="1800" dirty="0">
                <a:latin typeface="標楷體" panose="03000509000000000000" pitchFamily="65" charset="-120"/>
                <a:ea typeface="標楷體" panose="03000509000000000000" pitchFamily="65" charset="-120"/>
              </a:rPr>
              <a:t>），曾國藩逝世，左宗棠的輓聯轟動ㄧ時，聯曰：</a:t>
            </a:r>
          </a:p>
          <a:p>
            <a:pPr marL="0" indent="1344613">
              <a:buNone/>
            </a:pPr>
            <a:r>
              <a:rPr lang="zh-TW" altLang="zh-TW" sz="1800" b="1" dirty="0">
                <a:latin typeface="標楷體" panose="03000509000000000000" pitchFamily="65" charset="-120"/>
                <a:ea typeface="標楷體" panose="03000509000000000000" pitchFamily="65" charset="-120"/>
              </a:rPr>
              <a:t>謀國之忠，知人之明，自愧不如元輔；</a:t>
            </a:r>
          </a:p>
          <a:p>
            <a:pPr marL="0" indent="1344613">
              <a:buNone/>
            </a:pPr>
            <a:r>
              <a:rPr lang="zh-TW" altLang="zh-TW" sz="1800" b="1" dirty="0">
                <a:latin typeface="標楷體" panose="03000509000000000000" pitchFamily="65" charset="-120"/>
                <a:ea typeface="標楷體" panose="03000509000000000000" pitchFamily="65" charset="-120"/>
              </a:rPr>
              <a:t>同心若金，攻錯若石，相期無負平生。</a:t>
            </a:r>
          </a:p>
          <a:p>
            <a:pPr marL="804863" indent="0">
              <a:buNone/>
            </a:pPr>
            <a:r>
              <a:rPr lang="zh-TW" altLang="zh-TW" sz="1800" dirty="0">
                <a:latin typeface="標楷體" panose="03000509000000000000" pitchFamily="65" charset="-120"/>
                <a:ea typeface="標楷體" panose="03000509000000000000" pitchFamily="65" charset="-120"/>
              </a:rPr>
              <a:t>此聯用語誠摯，且左宗棠署名「晚生左宗棠」（以前他對曾國藩只願稱「弟」，這不合當時官場規矩，左為此去信給曾，曾以戲文「恕爾無罪」同意左自稱弟），所以ㄧ般人認為這是左宗棠有懺悔前過之意。</a:t>
            </a:r>
            <a:endParaRPr lang="en-US" altLang="zh-TW"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62</a:t>
            </a:fld>
            <a:endParaRPr lang="zh-TW" altLang="en-US"/>
          </a:p>
        </p:txBody>
      </p:sp>
    </p:spTree>
    <p:extLst>
      <p:ext uri="{BB962C8B-B14F-4D97-AF65-F5344CB8AC3E}">
        <p14:creationId xmlns:p14="http://schemas.microsoft.com/office/powerpoint/2010/main" val="24695174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92500" lnSpcReduction="10000"/>
          </a:bodyPr>
          <a:lstStyle/>
          <a:p>
            <a:pPr marL="0" indent="0">
              <a:buNone/>
            </a:pP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曾左交惡</a:t>
            </a:r>
            <a:r>
              <a:rPr lang="zh-TW" altLang="en-US" sz="2000" b="1" dirty="0">
                <a:latin typeface="標楷體"/>
                <a:ea typeface="標楷體"/>
              </a:rPr>
              <a:t>（續）</a:t>
            </a:r>
            <a:endParaRPr lang="zh-TW" altLang="zh-TW" sz="2000" b="1" dirty="0">
              <a:latin typeface="標楷體" panose="03000509000000000000" pitchFamily="65" charset="-120"/>
              <a:ea typeface="標楷體" panose="03000509000000000000" pitchFamily="65" charset="-120"/>
            </a:endParaRPr>
          </a:p>
          <a:p>
            <a:pPr marL="804863" indent="-5397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當年五月十二日左宗棠寫給其長子孝威的信中，有「曾侯之喪，吾甚悲之，不但時局可慮，且交遊情誼，亦難恝然也」、「</a:t>
            </a:r>
            <a:r>
              <a:rPr lang="zh-TW" altLang="zh-TW" sz="1800" b="1" dirty="0">
                <a:latin typeface="標楷體" panose="03000509000000000000" pitchFamily="65" charset="-120"/>
                <a:ea typeface="標楷體" panose="03000509000000000000" pitchFamily="65" charset="-120"/>
              </a:rPr>
              <a:t>君臣朋友之間，居心宜直，用情宜厚</a:t>
            </a:r>
            <a:r>
              <a:rPr lang="zh-TW" altLang="zh-TW" sz="1800" dirty="0">
                <a:latin typeface="標楷體" panose="03000509000000000000" pitchFamily="65" charset="-120"/>
                <a:ea typeface="標楷體" panose="03000509000000000000" pitchFamily="65" charset="-120"/>
              </a:rPr>
              <a:t>；從前彼此爭論，每拜疏後，即錄稿咨送。可謂鉏去陵谷，絕無城府，至茲感傷不暇之時，乃復負氣耶？」、「</a:t>
            </a:r>
            <a:r>
              <a:rPr lang="zh-TW" altLang="zh-TW" sz="1800" b="1" dirty="0">
                <a:latin typeface="標楷體" panose="03000509000000000000" pitchFamily="65" charset="-120"/>
                <a:ea typeface="標楷體" panose="03000509000000000000" pitchFamily="65" charset="-120"/>
              </a:rPr>
              <a:t>吾與侯所爭者，國事兵略，非爭權競勢比</a:t>
            </a:r>
            <a:r>
              <a:rPr lang="zh-TW" altLang="zh-TW" sz="1800" dirty="0">
                <a:latin typeface="標楷體" panose="03000509000000000000" pitchFamily="65" charset="-120"/>
                <a:ea typeface="標楷體" panose="03000509000000000000" pitchFamily="65" charset="-120"/>
              </a:rPr>
              <a:t>，同時纖儒妄生揣擬之詞，何值ㄧ哂耶？」</a:t>
            </a:r>
            <a:endParaRPr lang="zh-TW" altLang="en-US" sz="1800" dirty="0">
              <a:latin typeface="標楷體" panose="03000509000000000000" pitchFamily="65" charset="-120"/>
              <a:ea typeface="標楷體" panose="03000509000000000000" pitchFamily="65" charset="-120"/>
            </a:endParaRPr>
          </a:p>
          <a:p>
            <a:pPr marL="0" indent="265113">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左宗棠對曾國藩後人的照顧</a:t>
            </a:r>
          </a:p>
          <a:p>
            <a:pPr marL="0" indent="539750">
              <a:buNone/>
            </a:pPr>
            <a:r>
              <a:rPr lang="zh-TW" altLang="en-US" sz="1800" dirty="0">
                <a:latin typeface="標楷體" panose="03000509000000000000" pitchFamily="65" charset="-120"/>
                <a:ea typeface="標楷體" panose="03000509000000000000" pitchFamily="65" charset="-120"/>
              </a:rPr>
              <a:t>甲、</a:t>
            </a:r>
            <a:r>
              <a:rPr lang="zh-TW" altLang="zh-TW" sz="1800" dirty="0">
                <a:latin typeface="標楷體" panose="03000509000000000000" pitchFamily="65" charset="-120"/>
                <a:ea typeface="標楷體" panose="03000509000000000000" pitchFamily="65" charset="-120"/>
              </a:rPr>
              <a:t>曾國藩稱讚曾國藩長公子曾紀澤「聰明仁孝」，並以人才向皇帝奏保。</a:t>
            </a:r>
          </a:p>
          <a:p>
            <a:pPr marL="981075" indent="-441325">
              <a:buNone/>
            </a:pPr>
            <a:r>
              <a:rPr lang="zh-TW" altLang="en-US" sz="1800" dirty="0">
                <a:latin typeface="標楷體" panose="03000509000000000000" pitchFamily="65" charset="-120"/>
                <a:ea typeface="標楷體" panose="03000509000000000000" pitchFamily="65" charset="-120"/>
              </a:rPr>
              <a:t>乙、</a:t>
            </a:r>
            <a:r>
              <a:rPr lang="zh-TW" altLang="zh-TW" sz="1800" dirty="0">
                <a:latin typeface="標楷體" panose="03000509000000000000" pitchFamily="65" charset="-120"/>
                <a:ea typeface="標楷體" panose="03000509000000000000" pitchFamily="65" charset="-120"/>
              </a:rPr>
              <a:t>對曾國藩次子曾紀鴻（</a:t>
            </a:r>
            <a:r>
              <a:rPr lang="en-US" altLang="zh-TW" sz="1800" dirty="0">
                <a:latin typeface="標楷體" panose="03000509000000000000" pitchFamily="65" charset="-120"/>
                <a:ea typeface="標楷體" panose="03000509000000000000" pitchFamily="65" charset="-120"/>
              </a:rPr>
              <a:t>1848-1881</a:t>
            </a:r>
            <a:r>
              <a:rPr lang="zh-TW" altLang="zh-TW" sz="1800" dirty="0">
                <a:latin typeface="標楷體" panose="03000509000000000000" pitchFamily="65" charset="-120"/>
                <a:ea typeface="標楷體" panose="03000509000000000000" pitchFamily="65" charset="-120"/>
              </a:rPr>
              <a:t>）患病與過世前後，無論「藥餌之資」或「殯殮衣棺及還喪鄉里之資」，均盡力為謀，致當時在國外的曾紀澤也寫信道謝。</a:t>
            </a:r>
          </a:p>
          <a:p>
            <a:pPr marL="0" indent="539750">
              <a:buNone/>
            </a:pPr>
            <a:r>
              <a:rPr lang="zh-TW" altLang="en-US" sz="1800" dirty="0">
                <a:latin typeface="標楷體" panose="03000509000000000000" pitchFamily="65" charset="-120"/>
                <a:ea typeface="標楷體" panose="03000509000000000000" pitchFamily="65" charset="-120"/>
              </a:rPr>
              <a:t>丙、</a:t>
            </a:r>
            <a:r>
              <a:rPr lang="zh-TW" altLang="zh-TW" sz="1800" dirty="0">
                <a:latin typeface="標楷體" panose="03000509000000000000" pitchFamily="65" charset="-120"/>
                <a:ea typeface="標楷體" panose="03000509000000000000" pitchFamily="65" charset="-120"/>
              </a:rPr>
              <a:t>左宗棠對曾國藩女兒曾紀芬與其壻聶緝槼之照應</a:t>
            </a:r>
            <a:r>
              <a:rPr lang="zh-TW" altLang="en-US" sz="1800" dirty="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265113">
              <a:buNone/>
            </a:pP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後人對</a:t>
            </a: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曾左交惡</a:t>
            </a:r>
            <a:r>
              <a:rPr lang="zh-TW" altLang="en-US" sz="1800" dirty="0">
                <a:latin typeface="標楷體"/>
                <a:ea typeface="標楷體"/>
              </a:rPr>
              <a:t>」一案之看法</a:t>
            </a:r>
            <a:endParaRPr lang="en-US" altLang="zh-TW" sz="1800" dirty="0">
              <a:latin typeface="標楷體"/>
              <a:ea typeface="標楷體"/>
            </a:endParaRPr>
          </a:p>
          <a:p>
            <a:pPr marL="804863" indent="-5397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演戲說</a:t>
            </a:r>
            <a:r>
              <a:rPr lang="zh-TW" altLang="zh-TW" sz="1800" dirty="0">
                <a:latin typeface="標楷體" panose="03000509000000000000" pitchFamily="65" charset="-120"/>
                <a:ea typeface="標楷體" panose="03000509000000000000" pitchFamily="65" charset="-120"/>
              </a:rPr>
              <a:t>：有人認為曾左兩人互詬，係</a:t>
            </a:r>
            <a:r>
              <a:rPr lang="zh-TW" altLang="en-US" sz="1800" dirty="0">
                <a:latin typeface="標楷體" panose="03000509000000000000" pitchFamily="65" charset="-120"/>
                <a:ea typeface="標楷體" panose="03000509000000000000" pitchFamily="65" charset="-120"/>
              </a:rPr>
              <a:t>因手握重兵，為免招忌，</a:t>
            </a:r>
            <a:r>
              <a:rPr lang="zh-TW" altLang="zh-TW" sz="1800" dirty="0">
                <a:latin typeface="標楷體" panose="03000509000000000000" pitchFamily="65" charset="-120"/>
                <a:ea typeface="標楷體" panose="03000509000000000000" pitchFamily="65" charset="-120"/>
              </a:rPr>
              <a:t>演戲給北京的皇太后和皇帝看</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可免兔死狗烹之悲劇。</a:t>
            </a:r>
            <a:endParaRPr lang="en-US" altLang="zh-TW" sz="1800" dirty="0">
              <a:latin typeface="標楷體" panose="03000509000000000000" pitchFamily="65" charset="-120"/>
              <a:ea typeface="標楷體" panose="03000509000000000000" pitchFamily="65" charset="-120"/>
            </a:endParaRPr>
          </a:p>
          <a:p>
            <a:pPr marL="804863" indent="-5397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個性不合說</a:t>
            </a:r>
            <a:r>
              <a:rPr lang="zh-TW" altLang="zh-TW" sz="1800" dirty="0">
                <a:latin typeface="標楷體" panose="03000509000000000000" pitchFamily="65" charset="-120"/>
                <a:ea typeface="標楷體" panose="03000509000000000000" pitchFamily="65" charset="-120"/>
              </a:rPr>
              <a:t>：也有人認為左宗棠心高氣傲、言語激切，而曾國藩ㄧ向講究克己養氣、主敬存誠，當兩人有從屬關係時，因官場規範，不致決裂，迨兩人功勳位階相近，則必然分庭相抗。</a:t>
            </a:r>
            <a:endParaRPr lang="zh-TW" altLang="en-US" sz="1800" dirty="0">
              <a:latin typeface="標楷體" panose="03000509000000000000" pitchFamily="65" charset="-120"/>
              <a:ea typeface="標楷體" panose="03000509000000000000" pitchFamily="65" charset="-120"/>
            </a:endParaRPr>
          </a:p>
          <a:p>
            <a:pPr marL="0" indent="265113">
              <a:buNone/>
            </a:pPr>
            <a:endParaRPr lang="zh-TW" altLang="en-US" sz="18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63</a:t>
            </a:fld>
            <a:endParaRPr lang="zh-TW" altLang="en-US"/>
          </a:p>
        </p:txBody>
      </p:sp>
    </p:spTree>
    <p:extLst>
      <p:ext uri="{BB962C8B-B14F-4D97-AF65-F5344CB8AC3E}">
        <p14:creationId xmlns:p14="http://schemas.microsoft.com/office/powerpoint/2010/main" val="17039244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lnSpcReduction="10000"/>
          </a:bodyPr>
          <a:lstStyle/>
          <a:p>
            <a:pPr marL="0" indent="0">
              <a:buNone/>
            </a:pP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曾左交惡</a:t>
            </a:r>
            <a:r>
              <a:rPr lang="zh-TW" altLang="en-US" sz="2000" b="1" dirty="0">
                <a:latin typeface="標楷體"/>
                <a:ea typeface="標楷體"/>
              </a:rPr>
              <a:t>（續）</a:t>
            </a:r>
            <a:endParaRPr lang="zh-TW" altLang="zh-TW" sz="2000" b="1" dirty="0">
              <a:latin typeface="標楷體" panose="03000509000000000000" pitchFamily="65" charset="-120"/>
              <a:ea typeface="標楷體" panose="03000509000000000000" pitchFamily="65" charset="-120"/>
            </a:endParaRPr>
          </a:p>
          <a:p>
            <a:pPr marL="0" indent="265113">
              <a:buNone/>
            </a:pP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我的看法</a:t>
            </a:r>
            <a:endParaRPr lang="en-US" altLang="zh-TW" sz="2000" dirty="0">
              <a:latin typeface="標楷體" panose="03000509000000000000" pitchFamily="65" charset="-120"/>
              <a:ea typeface="標楷體" panose="03000509000000000000" pitchFamily="65" charset="-120"/>
            </a:endParaRPr>
          </a:p>
          <a:p>
            <a:pPr marL="981075" indent="-617538">
              <a:buNone/>
            </a:pP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）曾左兩人當時所處環境不同，曾國藩要負責大盤，其軍隊、戰略，資金、人才等等的調度，要從整體面規劃，當然必須慎重。</a:t>
            </a:r>
            <a:r>
              <a:rPr lang="zh-TW" altLang="zh-TW" sz="2000" b="1" dirty="0">
                <a:latin typeface="標楷體" panose="03000509000000000000" pitchFamily="65" charset="-120"/>
                <a:ea typeface="標楷體" panose="03000509000000000000" pitchFamily="65" charset="-120"/>
              </a:rPr>
              <a:t>因為慎重，步調自然較緩，有時不免小氣。</a:t>
            </a:r>
            <a:r>
              <a:rPr lang="zh-TW" altLang="zh-TW" sz="2000" dirty="0">
                <a:latin typeface="標楷體" panose="03000509000000000000" pitchFamily="65" charset="-120"/>
                <a:ea typeface="標楷體" panose="03000509000000000000" pitchFamily="65" charset="-120"/>
              </a:rPr>
              <a:t>相對來看，左宗棠當時是負責ㄧ個特定地區的主管，權責有限，考量因素自然較為單純。</a:t>
            </a:r>
            <a:r>
              <a:rPr lang="zh-TW" altLang="zh-TW" sz="2000" b="1" dirty="0">
                <a:latin typeface="標楷體" panose="03000509000000000000" pitchFamily="65" charset="-120"/>
                <a:ea typeface="標楷體" panose="03000509000000000000" pitchFamily="65" charset="-120"/>
              </a:rPr>
              <a:t>惟其單純，決策過程就能快速</a:t>
            </a:r>
            <a:r>
              <a:rPr lang="zh-TW" altLang="zh-TW" sz="2000" dirty="0">
                <a:latin typeface="標楷體" panose="03000509000000000000" pitchFamily="65" charset="-120"/>
                <a:ea typeface="標楷體" panose="03000509000000000000" pitchFamily="65" charset="-120"/>
              </a:rPr>
              <a:t>（當然其個性不無關係）。如果看後來左宗棠負責西征時，他不也是要充分準備「緩進急攻」、「採遠勢，審機宜」嗎！</a:t>
            </a:r>
          </a:p>
          <a:p>
            <a:pPr marL="981075" indent="-617538">
              <a:buNone/>
            </a:pP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a:t>
            </a:r>
            <a:r>
              <a:rPr lang="zh-TW" altLang="zh-TW" sz="2000" b="1" dirty="0">
                <a:latin typeface="標楷體" panose="03000509000000000000" pitchFamily="65" charset="-120"/>
                <a:ea typeface="標楷體" panose="03000509000000000000" pitchFamily="65" charset="-120"/>
              </a:rPr>
              <a:t>曾左兩人雖然失和，但兩人公私分明，不會互相傾軋，以私害公。</a:t>
            </a:r>
            <a:r>
              <a:rPr lang="zh-TW" altLang="zh-TW" sz="2000" dirty="0">
                <a:latin typeface="標楷體" panose="03000509000000000000" pitchFamily="65" charset="-120"/>
                <a:ea typeface="標楷體" panose="03000509000000000000" pitchFamily="65" charset="-120"/>
              </a:rPr>
              <a:t>他們才能完成平洪楊、捻亂、回亂，以迄西征，完成「同光中興」的局面。我想</a:t>
            </a:r>
            <a:r>
              <a:rPr lang="zh-TW" altLang="zh-TW" sz="2000" b="1" dirty="0">
                <a:latin typeface="標楷體" panose="03000509000000000000" pitchFamily="65" charset="-120"/>
                <a:ea typeface="標楷體" panose="03000509000000000000" pitchFamily="65" charset="-120"/>
              </a:rPr>
              <a:t>這應該是讀書人「慎獨」、「主敬存誠」功夫的具體實踐</a:t>
            </a:r>
            <a:r>
              <a:rPr lang="zh-TW" altLang="zh-TW" sz="2000" dirty="0">
                <a:latin typeface="標楷體" panose="03000509000000000000" pitchFamily="65" charset="-120"/>
                <a:ea typeface="標楷體" panose="03000509000000000000" pitchFamily="65" charset="-120"/>
              </a:rPr>
              <a:t>，足以為後人表率。</a:t>
            </a:r>
          </a:p>
          <a:p>
            <a:pPr marL="363538" indent="0">
              <a:buNone/>
            </a:pPr>
            <a:r>
              <a:rPr lang="zh-TW" altLang="zh-TW" sz="2000" dirty="0">
                <a:latin typeface="標楷體" panose="03000509000000000000" pitchFamily="65" charset="-120"/>
                <a:ea typeface="標楷體" panose="03000509000000000000" pitchFamily="65" charset="-120"/>
              </a:rPr>
              <a:t>回到現實面的台灣，我們並非沒有人才，也已建置許多現代化的制度。我們要打開困局，往前邁進，</a:t>
            </a:r>
            <a:r>
              <a:rPr lang="zh-TW" altLang="zh-TW" sz="2000" b="1" dirty="0">
                <a:latin typeface="標楷體" panose="03000509000000000000" pitchFamily="65" charset="-120"/>
                <a:ea typeface="標楷體" panose="03000509000000000000" pitchFamily="65" charset="-120"/>
              </a:rPr>
              <a:t>最需要的應該就是求同存異、相互合作，而非黨同伐異，自我分化。</a:t>
            </a:r>
            <a:r>
              <a:rPr lang="zh-TW" altLang="zh-TW" sz="2000" dirty="0">
                <a:latin typeface="標楷體" panose="03000509000000000000" pitchFamily="65" charset="-120"/>
                <a:ea typeface="標楷體" panose="03000509000000000000" pitchFamily="65" charset="-120"/>
              </a:rPr>
              <a:t>諸君以為如何？</a:t>
            </a:r>
          </a:p>
          <a:p>
            <a:pPr marL="363538"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64</a:t>
            </a:fld>
            <a:endParaRPr lang="zh-TW" altLang="en-US"/>
          </a:p>
        </p:txBody>
      </p:sp>
    </p:spTree>
    <p:extLst>
      <p:ext uri="{BB962C8B-B14F-4D97-AF65-F5344CB8AC3E}">
        <p14:creationId xmlns:p14="http://schemas.microsoft.com/office/powerpoint/2010/main" val="1323595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20000"/>
          </a:bodyPr>
          <a:lstStyle/>
          <a:p>
            <a:pPr marL="0" indent="0">
              <a:buNone/>
            </a:pPr>
            <a:r>
              <a:rPr lang="zh-TW" altLang="en-US" sz="2000" b="1" dirty="0">
                <a:latin typeface="標楷體"/>
                <a:ea typeface="標楷體"/>
              </a:rPr>
              <a:t>（二）左宗棠為何沒有「推翻滿清」</a:t>
            </a:r>
            <a:r>
              <a:rPr lang="en-US" altLang="zh-TW" sz="2000" b="1" dirty="0">
                <a:latin typeface="標楷體"/>
                <a:ea typeface="標楷體"/>
              </a:rPr>
              <a:t>﹖</a:t>
            </a:r>
          </a:p>
          <a:p>
            <a:pPr marL="539750" indent="-274638">
              <a:buNone/>
            </a:pP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道光</a:t>
            </a:r>
            <a:r>
              <a:rPr lang="zh-TW" altLang="en-US" sz="2000" dirty="0">
                <a:latin typeface="標楷體" panose="03000509000000000000" pitchFamily="65" charset="-120"/>
                <a:ea typeface="標楷體" panose="03000509000000000000" pitchFamily="65" charset="-120"/>
              </a:rPr>
              <a:t>十八</a:t>
            </a:r>
            <a:r>
              <a:rPr lang="zh-TW" altLang="zh-TW"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1838</a:t>
            </a:r>
            <a:r>
              <a:rPr lang="zh-TW" altLang="zh-TW" sz="2000" dirty="0">
                <a:latin typeface="標楷體" panose="03000509000000000000" pitchFamily="65" charset="-120"/>
                <a:ea typeface="標楷體" panose="03000509000000000000" pitchFamily="65" charset="-120"/>
              </a:rPr>
              <a:t>）左宗棠</a:t>
            </a:r>
            <a:r>
              <a:rPr lang="en-US" altLang="zh-TW" sz="2000" dirty="0">
                <a:latin typeface="標楷體" panose="03000509000000000000" pitchFamily="65" charset="-120"/>
                <a:ea typeface="標楷體" panose="03000509000000000000" pitchFamily="65" charset="-120"/>
              </a:rPr>
              <a:t>26</a:t>
            </a:r>
            <a:r>
              <a:rPr lang="zh-TW" altLang="zh-TW" sz="2000" dirty="0">
                <a:latin typeface="標楷體" panose="03000509000000000000" pitchFamily="65" charset="-120"/>
                <a:ea typeface="標楷體" panose="03000509000000000000" pitchFamily="65" charset="-120"/>
              </a:rPr>
              <a:t>歲時，第三次進京參加會試</a:t>
            </a:r>
            <a:r>
              <a:rPr lang="zh-TW" altLang="en-US" sz="2000" dirty="0">
                <a:latin typeface="標楷體" panose="03000509000000000000" pitchFamily="65" charset="-120"/>
                <a:ea typeface="標楷體" panose="03000509000000000000" pitchFamily="65" charset="-120"/>
              </a:rPr>
              <a:t>，曾有</a:t>
            </a:r>
            <a:r>
              <a:rPr lang="zh-TW" altLang="zh-TW" sz="2000" dirty="0">
                <a:latin typeface="標楷體" panose="03000509000000000000" pitchFamily="65" charset="-120"/>
                <a:ea typeface="標楷體" panose="03000509000000000000" pitchFamily="65" charset="-120"/>
              </a:rPr>
              <a:t>「題洞庭湖君祠聯」</a:t>
            </a:r>
            <a:r>
              <a:rPr lang="zh-TW" altLang="en-US" sz="2000" dirty="0">
                <a:latin typeface="標楷體" panose="03000509000000000000" pitchFamily="65" charset="-120"/>
                <a:ea typeface="標楷體" panose="03000509000000000000" pitchFamily="65" charset="-120"/>
              </a:rPr>
              <a:t>如下</a:t>
            </a:r>
            <a:r>
              <a:rPr lang="en-US" altLang="zh-TW" sz="2000" dirty="0">
                <a:latin typeface="標楷體" panose="03000509000000000000" pitchFamily="65" charset="-120"/>
                <a:ea typeface="標楷體" panose="03000509000000000000" pitchFamily="65" charset="-120"/>
              </a:rPr>
              <a:t>︰</a:t>
            </a:r>
          </a:p>
          <a:p>
            <a:pPr marL="0" indent="1708150">
              <a:buNone/>
            </a:pPr>
            <a:r>
              <a:rPr lang="zh-TW" altLang="zh-TW" sz="2000" b="1" dirty="0">
                <a:latin typeface="標楷體" panose="03000509000000000000" pitchFamily="65" charset="-120"/>
                <a:ea typeface="標楷體" panose="03000509000000000000" pitchFamily="65" charset="-120"/>
              </a:rPr>
              <a:t>迢遙旅路三千，我原過客；</a:t>
            </a:r>
          </a:p>
          <a:p>
            <a:pPr marL="0" indent="1708150">
              <a:buNone/>
            </a:pPr>
            <a:r>
              <a:rPr lang="zh-TW" altLang="zh-TW" sz="2000" b="1" dirty="0">
                <a:latin typeface="標楷體" panose="03000509000000000000" pitchFamily="65" charset="-120"/>
                <a:ea typeface="標楷體" panose="03000509000000000000" pitchFamily="65" charset="-120"/>
              </a:rPr>
              <a:t>管理重湖八百，君亦書生。</a:t>
            </a:r>
          </a:p>
          <a:p>
            <a:pPr marL="539750" indent="0">
              <a:buNone/>
            </a:pPr>
            <a:r>
              <a:rPr lang="zh-TW" altLang="zh-TW" sz="2000" dirty="0">
                <a:latin typeface="標楷體" panose="03000509000000000000" pitchFamily="65" charset="-120"/>
                <a:ea typeface="標楷體" panose="03000509000000000000" pitchFamily="65" charset="-120"/>
              </a:rPr>
              <a:t>此聯除發紓其羈旅情懷外，下聯引用傳說中柳毅與洞庭湖龍宮公主間的故事，另並寓有</a:t>
            </a:r>
            <a:r>
              <a:rPr lang="zh-TW" altLang="zh-TW" sz="2000" b="1" dirty="0">
                <a:latin typeface="標楷體" panose="03000509000000000000" pitchFamily="65" charset="-120"/>
                <a:ea typeface="標楷體" panose="03000509000000000000" pitchFamily="65" charset="-120"/>
              </a:rPr>
              <a:t>「彼可取而代之也」</a:t>
            </a:r>
            <a:r>
              <a:rPr lang="zh-TW" altLang="zh-TW" sz="2000" dirty="0">
                <a:latin typeface="標楷體" panose="03000509000000000000" pitchFamily="65" charset="-120"/>
                <a:ea typeface="標楷體" panose="03000509000000000000" pitchFamily="65" charset="-120"/>
              </a:rPr>
              <a:t>的豪情。</a:t>
            </a:r>
            <a:endParaRPr lang="en-US" altLang="zh-TW" sz="2000" dirty="0">
              <a:latin typeface="標楷體" panose="03000509000000000000" pitchFamily="65" charset="-120"/>
              <a:ea typeface="標楷體" panose="03000509000000000000" pitchFamily="65" charset="-120"/>
            </a:endParaRPr>
          </a:p>
          <a:p>
            <a:pPr marL="0" indent="265113">
              <a:buNone/>
            </a:pP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章炳麟「藩鎮論」</a:t>
            </a:r>
          </a:p>
          <a:p>
            <a:pPr marL="8048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）他認為當年「藩鎮之盛，莫如曾、左」，就曾國藩而言，在金陵城破、太平天國滅亡時，若能以漢族立場佔地為王，推翻滿人政權，必然獲得吳、楚地區士民的支持，三十年下來，應有所成就。</a:t>
            </a:r>
          </a:p>
          <a:p>
            <a:pPr marL="8048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）至於左宗棠呢！章氏認為曾國藩死後，左宗棠「橫于赤縣者尚二十年」（這點章炳麟算錯年月了），尤其</a:t>
            </a:r>
            <a:r>
              <a:rPr lang="zh-TW" altLang="en-US" sz="1900" dirty="0">
                <a:latin typeface="標楷體" panose="03000509000000000000" pitchFamily="65" charset="-120"/>
                <a:ea typeface="標楷體" panose="03000509000000000000" pitchFamily="65" charset="-120"/>
              </a:rPr>
              <a:t>收</a:t>
            </a:r>
            <a:r>
              <a:rPr lang="zh-TW" altLang="zh-TW" sz="1900" dirty="0">
                <a:latin typeface="標楷體" panose="03000509000000000000" pitchFamily="65" charset="-120"/>
                <a:ea typeface="標楷體" panose="03000509000000000000" pitchFamily="65" charset="-120"/>
              </a:rPr>
              <a:t>復新疆時，「有勸進者」（不知是誰），左宗棠聽後，嘆了ㄧ口長氣說「吾日暮途遠，齾然而齒墮矣（意思是老掉牙了）」。</a:t>
            </a:r>
          </a:p>
          <a:p>
            <a:pPr marL="8048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）所以，章炳麟結論是「</a:t>
            </a:r>
            <a:r>
              <a:rPr lang="zh-TW" altLang="zh-TW" sz="1900" b="1" dirty="0">
                <a:latin typeface="標楷體" panose="03000509000000000000" pitchFamily="65" charset="-120"/>
                <a:ea typeface="標楷體" panose="03000509000000000000" pitchFamily="65" charset="-120"/>
              </a:rPr>
              <a:t>有其時者無其志，有其志者阻其年</a:t>
            </a:r>
            <a:r>
              <a:rPr lang="zh-TW" altLang="zh-TW" sz="1900" dirty="0">
                <a:latin typeface="標楷體" panose="03000509000000000000" pitchFamily="65" charset="-120"/>
                <a:ea typeface="標楷體" panose="03000509000000000000" pitchFamily="65" charset="-120"/>
              </a:rPr>
              <a:t>」，上句指曾國藩，下句指左宗棠。不過，這</a:t>
            </a:r>
            <a:r>
              <a:rPr lang="zh-TW" altLang="zh-TW" sz="1900" b="1" dirty="0">
                <a:latin typeface="標楷體" panose="03000509000000000000" pitchFamily="65" charset="-120"/>
                <a:ea typeface="標楷體" panose="03000509000000000000" pitchFamily="65" charset="-120"/>
              </a:rPr>
              <a:t>隱含「左宗棠是有取而代之的念頭，但年紀大時光不饒人」的意思</a:t>
            </a:r>
            <a:r>
              <a:rPr lang="zh-TW" altLang="zh-TW" sz="1900" dirty="0">
                <a:latin typeface="標楷體" panose="03000509000000000000" pitchFamily="65" charset="-120"/>
                <a:ea typeface="標楷體" panose="03000509000000000000" pitchFamily="65" charset="-120"/>
              </a:rPr>
              <a:t>。</a:t>
            </a:r>
            <a:endParaRPr lang="en-US" altLang="zh-TW" sz="2000" dirty="0">
              <a:latin typeface="標楷體"/>
              <a:ea typeface="標楷體"/>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65</a:t>
            </a:fld>
            <a:endParaRPr lang="zh-TW" altLang="en-US"/>
          </a:p>
        </p:txBody>
      </p:sp>
    </p:spTree>
    <p:extLst>
      <p:ext uri="{BB962C8B-B14F-4D97-AF65-F5344CB8AC3E}">
        <p14:creationId xmlns:p14="http://schemas.microsoft.com/office/powerpoint/2010/main" val="19628752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20000"/>
          </a:bodyPr>
          <a:lstStyle/>
          <a:p>
            <a:pPr marL="0" indent="0">
              <a:buNone/>
            </a:pPr>
            <a:r>
              <a:rPr lang="zh-TW" altLang="en-US" sz="2200" b="1" dirty="0">
                <a:latin typeface="標楷體"/>
                <a:ea typeface="標楷體"/>
              </a:rPr>
              <a:t>（二）左宗棠為何沒有「推翻滿清」</a:t>
            </a:r>
            <a:r>
              <a:rPr lang="en-US" altLang="zh-TW" sz="2200" b="1" dirty="0">
                <a:latin typeface="標楷體"/>
                <a:ea typeface="標楷體"/>
              </a:rPr>
              <a:t>﹖</a:t>
            </a:r>
            <a:r>
              <a:rPr lang="zh-TW" altLang="en-US" sz="2200" b="1" dirty="0">
                <a:latin typeface="標楷體"/>
                <a:ea typeface="標楷體"/>
              </a:rPr>
              <a:t>（續）</a:t>
            </a:r>
            <a:endParaRPr lang="en-US" altLang="zh-TW" sz="2200" b="1" dirty="0">
              <a:latin typeface="標楷體"/>
              <a:ea typeface="標楷體"/>
            </a:endParaRPr>
          </a:p>
          <a:p>
            <a:pPr marL="0" indent="265113">
              <a:buNone/>
            </a:pPr>
            <a:r>
              <a:rPr lang="en-US" altLang="zh-TW" sz="2000" dirty="0">
                <a:latin typeface="標楷體"/>
                <a:ea typeface="標楷體"/>
              </a:rPr>
              <a:t>3.</a:t>
            </a:r>
            <a:r>
              <a:rPr lang="zh-TW" altLang="en-US" sz="2000" dirty="0">
                <a:latin typeface="標楷體"/>
                <a:ea typeface="標楷體"/>
              </a:rPr>
              <a:t>曾國藩、左宗棠、胡林翼「三角同盟」說</a:t>
            </a:r>
            <a:endParaRPr lang="en-US" altLang="zh-TW" sz="2000" dirty="0">
              <a:latin typeface="標楷體"/>
              <a:ea typeface="標楷體"/>
            </a:endParaRPr>
          </a:p>
          <a:p>
            <a:pPr marL="981075" indent="-617538">
              <a:buNone/>
            </a:pP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咸豐十年</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胡林翼把官司纏身「正在跑路」的左宗棠，接去曾國藩的宿松大營，連同其他湘軍官員會談二十幾天，其中曾、左、胡三人還暢談多次</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胡林翼寫給曾國藩的信中曾說「季高謀人忠，用情摯而專ㄧ。其性情偏激處，如朝有爭臣，家有烈婦。平時當小拂意，臨危難乃知其可靠」。此外，胡林翼寫給左宗棠的信也曾說「滌公（曾國藩字滌生）之德吾楚ㄧ人，名太高，望太切，則異日之謗毀亦且不測。公其善為保全，毋使蒙千秋之誣也」。世傳曾、左、胡三角同盟也許有其雛形</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但胡林翼早死（</a:t>
            </a:r>
            <a:r>
              <a:rPr lang="en-US" altLang="zh-TW" sz="2000" dirty="0">
                <a:latin typeface="標楷體" panose="03000509000000000000" pitchFamily="65" charset="-120"/>
                <a:ea typeface="標楷體" panose="03000509000000000000" pitchFamily="65" charset="-120"/>
              </a:rPr>
              <a:t>1861</a:t>
            </a:r>
            <a:r>
              <a:rPr lang="zh-TW" altLang="zh-TW" sz="2000" dirty="0">
                <a:latin typeface="標楷體" panose="03000509000000000000" pitchFamily="65" charset="-120"/>
                <a:ea typeface="標楷體" panose="03000509000000000000" pitchFamily="65" charset="-120"/>
              </a:rPr>
              <a:t>年，宿松會談的隔年），也無從求證矣！ </a:t>
            </a:r>
            <a:r>
              <a:rPr lang="zh-TW" altLang="en-US"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452438">
              <a:buNone/>
            </a:pP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）野史記載，</a:t>
            </a:r>
            <a:r>
              <a:rPr lang="zh-TW" altLang="zh-TW" sz="2000" dirty="0">
                <a:latin typeface="標楷體" panose="03000509000000000000" pitchFamily="65" charset="-120"/>
                <a:ea typeface="標楷體" panose="03000509000000000000" pitchFamily="65" charset="-120"/>
              </a:rPr>
              <a:t>說左宗棠托胡林翼給曾國藩送了ㄧ副對聯：</a:t>
            </a:r>
          </a:p>
          <a:p>
            <a:pPr marL="0" indent="1884363">
              <a:buNone/>
            </a:pPr>
            <a:r>
              <a:rPr lang="zh-TW" altLang="zh-TW" sz="2000" b="1" dirty="0">
                <a:latin typeface="標楷體" panose="03000509000000000000" pitchFamily="65" charset="-120"/>
                <a:ea typeface="標楷體" panose="03000509000000000000" pitchFamily="65" charset="-120"/>
              </a:rPr>
              <a:t>神所依憑，將在得矣；</a:t>
            </a:r>
          </a:p>
          <a:p>
            <a:pPr marL="0" indent="1884363">
              <a:buNone/>
            </a:pPr>
            <a:r>
              <a:rPr lang="zh-TW" altLang="zh-TW" sz="2000" b="1" dirty="0">
                <a:latin typeface="標楷體" panose="03000509000000000000" pitchFamily="65" charset="-120"/>
                <a:ea typeface="標楷體" panose="03000509000000000000" pitchFamily="65" charset="-120"/>
              </a:rPr>
              <a:t>鼎之輕重，</a:t>
            </a:r>
            <a:r>
              <a:rPr lang="zh-TW" altLang="zh-TW" sz="2000" b="1" u="sng" dirty="0">
                <a:latin typeface="標楷體" panose="03000509000000000000" pitchFamily="65" charset="-120"/>
                <a:ea typeface="標楷體" panose="03000509000000000000" pitchFamily="65" charset="-120"/>
              </a:rPr>
              <a:t>似可問焉</a:t>
            </a:r>
            <a:r>
              <a:rPr lang="zh-TW" altLang="zh-TW" sz="2000" b="1" dirty="0">
                <a:latin typeface="標楷體" panose="03000509000000000000" pitchFamily="65" charset="-120"/>
                <a:ea typeface="標楷體" panose="03000509000000000000" pitchFamily="65" charset="-120"/>
              </a:rPr>
              <a:t>。</a:t>
            </a:r>
            <a:endParaRPr lang="en-US" altLang="zh-TW" sz="2000" b="1" dirty="0">
              <a:latin typeface="標楷體" panose="03000509000000000000" pitchFamily="65" charset="-120"/>
              <a:ea typeface="標楷體" panose="03000509000000000000" pitchFamily="65" charset="-120"/>
            </a:endParaRPr>
          </a:p>
          <a:p>
            <a:pPr marL="452438" indent="0">
              <a:buNone/>
            </a:pPr>
            <a:r>
              <a:rPr lang="zh-TW" altLang="zh-TW" sz="2000" dirty="0">
                <a:latin typeface="標楷體" panose="03000509000000000000" pitchFamily="65" charset="-120"/>
                <a:ea typeface="標楷體" panose="03000509000000000000" pitchFamily="65" charset="-120"/>
              </a:rPr>
              <a:t>胡林翼將此對聯拿給曾國藩後，曾國藩沒有當場答覆。過幾天後，胡林翼要給左宗棠回音，曾國藩琢磨改了ㄧ個字，</a:t>
            </a:r>
            <a:r>
              <a:rPr lang="zh-TW" altLang="zh-TW" sz="2000" b="1" dirty="0">
                <a:latin typeface="標楷體" panose="03000509000000000000" pitchFamily="65" charset="-120"/>
                <a:ea typeface="標楷體" panose="03000509000000000000" pitchFamily="65" charset="-120"/>
              </a:rPr>
              <a:t>把「似可問焉」改成「未可問焉」</a:t>
            </a:r>
            <a:r>
              <a:rPr lang="zh-TW" altLang="zh-TW" sz="2000" dirty="0">
                <a:latin typeface="標楷體" panose="03000509000000000000" pitchFamily="65" charset="-120"/>
                <a:ea typeface="標楷體" panose="03000509000000000000" pitchFamily="65" charset="-120"/>
              </a:rPr>
              <a:t>，迅速給胡林翼瞄ㄧ眼後點火燒掉。</a:t>
            </a:r>
            <a:endParaRPr lang="zh-TW" altLang="en-US" sz="20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66</a:t>
            </a:fld>
            <a:endParaRPr lang="zh-TW" altLang="en-US"/>
          </a:p>
        </p:txBody>
      </p:sp>
    </p:spTree>
    <p:extLst>
      <p:ext uri="{BB962C8B-B14F-4D97-AF65-F5344CB8AC3E}">
        <p14:creationId xmlns:p14="http://schemas.microsoft.com/office/powerpoint/2010/main" val="21421400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85000" lnSpcReduction="10000"/>
          </a:bodyPr>
          <a:lstStyle/>
          <a:p>
            <a:pPr marL="0" indent="0">
              <a:buNone/>
            </a:pPr>
            <a:r>
              <a:rPr lang="zh-TW" altLang="en-US" sz="2000" b="1" dirty="0">
                <a:latin typeface="標楷體"/>
                <a:ea typeface="標楷體"/>
              </a:rPr>
              <a:t>（二）左宗棠為何沒有「推翻滿清」</a:t>
            </a:r>
            <a:r>
              <a:rPr lang="en-US" altLang="zh-TW" sz="2000" b="1" dirty="0">
                <a:latin typeface="標楷體"/>
                <a:ea typeface="標楷體"/>
              </a:rPr>
              <a:t>﹖</a:t>
            </a:r>
            <a:r>
              <a:rPr lang="zh-TW" altLang="en-US" sz="2000" b="1" dirty="0">
                <a:latin typeface="標楷體"/>
                <a:ea typeface="標楷體"/>
              </a:rPr>
              <a:t>（續）</a:t>
            </a:r>
            <a:endParaRPr lang="en-US" altLang="zh-TW" sz="2000" b="1" dirty="0">
              <a:latin typeface="標楷體"/>
              <a:ea typeface="標楷體"/>
            </a:endParaRPr>
          </a:p>
          <a:p>
            <a:pPr marL="539750" indent="-274638">
              <a:buNone/>
            </a:pPr>
            <a:r>
              <a:rPr lang="en-US" altLang="zh-TW" sz="2000" dirty="0">
                <a:latin typeface="標楷體" panose="03000509000000000000" pitchFamily="65" charset="-120"/>
                <a:ea typeface="標楷體" panose="03000509000000000000" pitchFamily="65" charset="-120"/>
              </a:rPr>
              <a:t>4.</a:t>
            </a:r>
            <a:r>
              <a:rPr lang="zh-TW" altLang="zh-TW" sz="2000" dirty="0">
                <a:latin typeface="標楷體" panose="03000509000000000000" pitchFamily="65" charset="-120"/>
                <a:ea typeface="標楷體" panose="03000509000000000000" pitchFamily="65" charset="-120"/>
              </a:rPr>
              <a:t>以豪傑自許的左宗棠，為何沒有「取而代之」的念頭？我個人推測有</a:t>
            </a:r>
            <a:r>
              <a:rPr lang="zh-TW" altLang="en-US" sz="2000" dirty="0">
                <a:latin typeface="標楷體" panose="03000509000000000000" pitchFamily="65" charset="-120"/>
                <a:ea typeface="標楷體" panose="03000509000000000000" pitchFamily="65" charset="-120"/>
              </a:rPr>
              <a:t>三</a:t>
            </a:r>
            <a:r>
              <a:rPr lang="zh-TW" altLang="zh-TW" sz="2000" dirty="0">
                <a:latin typeface="標楷體" panose="03000509000000000000" pitchFamily="65" charset="-120"/>
                <a:ea typeface="標楷體" panose="03000509000000000000" pitchFamily="65" charset="-120"/>
              </a:rPr>
              <a:t>個原因。</a:t>
            </a:r>
          </a:p>
          <a:p>
            <a:pPr marL="892175" indent="-528638">
              <a:buNone/>
            </a:pP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）左宗棠篤信禍福相倚，他認為人生在世的福份，係祖先與自身經年累月修持的結果。</a:t>
            </a:r>
            <a:r>
              <a:rPr lang="zh-TW" altLang="zh-TW" sz="2000" b="1" dirty="0">
                <a:latin typeface="標楷體" panose="03000509000000000000" pitchFamily="65" charset="-120"/>
                <a:ea typeface="標楷體" panose="03000509000000000000" pitchFamily="65" charset="-120"/>
              </a:rPr>
              <a:t>福份既能「累積」，就會「消耗」</a:t>
            </a:r>
            <a:r>
              <a:rPr lang="zh-TW" altLang="zh-TW" sz="2000" dirty="0">
                <a:latin typeface="標楷體" panose="03000509000000000000" pitchFamily="65" charset="-120"/>
                <a:ea typeface="標楷體" panose="03000509000000000000" pitchFamily="65" charset="-120"/>
              </a:rPr>
              <a:t>。所以ㄧ再告誡家人惜福保泰。左宗棠此ㄧ觀念也許來自讀書心得，也許是入世閱歷，</a:t>
            </a:r>
            <a:r>
              <a:rPr lang="zh-TW" altLang="zh-TW" sz="2000" b="1" dirty="0">
                <a:latin typeface="標楷體" panose="03000509000000000000" pitchFamily="65" charset="-120"/>
                <a:ea typeface="標楷體" panose="03000509000000000000" pitchFamily="65" charset="-120"/>
              </a:rPr>
              <a:t>但的確限制左宗棠在「把事情作好」的境界，</a:t>
            </a:r>
            <a:r>
              <a:rPr lang="zh-TW" altLang="en-US" sz="2000" b="1" dirty="0">
                <a:latin typeface="標楷體" panose="03000509000000000000" pitchFamily="65" charset="-120"/>
                <a:ea typeface="標楷體" panose="03000509000000000000" pitchFamily="65" charset="-120"/>
              </a:rPr>
              <a:t>而</a:t>
            </a:r>
            <a:r>
              <a:rPr lang="zh-TW" altLang="zh-TW" sz="2000" b="1" dirty="0">
                <a:latin typeface="標楷體" panose="03000509000000000000" pitchFamily="65" charset="-120"/>
                <a:ea typeface="標楷體" panose="03000509000000000000" pitchFamily="65" charset="-120"/>
              </a:rPr>
              <a:t>不會踰越天地君臣的藩籬</a:t>
            </a:r>
            <a:r>
              <a:rPr lang="zh-TW" altLang="zh-TW" sz="2000" dirty="0">
                <a:latin typeface="標楷體" panose="03000509000000000000" pitchFamily="65" charset="-120"/>
                <a:ea typeface="標楷體" panose="03000509000000000000" pitchFamily="65" charset="-120"/>
              </a:rPr>
              <a:t>。</a:t>
            </a:r>
          </a:p>
          <a:p>
            <a:pPr marL="892175" indent="-528638">
              <a:buNone/>
            </a:pP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在現實面，左宗棠志氣雖高，實際辦事時，很講究「穩紮穩打」、「謀定後動」等步驟。在他心中，也許認為即使手擁重兵，但ㄧ則軍隊餉源糧草均仰賴其他省份協助，不夠時還得借款，ㄧ旦和朝廷反目，若無糧餉後援，不戰自潰；另ㄧ方面，當時漢人督撫雖然佔大多數，但漢人官僚之間，並不齊心，例如李鴻章的「淮系」，原本不斷在「唱衰他」，</a:t>
            </a:r>
            <a:r>
              <a:rPr lang="zh-TW" altLang="zh-TW" sz="2000" b="1" dirty="0">
                <a:latin typeface="標楷體" panose="03000509000000000000" pitchFamily="65" charset="-120"/>
                <a:ea typeface="標楷體" panose="03000509000000000000" pitchFamily="65" charset="-120"/>
              </a:rPr>
              <a:t>如果他揭竿起事，恐怕很多漢人官僚也不會支持他，這可能是最重要的因素吧</a:t>
            </a:r>
            <a:r>
              <a:rPr lang="zh-TW" altLang="zh-TW"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892175" indent="-528638">
              <a:buNone/>
            </a:pP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不過，我個人認為歷朝歷代，無論帝制或民主，無論封建或民國，其好壞的標準，在於老百姓的生活。</a:t>
            </a:r>
            <a:r>
              <a:rPr lang="zh-TW" altLang="zh-TW" sz="2000" b="1" dirty="0">
                <a:latin typeface="標楷體" panose="03000509000000000000" pitchFamily="65" charset="-120"/>
                <a:ea typeface="標楷體" panose="03000509000000000000" pitchFamily="65" charset="-120"/>
              </a:rPr>
              <a:t>老百姓過得舒服，就是好的時代好的政權；老百姓過得很辛苦，就是不好的時代不好的政權</a:t>
            </a:r>
            <a:r>
              <a:rPr lang="zh-TW" altLang="zh-TW" sz="2000" dirty="0">
                <a:latin typeface="標楷體" panose="03000509000000000000" pitchFamily="65" charset="-120"/>
                <a:ea typeface="標楷體" panose="03000509000000000000" pitchFamily="65" charset="-120"/>
              </a:rPr>
              <a:t>。凡為帝王將相或「在上位的人」，都應該隨時把這個標準擺在心上。我和</a:t>
            </a:r>
            <a:r>
              <a:rPr lang="zh-TW" altLang="zh-TW" sz="2000" b="1" dirty="0">
                <a:latin typeface="標楷體" panose="03000509000000000000" pitchFamily="65" charset="-120"/>
                <a:ea typeface="標楷體" panose="03000509000000000000" pitchFamily="65" charset="-120"/>
              </a:rPr>
              <a:t>左宗棠</a:t>
            </a:r>
            <a:r>
              <a:rPr lang="zh-TW" altLang="zh-TW" sz="2000" dirty="0">
                <a:latin typeface="標楷體" panose="03000509000000000000" pitchFamily="65" charset="-120"/>
                <a:ea typeface="標楷體" panose="03000509000000000000" pitchFamily="65" charset="-120"/>
              </a:rPr>
              <a:t>神交已久，知道左宗棠之所以冒險犯難，作那麼多事，</a:t>
            </a:r>
            <a:r>
              <a:rPr lang="zh-TW" altLang="zh-TW" sz="2000" b="1" dirty="0">
                <a:latin typeface="標楷體" panose="03000509000000000000" pitchFamily="65" charset="-120"/>
                <a:ea typeface="標楷體" panose="03000509000000000000" pitchFamily="65" charset="-120"/>
              </a:rPr>
              <a:t>心中始終抱著「讓老百姓過好的生活」，這個願望非常明確，其他都是次要的。</a:t>
            </a:r>
          </a:p>
          <a:p>
            <a:pPr marL="892175" indent="-528638">
              <a:buNone/>
            </a:pPr>
            <a:endParaRPr lang="zh-TW" altLang="zh-TW" sz="2000" dirty="0">
              <a:latin typeface="標楷體" panose="03000509000000000000" pitchFamily="65" charset="-120"/>
              <a:ea typeface="標楷體" panose="03000509000000000000" pitchFamily="65" charset="-120"/>
            </a:endParaRPr>
          </a:p>
          <a:p>
            <a:pPr marL="0" indent="0">
              <a:buNone/>
            </a:pPr>
            <a:endParaRPr lang="zh-TW" altLang="zh-TW" sz="2000" dirty="0"/>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67</a:t>
            </a:fld>
            <a:endParaRPr lang="zh-TW" altLang="en-US"/>
          </a:p>
        </p:txBody>
      </p:sp>
    </p:spTree>
    <p:extLst>
      <p:ext uri="{BB962C8B-B14F-4D97-AF65-F5344CB8AC3E}">
        <p14:creationId xmlns:p14="http://schemas.microsoft.com/office/powerpoint/2010/main" val="18227623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20000"/>
          </a:bodyPr>
          <a:lstStyle/>
          <a:p>
            <a:pPr marL="0" indent="0">
              <a:buNone/>
            </a:pPr>
            <a:r>
              <a:rPr lang="zh-TW" altLang="en-US" sz="2000" b="1" dirty="0">
                <a:latin typeface="標楷體"/>
                <a:ea typeface="標楷體"/>
              </a:rPr>
              <a:t>（三）左公儉德</a:t>
            </a:r>
            <a:endParaRPr lang="en-US" altLang="zh-TW" sz="2000" b="1" dirty="0">
              <a:latin typeface="標楷體"/>
              <a:ea typeface="標楷體"/>
            </a:endParaRPr>
          </a:p>
          <a:p>
            <a:pPr marL="176213" indent="0">
              <a:buNone/>
            </a:pPr>
            <a:r>
              <a:rPr lang="zh-TW" altLang="zh-TW" sz="2100" dirty="0">
                <a:latin typeface="標楷體" panose="03000509000000000000" pitchFamily="65" charset="-120"/>
                <a:ea typeface="標楷體" panose="03000509000000000000" pitchFamily="65" charset="-120"/>
              </a:rPr>
              <a:t>左宗棠當「方面大員」多年，有「恪靖侯」爵位，文官品級已至「東閣大學士」，照說收入很高，就算他不收「陋規」，「廉俸」絕不低（豈不聞三年清知府，十萬雪花銀，何況是一品官）。</a:t>
            </a:r>
            <a:r>
              <a:rPr lang="zh-TW" altLang="en-US" sz="2100" dirty="0">
                <a:latin typeface="標楷體" panose="03000509000000000000" pitchFamily="65" charset="-120"/>
                <a:ea typeface="標楷體" panose="03000509000000000000" pitchFamily="65" charset="-120"/>
              </a:rPr>
              <a:t>可是他遺留給子孫的財產非常有限（長沙家宅還是當年胡林翼與駱秉章聯合買下送給左宗棠的），他的收入花到那裡去啦</a:t>
            </a:r>
            <a:r>
              <a:rPr lang="en-US" altLang="zh-TW" sz="2100" dirty="0">
                <a:latin typeface="標楷體" panose="03000509000000000000" pitchFamily="65" charset="-120"/>
                <a:ea typeface="標楷體" panose="03000509000000000000" pitchFamily="65" charset="-120"/>
              </a:rPr>
              <a:t>﹖</a:t>
            </a:r>
          </a:p>
          <a:p>
            <a:pPr marL="363538" indent="-98425">
              <a:buNone/>
            </a:pPr>
            <a:r>
              <a:rPr lang="en-US" altLang="zh-TW" sz="2100" dirty="0">
                <a:latin typeface="標楷體" panose="03000509000000000000" pitchFamily="65" charset="-120"/>
                <a:ea typeface="標楷體" panose="03000509000000000000" pitchFamily="65" charset="-120"/>
              </a:rPr>
              <a:t>1.</a:t>
            </a:r>
            <a:r>
              <a:rPr lang="zh-TW" altLang="zh-TW" sz="2100" dirty="0">
                <a:latin typeface="標楷體" panose="03000509000000000000" pitchFamily="65" charset="-120"/>
                <a:ea typeface="標楷體" panose="03000509000000000000" pitchFamily="65" charset="-120"/>
              </a:rPr>
              <a:t>「</a:t>
            </a:r>
            <a:r>
              <a:rPr lang="zh-TW" altLang="zh-TW" sz="2100" b="1" dirty="0">
                <a:latin typeface="標楷體" panose="03000509000000000000" pitchFamily="65" charset="-120"/>
                <a:ea typeface="標楷體" panose="03000509000000000000" pitchFamily="65" charset="-120"/>
              </a:rPr>
              <a:t>爵相</a:t>
            </a:r>
            <a:r>
              <a:rPr lang="zh-TW" altLang="en-US" sz="2100" b="1" dirty="0">
                <a:latin typeface="標楷體"/>
                <a:ea typeface="標楷體"/>
              </a:rPr>
              <a:t>（指左宗棠）</a:t>
            </a:r>
            <a:r>
              <a:rPr lang="zh-TW" altLang="zh-TW" sz="2100" b="1" dirty="0">
                <a:latin typeface="標楷體" panose="03000509000000000000" pitchFamily="65" charset="-120"/>
                <a:ea typeface="標楷體" panose="03000509000000000000" pitchFamily="65" charset="-120"/>
              </a:rPr>
              <a:t>自奉甚儉，所得養廉銀（薪水啦），除寄家用二百金外，悉以賑民。</a:t>
            </a:r>
            <a:r>
              <a:rPr lang="zh-TW" altLang="zh-TW" sz="2100" dirty="0">
                <a:latin typeface="標楷體" panose="03000509000000000000" pitchFamily="65" charset="-120"/>
                <a:ea typeface="標楷體" panose="03000509000000000000" pitchFamily="65" charset="-120"/>
              </a:rPr>
              <a:t>寧波</a:t>
            </a:r>
            <a:r>
              <a:rPr lang="zh-TW" altLang="zh-TW" sz="2100" b="1" dirty="0">
                <a:latin typeface="標楷體" panose="03000509000000000000" pitchFamily="65" charset="-120"/>
                <a:ea typeface="標楷體" panose="03000509000000000000" pitchFamily="65" charset="-120"/>
              </a:rPr>
              <a:t>海關有巡撫平餘銀八千兩</a:t>
            </a:r>
            <a:r>
              <a:rPr lang="zh-TW" altLang="zh-TW" sz="2100" dirty="0">
                <a:latin typeface="標楷體" panose="03000509000000000000" pitchFamily="65" charset="-120"/>
                <a:ea typeface="標楷體" panose="03000509000000000000" pitchFamily="65" charset="-120"/>
              </a:rPr>
              <a:t>（就是浙江巡撫應得的陋規錢），循例解往，爵相謂《今日之我無需于此款，</a:t>
            </a:r>
            <a:r>
              <a:rPr lang="zh-TW" altLang="zh-TW" sz="2100" b="1" dirty="0">
                <a:latin typeface="標楷體" panose="03000509000000000000" pitchFamily="65" charset="-120"/>
                <a:ea typeface="標楷體" panose="03000509000000000000" pitchFamily="65" charset="-120"/>
              </a:rPr>
              <a:t>本可裁。然裁之，則後任將不給于用。不可以我獨擅清名，而致他人于困境。遂受之，而轉給賑局，其用心忠厚如此」</a:t>
            </a:r>
            <a:r>
              <a:rPr lang="zh-TW" altLang="zh-TW" sz="2100" dirty="0">
                <a:latin typeface="標楷體" panose="03000509000000000000" pitchFamily="65" charset="-120"/>
                <a:ea typeface="標楷體" panose="03000509000000000000" pitchFamily="65" charset="-120"/>
              </a:rPr>
              <a:t>（這份陋規我不需要，但如果把這陋規裁掉，以後的人有需要的話，就沒了。按：在清朝，公務員薪水不高，這種陋規是公務員可以具領，並不違法的）</a:t>
            </a:r>
          </a:p>
          <a:p>
            <a:pPr marL="363538" indent="0">
              <a:buNone/>
            </a:pPr>
            <a:r>
              <a:rPr lang="zh-TW" altLang="zh-TW" sz="2100" dirty="0">
                <a:latin typeface="標楷體" panose="03000509000000000000" pitchFamily="65" charset="-120"/>
                <a:ea typeface="標楷體" panose="03000509000000000000" pitchFamily="65" charset="-120"/>
              </a:rPr>
              <a:t>謹按：古人好稱「</a:t>
            </a:r>
            <a:r>
              <a:rPr lang="zh-TW" altLang="zh-TW" sz="2100" b="1" dirty="0">
                <a:latin typeface="標楷體" panose="03000509000000000000" pitchFamily="65" charset="-120"/>
                <a:ea typeface="標楷體" panose="03000509000000000000" pitchFamily="65" charset="-120"/>
              </a:rPr>
              <a:t>儉德</a:t>
            </a:r>
            <a:r>
              <a:rPr lang="zh-TW" altLang="zh-TW" sz="2100" dirty="0">
                <a:latin typeface="標楷體" panose="03000509000000000000" pitchFamily="65" charset="-120"/>
                <a:ea typeface="標楷體" panose="03000509000000000000" pitchFamily="65" charset="-120"/>
              </a:rPr>
              <a:t>」，</a:t>
            </a:r>
            <a:r>
              <a:rPr lang="zh-TW" altLang="zh-TW" sz="2100" b="1" dirty="0">
                <a:latin typeface="標楷體" panose="03000509000000000000" pitchFamily="65" charset="-120"/>
                <a:ea typeface="標楷體" panose="03000509000000000000" pitchFamily="65" charset="-120"/>
              </a:rPr>
              <a:t>其內涵有「儉」與「德」兩部分</a:t>
            </a:r>
            <a:r>
              <a:rPr lang="zh-TW" altLang="zh-TW" sz="2100" dirty="0">
                <a:latin typeface="標楷體" panose="03000509000000000000" pitchFamily="65" charset="-120"/>
                <a:ea typeface="標楷體" panose="03000509000000000000" pitchFamily="65" charset="-120"/>
              </a:rPr>
              <a:t>。讀書人出社會作事，可分三層境界。在公司在行政機關當夥計、職員，規矩辦事、領取俸給，不瀆職不貪污，這是本份；ㄧ旦職位循序而升，個人所得增加，能夠維持簡樸生活，不趨奢華，這又是本份，有修養有遠見的本份；至於</a:t>
            </a:r>
            <a:r>
              <a:rPr lang="zh-TW" altLang="zh-TW" sz="2100" b="1" dirty="0">
                <a:latin typeface="標楷體" panose="03000509000000000000" pitchFamily="65" charset="-120"/>
                <a:ea typeface="標楷體" panose="03000509000000000000" pitchFamily="65" charset="-120"/>
              </a:rPr>
              <a:t>能做到「自奉以儉，不以儉驕人，不以儉為難他人」，我認為這才有「德」，斯所謂「儉德」也！</a:t>
            </a:r>
          </a:p>
          <a:p>
            <a:pPr marL="0" indent="0">
              <a:buNone/>
            </a:pPr>
            <a:endParaRPr lang="en-US" altLang="zh-TW" sz="2000" dirty="0">
              <a:latin typeface="標楷體"/>
              <a:ea typeface="標楷體"/>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68</a:t>
            </a:fld>
            <a:endParaRPr lang="zh-TW" altLang="en-US"/>
          </a:p>
        </p:txBody>
      </p:sp>
    </p:spTree>
    <p:extLst>
      <p:ext uri="{BB962C8B-B14F-4D97-AF65-F5344CB8AC3E}">
        <p14:creationId xmlns:p14="http://schemas.microsoft.com/office/powerpoint/2010/main" val="1009117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a:ea typeface="標楷體"/>
              </a:rPr>
              <a:t>（三）左公儉德（續）</a:t>
            </a:r>
            <a:endParaRPr lang="en-US" altLang="zh-TW" sz="2000" b="1" dirty="0">
              <a:latin typeface="標楷體"/>
              <a:ea typeface="標楷體"/>
            </a:endParaRPr>
          </a:p>
          <a:p>
            <a:pPr marL="0" indent="265113">
              <a:buNone/>
            </a:pPr>
            <a:r>
              <a:rPr lang="en-US" altLang="zh-TW" sz="2000" dirty="0">
                <a:latin typeface="標楷體" panose="03000509000000000000" pitchFamily="65" charset="-120"/>
                <a:ea typeface="標楷體" panose="03000509000000000000" pitchFamily="65" charset="-120"/>
              </a:rPr>
              <a:t>2.</a:t>
            </a:r>
            <a:r>
              <a:rPr lang="zh-TW" altLang="en-US" sz="2000" dirty="0">
                <a:latin typeface="標楷體" panose="03000509000000000000" pitchFamily="65" charset="-120"/>
                <a:ea typeface="標楷體" panose="03000509000000000000" pitchFamily="65" charset="-120"/>
              </a:rPr>
              <a:t>左宗棠收入之去處還有下面幾個例子</a:t>
            </a:r>
            <a:r>
              <a:rPr lang="en-US" altLang="zh-TW" sz="2000" dirty="0">
                <a:latin typeface="標楷體" panose="03000509000000000000" pitchFamily="65" charset="-120"/>
                <a:ea typeface="標楷體" panose="03000509000000000000" pitchFamily="65" charset="-120"/>
              </a:rPr>
              <a:t>︰</a:t>
            </a:r>
          </a:p>
          <a:p>
            <a:pPr marL="804863" indent="-539750">
              <a:buNone/>
            </a:pP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捐錢給讀書人唸書、考試</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今歲廉項，蘭州書院膏火千數百兩，鄉試每名八兩，會試每名四十兩，</a:t>
            </a:r>
            <a:r>
              <a:rPr lang="zh-TW" altLang="zh-TW" sz="1800" b="1" dirty="0">
                <a:latin typeface="標楷體" panose="03000509000000000000" pitchFamily="65" charset="-120"/>
                <a:ea typeface="標楷體" panose="03000509000000000000" pitchFamily="65" charset="-120"/>
              </a:rPr>
              <a:t>將及萬兩</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「明春隴士與試者，當不止百人，寄銀三千兩，請閣下按人俵給</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。四十餘年前，金盡裘敝、人困驢嘶，猶在目前也」這是左宗棠想到自己當年趕考時缺盤纏的痛苦窘狀，捐錢給甘肅的考生。</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804863" indent="-539750">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捐錢給同事治喪、生活</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「克翁（指劉典）剛明耐苦，廉公有威，世所罕見；</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 至於身後ㄧ切費用，及靈櫬還里後</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及為太夫人建百歲坊費用，</a:t>
            </a:r>
            <a:r>
              <a:rPr lang="zh-TW" altLang="zh-TW" sz="1800" b="1" dirty="0">
                <a:latin typeface="標楷體" panose="03000509000000000000" pitchFamily="65" charset="-120"/>
                <a:ea typeface="標楷體" panose="03000509000000000000" pitchFamily="65" charset="-120"/>
              </a:rPr>
              <a:t>共六千兩，均由我廉項劃給，不動公款，恐累克翁清德</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此外，還分別捐錢照顧吳可讀、</a:t>
            </a:r>
            <a:r>
              <a:rPr lang="zh-TW" altLang="zh-TW" sz="1800" dirty="0">
                <a:latin typeface="標楷體" panose="03000509000000000000" pitchFamily="65" charset="-120"/>
                <a:ea typeface="標楷體" panose="03000509000000000000" pitchFamily="65" charset="-120"/>
              </a:rPr>
              <a:t>謝麟伯</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虞凱仲</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江忠源的兒子江孝棠</a:t>
            </a:r>
            <a:r>
              <a:rPr lang="zh-TW" altLang="en-US" sz="1800" dirty="0">
                <a:latin typeface="標楷體" panose="03000509000000000000" pitchFamily="65" charset="-120"/>
                <a:ea typeface="標楷體" panose="03000509000000000000" pitchFamily="65" charset="-120"/>
              </a:rPr>
              <a:t>等多人家屬生活或營葬需要）</a:t>
            </a:r>
          </a:p>
          <a:p>
            <a:pPr marL="804863" indent="-539750">
              <a:buNone/>
            </a:pP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捐錢辦公益事業</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「秦中紳富，性不曉事，慳鄙者多。勸捐稍ㄧ認真，易以致謗。司道之不肯任怨，亦固其宜。惟避謗而反以招謗，則不值耳。鑿井、區種ㄧ事現已通行舉辦，尚為慰意。</a:t>
            </a:r>
            <a:r>
              <a:rPr lang="zh-TW" altLang="zh-TW" sz="1800" b="1" dirty="0">
                <a:latin typeface="標楷體" panose="03000509000000000000" pitchFamily="65" charset="-120"/>
                <a:ea typeface="標楷體" panose="03000509000000000000" pitchFamily="65" charset="-120"/>
              </a:rPr>
              <a:t>經費弟自認之</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這又是地方上有錢人不願捐款，左宗棠自掏腰包，幫老百姓過好ㄧ點的日子。</a:t>
            </a:r>
            <a:r>
              <a:rPr lang="zh-TW" altLang="en-US" sz="1800" dirty="0">
                <a:latin typeface="標楷體" panose="03000509000000000000" pitchFamily="65" charset="-120"/>
                <a:ea typeface="標楷體" panose="03000509000000000000" pitchFamily="65" charset="-120"/>
              </a:rPr>
              <a:t>）</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69</a:t>
            </a:fld>
            <a:endParaRPr lang="zh-TW" altLang="en-US"/>
          </a:p>
        </p:txBody>
      </p:sp>
    </p:spTree>
    <p:extLst>
      <p:ext uri="{BB962C8B-B14F-4D97-AF65-F5344CB8AC3E}">
        <p14:creationId xmlns:p14="http://schemas.microsoft.com/office/powerpoint/2010/main" val="4059859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600" dirty="0">
                <a:latin typeface="標楷體" panose="03000509000000000000" pitchFamily="65" charset="-120"/>
                <a:ea typeface="標楷體" panose="03000509000000000000" pitchFamily="65" charset="-120"/>
              </a:rPr>
              <a:t>二、十五歲至二十歲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412776"/>
            <a:ext cx="8229600" cy="4713387"/>
          </a:xfrm>
        </p:spPr>
        <p:txBody>
          <a:bodyPr>
            <a:normAutofit lnSpcReduction="10000"/>
          </a:bodyPr>
          <a:lstStyle/>
          <a:p>
            <a:pPr marL="981075" indent="-981075">
              <a:buNone/>
            </a:pPr>
            <a:r>
              <a:rPr lang="zh-TW" altLang="en-US" sz="2400" dirty="0">
                <a:latin typeface="標楷體" panose="03000509000000000000" pitchFamily="65" charset="-120"/>
                <a:ea typeface="標楷體" panose="03000509000000000000" pitchFamily="65" charset="-120"/>
              </a:rPr>
              <a:t>（四）父親病逝，入長沙城南書院讀書，受到「山長」賀熙齡的賞識。</a:t>
            </a:r>
            <a:endParaRPr lang="en-US" altLang="zh-TW" sz="2400" dirty="0">
              <a:latin typeface="標楷體" panose="03000509000000000000" pitchFamily="65" charset="-120"/>
              <a:ea typeface="標楷體" panose="03000509000000000000" pitchFamily="65" charset="-120"/>
            </a:endParaRPr>
          </a:p>
          <a:p>
            <a:pPr marL="628650" indent="-363538">
              <a:buNone/>
            </a:pP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、賀熙齡也是進士出身，當過河南道監察御史、湖北學政、山東道監察御史等官職。</a:t>
            </a:r>
            <a:endParaRPr lang="en-US" altLang="zh-TW" sz="2000" dirty="0">
              <a:latin typeface="標楷體" panose="03000509000000000000" pitchFamily="65" charset="-120"/>
              <a:ea typeface="標楷體" panose="03000509000000000000" pitchFamily="65" charset="-120"/>
            </a:endParaRPr>
          </a:p>
          <a:p>
            <a:pPr marL="628650" indent="-363538">
              <a:buNone/>
            </a:pP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賀熙齡在城南書院講學八年，左宗棠實際只跟賀熙齡讀了ㄧ年書，但其後他經常以書信等方式向賀熙齡請教，所以自稱當了賀熙齡十年學生，而賀熙齡也確實是左宗棠ㄧ生中，除父祖以外，唯一的受業師。</a:t>
            </a:r>
          </a:p>
          <a:p>
            <a:pPr marL="628650" indent="-363538">
              <a:buNone/>
            </a:pPr>
            <a:r>
              <a:rPr lang="en-US" altLang="zh-TW" sz="2000" dirty="0">
                <a:latin typeface="標楷體" panose="03000509000000000000" pitchFamily="65" charset="-120"/>
                <a:ea typeface="標楷體" panose="03000509000000000000" pitchFamily="65" charset="-120"/>
              </a:rPr>
              <a:t>3.</a:t>
            </a:r>
            <a:r>
              <a:rPr lang="zh-TW" altLang="zh-TW" sz="2000" dirty="0">
                <a:latin typeface="標楷體" panose="03000509000000000000" pitchFamily="65" charset="-120"/>
                <a:ea typeface="標楷體" panose="03000509000000000000" pitchFamily="65" charset="-120"/>
              </a:rPr>
              <a:t>賀熙齡的教學宗旨是「</a:t>
            </a:r>
            <a:r>
              <a:rPr lang="zh-TW" altLang="zh-TW" sz="2000" b="1" u="sng" dirty="0">
                <a:latin typeface="標楷體" panose="03000509000000000000" pitchFamily="65" charset="-120"/>
                <a:ea typeface="標楷體" panose="03000509000000000000" pitchFamily="65" charset="-120"/>
              </a:rPr>
              <a:t>明辨義利，匡正人心，立志窮經，學以致用</a:t>
            </a:r>
            <a:r>
              <a:rPr lang="zh-TW" altLang="zh-TW" sz="2000" dirty="0">
                <a:latin typeface="標楷體" panose="03000509000000000000" pitchFamily="65" charset="-120"/>
                <a:ea typeface="標楷體" panose="03000509000000000000" pitchFamily="65" charset="-120"/>
              </a:rPr>
              <a:t>」，這正符合左宗棠的需要。</a:t>
            </a:r>
            <a:endParaRPr lang="en-US" altLang="zh-TW" sz="2000" dirty="0">
              <a:latin typeface="標楷體" panose="03000509000000000000" pitchFamily="65" charset="-120"/>
              <a:ea typeface="標楷體" panose="03000509000000000000" pitchFamily="65" charset="-120"/>
            </a:endParaRPr>
          </a:p>
          <a:p>
            <a:pPr marL="628650" indent="-363538">
              <a:buNone/>
            </a:pPr>
            <a:r>
              <a:rPr lang="en-US" altLang="zh-TW" sz="2000" dirty="0">
                <a:latin typeface="標楷體" panose="03000509000000000000" pitchFamily="65" charset="-120"/>
                <a:ea typeface="標楷體" panose="03000509000000000000" pitchFamily="65" charset="-120"/>
              </a:rPr>
              <a:t>4.</a:t>
            </a:r>
            <a:r>
              <a:rPr lang="zh-TW" altLang="zh-TW" sz="2000" dirty="0">
                <a:latin typeface="標楷體" panose="03000509000000000000" pitchFamily="65" charset="-120"/>
                <a:ea typeface="標楷體" panose="03000509000000000000" pitchFamily="65" charset="-120"/>
              </a:rPr>
              <a:t>賀熙齡對左宗棠頗為賞識，這可從他道光十九年回北京途中，所寫的一首詩「舟中懷左季高」</a:t>
            </a:r>
            <a:r>
              <a:rPr lang="zh-TW" altLang="en-US" sz="2000" dirty="0">
                <a:latin typeface="標楷體"/>
                <a:ea typeface="標楷體"/>
              </a:rPr>
              <a:t>（左宗棠字季高）</a:t>
            </a:r>
            <a:r>
              <a:rPr lang="zh-TW" altLang="zh-TW" sz="2000" dirty="0">
                <a:latin typeface="標楷體" panose="03000509000000000000" pitchFamily="65" charset="-120"/>
                <a:ea typeface="標楷體" panose="03000509000000000000" pitchFamily="65" charset="-120"/>
              </a:rPr>
              <a:t>看出來：</a:t>
            </a:r>
          </a:p>
          <a:p>
            <a:pPr marL="0" indent="1619250">
              <a:buNone/>
            </a:pPr>
            <a:r>
              <a:rPr lang="zh-TW" altLang="zh-TW" sz="2000" b="1" dirty="0">
                <a:latin typeface="標楷體" panose="03000509000000000000" pitchFamily="65" charset="-120"/>
                <a:ea typeface="標楷體" panose="03000509000000000000" pitchFamily="65" charset="-120"/>
              </a:rPr>
              <a:t>六朝花月毫端掃，萬里江山眼底橫。</a:t>
            </a:r>
            <a:endParaRPr lang="en-US" altLang="zh-TW" sz="2000" b="1" dirty="0">
              <a:latin typeface="標楷體" panose="03000509000000000000" pitchFamily="65" charset="-120"/>
              <a:ea typeface="標楷體" panose="03000509000000000000" pitchFamily="65" charset="-120"/>
            </a:endParaRPr>
          </a:p>
          <a:p>
            <a:pPr marL="0" indent="1619250">
              <a:buNone/>
            </a:pPr>
            <a:r>
              <a:rPr lang="zh-TW" altLang="zh-TW" sz="2000" b="1" dirty="0">
                <a:latin typeface="標楷體" panose="03000509000000000000" pitchFamily="65" charset="-120"/>
                <a:ea typeface="標楷體" panose="03000509000000000000" pitchFamily="65" charset="-120"/>
              </a:rPr>
              <a:t>開口能談天下事，讀書深抱古人情。</a:t>
            </a:r>
          </a:p>
          <a:p>
            <a:pPr marL="628650" indent="-363538">
              <a:buNone/>
            </a:pPr>
            <a:endParaRPr lang="zh-TW" altLang="zh-TW" sz="1800" b="1" dirty="0">
              <a:latin typeface="標楷體" panose="03000509000000000000" pitchFamily="65" charset="-120"/>
              <a:ea typeface="標楷體" panose="03000509000000000000" pitchFamily="65" charset="-120"/>
            </a:endParaRPr>
          </a:p>
          <a:p>
            <a:pPr marL="981075" indent="-981075">
              <a:buNone/>
            </a:pPr>
            <a:endParaRPr lang="zh-TW" altLang="en-US" sz="24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a:t>
            </a:fld>
            <a:endParaRPr lang="zh-TW" altLang="en-US"/>
          </a:p>
        </p:txBody>
      </p:sp>
    </p:spTree>
    <p:extLst>
      <p:ext uri="{BB962C8B-B14F-4D97-AF65-F5344CB8AC3E}">
        <p14:creationId xmlns:p14="http://schemas.microsoft.com/office/powerpoint/2010/main" val="16306182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lnSpcReduction="10000"/>
          </a:bodyPr>
          <a:lstStyle/>
          <a:p>
            <a:pPr marL="0" indent="0">
              <a:buNone/>
            </a:pPr>
            <a:r>
              <a:rPr lang="zh-TW" altLang="en-US" sz="2000" b="1" dirty="0">
                <a:latin typeface="標楷體"/>
                <a:ea typeface="標楷體"/>
              </a:rPr>
              <a:t>（三）左公儉德（續）</a:t>
            </a:r>
            <a:endParaRPr lang="en-US" altLang="zh-TW" sz="2000" b="1" dirty="0">
              <a:latin typeface="標楷體"/>
              <a:ea typeface="標楷體"/>
            </a:endParaRPr>
          </a:p>
          <a:p>
            <a:pPr marL="628650" indent="-628650">
              <a:buNone/>
            </a:pPr>
            <a:r>
              <a:rPr lang="en-US" altLang="zh-TW" sz="2000" dirty="0">
                <a:latin typeface="標楷體" panose="03000509000000000000" pitchFamily="65" charset="-120"/>
                <a:ea typeface="標楷體" panose="03000509000000000000" pitchFamily="65" charset="-120"/>
              </a:rPr>
              <a:t>（4</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捐錢支付修理城牆費用</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光緒四年四月，左宗棠向清廷申請報銷修理蘭州城垣動支銀三千三百九十七兩五錢ㄧ分五厘，但中央主管部門（工部）答覆，認為照市價報銷，與「例價」不符，要求據實刪減，再造清冊送部核銷。左宗棠覆奏，認為這次修城，是藉由軍隊之力。不但薪水、工價、口糧無須發給，即ㄧ切器具，亦由軍隊自備，只因麻繩、柳條、貝籠、白灰、磚塊等項，「本非營中所有，自應在外購辦（甘省工料物價本比外省昂貴）；其實用實銷，無可核減」。如果按照主管部門指示來辦，「徒增案牘，無益實事」。乾脆這樣好了，</a:t>
            </a:r>
            <a:r>
              <a:rPr lang="zh-TW" altLang="zh-TW" sz="2000" b="1" dirty="0">
                <a:latin typeface="標楷體" panose="03000509000000000000" pitchFamily="65" charset="-120"/>
                <a:ea typeface="標楷體" panose="03000509000000000000" pitchFamily="65" charset="-120"/>
              </a:rPr>
              <a:t>由我左宗棠薪水（養廉存餘項下）撥付三千三百九十七兩五錢ㄧ分五厘，「庶公款有着，亦免造報之煩」</a:t>
            </a:r>
            <a:r>
              <a:rPr lang="zh-TW" altLang="zh-TW" sz="2000" dirty="0">
                <a:latin typeface="標楷體" panose="03000509000000000000" pitchFamily="65" charset="-120"/>
                <a:ea typeface="標楷體" panose="03000509000000000000" pitchFamily="65" charset="-120"/>
              </a:rPr>
              <a:t>。</a:t>
            </a:r>
            <a:r>
              <a:rPr lang="zh-TW" altLang="en-US" sz="2000" dirty="0">
                <a:latin typeface="標楷體"/>
                <a:ea typeface="標楷體"/>
              </a:rPr>
              <a:t>）</a:t>
            </a:r>
            <a:endParaRPr lang="zh-TW" altLang="zh-TW" sz="2000" dirty="0">
              <a:latin typeface="標楷體" panose="03000509000000000000" pitchFamily="65" charset="-120"/>
              <a:ea typeface="標楷體" panose="03000509000000000000" pitchFamily="65" charset="-120"/>
            </a:endParaRPr>
          </a:p>
          <a:p>
            <a:pPr marL="628650" indent="0">
              <a:buNone/>
            </a:pPr>
            <a:r>
              <a:rPr lang="zh-TW" altLang="zh-TW" sz="2000" dirty="0">
                <a:latin typeface="標楷體" panose="03000509000000000000" pitchFamily="65" charset="-120"/>
                <a:ea typeface="標楷體" panose="03000509000000000000" pitchFamily="65" charset="-120"/>
              </a:rPr>
              <a:t>當您看到這裏，您ㄧ定大吃一驚。有人作官是「公款私用」，左宗棠則是「私款公用」。ㄧ般人常說「制度很重要，規定要遵守」，但</a:t>
            </a:r>
            <a:r>
              <a:rPr lang="zh-TW" altLang="zh-TW" sz="2000" b="1" dirty="0">
                <a:latin typeface="標楷體" panose="03000509000000000000" pitchFamily="65" charset="-120"/>
                <a:ea typeface="標楷體" panose="03000509000000000000" pitchFamily="65" charset="-120"/>
              </a:rPr>
              <a:t>有些事，明明公家佔了很大便宜，還要拿「制度」、「規定」逼迫他人作假帳，這難道是「正道」嗎？</a:t>
            </a:r>
            <a:r>
              <a:rPr lang="zh-TW" altLang="zh-TW" sz="2000" dirty="0">
                <a:latin typeface="標楷體" panose="03000509000000000000" pitchFamily="65" charset="-120"/>
                <a:ea typeface="標楷體" panose="03000509000000000000" pitchFamily="65" charset="-120"/>
              </a:rPr>
              <a:t>只有碰到左宗棠這「戅牛」，才會花自己的錢把麻煩公事了掉，又能維護公家「制度」、「規定」的顏面。</a:t>
            </a:r>
            <a:endParaRPr lang="en-US" altLang="zh-TW" sz="2000" dirty="0">
              <a:latin typeface="標楷體"/>
              <a:ea typeface="標楷體"/>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70</a:t>
            </a:fld>
            <a:endParaRPr lang="zh-TW" altLang="en-US"/>
          </a:p>
        </p:txBody>
      </p:sp>
    </p:spTree>
    <p:extLst>
      <p:ext uri="{BB962C8B-B14F-4D97-AF65-F5344CB8AC3E}">
        <p14:creationId xmlns:p14="http://schemas.microsoft.com/office/powerpoint/2010/main" val="7729201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10000"/>
          </a:bodyPr>
          <a:lstStyle/>
          <a:p>
            <a:pPr marL="0" indent="0">
              <a:buNone/>
            </a:pPr>
            <a:r>
              <a:rPr lang="zh-TW" altLang="en-US" sz="2000" b="1" dirty="0">
                <a:latin typeface="標楷體"/>
                <a:ea typeface="標楷體"/>
              </a:rPr>
              <a:t>（三）左公儉德（續）</a:t>
            </a:r>
            <a:endParaRPr lang="en-US" altLang="zh-TW" sz="2000" dirty="0">
              <a:latin typeface="標楷體"/>
              <a:ea typeface="標楷體"/>
            </a:endParaRPr>
          </a:p>
          <a:p>
            <a:pPr marL="0" indent="265113">
              <a:buNone/>
            </a:pPr>
            <a:r>
              <a:rPr lang="en-US" altLang="zh-TW" sz="1800" dirty="0">
                <a:latin typeface="標楷體" panose="03000509000000000000" pitchFamily="65" charset="-120"/>
                <a:ea typeface="標楷體" panose="03000509000000000000" pitchFamily="65" charset="-120"/>
              </a:rPr>
              <a:t>（5</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捐錢買海防軍火</a:t>
            </a:r>
            <a:r>
              <a:rPr lang="zh-TW" altLang="en-US" sz="1800" dirty="0">
                <a:latin typeface="標楷體" panose="03000509000000000000" pitchFamily="65" charset="-120"/>
                <a:ea typeface="標楷體" panose="03000509000000000000" pitchFamily="65" charset="-120"/>
              </a:rPr>
              <a:t>（</a:t>
            </a:r>
            <a:r>
              <a:rPr lang="en-US" altLang="zh-TW" sz="1800" dirty="0">
                <a:latin typeface="標楷體"/>
                <a:ea typeface="標楷體"/>
              </a:rPr>
              <a:t>《</a:t>
            </a:r>
            <a:r>
              <a:rPr lang="zh-TW" altLang="zh-TW" sz="1800" dirty="0">
                <a:latin typeface="標楷體" panose="03000509000000000000" pitchFamily="65" charset="-120"/>
                <a:ea typeface="標楷體" panose="03000509000000000000" pitchFamily="65" charset="-120"/>
              </a:rPr>
              <a:t>光緒六年，左宗棠「上總理各國事務衙門」函</a:t>
            </a:r>
            <a:r>
              <a:rPr lang="en-US" altLang="zh-TW" sz="1800" dirty="0">
                <a:latin typeface="標楷體"/>
                <a:ea typeface="標楷體"/>
              </a:rPr>
              <a:t>》</a:t>
            </a:r>
            <a:endParaRPr lang="zh-TW" altLang="zh-TW" sz="1800" dirty="0">
              <a:latin typeface="標楷體" panose="03000509000000000000" pitchFamily="65" charset="-120"/>
              <a:ea typeface="標楷體" panose="03000509000000000000" pitchFamily="65" charset="-120"/>
            </a:endParaRPr>
          </a:p>
          <a:p>
            <a:pPr marL="804863" indent="0">
              <a:buNone/>
            </a:pPr>
            <a:r>
              <a:rPr lang="zh-TW" altLang="zh-TW" sz="1800" dirty="0">
                <a:latin typeface="標楷體" panose="03000509000000000000" pitchFamily="65" charset="-120"/>
                <a:ea typeface="標楷體" panose="03000509000000000000" pitchFamily="65" charset="-120"/>
              </a:rPr>
              <a:t>左宗棠聽說西洋製造的水雷、魚雷很不錯，「詢其價值，答云水雷ㄧ具，需銀五兩上下，魚雷ㄧ具，則需銀二百兩外，價值甚廉。宗棠</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立托為購辦水雷二百具、魚雷二十具，交胡光墉分送閩、浙兩省，備海防之須。其價銀則由陜甘廉項劃兌」。</a:t>
            </a:r>
            <a:r>
              <a:rPr lang="en-US" altLang="zh-TW" sz="1800" dirty="0">
                <a:latin typeface="標楷體"/>
                <a:ea typeface="標楷體"/>
              </a:rPr>
              <a:t>《</a:t>
            </a:r>
            <a:r>
              <a:rPr lang="zh-TW" altLang="zh-TW" sz="1800" dirty="0">
                <a:latin typeface="標楷體" panose="03000509000000000000" pitchFamily="65" charset="-120"/>
                <a:ea typeface="標楷體" panose="03000509000000000000" pitchFamily="65" charset="-120"/>
              </a:rPr>
              <a:t>其後左宗棠予沈吉田的信中，也提到「廉項除捐購水雷、魚雷外</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a:ea typeface="標楷體"/>
              </a:rPr>
              <a:t>》</a:t>
            </a:r>
            <a:r>
              <a:rPr lang="zh-TW"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顯示他甚至捐款買公家所需的軍火</a:t>
            </a:r>
            <a:r>
              <a:rPr lang="zh-TW" altLang="zh-TW" sz="1800" dirty="0">
                <a:latin typeface="標楷體" panose="03000509000000000000" pitchFamily="65" charset="-120"/>
                <a:ea typeface="標楷體" panose="03000509000000000000" pitchFamily="65" charset="-120"/>
              </a:rPr>
              <a:t>）</a:t>
            </a:r>
          </a:p>
          <a:p>
            <a:pPr marL="804863" indent="0">
              <a:buNone/>
            </a:pPr>
            <a:r>
              <a:rPr lang="zh-TW" altLang="zh-TW" sz="1800" dirty="0">
                <a:latin typeface="標楷體" panose="03000509000000000000" pitchFamily="65" charset="-120"/>
                <a:ea typeface="標楷體" panose="03000509000000000000" pitchFamily="65" charset="-120"/>
              </a:rPr>
              <a:t>連國防所需的戰備武器，左宗棠也要由自己腰包掏錢去買，我對當時清朝的各項制度，實在感到不可思議！</a:t>
            </a:r>
            <a:endParaRPr lang="zh-TW" altLang="en-US" sz="1800" dirty="0">
              <a:latin typeface="標楷體" panose="03000509000000000000" pitchFamily="65" charset="-120"/>
              <a:ea typeface="標楷體" panose="03000509000000000000" pitchFamily="65" charset="-120"/>
            </a:endParaRPr>
          </a:p>
          <a:p>
            <a:pPr marL="892175" indent="-627063">
              <a:buNone/>
            </a:pPr>
            <a:r>
              <a:rPr lang="en-US" altLang="zh-TW" sz="2000" dirty="0">
                <a:latin typeface="標楷體"/>
                <a:ea typeface="標楷體"/>
              </a:rPr>
              <a:t>（6</a:t>
            </a:r>
            <a:r>
              <a:rPr lang="zh-TW" altLang="en-US" sz="2000" dirty="0">
                <a:latin typeface="標楷體"/>
                <a:ea typeface="標楷體"/>
              </a:rPr>
              <a:t>）其餘包括捐錢給「京餉」（軍隊）、湘陰縣修城牆、「家鄉的義倉、義學、試館、宗祠」、家鄉讀書人趕考盤纏等。</a:t>
            </a:r>
            <a:endParaRPr lang="en-US" altLang="zh-TW" sz="2000" dirty="0">
              <a:latin typeface="標楷體"/>
              <a:ea typeface="標楷體"/>
            </a:endParaRPr>
          </a:p>
          <a:p>
            <a:pPr marL="892175" indent="-627063">
              <a:buNone/>
            </a:pPr>
            <a:r>
              <a:rPr lang="en-US" altLang="zh-TW" sz="2000" b="1" dirty="0">
                <a:latin typeface="標楷體"/>
                <a:ea typeface="標楷體"/>
              </a:rPr>
              <a:t>3.</a:t>
            </a:r>
            <a:r>
              <a:rPr lang="zh-TW" altLang="en-US" sz="2000" b="1" dirty="0">
                <a:latin typeface="標楷體"/>
                <a:ea typeface="標楷體"/>
              </a:rPr>
              <a:t>左宗棠自己生活上的開銷呢</a:t>
            </a:r>
            <a:r>
              <a:rPr lang="en-US" altLang="zh-TW" sz="2000" b="1" dirty="0">
                <a:latin typeface="標楷體"/>
                <a:ea typeface="標楷體"/>
              </a:rPr>
              <a:t>﹖</a:t>
            </a:r>
          </a:p>
          <a:p>
            <a:pPr marL="539750" indent="0">
              <a:buNone/>
            </a:pPr>
            <a:r>
              <a:rPr lang="zh-TW" altLang="en-US" sz="1900" dirty="0">
                <a:latin typeface="標楷體" panose="03000509000000000000" pitchFamily="65" charset="-120"/>
                <a:ea typeface="標楷體" panose="03000509000000000000" pitchFamily="65" charset="-120"/>
              </a:rPr>
              <a:t>左宗棠早年家貧，少年時仰賴書院「膏火銀」為生。入贅周府後以教書先生為業，其後買田作農，生活儉樸不待言。後來當了大官，領軍作戰，都是住帳棚，「窮冬猶衣蘊袍」，與士卒同甘苦。有位德國人福克，曾在西北與左宗棠共同生活一段時間，所寫「西行瑣錄」，說左宗棠「起居飲食，簡省異常，內無姬妾，外鮮應酬之人」、「愛民猶如赤子，屬員禁絕奢華，居恆不衣華服，飲食不尚珍饈。如此豐功偉業，猶不改儒生氣象」。</a:t>
            </a:r>
          </a:p>
          <a:p>
            <a:pPr marL="53975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71</a:t>
            </a:fld>
            <a:endParaRPr lang="zh-TW" altLang="en-US"/>
          </a:p>
        </p:txBody>
      </p:sp>
    </p:spTree>
    <p:extLst>
      <p:ext uri="{BB962C8B-B14F-4D97-AF65-F5344CB8AC3E}">
        <p14:creationId xmlns:p14="http://schemas.microsoft.com/office/powerpoint/2010/main" val="26114743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lnSpcReduction="10000"/>
          </a:bodyPr>
          <a:lstStyle/>
          <a:p>
            <a:pPr marL="0" indent="0">
              <a:buNone/>
            </a:pPr>
            <a:r>
              <a:rPr lang="zh-TW" altLang="en-US" sz="2000" b="1" dirty="0">
                <a:latin typeface="標楷體"/>
                <a:ea typeface="標楷體"/>
              </a:rPr>
              <a:t>（三）左公儉德（續）</a:t>
            </a:r>
            <a:endParaRPr lang="en-US" altLang="zh-TW" sz="2000" dirty="0">
              <a:latin typeface="標楷體"/>
              <a:ea typeface="標楷體"/>
            </a:endParaRP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）左宗棠的家用可從他寫的</a:t>
            </a:r>
            <a:r>
              <a:rPr lang="zh-TW" altLang="zh-TW" sz="1800" dirty="0">
                <a:latin typeface="標楷體" panose="03000509000000000000" pitchFamily="65" charset="-120"/>
                <a:ea typeface="標楷體" panose="03000509000000000000" pitchFamily="65" charset="-120"/>
              </a:rPr>
              <a:t>「亡妻周夫人墓誌銘」</a:t>
            </a:r>
            <a:r>
              <a:rPr lang="zh-TW" altLang="en-US" sz="1800" dirty="0">
                <a:latin typeface="標楷體" panose="03000509000000000000" pitchFamily="65" charset="-120"/>
                <a:ea typeface="標楷體" panose="03000509000000000000" pitchFamily="65" charset="-120"/>
              </a:rPr>
              <a:t>看出端倪</a:t>
            </a:r>
            <a:r>
              <a:rPr lang="zh-TW" altLang="zh-TW" sz="1800" dirty="0">
                <a:latin typeface="標楷體" panose="03000509000000000000" pitchFamily="65" charset="-120"/>
                <a:ea typeface="標楷體" panose="03000509000000000000" pitchFamily="65" charset="-120"/>
              </a:rPr>
              <a:t>，「余以寒生驟致通顯，</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不欲以利祿為身家計。又念吾父母貧約終身，不待祿養，所以貽妻子者誠不忍多有所加。廉俸既豐，以輸之官，散之軍中，公之族黨鄉邦，</a:t>
            </a:r>
            <a:r>
              <a:rPr lang="zh-TW" altLang="zh-TW" sz="1800" b="1" dirty="0">
                <a:latin typeface="標楷體" panose="03000509000000000000" pitchFamily="65" charset="-120"/>
                <a:ea typeface="標楷體" panose="03000509000000000000" pitchFamily="65" charset="-120"/>
              </a:rPr>
              <a:t>每歲寄歸寧家課子者不及二十分之一</a:t>
            </a:r>
            <a:r>
              <a:rPr lang="zh-TW" altLang="zh-TW" sz="1800" dirty="0">
                <a:latin typeface="標楷體" panose="03000509000000000000" pitchFamily="65" charset="-120"/>
                <a:ea typeface="標楷體" panose="03000509000000000000" pitchFamily="65" charset="-120"/>
              </a:rPr>
              <a:t>，夫人安之若素。嗚呼！婦人適人，由窮苦而充裕，患難而安榮，雖賢知鮮不移其志。若夫人黽勉同心，初終一致，已非尋常所能，矧其心之所存尚有進于此者！</a:t>
            </a:r>
            <a:r>
              <a:rPr lang="zh-TW" altLang="en-US" sz="1800" dirty="0">
                <a:latin typeface="標楷體"/>
                <a:ea typeface="標楷體"/>
              </a:rPr>
              <a:t>」。</a:t>
            </a:r>
            <a:endParaRPr lang="zh-TW" altLang="zh-TW" sz="1800" dirty="0">
              <a:latin typeface="標楷體" panose="03000509000000000000" pitchFamily="65" charset="-120"/>
              <a:ea typeface="標楷體" panose="03000509000000000000" pitchFamily="65" charset="-120"/>
            </a:endParaRP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他家有位叫何三的門房，老實但晚年境況不佳，周夫人曾要左宗棠給何三兵勇的待遇，但左宗棠認為兵勇是公職，不可給家人，沒照周夫人意思辦。後來周夫人過逝，</a:t>
            </a:r>
            <a:r>
              <a:rPr lang="zh-TW" altLang="zh-TW" sz="1800" b="1" dirty="0">
                <a:latin typeface="標楷體" panose="03000509000000000000" pitchFamily="65" charset="-120"/>
                <a:ea typeface="標楷體" panose="03000509000000000000" pitchFamily="65" charset="-120"/>
              </a:rPr>
              <a:t>左宗棠從自己腰包把相當四年兵勇待遇付給何三（二百二十兩六錢），公私分明</a:t>
            </a:r>
            <a:r>
              <a:rPr lang="zh-TW" altLang="zh-TW" sz="1800" dirty="0">
                <a:latin typeface="標楷體" panose="03000509000000000000" pitchFamily="65" charset="-120"/>
                <a:ea typeface="標楷體" panose="03000509000000000000" pitchFamily="65" charset="-120"/>
              </a:rPr>
              <a:t>。</a:t>
            </a:r>
          </a:p>
          <a:p>
            <a:pPr marL="715963" indent="-4508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王家璧在「狄雲行館偶刊」中</a:t>
            </a:r>
            <a:r>
              <a:rPr lang="zh-TW" altLang="en-US" sz="1800" dirty="0">
                <a:latin typeface="標楷體" panose="03000509000000000000" pitchFamily="65" charset="-120"/>
                <a:ea typeface="標楷體" panose="03000509000000000000" pitchFamily="65" charset="-120"/>
              </a:rPr>
              <a:t>說</a:t>
            </a:r>
            <a:r>
              <a:rPr lang="zh-TW" altLang="zh-TW" sz="1800" dirty="0">
                <a:latin typeface="標楷體" panose="03000509000000000000" pitchFamily="65" charset="-120"/>
                <a:ea typeface="標楷體" panose="03000509000000000000" pitchFamily="65" charset="-120"/>
              </a:rPr>
              <a:t>，去左宗棠辦公室，發現左宗棠伏案治理公文書時，</a:t>
            </a:r>
            <a:r>
              <a:rPr lang="zh-TW" altLang="zh-TW" sz="1800" b="1" dirty="0">
                <a:latin typeface="標楷體" panose="03000509000000000000" pitchFamily="65" charset="-120"/>
                <a:ea typeface="標楷體" panose="03000509000000000000" pitchFamily="65" charset="-120"/>
              </a:rPr>
              <a:t>兩隻手臂裝了「袖套」（以布護袖）</a:t>
            </a:r>
            <a:r>
              <a:rPr lang="zh-TW" altLang="zh-TW" sz="1800" dirty="0">
                <a:latin typeface="標楷體" panose="03000509000000000000" pitchFamily="65" charset="-120"/>
                <a:ea typeface="標楷體" panose="03000509000000000000" pitchFamily="65" charset="-120"/>
              </a:rPr>
              <a:t>，他覺得很有用，回家仿製，並將其命名「宮保袖」（那時左宗棠已有「太子少保」的「宮銜」）。王家璧</a:t>
            </a:r>
            <a:r>
              <a:rPr lang="zh-TW" altLang="en-US" sz="1800" dirty="0">
                <a:latin typeface="標楷體" panose="03000509000000000000" pitchFamily="65" charset="-120"/>
                <a:ea typeface="標楷體" panose="03000509000000000000" pitchFamily="65" charset="-120"/>
              </a:rPr>
              <a:t>寫了首</a:t>
            </a:r>
            <a:r>
              <a:rPr lang="zh-TW" altLang="zh-TW" sz="1800" dirty="0">
                <a:latin typeface="標楷體" panose="03000509000000000000" pitchFamily="65" charset="-120"/>
                <a:ea typeface="標楷體" panose="03000509000000000000" pitchFamily="65" charset="-120"/>
              </a:rPr>
              <a:t>「宮保袖歌」 </a:t>
            </a:r>
            <a:r>
              <a:rPr lang="zh-TW" altLang="en-US" sz="1800" dirty="0">
                <a:latin typeface="標楷體" panose="03000509000000000000" pitchFamily="65" charset="-120"/>
                <a:ea typeface="標楷體" panose="03000509000000000000" pitchFamily="65" charset="-120"/>
              </a:rPr>
              <a:t>，前面幾句是</a:t>
            </a:r>
            <a:r>
              <a:rPr lang="zh-TW" altLang="zh-TW" sz="1800" dirty="0">
                <a:latin typeface="標楷體" panose="03000509000000000000" pitchFamily="65" charset="-120"/>
                <a:ea typeface="標楷體" panose="03000509000000000000" pitchFamily="65" charset="-120"/>
              </a:rPr>
              <a:t>「夫子袂，何短右？（孔夫子右手袖較短，便於作事）宮保袖，何有偶？</a:t>
            </a:r>
            <a:r>
              <a:rPr lang="zh-TW" altLang="zh-TW" sz="1800" b="1" dirty="0">
                <a:latin typeface="標楷體" panose="03000509000000000000" pitchFamily="65" charset="-120"/>
                <a:ea typeface="標楷體" panose="03000509000000000000" pitchFamily="65" charset="-120"/>
              </a:rPr>
              <a:t>勤邦儉家可大受，衣錦尚絅通則久</a:t>
            </a:r>
            <a:r>
              <a:rPr lang="zh-TW" altLang="zh-TW" sz="1800" dirty="0">
                <a:latin typeface="標楷體" panose="03000509000000000000" pitchFamily="65" charset="-120"/>
                <a:ea typeface="標楷體" panose="03000509000000000000" pitchFamily="65" charset="-120"/>
              </a:rPr>
              <a:t>（外頭套衫，比諭君子之道深藏不露而日益彰明）</a:t>
            </a:r>
            <a:r>
              <a:rPr lang="zh-TW" altLang="en-US" sz="1800" dirty="0">
                <a:latin typeface="標楷體" panose="03000509000000000000" pitchFamily="65" charset="-120"/>
                <a:ea typeface="標楷體" panose="03000509000000000000" pitchFamily="65" charset="-120"/>
              </a:rPr>
              <a:t>」，對左宗棠的儉省非常佩服</a:t>
            </a:r>
            <a:r>
              <a:rPr lang="zh-TW" altLang="zh-TW" sz="1800" dirty="0">
                <a:latin typeface="標楷體" panose="03000509000000000000" pitchFamily="65" charset="-120"/>
                <a:ea typeface="標楷體" panose="03000509000000000000" pitchFamily="65" charset="-120"/>
              </a:rPr>
              <a:t>。</a:t>
            </a:r>
          </a:p>
          <a:p>
            <a:pPr marL="0" indent="0">
              <a:buNone/>
            </a:pPr>
            <a:endParaRPr lang="en-US" altLang="zh-TW" sz="1800" dirty="0">
              <a:latin typeface="標楷體"/>
              <a:ea typeface="標楷體"/>
            </a:endParaRPr>
          </a:p>
          <a:p>
            <a:pPr marL="0" indent="0">
              <a:buNone/>
            </a:pPr>
            <a:endParaRPr lang="zh-TW" altLang="en-US" sz="1800" dirty="0">
              <a:latin typeface="標楷體" panose="03000509000000000000" pitchFamily="65" charset="-120"/>
              <a:ea typeface="標楷體" panose="03000509000000000000" pitchFamily="65" charset="-120"/>
            </a:endParaRPr>
          </a:p>
          <a:p>
            <a:pPr marL="0"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72</a:t>
            </a:fld>
            <a:endParaRPr lang="zh-TW" altLang="en-US"/>
          </a:p>
        </p:txBody>
      </p:sp>
    </p:spTree>
    <p:extLst>
      <p:ext uri="{BB962C8B-B14F-4D97-AF65-F5344CB8AC3E}">
        <p14:creationId xmlns:p14="http://schemas.microsoft.com/office/powerpoint/2010/main" val="16650870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（三）左公儉德（續）</a:t>
            </a:r>
            <a:endParaRPr lang="en-US" altLang="zh-TW" sz="2000" dirty="0">
              <a:latin typeface="標楷體" panose="03000509000000000000" pitchFamily="65" charset="-120"/>
              <a:ea typeface="標楷體" panose="03000509000000000000" pitchFamily="65" charset="-120"/>
            </a:endParaRPr>
          </a:p>
          <a:p>
            <a:pPr marL="0" indent="265113">
              <a:buNone/>
            </a:pP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左宗棠「惜物」還有下面這件</a:t>
            </a:r>
            <a:r>
              <a:rPr lang="zh-TW" altLang="en-US" sz="1800" dirty="0">
                <a:latin typeface="標楷體"/>
                <a:ea typeface="標楷體"/>
              </a:rPr>
              <a:t>「</a:t>
            </a:r>
            <a:r>
              <a:rPr lang="zh-TW" altLang="zh-TW" sz="1800" dirty="0">
                <a:latin typeface="標楷體" panose="03000509000000000000" pitchFamily="65" charset="-120"/>
                <a:ea typeface="標楷體" panose="03000509000000000000" pitchFamily="65" charset="-120"/>
              </a:rPr>
              <a:t>再生衣鞋</a:t>
            </a:r>
            <a:r>
              <a:rPr lang="zh-TW" altLang="en-US" sz="1800" dirty="0">
                <a:latin typeface="標楷體"/>
                <a:ea typeface="標楷體"/>
              </a:rPr>
              <a:t>」</a:t>
            </a:r>
            <a:r>
              <a:rPr lang="zh-TW" altLang="en-US" sz="1800" dirty="0">
                <a:latin typeface="標楷體" panose="03000509000000000000" pitchFamily="65" charset="-120"/>
                <a:ea typeface="標楷體" panose="03000509000000000000" pitchFamily="65" charset="-120"/>
              </a:rPr>
              <a:t>事為證</a:t>
            </a:r>
            <a:endParaRPr lang="en-US" altLang="zh-TW" sz="1800" dirty="0">
              <a:latin typeface="標楷體" panose="03000509000000000000" pitchFamily="65" charset="-120"/>
              <a:ea typeface="標楷體" panose="03000509000000000000" pitchFamily="65" charset="-120"/>
            </a:endParaRPr>
          </a:p>
          <a:p>
            <a:pPr marL="539750" indent="0">
              <a:buNone/>
            </a:pPr>
            <a:r>
              <a:rPr lang="zh-TW" altLang="zh-TW" sz="1800" dirty="0">
                <a:latin typeface="標楷體" panose="03000509000000000000" pitchFamily="65" charset="-120"/>
                <a:ea typeface="標楷體" panose="03000509000000000000" pitchFamily="65" charset="-120"/>
              </a:rPr>
              <a:t>左宗棠在陝甘平回亂時，要求其部隊更換新營帳，必須將舊營帳全數繳回。而後以舊營帳的布料，製作比較厚的衣服，發給當地老百姓。當時的陝甘地區，不僅糧食價格高昂，就連製作衣服的棉布也很缺乏。左宗棠發給民眾的「寒衣」，數量在十萬件以上。</a:t>
            </a:r>
          </a:p>
          <a:p>
            <a:pPr marL="539750" indent="0">
              <a:buNone/>
            </a:pPr>
            <a:r>
              <a:rPr lang="zh-TW" altLang="zh-TW" sz="1800" dirty="0">
                <a:latin typeface="標楷體" panose="03000509000000000000" pitchFamily="65" charset="-120"/>
                <a:ea typeface="標楷體" panose="03000509000000000000" pitchFamily="65" charset="-120"/>
              </a:rPr>
              <a:t>此外，左宗棠規定，拆舊營帳時留下來的各項「棚筋布條」，不得丟棄。並要求士兵將這些散碎材料拿來「織履」，就是製作鞋子，送給沒鞋穿的老百姓。有許多當地老百姓拿到手後，還不知道這鞋怎麼產生的。</a:t>
            </a:r>
          </a:p>
          <a:p>
            <a:pPr marL="539750" indent="0">
              <a:buNone/>
            </a:pPr>
            <a:r>
              <a:rPr lang="zh-TW" altLang="zh-TW" sz="1800" dirty="0">
                <a:latin typeface="標楷體" panose="03000509000000000000" pitchFamily="65" charset="-120"/>
                <a:ea typeface="標楷體" panose="03000509000000000000" pitchFamily="65" charset="-120"/>
              </a:rPr>
              <a:t>我們可以想像，那些穿上「寒衣」不再為酷寒所苦的老百姓，以及不用再打赤腳的老百姓（特別是小孩子），心中必然充滿溫暖踏實的感念。</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「清史稿」結論說左宗棠「事功著矣，其志行忠介，亦有過人。</a:t>
            </a:r>
            <a:r>
              <a:rPr lang="zh-TW" altLang="zh-TW" sz="1800" b="1" dirty="0">
                <a:latin typeface="標楷體" panose="03000509000000000000" pitchFamily="65" charset="-120"/>
                <a:ea typeface="標楷體" panose="03000509000000000000" pitchFamily="65" charset="-120"/>
              </a:rPr>
              <a:t>廉不言貧，勤不言勞</a:t>
            </a:r>
            <a:r>
              <a:rPr lang="zh-TW" altLang="zh-TW" sz="1800" dirty="0">
                <a:latin typeface="標楷體" panose="03000509000000000000" pitchFamily="65" charset="-120"/>
                <a:ea typeface="標楷體" panose="03000509000000000000" pitchFamily="65" charset="-120"/>
              </a:rPr>
              <a:t>，待將士以誠信相感。善於治民，每克ㄧ地，招徠撫綏，眾至如歸。</a:t>
            </a:r>
            <a:r>
              <a:rPr lang="zh-TW" altLang="zh-TW" sz="1800" b="1" dirty="0">
                <a:latin typeface="標楷體" panose="03000509000000000000" pitchFamily="65" charset="-120"/>
                <a:ea typeface="標楷體" panose="03000509000000000000" pitchFamily="65" charset="-120"/>
              </a:rPr>
              <a:t>論者謂宗棠有霸才，而治民則以王道行之</a:t>
            </a:r>
            <a:r>
              <a:rPr lang="zh-TW" altLang="zh-TW" sz="1800" dirty="0">
                <a:latin typeface="標楷體" panose="03000509000000000000" pitchFamily="65" charset="-120"/>
                <a:ea typeface="標楷體" panose="03000509000000000000" pitchFamily="65" charset="-120"/>
              </a:rPr>
              <a:t>，信哉。宗棠初出治軍</a:t>
            </a:r>
            <a:r>
              <a:rPr lang="zh-TW" altLang="en-US" sz="1800" dirty="0">
                <a:latin typeface="標楷體" panose="03000509000000000000" pitchFamily="65" charset="-120"/>
                <a:ea typeface="標楷體" panose="03000509000000000000" pitchFamily="65" charset="-120"/>
              </a:rPr>
              <a:t>，胡林翼為書告湖南曰“左公不顧家，請歲籌三百六十金以贍其私”。</a:t>
            </a:r>
            <a:r>
              <a:rPr lang="zh-TW" altLang="zh-TW" sz="1800" dirty="0">
                <a:latin typeface="標楷體" panose="03000509000000000000" pitchFamily="65" charset="-120"/>
                <a:ea typeface="標楷體" panose="03000509000000000000" pitchFamily="65" charset="-120"/>
              </a:rPr>
              <a:t>曾國藩見其所居幕陋小，為別製二幕貽之</a:t>
            </a:r>
            <a:r>
              <a:rPr lang="zh-TW" altLang="en-US"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其廉儉若此</a:t>
            </a:r>
            <a:r>
              <a:rPr lang="zh-TW" altLang="zh-TW" sz="1800" dirty="0">
                <a:latin typeface="標楷體" panose="03000509000000000000" pitchFamily="65" charset="-120"/>
                <a:ea typeface="標楷體" panose="03000509000000000000" pitchFamily="65" charset="-120"/>
              </a:rPr>
              <a:t>」。</a:t>
            </a:r>
          </a:p>
          <a:p>
            <a:pPr marL="0" indent="0">
              <a:buNone/>
            </a:pP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73</a:t>
            </a:fld>
            <a:endParaRPr lang="zh-TW" altLang="en-US"/>
          </a:p>
        </p:txBody>
      </p:sp>
    </p:spTree>
    <p:extLst>
      <p:ext uri="{BB962C8B-B14F-4D97-AF65-F5344CB8AC3E}">
        <p14:creationId xmlns:p14="http://schemas.microsoft.com/office/powerpoint/2010/main" val="264174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lstStyle/>
          <a:p>
            <a:pPr marL="0" indent="2511425">
              <a:buNone/>
            </a:pPr>
            <a:r>
              <a:rPr lang="zh-TW" altLang="zh-TW" sz="2400" b="1" dirty="0">
                <a:latin typeface="標楷體" panose="03000509000000000000" pitchFamily="65" charset="-120"/>
                <a:ea typeface="標楷體" panose="03000509000000000000" pitchFamily="65" charset="-120"/>
              </a:rPr>
              <a:t>曾國荃輓左宗棠聯</a:t>
            </a:r>
            <a:endParaRPr lang="en-US" altLang="zh-TW" sz="2400" b="1" dirty="0">
              <a:latin typeface="標楷體" panose="03000509000000000000" pitchFamily="65" charset="-120"/>
              <a:ea typeface="標楷體" panose="03000509000000000000" pitchFamily="65" charset="-120"/>
            </a:endParaRPr>
          </a:p>
          <a:p>
            <a:pPr marL="539750" indent="715963">
              <a:buNone/>
            </a:pPr>
            <a:r>
              <a:rPr lang="zh-TW" altLang="zh-TW" sz="2400" dirty="0">
                <a:latin typeface="標楷體" panose="03000509000000000000" pitchFamily="65" charset="-120"/>
                <a:ea typeface="標楷體" panose="03000509000000000000" pitchFamily="65" charset="-120"/>
              </a:rPr>
              <a:t>幕府封疆，書生侯伯，孝廉宰輔，疏逖樞機，</a:t>
            </a:r>
            <a:endParaRPr lang="en-US" altLang="zh-TW" sz="2400" dirty="0">
              <a:latin typeface="標楷體" panose="03000509000000000000" pitchFamily="65" charset="-120"/>
              <a:ea typeface="標楷體" panose="03000509000000000000" pitchFamily="65" charset="-120"/>
            </a:endParaRPr>
          </a:p>
          <a:p>
            <a:pPr marL="539750" indent="715963">
              <a:buNone/>
            </a:pPr>
            <a:r>
              <a:rPr lang="zh-TW" altLang="zh-TW" sz="2400" dirty="0">
                <a:latin typeface="標楷體" panose="03000509000000000000" pitchFamily="65" charset="-120"/>
                <a:ea typeface="標楷體" panose="03000509000000000000" pitchFamily="65" charset="-120"/>
              </a:rPr>
              <a:t>系天下安危者二十年，魂魄常依帝左右；</a:t>
            </a:r>
          </a:p>
          <a:p>
            <a:pPr marL="539750" indent="715963">
              <a:buNone/>
            </a:pPr>
            <a:r>
              <a:rPr lang="zh-TW" altLang="zh-TW" sz="2400" dirty="0">
                <a:latin typeface="標楷體" panose="03000509000000000000" pitchFamily="65" charset="-120"/>
                <a:ea typeface="標楷體" panose="03000509000000000000" pitchFamily="65" charset="-120"/>
              </a:rPr>
              <a:t>湖湘巾扇，閩浙樓船，沙漠輪蹄，中原羽檄，</a:t>
            </a:r>
            <a:endParaRPr lang="en-US" altLang="zh-TW" sz="2400" dirty="0">
              <a:latin typeface="標楷體" panose="03000509000000000000" pitchFamily="65" charset="-120"/>
              <a:ea typeface="標楷體" panose="03000509000000000000" pitchFamily="65" charset="-120"/>
            </a:endParaRPr>
          </a:p>
          <a:p>
            <a:pPr marL="539750" indent="715963">
              <a:buNone/>
            </a:pPr>
            <a:r>
              <a:rPr lang="zh-TW" altLang="zh-TW" sz="2400" dirty="0">
                <a:latin typeface="標楷體" panose="03000509000000000000" pitchFamily="65" charset="-120"/>
                <a:ea typeface="標楷體" panose="03000509000000000000" pitchFamily="65" charset="-120"/>
              </a:rPr>
              <a:t>壯聖主威靈于九萬里，聲光遠煉海東西。</a:t>
            </a:r>
          </a:p>
          <a:p>
            <a:pPr marL="539750" indent="0">
              <a:buNone/>
            </a:pPr>
            <a:endParaRPr lang="en-US" altLang="zh-TW" sz="2000" dirty="0">
              <a:latin typeface="標楷體" panose="03000509000000000000" pitchFamily="65" charset="-120"/>
              <a:ea typeface="標楷體" panose="03000509000000000000" pitchFamily="65" charset="-120"/>
            </a:endParaRPr>
          </a:p>
          <a:p>
            <a:pPr marL="539750" indent="0">
              <a:buNone/>
            </a:pPr>
            <a:endParaRPr lang="en-US" altLang="zh-TW" sz="2000" dirty="0">
              <a:latin typeface="標楷體" panose="03000509000000000000" pitchFamily="65" charset="-120"/>
              <a:ea typeface="標楷體" panose="03000509000000000000" pitchFamily="65" charset="-120"/>
            </a:endParaRPr>
          </a:p>
          <a:p>
            <a:pPr marL="0" indent="892175">
              <a:buNone/>
            </a:pPr>
            <a:r>
              <a:rPr lang="zh-TW" altLang="zh-TW" sz="2400" b="1" dirty="0">
                <a:latin typeface="標楷體" panose="03000509000000000000" pitchFamily="65" charset="-120"/>
                <a:ea typeface="標楷體" panose="03000509000000000000" pitchFamily="65" charset="-120"/>
              </a:rPr>
              <a:t>楊昌𤀹</a:t>
            </a:r>
            <a:r>
              <a:rPr lang="zh-TW" altLang="en-US" sz="2400" b="1" dirty="0">
                <a:latin typeface="標楷體" panose="03000509000000000000" pitchFamily="65" charset="-120"/>
                <a:ea typeface="標楷體" panose="03000509000000000000" pitchFamily="65" charset="-120"/>
              </a:rPr>
              <a:t>「詠嘉裕關」之二（後人習稱「左公柳」）</a:t>
            </a:r>
            <a:endParaRPr lang="en-US" altLang="zh-TW" sz="2400" b="1" dirty="0">
              <a:latin typeface="標楷體" panose="03000509000000000000" pitchFamily="65" charset="-120"/>
              <a:ea typeface="標楷體" panose="03000509000000000000" pitchFamily="65" charset="-120"/>
            </a:endParaRPr>
          </a:p>
          <a:p>
            <a:pPr marL="0" indent="1971675">
              <a:buNone/>
            </a:pPr>
            <a:r>
              <a:rPr lang="zh-TW" altLang="zh-TW" sz="2400" dirty="0">
                <a:latin typeface="標楷體" panose="03000509000000000000" pitchFamily="65" charset="-120"/>
                <a:ea typeface="標楷體" panose="03000509000000000000" pitchFamily="65" charset="-120"/>
              </a:rPr>
              <a:t>大將籌邊尚未還，湖湘子弟滿天山；</a:t>
            </a:r>
          </a:p>
          <a:p>
            <a:pPr marL="0" indent="1971675">
              <a:buNone/>
            </a:pPr>
            <a:r>
              <a:rPr lang="zh-TW" altLang="zh-TW" sz="2400" dirty="0">
                <a:latin typeface="標楷體" panose="03000509000000000000" pitchFamily="65" charset="-120"/>
                <a:ea typeface="標楷體" panose="03000509000000000000" pitchFamily="65" charset="-120"/>
              </a:rPr>
              <a:t>新栽楊柳三千里，引得春風度玉關。</a:t>
            </a:r>
          </a:p>
          <a:p>
            <a:pPr marL="539750" indent="0">
              <a:buNone/>
            </a:pP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74</a:t>
            </a:fld>
            <a:endParaRPr lang="zh-TW" altLang="en-US"/>
          </a:p>
        </p:txBody>
      </p:sp>
    </p:spTree>
    <p:extLst>
      <p:ext uri="{BB962C8B-B14F-4D97-AF65-F5344CB8AC3E}">
        <p14:creationId xmlns:p14="http://schemas.microsoft.com/office/powerpoint/2010/main" val="3431947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lgn="ctr">
              <a:buNone/>
            </a:pPr>
            <a:endParaRPr lang="en-US" altLang="zh-TW" dirty="0"/>
          </a:p>
          <a:p>
            <a:pPr marL="0" indent="0" algn="ctr">
              <a:buNone/>
            </a:pPr>
            <a:endParaRPr lang="en-US" altLang="zh-TW" dirty="0"/>
          </a:p>
          <a:p>
            <a:pPr marL="0" indent="0" algn="ctr">
              <a:buNone/>
            </a:pPr>
            <a:r>
              <a:rPr lang="zh-TW" altLang="en-US" sz="4800" b="1" dirty="0">
                <a:latin typeface="標楷體" panose="03000509000000000000" pitchFamily="65" charset="-120"/>
                <a:ea typeface="標楷體" panose="03000509000000000000" pitchFamily="65" charset="-120"/>
              </a:rPr>
              <a:t>報告完畢</a:t>
            </a:r>
            <a:endParaRPr lang="en-US" altLang="zh-TW" sz="4800" b="1" dirty="0">
              <a:latin typeface="標楷體" panose="03000509000000000000" pitchFamily="65" charset="-120"/>
              <a:ea typeface="標楷體" panose="03000509000000000000" pitchFamily="65" charset="-120"/>
            </a:endParaRPr>
          </a:p>
          <a:p>
            <a:pPr marL="0" indent="0" algn="ctr">
              <a:buNone/>
            </a:pPr>
            <a:r>
              <a:rPr lang="zh-TW" altLang="en-US" sz="4800" b="1" dirty="0">
                <a:latin typeface="標楷體" panose="03000509000000000000" pitchFamily="65" charset="-120"/>
                <a:ea typeface="標楷體" panose="03000509000000000000" pitchFamily="65" charset="-120"/>
              </a:rPr>
              <a:t>感謝聆聽</a:t>
            </a: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75</a:t>
            </a:fld>
            <a:endParaRPr lang="zh-TW" altLang="en-US"/>
          </a:p>
        </p:txBody>
      </p:sp>
    </p:spTree>
    <p:extLst>
      <p:ext uri="{BB962C8B-B14F-4D97-AF65-F5344CB8AC3E}">
        <p14:creationId xmlns:p14="http://schemas.microsoft.com/office/powerpoint/2010/main" val="133926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a:latin typeface="標楷體" panose="03000509000000000000" pitchFamily="65" charset="-120"/>
                <a:ea typeface="標楷體" panose="03000509000000000000" pitchFamily="65" charset="-120"/>
              </a:rPr>
              <a:t>二、十五歲至二十歲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268760"/>
            <a:ext cx="8229600" cy="4857403"/>
          </a:xfrm>
        </p:spPr>
        <p:txBody>
          <a:bodyPr>
            <a:normAutofit fontScale="85000" lnSpcReduction="20000"/>
          </a:bodyPr>
          <a:lstStyle/>
          <a:p>
            <a:pPr marL="0" indent="0">
              <a:buNone/>
            </a:pPr>
            <a:r>
              <a:rPr lang="zh-TW" altLang="en-US" sz="2400" dirty="0">
                <a:latin typeface="標楷體"/>
                <a:ea typeface="標楷體"/>
              </a:rPr>
              <a:t>（五）</a:t>
            </a:r>
            <a:r>
              <a:rPr lang="en-US" altLang="zh-TW" sz="2400" dirty="0">
                <a:latin typeface="標楷體"/>
                <a:ea typeface="標楷體"/>
              </a:rPr>
              <a:t>1832</a:t>
            </a:r>
            <a:r>
              <a:rPr lang="zh-TW" altLang="en-US" sz="2400" dirty="0">
                <a:latin typeface="標楷體"/>
                <a:ea typeface="標楷體"/>
              </a:rPr>
              <a:t>年（道光十二年）參加湖南鄉試</a:t>
            </a:r>
            <a:endParaRPr lang="en-US" altLang="zh-TW" sz="2400" dirty="0">
              <a:latin typeface="標楷體"/>
              <a:ea typeface="標楷體"/>
            </a:endParaRPr>
          </a:p>
          <a:p>
            <a:pPr marL="452438" indent="-187325">
              <a:buNone/>
            </a:pPr>
            <a:r>
              <a:rPr lang="en-US" altLang="zh-TW" sz="1800" dirty="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左宗棠的「考運」從小不順</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道光</a:t>
            </a:r>
            <a:r>
              <a:rPr lang="zh-TW" altLang="en-US" sz="1800" dirty="0">
                <a:latin typeface="標楷體" panose="03000509000000000000" pitchFamily="65" charset="-120"/>
                <a:ea typeface="標楷體" panose="03000509000000000000" pitchFamily="65" charset="-120"/>
              </a:rPr>
              <a:t>七</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1827</a:t>
            </a:r>
            <a:r>
              <a:rPr lang="zh-TW" altLang="zh-TW" sz="1800" dirty="0">
                <a:latin typeface="標楷體" panose="03000509000000000000" pitchFamily="65" charset="-120"/>
                <a:ea typeface="標楷體" panose="03000509000000000000" pitchFamily="65" charset="-120"/>
              </a:rPr>
              <a:t>）沒拿到秀才資格。其後</a:t>
            </a:r>
            <a:r>
              <a:rPr lang="zh-TW" altLang="en-US" sz="1800" dirty="0">
                <a:latin typeface="標楷體" panose="03000509000000000000" pitchFamily="65" charset="-120"/>
                <a:ea typeface="標楷體" panose="03000509000000000000" pitchFamily="65" charset="-120"/>
              </a:rPr>
              <a:t>因</a:t>
            </a:r>
            <a:r>
              <a:rPr lang="zh-TW" altLang="zh-TW" sz="1800" dirty="0">
                <a:latin typeface="標楷體" panose="03000509000000000000" pitchFamily="65" charset="-120"/>
                <a:ea typeface="標楷體" panose="03000509000000000000" pitchFamily="65" charset="-120"/>
              </a:rPr>
              <a:t>父</a:t>
            </a:r>
            <a:r>
              <a:rPr lang="zh-TW" altLang="en-US" sz="1800" dirty="0">
                <a:latin typeface="標楷體" panose="03000509000000000000" pitchFamily="65" charset="-120"/>
                <a:ea typeface="標楷體" panose="03000509000000000000" pitchFamily="65" charset="-120"/>
              </a:rPr>
              <a:t>丧也不能參加</a:t>
            </a:r>
            <a:r>
              <a:rPr lang="zh-TW" altLang="zh-TW" sz="1800" dirty="0">
                <a:latin typeface="標楷體" panose="03000509000000000000" pitchFamily="65" charset="-120"/>
                <a:ea typeface="標楷體" panose="03000509000000000000" pitchFamily="65" charset="-120"/>
              </a:rPr>
              <a:t>道光</a:t>
            </a:r>
            <a:r>
              <a:rPr lang="zh-TW" altLang="en-US" sz="1800" dirty="0">
                <a:latin typeface="標楷體" panose="03000509000000000000" pitchFamily="65" charset="-120"/>
                <a:ea typeface="標楷體" panose="03000509000000000000" pitchFamily="65" charset="-120"/>
              </a:rPr>
              <a:t>十</a:t>
            </a:r>
            <a:r>
              <a:rPr lang="zh-TW" altLang="zh-TW" sz="1800" dirty="0">
                <a:latin typeface="標楷體" panose="03000509000000000000" pitchFamily="65" charset="-120"/>
                <a:ea typeface="標楷體" panose="03000509000000000000" pitchFamily="65" charset="-120"/>
              </a:rPr>
              <a:t>年</a:t>
            </a:r>
            <a:r>
              <a:rPr lang="zh-TW" altLang="en-US" sz="1800" dirty="0">
                <a:latin typeface="標楷體" panose="03000509000000000000" pitchFamily="65" charset="-120"/>
                <a:ea typeface="標楷體" panose="03000509000000000000" pitchFamily="65" charset="-120"/>
              </a:rPr>
              <a:t>的</a:t>
            </a:r>
            <a:r>
              <a:rPr lang="zh-TW" altLang="zh-TW" sz="1800" dirty="0">
                <a:latin typeface="標楷體" panose="03000509000000000000" pitchFamily="65" charset="-120"/>
                <a:ea typeface="標楷體" panose="03000509000000000000" pitchFamily="65" charset="-120"/>
              </a:rPr>
              <a:t>鄉試（每三年舉行一次，考中的稱舉人）。</a:t>
            </a:r>
            <a:r>
              <a:rPr lang="en-US" altLang="zh-TW" sz="1800" dirty="0">
                <a:latin typeface="標楷體" panose="03000509000000000000" pitchFamily="65" charset="-120"/>
                <a:ea typeface="標楷體" panose="03000509000000000000" pitchFamily="65" charset="-120"/>
              </a:rPr>
              <a:t> 1832</a:t>
            </a:r>
            <a:r>
              <a:rPr lang="zh-TW" altLang="zh-TW" sz="1800" dirty="0">
                <a:latin typeface="標楷體" panose="03000509000000000000" pitchFamily="65" charset="-120"/>
                <a:ea typeface="標楷體" panose="03000509000000000000" pitchFamily="65" charset="-120"/>
              </a:rPr>
              <a:t>年因為道光皇帝逢五十歲整壽，為表慶賀特開「恩科」，此時左宗棠服喪期滿，但沒有「秀才」資格，只好借錢捐了個「監生」（與秀才同樣具備考試資格），參加恩科的鄉試。</a:t>
            </a:r>
          </a:p>
          <a:p>
            <a:pPr marL="452438" indent="-187325">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當年八月三場試畢，左宗棠將他試卷底稿送請老師賀熙齡過目，賀老師直率地跟左宗棠說「你文章雖然很好，但考官不ㄧ定能欣賞」。果然，左宗棠的試卷被考官評為「欠通順」而當掉（列入「遺卷」，即沒被選中）。</a:t>
            </a:r>
          </a:p>
          <a:p>
            <a:pPr marL="452438" indent="-187325">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本來</a:t>
            </a:r>
            <a:r>
              <a:rPr lang="zh-TW" altLang="en-US" sz="1800" dirty="0">
                <a:latin typeface="標楷體" panose="03000509000000000000" pitchFamily="65" charset="-120"/>
                <a:ea typeface="標楷體" panose="03000509000000000000" pitchFamily="65" charset="-120"/>
              </a:rPr>
              <a:t>已</a:t>
            </a:r>
            <a:r>
              <a:rPr lang="zh-TW" altLang="zh-TW" sz="1800" dirty="0">
                <a:latin typeface="標楷體" panose="03000509000000000000" pitchFamily="65" charset="-120"/>
                <a:ea typeface="標楷體" panose="03000509000000000000" pitchFamily="65" charset="-120"/>
              </a:rPr>
              <a:t>落榜，可是清廷為慶賀皇帝萬壽，特別下令要各省考官仔細搜閱「遺卷」，並增加錄取名額。此次湖南鄉試正考官是「禮科掌印給事中」徐法績，副考官是翰林院編修胡鑒，另有同考官十餘人（俗稱房官）。</a:t>
            </a:r>
          </a:p>
          <a:p>
            <a:pPr marL="452438" indent="-187325">
              <a:buNone/>
            </a:pP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此時副考官胡鑒突然病逝，因此正考官徐法績ㄧ個人</a:t>
            </a:r>
            <a:r>
              <a:rPr lang="zh-TW" altLang="en-US" sz="1800" dirty="0">
                <a:latin typeface="標楷體" panose="03000509000000000000" pitchFamily="65" charset="-120"/>
                <a:ea typeface="標楷體" panose="03000509000000000000" pitchFamily="65" charset="-120"/>
              </a:rPr>
              <a:t>「搜遺」</a:t>
            </a:r>
            <a:r>
              <a:rPr lang="zh-TW" altLang="zh-TW" sz="1800" dirty="0">
                <a:latin typeface="標楷體" panose="03000509000000000000" pitchFamily="65" charset="-120"/>
                <a:ea typeface="標楷體" panose="03000509000000000000" pitchFamily="65" charset="-120"/>
              </a:rPr>
              <a:t>披閱五千多份考卷，取中六位。但接著又有個程序問題，依例試卷要由房官推薦給正副主考，否則不能取中。徐法績將其中那份原批「欠通順」的試卷請房官補推薦，並將考語「欠通順」改ㄧ改，可是原考官不肯改，並以「薦不薦在我，中不中是你的權責」頂回去。後來徐將試卷拿給所有考官看，大家也都感覺不錯，ㄧ起勸那位房官，並以「聖旨」要「搜遺」加之，那位房官才勉強將「欠通順」改為「尚通順」。</a:t>
            </a:r>
          </a:p>
          <a:p>
            <a:pPr marL="452438" indent="-187325">
              <a:buNone/>
            </a:pP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本來有人認為徐法績如此大力推舉此卷（列為六位搜遺卷之首），也許有些私情。等到把試卷彌封拆開，才知是左宗棠的試卷，</a:t>
            </a:r>
            <a:r>
              <a:rPr lang="zh-TW" altLang="en-US" sz="1800" dirty="0">
                <a:latin typeface="標楷體" panose="03000509000000000000" pitchFamily="65" charset="-120"/>
                <a:ea typeface="標楷體" panose="03000509000000000000" pitchFamily="65" charset="-120"/>
              </a:rPr>
              <a:t>當時的</a:t>
            </a:r>
            <a:r>
              <a:rPr lang="zh-TW" altLang="zh-TW" sz="1800" dirty="0">
                <a:latin typeface="標楷體" panose="03000509000000000000" pitchFamily="65" charset="-120"/>
                <a:ea typeface="標楷體" panose="03000509000000000000" pitchFamily="65" charset="-120"/>
              </a:rPr>
              <a:t>湖南巡撫吳榮光立即向徐法績恭喜，稱讚他「得人」，因為吳榮光在長沙辦「湘水校經堂」，左宗棠在那兒參加七次考試均名列第一，吳榮光很瞭解左宗棠的學問，而眾考官也才知徐法績的眼光確實獨到。左宗棠被取中第十八名舉人。</a:t>
            </a:r>
            <a:endParaRPr lang="en-US" altLang="zh-TW" sz="1800" dirty="0">
              <a:latin typeface="標楷體" panose="03000509000000000000" pitchFamily="65" charset="-120"/>
              <a:ea typeface="標楷體" panose="03000509000000000000" pitchFamily="65" charset="-120"/>
            </a:endParaRPr>
          </a:p>
          <a:p>
            <a:pPr marL="452438" indent="-452438">
              <a:buNone/>
            </a:pPr>
            <a:r>
              <a:rPr lang="zh-TW" altLang="zh-TW" sz="2400" dirty="0">
                <a:latin typeface="標楷體" panose="03000509000000000000" pitchFamily="65" charset="-120"/>
                <a:ea typeface="標楷體" panose="03000509000000000000" pitchFamily="65" charset="-120"/>
              </a:rPr>
              <a:t>（</a:t>
            </a:r>
            <a:r>
              <a:rPr lang="zh-TW" altLang="en-US" sz="2400" dirty="0">
                <a:latin typeface="標楷體" panose="03000509000000000000" pitchFamily="65" charset="-120"/>
                <a:ea typeface="標楷體" panose="03000509000000000000" pitchFamily="65" charset="-120"/>
              </a:rPr>
              <a:t>六</a:t>
            </a:r>
            <a:r>
              <a:rPr lang="zh-TW" altLang="en-US" sz="2400" dirty="0">
                <a:latin typeface="標楷體"/>
                <a:ea typeface="標楷體"/>
              </a:rPr>
              <a:t>）鄉試後，入贅湘潭周家，與周詒端結婚。</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8</a:t>
            </a:fld>
            <a:endParaRPr lang="zh-TW" altLang="en-US"/>
          </a:p>
        </p:txBody>
      </p:sp>
    </p:spTree>
    <p:extLst>
      <p:ext uri="{BB962C8B-B14F-4D97-AF65-F5344CB8AC3E}">
        <p14:creationId xmlns:p14="http://schemas.microsoft.com/office/powerpoint/2010/main" val="400993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三、二十一歲至二十七歲</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10000"/>
          </a:bodyPr>
          <a:lstStyle/>
          <a:p>
            <a:pPr marL="0" indent="0">
              <a:buNone/>
            </a:pPr>
            <a:r>
              <a:rPr lang="zh-TW" altLang="en-US" sz="2400" dirty="0">
                <a:latin typeface="標楷體"/>
                <a:ea typeface="標楷體"/>
              </a:rPr>
              <a:t>（一）三次參加「會試」，均落榜。</a:t>
            </a:r>
            <a:endParaRPr lang="en-US" altLang="zh-TW" sz="2400" dirty="0">
              <a:latin typeface="標楷體"/>
              <a:ea typeface="標楷體"/>
            </a:endParaRPr>
          </a:p>
          <a:p>
            <a:pPr marL="804863" indent="0">
              <a:buNone/>
            </a:pPr>
            <a:r>
              <a:rPr lang="zh-TW" altLang="en-US" sz="2000" dirty="0">
                <a:latin typeface="標楷體"/>
                <a:ea typeface="標楷體"/>
              </a:rPr>
              <a:t>左宗棠分別在</a:t>
            </a:r>
            <a:r>
              <a:rPr lang="en-US" altLang="zh-TW" sz="2000" dirty="0">
                <a:latin typeface="標楷體"/>
                <a:ea typeface="標楷體"/>
              </a:rPr>
              <a:t>1833</a:t>
            </a:r>
            <a:r>
              <a:rPr lang="zh-TW" altLang="en-US" sz="2000" dirty="0">
                <a:latin typeface="標楷體"/>
                <a:ea typeface="標楷體"/>
              </a:rPr>
              <a:t>（</a:t>
            </a:r>
            <a:r>
              <a:rPr lang="en-US" altLang="zh-TW" sz="2000" dirty="0">
                <a:latin typeface="標楷體"/>
                <a:ea typeface="標楷體"/>
              </a:rPr>
              <a:t>21</a:t>
            </a:r>
            <a:r>
              <a:rPr lang="zh-TW" altLang="en-US" sz="2000" dirty="0">
                <a:latin typeface="標楷體"/>
                <a:ea typeface="標楷體"/>
              </a:rPr>
              <a:t>歲）、</a:t>
            </a:r>
            <a:r>
              <a:rPr lang="en-US" altLang="zh-TW" sz="2000" dirty="0">
                <a:latin typeface="標楷體"/>
                <a:ea typeface="標楷體"/>
              </a:rPr>
              <a:t>1835</a:t>
            </a:r>
            <a:r>
              <a:rPr lang="zh-TW" altLang="en-US" sz="2000" dirty="0">
                <a:latin typeface="標楷體"/>
                <a:ea typeface="標楷體"/>
              </a:rPr>
              <a:t>（</a:t>
            </a:r>
            <a:r>
              <a:rPr lang="en-US" altLang="zh-TW" sz="2000" dirty="0">
                <a:latin typeface="標楷體"/>
                <a:ea typeface="標楷體"/>
              </a:rPr>
              <a:t>23</a:t>
            </a:r>
            <a:r>
              <a:rPr lang="zh-TW" altLang="en-US" sz="2000" dirty="0">
                <a:latin typeface="標楷體"/>
                <a:ea typeface="標楷體"/>
              </a:rPr>
              <a:t>歲）、</a:t>
            </a:r>
            <a:r>
              <a:rPr lang="en-US" altLang="zh-TW" sz="2000" dirty="0">
                <a:latin typeface="標楷體"/>
                <a:ea typeface="標楷體"/>
              </a:rPr>
              <a:t>1838</a:t>
            </a:r>
            <a:r>
              <a:rPr lang="zh-TW" altLang="en-US" sz="2000" dirty="0">
                <a:latin typeface="標楷體"/>
                <a:ea typeface="標楷體"/>
              </a:rPr>
              <a:t>（</a:t>
            </a:r>
            <a:r>
              <a:rPr lang="en-US" altLang="zh-TW" sz="2000" dirty="0">
                <a:latin typeface="標楷體"/>
                <a:ea typeface="標楷體"/>
              </a:rPr>
              <a:t>26</a:t>
            </a:r>
            <a:r>
              <a:rPr lang="zh-TW" altLang="en-US" sz="2000" dirty="0">
                <a:latin typeface="標楷體"/>
                <a:ea typeface="標楷體"/>
              </a:rPr>
              <a:t>歲）到北京參加會試，均落第，從此絕意科舉。</a:t>
            </a:r>
            <a:endParaRPr lang="en-US" altLang="zh-TW" sz="2000" dirty="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（二）兩副名聯</a:t>
            </a:r>
            <a:endParaRPr lang="en-US" altLang="zh-TW" sz="2400" dirty="0">
              <a:latin typeface="標楷體" panose="03000509000000000000" pitchFamily="65" charset="-120"/>
              <a:ea typeface="標楷體" panose="03000509000000000000" pitchFamily="65" charset="-120"/>
            </a:endParaRPr>
          </a:p>
          <a:p>
            <a:pPr marL="0" indent="363538">
              <a:buNone/>
            </a:pPr>
            <a:r>
              <a:rPr lang="en-US" altLang="zh-TW" sz="2400" dirty="0">
                <a:latin typeface="標楷體" panose="03000509000000000000" pitchFamily="65" charset="-120"/>
                <a:ea typeface="標楷體" panose="03000509000000000000" pitchFamily="65" charset="-120"/>
              </a:rPr>
              <a:t>1.</a:t>
            </a:r>
            <a:r>
              <a:rPr lang="zh-TW" altLang="en-US" sz="2400" dirty="0">
                <a:latin typeface="標楷體" panose="03000509000000000000" pitchFamily="65" charset="-120"/>
                <a:ea typeface="標楷體" panose="03000509000000000000" pitchFamily="65" charset="-120"/>
              </a:rPr>
              <a:t>道光十六年</a:t>
            </a:r>
            <a:r>
              <a:rPr lang="zh-TW" altLang="en-US" sz="2400" dirty="0">
                <a:latin typeface="標楷體"/>
                <a:ea typeface="標楷體"/>
              </a:rPr>
              <a:t>，左宗棠</a:t>
            </a:r>
            <a:r>
              <a:rPr lang="en-US" altLang="zh-TW" sz="2400" dirty="0">
                <a:latin typeface="標楷體"/>
                <a:ea typeface="標楷體"/>
              </a:rPr>
              <a:t>24</a:t>
            </a:r>
            <a:r>
              <a:rPr lang="zh-TW" altLang="en-US" sz="2400" dirty="0">
                <a:latin typeface="標楷體"/>
                <a:ea typeface="標楷體"/>
              </a:rPr>
              <a:t>歲，寫下聯明志</a:t>
            </a:r>
            <a:r>
              <a:rPr lang="en-US" altLang="zh-TW" sz="2400" dirty="0">
                <a:latin typeface="標楷體"/>
                <a:ea typeface="標楷體"/>
              </a:rPr>
              <a:t>︰</a:t>
            </a:r>
            <a:endParaRPr lang="en-US" altLang="zh-TW" sz="2400" dirty="0">
              <a:latin typeface="標楷體" panose="03000509000000000000" pitchFamily="65" charset="-120"/>
              <a:ea typeface="標楷體" panose="03000509000000000000" pitchFamily="65" charset="-120"/>
            </a:endParaRPr>
          </a:p>
          <a:p>
            <a:pPr marL="0" indent="1168400">
              <a:buNone/>
            </a:pPr>
            <a:r>
              <a:rPr lang="zh-TW" altLang="en-US" sz="2400" b="1" dirty="0">
                <a:latin typeface="標楷體" panose="03000509000000000000" pitchFamily="65" charset="-120"/>
                <a:ea typeface="標楷體" panose="03000509000000000000" pitchFamily="65" charset="-120"/>
              </a:rPr>
              <a:t>身無半畝</a:t>
            </a:r>
            <a:r>
              <a:rPr lang="zh-TW" altLang="en-US" sz="2400" b="1" dirty="0">
                <a:latin typeface="標楷體"/>
                <a:ea typeface="標楷體"/>
              </a:rPr>
              <a:t>，心憂天下；</a:t>
            </a:r>
            <a:endParaRPr lang="en-US" altLang="zh-TW" sz="2400" b="1" dirty="0">
              <a:latin typeface="標楷體"/>
              <a:ea typeface="標楷體"/>
            </a:endParaRPr>
          </a:p>
          <a:p>
            <a:pPr marL="0" indent="1168400">
              <a:buNone/>
            </a:pPr>
            <a:r>
              <a:rPr lang="zh-TW" altLang="en-US" sz="2400" b="1" dirty="0">
                <a:latin typeface="標楷體"/>
                <a:ea typeface="標楷體"/>
              </a:rPr>
              <a:t>讀破萬卷，神交古人。</a:t>
            </a:r>
            <a:endParaRPr lang="en-US" altLang="zh-TW" sz="2400" b="1" dirty="0">
              <a:latin typeface="標楷體" panose="03000509000000000000" pitchFamily="65" charset="-120"/>
              <a:ea typeface="標楷體" panose="03000509000000000000" pitchFamily="65" charset="-120"/>
            </a:endParaRPr>
          </a:p>
          <a:p>
            <a:pPr marL="628650" indent="-265113">
              <a:buNone/>
            </a:pPr>
            <a:r>
              <a:rPr lang="en-US" altLang="zh-TW" sz="2400" dirty="0">
                <a:latin typeface="標楷體" panose="03000509000000000000" pitchFamily="65" charset="-120"/>
                <a:ea typeface="標楷體" panose="03000509000000000000" pitchFamily="65" charset="-120"/>
              </a:rPr>
              <a:t>2.</a:t>
            </a:r>
            <a:r>
              <a:rPr lang="zh-TW" altLang="en-US" sz="2400" dirty="0">
                <a:latin typeface="標楷體" panose="03000509000000000000" pitchFamily="65" charset="-120"/>
                <a:ea typeface="標楷體" panose="03000509000000000000" pitchFamily="65" charset="-120"/>
              </a:rPr>
              <a:t>道光十七年</a:t>
            </a:r>
            <a:r>
              <a:rPr lang="zh-TW" altLang="en-US" sz="2400" dirty="0">
                <a:latin typeface="標楷體"/>
                <a:ea typeface="標楷體"/>
              </a:rPr>
              <a:t>，左宗棠擔任湖南醴陵「淥江書院」山長，為歡迎兩江總督陶澍回籍掃墓，在總督下榻「行館」題聯</a:t>
            </a:r>
            <a:r>
              <a:rPr lang="en-US" altLang="zh-TW" sz="2400" dirty="0">
                <a:latin typeface="標楷體"/>
                <a:ea typeface="標楷體"/>
              </a:rPr>
              <a:t>︰</a:t>
            </a:r>
          </a:p>
          <a:p>
            <a:pPr marL="0" indent="1168400">
              <a:buNone/>
            </a:pPr>
            <a:r>
              <a:rPr lang="zh-TW" altLang="en-US" sz="2200" b="1" dirty="0">
                <a:latin typeface="標楷體" panose="03000509000000000000" pitchFamily="65" charset="-120"/>
                <a:ea typeface="標楷體" panose="03000509000000000000" pitchFamily="65" charset="-120"/>
              </a:rPr>
              <a:t>春殿語從容，</a:t>
            </a:r>
            <a:r>
              <a:rPr lang="zh-TW" altLang="zh-TW" sz="2200" b="1" dirty="0">
                <a:latin typeface="標楷體" panose="03000509000000000000" pitchFamily="65" charset="-120"/>
                <a:ea typeface="標楷體" panose="03000509000000000000" pitchFamily="65" charset="-120"/>
              </a:rPr>
              <a:t>廿載家山</a:t>
            </a:r>
            <a:r>
              <a:rPr lang="zh-TW" altLang="en-US" sz="2200" b="1" dirty="0">
                <a:latin typeface="標楷體"/>
                <a:ea typeface="標楷體"/>
              </a:rPr>
              <a:t>，</a:t>
            </a:r>
            <a:r>
              <a:rPr lang="zh-TW" altLang="zh-TW" sz="2200" b="1" dirty="0">
                <a:latin typeface="標楷體" panose="03000509000000000000" pitchFamily="65" charset="-120"/>
                <a:ea typeface="標楷體" panose="03000509000000000000" pitchFamily="65" charset="-120"/>
              </a:rPr>
              <a:t>印心石在；</a:t>
            </a:r>
            <a:endParaRPr lang="en-US" altLang="zh-TW" sz="2200" b="1" dirty="0">
              <a:latin typeface="標楷體" panose="03000509000000000000" pitchFamily="65" charset="-120"/>
              <a:ea typeface="標楷體" panose="03000509000000000000" pitchFamily="65" charset="-120"/>
            </a:endParaRPr>
          </a:p>
          <a:p>
            <a:pPr marL="0" indent="1168400">
              <a:buNone/>
            </a:pPr>
            <a:r>
              <a:rPr lang="zh-TW" altLang="zh-TW" sz="2200" b="1" dirty="0">
                <a:latin typeface="標楷體" panose="03000509000000000000" pitchFamily="65" charset="-120"/>
                <a:ea typeface="標楷體" panose="03000509000000000000" pitchFamily="65" charset="-120"/>
              </a:rPr>
              <a:t>大江流日夜，八州子弟</a:t>
            </a:r>
            <a:r>
              <a:rPr lang="zh-TW" altLang="en-US" sz="2200" b="1" dirty="0">
                <a:latin typeface="標楷體"/>
                <a:ea typeface="標楷體"/>
              </a:rPr>
              <a:t>，</a:t>
            </a:r>
            <a:r>
              <a:rPr lang="zh-TW" altLang="zh-TW" sz="2200" b="1" dirty="0">
                <a:latin typeface="標楷體" panose="03000509000000000000" pitchFamily="65" charset="-120"/>
                <a:ea typeface="標楷體" panose="03000509000000000000" pitchFamily="65" charset="-120"/>
              </a:rPr>
              <a:t>翹首公歸。</a:t>
            </a:r>
          </a:p>
          <a:p>
            <a:pPr marL="804863" indent="-804863">
              <a:buNone/>
            </a:pPr>
            <a:r>
              <a:rPr lang="zh-TW" altLang="en-US" sz="2400" dirty="0">
                <a:latin typeface="標楷體" panose="03000509000000000000" pitchFamily="65" charset="-120"/>
                <a:ea typeface="標楷體" panose="03000509000000000000" pitchFamily="65" charset="-120"/>
              </a:rPr>
              <a:t>（三）陶澍被上聯吸引</a:t>
            </a:r>
            <a:r>
              <a:rPr lang="zh-TW" altLang="en-US" sz="2400" dirty="0">
                <a:latin typeface="標楷體"/>
                <a:ea typeface="標楷體"/>
              </a:rPr>
              <a:t>，安排與左宗棠見面，徹夜長談，視左宗棠為奇才，訂明年請左宗棠去江寧聚會之約。</a:t>
            </a:r>
            <a:endParaRPr lang="zh-TW" altLang="en-US" sz="2400" dirty="0">
              <a:latin typeface="標楷體" panose="03000509000000000000" pitchFamily="65" charset="-120"/>
              <a:ea typeface="標楷體" panose="03000509000000000000" pitchFamily="65" charset="-120"/>
            </a:endParaRPr>
          </a:p>
          <a:p>
            <a:pPr marL="0" indent="0">
              <a:buNone/>
            </a:pPr>
            <a:endParaRPr lang="zh-TW" altLang="en-US" sz="24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9</a:t>
            </a:fld>
            <a:endParaRPr lang="zh-TW" altLang="en-US"/>
          </a:p>
        </p:txBody>
      </p:sp>
    </p:spTree>
    <p:extLst>
      <p:ext uri="{BB962C8B-B14F-4D97-AF65-F5344CB8AC3E}">
        <p14:creationId xmlns:p14="http://schemas.microsoft.com/office/powerpoint/2010/main" val="2669065893"/>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1678</TotalTime>
  <Words>24013</Words>
  <Application>Microsoft Macintosh PowerPoint</Application>
  <PresentationFormat>如螢幕大小 (4:3)</PresentationFormat>
  <Paragraphs>640</Paragraphs>
  <Slides>75</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75</vt:i4>
      </vt:variant>
    </vt:vector>
  </HeadingPairs>
  <TitlesOfParts>
    <vt:vector size="79" baseType="lpstr">
      <vt:lpstr>標楷體</vt:lpstr>
      <vt:lpstr>Arial</vt:lpstr>
      <vt:lpstr>Calibri</vt:lpstr>
      <vt:lpstr>Office 佈景主題</vt:lpstr>
      <vt:lpstr>左宗棠</vt:lpstr>
      <vt:lpstr>報告大綱</vt:lpstr>
      <vt:lpstr>PowerPoint 簡報</vt:lpstr>
      <vt:lpstr>一、從出生至十四歲</vt:lpstr>
      <vt:lpstr>二、十五歲至二十歲</vt:lpstr>
      <vt:lpstr>二、十五歲至二十歲（續）</vt:lpstr>
      <vt:lpstr>二、十五歲至二十歲（續）</vt:lpstr>
      <vt:lpstr>二、十五歲至二十歲（續）</vt:lpstr>
      <vt:lpstr>三、二十一歲至二十七歲</vt:lpstr>
      <vt:lpstr>三、二十一歲至二十七歲（續）</vt:lpstr>
      <vt:lpstr>三、二十一歲至二十七歲（續）</vt:lpstr>
      <vt:lpstr>四、二十八歲至三十九歲</vt:lpstr>
      <vt:lpstr>四、二十八歲至三十九歲（續）</vt:lpstr>
      <vt:lpstr>四、二十八歲至三十九歲（續）</vt:lpstr>
      <vt:lpstr>五、四十歲至四十七歲</vt:lpstr>
      <vt:lpstr>五、四十歲至四十七歲（續）</vt:lpstr>
      <vt:lpstr>五、四十歲至四十七歲（續）</vt:lpstr>
      <vt:lpstr>五、四十歲至四十七歲（續）</vt:lpstr>
      <vt:lpstr>五、四十歲至四十七歲（續）</vt:lpstr>
      <vt:lpstr>六、四十八歲至五十四歲</vt:lpstr>
      <vt:lpstr>六、四十八歲至五十四歲（續）</vt:lpstr>
      <vt:lpstr>六、四十八歲至五十四歲（續）</vt:lpstr>
      <vt:lpstr>六、四十八歲至五十四歲（續）</vt:lpstr>
      <vt:lpstr>六、四十八歲至五十四歲（續）</vt:lpstr>
      <vt:lpstr>七、五十五歲至六十一歲</vt:lpstr>
      <vt:lpstr>七、五十五歲至六十一歲（續）</vt:lpstr>
      <vt:lpstr>七、五十五歲至六十一歲（續）</vt:lpstr>
      <vt:lpstr>七、五十五歲至六十一歲（續）</vt:lpstr>
      <vt:lpstr>七、五十五歲至六十一歲（續）</vt:lpstr>
      <vt:lpstr>七、五十五歲至六十一歲（續）</vt:lpstr>
      <vt:lpstr>八、六十二歲至六十八歲</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九、六十九歲至七十三歲</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十、其他</vt:lpstr>
      <vt:lpstr>十、其他（續）</vt:lpstr>
      <vt:lpstr>十、其他（續）</vt:lpstr>
      <vt:lpstr>十、其他（續）</vt:lpstr>
      <vt:lpstr>十、其他（續）</vt:lpstr>
      <vt:lpstr>十、其他（續）</vt:lpstr>
      <vt:lpstr>十、其他（續）</vt:lpstr>
      <vt:lpstr>十、其他（續）</vt:lpstr>
      <vt:lpstr>十、其他（續）</vt:lpstr>
      <vt:lpstr>十、其他（續）</vt:lpstr>
      <vt:lpstr>十、其他（續）</vt:lpstr>
      <vt:lpstr>十、其他（續）</vt:lpstr>
      <vt:lpstr>十、其他（續）</vt:lpstr>
      <vt:lpstr>PowerPoint 簡報</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左宗棠</dc:title>
  <dc:creator>DavidSun</dc:creator>
  <cp:lastModifiedBy>Tai-Chung Wang</cp:lastModifiedBy>
  <cp:revision>195</cp:revision>
  <dcterms:created xsi:type="dcterms:W3CDTF">2016-02-16T04:01:27Z</dcterms:created>
  <dcterms:modified xsi:type="dcterms:W3CDTF">2021-11-14T07:17:36Z</dcterms:modified>
</cp:coreProperties>
</file>