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7" r:id="rId10"/>
    <p:sldId id="261" r:id="rId11"/>
    <p:sldId id="260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9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3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1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1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3E20-8D9E-451B-8D01-688E7D7D369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7A72-E2BC-450B-A562-7A4B9387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 and f</a:t>
            </a:r>
            <a:r>
              <a:rPr lang="en-US" dirty="0" smtClean="0"/>
              <a:t>inite </a:t>
            </a:r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collection of d</a:t>
            </a:r>
            <a:r>
              <a:rPr lang="en-US" dirty="0" smtClean="0"/>
              <a:t>efined states where more </a:t>
            </a:r>
            <a:r>
              <a:rPr lang="en-US" dirty="0" smtClean="0"/>
              <a:t>states increase the apparent complexity or ‘intelligence’ of the NPIC</a:t>
            </a:r>
          </a:p>
          <a:p>
            <a:r>
              <a:rPr lang="en-US" dirty="0"/>
              <a:t>T</a:t>
            </a:r>
            <a:r>
              <a:rPr lang="en-US" dirty="0" smtClean="0"/>
              <a:t>he characters </a:t>
            </a:r>
            <a:r>
              <a:rPr lang="en-US" dirty="0" smtClean="0"/>
              <a:t>will need at least a field holding the current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A function or method to do the transition</a:t>
            </a:r>
            <a:endParaRPr lang="en-US" dirty="0" smtClean="0"/>
          </a:p>
          <a:p>
            <a:r>
              <a:rPr lang="en-US" dirty="0" smtClean="0"/>
              <a:t>And, of course, a function or method to do the update.</a:t>
            </a:r>
          </a:p>
          <a:p>
            <a:r>
              <a:rPr lang="en-US" altLang="en-US" dirty="0" smtClean="0"/>
              <a:t>The NPIC can </a:t>
            </a:r>
            <a:r>
              <a:rPr lang="en-US" altLang="en-US" dirty="0"/>
              <a:t>be modeled as a sequence of mental states.</a:t>
            </a:r>
          </a:p>
          <a:p>
            <a:r>
              <a:rPr lang="en-US" altLang="en-US" dirty="0"/>
              <a:t>World events can force a change in </a:t>
            </a:r>
            <a:r>
              <a:rPr lang="en-US" altLang="en-US" dirty="0" smtClean="0"/>
              <a:t>state</a:t>
            </a:r>
            <a:endParaRPr lang="en-US" altLang="en-US" dirty="0"/>
          </a:p>
          <a:p>
            <a:r>
              <a:rPr lang="en-US" altLang="en-US" dirty="0"/>
              <a:t>The mental model is easy to grasp, even for </a:t>
            </a:r>
            <a:r>
              <a:rPr lang="en-US" altLang="en-US" dirty="0" smtClean="0"/>
              <a:t>non-programmers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5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3429000"/>
            <a:ext cx="16002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harge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2148" y="2209800"/>
            <a:ext cx="1219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86600" y="2819400"/>
            <a:ext cx="9144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4267200"/>
            <a:ext cx="19050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endezvous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1638300" y="2438400"/>
            <a:ext cx="2593848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0968" y="25643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isFull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0"/>
          </p:cNvCxnSpPr>
          <p:nvPr/>
        </p:nvCxnSpPr>
        <p:spPr>
          <a:xfrm>
            <a:off x="5272800" y="2276755"/>
            <a:ext cx="2271000" cy="54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2101132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seeEnemy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4"/>
            <a:endCxn id="5" idx="4"/>
          </p:cNvCxnSpPr>
          <p:nvPr/>
        </p:nvCxnSpPr>
        <p:spPr>
          <a:xfrm flipH="1" flipV="1">
            <a:off x="4841748" y="2667000"/>
            <a:ext cx="2702052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34401" y="3021830"/>
            <a:ext cx="11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loseEnemy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4"/>
            <a:endCxn id="7" idx="0"/>
          </p:cNvCxnSpPr>
          <p:nvPr/>
        </p:nvCxnSpPr>
        <p:spPr>
          <a:xfrm>
            <a:off x="4841748" y="2667000"/>
            <a:ext cx="606552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4401" y="380821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seeFriendly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5" idx="3"/>
          </p:cNvCxnSpPr>
          <p:nvPr/>
        </p:nvCxnSpPr>
        <p:spPr>
          <a:xfrm flipH="1" flipV="1">
            <a:off x="4410696" y="2600045"/>
            <a:ext cx="85104" cy="197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6932" y="3282434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otEmpty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2"/>
            <a:endCxn id="4" idx="5"/>
          </p:cNvCxnSpPr>
          <p:nvPr/>
        </p:nvCxnSpPr>
        <p:spPr>
          <a:xfrm flipH="1" flipV="1">
            <a:off x="2204056" y="3884285"/>
            <a:ext cx="2291744" cy="68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4267200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isEmpty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4" idx="4"/>
          </p:cNvCxnSpPr>
          <p:nvPr/>
        </p:nvCxnSpPr>
        <p:spPr>
          <a:xfrm flipV="1">
            <a:off x="1295400" y="3962400"/>
            <a:ext cx="3429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5799" y="5260848"/>
            <a:ext cx="114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FSM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2400" y="5260848"/>
            <a:ext cx="296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Problems? Need more detail?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9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FSM states: </a:t>
            </a:r>
            <a:r>
              <a:rPr lang="en-US" dirty="0"/>
              <a:t>C</a:t>
            </a:r>
            <a:r>
              <a:rPr lang="en-US" dirty="0" smtClean="0"/>
              <a:t>harge, Roam, Flee, Rendezvous</a:t>
            </a:r>
          </a:p>
          <a:p>
            <a:r>
              <a:rPr lang="en-US" dirty="0" smtClean="0"/>
              <a:t>Transition events: </a:t>
            </a:r>
            <a:r>
              <a:rPr lang="en-US" dirty="0" err="1" smtClean="0"/>
              <a:t>isFull</a:t>
            </a:r>
            <a:r>
              <a:rPr lang="en-US" dirty="0" smtClean="0"/>
              <a:t>, </a:t>
            </a:r>
            <a:r>
              <a:rPr lang="en-US" dirty="0" err="1" smtClean="0"/>
              <a:t>notEmpty</a:t>
            </a:r>
            <a:r>
              <a:rPr lang="en-US" dirty="0" smtClean="0"/>
              <a:t>, </a:t>
            </a:r>
            <a:r>
              <a:rPr lang="en-US" dirty="0" err="1" smtClean="0"/>
              <a:t>isEmpty</a:t>
            </a:r>
            <a:r>
              <a:rPr lang="en-US" dirty="0" smtClean="0"/>
              <a:t>, </a:t>
            </a:r>
            <a:r>
              <a:rPr lang="en-US" dirty="0" err="1" smtClean="0"/>
              <a:t>seeEnemy</a:t>
            </a:r>
            <a:r>
              <a:rPr lang="en-US" dirty="0" smtClean="0"/>
              <a:t>, </a:t>
            </a:r>
            <a:r>
              <a:rPr lang="en-US" dirty="0" err="1" smtClean="0"/>
              <a:t>loseEnemy</a:t>
            </a:r>
            <a:r>
              <a:rPr lang="en-US" dirty="0" smtClean="0"/>
              <a:t>, </a:t>
            </a:r>
            <a:r>
              <a:rPr lang="en-US" dirty="0" err="1" smtClean="0"/>
              <a:t>seeFriendly</a:t>
            </a:r>
            <a:endParaRPr lang="en-US" dirty="0" smtClean="0"/>
          </a:p>
          <a:p>
            <a:r>
              <a:rPr lang="en-US" dirty="0" smtClean="0"/>
              <a:t>Missing a few obvious other additions but good enough for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1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witch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(Charge)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//state behavior separation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setCurrentState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(Roam)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case(Roam)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roam();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seeFriendly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setCurrentState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(Rendezvous)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seeEnemy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setCurrentState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(Flee)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case(Flee)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flee()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loseEnemy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setCurrentState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(Roam)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case(Rendezvous)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rendezvous()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setCurrentState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setCurrentState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(Roam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endSwitch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6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update</a:t>
            </a:r>
          </a:p>
          <a:p>
            <a:pPr lvl="1"/>
            <a:r>
              <a:rPr lang="en-US" dirty="0" smtClean="0"/>
              <a:t>Enter a switch structure</a:t>
            </a:r>
          </a:p>
          <a:p>
            <a:pPr lvl="1"/>
            <a:r>
              <a:rPr lang="en-US" dirty="0" smtClean="0"/>
              <a:t>Match on current state</a:t>
            </a:r>
          </a:p>
          <a:p>
            <a:pPr lvl="1"/>
            <a:r>
              <a:rPr lang="en-US" dirty="0" smtClean="0"/>
              <a:t>If there is a match perform behavior and test for conditions</a:t>
            </a:r>
          </a:p>
          <a:p>
            <a:pPr lvl="2"/>
            <a:r>
              <a:rPr lang="en-US" dirty="0" smtClean="0"/>
              <a:t>If conditions satisfied change state.</a:t>
            </a:r>
          </a:p>
          <a:p>
            <a:r>
              <a:rPr lang="en-US" dirty="0" smtClean="0"/>
              <a:t>How to customize or modify?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Given the state of the world, what should </a:t>
            </a:r>
            <a:r>
              <a:rPr lang="en-US" altLang="zh-TW" dirty="0" smtClean="0"/>
              <a:t>the NPIC </a:t>
            </a:r>
            <a:r>
              <a:rPr lang="en-US" altLang="zh-TW" dirty="0"/>
              <a:t>do</a:t>
            </a:r>
            <a:r>
              <a:rPr lang="en-US" altLang="zh-TW" dirty="0" smtClean="0"/>
              <a:t>?</a:t>
            </a:r>
          </a:p>
          <a:p>
            <a:r>
              <a:rPr lang="en-US" dirty="0" smtClean="0"/>
              <a:t>There are a variety of solutions. We will start with the idea of a decision tree </a:t>
            </a:r>
            <a:r>
              <a:rPr lang="en-US" dirty="0" smtClean="0"/>
              <a:t>and then </a:t>
            </a:r>
            <a:r>
              <a:rPr lang="en-US" dirty="0" smtClean="0"/>
              <a:t>examine a finite state machine and arrive at a system for rules.</a:t>
            </a:r>
          </a:p>
          <a:p>
            <a:r>
              <a:rPr lang="en-US" dirty="0" smtClean="0"/>
              <a:t>Note that the issue is about decision making. We will move on to more complex decision making in the next section of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intention?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game the NPIC should respond to world conditions in a way that looks intelligent.</a:t>
            </a:r>
          </a:p>
          <a:p>
            <a:r>
              <a:rPr lang="en-US" dirty="0" smtClean="0"/>
              <a:t>Looking intelligent is a result of how the developer wants to NPIC to respond to changes in the world.</a:t>
            </a:r>
          </a:p>
          <a:p>
            <a:r>
              <a:rPr lang="en-US" dirty="0" smtClean="0"/>
              <a:t>Let us assume that every NPIC has state (‘mental state’) and the mental state can cause a behavior.</a:t>
            </a:r>
          </a:p>
        </p:txBody>
      </p:sp>
    </p:spTree>
    <p:extLst>
      <p:ext uri="{BB962C8B-B14F-4D97-AF65-F5344CB8AC3E}">
        <p14:creationId xmlns:p14="http://schemas.microsoft.com/office/powerpoint/2010/main" val="254426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NPIC is in the patrol state and the NPIC sees an enemy, then transition to attack state.</a:t>
            </a:r>
          </a:p>
          <a:p>
            <a:r>
              <a:rPr lang="en-US" dirty="0" smtClean="0"/>
              <a:t>If the NPIC is in a happy state and sees coffee, then the NPIC drinks coffee.</a:t>
            </a:r>
          </a:p>
          <a:p>
            <a:r>
              <a:rPr lang="en-US" dirty="0" smtClean="0"/>
              <a:t>If the NPIC is in the </a:t>
            </a:r>
            <a:r>
              <a:rPr lang="en-US" dirty="0" smtClean="0"/>
              <a:t>roam state </a:t>
            </a:r>
            <a:r>
              <a:rPr lang="en-US" dirty="0" smtClean="0"/>
              <a:t>and the NPIC has deliverable supplies and the NPIC sees a friendly vehicle, then the </a:t>
            </a:r>
            <a:r>
              <a:rPr lang="en-US" dirty="0" smtClean="0"/>
              <a:t>NPIC enters the rendezvous </a:t>
            </a:r>
            <a:r>
              <a:rPr lang="en-US" dirty="0" smtClean="0"/>
              <a:t>state.</a:t>
            </a:r>
          </a:p>
          <a:p>
            <a:r>
              <a:rPr lang="en-US" dirty="0" smtClean="0"/>
              <a:t>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3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classify regions of parameters where </a:t>
            </a:r>
            <a:r>
              <a:rPr lang="en-US" dirty="0" smtClean="0"/>
              <a:t>particular </a:t>
            </a:r>
            <a:r>
              <a:rPr lang="en-US" dirty="0"/>
              <a:t>behavior should be </a:t>
            </a:r>
            <a:r>
              <a:rPr lang="en-US" dirty="0" smtClean="0"/>
              <a:t>used</a:t>
            </a:r>
          </a:p>
          <a:p>
            <a:r>
              <a:rPr lang="en-US" dirty="0"/>
              <a:t>A decision tree is a tree where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Each state in the tree represents a classification </a:t>
            </a:r>
            <a:r>
              <a:rPr lang="en-US" dirty="0" smtClean="0"/>
              <a:t>decision </a:t>
            </a:r>
            <a:r>
              <a:rPr lang="en-US" dirty="0"/>
              <a:t>(test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Each leaf in the tree represents an action to take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7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4113" y="1600200"/>
            <a:ext cx="22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Deliverable Supplies?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1514" y="2819400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Friendly </a:t>
            </a:r>
            <a:r>
              <a:rPr lang="en-US" dirty="0"/>
              <a:t>V</a:t>
            </a:r>
            <a:r>
              <a:rPr lang="en-US" dirty="0" smtClean="0"/>
              <a:t>ehicle?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4714" y="4419600"/>
            <a:ext cx="130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Rendezvous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2194" y="4433578"/>
            <a:ext cx="7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0114" y="2895600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Recharge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2839313" y="1969532"/>
            <a:ext cx="140994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249256" y="1969532"/>
            <a:ext cx="1706258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976079" y="3188732"/>
            <a:ext cx="1498296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2474375" y="3188732"/>
            <a:ext cx="908687" cy="1244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28212" y="202513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3312" y="20619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8755" y="36195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64064" y="36195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97603"/>
              </p:ext>
            </p:extLst>
          </p:nvPr>
        </p:nvGraphicFramePr>
        <p:xfrm>
          <a:off x="4495800" y="3477030"/>
          <a:ext cx="426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</a:tblGrid>
              <a:tr h="5528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Condition: Deliverable Supplies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Condition:</a:t>
                      </a:r>
                      <a:r>
                        <a:rPr lang="en-US" sz="1400" baseline="0" dirty="0" smtClean="0"/>
                        <a:t> See Friendly Vehicle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Behavior</a:t>
                      </a:r>
                      <a:endParaRPr lang="en-US" sz="1400" dirty="0"/>
                    </a:p>
                  </a:txBody>
                  <a:tcPr/>
                </a:tc>
              </a:tr>
              <a:tr h="2211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Continue</a:t>
                      </a:r>
                      <a:endParaRPr lang="en-US" sz="1400" dirty="0"/>
                    </a:p>
                  </a:txBody>
                  <a:tcPr/>
                </a:tc>
              </a:tr>
              <a:tr h="2211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Recharge</a:t>
                      </a:r>
                      <a:endParaRPr lang="en-US" sz="1400" dirty="0"/>
                    </a:p>
                  </a:txBody>
                  <a:tcPr/>
                </a:tc>
              </a:tr>
              <a:tr h="2211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Rendezvous</a:t>
                      </a:r>
                      <a:endParaRPr lang="en-US" sz="1400" dirty="0"/>
                    </a:p>
                  </a:txBody>
                  <a:tcPr/>
                </a:tc>
              </a:tr>
              <a:tr h="2211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 to follow</a:t>
            </a:r>
          </a:p>
          <a:p>
            <a:pPr lvl="1"/>
            <a:r>
              <a:rPr lang="en-US" dirty="0" smtClean="0"/>
              <a:t>Build the </a:t>
            </a:r>
            <a:r>
              <a:rPr lang="en-US" dirty="0" smtClean="0"/>
              <a:t>tree or array</a:t>
            </a:r>
            <a:endParaRPr lang="en-US" dirty="0" smtClean="0"/>
          </a:p>
          <a:p>
            <a:pPr lvl="1"/>
            <a:r>
              <a:rPr lang="en-US" dirty="0" smtClean="0"/>
              <a:t>Initialize conditions</a:t>
            </a:r>
          </a:p>
          <a:p>
            <a:pPr lvl="1"/>
            <a:r>
              <a:rPr lang="en-US" dirty="0" smtClean="0"/>
              <a:t>To update</a:t>
            </a:r>
          </a:p>
          <a:p>
            <a:pPr lvl="2"/>
            <a:r>
              <a:rPr lang="en-US" dirty="0" smtClean="0"/>
              <a:t>Get current condition values</a:t>
            </a:r>
          </a:p>
          <a:p>
            <a:pPr lvl="2"/>
            <a:r>
              <a:rPr lang="en-US" dirty="0" smtClean="0"/>
              <a:t>For each row</a:t>
            </a:r>
          </a:p>
          <a:p>
            <a:pPr lvl="3"/>
            <a:r>
              <a:rPr lang="en-US" dirty="0" smtClean="0"/>
              <a:t>If conditions satisfied, do behavior and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2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delivearble_supplies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see_friendly_vehicle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rendezvous // ambiguity of state/behavior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roam // ambiguity of state/behavior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recharge // ambiguity of state/behavior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This can get ugly quickly! </a:t>
            </a:r>
            <a:r>
              <a:rPr lang="en-US" sz="2000" dirty="0" smtClean="0">
                <a:cs typeface="Courier New" panose="02070309020205020404" pitchFamily="49" charset="0"/>
              </a:rPr>
              <a:t>Adding new states requires careful </a:t>
            </a:r>
            <a:r>
              <a:rPr lang="en-US" sz="2000" smtClean="0">
                <a:cs typeface="Courier New" panose="02070309020205020404" pitchFamily="49" charset="0"/>
              </a:rPr>
              <a:t>editing. There </a:t>
            </a:r>
            <a:r>
              <a:rPr lang="en-US" sz="2000" dirty="0" smtClean="0">
                <a:cs typeface="Courier New" panose="02070309020205020404" pitchFamily="49" charset="0"/>
              </a:rPr>
              <a:t>are ways to get improvements on building and executing a decision tree. Tree needs to be checked for each update.</a:t>
            </a: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3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800" dirty="0" smtClean="0"/>
              <a:t>Simple theoretical construct</a:t>
            </a:r>
          </a:p>
          <a:p>
            <a:pPr lvl="1"/>
            <a:r>
              <a:rPr lang="en-US" altLang="en-US" dirty="0" smtClean="0"/>
              <a:t>Set of </a:t>
            </a:r>
            <a:r>
              <a:rPr lang="en-US" altLang="en-US" dirty="0" smtClean="0"/>
              <a:t>states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Set of </a:t>
            </a:r>
            <a:r>
              <a:rPr lang="en-US" altLang="en-US" dirty="0" smtClean="0"/>
              <a:t>transitions</a:t>
            </a:r>
            <a:endParaRPr lang="en-US" altLang="en-US" dirty="0" smtClean="0"/>
          </a:p>
          <a:p>
            <a:r>
              <a:rPr lang="en-US" sz="2800" dirty="0" smtClean="0"/>
              <a:t>FSM, </a:t>
            </a:r>
            <a:r>
              <a:rPr lang="en-US" sz="2800" dirty="0"/>
              <a:t>for short, is a model of computation based on a hypothetical machine made of one or more states. Only </a:t>
            </a:r>
            <a:r>
              <a:rPr lang="en-US" sz="2800" dirty="0" smtClean="0"/>
              <a:t>one </a:t>
            </a:r>
            <a:r>
              <a:rPr lang="en-US" sz="2800" dirty="0"/>
              <a:t>state can be active at </a:t>
            </a:r>
            <a:r>
              <a:rPr lang="en-US" sz="2800" dirty="0" smtClean="0"/>
              <a:t>a time. The </a:t>
            </a:r>
            <a:r>
              <a:rPr lang="en-US" sz="2800" dirty="0"/>
              <a:t>machine must transition from one state to another in order to perform </a:t>
            </a:r>
            <a:r>
              <a:rPr lang="en-US" sz="2800" dirty="0" smtClean="0"/>
              <a:t>some action.</a:t>
            </a:r>
          </a:p>
          <a:p>
            <a:r>
              <a:rPr lang="en-US" sz="2800" dirty="0" smtClean="0"/>
              <a:t>So it is represented as a </a:t>
            </a:r>
            <a:r>
              <a:rPr lang="en-US" sz="2800" dirty="0"/>
              <a:t>graph, where the nodes are the states and the edges are the transitions.</a:t>
            </a:r>
            <a:endParaRPr lang="en-US" sz="2800" dirty="0" smtClean="0"/>
          </a:p>
          <a:p>
            <a:r>
              <a:rPr lang="en-US" altLang="en-US" sz="2800" dirty="0" smtClean="0"/>
              <a:t>A way of denoting how an object can change its state over time.</a:t>
            </a:r>
          </a:p>
          <a:p>
            <a:r>
              <a:rPr lang="en-US" altLang="en-US" sz="2800" dirty="0" smtClean="0"/>
              <a:t>Each state represents some desired </a:t>
            </a:r>
            <a:r>
              <a:rPr lang="en-US" altLang="en-US" sz="2800" dirty="0" smtClean="0"/>
              <a:t>behavior or ‘mental’ state.</a:t>
            </a:r>
            <a:endParaRPr lang="en-US" altLang="en-US" sz="2800" dirty="0" smtClean="0"/>
          </a:p>
          <a:p>
            <a:r>
              <a:rPr lang="en-US" altLang="en-US" sz="2800" dirty="0" smtClean="0"/>
              <a:t>The transition </a:t>
            </a:r>
            <a:r>
              <a:rPr lang="en-US" altLang="en-US" sz="2800" dirty="0" smtClean="0"/>
              <a:t>function </a:t>
            </a:r>
            <a:r>
              <a:rPr lang="en-US" altLang="en-US" sz="2800" dirty="0" smtClean="0"/>
              <a:t>resides across all states. </a:t>
            </a:r>
          </a:p>
          <a:p>
            <a:pPr lvl="1"/>
            <a:r>
              <a:rPr lang="en-US" altLang="en-US" dirty="0" smtClean="0"/>
              <a:t>Each state “knows” how to transition to other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1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670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Decision trees and finite state machines</vt:lpstr>
      <vt:lpstr>The problem is </vt:lpstr>
      <vt:lpstr>What is the intention?</vt:lpstr>
      <vt:lpstr>Samples</vt:lpstr>
      <vt:lpstr>Consider a decision tree</vt:lpstr>
      <vt:lpstr>Example</vt:lpstr>
      <vt:lpstr>How to use this</vt:lpstr>
      <vt:lpstr>An issue</vt:lpstr>
      <vt:lpstr>The finite state machine</vt:lpstr>
      <vt:lpstr>What do you need.</vt:lpstr>
      <vt:lpstr>Consider</vt:lpstr>
      <vt:lpstr>PowerPoint Presentation</vt:lpstr>
      <vt:lpstr>Core</vt:lpstr>
      <vt:lpstr>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machines</dc:title>
  <dc:creator>Dan Rochowiak</dc:creator>
  <cp:lastModifiedBy>Dan Rochowiak</cp:lastModifiedBy>
  <cp:revision>20</cp:revision>
  <dcterms:created xsi:type="dcterms:W3CDTF">2016-02-06T17:42:28Z</dcterms:created>
  <dcterms:modified xsi:type="dcterms:W3CDTF">2016-02-09T16:38:27Z</dcterms:modified>
</cp:coreProperties>
</file>