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3" r:id="rId8"/>
    <p:sldId id="264" r:id="rId9"/>
    <p:sldId id="261" r:id="rId10"/>
    <p:sldId id="262"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21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EA7C1B-12C0-4E31-B0AE-78899CC09F5A}"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58071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A7C1B-12C0-4E31-B0AE-78899CC09F5A}"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398260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A7C1B-12C0-4E31-B0AE-78899CC09F5A}"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192256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EA7C1B-12C0-4E31-B0AE-78899CC09F5A}"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3146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EA7C1B-12C0-4E31-B0AE-78899CC09F5A}"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215918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EA7C1B-12C0-4E31-B0AE-78899CC09F5A}"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234111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EA7C1B-12C0-4E31-B0AE-78899CC09F5A}" type="datetimeFigureOut">
              <a:rPr lang="en-US" smtClean="0"/>
              <a:t>2/18/2016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182089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EA7C1B-12C0-4E31-B0AE-78899CC09F5A}" type="datetimeFigureOut">
              <a:rPr lang="en-US" smtClean="0"/>
              <a:t>2/18/2016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322372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A7C1B-12C0-4E31-B0AE-78899CC09F5A}" type="datetimeFigureOut">
              <a:rPr lang="en-US" smtClean="0"/>
              <a:t>2/18/2016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289632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A7C1B-12C0-4E31-B0AE-78899CC09F5A}"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2181055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A7C1B-12C0-4E31-B0AE-78899CC09F5A}" type="datetimeFigureOut">
              <a:rPr lang="en-US" smtClean="0"/>
              <a:t>2/18/2016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235A63-22A0-4032-B061-5DF0E6A1C5F9}" type="slidenum">
              <a:rPr lang="en-US" smtClean="0"/>
              <a:t>‹#›</a:t>
            </a:fld>
            <a:endParaRPr lang="en-US"/>
          </a:p>
        </p:txBody>
      </p:sp>
    </p:spTree>
    <p:extLst>
      <p:ext uri="{BB962C8B-B14F-4D97-AF65-F5344CB8AC3E}">
        <p14:creationId xmlns:p14="http://schemas.microsoft.com/office/powerpoint/2010/main" val="10758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A7C1B-12C0-4E31-B0AE-78899CC09F5A}" type="datetimeFigureOut">
              <a:rPr lang="en-US" smtClean="0"/>
              <a:t>2/18/2016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35A63-22A0-4032-B061-5DF0E6A1C5F9}" type="slidenum">
              <a:rPr lang="en-US" smtClean="0"/>
              <a:t>‹#›</a:t>
            </a:fld>
            <a:endParaRPr lang="en-US"/>
          </a:p>
        </p:txBody>
      </p:sp>
    </p:spTree>
    <p:extLst>
      <p:ext uri="{BB962C8B-B14F-4D97-AF65-F5344CB8AC3E}">
        <p14:creationId xmlns:p14="http://schemas.microsoft.com/office/powerpoint/2010/main" val="4228996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okerlistings.com/poker-rul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Games and gaming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363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transition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We can try to use methods that give a good shot at doing something that looks close to what is reasonable.</a:t>
            </a:r>
          </a:p>
          <a:p>
            <a:r>
              <a:rPr lang="en-US" dirty="0" smtClean="0"/>
              <a:t>“But how do we do that without going the route of complete randomness of the Rock-Paper-Scissors player, the monotonous </a:t>
            </a:r>
            <a:r>
              <a:rPr lang="en-US" dirty="0"/>
              <a:t>p</a:t>
            </a:r>
            <a:r>
              <a:rPr lang="en-US" dirty="0" smtClean="0"/>
              <a:t>redictability of the Tic-Tac-Toe opponent, or the rigid mindlessness of the rule-bound Blackjack dealer? Somehow we have to be able to create the mind of the Poker player. We have to approach the game from the inside of the Poker player’s psyche”.</a:t>
            </a:r>
            <a:endParaRPr lang="en-US" dirty="0"/>
          </a:p>
        </p:txBody>
      </p:sp>
    </p:spTree>
    <p:extLst>
      <p:ext uri="{BB962C8B-B14F-4D97-AF65-F5344CB8AC3E}">
        <p14:creationId xmlns:p14="http://schemas.microsoft.com/office/powerpoint/2010/main" val="19662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factors</a:t>
            </a:r>
            <a:endParaRPr lang="en-US" dirty="0"/>
          </a:p>
        </p:txBody>
      </p:sp>
      <p:sp>
        <p:nvSpPr>
          <p:cNvPr id="3" name="Content Placeholder 2"/>
          <p:cNvSpPr>
            <a:spLocks noGrp="1"/>
          </p:cNvSpPr>
          <p:nvPr>
            <p:ph idx="1"/>
          </p:nvPr>
        </p:nvSpPr>
        <p:spPr/>
        <p:txBody>
          <a:bodyPr/>
          <a:lstStyle/>
          <a:p>
            <a:r>
              <a:rPr lang="en-US" dirty="0" smtClean="0"/>
              <a:t>Observing is not enough if thought of as passive absorption.</a:t>
            </a:r>
          </a:p>
          <a:p>
            <a:r>
              <a:rPr lang="en-US" dirty="0" smtClean="0"/>
              <a:t>Separate what is interesting from what is background.</a:t>
            </a:r>
          </a:p>
          <a:p>
            <a:r>
              <a:rPr lang="en-US" dirty="0" smtClean="0"/>
              <a:t>We come with latent inhibition. If something is not thought of as important, it is ignored.</a:t>
            </a:r>
          </a:p>
          <a:p>
            <a:r>
              <a:rPr lang="en-US" dirty="0" smtClean="0"/>
              <a:t>At times we may need to suppress latent inhibition.</a:t>
            </a:r>
            <a:endParaRPr lang="en-US" dirty="0"/>
          </a:p>
        </p:txBody>
      </p:sp>
    </p:spTree>
    <p:extLst>
      <p:ext uri="{BB962C8B-B14F-4D97-AF65-F5344CB8AC3E}">
        <p14:creationId xmlns:p14="http://schemas.microsoft.com/office/powerpoint/2010/main" val="247334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 and order</a:t>
            </a:r>
            <a:endParaRPr lang="en-US" dirty="0"/>
          </a:p>
        </p:txBody>
      </p:sp>
      <p:sp>
        <p:nvSpPr>
          <p:cNvPr id="3" name="Content Placeholder 2"/>
          <p:cNvSpPr>
            <a:spLocks noGrp="1"/>
          </p:cNvSpPr>
          <p:nvPr>
            <p:ph idx="1"/>
          </p:nvPr>
        </p:nvSpPr>
        <p:spPr/>
        <p:txBody>
          <a:bodyPr/>
          <a:lstStyle/>
          <a:p>
            <a:r>
              <a:rPr lang="en-US" dirty="0" smtClean="0"/>
              <a:t>Categories – assignment of observation</a:t>
            </a:r>
          </a:p>
          <a:p>
            <a:r>
              <a:rPr lang="en-US" dirty="0" smtClean="0"/>
              <a:t>Relations – among categories</a:t>
            </a:r>
          </a:p>
          <a:p>
            <a:r>
              <a:rPr lang="en-US" dirty="0" smtClean="0"/>
              <a:t>Weights – indication of importance (cardinal and ordinal)</a:t>
            </a:r>
          </a:p>
          <a:p>
            <a:r>
              <a:rPr lang="en-US" smtClean="0"/>
              <a:t>Tendency </a:t>
            </a:r>
            <a:r>
              <a:rPr lang="en-US" dirty="0" smtClean="0"/>
              <a:t>to build cause and effect stories.</a:t>
            </a:r>
            <a:endParaRPr lang="en-US" dirty="0"/>
          </a:p>
        </p:txBody>
      </p:sp>
    </p:spTree>
    <p:extLst>
      <p:ext uri="{BB962C8B-B14F-4D97-AF65-F5344CB8AC3E}">
        <p14:creationId xmlns:p14="http://schemas.microsoft.com/office/powerpoint/2010/main" val="2217963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Matching pennies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game is played between two players, Player A and Player B. Each player has a penny and must secretly turn the penny to heads or tails. The players then reveal their choices simultaneously. If the pennies match (both heads or both tails) Player A keeps both pennies, so wins one from Player B (+1 for A, -1 for B). If the pennies do not match (one heads and one tails) Player B keeps both pennies, so receives one from Player A (-1 for A, +1 for B).</a:t>
            </a:r>
          </a:p>
          <a:p>
            <a:r>
              <a:rPr lang="en-US" dirty="0" smtClean="0"/>
              <a:t>What do you do if you want to win?</a:t>
            </a:r>
          </a:p>
          <a:p>
            <a:endParaRPr lang="en-US" dirty="0"/>
          </a:p>
        </p:txBody>
      </p:sp>
    </p:spTree>
    <p:extLst>
      <p:ext uri="{BB962C8B-B14F-4D97-AF65-F5344CB8AC3E}">
        <p14:creationId xmlns:p14="http://schemas.microsoft.com/office/powerpoint/2010/main" val="202161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Tick tac toe</a:t>
            </a:r>
            <a:endParaRPr lang="en-US" dirty="0"/>
          </a:p>
        </p:txBody>
      </p:sp>
      <p:sp>
        <p:nvSpPr>
          <p:cNvPr id="3" name="Content Placeholder 2"/>
          <p:cNvSpPr>
            <a:spLocks noGrp="1"/>
          </p:cNvSpPr>
          <p:nvPr>
            <p:ph idx="1"/>
          </p:nvPr>
        </p:nvSpPr>
        <p:spPr/>
        <p:txBody>
          <a:bodyPr/>
          <a:lstStyle/>
          <a:p>
            <a:r>
              <a:rPr lang="en-US" dirty="0" smtClean="0"/>
              <a:t>This is a paper-and-pencil game for two players, X and O, who take turns marking the spaces in a 3×3 grid. The player who succeeds in placing three of their marks in a horizontal, vertical, or diagonal row wins the game.</a:t>
            </a:r>
          </a:p>
          <a:p>
            <a:r>
              <a:rPr lang="en-US" dirty="0" smtClean="0"/>
              <a:t>What do you do to win?</a:t>
            </a:r>
          </a:p>
          <a:p>
            <a:endParaRPr lang="en-US" dirty="0"/>
          </a:p>
        </p:txBody>
      </p:sp>
    </p:spTree>
    <p:extLst>
      <p:ext uri="{BB962C8B-B14F-4D97-AF65-F5344CB8AC3E}">
        <p14:creationId xmlns:p14="http://schemas.microsoft.com/office/powerpoint/2010/main" val="209296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 blackjack, players don't play against each other, and they don't co-operate. The only competition is the dealer.</a:t>
            </a:r>
          </a:p>
          <a:p>
            <a:r>
              <a:rPr lang="en-US" dirty="0" smtClean="0"/>
              <a:t>The aim of the game is to accumulate a higher point total than the dealer, but without going over 21. </a:t>
            </a:r>
          </a:p>
          <a:p>
            <a:r>
              <a:rPr lang="en-US" dirty="0" smtClean="0"/>
              <a:t>At the start of the game, the players and the dealer receive two cards each. The players' cards are normally dealt face up, while the dealer has one face down (called the hole card) and one face up.</a:t>
            </a:r>
          </a:p>
          <a:p>
            <a:r>
              <a:rPr lang="en-US" dirty="0" smtClean="0"/>
              <a:t>The best possible blackjack hand is an opening deal of an ace with any ten-point card. This is called a "blackjack", and the player holding this automatically wins unless the dealer also has a blackjack. If a player and the dealer each have a blackjack, the result is a push for that player. If the dealer has a blackjack, all players not holding a blackjack lose.</a:t>
            </a:r>
          </a:p>
          <a:p>
            <a:r>
              <a:rPr lang="en-US" dirty="0" smtClean="0"/>
              <a:t>After the cards have been dealt, the game goes on with each player taking action.</a:t>
            </a:r>
          </a:p>
          <a:p>
            <a:r>
              <a:rPr lang="en-US" dirty="0" smtClean="0"/>
              <a:t>The player can keep his hand as it is (stand) or take more cards from the deck (hit), one at a time, until either the player judges that the hand is strong enough to go up against the dealer's hand and stands, or until it goes over 21, in which case the player immediately loses (busts).</a:t>
            </a:r>
          </a:p>
          <a:p>
            <a:r>
              <a:rPr lang="en-US" dirty="0" smtClean="0"/>
              <a:t>When all players have finished their actions, either decided to stand or busted, the dealer turns over his hidden hole card.</a:t>
            </a:r>
          </a:p>
          <a:p>
            <a:r>
              <a:rPr lang="en-US" dirty="0" smtClean="0"/>
              <a:t>If the dealer has blackjack with his two cards, then all players lose, except players who also have a blackjack, in which case it is a push.</a:t>
            </a:r>
          </a:p>
          <a:p>
            <a:r>
              <a:rPr lang="en-US" dirty="0" smtClean="0"/>
              <a:t>If the dealer doesn't have a </a:t>
            </a:r>
            <a:r>
              <a:rPr lang="en-US" dirty="0" smtClean="0"/>
              <a:t>blackjack </a:t>
            </a:r>
            <a:r>
              <a:rPr lang="en-US" dirty="0" smtClean="0"/>
              <a:t>, he hits or stands depending on the value of the hand. The dealer must hit if the value of the hand is lower than 17, otherwise the dealer will stand.</a:t>
            </a:r>
          </a:p>
          <a:p>
            <a:r>
              <a:rPr lang="en-US" dirty="0" smtClean="0"/>
              <a:t>How do you win?</a:t>
            </a:r>
          </a:p>
          <a:p>
            <a:pPr marL="0" indent="0">
              <a:buNone/>
            </a:pPr>
            <a:endParaRPr lang="en-US" dirty="0" smtClean="0"/>
          </a:p>
        </p:txBody>
      </p:sp>
    </p:spTree>
    <p:extLst>
      <p:ext uri="{BB962C8B-B14F-4D97-AF65-F5344CB8AC3E}">
        <p14:creationId xmlns:p14="http://schemas.microsoft.com/office/powerpoint/2010/main" val="197679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Blackjack answer</a:t>
            </a:r>
            <a:endParaRPr lang="en-US" dirty="0"/>
          </a:p>
        </p:txBody>
      </p:sp>
      <p:pic>
        <p:nvPicPr>
          <p:cNvPr id="1026" name="Picture 2" descr="http://www.vegastripping.com/images/blackjack_basicstrateg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2903220" cy="5092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51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oker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This is for Texas </a:t>
            </a:r>
            <a:r>
              <a:rPr lang="en-US" dirty="0" err="1" smtClean="0"/>
              <a:t>Holdem</a:t>
            </a:r>
            <a:endParaRPr lang="en-US" dirty="0" smtClean="0"/>
          </a:p>
          <a:p>
            <a:r>
              <a:rPr lang="en-US" dirty="0" smtClean="0"/>
              <a:t>To begin each player is dealt two hole (private) cards. There is a round of betting. Then the players remaining see a flop of three community cards. There is another round of betting. Then the players remaining see another community turn card. Another round of betting. Then the remaining players see a final community river card. Than a final round of betting. Selecting from the seven cards, the best five card hand wins.</a:t>
            </a:r>
            <a:endParaRPr lang="en-US" dirty="0"/>
          </a:p>
        </p:txBody>
      </p:sp>
    </p:spTree>
    <p:extLst>
      <p:ext uri="{BB962C8B-B14F-4D97-AF65-F5344CB8AC3E}">
        <p14:creationId xmlns:p14="http://schemas.microsoft.com/office/powerpoint/2010/main" val="426711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Poker</a:t>
            </a:r>
            <a:endParaRPr lang="en-US" dirty="0"/>
          </a:p>
        </p:txBody>
      </p:sp>
      <p:sp>
        <p:nvSpPr>
          <p:cNvPr id="3" name="Content Placeholder 2"/>
          <p:cNvSpPr>
            <a:spLocks noGrp="1"/>
          </p:cNvSpPr>
          <p:nvPr>
            <p:ph idx="1"/>
          </p:nvPr>
        </p:nvSpPr>
        <p:spPr/>
        <p:txBody>
          <a:bodyPr/>
          <a:lstStyle/>
          <a:p>
            <a:r>
              <a:rPr lang="en-US" dirty="0" smtClean="0"/>
              <a:t>First let’s look here </a:t>
            </a:r>
            <a:r>
              <a:rPr lang="en-US" dirty="0" smtClean="0">
                <a:hlinkClick r:id="rId2"/>
              </a:rPr>
              <a:t>http://www.pokerlistings.com/poker-rules</a:t>
            </a:r>
            <a:r>
              <a:rPr lang="en-US" dirty="0" smtClean="0"/>
              <a:t> </a:t>
            </a:r>
          </a:p>
          <a:p>
            <a:r>
              <a:rPr lang="en-US" dirty="0" smtClean="0"/>
              <a:t>Now that is different!</a:t>
            </a:r>
          </a:p>
          <a:p>
            <a:r>
              <a:rPr lang="en-US" dirty="0" smtClean="0"/>
              <a:t>Why? More than one person is making choices. The choices being made are interesting. The choices may or may not be robotic.</a:t>
            </a:r>
            <a:endParaRPr lang="en-US" dirty="0"/>
          </a:p>
        </p:txBody>
      </p:sp>
    </p:spTree>
    <p:extLst>
      <p:ext uri="{BB962C8B-B14F-4D97-AF65-F5344CB8AC3E}">
        <p14:creationId xmlns:p14="http://schemas.microsoft.com/office/powerpoint/2010/main" val="233234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Cheat sheet</a:t>
            </a:r>
            <a:endParaRPr lang="en-US" dirty="0"/>
          </a:p>
        </p:txBody>
      </p:sp>
      <p:pic>
        <p:nvPicPr>
          <p:cNvPr id="2050" name="Picture 2" descr="http://images.akamai.steamusercontent.com/ugc/846952300979914663/DEBABA5B7669303F6845CE819B4626E1014ED7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6000"/>
            <a:ext cx="5800725" cy="363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642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Pigs</a:t>
            </a:r>
            <a:endParaRPr lang="en-US" dirty="0"/>
          </a:p>
        </p:txBody>
      </p:sp>
      <p:sp>
        <p:nvSpPr>
          <p:cNvPr id="3" name="Content Placeholder 2"/>
          <p:cNvSpPr>
            <a:spLocks noGrp="1"/>
          </p:cNvSpPr>
          <p:nvPr>
            <p:ph idx="1"/>
          </p:nvPr>
        </p:nvSpPr>
        <p:spPr/>
        <p:txBody>
          <a:bodyPr>
            <a:normAutofit fontScale="92500"/>
          </a:bodyPr>
          <a:lstStyle/>
          <a:p>
            <a:r>
              <a:rPr lang="en-US" dirty="0" smtClean="0"/>
              <a:t>Pictures</a:t>
            </a:r>
          </a:p>
          <a:p>
            <a:pPr lvl="1"/>
            <a:r>
              <a:rPr lang="en-US" dirty="0" smtClean="0"/>
              <a:t>What to observe?</a:t>
            </a:r>
          </a:p>
          <a:p>
            <a:pPr lvl="1"/>
            <a:r>
              <a:rPr lang="en-US" dirty="0" smtClean="0"/>
              <a:t>At least naive correspondence to work with</a:t>
            </a:r>
          </a:p>
          <a:p>
            <a:pPr lvl="1"/>
            <a:r>
              <a:rPr lang="en-US" dirty="0" smtClean="0"/>
              <a:t>Does it look like a pig? Compare reference to source</a:t>
            </a:r>
          </a:p>
          <a:p>
            <a:r>
              <a:rPr lang="en-US" dirty="0" smtClean="0"/>
              <a:t>Behavior</a:t>
            </a:r>
          </a:p>
          <a:p>
            <a:pPr lvl="1"/>
            <a:r>
              <a:rPr lang="en-US" dirty="0" smtClean="0"/>
              <a:t>What to observe?</a:t>
            </a:r>
          </a:p>
          <a:p>
            <a:pPr lvl="1"/>
            <a:r>
              <a:rPr lang="en-US" dirty="0" smtClean="0"/>
              <a:t>Mimic behaviors</a:t>
            </a:r>
          </a:p>
          <a:p>
            <a:pPr lvl="1"/>
            <a:r>
              <a:rPr lang="en-US" dirty="0" smtClean="0"/>
              <a:t>I want the pig to eat at the trough. Why is my pig eating at the trough that is on fire?</a:t>
            </a:r>
          </a:p>
          <a:p>
            <a:pPr marL="0" indent="0">
              <a:buNone/>
            </a:pPr>
            <a:endParaRPr lang="en-US" dirty="0" smtClean="0"/>
          </a:p>
          <a:p>
            <a:endParaRPr lang="en-US" dirty="0"/>
          </a:p>
        </p:txBody>
      </p:sp>
    </p:spTree>
    <p:extLst>
      <p:ext uri="{BB962C8B-B14F-4D97-AF65-F5344CB8AC3E}">
        <p14:creationId xmlns:p14="http://schemas.microsoft.com/office/powerpoint/2010/main" val="4017347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885</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Games and gaming</vt:lpstr>
      <vt:lpstr>Matching pennies</vt:lpstr>
      <vt:lpstr>Tick tac toe</vt:lpstr>
      <vt:lpstr>Blackjack</vt:lpstr>
      <vt:lpstr>Blackjack answer</vt:lpstr>
      <vt:lpstr>Poker</vt:lpstr>
      <vt:lpstr>Poker</vt:lpstr>
      <vt:lpstr>Cheat sheet</vt:lpstr>
      <vt:lpstr>Pigs</vt:lpstr>
      <vt:lpstr>Concluding transition</vt:lpstr>
      <vt:lpstr>Finding factors</vt:lpstr>
      <vt:lpstr>Observation and order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gaming</dc:title>
  <dc:creator>Dan Rochowiak</dc:creator>
  <cp:lastModifiedBy>Dan Rochowiak</cp:lastModifiedBy>
  <cp:revision>8</cp:revision>
  <dcterms:created xsi:type="dcterms:W3CDTF">2016-02-18T15:40:56Z</dcterms:created>
  <dcterms:modified xsi:type="dcterms:W3CDTF">2016-02-18T17:01:11Z</dcterms:modified>
</cp:coreProperties>
</file>