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D40054-AF01-4EFF-A3E4-AB95C0E0149F}"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258740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40054-AF01-4EFF-A3E4-AB95C0E0149F}"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305149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40054-AF01-4EFF-A3E4-AB95C0E0149F}"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217155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40054-AF01-4EFF-A3E4-AB95C0E0149F}"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28005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40054-AF01-4EFF-A3E4-AB95C0E0149F}"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132012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D40054-AF01-4EFF-A3E4-AB95C0E0149F}"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70872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D40054-AF01-4EFF-A3E4-AB95C0E0149F}" type="datetimeFigureOut">
              <a:rPr lang="en-US" smtClean="0"/>
              <a:t>3/10/2016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361259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D40054-AF01-4EFF-A3E4-AB95C0E0149F}" type="datetimeFigureOut">
              <a:rPr lang="en-US" smtClean="0"/>
              <a:t>3/10/2016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245308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40054-AF01-4EFF-A3E4-AB95C0E0149F}" type="datetimeFigureOut">
              <a:rPr lang="en-US" smtClean="0"/>
              <a:t>3/10/2016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421675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40054-AF01-4EFF-A3E4-AB95C0E0149F}"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11297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40054-AF01-4EFF-A3E4-AB95C0E0149F}"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C4119-06E3-4E97-8B9A-A06197BE4552}" type="slidenum">
              <a:rPr lang="en-US" smtClean="0"/>
              <a:t>‹#›</a:t>
            </a:fld>
            <a:endParaRPr lang="en-US"/>
          </a:p>
        </p:txBody>
      </p:sp>
    </p:spTree>
    <p:extLst>
      <p:ext uri="{BB962C8B-B14F-4D97-AF65-F5344CB8AC3E}">
        <p14:creationId xmlns:p14="http://schemas.microsoft.com/office/powerpoint/2010/main" val="181790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40054-AF01-4EFF-A3E4-AB95C0E0149F}" type="datetimeFigureOut">
              <a:rPr lang="en-US" smtClean="0"/>
              <a:t>3/10/2016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C4119-06E3-4E97-8B9A-A06197BE4552}" type="slidenum">
              <a:rPr lang="en-US" smtClean="0"/>
              <a:t>‹#›</a:t>
            </a:fld>
            <a:endParaRPr lang="en-US"/>
          </a:p>
        </p:txBody>
      </p:sp>
    </p:spTree>
    <p:extLst>
      <p:ext uri="{BB962C8B-B14F-4D97-AF65-F5344CB8AC3E}">
        <p14:creationId xmlns:p14="http://schemas.microsoft.com/office/powerpoint/2010/main" val="196191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npace.osu.edu/posts/documents/Conducting%20a%20MAUT%20Analysi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Games and gaming - 6</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703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outbreak</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effectLst/>
              </a:rPr>
              <a:t>Imagine that the U.S. is preparing for the outbreak of an unusual Asian disease, which is expected to kill 600 people. Two alternative programs to combat the disease have been proposed. </a:t>
            </a:r>
            <a:endParaRPr lang="en-US" dirty="0" smtClean="0">
              <a:effectLst/>
            </a:endParaRPr>
          </a:p>
          <a:p>
            <a:pPr marL="0" indent="0">
              <a:buNone/>
            </a:pPr>
            <a:endParaRPr lang="en-US" dirty="0"/>
          </a:p>
          <a:p>
            <a:pPr marL="0" indent="0">
              <a:buNone/>
            </a:pPr>
            <a:r>
              <a:rPr lang="en-US" dirty="0" smtClean="0">
                <a:effectLst/>
              </a:rPr>
              <a:t>Assume </a:t>
            </a:r>
            <a:r>
              <a:rPr lang="en-US" dirty="0" smtClean="0">
                <a:effectLst/>
              </a:rPr>
              <a:t>that the exact scientific estimates of the consequences of the programs are as follows: </a:t>
            </a:r>
          </a:p>
          <a:p>
            <a:r>
              <a:rPr lang="en-US" dirty="0" smtClean="0">
                <a:effectLst/>
              </a:rPr>
              <a:t>If program A is adopted, 200 people will be saved. </a:t>
            </a:r>
          </a:p>
          <a:p>
            <a:r>
              <a:rPr lang="en-US" dirty="0" smtClean="0">
                <a:effectLst/>
              </a:rPr>
              <a:t>If program B is adopted, there is a 1/3 probability that 600 people will be saved and a 2/3 probability that no people will be saved. </a:t>
            </a:r>
          </a:p>
          <a:p>
            <a:pPr marL="0" indent="0">
              <a:buNone/>
            </a:pPr>
            <a:r>
              <a:rPr lang="en-US" dirty="0" smtClean="0">
                <a:effectLst/>
              </a:rPr>
              <a:t>Which of the two programs would you favor? </a:t>
            </a:r>
          </a:p>
          <a:p>
            <a:endParaRPr lang="en-US" dirty="0" smtClean="0">
              <a:effectLst/>
            </a:endParaRPr>
          </a:p>
          <a:p>
            <a:pPr marL="0" indent="0">
              <a:buNone/>
            </a:pPr>
            <a:r>
              <a:rPr lang="en-US" dirty="0" smtClean="0">
                <a:effectLst/>
              </a:rPr>
              <a:t>Additionally, they presented the same scenario to a second group of people but with different choices: </a:t>
            </a:r>
          </a:p>
          <a:p>
            <a:r>
              <a:rPr lang="en-US" dirty="0" smtClean="0">
                <a:effectLst/>
              </a:rPr>
              <a:t>If program C is adopted, 400 people will die. </a:t>
            </a:r>
          </a:p>
          <a:p>
            <a:r>
              <a:rPr lang="en-US" dirty="0" smtClean="0">
                <a:effectLst/>
              </a:rPr>
              <a:t>If program D is adopted, there is a 1/3 probability that nobody will die, and a 2/3 probability that 600 people will die. </a:t>
            </a:r>
          </a:p>
          <a:p>
            <a:pPr marL="0" indent="0">
              <a:buNone/>
            </a:pPr>
            <a:r>
              <a:rPr lang="en-US" dirty="0" smtClean="0">
                <a:effectLst/>
              </a:rPr>
              <a:t>Which of the two programs would you favor? </a:t>
            </a:r>
          </a:p>
          <a:p>
            <a:endParaRPr lang="en-US" dirty="0"/>
          </a:p>
        </p:txBody>
      </p:sp>
    </p:spTree>
    <p:extLst>
      <p:ext uri="{BB962C8B-B14F-4D97-AF65-F5344CB8AC3E}">
        <p14:creationId xmlns:p14="http://schemas.microsoft.com/office/powerpoint/2010/main" val="287828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choices</a:t>
            </a:r>
            <a:endParaRPr lang="en-US" dirty="0"/>
          </a:p>
        </p:txBody>
      </p:sp>
      <p:sp>
        <p:nvSpPr>
          <p:cNvPr id="3" name="Content Placeholder 2"/>
          <p:cNvSpPr>
            <a:spLocks noGrp="1"/>
          </p:cNvSpPr>
          <p:nvPr>
            <p:ph idx="1"/>
          </p:nvPr>
        </p:nvSpPr>
        <p:spPr/>
        <p:txBody>
          <a:bodyPr>
            <a:normAutofit lnSpcReduction="10000"/>
          </a:bodyPr>
          <a:lstStyle/>
          <a:p>
            <a:r>
              <a:rPr lang="en-US" dirty="0" smtClean="0"/>
              <a:t>For the first </a:t>
            </a:r>
            <a:r>
              <a:rPr lang="en-US" dirty="0" smtClean="0"/>
              <a:t>group, </a:t>
            </a:r>
            <a:r>
              <a:rPr lang="en-US" dirty="0" smtClean="0"/>
              <a:t>most people selected program A, stated as “</a:t>
            </a:r>
            <a:r>
              <a:rPr lang="en-US" dirty="0" smtClean="0">
                <a:effectLst/>
              </a:rPr>
              <a:t>If program A is adopted, 200 people will be saved.” Certainty </a:t>
            </a:r>
            <a:r>
              <a:rPr lang="en-US" dirty="0" smtClean="0">
                <a:effectLst/>
              </a:rPr>
              <a:t>it is </a:t>
            </a:r>
            <a:r>
              <a:rPr lang="en-US" dirty="0" smtClean="0">
                <a:effectLst/>
              </a:rPr>
              <a:t>better than rolling the dice.</a:t>
            </a:r>
          </a:p>
          <a:p>
            <a:r>
              <a:rPr lang="en-US" dirty="0" smtClean="0"/>
              <a:t>For the second group most people selected program D, stated as “</a:t>
            </a:r>
            <a:r>
              <a:rPr lang="en-US" dirty="0" smtClean="0">
                <a:effectLst/>
              </a:rPr>
              <a:t>If program D is adopted, there is a 1/3 probability that nobody will die, and a 2/3 probability that 600 people will die.” Rolling the dice is better than certainty. </a:t>
            </a:r>
          </a:p>
          <a:p>
            <a:endParaRPr lang="en-US" dirty="0" smtClean="0">
              <a:effectLst/>
            </a:endParaRPr>
          </a:p>
          <a:p>
            <a:endParaRPr lang="en-US" dirty="0"/>
          </a:p>
        </p:txBody>
      </p:sp>
    </p:spTree>
    <p:extLst>
      <p:ext uri="{BB962C8B-B14F-4D97-AF65-F5344CB8AC3E}">
        <p14:creationId xmlns:p14="http://schemas.microsoft.com/office/powerpoint/2010/main" val="3470532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Rats and </a:t>
            </a:r>
            <a:r>
              <a:rPr lang="en-US" dirty="0" err="1" smtClean="0"/>
              <a:t>Giffen</a:t>
            </a:r>
            <a:r>
              <a:rPr lang="en-US" dirty="0" smtClean="0"/>
              <a:t> goods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ffectLst/>
              </a:rPr>
              <a:t>The experiment involved placing rats in a box equipped with the equivalent of two </a:t>
            </a:r>
            <a:r>
              <a:rPr lang="en-US" dirty="0" smtClean="0">
                <a:effectLst/>
              </a:rPr>
              <a:t>liquid dispensers. </a:t>
            </a:r>
            <a:r>
              <a:rPr lang="en-US" dirty="0" smtClean="0">
                <a:effectLst/>
              </a:rPr>
              <a:t>Each machine would dispense a measured amount of liquid for the rats to drink for each press of the lever. </a:t>
            </a:r>
            <a:r>
              <a:rPr lang="en-US" dirty="0" smtClean="0"/>
              <a:t>Experimenters could</a:t>
            </a:r>
            <a:r>
              <a:rPr lang="en-US" dirty="0" smtClean="0">
                <a:effectLst/>
              </a:rPr>
              <a:t> change how many lever presses were available to the rats in each session. </a:t>
            </a:r>
            <a:endParaRPr lang="en-US" dirty="0" smtClean="0">
              <a:effectLst/>
            </a:endParaRPr>
          </a:p>
          <a:p>
            <a:r>
              <a:rPr lang="en-US" dirty="0" smtClean="0">
                <a:effectLst/>
              </a:rPr>
              <a:t>Capping </a:t>
            </a:r>
            <a:r>
              <a:rPr lang="en-US" dirty="0" smtClean="0">
                <a:effectLst/>
              </a:rPr>
              <a:t>the number of lever presses available, sets the income level. Adjusting the amounts of liquid per lever press, sets the price for the liquid. </a:t>
            </a:r>
            <a:endParaRPr lang="en-US" dirty="0" smtClean="0">
              <a:effectLst/>
            </a:endParaRPr>
          </a:p>
          <a:p>
            <a:r>
              <a:rPr lang="en-US" dirty="0" smtClean="0">
                <a:effectLst/>
              </a:rPr>
              <a:t>After </a:t>
            </a:r>
            <a:r>
              <a:rPr lang="en-US" dirty="0" smtClean="0">
                <a:effectLst/>
              </a:rPr>
              <a:t>learning how the levers worked, the rats invariably would head for the one that gave them the most liquid. Now that makes sense.</a:t>
            </a:r>
          </a:p>
          <a:p>
            <a:endParaRPr lang="en-US" dirty="0"/>
          </a:p>
        </p:txBody>
      </p:sp>
    </p:spTree>
    <p:extLst>
      <p:ext uri="{BB962C8B-B14F-4D97-AF65-F5344CB8AC3E}">
        <p14:creationId xmlns:p14="http://schemas.microsoft.com/office/powerpoint/2010/main" val="3124830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beer, quinine or both</a:t>
            </a: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sz="4200" dirty="0" smtClean="0">
                <a:effectLst/>
              </a:rPr>
              <a:t>The experimenters modified the box so that one lever produced root beer -a lab rat favorite - and the other water flavored with quinine – a rat dislike. All other things being equal, a rat would choose root beer over quinine. However, not all other things were equal! </a:t>
            </a:r>
          </a:p>
          <a:p>
            <a:r>
              <a:rPr lang="en-US" sz="4200" dirty="0" smtClean="0">
                <a:effectLst/>
              </a:rPr>
              <a:t>The dispensers were set so that the amount of root beer provided was significantly less than the amount of quinine. Again, without a limit on lever presses, this decision is only slightly more complex. If you are a rat willing to work for it, the root beer is still available to you. However, the researchers did set a maximum number of times that the rat could press the two levers during a single session.</a:t>
            </a:r>
          </a:p>
          <a:p>
            <a:r>
              <a:rPr lang="en-US" sz="4200" dirty="0"/>
              <a:t>T</a:t>
            </a:r>
            <a:r>
              <a:rPr lang="en-US" sz="4200" dirty="0" smtClean="0">
                <a:effectLst/>
              </a:rPr>
              <a:t>he </a:t>
            </a:r>
            <a:r>
              <a:rPr lang="en-US" sz="4200" dirty="0" smtClean="0">
                <a:effectLst/>
              </a:rPr>
              <a:t>final issue is that the rat is thirsty and is more thirsty than the total of small doses of root beer will satisfy. Some combination of quinine and root beer is required to satisfy the rat’s thirst. So what should be the mix of quinine and root beer? </a:t>
            </a:r>
            <a:endParaRPr lang="en-US" dirty="0" smtClean="0">
              <a:effectLst/>
            </a:endParaRPr>
          </a:p>
          <a:p>
            <a:endParaRPr lang="en-US" dirty="0"/>
          </a:p>
        </p:txBody>
      </p:sp>
    </p:spTree>
    <p:extLst>
      <p:ext uri="{BB962C8B-B14F-4D97-AF65-F5344CB8AC3E}">
        <p14:creationId xmlns:p14="http://schemas.microsoft.com/office/powerpoint/2010/main" val="219059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Giffen</a:t>
            </a:r>
            <a:r>
              <a:rPr lang="en-US" dirty="0" smtClean="0"/>
              <a:t> goods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effectLst/>
              </a:rPr>
              <a:t>Over time, the rats </a:t>
            </a:r>
            <a:r>
              <a:rPr lang="en-US" dirty="0" smtClean="0">
                <a:effectLst/>
              </a:rPr>
              <a:t>worked </a:t>
            </a:r>
            <a:r>
              <a:rPr lang="en-US" dirty="0" smtClean="0">
                <a:effectLst/>
              </a:rPr>
              <a:t>out a balance that satisfied both their individual levels of thirst and their preferences for root beer relative to quinine. They learned that they would have to quench much of their thirst with the quinine and only occasionally get the root beer.</a:t>
            </a:r>
          </a:p>
          <a:p>
            <a:r>
              <a:rPr lang="en-US" dirty="0" smtClean="0"/>
              <a:t>But </a:t>
            </a:r>
            <a:r>
              <a:rPr lang="en-US" dirty="0"/>
              <a:t>w</a:t>
            </a:r>
            <a:r>
              <a:rPr lang="en-US" dirty="0" smtClean="0">
                <a:effectLst/>
              </a:rPr>
              <a:t>hen the price of the quinine was increased (less per press), the rats actually increased their intake of the quinine by selecting it more often. </a:t>
            </a:r>
            <a:r>
              <a:rPr lang="en-US" dirty="0"/>
              <a:t>T</a:t>
            </a:r>
            <a:r>
              <a:rPr lang="en-US" dirty="0" smtClean="0">
                <a:effectLst/>
              </a:rPr>
              <a:t>hat also meant that they drank less root beer. But why would the rats use more of something inferior after the price went up? </a:t>
            </a:r>
          </a:p>
          <a:p>
            <a:r>
              <a:rPr lang="en-US" dirty="0" smtClean="0">
                <a:effectLst/>
              </a:rPr>
              <a:t>Well it is a </a:t>
            </a:r>
            <a:r>
              <a:rPr lang="en-US" dirty="0" err="1"/>
              <a:t>G</a:t>
            </a:r>
            <a:r>
              <a:rPr lang="en-US" dirty="0" err="1" smtClean="0">
                <a:effectLst/>
              </a:rPr>
              <a:t>iffen</a:t>
            </a:r>
            <a:r>
              <a:rPr lang="en-US" dirty="0" smtClean="0">
                <a:effectLst/>
              </a:rPr>
              <a:t> good. A </a:t>
            </a:r>
            <a:r>
              <a:rPr lang="en-US" dirty="0" err="1" smtClean="0">
                <a:effectLst/>
              </a:rPr>
              <a:t>Giffen</a:t>
            </a:r>
            <a:r>
              <a:rPr lang="en-US" dirty="0" smtClean="0">
                <a:effectLst/>
              </a:rPr>
              <a:t> good is an inferior product or commodity whose usage defies the principles of demand in that its usage increases as the price goes up and goes down as the price lowers. But really, why?</a:t>
            </a:r>
          </a:p>
          <a:p>
            <a:endParaRPr lang="en-US" dirty="0" smtClean="0">
              <a:effectLst/>
            </a:endParaRPr>
          </a:p>
          <a:p>
            <a:endParaRPr lang="en-US" dirty="0" smtClean="0">
              <a:effectLst/>
            </a:endParaRPr>
          </a:p>
          <a:p>
            <a:endParaRPr lang="en-US" dirty="0"/>
          </a:p>
        </p:txBody>
      </p:sp>
    </p:spTree>
    <p:extLst>
      <p:ext uri="{BB962C8B-B14F-4D97-AF65-F5344CB8AC3E}">
        <p14:creationId xmlns:p14="http://schemas.microsoft.com/office/powerpoint/2010/main" val="2298638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rats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T</a:t>
            </a:r>
            <a:r>
              <a:rPr lang="en-US" dirty="0" smtClean="0">
                <a:effectLst/>
              </a:rPr>
              <a:t>he “price” of the quinine changed but </a:t>
            </a:r>
            <a:r>
              <a:rPr lang="en-US" dirty="0"/>
              <a:t>t</a:t>
            </a:r>
            <a:r>
              <a:rPr lang="en-US" dirty="0" smtClean="0">
                <a:effectLst/>
              </a:rPr>
              <a:t>here are two other important factors to remember. </a:t>
            </a:r>
          </a:p>
          <a:p>
            <a:pPr marL="400050" lvl="1" indent="0">
              <a:buNone/>
            </a:pPr>
            <a:r>
              <a:rPr lang="en-US" dirty="0" smtClean="0">
                <a:effectLst/>
              </a:rPr>
              <a:t>1. The rats have a fixed level of need (i.e., the amount of thirst per session). </a:t>
            </a:r>
          </a:p>
          <a:p>
            <a:pPr marL="400050" lvl="1" indent="0">
              <a:buNone/>
            </a:pPr>
            <a:r>
              <a:rPr lang="en-US" dirty="0" smtClean="0">
                <a:effectLst/>
              </a:rPr>
              <a:t>2. The rats are on a fixed income (i.e., the number of lever presses per session)</a:t>
            </a:r>
          </a:p>
          <a:p>
            <a:r>
              <a:rPr lang="en-US" dirty="0" smtClean="0">
                <a:effectLst/>
              </a:rPr>
              <a:t>When the price of the quinine was raised, neither of these two factors changed. </a:t>
            </a:r>
          </a:p>
          <a:p>
            <a:r>
              <a:rPr lang="en-US" dirty="0" smtClean="0">
                <a:effectLst/>
              </a:rPr>
              <a:t>The rat still needed to drink something to satisfy the thirst need. </a:t>
            </a:r>
            <a:r>
              <a:rPr lang="en-US" dirty="0" smtClean="0"/>
              <a:t>The rat</a:t>
            </a:r>
            <a:r>
              <a:rPr lang="en-US" dirty="0"/>
              <a:t> </a:t>
            </a:r>
            <a:r>
              <a:rPr lang="en-US" dirty="0" smtClean="0">
                <a:effectLst/>
              </a:rPr>
              <a:t>knew that it only had a limited number of presses available to </a:t>
            </a:r>
            <a:r>
              <a:rPr lang="en-US" dirty="0" smtClean="0">
                <a:effectLst/>
              </a:rPr>
              <a:t>it. The fixed </a:t>
            </a:r>
            <a:r>
              <a:rPr lang="en-US" dirty="0" smtClean="0">
                <a:effectLst/>
              </a:rPr>
              <a:t>values </a:t>
            </a:r>
            <a:r>
              <a:rPr lang="en-US" dirty="0" smtClean="0">
                <a:effectLst/>
              </a:rPr>
              <a:t>set </a:t>
            </a:r>
            <a:r>
              <a:rPr lang="en-US" dirty="0" smtClean="0">
                <a:effectLst/>
              </a:rPr>
              <a:t>the boundaries for the possible decisions made when the variable values change. The </a:t>
            </a:r>
            <a:r>
              <a:rPr lang="en-US" dirty="0" smtClean="0">
                <a:effectLst/>
              </a:rPr>
              <a:t>rat </a:t>
            </a:r>
            <a:r>
              <a:rPr lang="en-US" dirty="0" smtClean="0">
                <a:effectLst/>
              </a:rPr>
              <a:t>realized that to satisfy </a:t>
            </a:r>
            <a:r>
              <a:rPr lang="en-US" dirty="0" smtClean="0">
                <a:effectLst/>
              </a:rPr>
              <a:t>its thirst </a:t>
            </a:r>
            <a:r>
              <a:rPr lang="en-US" dirty="0" smtClean="0">
                <a:effectLst/>
              </a:rPr>
              <a:t>need, </a:t>
            </a:r>
            <a:r>
              <a:rPr lang="en-US" dirty="0" smtClean="0">
                <a:effectLst/>
              </a:rPr>
              <a:t>it had </a:t>
            </a:r>
            <a:r>
              <a:rPr lang="en-US" dirty="0" smtClean="0">
                <a:effectLst/>
              </a:rPr>
              <a:t>to use more</a:t>
            </a:r>
            <a:r>
              <a:rPr lang="en-US" dirty="0"/>
              <a:t> </a:t>
            </a:r>
            <a:r>
              <a:rPr lang="en-US" dirty="0" smtClean="0">
                <a:effectLst/>
              </a:rPr>
              <a:t>lever presses on the quinine than </a:t>
            </a:r>
            <a:r>
              <a:rPr lang="en-US" dirty="0" smtClean="0">
                <a:effectLst/>
              </a:rPr>
              <a:t>formerly </a:t>
            </a:r>
            <a:r>
              <a:rPr lang="en-US" dirty="0" smtClean="0">
                <a:effectLst/>
              </a:rPr>
              <a:t>to get the same amount of liquid.</a:t>
            </a:r>
          </a:p>
          <a:p>
            <a:endParaRPr lang="en-US" dirty="0" smtClean="0">
              <a:effectLst/>
            </a:endParaRPr>
          </a:p>
          <a:p>
            <a:endParaRPr lang="en-US" dirty="0"/>
          </a:p>
        </p:txBody>
      </p:sp>
    </p:spTree>
    <p:extLst>
      <p:ext uri="{BB962C8B-B14F-4D97-AF65-F5344CB8AC3E}">
        <p14:creationId xmlns:p14="http://schemas.microsoft.com/office/powerpoint/2010/main" val="3704918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rats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D</a:t>
            </a:r>
            <a:r>
              <a:rPr lang="en-US" dirty="0" smtClean="0">
                <a:effectLst/>
              </a:rPr>
              <a:t>efine terms and the initial settings</a:t>
            </a:r>
          </a:p>
          <a:p>
            <a:pPr marL="0" indent="0">
              <a:buNone/>
            </a:pPr>
            <a:r>
              <a:rPr lang="en-US" dirty="0" err="1" smtClean="0">
                <a:effectLst/>
              </a:rPr>
              <a:t>P</a:t>
            </a:r>
            <a:r>
              <a:rPr lang="en-US" baseline="-25000" dirty="0" err="1" smtClean="0">
                <a:effectLst/>
              </a:rPr>
              <a:t>r</a:t>
            </a:r>
            <a:r>
              <a:rPr lang="en-US" dirty="0" smtClean="0">
                <a:effectLst/>
              </a:rPr>
              <a:t> Number of root beer lever presses </a:t>
            </a:r>
          </a:p>
          <a:p>
            <a:pPr marL="0" indent="0">
              <a:buNone/>
            </a:pPr>
            <a:r>
              <a:rPr lang="en-US" dirty="0" err="1" smtClean="0">
                <a:effectLst/>
              </a:rPr>
              <a:t>P</a:t>
            </a:r>
            <a:r>
              <a:rPr lang="en-US" baseline="-25000" dirty="0" err="1" smtClean="0">
                <a:effectLst/>
              </a:rPr>
              <a:t>q</a:t>
            </a:r>
            <a:r>
              <a:rPr lang="en-US" dirty="0" smtClean="0">
                <a:effectLst/>
              </a:rPr>
              <a:t> Number of quinine lever presses </a:t>
            </a:r>
          </a:p>
          <a:p>
            <a:pPr marL="0" indent="0">
              <a:buNone/>
            </a:pPr>
            <a:r>
              <a:rPr lang="en-US" dirty="0" err="1" smtClean="0">
                <a:effectLst/>
              </a:rPr>
              <a:t>P</a:t>
            </a:r>
            <a:r>
              <a:rPr lang="en-US" baseline="-25000" dirty="0" err="1" smtClean="0">
                <a:effectLst/>
              </a:rPr>
              <a:t>qr</a:t>
            </a:r>
            <a:r>
              <a:rPr lang="en-US" dirty="0" smtClean="0">
                <a:effectLst/>
              </a:rPr>
              <a:t> Number of lever presses per session </a:t>
            </a:r>
          </a:p>
          <a:p>
            <a:pPr marL="0" indent="0">
              <a:buNone/>
            </a:pPr>
            <a:r>
              <a:rPr lang="en-US" dirty="0" err="1" smtClean="0">
                <a:effectLst/>
              </a:rPr>
              <a:t>A</a:t>
            </a:r>
            <a:r>
              <a:rPr lang="en-US" baseline="-25000" dirty="0" err="1" smtClean="0">
                <a:effectLst/>
              </a:rPr>
              <a:t>r</a:t>
            </a:r>
            <a:r>
              <a:rPr lang="en-US" dirty="0" smtClean="0">
                <a:effectLst/>
              </a:rPr>
              <a:t> Amount of root beer per press </a:t>
            </a:r>
          </a:p>
          <a:p>
            <a:pPr marL="0" indent="0">
              <a:buNone/>
            </a:pPr>
            <a:r>
              <a:rPr lang="en-US" dirty="0" err="1" smtClean="0">
                <a:effectLst/>
              </a:rPr>
              <a:t>A</a:t>
            </a:r>
            <a:r>
              <a:rPr lang="en-US" baseline="-25000" dirty="0" err="1" smtClean="0">
                <a:effectLst/>
              </a:rPr>
              <a:t>q</a:t>
            </a:r>
            <a:r>
              <a:rPr lang="en-US" dirty="0" smtClean="0">
                <a:effectLst/>
              </a:rPr>
              <a:t> Amount of quinine per press </a:t>
            </a:r>
          </a:p>
          <a:p>
            <a:pPr marL="0" indent="0">
              <a:buNone/>
            </a:pPr>
            <a:r>
              <a:rPr lang="en-US" dirty="0" err="1" smtClean="0">
                <a:effectLst/>
              </a:rPr>
              <a:t>A</a:t>
            </a:r>
            <a:r>
              <a:rPr lang="en-US" baseline="-25000" dirty="0" err="1" smtClean="0">
                <a:effectLst/>
              </a:rPr>
              <a:t>qr</a:t>
            </a:r>
            <a:r>
              <a:rPr lang="en-US" dirty="0" smtClean="0">
                <a:effectLst/>
              </a:rPr>
              <a:t> Amount of quinine and root beer to be consumed per session (thirst) </a:t>
            </a:r>
          </a:p>
          <a:p>
            <a:pPr marL="0" indent="0">
              <a:buNone/>
            </a:pPr>
            <a:r>
              <a:rPr lang="en-US" dirty="0" err="1" smtClean="0"/>
              <a:t>A</a:t>
            </a:r>
            <a:r>
              <a:rPr lang="en-US" baseline="-25000" dirty="0" err="1" smtClean="0"/>
              <a:t>qr</a:t>
            </a:r>
            <a:r>
              <a:rPr lang="en-US" dirty="0" smtClean="0"/>
              <a:t> = (</a:t>
            </a:r>
            <a:r>
              <a:rPr lang="en-US" dirty="0" err="1" smtClean="0"/>
              <a:t>P</a:t>
            </a:r>
            <a:r>
              <a:rPr lang="en-US" baseline="-25000" dirty="0" err="1" smtClean="0"/>
              <a:t>r</a:t>
            </a:r>
            <a:r>
              <a:rPr lang="en-US" dirty="0" smtClean="0"/>
              <a:t> * </a:t>
            </a:r>
            <a:r>
              <a:rPr lang="en-US" dirty="0" err="1" smtClean="0"/>
              <a:t>A</a:t>
            </a:r>
            <a:r>
              <a:rPr lang="en-US" baseline="-25000" dirty="0" err="1" smtClean="0"/>
              <a:t>r</a:t>
            </a:r>
            <a:r>
              <a:rPr lang="en-US" dirty="0" smtClean="0"/>
              <a:t>) + (</a:t>
            </a:r>
            <a:r>
              <a:rPr lang="en-US" dirty="0" err="1" smtClean="0"/>
              <a:t>P</a:t>
            </a:r>
            <a:r>
              <a:rPr lang="en-US" baseline="-25000" dirty="0" err="1" smtClean="0"/>
              <a:t>q</a:t>
            </a:r>
            <a:r>
              <a:rPr lang="en-US" dirty="0" smtClean="0"/>
              <a:t> * </a:t>
            </a:r>
            <a:r>
              <a:rPr lang="en-US" dirty="0" err="1" smtClean="0"/>
              <a:t>A</a:t>
            </a:r>
            <a:r>
              <a:rPr lang="en-US" baseline="-25000" dirty="0" err="1" smtClean="0"/>
              <a:t>q</a:t>
            </a:r>
            <a:r>
              <a:rPr lang="en-US" dirty="0" smtClean="0"/>
              <a:t>)</a:t>
            </a:r>
          </a:p>
          <a:p>
            <a:pPr marL="0" indent="0">
              <a:buNone/>
            </a:pPr>
            <a:r>
              <a:rPr lang="en-US" dirty="0" err="1" smtClean="0">
                <a:effectLst/>
              </a:rPr>
              <a:t>P</a:t>
            </a:r>
            <a:r>
              <a:rPr lang="en-US" baseline="-25000" dirty="0" err="1" smtClean="0">
                <a:effectLst/>
              </a:rPr>
              <a:t>qr</a:t>
            </a:r>
            <a:r>
              <a:rPr lang="en-US" dirty="0" smtClean="0">
                <a:effectLst/>
              </a:rPr>
              <a:t> = </a:t>
            </a:r>
            <a:r>
              <a:rPr lang="en-US" dirty="0" err="1" smtClean="0">
                <a:effectLst/>
              </a:rPr>
              <a:t>P</a:t>
            </a:r>
            <a:r>
              <a:rPr lang="en-US" baseline="-25000" dirty="0" err="1" smtClean="0">
                <a:effectLst/>
              </a:rPr>
              <a:t>r</a:t>
            </a:r>
            <a:r>
              <a:rPr lang="en-US" dirty="0" smtClean="0">
                <a:effectLst/>
              </a:rPr>
              <a:t> + </a:t>
            </a:r>
            <a:r>
              <a:rPr lang="en-US" dirty="0" err="1" smtClean="0">
                <a:effectLst/>
              </a:rPr>
              <a:t>P</a:t>
            </a:r>
            <a:r>
              <a:rPr lang="en-US" baseline="-25000" dirty="0" err="1" smtClean="0">
                <a:effectLst/>
              </a:rPr>
              <a:t>q</a:t>
            </a:r>
            <a:endParaRPr lang="en-US" baseline="-25000" dirty="0" smtClean="0">
              <a:effectLst/>
            </a:endParaRPr>
          </a:p>
          <a:p>
            <a:endParaRPr lang="en-US" dirty="0"/>
          </a:p>
        </p:txBody>
      </p:sp>
    </p:spTree>
    <p:extLst>
      <p:ext uri="{BB962C8B-B14F-4D97-AF65-F5344CB8AC3E}">
        <p14:creationId xmlns:p14="http://schemas.microsoft.com/office/powerpoint/2010/main" val="1388378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rats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Convert to a quinine basis</a:t>
            </a:r>
          </a:p>
          <a:p>
            <a:pPr marL="0" indent="0">
              <a:buNone/>
            </a:pPr>
            <a:r>
              <a:rPr lang="en-US" dirty="0" err="1" smtClean="0"/>
              <a:t>P</a:t>
            </a:r>
            <a:r>
              <a:rPr lang="en-US" baseline="-25000" dirty="0" err="1" smtClean="0"/>
              <a:t>r</a:t>
            </a:r>
            <a:r>
              <a:rPr lang="en-US" dirty="0" smtClean="0"/>
              <a:t> = </a:t>
            </a:r>
            <a:r>
              <a:rPr lang="en-US" dirty="0" err="1" smtClean="0"/>
              <a:t>P</a:t>
            </a:r>
            <a:r>
              <a:rPr lang="en-US" baseline="-25000" dirty="0" err="1" smtClean="0"/>
              <a:t>qr</a:t>
            </a:r>
            <a:r>
              <a:rPr lang="en-US" dirty="0" smtClean="0"/>
              <a:t> – </a:t>
            </a:r>
            <a:r>
              <a:rPr lang="en-US" dirty="0" err="1" smtClean="0"/>
              <a:t>P</a:t>
            </a:r>
            <a:r>
              <a:rPr lang="en-US" baseline="-25000" dirty="0" err="1" smtClean="0"/>
              <a:t>q</a:t>
            </a:r>
            <a:endParaRPr lang="en-US" baseline="-25000" dirty="0" smtClean="0"/>
          </a:p>
          <a:p>
            <a:pPr marL="0" indent="0">
              <a:buNone/>
            </a:pPr>
            <a:r>
              <a:rPr lang="en-US" dirty="0" err="1" smtClean="0"/>
              <a:t>A</a:t>
            </a:r>
            <a:r>
              <a:rPr lang="en-US" baseline="-25000" dirty="0" err="1" smtClean="0"/>
              <a:t>qr</a:t>
            </a:r>
            <a:r>
              <a:rPr lang="en-US" dirty="0" smtClean="0"/>
              <a:t> = ((</a:t>
            </a:r>
            <a:r>
              <a:rPr lang="en-US" dirty="0" err="1" smtClean="0"/>
              <a:t>P</a:t>
            </a:r>
            <a:r>
              <a:rPr lang="en-US" baseline="-25000" dirty="0" err="1" smtClean="0"/>
              <a:t>qr</a:t>
            </a:r>
            <a:r>
              <a:rPr lang="en-US" dirty="0" smtClean="0"/>
              <a:t> – </a:t>
            </a:r>
            <a:r>
              <a:rPr lang="en-US" dirty="0" err="1" smtClean="0"/>
              <a:t>P</a:t>
            </a:r>
            <a:r>
              <a:rPr lang="en-US" baseline="-25000" dirty="0" err="1" smtClean="0"/>
              <a:t>q</a:t>
            </a:r>
            <a:r>
              <a:rPr lang="en-US" dirty="0" smtClean="0"/>
              <a:t>) * </a:t>
            </a:r>
            <a:r>
              <a:rPr lang="en-US" dirty="0" err="1" smtClean="0"/>
              <a:t>A</a:t>
            </a:r>
            <a:r>
              <a:rPr lang="en-US" baseline="-25000" dirty="0" err="1" smtClean="0"/>
              <a:t>r</a:t>
            </a:r>
            <a:r>
              <a:rPr lang="en-US" dirty="0" smtClean="0"/>
              <a:t>) + (</a:t>
            </a:r>
            <a:r>
              <a:rPr lang="en-US" dirty="0" err="1" smtClean="0"/>
              <a:t>P</a:t>
            </a:r>
            <a:r>
              <a:rPr lang="en-US" baseline="-25000" dirty="0" err="1" smtClean="0"/>
              <a:t>q</a:t>
            </a:r>
            <a:r>
              <a:rPr lang="en-US" dirty="0" smtClean="0"/>
              <a:t> * </a:t>
            </a:r>
            <a:r>
              <a:rPr lang="en-US" dirty="0" err="1" smtClean="0"/>
              <a:t>A</a:t>
            </a:r>
            <a:r>
              <a:rPr lang="en-US" baseline="-25000" dirty="0" err="1" smtClean="0"/>
              <a:t>q</a:t>
            </a:r>
            <a:r>
              <a:rPr lang="en-US" dirty="0" smtClean="0"/>
              <a:t>)</a:t>
            </a:r>
          </a:p>
          <a:p>
            <a:pPr marL="0" indent="0">
              <a:buNone/>
            </a:pPr>
            <a:r>
              <a:rPr lang="en-US" dirty="0" smtClean="0"/>
              <a:t>Or</a:t>
            </a:r>
          </a:p>
          <a:p>
            <a:pPr marL="0" indent="0">
              <a:buNone/>
            </a:pPr>
            <a:r>
              <a:rPr lang="en-US" dirty="0" err="1" smtClean="0"/>
              <a:t>P</a:t>
            </a:r>
            <a:r>
              <a:rPr lang="en-US" baseline="-25000" dirty="0" err="1" smtClean="0"/>
              <a:t>q</a:t>
            </a:r>
            <a:r>
              <a:rPr lang="en-US" dirty="0" smtClean="0"/>
              <a:t> = (</a:t>
            </a:r>
            <a:r>
              <a:rPr lang="en-US" dirty="0" err="1" smtClean="0"/>
              <a:t>A</a:t>
            </a:r>
            <a:r>
              <a:rPr lang="en-US" baseline="-25000" dirty="0" err="1" smtClean="0"/>
              <a:t>qr</a:t>
            </a:r>
            <a:r>
              <a:rPr lang="en-US" dirty="0" smtClean="0"/>
              <a:t> – (</a:t>
            </a:r>
            <a:r>
              <a:rPr lang="en-US" dirty="0" err="1" smtClean="0"/>
              <a:t>A</a:t>
            </a:r>
            <a:r>
              <a:rPr lang="en-US" baseline="-25000" dirty="0" err="1" smtClean="0"/>
              <a:t>r</a:t>
            </a:r>
            <a:r>
              <a:rPr lang="en-US" dirty="0" smtClean="0"/>
              <a:t> * </a:t>
            </a:r>
            <a:r>
              <a:rPr lang="en-US" dirty="0" err="1" smtClean="0"/>
              <a:t>P</a:t>
            </a:r>
            <a:r>
              <a:rPr lang="en-US" baseline="-25000" dirty="0" err="1" smtClean="0"/>
              <a:t>qr</a:t>
            </a:r>
            <a:r>
              <a:rPr lang="en-US" dirty="0" smtClean="0"/>
              <a:t>)) / (</a:t>
            </a:r>
            <a:r>
              <a:rPr lang="en-US" dirty="0" err="1" smtClean="0"/>
              <a:t>A</a:t>
            </a:r>
            <a:r>
              <a:rPr lang="en-US" baseline="-25000" dirty="0" err="1" smtClean="0"/>
              <a:t>q</a:t>
            </a:r>
            <a:r>
              <a:rPr lang="en-US" dirty="0" smtClean="0"/>
              <a:t> – </a:t>
            </a:r>
            <a:r>
              <a:rPr lang="en-US" dirty="0" err="1" smtClean="0"/>
              <a:t>A</a:t>
            </a:r>
            <a:r>
              <a:rPr lang="en-US" baseline="-25000" dirty="0" err="1" smtClean="0"/>
              <a:t>r</a:t>
            </a:r>
            <a:r>
              <a:rPr lang="en-US" dirty="0" smtClean="0"/>
              <a:t>)</a:t>
            </a:r>
          </a:p>
          <a:p>
            <a:r>
              <a:rPr lang="en-US" dirty="0" smtClean="0"/>
              <a:t>Now let </a:t>
            </a:r>
            <a:r>
              <a:rPr lang="en-US" dirty="0" err="1" smtClean="0"/>
              <a:t>P</a:t>
            </a:r>
            <a:r>
              <a:rPr lang="en-US" baseline="-25000" dirty="0" err="1" smtClean="0"/>
              <a:t>qr</a:t>
            </a:r>
            <a:r>
              <a:rPr lang="en-US" dirty="0" smtClean="0"/>
              <a:t> = 25, </a:t>
            </a:r>
            <a:r>
              <a:rPr lang="en-US" dirty="0" err="1" smtClean="0"/>
              <a:t>A</a:t>
            </a:r>
            <a:r>
              <a:rPr lang="en-US" baseline="-25000" dirty="0" err="1" smtClean="0"/>
              <a:t>r</a:t>
            </a:r>
            <a:r>
              <a:rPr lang="en-US" dirty="0" smtClean="0"/>
              <a:t> = 1 , and </a:t>
            </a:r>
            <a:r>
              <a:rPr lang="en-US" dirty="0" err="1" smtClean="0"/>
              <a:t>A</a:t>
            </a:r>
            <a:r>
              <a:rPr lang="en-US" baseline="-25000" dirty="0" err="1" smtClean="0"/>
              <a:t>qr</a:t>
            </a:r>
            <a:r>
              <a:rPr lang="en-US" dirty="0" smtClean="0"/>
              <a:t> =200</a:t>
            </a:r>
          </a:p>
          <a:p>
            <a:pPr lvl="1"/>
            <a:r>
              <a:rPr lang="en-US" dirty="0" smtClean="0"/>
              <a:t>For </a:t>
            </a:r>
            <a:r>
              <a:rPr lang="en-US" dirty="0" err="1" smtClean="0"/>
              <a:t>A</a:t>
            </a:r>
            <a:r>
              <a:rPr lang="en-US" baseline="-25000" dirty="0" err="1" smtClean="0"/>
              <a:t>q</a:t>
            </a:r>
            <a:r>
              <a:rPr lang="en-US" dirty="0" smtClean="0"/>
              <a:t> = 100 need 2 quinine presses</a:t>
            </a:r>
          </a:p>
          <a:p>
            <a:pPr lvl="1"/>
            <a:r>
              <a:rPr lang="en-US" dirty="0" smtClean="0"/>
              <a:t>For </a:t>
            </a:r>
            <a:r>
              <a:rPr lang="en-US" dirty="0" err="1" smtClean="0"/>
              <a:t>A</a:t>
            </a:r>
            <a:r>
              <a:rPr lang="en-US" baseline="-25000" dirty="0" err="1" smtClean="0"/>
              <a:t>q</a:t>
            </a:r>
            <a:r>
              <a:rPr lang="en-US" dirty="0" smtClean="0"/>
              <a:t> = 36 need 5 quinine presses</a:t>
            </a:r>
          </a:p>
          <a:p>
            <a:pPr lvl="1"/>
            <a:r>
              <a:rPr lang="en-US" dirty="0" smtClean="0"/>
              <a:t>For </a:t>
            </a:r>
            <a:r>
              <a:rPr lang="en-US" dirty="0" err="1" smtClean="0"/>
              <a:t>A</a:t>
            </a:r>
            <a:r>
              <a:rPr lang="en-US" baseline="-25000" dirty="0" err="1" smtClean="0"/>
              <a:t>q</a:t>
            </a:r>
            <a:r>
              <a:rPr lang="en-US" dirty="0" smtClean="0"/>
              <a:t> = 10 need 20 quinine presses</a:t>
            </a:r>
          </a:p>
          <a:p>
            <a:r>
              <a:rPr lang="en-US" dirty="0" smtClean="0"/>
              <a:t>Dang!</a:t>
            </a:r>
          </a:p>
        </p:txBody>
      </p:sp>
    </p:spTree>
    <p:extLst>
      <p:ext uri="{BB962C8B-B14F-4D97-AF65-F5344CB8AC3E}">
        <p14:creationId xmlns:p14="http://schemas.microsoft.com/office/powerpoint/2010/main" val="3540104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fun</a:t>
            </a:r>
            <a:endParaRPr lang="en-US" dirty="0"/>
          </a:p>
        </p:txBody>
      </p:sp>
      <p:sp>
        <p:nvSpPr>
          <p:cNvPr id="3" name="Content Placeholder 2"/>
          <p:cNvSpPr>
            <a:spLocks noGrp="1"/>
          </p:cNvSpPr>
          <p:nvPr>
            <p:ph idx="1"/>
          </p:nvPr>
        </p:nvSpPr>
        <p:spPr/>
        <p:txBody>
          <a:bodyPr/>
          <a:lstStyle/>
          <a:p>
            <a:r>
              <a:rPr lang="en-US" dirty="0" smtClean="0"/>
              <a:t>Convert to wizards and wands with a massive foe and little time. Throw in a second case where there the foe has a cold resistance ring.</a:t>
            </a:r>
          </a:p>
          <a:p>
            <a:r>
              <a:rPr lang="en-US" dirty="0" smtClean="0"/>
              <a:t>Add a few other imaginative cases.</a:t>
            </a:r>
          </a:p>
          <a:p>
            <a:r>
              <a:rPr lang="en-US" dirty="0" smtClean="0"/>
              <a:t>So could the NPIC wizard defeat the player’s massive creature?</a:t>
            </a:r>
            <a:endParaRPr lang="en-US" dirty="0"/>
          </a:p>
        </p:txBody>
      </p:sp>
    </p:spTree>
    <p:extLst>
      <p:ext uri="{BB962C8B-B14F-4D97-AF65-F5344CB8AC3E}">
        <p14:creationId xmlns:p14="http://schemas.microsoft.com/office/powerpoint/2010/main" val="203766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one more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effectLst/>
              </a:rPr>
              <a:t>Imagine that you are a medic for a platoon of soldiers. You have a number of seriously wounded squad-mates. Three of the injured are normal combatants. One of them, however, is the only demolitions expert in the group. Given the arrangement of the situation and the relative severity of the wounds, you must choose between saving the lives of the three normal soldiers or the life of the demolitions expert. You are also aware that the demolitions expert has the ability to destroy the enemy forces that are massing for a final assault that will assuredly wipe out the entire platoon. </a:t>
            </a:r>
          </a:p>
          <a:p>
            <a:pPr lvl="1"/>
            <a:r>
              <a:rPr lang="en-US" dirty="0" smtClean="0">
                <a:effectLst/>
              </a:rPr>
              <a:t>As the medic, who should you tend to? </a:t>
            </a:r>
          </a:p>
          <a:p>
            <a:pPr lvl="1"/>
            <a:r>
              <a:rPr lang="en-US" dirty="0" smtClean="0"/>
              <a:t>What should the NPIC medic you are building do?</a:t>
            </a:r>
            <a:endParaRPr lang="en-US" dirty="0" smtClean="0">
              <a:effectLst/>
            </a:endParaRPr>
          </a:p>
          <a:p>
            <a:pPr lvl="1"/>
            <a:r>
              <a:rPr lang="en-US" dirty="0" smtClean="0"/>
              <a:t>Play the trolley game</a:t>
            </a:r>
            <a:endParaRPr lang="en-US" dirty="0" smtClean="0">
              <a:effectLst/>
            </a:endParaRPr>
          </a:p>
          <a:p>
            <a:endParaRPr lang="en-US" dirty="0"/>
          </a:p>
        </p:txBody>
      </p:sp>
    </p:spTree>
    <p:extLst>
      <p:ext uri="{BB962C8B-B14F-4D97-AF65-F5344CB8AC3E}">
        <p14:creationId xmlns:p14="http://schemas.microsoft.com/office/powerpoint/2010/main" val="3544505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utility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we have said so far advances the idea of how we can build AI for NPCs that have realistic responses when making a decision.</a:t>
            </a:r>
          </a:p>
          <a:p>
            <a:r>
              <a:rPr lang="en-US" dirty="0" smtClean="0"/>
              <a:t>However, </a:t>
            </a:r>
            <a:r>
              <a:rPr lang="en-US" dirty="0" smtClean="0"/>
              <a:t>this seems to </a:t>
            </a:r>
            <a:r>
              <a:rPr lang="en-US" dirty="0" smtClean="0"/>
              <a:t>depend </a:t>
            </a:r>
            <a:r>
              <a:rPr lang="en-US" dirty="0" smtClean="0"/>
              <a:t>on finding a way to measure utility.</a:t>
            </a:r>
          </a:p>
          <a:p>
            <a:r>
              <a:rPr lang="en-US" dirty="0" smtClean="0"/>
              <a:t>Consider Bentham’s effort discussed in the text</a:t>
            </a:r>
          </a:p>
          <a:p>
            <a:r>
              <a:rPr lang="en-US" dirty="0" smtClean="0"/>
              <a:t>The lesson to be learned is that decisions can be composed of many different factors that </a:t>
            </a:r>
            <a:r>
              <a:rPr lang="en-US" dirty="0" smtClean="0"/>
              <a:t>need </a:t>
            </a:r>
            <a:r>
              <a:rPr lang="en-US" dirty="0" smtClean="0"/>
              <a:t>to be scored (measured) and the relations among the factors </a:t>
            </a:r>
            <a:r>
              <a:rPr lang="en-US" dirty="0" smtClean="0"/>
              <a:t>that need </a:t>
            </a:r>
            <a:r>
              <a:rPr lang="en-US" dirty="0" smtClean="0"/>
              <a:t>to be defined.</a:t>
            </a:r>
            <a:endParaRPr lang="en-US" dirty="0"/>
          </a:p>
        </p:txBody>
      </p:sp>
    </p:spTree>
    <p:extLst>
      <p:ext uri="{BB962C8B-B14F-4D97-AF65-F5344CB8AC3E}">
        <p14:creationId xmlns:p14="http://schemas.microsoft.com/office/powerpoint/2010/main" val="367738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Utility Theory</a:t>
            </a:r>
            <a:endParaRPr lang="en-US" dirty="0"/>
          </a:p>
        </p:txBody>
      </p:sp>
      <p:sp>
        <p:nvSpPr>
          <p:cNvPr id="3" name="Content Placeholder 2"/>
          <p:cNvSpPr>
            <a:spLocks noGrp="1"/>
          </p:cNvSpPr>
          <p:nvPr>
            <p:ph idx="1"/>
          </p:nvPr>
        </p:nvSpPr>
        <p:spPr/>
        <p:txBody>
          <a:bodyPr/>
          <a:lstStyle/>
          <a:p>
            <a:r>
              <a:rPr lang="en-US" dirty="0" smtClean="0"/>
              <a:t>Basic idea is this</a:t>
            </a:r>
          </a:p>
          <a:p>
            <a:pPr lvl="1"/>
            <a:r>
              <a:rPr lang="en-US" altLang="en-US" dirty="0" smtClean="0"/>
              <a:t>identify what is important (hierarchy)</a:t>
            </a:r>
          </a:p>
          <a:p>
            <a:pPr lvl="1"/>
            <a:r>
              <a:rPr lang="en-US" altLang="en-US" dirty="0" smtClean="0"/>
              <a:t>identify relative importance (weights)</a:t>
            </a:r>
          </a:p>
          <a:p>
            <a:pPr lvl="1"/>
            <a:r>
              <a:rPr lang="en-US" altLang="en-US" dirty="0" smtClean="0"/>
              <a:t>identify how well each alternative does on each criterion (score)</a:t>
            </a:r>
          </a:p>
          <a:p>
            <a:pPr marL="0" indent="0">
              <a:buNone/>
            </a:pPr>
            <a:endParaRPr lang="en-US" dirty="0"/>
          </a:p>
        </p:txBody>
      </p:sp>
    </p:spTree>
    <p:extLst>
      <p:ext uri="{BB962C8B-B14F-4D97-AF65-F5344CB8AC3E}">
        <p14:creationId xmlns:p14="http://schemas.microsoft.com/office/powerpoint/2010/main" val="266518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sounds familiar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1633537"/>
            <a:ext cx="8053387"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70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Measures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Agent’s health – how healthy, how damaged</a:t>
            </a:r>
          </a:p>
          <a:p>
            <a:r>
              <a:rPr lang="en-US" dirty="0" smtClean="0"/>
              <a:t>Enemy’s weapon – kind of weapon, damage per hit</a:t>
            </a:r>
          </a:p>
          <a:p>
            <a:r>
              <a:rPr lang="en-US" dirty="0" smtClean="0"/>
              <a:t>Enemy’s health – kind of damage, how damaged</a:t>
            </a:r>
          </a:p>
          <a:p>
            <a:r>
              <a:rPr lang="en-US" dirty="0" smtClean="0"/>
              <a:t>Agent’s weapon – kind of weapon, damage per hit</a:t>
            </a:r>
          </a:p>
          <a:p>
            <a:r>
              <a:rPr lang="en-US" dirty="0" smtClean="0"/>
              <a:t>And so on for the remaining attributes</a:t>
            </a:r>
          </a:p>
          <a:p>
            <a:r>
              <a:rPr lang="en-US" dirty="0" smtClean="0"/>
              <a:t>For each attribute there is at least one measure that yields a value and ideally it or in combination with other measures can be normalized for the </a:t>
            </a:r>
            <a:r>
              <a:rPr lang="en-US" dirty="0" smtClean="0"/>
              <a:t>attribute</a:t>
            </a:r>
          </a:p>
          <a:p>
            <a:pPr lvl="1"/>
            <a:r>
              <a:rPr lang="en-US" dirty="0" smtClean="0"/>
              <a:t>So on a 100 point scale</a:t>
            </a:r>
            <a:endParaRPr lang="en-US" dirty="0" smtClean="0"/>
          </a:p>
          <a:p>
            <a:pPr lvl="2"/>
            <a:r>
              <a:rPr lang="en-US" dirty="0" smtClean="0"/>
              <a:t>Agent’s health = 80</a:t>
            </a:r>
          </a:p>
          <a:p>
            <a:pPr lvl="2"/>
            <a:r>
              <a:rPr lang="en-US" dirty="0" smtClean="0"/>
              <a:t>Enemy’s weapon = 50</a:t>
            </a:r>
            <a:endParaRPr lang="en-US" dirty="0"/>
          </a:p>
        </p:txBody>
      </p:sp>
    </p:spTree>
    <p:extLst>
      <p:ext uri="{BB962C8B-B14F-4D97-AF65-F5344CB8AC3E}">
        <p14:creationId xmlns:p14="http://schemas.microsoft.com/office/powerpoint/2010/main" val="59343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 in a hierarchy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Assemble the </a:t>
            </a:r>
            <a:r>
              <a:rPr lang="en-US" dirty="0" smtClean="0"/>
              <a:t>parts in a hierarchy</a:t>
            </a:r>
            <a:endParaRPr lang="en-US" dirty="0" smtClean="0"/>
          </a:p>
          <a:p>
            <a:r>
              <a:rPr lang="en-US" i="1" dirty="0" smtClean="0"/>
              <a:t>Risk to agent </a:t>
            </a:r>
            <a:r>
              <a:rPr lang="en-US" dirty="0" smtClean="0"/>
              <a:t>has parts </a:t>
            </a:r>
            <a:r>
              <a:rPr lang="en-US" i="1" dirty="0" smtClean="0"/>
              <a:t>Agent’s health </a:t>
            </a:r>
            <a:r>
              <a:rPr lang="en-US" dirty="0" smtClean="0"/>
              <a:t>and </a:t>
            </a:r>
            <a:r>
              <a:rPr lang="en-US" i="1" dirty="0" smtClean="0"/>
              <a:t>Enemy’s weapon</a:t>
            </a:r>
          </a:p>
          <a:p>
            <a:r>
              <a:rPr lang="en-US" i="1" dirty="0" smtClean="0"/>
              <a:t>Total threat </a:t>
            </a:r>
            <a:r>
              <a:rPr lang="en-US" dirty="0" smtClean="0"/>
              <a:t>has parts </a:t>
            </a:r>
            <a:r>
              <a:rPr lang="en-US" i="1" dirty="0" smtClean="0"/>
              <a:t>Risk to agent </a:t>
            </a:r>
            <a:r>
              <a:rPr lang="en-US" dirty="0" smtClean="0"/>
              <a:t>and </a:t>
            </a:r>
            <a:r>
              <a:rPr lang="en-US" i="1" dirty="0" smtClean="0"/>
              <a:t>Threat to enemy</a:t>
            </a:r>
          </a:p>
          <a:p>
            <a:r>
              <a:rPr lang="en-US" i="1" dirty="0" smtClean="0"/>
              <a:t>Engagement decision </a:t>
            </a:r>
            <a:r>
              <a:rPr lang="en-US" dirty="0" smtClean="0"/>
              <a:t>has parts </a:t>
            </a:r>
            <a:r>
              <a:rPr lang="en-US" i="1" dirty="0" smtClean="0"/>
              <a:t>Total threat </a:t>
            </a:r>
            <a:r>
              <a:rPr lang="en-US" dirty="0" smtClean="0"/>
              <a:t>and </a:t>
            </a:r>
            <a:r>
              <a:rPr lang="en-US" i="1" dirty="0" smtClean="0"/>
              <a:t>Perceived morale</a:t>
            </a:r>
          </a:p>
          <a:p>
            <a:r>
              <a:rPr lang="en-US" dirty="0" smtClean="0"/>
              <a:t>Confidence in the lower </a:t>
            </a:r>
            <a:r>
              <a:rPr lang="en-US" dirty="0" smtClean="0"/>
              <a:t>parts begets </a:t>
            </a:r>
            <a:r>
              <a:rPr lang="en-US" dirty="0" smtClean="0"/>
              <a:t>confidence in the higher </a:t>
            </a:r>
            <a:r>
              <a:rPr lang="en-US" dirty="0" smtClean="0"/>
              <a:t>parts. </a:t>
            </a:r>
            <a:r>
              <a:rPr lang="en-US" dirty="0" smtClean="0"/>
              <a:t>Even with </a:t>
            </a:r>
            <a:r>
              <a:rPr lang="en-US" dirty="0" smtClean="0"/>
              <a:t>confidence,  </a:t>
            </a:r>
            <a:r>
              <a:rPr lang="en-US" dirty="0" smtClean="0"/>
              <a:t>the ‘wrong’ decision is possible.</a:t>
            </a:r>
            <a:endParaRPr lang="en-US" dirty="0"/>
          </a:p>
        </p:txBody>
      </p:sp>
    </p:spTree>
    <p:extLst>
      <p:ext uri="{BB962C8B-B14F-4D97-AF65-F5344CB8AC3E}">
        <p14:creationId xmlns:p14="http://schemas.microsoft.com/office/powerpoint/2010/main" val="390820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That seems simple but …</a:t>
            </a:r>
          </a:p>
          <a:p>
            <a:r>
              <a:rPr lang="en-US" dirty="0" smtClean="0"/>
              <a:t>From the </a:t>
            </a:r>
            <a:r>
              <a:rPr lang="en-US" dirty="0" smtClean="0"/>
              <a:t>measures (</a:t>
            </a:r>
            <a:r>
              <a:rPr lang="en-US" i="1" dirty="0" smtClean="0"/>
              <a:t>Enemy’s weapon </a:t>
            </a:r>
            <a:r>
              <a:rPr lang="en-US" dirty="0" smtClean="0"/>
              <a:t>= 50) </a:t>
            </a:r>
            <a:r>
              <a:rPr lang="en-US" dirty="0" smtClean="0"/>
              <a:t>we need to get to the utility in some way.</a:t>
            </a:r>
          </a:p>
          <a:p>
            <a:r>
              <a:rPr lang="en-US" dirty="0" smtClean="0"/>
              <a:t>Note that the measures for the base attributes </a:t>
            </a:r>
            <a:r>
              <a:rPr lang="en-US" dirty="0" smtClean="0"/>
              <a:t>may not </a:t>
            </a:r>
            <a:r>
              <a:rPr lang="en-US" dirty="0" smtClean="0"/>
              <a:t>themselves </a:t>
            </a:r>
            <a:r>
              <a:rPr lang="en-US" dirty="0" smtClean="0"/>
              <a:t>be utility </a:t>
            </a:r>
            <a:r>
              <a:rPr lang="en-US" dirty="0" smtClean="0"/>
              <a:t>like at all</a:t>
            </a:r>
            <a:r>
              <a:rPr lang="en-US" dirty="0" smtClean="0"/>
              <a:t>. Suppose </a:t>
            </a:r>
            <a:r>
              <a:rPr lang="en-US" i="1" dirty="0"/>
              <a:t>Enemy’s weapon </a:t>
            </a:r>
            <a:r>
              <a:rPr lang="en-US" dirty="0"/>
              <a:t>= </a:t>
            </a:r>
            <a:r>
              <a:rPr lang="en-US" dirty="0" smtClean="0"/>
              <a:t>bow-caster.</a:t>
            </a:r>
            <a:endParaRPr lang="en-US" dirty="0" smtClean="0"/>
          </a:p>
          <a:p>
            <a:r>
              <a:rPr lang="en-US" dirty="0" smtClean="0"/>
              <a:t>Need some sort of scale.</a:t>
            </a:r>
          </a:p>
          <a:p>
            <a:r>
              <a:rPr lang="en-US" dirty="0" smtClean="0"/>
              <a:t>Easy fix </a:t>
            </a:r>
            <a:r>
              <a:rPr lang="en-US" dirty="0" smtClean="0"/>
              <a:t>is to assign numerical values (</a:t>
            </a:r>
            <a:r>
              <a:rPr lang="en-US" i="1" dirty="0"/>
              <a:t>Enemy’s weapon </a:t>
            </a:r>
            <a:r>
              <a:rPr lang="en-US" dirty="0"/>
              <a:t>= </a:t>
            </a:r>
            <a:r>
              <a:rPr lang="en-US" dirty="0" smtClean="0"/>
              <a:t>5,000 </a:t>
            </a:r>
            <a:r>
              <a:rPr lang="en-US" dirty="0" err="1" smtClean="0"/>
              <a:t>dolors</a:t>
            </a:r>
            <a:r>
              <a:rPr lang="en-US" dirty="0" smtClean="0"/>
              <a:t>) </a:t>
            </a:r>
            <a:r>
              <a:rPr lang="en-US" dirty="0"/>
              <a:t>and </a:t>
            </a:r>
            <a:r>
              <a:rPr lang="en-US" dirty="0" smtClean="0"/>
              <a:t>normalize </a:t>
            </a:r>
            <a:r>
              <a:rPr lang="en-US" dirty="0" smtClean="0"/>
              <a:t>on a </a:t>
            </a:r>
            <a:r>
              <a:rPr lang="en-US" dirty="0" smtClean="0"/>
              <a:t>best-worst </a:t>
            </a:r>
            <a:r>
              <a:rPr lang="en-US" dirty="0" smtClean="0"/>
              <a:t>scale.</a:t>
            </a:r>
          </a:p>
          <a:p>
            <a:r>
              <a:rPr lang="en-US" dirty="0" smtClean="0"/>
              <a:t>Caution!! There is much more to this. An engineer might laugh and an economist might simply shake his head. But it is good enough for what we want to do at least for the moment.</a:t>
            </a:r>
          </a:p>
        </p:txBody>
      </p:sp>
    </p:spTree>
    <p:extLst>
      <p:ext uri="{BB962C8B-B14F-4D97-AF65-F5344CB8AC3E}">
        <p14:creationId xmlns:p14="http://schemas.microsoft.com/office/powerpoint/2010/main" val="360620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Coloring</a:t>
            </a:r>
            <a:endParaRPr lang="en-US" dirty="0"/>
          </a:p>
        </p:txBody>
      </p:sp>
      <p:sp>
        <p:nvSpPr>
          <p:cNvPr id="3" name="Content Placeholder 2"/>
          <p:cNvSpPr>
            <a:spLocks noGrp="1"/>
          </p:cNvSpPr>
          <p:nvPr>
            <p:ph idx="1"/>
          </p:nvPr>
        </p:nvSpPr>
        <p:spPr/>
        <p:txBody>
          <a:bodyPr>
            <a:normAutofit lnSpcReduction="10000"/>
          </a:bodyPr>
          <a:lstStyle/>
          <a:p>
            <a:r>
              <a:rPr lang="en-US" dirty="0" smtClean="0"/>
              <a:t>Use weighted sums for the remainder of combinations to provide the color </a:t>
            </a:r>
            <a:r>
              <a:rPr lang="en-US" dirty="0" smtClean="0"/>
              <a:t>of importance</a:t>
            </a:r>
            <a:r>
              <a:rPr lang="en-US" dirty="0" smtClean="0"/>
              <a:t>.</a:t>
            </a:r>
          </a:p>
          <a:p>
            <a:r>
              <a:rPr lang="en-US" dirty="0" smtClean="0"/>
              <a:t>If you happen to have nice descriptive curves use them for the </a:t>
            </a:r>
            <a:r>
              <a:rPr lang="en-US" dirty="0" smtClean="0"/>
              <a:t>color of marginal utility.</a:t>
            </a:r>
            <a:endParaRPr lang="en-US" dirty="0" smtClean="0"/>
          </a:p>
          <a:p>
            <a:r>
              <a:rPr lang="en-US" dirty="0" smtClean="0"/>
              <a:t>To see how you might apply this check </a:t>
            </a:r>
            <a:r>
              <a:rPr lang="en-US" dirty="0" smtClean="0">
                <a:hlinkClick r:id="rId2"/>
              </a:rPr>
              <a:t>https://onpace.osu.edu/posts/documents/Conducting%20a%20MAUT%20Analysis.pdf</a:t>
            </a:r>
            <a:r>
              <a:rPr lang="en-US" dirty="0" smtClean="0"/>
              <a:t> For The Ohio State career decision version</a:t>
            </a:r>
          </a:p>
          <a:p>
            <a:endParaRPr lang="en-US" dirty="0"/>
          </a:p>
        </p:txBody>
      </p:sp>
    </p:spTree>
    <p:extLst>
      <p:ext uri="{BB962C8B-B14F-4D97-AF65-F5344CB8AC3E}">
        <p14:creationId xmlns:p14="http://schemas.microsoft.com/office/powerpoint/2010/main" val="165161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autionary tales</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context of </a:t>
            </a:r>
            <a:r>
              <a:rPr lang="en-US" dirty="0" smtClean="0"/>
              <a:t>a game </a:t>
            </a:r>
            <a:r>
              <a:rPr lang="en-US" dirty="0" smtClean="0"/>
              <a:t>where there is a story, the transitions from measures to attributes and the colorings can be alarmingly confusing.</a:t>
            </a:r>
          </a:p>
          <a:p>
            <a:r>
              <a:rPr lang="en-US" dirty="0" smtClean="0"/>
              <a:t>There are problems of individual relativity for both perceptions and understandings.</a:t>
            </a:r>
          </a:p>
          <a:p>
            <a:r>
              <a:rPr lang="en-US" dirty="0" smtClean="0"/>
              <a:t>There are also </a:t>
            </a:r>
            <a:r>
              <a:rPr lang="en-US" dirty="0" smtClean="0"/>
              <a:t>some confusions </a:t>
            </a:r>
            <a:r>
              <a:rPr lang="en-US" dirty="0" smtClean="0"/>
              <a:t>that we might create for ourselves </a:t>
            </a:r>
            <a:r>
              <a:rPr lang="en-US" dirty="0" smtClean="0"/>
              <a:t>without </a:t>
            </a:r>
            <a:r>
              <a:rPr lang="en-US" dirty="0" smtClean="0"/>
              <a:t>knowing how to get out.</a:t>
            </a:r>
            <a:endParaRPr lang="en-US" dirty="0"/>
          </a:p>
        </p:txBody>
      </p:sp>
    </p:spTree>
    <p:extLst>
      <p:ext uri="{BB962C8B-B14F-4D97-AF65-F5344CB8AC3E}">
        <p14:creationId xmlns:p14="http://schemas.microsoft.com/office/powerpoint/2010/main" val="402921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1709</Words>
  <Application>Microsoft Office PowerPoint</Application>
  <PresentationFormat>On-screen Show (4:3)</PresentationFormat>
  <Paragraphs>107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Games and gaming - 6</vt:lpstr>
      <vt:lpstr>Measuring utility</vt:lpstr>
      <vt:lpstr>Multi-attribute Utility Theory</vt:lpstr>
      <vt:lpstr>That sounds familiar</vt:lpstr>
      <vt:lpstr>Attribute - Measures</vt:lpstr>
      <vt:lpstr>Combination in a hierarchy</vt:lpstr>
      <vt:lpstr>Coloring</vt:lpstr>
      <vt:lpstr>Coloring</vt:lpstr>
      <vt:lpstr>Cautionary tales</vt:lpstr>
      <vt:lpstr>Disease outbreak</vt:lpstr>
      <vt:lpstr>Result of choices</vt:lpstr>
      <vt:lpstr>Rats and Giffen goods</vt:lpstr>
      <vt:lpstr>Root beer, quinine or both</vt:lpstr>
      <vt:lpstr>Giffen goods</vt:lpstr>
      <vt:lpstr>Smart rats</vt:lpstr>
      <vt:lpstr>Smart rats</vt:lpstr>
      <vt:lpstr>Smart rats</vt:lpstr>
      <vt:lpstr>For fun</vt:lpstr>
      <vt:lpstr>And one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gaming - 6</dc:title>
  <dc:creator>Dan Rochowiak</dc:creator>
  <cp:lastModifiedBy>Dan Rochowiak</cp:lastModifiedBy>
  <cp:revision>20</cp:revision>
  <dcterms:created xsi:type="dcterms:W3CDTF">2016-03-09T16:20:06Z</dcterms:created>
  <dcterms:modified xsi:type="dcterms:W3CDTF">2016-03-10T16:53:31Z</dcterms:modified>
</cp:coreProperties>
</file>