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8FE4-60EB-430F-A2E9-E119F073C6B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B0D0-E914-4761-834F-B605877E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standard-normal-distribution.html" TargetMode="External"/><Relationship Id="rId2" Type="http://schemas.openxmlformats.org/officeDocument/2006/relationships/hyperlink" Target="http://www.askamathematician.com/2010/02/q-whats-so-special-about-the-gaussian-distribution-a-k-a-a-normal-distribution-or-bell-curv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calculators.com/statistics/normal-distribution-calculator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do.com/en" TargetMode="External"/><Relationship Id="rId2" Type="http://schemas.openxmlformats.org/officeDocument/2006/relationships/hyperlink" Target="http://dnd.wizar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ydice.com/" TargetMode="External"/><Relationship Id="rId4" Type="http://schemas.openxmlformats.org/officeDocument/2006/relationships/hyperlink" Target="https://en.wikipedia.org/wiki/Dungeons_%26_Drag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painting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Ok we want to model how a population would behave. This should give an added dimension of realism to the came since it will seem to play just like a real population. The more samples we draw from the model, the more the aggregate of the selections mimics the whole population.</a:t>
            </a:r>
          </a:p>
          <a:p>
            <a:r>
              <a:rPr lang="en-US" dirty="0" smtClean="0"/>
              <a:t>So if four out of five people like X, then it is 80% likely that the person we encounter will like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0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a uniform distribution.</a:t>
            </a:r>
          </a:p>
          <a:p>
            <a:r>
              <a:rPr lang="en-US" dirty="0" smtClean="0"/>
              <a:t>Pick a number between 1 and 6. Each number has the same uniform probability of being picked.</a:t>
            </a:r>
          </a:p>
          <a:p>
            <a:r>
              <a:rPr lang="en-US" dirty="0" smtClean="0"/>
              <a:t>Roll a fair die and there is a 1 in 6 chance that a number you pick will appear.</a:t>
            </a:r>
          </a:p>
          <a:p>
            <a:pPr lvl="1"/>
            <a:r>
              <a:rPr lang="en-US" dirty="0" smtClean="0"/>
              <a:t>If you graph the value of the face as x and the percentage of the time it will appear, you will get a straight (and flat)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5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it normal distribution, Gaussian distribution or a bell curve, </a:t>
            </a:r>
            <a:r>
              <a:rPr lang="en-US" dirty="0"/>
              <a:t>i</a:t>
            </a:r>
            <a:r>
              <a:rPr lang="en-US" dirty="0" smtClean="0"/>
              <a:t>t just happens.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http://www.askamathematician.com/2010/02/q-whats-so-special-about-the-gaussian-distribution-a-k-a-a-normal-distribution-or-bell-curve/</a:t>
            </a:r>
            <a:r>
              <a:rPr lang="en-US" dirty="0" smtClean="0"/>
              <a:t> and in a bit more casual form </a:t>
            </a:r>
            <a:r>
              <a:rPr lang="en-US" dirty="0" smtClean="0">
                <a:hlinkClick r:id="rId3"/>
              </a:rPr>
              <a:t>https://www.mathsisfun.com/data/standard-normal-distribution.html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3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Range: The measure of the distance between the lowest an highest members</a:t>
            </a:r>
          </a:p>
          <a:p>
            <a:r>
              <a:rPr lang="en-US" dirty="0" smtClean="0"/>
              <a:t>Mean: the average value of all of the items in the population</a:t>
            </a:r>
          </a:p>
          <a:p>
            <a:r>
              <a:rPr lang="en-US" dirty="0" smtClean="0"/>
              <a:t>Mean: the point in the population where there are as many items greater than it as less than it.</a:t>
            </a:r>
          </a:p>
          <a:p>
            <a:r>
              <a:rPr lang="en-US" dirty="0" smtClean="0"/>
              <a:t>Mode: the point in the range that has the most items.</a:t>
            </a:r>
          </a:p>
        </p:txBody>
      </p:sp>
    </p:spTree>
    <p:extLst>
      <p:ext uri="{BB962C8B-B14F-4D97-AF65-F5344CB8AC3E}">
        <p14:creationId xmlns:p14="http://schemas.microsoft.com/office/powerpoint/2010/main" val="298063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bell curve the mean, median and mode are equal.</a:t>
            </a:r>
          </a:p>
          <a:p>
            <a:r>
              <a:rPr lang="en-US" dirty="0" smtClean="0"/>
              <a:t>If this is not so there is skew. If the tail of the curve is longer in the positive direction, it is positive skew. (fig 11.5)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9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deviation: square root of the variance</a:t>
            </a:r>
          </a:p>
          <a:p>
            <a:r>
              <a:rPr lang="en-US" dirty="0" smtClean="0"/>
              <a:t>Variance: average of the squared differences from the mean</a:t>
            </a:r>
          </a:p>
          <a:p>
            <a:r>
              <a:rPr lang="en-US" dirty="0" smtClean="0"/>
              <a:t>For a normal distribution, the band around the mean with widths of one, two and three standard deviations, are such that 68.27%, 95.45% and 99.73% of the values lie within each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is one way </a:t>
            </a:r>
            <a:r>
              <a:rPr lang="en-US" dirty="0" smtClean="0">
                <a:hlinkClick r:id="rId2"/>
              </a:rPr>
              <a:t>http://ncalculators.com/statistics/normal-distribution-calculator.htm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are going to pretend to do this in an easier way stemming from Dungeons and Dragons.</a:t>
            </a:r>
          </a:p>
          <a:p>
            <a:r>
              <a:rPr lang="en-US" dirty="0" smtClean="0"/>
              <a:t>Notation</a:t>
            </a:r>
          </a:p>
          <a:p>
            <a:pPr marL="457200" lvl="1" indent="0" algn="ctr">
              <a:buNone/>
            </a:pPr>
            <a:r>
              <a:rPr lang="en-US" dirty="0" smtClean="0"/>
              <a:t>Number of dice + the letter d + number of faces</a:t>
            </a:r>
          </a:p>
          <a:p>
            <a:pPr marL="457200" lvl="1" indent="0" algn="ctr">
              <a:buNone/>
            </a:pPr>
            <a:r>
              <a:rPr lang="en-US" dirty="0" smtClean="0"/>
              <a:t>3d6</a:t>
            </a:r>
          </a:p>
          <a:p>
            <a:pPr marL="457200" lvl="1" indent="0" algn="ctr">
              <a:buNone/>
            </a:pPr>
            <a:r>
              <a:rPr lang="en-US" dirty="0" smtClean="0"/>
              <a:t>Three dice with 6 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9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distribution [0…30]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uniform distribution: d31</a:t>
            </a:r>
          </a:p>
          <a:p>
            <a:r>
              <a:rPr lang="en-US" dirty="0" smtClean="0"/>
              <a:t>To get a normal distribution: 3d11 adding the values and rolling many times (fig 11.8)</a:t>
            </a:r>
          </a:p>
          <a:p>
            <a:r>
              <a:rPr lang="en-US" dirty="0" smtClean="0"/>
              <a:t>Mean, median and mode equal 15</a:t>
            </a:r>
          </a:p>
          <a:p>
            <a:r>
              <a:rPr lang="en-US" dirty="0" smtClean="0"/>
              <a:t>6.84% of all rolls equal 15. The standard deviation is 5.48</a:t>
            </a:r>
          </a:p>
          <a:p>
            <a:r>
              <a:rPr lang="en-US" dirty="0" smtClean="0"/>
              <a:t>68% of the values are between 10 and 20.</a:t>
            </a:r>
          </a:p>
          <a:p>
            <a:r>
              <a:rPr lang="en-US" dirty="0" smtClean="0"/>
              <a:t>Nice!</a:t>
            </a:r>
          </a:p>
        </p:txBody>
      </p:sp>
    </p:spTree>
    <p:extLst>
      <p:ext uri="{BB962C8B-B14F-4D97-AF65-F5344CB8AC3E}">
        <p14:creationId xmlns:p14="http://schemas.microsoft.com/office/powerpoint/2010/main" val="104545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5d7</a:t>
            </a:r>
          </a:p>
          <a:p>
            <a:r>
              <a:rPr lang="en-US" dirty="0" smtClean="0"/>
              <a:t>Graph looks a bit more narrow and taller.</a:t>
            </a:r>
          </a:p>
          <a:p>
            <a:r>
              <a:rPr lang="en-US" dirty="0" smtClean="0"/>
              <a:t>The standard deviation of this version is 3.4 rather than 5.48</a:t>
            </a:r>
          </a:p>
          <a:p>
            <a:r>
              <a:rPr lang="en-US" dirty="0" smtClean="0"/>
              <a:t>So 68% of the population is between 11 and 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from 3d11 to 4d11 and drop the lowest die.</a:t>
            </a:r>
          </a:p>
          <a:p>
            <a:r>
              <a:rPr lang="en-US" dirty="0" smtClean="0"/>
              <a:t>Moves the median closer to 19 </a:t>
            </a:r>
          </a:p>
          <a:p>
            <a:r>
              <a:rPr lang="en-US" dirty="0"/>
              <a:t>S</a:t>
            </a:r>
            <a:r>
              <a:rPr lang="en-US" dirty="0" smtClean="0"/>
              <a:t>kewed to the right</a:t>
            </a:r>
          </a:p>
          <a:p>
            <a:r>
              <a:rPr lang="en-US" dirty="0" smtClean="0"/>
              <a:t>68% in the range 14 and 24</a:t>
            </a:r>
          </a:p>
          <a:p>
            <a:r>
              <a:rPr lang="en-US" dirty="0" smtClean="0"/>
              <a:t>Try dropping the highest die</a:t>
            </a:r>
          </a:p>
          <a:p>
            <a:r>
              <a:rPr lang="en-US" dirty="0" smtClean="0"/>
              <a:t>Move the curve by adding or subtracting</a:t>
            </a:r>
          </a:p>
          <a:p>
            <a:pPr marL="0" indent="0" algn="ctr">
              <a:buNone/>
            </a:pPr>
            <a:r>
              <a:rPr lang="en-US" dirty="0" smtClean="0"/>
              <a:t>3d11 – 5 or 3d11 + 2</a:t>
            </a:r>
          </a:p>
        </p:txBody>
      </p:sp>
    </p:spTree>
    <p:extLst>
      <p:ext uri="{BB962C8B-B14F-4D97-AF65-F5344CB8AC3E}">
        <p14:creationId xmlns:p14="http://schemas.microsoft.com/office/powerpoint/2010/main" val="224011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Ok we have some idea that we will be using mathematical relations to describe and then generate the behavior of the NPICs.</a:t>
            </a:r>
          </a:p>
          <a:p>
            <a:r>
              <a:rPr lang="en-US" dirty="0" smtClean="0"/>
              <a:t>Very generally the response that the NPIC produces to a set of circumstance should not be invariant (always the same) or random (without pattern). In the former case the behavior is too mechanical and in the latter lacking in personality.</a:t>
            </a:r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https://www.desmos.com/calculator</a:t>
            </a:r>
            <a:r>
              <a:rPr lang="en-US" dirty="0" smtClean="0"/>
              <a:t> to play along with the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distributions?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triangular distribution is similar to a normal distribution without curves.</a:t>
            </a:r>
          </a:p>
          <a:p>
            <a:r>
              <a:rPr lang="en-US" dirty="0" smtClean="0"/>
              <a:t>Reducing the number of dice can generate a triangular distribution. Try</a:t>
            </a:r>
          </a:p>
          <a:p>
            <a:pPr marL="0" indent="0" algn="ctr">
              <a:buNone/>
            </a:pPr>
            <a:r>
              <a:rPr lang="en-US" dirty="0" smtClean="0"/>
              <a:t>2d16</a:t>
            </a:r>
          </a:p>
          <a:p>
            <a:r>
              <a:rPr lang="en-US" dirty="0" smtClean="0"/>
              <a:t>Examine the parametric version of generating a triangular distribution.</a:t>
            </a:r>
          </a:p>
          <a:p>
            <a:r>
              <a:rPr lang="en-US" dirty="0" smtClean="0"/>
              <a:t>Also examine the idea of uneven distributions. Can be a good substitute for uniform distributions.</a:t>
            </a:r>
          </a:p>
          <a:p>
            <a:r>
              <a:rPr lang="en-US" dirty="0" smtClean="0"/>
              <a:t>Parabolic distributions and Poisson distributions can also be helpful if used sparingly.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2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something?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Divide the range into some number of interesting regions. (Say A, B, C, D)</a:t>
            </a:r>
          </a:p>
          <a:p>
            <a:r>
              <a:rPr lang="en-US" dirty="0" smtClean="0"/>
              <a:t>Determine the percentage of the population in the interesting regions. Order the percentages in chained if or switch statements. (A=5%, B=10%, C = 70%, D = 15%)</a:t>
            </a:r>
          </a:p>
          <a:p>
            <a:r>
              <a:rPr lang="en-US" dirty="0"/>
              <a:t> </a:t>
            </a:r>
            <a:r>
              <a:rPr lang="en-US" dirty="0" smtClean="0"/>
              <a:t>Roll a dice and map to interesting region percentages. (Roll gives value between 1 and 100; actual value is 16 so region is C)</a:t>
            </a:r>
          </a:p>
          <a:p>
            <a:r>
              <a:rPr lang="en-US" dirty="0" smtClean="0"/>
              <a:t>Select item from interesting region according to that region’s selector. (Select item from C </a:t>
            </a:r>
            <a:r>
              <a:rPr lang="en-US" smtClean="0"/>
              <a:t>as appropriate.)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can be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straight line can be fine but it depends on what you want to do. It is not very expressive but can play a role in the one of the modular calculations. In addition it plays a useful role in triangular and uneven probability distributions.</a:t>
            </a:r>
          </a:p>
          <a:p>
            <a:r>
              <a:rPr lang="en-US" dirty="0"/>
              <a:t> </a:t>
            </a:r>
            <a:r>
              <a:rPr lang="en-US" dirty="0" smtClean="0"/>
              <a:t>However, it lacks a certain sort of realism. The vehicles (cars, space ships and so on) do not look quite right if the accelerate or decelerate according to a straight line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curve is handy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text next looks at the parabolic curves for quadratic functions (Ok extended for even powers) y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 where k is even.</a:t>
            </a:r>
          </a:p>
          <a:p>
            <a:r>
              <a:rPr lang="en-US" dirty="0" smtClean="0"/>
              <a:t>These provide for a curve and can be customized to shift the vertex or tilt the parabola. This allows the equation to fit the sort of behavior that you want.</a:t>
            </a:r>
          </a:p>
          <a:p>
            <a:r>
              <a:rPr lang="en-US" dirty="0" smtClean="0"/>
              <a:t>Looking only in the first quadrant the Y value increases smoothly with the x value. Looking in the fourth and first there is a smooth decrease, a minimum value and a smooth increase. (fig 10.2 and 10.3)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1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shape of the curve can be changed in various ways.</a:t>
            </a:r>
          </a:p>
          <a:p>
            <a:r>
              <a:rPr lang="en-US" dirty="0" smtClean="0"/>
              <a:t>The graph becomes narrower with an increase in the exponent.</a:t>
            </a:r>
          </a:p>
          <a:p>
            <a:r>
              <a:rPr lang="en-US" dirty="0" smtClean="0"/>
              <a:t>Using odd exponents will cause the curve to the left of the vertex to curve downward (Assuming a 0,0 vertex the third quadrant). Taking the absolute value can fix that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1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greater the exponent the steeper the curve. (fig 10.4)</a:t>
            </a:r>
          </a:p>
          <a:p>
            <a:r>
              <a:rPr lang="en-US" dirty="0" smtClean="0"/>
              <a:t>Allowing exponents to be real numbers rather than integers allows for even more expression through altering the shape of the curve. (fig 10.5)</a:t>
            </a:r>
          </a:p>
          <a:p>
            <a:r>
              <a:rPr lang="en-US" dirty="0" smtClean="0"/>
              <a:t>If the values of k, the exponent are between 0 and 1, the curve is rotated (fig 10.6)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suppose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what you would like to have is a function that produces values between 0 and 1 as x varies from –n to n? Oh and does that smoothly! (Decreasing marginal utility?)</a:t>
            </a:r>
          </a:p>
          <a:p>
            <a:r>
              <a:rPr lang="en-US" dirty="0" smtClean="0"/>
              <a:t>Logistic function to the rescue (fig 10.7)</a:t>
            </a:r>
          </a:p>
          <a:p>
            <a:pPr marL="0" indent="0" algn="ctr">
              <a:buNone/>
            </a:pPr>
            <a:r>
              <a:rPr lang="en-US" dirty="0" smtClean="0"/>
              <a:t>y = 1/1 + </a:t>
            </a:r>
            <a:r>
              <a:rPr lang="en-US" i="1" dirty="0" smtClean="0"/>
              <a:t>e</a:t>
            </a:r>
            <a:r>
              <a:rPr lang="en-US" baseline="30000" dirty="0" smtClean="0"/>
              <a:t>-x</a:t>
            </a:r>
            <a:endParaRPr lang="en-US" baseline="30000" dirty="0"/>
          </a:p>
          <a:p>
            <a:pPr marL="0" indent="0">
              <a:buNone/>
            </a:pPr>
            <a:r>
              <a:rPr lang="en-US" sz="2800" dirty="0" smtClean="0"/>
              <a:t>Feel free to use any other non-negative number for </a:t>
            </a:r>
            <a:r>
              <a:rPr lang="en-US" sz="2800" i="1" dirty="0" smtClean="0"/>
              <a:t>e.</a:t>
            </a:r>
          </a:p>
          <a:p>
            <a:pPr marL="0" indent="0">
              <a:buNone/>
            </a:pPr>
            <a:r>
              <a:rPr lang="en-US" sz="2800" dirty="0" smtClean="0"/>
              <a:t>Add a constant to the exponent to shift the curve.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19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want the curve to go the other lay so that the limits are approached where x=0 and x=1 rather than y=0 and y=1? (Increasing marginal utility.</a:t>
            </a:r>
          </a:p>
          <a:p>
            <a:r>
              <a:rPr lang="en-US" dirty="0" smtClean="0"/>
              <a:t>Try the logit function</a:t>
            </a:r>
          </a:p>
          <a:p>
            <a:pPr marL="0" indent="0" algn="ctr">
              <a:buNone/>
            </a:pPr>
            <a:r>
              <a:rPr lang="en-US" dirty="0"/>
              <a:t>y</a:t>
            </a:r>
            <a:r>
              <a:rPr lang="en-US" dirty="0" smtClean="0"/>
              <a:t> = log(x/1-x)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5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something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Dungeons and Dragons</a:t>
            </a:r>
          </a:p>
          <a:p>
            <a:pPr marL="400050" lvl="1" indent="0">
              <a:buNone/>
            </a:pPr>
            <a:r>
              <a:rPr lang="en-US" sz="2400" dirty="0" smtClean="0">
                <a:hlinkClick r:id="rId2"/>
              </a:rPr>
              <a:t>http://dnd.wizards.com/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hlinkClick r:id="rId3"/>
              </a:rPr>
              <a:t>https://www.ddo.com/en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hlinkClick r:id="rId4"/>
              </a:rPr>
              <a:t>https://en.wikipedia.org/wiki/Dungeons_%26_Dragons</a:t>
            </a:r>
            <a:r>
              <a:rPr lang="en-US" sz="2400" dirty="0" smtClean="0"/>
              <a:t> </a:t>
            </a:r>
          </a:p>
          <a:p>
            <a:pPr marL="400050" lvl="1" indent="0">
              <a:buNone/>
            </a:pPr>
            <a:r>
              <a:rPr lang="en-US" sz="2400" dirty="0" smtClean="0"/>
              <a:t>And </a:t>
            </a:r>
            <a:r>
              <a:rPr lang="en-US" sz="2400" dirty="0" smtClean="0">
                <a:hlinkClick r:id="rId5"/>
              </a:rPr>
              <a:t>http://anydice.com/</a:t>
            </a:r>
            <a:endParaRPr lang="en-US" sz="2400" dirty="0" smtClean="0"/>
          </a:p>
          <a:p>
            <a:r>
              <a:rPr lang="en-US" dirty="0" smtClean="0"/>
              <a:t>You don’t need to know a lot but these are helpful links. Use the </a:t>
            </a:r>
            <a:r>
              <a:rPr lang="en-US" dirty="0" err="1" smtClean="0"/>
              <a:t>anydice</a:t>
            </a:r>
            <a:r>
              <a:rPr lang="en-US" dirty="0" smtClean="0"/>
              <a:t> site to play along with the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1294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Math painting</vt:lpstr>
      <vt:lpstr>Background</vt:lpstr>
      <vt:lpstr>Lines can be fine</vt:lpstr>
      <vt:lpstr>A curve is handy</vt:lpstr>
      <vt:lpstr>More colors</vt:lpstr>
      <vt:lpstr>More colors</vt:lpstr>
      <vt:lpstr>But suppose</vt:lpstr>
      <vt:lpstr>But</vt:lpstr>
      <vt:lpstr>And now for something different</vt:lpstr>
      <vt:lpstr>Probability</vt:lpstr>
      <vt:lpstr>Probability distribution</vt:lpstr>
      <vt:lpstr>A better distribution</vt:lpstr>
      <vt:lpstr>A few properties</vt:lpstr>
      <vt:lpstr>Skew</vt:lpstr>
      <vt:lpstr>Standard deviation</vt:lpstr>
      <vt:lpstr>Building a normal distribution</vt:lpstr>
      <vt:lpstr>Simple distribution [0…30]</vt:lpstr>
      <vt:lpstr>There are other ways</vt:lpstr>
      <vt:lpstr>Skew</vt:lpstr>
      <vt:lpstr>Other distributions?</vt:lpstr>
      <vt:lpstr>How to select something?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Rochowiak</dc:creator>
  <cp:lastModifiedBy>Dan Rochowiak</cp:lastModifiedBy>
  <cp:revision>22</cp:revision>
  <dcterms:created xsi:type="dcterms:W3CDTF">2016-03-14T16:29:03Z</dcterms:created>
  <dcterms:modified xsi:type="dcterms:W3CDTF">2016-03-14T20:10:12Z</dcterms:modified>
</cp:coreProperties>
</file>