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457200" y="1600200"/>
            <a:ext cx="403812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457200" y="3964320"/>
            <a:ext cx="403812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252648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252648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45720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457200" y="1600200"/>
            <a:ext cx="403812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457200" y="1600200"/>
            <a:ext cx="403812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456840" y="2251800"/>
            <a:ext cx="4038120" cy="3221640"/>
          </a:xfrm>
          <a:prstGeom prst="rect">
            <a:avLst/>
          </a:prstGeom>
          <a:ln>
            <a:noFill/>
          </a:ln>
        </p:spPr>
      </p:pic>
      <p:pic>
        <p:nvPicPr>
          <p:cNvPr id="39" name="" descr=""/>
          <p:cNvPicPr/>
          <p:nvPr/>
        </p:nvPicPr>
        <p:blipFill>
          <a:blip r:embed="rId3"/>
          <a:stretch/>
        </p:blipFill>
        <p:spPr>
          <a:xfrm>
            <a:off x="456840" y="2251800"/>
            <a:ext cx="4038120" cy="3221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6" name="PlaceHolder 2"/>
          <p:cNvSpPr>
            <a:spLocks noGrp="1"/>
          </p:cNvSpPr>
          <p:nvPr>
            <p:ph type="subTitle"/>
          </p:nvPr>
        </p:nvSpPr>
        <p:spPr>
          <a:xfrm>
            <a:off x="457200" y="1600200"/>
            <a:ext cx="403812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457200" y="1600200"/>
            <a:ext cx="403812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45720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1" name="PlaceHolder 3"/>
          <p:cNvSpPr>
            <a:spLocks noGrp="1"/>
          </p:cNvSpPr>
          <p:nvPr>
            <p:ph type="body"/>
          </p:nvPr>
        </p:nvSpPr>
        <p:spPr>
          <a:xfrm>
            <a:off x="252648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5" name="PlaceHolder 2"/>
          <p:cNvSpPr>
            <a:spLocks noGrp="1"/>
          </p:cNvSpPr>
          <p:nvPr>
            <p:ph type="body"/>
          </p:nvPr>
        </p:nvSpPr>
        <p:spPr>
          <a:xfrm>
            <a:off x="45720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6" name="PlaceHolder 3"/>
          <p:cNvSpPr>
            <a:spLocks noGrp="1"/>
          </p:cNvSpPr>
          <p:nvPr>
            <p:ph type="body"/>
          </p:nvPr>
        </p:nvSpPr>
        <p:spPr>
          <a:xfrm>
            <a:off x="45720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7" name="PlaceHolder 4"/>
          <p:cNvSpPr>
            <a:spLocks noGrp="1"/>
          </p:cNvSpPr>
          <p:nvPr>
            <p:ph type="body"/>
          </p:nvPr>
        </p:nvSpPr>
        <p:spPr>
          <a:xfrm>
            <a:off x="252648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457200" y="1600200"/>
            <a:ext cx="403812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45720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252648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1" name="PlaceHolder 4"/>
          <p:cNvSpPr>
            <a:spLocks noGrp="1"/>
          </p:cNvSpPr>
          <p:nvPr>
            <p:ph type="body"/>
          </p:nvPr>
        </p:nvSpPr>
        <p:spPr>
          <a:xfrm>
            <a:off x="252648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45720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4" name="PlaceHolder 3"/>
          <p:cNvSpPr>
            <a:spLocks noGrp="1"/>
          </p:cNvSpPr>
          <p:nvPr>
            <p:ph type="body"/>
          </p:nvPr>
        </p:nvSpPr>
        <p:spPr>
          <a:xfrm>
            <a:off x="252648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5" name="PlaceHolder 4"/>
          <p:cNvSpPr>
            <a:spLocks noGrp="1"/>
          </p:cNvSpPr>
          <p:nvPr>
            <p:ph type="body"/>
          </p:nvPr>
        </p:nvSpPr>
        <p:spPr>
          <a:xfrm>
            <a:off x="457200" y="3964320"/>
            <a:ext cx="403812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457200" y="1600200"/>
            <a:ext cx="403812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8" name="PlaceHolder 3"/>
          <p:cNvSpPr>
            <a:spLocks noGrp="1"/>
          </p:cNvSpPr>
          <p:nvPr>
            <p:ph type="body"/>
          </p:nvPr>
        </p:nvSpPr>
        <p:spPr>
          <a:xfrm>
            <a:off x="457200" y="3964320"/>
            <a:ext cx="403812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45720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252648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2" name="PlaceHolder 4"/>
          <p:cNvSpPr>
            <a:spLocks noGrp="1"/>
          </p:cNvSpPr>
          <p:nvPr>
            <p:ph type="body"/>
          </p:nvPr>
        </p:nvSpPr>
        <p:spPr>
          <a:xfrm>
            <a:off x="252648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3" name="PlaceHolder 5"/>
          <p:cNvSpPr>
            <a:spLocks noGrp="1"/>
          </p:cNvSpPr>
          <p:nvPr>
            <p:ph type="body"/>
          </p:nvPr>
        </p:nvSpPr>
        <p:spPr>
          <a:xfrm>
            <a:off x="45720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457200" y="1600200"/>
            <a:ext cx="403812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6" name="PlaceHolder 3"/>
          <p:cNvSpPr>
            <a:spLocks noGrp="1"/>
          </p:cNvSpPr>
          <p:nvPr>
            <p:ph type="body"/>
          </p:nvPr>
        </p:nvSpPr>
        <p:spPr>
          <a:xfrm>
            <a:off x="457200" y="1600200"/>
            <a:ext cx="403812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77" name="" descr=""/>
          <p:cNvPicPr/>
          <p:nvPr/>
        </p:nvPicPr>
        <p:blipFill>
          <a:blip r:embed="rId2"/>
          <a:stretch/>
        </p:blipFill>
        <p:spPr>
          <a:xfrm>
            <a:off x="456840" y="2251800"/>
            <a:ext cx="4038120" cy="3221640"/>
          </a:xfrm>
          <a:prstGeom prst="rect">
            <a:avLst/>
          </a:prstGeom>
          <a:ln>
            <a:noFill/>
          </a:ln>
        </p:spPr>
      </p:pic>
      <p:pic>
        <p:nvPicPr>
          <p:cNvPr id="78" name="" descr=""/>
          <p:cNvPicPr/>
          <p:nvPr/>
        </p:nvPicPr>
        <p:blipFill>
          <a:blip r:embed="rId3"/>
          <a:stretch/>
        </p:blipFill>
        <p:spPr>
          <a:xfrm>
            <a:off x="456840" y="2251800"/>
            <a:ext cx="4038120" cy="32216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86" name="PlaceHolder 2"/>
          <p:cNvSpPr>
            <a:spLocks noGrp="1"/>
          </p:cNvSpPr>
          <p:nvPr>
            <p:ph type="subTitle"/>
          </p:nvPr>
        </p:nvSpPr>
        <p:spPr>
          <a:xfrm>
            <a:off x="457200" y="1600200"/>
            <a:ext cx="403812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88" name="PlaceHolder 2"/>
          <p:cNvSpPr>
            <a:spLocks noGrp="1"/>
          </p:cNvSpPr>
          <p:nvPr>
            <p:ph type="body"/>
          </p:nvPr>
        </p:nvSpPr>
        <p:spPr>
          <a:xfrm>
            <a:off x="457200" y="1600200"/>
            <a:ext cx="403812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0" name="PlaceHolder 2"/>
          <p:cNvSpPr>
            <a:spLocks noGrp="1"/>
          </p:cNvSpPr>
          <p:nvPr>
            <p:ph type="body"/>
          </p:nvPr>
        </p:nvSpPr>
        <p:spPr>
          <a:xfrm>
            <a:off x="45720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91" name="PlaceHolder 3"/>
          <p:cNvSpPr>
            <a:spLocks noGrp="1"/>
          </p:cNvSpPr>
          <p:nvPr>
            <p:ph type="body"/>
          </p:nvPr>
        </p:nvSpPr>
        <p:spPr>
          <a:xfrm>
            <a:off x="252648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57200" y="1600200"/>
            <a:ext cx="403812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5" name="PlaceHolder 2"/>
          <p:cNvSpPr>
            <a:spLocks noGrp="1"/>
          </p:cNvSpPr>
          <p:nvPr>
            <p:ph type="body"/>
          </p:nvPr>
        </p:nvSpPr>
        <p:spPr>
          <a:xfrm>
            <a:off x="45720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96" name="PlaceHolder 3"/>
          <p:cNvSpPr>
            <a:spLocks noGrp="1"/>
          </p:cNvSpPr>
          <p:nvPr>
            <p:ph type="body"/>
          </p:nvPr>
        </p:nvSpPr>
        <p:spPr>
          <a:xfrm>
            <a:off x="45720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97" name="PlaceHolder 4"/>
          <p:cNvSpPr>
            <a:spLocks noGrp="1"/>
          </p:cNvSpPr>
          <p:nvPr>
            <p:ph type="body"/>
          </p:nvPr>
        </p:nvSpPr>
        <p:spPr>
          <a:xfrm>
            <a:off x="252648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9" name="PlaceHolder 2"/>
          <p:cNvSpPr>
            <a:spLocks noGrp="1"/>
          </p:cNvSpPr>
          <p:nvPr>
            <p:ph type="body"/>
          </p:nvPr>
        </p:nvSpPr>
        <p:spPr>
          <a:xfrm>
            <a:off x="45720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00" name="PlaceHolder 3"/>
          <p:cNvSpPr>
            <a:spLocks noGrp="1"/>
          </p:cNvSpPr>
          <p:nvPr>
            <p:ph type="body"/>
          </p:nvPr>
        </p:nvSpPr>
        <p:spPr>
          <a:xfrm>
            <a:off x="252648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01" name="PlaceHolder 4"/>
          <p:cNvSpPr>
            <a:spLocks noGrp="1"/>
          </p:cNvSpPr>
          <p:nvPr>
            <p:ph type="body"/>
          </p:nvPr>
        </p:nvSpPr>
        <p:spPr>
          <a:xfrm>
            <a:off x="252648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03" name="PlaceHolder 2"/>
          <p:cNvSpPr>
            <a:spLocks noGrp="1"/>
          </p:cNvSpPr>
          <p:nvPr>
            <p:ph type="body"/>
          </p:nvPr>
        </p:nvSpPr>
        <p:spPr>
          <a:xfrm>
            <a:off x="45720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04" name="PlaceHolder 3"/>
          <p:cNvSpPr>
            <a:spLocks noGrp="1"/>
          </p:cNvSpPr>
          <p:nvPr>
            <p:ph type="body"/>
          </p:nvPr>
        </p:nvSpPr>
        <p:spPr>
          <a:xfrm>
            <a:off x="252648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05" name="PlaceHolder 4"/>
          <p:cNvSpPr>
            <a:spLocks noGrp="1"/>
          </p:cNvSpPr>
          <p:nvPr>
            <p:ph type="body"/>
          </p:nvPr>
        </p:nvSpPr>
        <p:spPr>
          <a:xfrm>
            <a:off x="457200" y="3964320"/>
            <a:ext cx="403812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07" name="PlaceHolder 2"/>
          <p:cNvSpPr>
            <a:spLocks noGrp="1"/>
          </p:cNvSpPr>
          <p:nvPr>
            <p:ph type="body"/>
          </p:nvPr>
        </p:nvSpPr>
        <p:spPr>
          <a:xfrm>
            <a:off x="457200" y="1600200"/>
            <a:ext cx="403812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08" name="PlaceHolder 3"/>
          <p:cNvSpPr>
            <a:spLocks noGrp="1"/>
          </p:cNvSpPr>
          <p:nvPr>
            <p:ph type="body"/>
          </p:nvPr>
        </p:nvSpPr>
        <p:spPr>
          <a:xfrm>
            <a:off x="457200" y="3964320"/>
            <a:ext cx="403812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0" name="PlaceHolder 2"/>
          <p:cNvSpPr>
            <a:spLocks noGrp="1"/>
          </p:cNvSpPr>
          <p:nvPr>
            <p:ph type="body"/>
          </p:nvPr>
        </p:nvSpPr>
        <p:spPr>
          <a:xfrm>
            <a:off x="45720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11" name="PlaceHolder 3"/>
          <p:cNvSpPr>
            <a:spLocks noGrp="1"/>
          </p:cNvSpPr>
          <p:nvPr>
            <p:ph type="body"/>
          </p:nvPr>
        </p:nvSpPr>
        <p:spPr>
          <a:xfrm>
            <a:off x="252648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12" name="PlaceHolder 4"/>
          <p:cNvSpPr>
            <a:spLocks noGrp="1"/>
          </p:cNvSpPr>
          <p:nvPr>
            <p:ph type="body"/>
          </p:nvPr>
        </p:nvSpPr>
        <p:spPr>
          <a:xfrm>
            <a:off x="252648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13" name="PlaceHolder 5"/>
          <p:cNvSpPr>
            <a:spLocks noGrp="1"/>
          </p:cNvSpPr>
          <p:nvPr>
            <p:ph type="body"/>
          </p:nvPr>
        </p:nvSpPr>
        <p:spPr>
          <a:xfrm>
            <a:off x="45720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5" name="PlaceHolder 2"/>
          <p:cNvSpPr>
            <a:spLocks noGrp="1"/>
          </p:cNvSpPr>
          <p:nvPr>
            <p:ph type="body"/>
          </p:nvPr>
        </p:nvSpPr>
        <p:spPr>
          <a:xfrm>
            <a:off x="457200" y="1600200"/>
            <a:ext cx="403812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16" name="PlaceHolder 3"/>
          <p:cNvSpPr>
            <a:spLocks noGrp="1"/>
          </p:cNvSpPr>
          <p:nvPr>
            <p:ph type="body"/>
          </p:nvPr>
        </p:nvSpPr>
        <p:spPr>
          <a:xfrm>
            <a:off x="457200" y="1600200"/>
            <a:ext cx="403812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117" name="" descr=""/>
          <p:cNvPicPr/>
          <p:nvPr/>
        </p:nvPicPr>
        <p:blipFill>
          <a:blip r:embed="rId2"/>
          <a:stretch/>
        </p:blipFill>
        <p:spPr>
          <a:xfrm>
            <a:off x="456840" y="2251800"/>
            <a:ext cx="4038120" cy="3221640"/>
          </a:xfrm>
          <a:prstGeom prst="rect">
            <a:avLst/>
          </a:prstGeom>
          <a:ln>
            <a:noFill/>
          </a:ln>
        </p:spPr>
      </p:pic>
      <p:pic>
        <p:nvPicPr>
          <p:cNvPr id="118" name="" descr=""/>
          <p:cNvPicPr/>
          <p:nvPr/>
        </p:nvPicPr>
        <p:blipFill>
          <a:blip r:embed="rId3"/>
          <a:stretch/>
        </p:blipFill>
        <p:spPr>
          <a:xfrm>
            <a:off x="456840" y="2251800"/>
            <a:ext cx="4038120" cy="32216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45720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252648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45720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45720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252648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457200" y="1600200"/>
            <a:ext cx="197028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252648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2526480" y="396432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45720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2526480" y="1600200"/>
            <a:ext cx="197028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457200" y="3964320"/>
            <a:ext cx="403812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1" name="PlaceHolder 2"/>
          <p:cNvSpPr>
            <a:spLocks noGrp="1"/>
          </p:cNvSpPr>
          <p:nvPr>
            <p:ph type="subTitle"/>
          </p:nvPr>
        </p:nvSpPr>
        <p:spPr>
          <a:xfrm>
            <a:off x="1371600" y="3886200"/>
            <a:ext cx="6400440" cy="1752120"/>
          </a:xfrm>
          <a:prstGeom prst="rect">
            <a:avLst/>
          </a:prstGeom>
        </p:spPr>
        <p:txBody>
          <a:bodyPr/>
          <a:p>
            <a:pPr algn="ctr">
              <a:lnSpc>
                <a:spcPct val="100000"/>
              </a:lnSpc>
            </a:pPr>
            <a:r>
              <a:rPr lang="en-US" sz="3200" spc="-1" strike="noStrike">
                <a:solidFill>
                  <a:srgbClr val="8b8b8b"/>
                </a:solidFill>
                <a:uFill>
                  <a:solidFill>
                    <a:srgbClr val="ffffff"/>
                  </a:solidFill>
                </a:uFill>
                <a:latin typeface="Calibri"/>
              </a:rPr>
              <a:t>Click to edit Master subtitle style</a:t>
            </a:r>
            <a:endParaRPr lang="en-US" sz="32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56D6A3A4-6787-41C8-B8E1-028B8BDFECC4}"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400" spc="-1" strike="noStrike">
                <a:solidFill>
                  <a:srgbClr val="000000"/>
                </a:solidFill>
                <a:uFill>
                  <a:solidFill>
                    <a:srgbClr val="ffffff"/>
                  </a:solidFill>
                </a:uFill>
                <a:latin typeface="Calibri"/>
              </a:rPr>
              <a:t>Second Outline Level</a:t>
            </a:r>
            <a:endParaRPr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000" spc="-1" strike="noStrike">
                <a:solidFill>
                  <a:srgbClr val="000000"/>
                </a:solidFill>
                <a:uFill>
                  <a:solidFill>
                    <a:srgbClr val="ffffff"/>
                  </a:solidFill>
                </a:uFill>
                <a:latin typeface="Calibri"/>
              </a:rPr>
              <a:t>Third Outline Level</a:t>
            </a:r>
            <a:endParaRPr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Calibri"/>
              </a:rPr>
              <a:t>Fourth Outline Level</a:t>
            </a:r>
            <a:endParaRPr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3200" spc="-1" strike="noStrike">
                <a:solidFill>
                  <a:srgbClr val="000000"/>
                </a:solidFill>
                <a:uFill>
                  <a:solidFill>
                    <a:srgbClr val="ffffff"/>
                  </a:solidFill>
                </a:uFill>
                <a:latin typeface="Calibri"/>
              </a:rPr>
              <a:t>Second Outline Level</a:t>
            </a:r>
            <a:endParaRPr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3200" spc="-1" strike="noStrike">
                <a:solidFill>
                  <a:srgbClr val="000000"/>
                </a:solidFill>
                <a:uFill>
                  <a:solidFill>
                    <a:srgbClr val="ffffff"/>
                  </a:solidFill>
                </a:uFill>
                <a:latin typeface="Calibri"/>
              </a:rPr>
              <a:t>Third Outline Level</a:t>
            </a:r>
            <a:endParaRPr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3200" spc="-1" strike="noStrike">
                <a:solidFill>
                  <a:srgbClr val="000000"/>
                </a:solidFill>
                <a:uFill>
                  <a:solidFill>
                    <a:srgbClr val="ffffff"/>
                  </a:solidFill>
                </a:uFill>
                <a:latin typeface="Calibri"/>
              </a:rPr>
              <a:t>Fourth Outline Level</a:t>
            </a:r>
            <a:endParaRPr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Fifth Outline Level</a:t>
            </a:r>
            <a:endParaRPr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Sixth Outline Level</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Seventh Outline LevelClick to edit Master text styles</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Second level</a:t>
            </a:r>
            <a:endParaRPr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Third level</a:t>
            </a:r>
            <a:endParaRPr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Fourth level</a:t>
            </a:r>
            <a:endParaRPr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Fifth level</a:t>
            </a:r>
            <a:endParaRPr lang="en-US" sz="3200" spc="-1" strike="noStrike">
              <a:solidFill>
                <a:srgbClr val="000000"/>
              </a:solidFill>
              <a:uFill>
                <a:solidFill>
                  <a:srgbClr val="ffffff"/>
                </a:solidFill>
              </a:uFill>
              <a:latin typeface="Calibri"/>
            </a:endParaRPr>
          </a:p>
        </p:txBody>
      </p:sp>
      <p:sp>
        <p:nvSpPr>
          <p:cNvPr id="4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D8E2C75-3A2B-4E5F-8C63-6591468B8E79}"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80" name="PlaceHolder 2"/>
          <p:cNvSpPr>
            <a:spLocks noGrp="1"/>
          </p:cNvSpPr>
          <p:nvPr>
            <p:ph type="body"/>
          </p:nvPr>
        </p:nvSpPr>
        <p:spPr>
          <a:xfrm>
            <a:off x="457200" y="1600200"/>
            <a:ext cx="4038120" cy="4525560"/>
          </a:xfrm>
          <a:prstGeom prst="rect">
            <a:avLst/>
          </a:prstGeom>
        </p:spPr>
        <p:txBody>
          <a:bodyPr/>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Calibri"/>
              </a:rPr>
              <a:t>Second Outline Level</a:t>
            </a:r>
            <a:endParaRPr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800" spc="-1" strike="noStrike">
                <a:solidFill>
                  <a:srgbClr val="000000"/>
                </a:solidFill>
                <a:uFill>
                  <a:solidFill>
                    <a:srgbClr val="ffffff"/>
                  </a:solidFill>
                </a:uFill>
                <a:latin typeface="Calibri"/>
              </a:rPr>
              <a:t>Third Outline Level</a:t>
            </a:r>
            <a:endParaRPr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800" spc="-1" strike="noStrike">
                <a:solidFill>
                  <a:srgbClr val="000000"/>
                </a:solidFill>
                <a:uFill>
                  <a:solidFill>
                    <a:srgbClr val="ffffff"/>
                  </a:solidFill>
                </a:uFill>
                <a:latin typeface="Calibri"/>
              </a:rPr>
              <a:t>Fourth Outline Level</a:t>
            </a:r>
            <a:endParaRPr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Fifth Outline Level</a:t>
            </a:r>
            <a:endParaRPr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Sixth Outline Level</a:t>
            </a:r>
            <a:endParaRPr lang="en-US" sz="2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spc="-1" strike="noStrike">
                <a:solidFill>
                  <a:srgbClr val="000000"/>
                </a:solidFill>
                <a:uFill>
                  <a:solidFill>
                    <a:srgbClr val="ffffff"/>
                  </a:solidFill>
                </a:uFill>
                <a:latin typeface="Calibri"/>
              </a:rPr>
              <a:t>Seventh Outline LevelClick to edit Master text styles</a:t>
            </a:r>
            <a:endParaRPr lang="en-US" sz="2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400" spc="-1" strike="noStrike">
                <a:solidFill>
                  <a:srgbClr val="000000"/>
                </a:solidFill>
                <a:uFill>
                  <a:solidFill>
                    <a:srgbClr val="ffffff"/>
                  </a:solidFill>
                </a:uFill>
                <a:latin typeface="Calibri"/>
              </a:rPr>
              <a:t>Second level</a:t>
            </a:r>
            <a:endParaRPr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Third level</a:t>
            </a:r>
            <a:endParaRPr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Fourth level</a:t>
            </a:r>
            <a:endParaRPr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Fifth level</a:t>
            </a:r>
            <a:endParaRPr lang="en-US" sz="2800" spc="-1" strike="noStrike">
              <a:solidFill>
                <a:srgbClr val="000000"/>
              </a:solidFill>
              <a:uFill>
                <a:solidFill>
                  <a:srgbClr val="ffffff"/>
                </a:solidFill>
              </a:uFill>
              <a:latin typeface="Calibri"/>
            </a:endParaRPr>
          </a:p>
        </p:txBody>
      </p:sp>
      <p:sp>
        <p:nvSpPr>
          <p:cNvPr id="81" name="PlaceHolder 3"/>
          <p:cNvSpPr>
            <a:spLocks noGrp="1"/>
          </p:cNvSpPr>
          <p:nvPr>
            <p:ph type="body"/>
          </p:nvPr>
        </p:nvSpPr>
        <p:spPr>
          <a:xfrm>
            <a:off x="4648320" y="1600200"/>
            <a:ext cx="4038120" cy="4525560"/>
          </a:xfrm>
          <a:prstGeom prst="rect">
            <a:avLst/>
          </a:prstGeom>
        </p:spPr>
        <p:txBody>
          <a:bodyPr/>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Calibri"/>
              </a:rPr>
              <a:t>Second Outline Level</a:t>
            </a:r>
            <a:endParaRPr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800" spc="-1" strike="noStrike">
                <a:solidFill>
                  <a:srgbClr val="000000"/>
                </a:solidFill>
                <a:uFill>
                  <a:solidFill>
                    <a:srgbClr val="ffffff"/>
                  </a:solidFill>
                </a:uFill>
                <a:latin typeface="Calibri"/>
              </a:rPr>
              <a:t>Third Outline Level</a:t>
            </a:r>
            <a:endParaRPr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800" spc="-1" strike="noStrike">
                <a:solidFill>
                  <a:srgbClr val="000000"/>
                </a:solidFill>
                <a:uFill>
                  <a:solidFill>
                    <a:srgbClr val="ffffff"/>
                  </a:solidFill>
                </a:uFill>
                <a:latin typeface="Calibri"/>
              </a:rPr>
              <a:t>Fourth Outline Level</a:t>
            </a:r>
            <a:endParaRPr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Fifth Outline Level</a:t>
            </a:r>
            <a:endParaRPr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Sixth Outline Level</a:t>
            </a:r>
            <a:endParaRPr lang="en-US" sz="2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spc="-1" strike="noStrike">
                <a:solidFill>
                  <a:srgbClr val="000000"/>
                </a:solidFill>
                <a:uFill>
                  <a:solidFill>
                    <a:srgbClr val="ffffff"/>
                  </a:solidFill>
                </a:uFill>
                <a:latin typeface="Calibri"/>
              </a:rPr>
              <a:t>Seventh Outline LevelClick to edit Master text styles</a:t>
            </a:r>
            <a:endParaRPr lang="en-US" sz="2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400" spc="-1" strike="noStrike">
                <a:solidFill>
                  <a:srgbClr val="000000"/>
                </a:solidFill>
                <a:uFill>
                  <a:solidFill>
                    <a:srgbClr val="ffffff"/>
                  </a:solidFill>
                </a:uFill>
                <a:latin typeface="Calibri"/>
              </a:rPr>
              <a:t>Second level</a:t>
            </a:r>
            <a:endParaRPr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Third level</a:t>
            </a:r>
            <a:endParaRPr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Fourth level</a:t>
            </a:r>
            <a:endParaRPr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Fifth level</a:t>
            </a:r>
            <a:endParaRPr lang="en-US" sz="2800" spc="-1" strike="noStrike">
              <a:solidFill>
                <a:srgbClr val="000000"/>
              </a:solidFill>
              <a:uFill>
                <a:solidFill>
                  <a:srgbClr val="ffffff"/>
                </a:solidFill>
              </a:uFill>
              <a:latin typeface="Calibri"/>
            </a:endParaRPr>
          </a:p>
        </p:txBody>
      </p:sp>
      <p:sp>
        <p:nvSpPr>
          <p:cNvPr id="82" name="PlaceHolder 4"/>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83" name="PlaceHolder 5"/>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84" name="PlaceHolder 6"/>
          <p:cNvSpPr>
            <a:spLocks noGrp="1"/>
          </p:cNvSpPr>
          <p:nvPr>
            <p:ph type="sldNum"/>
          </p:nvPr>
        </p:nvSpPr>
        <p:spPr>
          <a:xfrm>
            <a:off x="6553080" y="6356520"/>
            <a:ext cx="2133360" cy="364680"/>
          </a:xfrm>
          <a:prstGeom prst="rect">
            <a:avLst/>
          </a:prstGeom>
        </p:spPr>
        <p:txBody>
          <a:bodyPr anchor="ctr"/>
          <a:p>
            <a:pPr algn="r">
              <a:lnSpc>
                <a:spcPct val="100000"/>
              </a:lnSpc>
            </a:pPr>
            <a:fld id="{EA652C7C-87B0-4F1F-B0BF-FEE57D70B1BE}"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en.wikipedia.org/wiki/Function_(mathematics)" TargetMode="External"/><Relationship Id="rId2" Type="http://schemas.openxmlformats.org/officeDocument/2006/relationships/hyperlink" Target="https://en.wikipedia.org/wiki/Arctangent" TargetMode="External"/><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685800" y="2130480"/>
            <a:ext cx="7772040" cy="146952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Movements (cont.)</a:t>
            </a:r>
            <a:endParaRPr lang="en-US" sz="1800" spc="-1" strike="noStrike">
              <a:solidFill>
                <a:srgbClr val="000000"/>
              </a:solidFill>
              <a:uFill>
                <a:solidFill>
                  <a:srgbClr val="ffffff"/>
                </a:solidFill>
              </a:uFill>
              <a:latin typeface="Calibri"/>
            </a:endParaRPr>
          </a:p>
        </p:txBody>
      </p:sp>
      <p:sp>
        <p:nvSpPr>
          <p:cNvPr id="120" name="TextShape 2"/>
          <p:cNvSpPr txBox="1"/>
          <p:nvPr/>
        </p:nvSpPr>
        <p:spPr>
          <a:xfrm>
            <a:off x="1371600" y="3886200"/>
            <a:ext cx="6400440" cy="1752120"/>
          </a:xfrm>
          <a:prstGeom prst="rect">
            <a:avLst/>
          </a:prstGeom>
          <a:noFill/>
          <a:ln>
            <a:noFill/>
          </a:ln>
        </p:spPr>
        <p:txBody>
          <a:bodyPr/>
          <a:p>
            <a:pPr algn="ctr"/>
            <a:endParaRPr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seek</a:t>
            </a:r>
            <a:endParaRPr lang="en-US" sz="1800" spc="-1" strike="noStrike">
              <a:solidFill>
                <a:srgbClr val="000000"/>
              </a:solidFill>
              <a:uFill>
                <a:solidFill>
                  <a:srgbClr val="ffffff"/>
                </a:solidFill>
              </a:uFill>
              <a:latin typeface="Calibri"/>
            </a:endParaRPr>
          </a:p>
        </p:txBody>
      </p:sp>
      <p:sp>
        <p:nvSpPr>
          <p:cNvPr id="142"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ourier New"/>
              </a:rPr>
              <a:t>Seek ( Vector source, Vector target, float maxAcc )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Vector acceleration</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(target – source).normalise() * maxAcc;</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return acceleration;</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marL="181080" indent="-180720">
              <a:lnSpc>
                <a:spcPct val="100000"/>
              </a:lnSpc>
              <a:buClr>
                <a:srgbClr val="0d0d0d"/>
              </a:buClr>
              <a:buFont typeface="Arial"/>
              <a:buChar char="•"/>
            </a:pPr>
            <a:r>
              <a:rPr lang="en-US" sz="3200" spc="-1" strike="noStrike">
                <a:solidFill>
                  <a:srgbClr val="0d0d0d"/>
                </a:solidFill>
                <a:uFill>
                  <a:solidFill>
                    <a:srgbClr val="ffffff"/>
                  </a:solidFill>
                </a:uFill>
                <a:latin typeface="Calibri"/>
              </a:rPr>
              <a:t>Seek will accelerate as fast as possible towards the target. Some means of dampening/reducing velocity will be needed as the target is approached – this is offered by other forms of steering behavior.</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seek</a:t>
            </a:r>
            <a:endParaRPr lang="en-US" sz="1800" spc="-1" strike="noStrike">
              <a:solidFill>
                <a:srgbClr val="000000"/>
              </a:solidFill>
              <a:uFill>
                <a:solidFill>
                  <a:srgbClr val="ffffff"/>
                </a:solidFill>
              </a:uFill>
              <a:latin typeface="Calibri"/>
            </a:endParaRPr>
          </a:p>
        </p:txBody>
      </p:sp>
      <p:sp>
        <p:nvSpPr>
          <p:cNvPr id="14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output of Seek is used to update the position and velocity as follows:</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UpdatePosition()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//timeDelta amount of time since last update</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velocity += acceleration * timeDelta;</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rotation += angular_acc * timeDelta;</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if( velocity.length() &gt; maxSpeed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velocity = velocity.normalise()*maxSpeed;</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position += velocity * timeDelta;</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orientation += rotation * timeDelta;</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marL="181080" indent="-180720">
              <a:lnSpc>
                <a:spcPct val="100000"/>
              </a:lnSpc>
              <a:buClr>
                <a:srgbClr val="0d0d0d"/>
              </a:buClr>
              <a:buFont typeface="Arial"/>
              <a:buChar char="•"/>
            </a:pPr>
            <a:r>
              <a:rPr lang="en-US" sz="3200" spc="-1" strike="noStrike">
                <a:solidFill>
                  <a:srgbClr val="0d0d0d"/>
                </a:solidFill>
                <a:uFill>
                  <a:solidFill>
                    <a:srgbClr val="ffffff"/>
                  </a:solidFill>
                </a:uFill>
                <a:latin typeface="Calibri"/>
              </a:rPr>
              <a:t>The Seek algorithm does not change the orientation, i.e. other forms of steering algorithm can be used to align orientation with direction of movement</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flee</a:t>
            </a:r>
            <a:endParaRPr lang="en-US" sz="1800" spc="-1" strike="noStrike">
              <a:solidFill>
                <a:srgbClr val="000000"/>
              </a:solidFill>
              <a:uFill>
                <a:solidFill>
                  <a:srgbClr val="ffffff"/>
                </a:solidFill>
              </a:uFill>
              <a:latin typeface="Calibri"/>
            </a:endParaRPr>
          </a:p>
        </p:txBody>
      </p:sp>
      <p:sp>
        <p:nvSpPr>
          <p:cNvPr id="146" name="TextShape 2"/>
          <p:cNvSpPr txBox="1"/>
          <p:nvPr/>
        </p:nvSpPr>
        <p:spPr>
          <a:xfrm>
            <a:off x="457200" y="1600200"/>
            <a:ext cx="8229240" cy="1904760"/>
          </a:xfrm>
          <a:prstGeom prst="rect">
            <a:avLst/>
          </a:prstGeom>
          <a:noFill/>
          <a:ln>
            <a:noFill/>
          </a:ln>
        </p:spPr>
        <p:txBody>
          <a:bodyPr/>
          <a:p>
            <a:pPr>
              <a:lnSpc>
                <a:spcPct val="114000"/>
              </a:lnSpc>
            </a:pPr>
            <a:r>
              <a:rPr lang="en-US" sz="3200" spc="-1" strike="noStrike">
                <a:solidFill>
                  <a:srgbClr val="000000"/>
                </a:solidFill>
                <a:uFill>
                  <a:solidFill>
                    <a:srgbClr val="ffffff"/>
                  </a:solidFill>
                </a:uFill>
                <a:latin typeface="Calibri"/>
              </a:rPr>
              <a:t>Flee is simply the opposite of Seek, with  a maximum acceleration away from the target output.</a:t>
            </a:r>
            <a:endParaRPr lang="en-US" sz="3200" spc="-1" strike="noStrike">
              <a:solidFill>
                <a:srgbClr val="000000"/>
              </a:solidFill>
              <a:uFill>
                <a:solidFill>
                  <a:srgbClr val="ffffff"/>
                </a:solidFill>
              </a:uFill>
              <a:latin typeface="Calibri"/>
            </a:endParaRPr>
          </a:p>
        </p:txBody>
      </p:sp>
      <p:pic>
        <p:nvPicPr>
          <p:cNvPr id="147" name="Picture 2" descr=""/>
          <p:cNvPicPr/>
          <p:nvPr/>
        </p:nvPicPr>
        <p:blipFill>
          <a:blip r:embed="rId1"/>
          <a:stretch/>
        </p:blipFill>
        <p:spPr>
          <a:xfrm>
            <a:off x="3048120" y="2819520"/>
            <a:ext cx="3193560" cy="31935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Arrive</a:t>
            </a:r>
            <a:endParaRPr lang="en-US" sz="1800" spc="-1" strike="noStrike">
              <a:solidFill>
                <a:srgbClr val="000000"/>
              </a:solidFill>
              <a:uFill>
                <a:solidFill>
                  <a:srgbClr val="ffffff"/>
                </a:solidFill>
              </a:uFill>
              <a:latin typeface="Calibri"/>
            </a:endParaRPr>
          </a:p>
        </p:txBody>
      </p:sp>
      <p:sp>
        <p:nvSpPr>
          <p:cNvPr id="149" name="TextShape 2"/>
          <p:cNvSpPr txBox="1"/>
          <p:nvPr/>
        </p:nvSpPr>
        <p:spPr>
          <a:xfrm>
            <a:off x="457200" y="1600200"/>
            <a:ext cx="4723920" cy="4525560"/>
          </a:xfrm>
          <a:prstGeom prst="rect">
            <a:avLst/>
          </a:prstGeom>
          <a:noFill/>
          <a:ln>
            <a:noFill/>
          </a:ln>
        </p:spPr>
        <p:txBody>
          <a:bodyPr/>
          <a:p>
            <a:pPr>
              <a:lnSpc>
                <a:spcPct val="114000"/>
              </a:lnSpc>
            </a:pPr>
            <a:r>
              <a:rPr lang="en-US" sz="3200" spc="-1" strike="noStrike">
                <a:solidFill>
                  <a:srgbClr val="000000"/>
                </a:solidFill>
                <a:uFill>
                  <a:solidFill>
                    <a:srgbClr val="ffffff"/>
                  </a:solidFill>
                </a:uFill>
                <a:latin typeface="Calibri"/>
              </a:rPr>
              <a:t>Arrive will control acceleration so that the velocity is zero once the target has been reached.</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To do this, two radii are used: an arrival radius when the target can be considered as reached, and a larger slow radius used to control when the velocity should be reduced from the maximum.</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d0d0d"/>
                </a:solidFill>
                <a:uFill>
                  <a:solidFill>
                    <a:srgbClr val="ffffff"/>
                  </a:solidFill>
                </a:uFill>
                <a:latin typeface="Calibri"/>
              </a:rPr>
              <a:t>The opposite to Arrive is Leave – although there is little need to have a behaviour that will slowly </a:t>
            </a:r>
            <a:r>
              <a:rPr i="1" lang="en-US" sz="3200" spc="-1" strike="noStrike">
                <a:solidFill>
                  <a:srgbClr val="0d0d0d"/>
                </a:solidFill>
                <a:uFill>
                  <a:solidFill>
                    <a:srgbClr val="ffffff"/>
                  </a:solidFill>
                </a:uFill>
                <a:latin typeface="Calibri"/>
              </a:rPr>
              <a:t>accelerate </a:t>
            </a:r>
            <a:r>
              <a:rPr lang="en-US" sz="3200" spc="-1" strike="noStrike">
                <a:solidFill>
                  <a:srgbClr val="0d0d0d"/>
                </a:solidFill>
                <a:uFill>
                  <a:solidFill>
                    <a:srgbClr val="ffffff"/>
                  </a:solidFill>
                </a:uFill>
                <a:latin typeface="Calibri"/>
              </a:rPr>
              <a:t>away from the target. It is more likely to have a behavior that accelerates away with maximum acceleration, i.e. Flee.</a:t>
            </a:r>
            <a:endParaRPr lang="en-US" sz="3200" spc="-1" strike="noStrike">
              <a:solidFill>
                <a:srgbClr val="000000"/>
              </a:solidFill>
              <a:uFill>
                <a:solidFill>
                  <a:srgbClr val="ffffff"/>
                </a:solidFill>
              </a:uFill>
              <a:latin typeface="Calibri"/>
            </a:endParaRPr>
          </a:p>
          <a:p>
            <a:pPr>
              <a:lnSpc>
                <a:spcPct val="114000"/>
              </a:lnSpc>
            </a:pPr>
            <a:endParaRPr lang="en-US" sz="3200" spc="-1" strike="noStrike">
              <a:solidFill>
                <a:srgbClr val="000000"/>
              </a:solidFill>
              <a:uFill>
                <a:solidFill>
                  <a:srgbClr val="ffffff"/>
                </a:solidFill>
              </a:uFill>
              <a:latin typeface="Calibri"/>
            </a:endParaRPr>
          </a:p>
        </p:txBody>
      </p:sp>
      <p:pic>
        <p:nvPicPr>
          <p:cNvPr id="150" name="Picture 3" descr=""/>
          <p:cNvPicPr/>
          <p:nvPr/>
        </p:nvPicPr>
        <p:blipFill>
          <a:blip r:embed="rId1"/>
          <a:stretch/>
        </p:blipFill>
        <p:spPr>
          <a:xfrm>
            <a:off x="5334120" y="1468800"/>
            <a:ext cx="3352320" cy="35809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arrive</a:t>
            </a:r>
            <a:endParaRPr lang="en-US" sz="1800" spc="-1" strike="noStrike">
              <a:solidFill>
                <a:srgbClr val="000000"/>
              </a:solidFill>
              <a:uFill>
                <a:solidFill>
                  <a:srgbClr val="ffffff"/>
                </a:solidFill>
              </a:uFill>
              <a:latin typeface="Calibri"/>
            </a:endParaRPr>
          </a:p>
        </p:txBody>
      </p:sp>
      <p:sp>
        <p:nvSpPr>
          <p:cNvPr id="152" name="TextShape 2"/>
          <p:cNvSpPr txBox="1"/>
          <p:nvPr/>
        </p:nvSpPr>
        <p:spPr>
          <a:xfrm>
            <a:off x="457200" y="1600200"/>
            <a:ext cx="4038120" cy="4525560"/>
          </a:xfrm>
          <a:prstGeom prst="rect">
            <a:avLst/>
          </a:prstGeom>
          <a:noFill/>
          <a:ln>
            <a:noFill/>
          </a:ln>
        </p:spPr>
        <p:txBody>
          <a:bodyPr/>
          <a:p>
            <a:pPr>
              <a:lnSpc>
                <a:spcPct val="100000"/>
              </a:lnSpc>
            </a:pPr>
            <a:r>
              <a:rPr lang="en-US" sz="2900" spc="-1" strike="noStrike">
                <a:solidFill>
                  <a:srgbClr val="000000"/>
                </a:solidFill>
                <a:uFill>
                  <a:solidFill>
                    <a:srgbClr val="ffffff"/>
                  </a:solidFill>
                </a:uFill>
                <a:latin typeface="Courier New"/>
              </a:rPr>
              <a:t>Arrive(Vector source, Vector target,</a:t>
            </a: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Vector currentVelocity,</a:t>
            </a: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float maxAcceleration, float maxSpeed,</a:t>
            </a: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float arriveRadius, float slowRadius )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float slowingFactor = 0.2;</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Vector acceleration = [0,0,.];</a:t>
            </a: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Vector direction = target – source;</a:t>
            </a: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float distance = direction.length();</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if( distance &lt; arriveRadius )</a:t>
            </a: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return acceleration;</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 Determine target velocity }</a:t>
            </a: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 Determine acceleration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	</a:t>
            </a:r>
            <a:r>
              <a:rPr lang="en-US" sz="2900" spc="-1" strike="noStrike">
                <a:solidFill>
                  <a:srgbClr val="000000"/>
                </a:solidFill>
                <a:uFill>
                  <a:solidFill>
                    <a:srgbClr val="ffffff"/>
                  </a:solidFill>
                </a:uFill>
                <a:latin typeface="Courier New"/>
              </a:rPr>
              <a:t>return acceleration</a:t>
            </a: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
        <p:nvSpPr>
          <p:cNvPr id="153" name="TextShape 3"/>
          <p:cNvSpPr txBox="1"/>
          <p:nvPr/>
        </p:nvSpPr>
        <p:spPr>
          <a:xfrm>
            <a:off x="4648320" y="1600200"/>
            <a:ext cx="4038120" cy="4525560"/>
          </a:xfrm>
          <a:prstGeom prst="rect">
            <a:avLst/>
          </a:prstGeom>
          <a:noFill/>
          <a:ln>
            <a:noFill/>
          </a:ln>
        </p:spPr>
        <p:txBody>
          <a:bodyPr/>
          <a:p>
            <a:pPr>
              <a:lnSpc>
                <a:spcPct val="100000"/>
              </a:lnSpc>
            </a:pPr>
            <a:r>
              <a:rPr b="1" lang="en-US" sz="1100" spc="-1" strike="noStrike">
                <a:solidFill>
                  <a:srgbClr val="000000"/>
                </a:solidFill>
                <a:uFill>
                  <a:solidFill>
                    <a:srgbClr val="ffffff"/>
                  </a:solidFill>
                </a:uFill>
                <a:latin typeface="Courier New"/>
              </a:rPr>
              <a:t>Determine target velocity</a:t>
            </a: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//If outside slow radius, then max speed, else scale speed based on distance</a:t>
            </a: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float targetSpeed;</a:t>
            </a: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if( distance</a:t>
            </a:r>
            <a:r>
              <a:rPr b="1" lang="en-US" sz="1100" spc="-1" strike="noStrike">
                <a:solidFill>
                  <a:srgbClr val="000000"/>
                </a:solidFill>
                <a:uFill>
                  <a:solidFill>
                    <a:srgbClr val="ffffff"/>
                  </a:solidFill>
                </a:uFill>
                <a:latin typeface="Courier New"/>
              </a:rPr>
              <a:t> &gt; </a:t>
            </a:r>
            <a:r>
              <a:rPr lang="en-US" sz="1100" spc="-1" strike="noStrike">
                <a:solidFill>
                  <a:srgbClr val="000000"/>
                </a:solidFill>
                <a:uFill>
                  <a:solidFill>
                    <a:srgbClr val="ffffff"/>
                  </a:solidFill>
                </a:uFill>
                <a:latin typeface="Courier New"/>
              </a:rPr>
              <a:t>slowRadius</a:t>
            </a:r>
            <a:r>
              <a:rPr b="1"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targetSpeed = maxSpeed;</a:t>
            </a: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else</a:t>
            </a: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targetSpeed = maxSpeed * distance / slowRadius;</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Vector </a:t>
            </a:r>
            <a:r>
              <a:rPr b="1" lang="en-US" sz="1100" spc="-1" strike="noStrike">
                <a:solidFill>
                  <a:srgbClr val="000000"/>
                </a:solidFill>
                <a:uFill>
                  <a:solidFill>
                    <a:srgbClr val="ffffff"/>
                  </a:solidFill>
                </a:uFill>
                <a:latin typeface="Courier New"/>
              </a:rPr>
              <a:t>targetVelocity</a:t>
            </a:r>
            <a:r>
              <a:rPr lang="en-US" sz="1100" spc="-1" strike="noStrike">
                <a:solidFill>
                  <a:srgbClr val="000000"/>
                </a:solidFill>
                <a:uFill>
                  <a:solidFill>
                    <a:srgbClr val="ffffff"/>
                  </a:solidFill>
                </a:uFill>
                <a:latin typeface="Courier New"/>
              </a:rPr>
              <a:t> = </a:t>
            </a: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direction.normalise() * targetSpeed;</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b="1" lang="en-US" sz="1100" spc="-1" strike="noStrike">
                <a:solidFill>
                  <a:srgbClr val="000000"/>
                </a:solidFill>
                <a:uFill>
                  <a:solidFill>
                    <a:srgbClr val="ffffff"/>
                  </a:solidFill>
                </a:uFill>
                <a:latin typeface="Courier New"/>
              </a:rPr>
              <a:t>Determine acceleration</a:t>
            </a:r>
            <a:endParaRPr lang="en-US" sz="3200" spc="-1" strike="noStrike">
              <a:solidFill>
                <a:srgbClr val="000000"/>
              </a:solidFill>
              <a:uFill>
                <a:solidFill>
                  <a:srgbClr val="ffffff"/>
                </a:solidFill>
              </a:uFill>
              <a:latin typeface="Calibri"/>
            </a:endParaRPr>
          </a:p>
          <a:p>
            <a:pPr>
              <a:lnSpc>
                <a:spcPct val="100000"/>
              </a:lnSpc>
            </a:pPr>
            <a:r>
              <a:rPr b="1" lang="en-US" sz="1100" spc="-1" strike="noStrike">
                <a:solidFill>
                  <a:srgbClr val="000000"/>
                </a:solidFill>
                <a:uFill>
                  <a:solidFill>
                    <a:srgbClr val="ffffff"/>
                  </a:solidFill>
                </a:uFill>
                <a:latin typeface="Courier New"/>
              </a:rPr>
              <a:t>//</a:t>
            </a:r>
            <a:r>
              <a:rPr lang="en-US" sz="1100" spc="-1" strike="noStrike">
                <a:solidFill>
                  <a:srgbClr val="0070c0"/>
                </a:solidFill>
                <a:uFill>
                  <a:solidFill>
                    <a:srgbClr val="ffffff"/>
                  </a:solidFill>
                </a:uFill>
                <a:latin typeface="Courier New"/>
              </a:rPr>
              <a:t>Calculate acceleration so that it  will slow down object near target</a:t>
            </a: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acceleration = targetVelocity – currentVelocity;</a:t>
            </a: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acceleration /= slowingFactor;</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if( acceleration.length() &gt; maxAcceleration )</a:t>
            </a: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acceleration = acceleration.normalise() </a:t>
            </a:r>
            <a:endParaRPr lang="en-US" sz="3200" spc="-1" strike="noStrike">
              <a:solidFill>
                <a:srgbClr val="000000"/>
              </a:solidFill>
              <a:uFill>
                <a:solidFill>
                  <a:srgbClr val="ffffff"/>
                </a:solidFill>
              </a:uFill>
              <a:latin typeface="Calibri"/>
            </a:endParaRPr>
          </a:p>
          <a:p>
            <a:pPr>
              <a:lnSpc>
                <a:spcPct val="100000"/>
              </a:lnSpc>
            </a:pP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	</a:t>
            </a:r>
            <a:r>
              <a:rPr lang="en-US" sz="1100" spc="-1" strike="noStrike">
                <a:solidFill>
                  <a:srgbClr val="000000"/>
                </a:solidFill>
                <a:uFill>
                  <a:solidFill>
                    <a:srgbClr val="ffffff"/>
                  </a:solidFill>
                </a:uFill>
                <a:latin typeface="Courier New"/>
              </a:rPr>
              <a:t>*  maxAcceleration;</a:t>
            </a:r>
            <a:endParaRPr lang="en-US" sz="32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wander</a:t>
            </a:r>
            <a:endParaRPr lang="en-US" sz="1800" spc="-1" strike="noStrike">
              <a:solidFill>
                <a:srgbClr val="000000"/>
              </a:solidFill>
              <a:uFill>
                <a:solidFill>
                  <a:srgbClr val="ffffff"/>
                </a:solidFill>
              </a:uFill>
              <a:latin typeface="Calibri"/>
            </a:endParaRPr>
          </a:p>
        </p:txBody>
      </p:sp>
      <p:sp>
        <p:nvSpPr>
          <p:cNvPr id="155" name="TextShape 2"/>
          <p:cNvSpPr txBox="1"/>
          <p:nvPr/>
        </p:nvSpPr>
        <p:spPr>
          <a:xfrm>
            <a:off x="457200" y="1600200"/>
            <a:ext cx="4114440" cy="4525560"/>
          </a:xfrm>
          <a:prstGeom prst="rect">
            <a:avLst/>
          </a:prstGeom>
          <a:noFill/>
          <a:ln>
            <a:noFill/>
          </a:ln>
        </p:spPr>
        <p:txBody>
          <a:bodyPr/>
          <a:p>
            <a:pPr>
              <a:lnSpc>
                <a:spcPct val="114000"/>
              </a:lnSpc>
            </a:pPr>
            <a:r>
              <a:rPr lang="en-US" sz="3200" spc="-1" strike="noStrike">
                <a:solidFill>
                  <a:srgbClr val="000000"/>
                </a:solidFill>
                <a:uFill>
                  <a:solidFill>
                    <a:srgbClr val="ffffff"/>
                  </a:solidFill>
                </a:uFill>
                <a:latin typeface="Calibri"/>
              </a:rPr>
              <a:t>Wander will produce a movement that gives the impression of a random walk.</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In order to avoid jittery behaviour a circle can be projected in front of the object with steering towards a target that is constrained  to move along the perimeter.</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Each update, the target is displaced by a small random amount (moving back and forth around the perimeter over time).</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By controlling size of circle, distance from object and random displacement, a wide range of motion can be generated.</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pic>
        <p:nvPicPr>
          <p:cNvPr id="156" name="Picture 2" descr=""/>
          <p:cNvPicPr/>
          <p:nvPr/>
        </p:nvPicPr>
        <p:blipFill>
          <a:blip r:embed="rId1"/>
          <a:stretch/>
        </p:blipFill>
        <p:spPr>
          <a:xfrm>
            <a:off x="4952880" y="1447920"/>
            <a:ext cx="3534840" cy="46270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wander</a:t>
            </a:r>
            <a:endParaRPr lang="en-US" sz="1800" spc="-1" strike="noStrike">
              <a:solidFill>
                <a:srgbClr val="000000"/>
              </a:solidFill>
              <a:uFill>
                <a:solidFill>
                  <a:srgbClr val="ffffff"/>
                </a:solidFill>
              </a:uFill>
              <a:latin typeface="Calibri"/>
            </a:endParaRPr>
          </a:p>
        </p:txBody>
      </p:sp>
      <p:sp>
        <p:nvSpPr>
          <p:cNvPr id="158" name="TextShape 2"/>
          <p:cNvSpPr txBox="1"/>
          <p:nvPr/>
        </p:nvSpPr>
        <p:spPr>
          <a:xfrm>
            <a:off x="457200" y="1600200"/>
            <a:ext cx="540972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ourier New"/>
              </a:rPr>
              <a:t>Wander( Vector source,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float sourceOrientation, float maxAcceleration,</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float wanderOffset, float wanderRadius,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float wanderRate, float wanderOrientation )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//Work out new target orientation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wanderOrientation += wanderRate* randomBinomial();</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70c0"/>
                </a:solidFill>
                <a:uFill>
                  <a:solidFill>
                    <a:srgbClr val="ffffff"/>
                  </a:solidFill>
                </a:uFill>
                <a:latin typeface="Courier New"/>
              </a:rPr>
              <a:t>//</a:t>
            </a:r>
            <a:r>
              <a:rPr lang="en-US" sz="3200" spc="-1" strike="noStrike">
                <a:solidFill>
                  <a:srgbClr val="000000"/>
                </a:solidFill>
                <a:uFill>
                  <a:solidFill>
                    <a:srgbClr val="ffffff"/>
                  </a:solidFill>
                </a:uFill>
                <a:latin typeface="Courier New"/>
              </a:rPr>
              <a:t>Any random function will suffice, binomial is smooth</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targetOrientation = wanderOrientation + sourceOrientation;</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Vector target = source + wanderOffset * asVector(sourceOrientation);</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target += wanderRadius * asVector(targetOrientation)</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b="1" lang="en-US" sz="3200" spc="-1" strike="noStrike">
                <a:solidFill>
                  <a:srgbClr val="000000"/>
                </a:solidFill>
                <a:uFill>
                  <a:solidFill>
                    <a:srgbClr val="ffffff"/>
                  </a:solidFill>
                </a:uFill>
                <a:latin typeface="Courier New"/>
              </a:rPr>
              <a:t> </a:t>
            </a:r>
            <a:r>
              <a:rPr b="1" lang="en-US" sz="3200" spc="-1" strike="noStrike">
                <a:solidFill>
                  <a:srgbClr val="000000"/>
                </a:solidFill>
                <a:uFill>
                  <a:solidFill>
                    <a:srgbClr val="ffffff"/>
                  </a:solidFill>
                </a:uFill>
                <a:latin typeface="Courier New"/>
              </a:rPr>
              <a:t>{Return acceleration based on a Seek </a:t>
            </a:r>
            <a:endParaRPr lang="en-US" sz="3200" spc="-1" strike="noStrike">
              <a:solidFill>
                <a:srgbClr val="000000"/>
              </a:solidFill>
              <a:uFill>
                <a:solidFill>
                  <a:srgbClr val="ffffff"/>
                </a:solidFill>
              </a:uFill>
              <a:latin typeface="Calibri"/>
            </a:endParaRPr>
          </a:p>
          <a:p>
            <a:pPr>
              <a:lnSpc>
                <a:spcPct val="100000"/>
              </a:lnSpc>
            </a:pPr>
            <a:r>
              <a:rPr b="1" lang="en-US" sz="3200" spc="-1" strike="noStrike">
                <a:solidFill>
                  <a:srgbClr val="000000"/>
                </a:solidFill>
                <a:uFill>
                  <a:solidFill>
                    <a:srgbClr val="ffffff"/>
                  </a:solidFill>
                </a:uFill>
                <a:latin typeface="Courier New"/>
              </a:rPr>
              <a:t>	</a:t>
            </a:r>
            <a:r>
              <a:rPr b="1" lang="en-US" sz="3200" spc="-1" strike="noStrike">
                <a:solidFill>
                  <a:srgbClr val="000000"/>
                </a:solidFill>
                <a:uFill>
                  <a:solidFill>
                    <a:srgbClr val="ffffff"/>
                  </a:solidFill>
                </a:uFill>
                <a:latin typeface="Courier New"/>
              </a:rPr>
              <a:t>towards the determine target location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//Return a (2D) vector with the same orientation as the specified angle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Vector2 asVector( float angle )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return new Vector2(</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(float)Math.Cos(angle),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(float)Math.Sin(angle) );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pic>
        <p:nvPicPr>
          <p:cNvPr id="159" name="Picture 2" descr=""/>
          <p:cNvPicPr/>
          <p:nvPr/>
        </p:nvPicPr>
        <p:blipFill>
          <a:blip r:embed="rId1"/>
          <a:stretch/>
        </p:blipFill>
        <p:spPr>
          <a:xfrm>
            <a:off x="5867280" y="1981080"/>
            <a:ext cx="3200040" cy="23832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pursuit</a:t>
            </a:r>
            <a:endParaRPr lang="en-US" sz="1800" spc="-1" strike="noStrike">
              <a:solidFill>
                <a:srgbClr val="000000"/>
              </a:solidFill>
              <a:uFill>
                <a:solidFill>
                  <a:srgbClr val="ffffff"/>
                </a:solidFill>
              </a:uFill>
              <a:latin typeface="Calibri"/>
            </a:endParaRPr>
          </a:p>
        </p:txBody>
      </p:sp>
      <p:sp>
        <p:nvSpPr>
          <p:cNvPr id="161" name="TextShape 2"/>
          <p:cNvSpPr txBox="1"/>
          <p:nvPr/>
        </p:nvSpPr>
        <p:spPr>
          <a:xfrm>
            <a:off x="457200" y="1600200"/>
            <a:ext cx="4647960" cy="4525560"/>
          </a:xfrm>
          <a:prstGeom prst="rect">
            <a:avLst/>
          </a:prstGeom>
          <a:noFill/>
          <a:ln>
            <a:noFill/>
          </a:ln>
        </p:spPr>
        <p:txBody>
          <a:bodyPr/>
          <a:p>
            <a:pPr>
              <a:lnSpc>
                <a:spcPct val="114000"/>
              </a:lnSpc>
            </a:pPr>
            <a:r>
              <a:rPr lang="en-US" sz="3200" spc="-1" strike="noStrike">
                <a:solidFill>
                  <a:srgbClr val="000000"/>
                </a:solidFill>
                <a:uFill>
                  <a:solidFill>
                    <a:srgbClr val="ffffff"/>
                  </a:solidFill>
                </a:uFill>
                <a:latin typeface="Calibri"/>
              </a:rPr>
              <a:t>Seek will head directly towards the target. If the target is moving, it is better to aim towards where the target is likely to be in the future – a behaviour known as Pursuit.</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Different algorithms can be used to predict the likely future position. A simple, yet effective, approach is to assume the target will continue to move with the same current velocity.</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The target’s movement can then be used to calculate it’s future position, which is used as the seek position.</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pic>
        <p:nvPicPr>
          <p:cNvPr id="162" name="Picture 3" descr=""/>
          <p:cNvPicPr/>
          <p:nvPr/>
        </p:nvPicPr>
        <p:blipFill>
          <a:blip r:embed="rId1"/>
          <a:stretch/>
        </p:blipFill>
        <p:spPr>
          <a:xfrm>
            <a:off x="5410080" y="2209680"/>
            <a:ext cx="3839760" cy="27363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pursuit and evade</a:t>
            </a:r>
            <a:endParaRPr lang="en-US" sz="1800" spc="-1" strike="noStrike">
              <a:solidFill>
                <a:srgbClr val="000000"/>
              </a:solidFill>
              <a:uFill>
                <a:solidFill>
                  <a:srgbClr val="ffffff"/>
                </a:solidFill>
              </a:uFill>
              <a:latin typeface="Calibri"/>
            </a:endParaRPr>
          </a:p>
        </p:txBody>
      </p:sp>
      <p:sp>
        <p:nvSpPr>
          <p:cNvPr id="164" name="TextShape 2"/>
          <p:cNvSpPr txBox="1"/>
          <p:nvPr/>
        </p:nvSpPr>
        <p:spPr>
          <a:xfrm>
            <a:off x="457200" y="1600200"/>
            <a:ext cx="4038120" cy="4525560"/>
          </a:xfrm>
          <a:prstGeom prst="rect">
            <a:avLst/>
          </a:prstGeom>
          <a:noFill/>
          <a:ln>
            <a:noFill/>
          </a:ln>
        </p:spPr>
        <p:txBody>
          <a:bodyPr/>
          <a:p>
            <a:pPr>
              <a:lnSpc>
                <a:spcPct val="100000"/>
              </a:lnSpc>
            </a:pPr>
            <a:r>
              <a:rPr lang="en-US" sz="2800" spc="-1" strike="noStrike">
                <a:solidFill>
                  <a:srgbClr val="000000"/>
                </a:solidFill>
                <a:uFill>
                  <a:solidFill>
                    <a:srgbClr val="ffffff"/>
                  </a:solidFill>
                </a:uFill>
                <a:latin typeface="Courier New"/>
              </a:rPr>
              <a:t>Pursuit( Vector source, Vector target,</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	</a:t>
            </a:r>
            <a:r>
              <a:rPr lang="en-US" sz="2800" spc="-1" strike="noStrike">
                <a:solidFill>
                  <a:srgbClr val="000000"/>
                </a:solidFill>
                <a:uFill>
                  <a:solidFill>
                    <a:srgbClr val="ffffff"/>
                  </a:solidFill>
                </a:uFill>
                <a:latin typeface="Courier New"/>
              </a:rPr>
              <a:t>Vector sourceVel, Vector targetVel ) {</a:t>
            </a:r>
            <a:endParaRPr lang="en-US" sz="3200" spc="-1" strike="noStrike">
              <a:solidFill>
                <a:srgbClr val="000000"/>
              </a:solidFill>
              <a:uFill>
                <a:solidFill>
                  <a:srgbClr val="ffffff"/>
                </a:solidFill>
              </a:uFill>
              <a:latin typeface="Calibri"/>
            </a:endParaRPr>
          </a:p>
          <a:p>
            <a:pPr>
              <a:lnSpc>
                <a:spcPct val="100000"/>
              </a:lnSpc>
            </a:pPr>
            <a:r>
              <a:rPr lang="en-US" sz="2700" spc="-1" strike="noStrike">
                <a:solidFill>
                  <a:srgbClr val="000000"/>
                </a:solidFill>
                <a:uFill>
                  <a:solidFill>
                    <a:srgbClr val="ffffff"/>
                  </a:solidFill>
                </a:uFill>
                <a:latin typeface="Courier New"/>
              </a:rPr>
              <a:t>//Maximum future time in which to predict</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float maxPrediction;</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Vector direction = target – source;</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float distance = direction.length();</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float speed = sourceVel.length();</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//If time to target is too long, then use maximum prediction time, else determine time to contact</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if( speed &lt;= distance / maxPrediction )</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	</a:t>
            </a:r>
            <a:r>
              <a:rPr lang="en-US" sz="2800" spc="-1" strike="noStrike">
                <a:solidFill>
                  <a:srgbClr val="000000"/>
                </a:solidFill>
                <a:uFill>
                  <a:solidFill>
                    <a:srgbClr val="ffffff"/>
                  </a:solidFill>
                </a:uFill>
                <a:latin typeface="Courier New"/>
              </a:rPr>
              <a:t>prediction = maxPrediction;</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else prediction = distance / speed;</a:t>
            </a:r>
            <a:endParaRPr lang="en-US" sz="3200" spc="-1" strike="noStrike">
              <a:solidFill>
                <a:srgbClr val="000000"/>
              </a:solidFill>
              <a:uFill>
                <a:solidFill>
                  <a:srgbClr val="ffffff"/>
                </a:solidFill>
              </a:uFill>
              <a:latin typeface="Calibri"/>
            </a:endParaRPr>
          </a:p>
          <a:p>
            <a:pPr>
              <a:lnSpc>
                <a:spcPct val="100000"/>
              </a:lnSpc>
            </a:pPr>
            <a:r>
              <a:rPr lang="en-US" sz="2700" spc="-1" strike="noStrike">
                <a:solidFill>
                  <a:srgbClr val="000000"/>
                </a:solidFill>
                <a:uFill>
                  <a:solidFill>
                    <a:srgbClr val="ffffff"/>
                  </a:solidFill>
                </a:uFill>
                <a:latin typeface="Courier New"/>
              </a:rPr>
              <a:t>//Determine new target location and return Seek acceleration towards it</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target += targetVel * prediction;</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return Seek( source, target)</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
        <p:nvSpPr>
          <p:cNvPr id="165" name="TextShape 3"/>
          <p:cNvSpPr txBox="1"/>
          <p:nvPr/>
        </p:nvSpPr>
        <p:spPr>
          <a:xfrm>
            <a:off x="4648320" y="1600200"/>
            <a:ext cx="4038120" cy="1447560"/>
          </a:xfrm>
          <a:prstGeom prst="rect">
            <a:avLst/>
          </a:prstGeom>
          <a:noFill/>
          <a:ln>
            <a:noFill/>
          </a:ln>
        </p:spPr>
        <p:txBody>
          <a:bodyPr/>
          <a:p>
            <a:pPr>
              <a:lnSpc>
                <a:spcPct val="100000"/>
              </a:lnSpc>
            </a:pPr>
            <a:r>
              <a:rPr lang="en-US" sz="2900" spc="-1" strike="noStrike">
                <a:solidFill>
                  <a:srgbClr val="000000"/>
                </a:solidFill>
                <a:uFill>
                  <a:solidFill>
                    <a:srgbClr val="ffffff"/>
                  </a:solidFill>
                </a:uFill>
                <a:latin typeface="Calibri"/>
              </a:rPr>
              <a:t>Evade</a:t>
            </a:r>
            <a:endParaRPr lang="en-US" sz="3200" spc="-1" strike="noStrike">
              <a:solidFill>
                <a:srgbClr val="000000"/>
              </a:solidFill>
              <a:uFill>
                <a:solidFill>
                  <a:srgbClr val="ffffff"/>
                </a:solidFill>
              </a:uFill>
              <a:latin typeface="Calibri"/>
            </a:endParaRPr>
          </a:p>
          <a:p>
            <a:pPr>
              <a:lnSpc>
                <a:spcPct val="100000"/>
              </a:lnSpc>
            </a:pPr>
            <a:r>
              <a:rPr lang="en-US" sz="2900" spc="-1" strike="noStrike">
                <a:solidFill>
                  <a:srgbClr val="000000"/>
                </a:solidFill>
                <a:uFill>
                  <a:solidFill>
                    <a:srgbClr val="ffffff"/>
                  </a:solidFill>
                </a:uFill>
                <a:latin typeface="Calibri"/>
              </a:rPr>
              <a:t>Evade is simply the opposite of Pursuit, i.e. the evaders flees from the projected future direction</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pic>
        <p:nvPicPr>
          <p:cNvPr id="166" name="Picture 2" descr=""/>
          <p:cNvPicPr/>
          <p:nvPr/>
        </p:nvPicPr>
        <p:blipFill>
          <a:blip r:embed="rId1"/>
          <a:stretch/>
        </p:blipFill>
        <p:spPr>
          <a:xfrm>
            <a:off x="5105520" y="2895480"/>
            <a:ext cx="3578040" cy="28951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Review</a:t>
            </a:r>
            <a:endParaRPr lang="en-US" sz="1800" spc="-1" strike="noStrike">
              <a:solidFill>
                <a:srgbClr val="000000"/>
              </a:solidFill>
              <a:uFill>
                <a:solidFill>
                  <a:srgbClr val="ffffff"/>
                </a:solidFill>
              </a:uFill>
              <a:latin typeface="Calibri"/>
            </a:endParaRPr>
          </a:p>
        </p:txBody>
      </p:sp>
      <p:sp>
        <p:nvSpPr>
          <p:cNvPr id="122" name="TextShape 2"/>
          <p:cNvSpPr txBox="1"/>
          <p:nvPr/>
        </p:nvSpPr>
        <p:spPr>
          <a:xfrm>
            <a:off x="457200" y="1600200"/>
            <a:ext cx="8229240" cy="4525560"/>
          </a:xfrm>
          <a:prstGeom prst="rect">
            <a:avLst/>
          </a:prstGeom>
          <a:noFill/>
          <a:ln>
            <a:noFill/>
          </a:ln>
        </p:spPr>
        <p:txBody>
          <a:bodyPr/>
          <a:p>
            <a:pPr>
              <a:lnSpc>
                <a:spcPct val="114000"/>
              </a:lnSpc>
            </a:pPr>
            <a:r>
              <a:rPr lang="en-US" sz="3200" spc="-1" strike="noStrike">
                <a:solidFill>
                  <a:srgbClr val="000000"/>
                </a:solidFill>
                <a:uFill>
                  <a:solidFill>
                    <a:srgbClr val="ffffff"/>
                  </a:solidFill>
                </a:uFill>
                <a:latin typeface="Calibri"/>
              </a:rPr>
              <a:t>All game objects can be defined as having a position and an orientation.</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In some game types a movement algorithm can directly update the position/orientation (e.g. tile-based). However, this will look unrealistic in other types of game (e.g. driving).</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Kinematic movement algorithms operate using positions and orientations. The output is a target velocity (speed + orientation).</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The speed may simply vary between full speed and stationary, i.e. kinematic algorithms do not use acceleration.</a:t>
            </a:r>
            <a:endParaRPr lang="en-US" sz="3200" spc="-1" strike="noStrike">
              <a:solidFill>
                <a:srgbClr val="000000"/>
              </a:solidFill>
              <a:uFill>
                <a:solidFill>
                  <a:srgbClr val="ffffff"/>
                </a:solidFill>
              </a:uFill>
              <a:latin typeface="Calibri"/>
            </a:endParaRPr>
          </a:p>
          <a:p>
            <a:pPr>
              <a:lnSpc>
                <a:spcPct val="114000"/>
              </a:lnSpc>
            </a:pPr>
            <a:endParaRPr lang="en-U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Kimematic</a:t>
            </a:r>
            <a:endParaRPr lang="en-US" sz="1800" spc="-1" strike="noStrike">
              <a:solidFill>
                <a:srgbClr val="000000"/>
              </a:solidFill>
              <a:uFill>
                <a:solidFill>
                  <a:srgbClr val="ffffff"/>
                </a:solidFill>
              </a:uFill>
              <a:latin typeface="Calibri"/>
            </a:endParaRPr>
          </a:p>
        </p:txBody>
      </p:sp>
      <p:sp>
        <p:nvSpPr>
          <p:cNvPr id="12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Need</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Vector </a:t>
            </a:r>
            <a:r>
              <a:rPr lang="en-US" sz="2800" spc="-1" strike="noStrike">
                <a:solidFill>
                  <a:srgbClr val="000000"/>
                </a:solidFill>
                <a:uFill>
                  <a:solidFill>
                    <a:srgbClr val="ffffff"/>
                  </a:solidFill>
                </a:uFill>
                <a:latin typeface="Courier New"/>
              </a:rPr>
              <a:t>	</a:t>
            </a:r>
            <a:r>
              <a:rPr lang="en-US" sz="2800" spc="-1" strike="noStrike">
                <a:solidFill>
                  <a:srgbClr val="000000"/>
                </a:solidFill>
                <a:uFill>
                  <a:solidFill>
                    <a:srgbClr val="ffffff"/>
                  </a:solidFill>
                </a:uFill>
                <a:latin typeface="Courier New"/>
              </a:rPr>
              <a:t>position</a:t>
            </a:r>
            <a:r>
              <a:rPr lang="en-US" sz="2800" spc="-1" strike="noStrike">
                <a:solidFill>
                  <a:srgbClr val="000000"/>
                </a:solidFill>
                <a:uFill>
                  <a:solidFill>
                    <a:srgbClr val="ffffff"/>
                  </a:solidFill>
                </a:uFill>
                <a:latin typeface="Courier New"/>
              </a:rPr>
              <a:t>	</a:t>
            </a:r>
            <a:r>
              <a:rPr lang="en-US" sz="28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float </a:t>
            </a:r>
            <a:r>
              <a:rPr lang="en-US" sz="2800" spc="-1" strike="noStrike">
                <a:solidFill>
                  <a:srgbClr val="000000"/>
                </a:solidFill>
                <a:uFill>
                  <a:solidFill>
                    <a:srgbClr val="ffffff"/>
                  </a:solidFill>
                </a:uFill>
                <a:latin typeface="Courier New"/>
              </a:rPr>
              <a:t>	</a:t>
            </a:r>
            <a:r>
              <a:rPr lang="en-US" sz="2800" spc="-1" strike="noStrike">
                <a:solidFill>
                  <a:srgbClr val="000000"/>
                </a:solidFill>
                <a:uFill>
                  <a:solidFill>
                    <a:srgbClr val="ffffff"/>
                  </a:solidFill>
                </a:uFill>
                <a:latin typeface="Courier New"/>
              </a:rPr>
              <a:t>orientation;</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Vector </a:t>
            </a:r>
            <a:r>
              <a:rPr lang="en-US" sz="2800" spc="-1" strike="noStrike">
                <a:solidFill>
                  <a:srgbClr val="000000"/>
                </a:solidFill>
                <a:uFill>
                  <a:solidFill>
                    <a:srgbClr val="ffffff"/>
                  </a:solidFill>
                </a:uFill>
                <a:latin typeface="Courier New"/>
              </a:rPr>
              <a:t>	</a:t>
            </a:r>
            <a:r>
              <a:rPr lang="en-US" sz="2800" spc="-1" strike="noStrike">
                <a:solidFill>
                  <a:srgbClr val="000000"/>
                </a:solidFill>
                <a:uFill>
                  <a:solidFill>
                    <a:srgbClr val="ffffff"/>
                  </a:solidFill>
                </a:uFill>
                <a:latin typeface="Courier New"/>
              </a:rPr>
              <a:t>velocity;</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float </a:t>
            </a:r>
            <a:r>
              <a:rPr lang="en-US" sz="2800" spc="-1" strike="noStrike">
                <a:solidFill>
                  <a:srgbClr val="000000"/>
                </a:solidFill>
                <a:uFill>
                  <a:solidFill>
                    <a:srgbClr val="ffffff"/>
                  </a:solidFill>
                </a:uFill>
                <a:latin typeface="Courier New"/>
              </a:rPr>
              <a:t>	</a:t>
            </a:r>
            <a:r>
              <a:rPr lang="en-US" sz="2800" spc="-1" strike="noStrike">
                <a:solidFill>
                  <a:srgbClr val="000000"/>
                </a:solidFill>
                <a:uFill>
                  <a:solidFill>
                    <a:srgbClr val="ffffff"/>
                  </a:solidFill>
                </a:uFill>
                <a:latin typeface="Courier New"/>
              </a:rPr>
              <a:t>rotation;</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Updating (using </a:t>
            </a:r>
            <a:r>
              <a:rPr lang="en-US" sz="3200" spc="-1" strike="noStrike">
                <a:solidFill>
                  <a:srgbClr val="000000"/>
                </a:solidFill>
                <a:uFill>
                  <a:solidFill>
                    <a:srgbClr val="ffffff"/>
                  </a:solidFill>
                </a:uFill>
                <a:latin typeface="Calibri"/>
              </a:rPr>
              <a:t>Newton Euler equations)</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velocity += acceleration * time_delta</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rotation += angular_acc * time_delta</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position += velocity * time_delta</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orientation += rotation * time_delta</a:t>
            </a:r>
            <a:endParaRPr lang="en-US" sz="3200" spc="-1" strike="noStrike">
              <a:solidFill>
                <a:srgbClr val="000000"/>
              </a:solidFill>
              <a:uFill>
                <a:solidFill>
                  <a:srgbClr val="ffffff"/>
                </a:solidFill>
              </a:uFill>
              <a:latin typeface="Calibri"/>
            </a:endParaRPr>
          </a:p>
          <a:p>
            <a:pPr marL="457200" indent="-456840">
              <a:lnSpc>
                <a:spcPct val="100000"/>
              </a:lnSpc>
              <a:buClr>
                <a:srgbClr val="000000"/>
              </a:buClr>
              <a:buFont typeface="Arial"/>
              <a:buChar char="•"/>
            </a:pPr>
            <a:r>
              <a:rPr lang="en-US" sz="3200" spc="-1" strike="noStrike">
                <a:solidFill>
                  <a:srgbClr val="000000"/>
                </a:solidFill>
                <a:uFill>
                  <a:solidFill>
                    <a:srgbClr val="ffffff"/>
                  </a:solidFill>
                </a:uFill>
                <a:latin typeface="Calibri"/>
              </a:rPr>
              <a:t>Assume that a suitable mathematics module/library  is available</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Kinematic seek</a:t>
            </a:r>
            <a:endParaRPr lang="en-US" sz="1800" spc="-1" strike="noStrike">
              <a:solidFill>
                <a:srgbClr val="000000"/>
              </a:solidFill>
              <a:uFill>
                <a:solidFill>
                  <a:srgbClr val="ffffff"/>
                </a:solidFill>
              </a:uFill>
              <a:latin typeface="Calibri"/>
            </a:endParaRPr>
          </a:p>
        </p:txBody>
      </p:sp>
      <p:sp>
        <p:nvSpPr>
          <p:cNvPr id="126" name="TextShape 2"/>
          <p:cNvSpPr txBox="1"/>
          <p:nvPr/>
        </p:nvSpPr>
        <p:spPr>
          <a:xfrm>
            <a:off x="457200" y="1600200"/>
            <a:ext cx="52574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Seek</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Seek ( Vector source, Vector target,float maxSpeed ) </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{Vector velocity = (target – source).normalise()* maxSpeed;</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return velocity;</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i="1" lang="en-US" sz="3200" spc="-1" strike="noStrike">
                <a:solidFill>
                  <a:srgbClr val="000000"/>
                </a:solidFill>
                <a:uFill>
                  <a:solidFill>
                    <a:srgbClr val="ffffff"/>
                  </a:solidFill>
                </a:uFill>
                <a:latin typeface="Arial Narrow"/>
              </a:rPr>
              <a:t>Orientation</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DetermineOrientation(Vector velocity, float currentOrientation )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if( velocity.length() == 0 )</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return currentOrientation;</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else</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return Math.atan2( -velocity.x, velocity.y)</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alibri"/>
              </a:rPr>
              <a:t>The </a:t>
            </a:r>
            <a:r>
              <a:rPr lang="en-US" sz="2800" spc="-1" strike="noStrike" u="sng">
                <a:solidFill>
                  <a:srgbClr val="0000ff"/>
                </a:solidFill>
                <a:uFill>
                  <a:solidFill>
                    <a:srgbClr val="ffffff"/>
                  </a:solidFill>
                </a:uFill>
                <a:latin typeface="Calibri"/>
                <a:hlinkClick r:id="rId1"/>
              </a:rPr>
              <a:t>function</a:t>
            </a:r>
            <a:r>
              <a:rPr lang="en-US" sz="2800" spc="-1" strike="noStrike">
                <a:solidFill>
                  <a:srgbClr val="000000"/>
                </a:solidFill>
                <a:uFill>
                  <a:solidFill>
                    <a:srgbClr val="ffffff"/>
                  </a:solidFill>
                </a:uFill>
                <a:latin typeface="Calibri"/>
              </a:rPr>
              <a:t> </a:t>
            </a:r>
            <a:r>
              <a:rPr b="1" lang="en-US" sz="2800" spc="-1" strike="noStrike">
                <a:solidFill>
                  <a:srgbClr val="000000"/>
                </a:solidFill>
                <a:uFill>
                  <a:solidFill>
                    <a:srgbClr val="ffffff"/>
                  </a:solidFill>
                </a:uFill>
                <a:latin typeface="Calibri"/>
              </a:rPr>
              <a:t>atan2</a:t>
            </a:r>
            <a:r>
              <a:rPr lang="en-US" sz="2800" spc="-1" strike="noStrike">
                <a:solidFill>
                  <a:srgbClr val="000000"/>
                </a:solidFill>
                <a:uFill>
                  <a:solidFill>
                    <a:srgbClr val="ffffff"/>
                  </a:solidFill>
                </a:uFill>
                <a:latin typeface="Calibri"/>
              </a:rPr>
              <a:t> is the </a:t>
            </a:r>
            <a:r>
              <a:rPr lang="en-US" sz="2800" spc="-1" strike="noStrike" u="sng">
                <a:solidFill>
                  <a:srgbClr val="0000ff"/>
                </a:solidFill>
                <a:uFill>
                  <a:solidFill>
                    <a:srgbClr val="ffffff"/>
                  </a:solidFill>
                </a:uFill>
                <a:latin typeface="Calibri"/>
                <a:hlinkClick r:id="rId2"/>
              </a:rPr>
              <a:t>arctangent</a:t>
            </a:r>
            <a:r>
              <a:rPr lang="en-US" sz="2800" spc="-1" strike="noStrike">
                <a:solidFill>
                  <a:srgbClr val="000000"/>
                </a:solidFill>
                <a:uFill>
                  <a:solidFill>
                    <a:srgbClr val="ffffff"/>
                  </a:solidFill>
                </a:uFill>
                <a:latin typeface="Calibri"/>
              </a:rPr>
              <a:t> function with two arguments. The purpose of using two arguments instead of one is to gather information on the signs of the inputs in order to return the appropriate quadrant of the computed angle. </a:t>
            </a:r>
            <a:r>
              <a:rPr b="1" lang="en-US" sz="2800" spc="-1" strike="noStrike">
                <a:solidFill>
                  <a:srgbClr val="0d0d0d"/>
                </a:solidFill>
                <a:uFill>
                  <a:solidFill>
                    <a:srgbClr val="ffffff"/>
                  </a:solidFill>
                </a:uFill>
                <a:latin typeface="Calibri"/>
              </a:rPr>
              <a:t>atan2</a:t>
            </a:r>
            <a:r>
              <a:rPr lang="en-US" sz="2800" spc="-1" strike="noStrike">
                <a:solidFill>
                  <a:srgbClr val="0d0d0d"/>
                </a:solidFill>
                <a:uFill>
                  <a:solidFill>
                    <a:srgbClr val="ffffff"/>
                  </a:solidFill>
                </a:uFill>
                <a:latin typeface="Calibri"/>
              </a:rPr>
              <a:t> computes the arctangent of y/x in a range of (−π, π), i.e. it determines the counter clockwise angle (radians) between the x-axis and the vector &lt;x,y&gt; in 2D Euclidean space.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pic>
        <p:nvPicPr>
          <p:cNvPr id="127" name="Picture 2" descr=""/>
          <p:cNvPicPr/>
          <p:nvPr/>
        </p:nvPicPr>
        <p:blipFill>
          <a:blip r:embed="rId3"/>
          <a:stretch/>
        </p:blipFill>
        <p:spPr>
          <a:xfrm>
            <a:off x="5715000" y="2286000"/>
            <a:ext cx="2828520" cy="1828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Kinematic flee</a:t>
            </a:r>
            <a:endParaRPr lang="en-US" sz="1800" spc="-1" strike="noStrike">
              <a:solidFill>
                <a:srgbClr val="000000"/>
              </a:solidFill>
              <a:uFill>
                <a:solidFill>
                  <a:srgbClr val="ffffff"/>
                </a:solidFill>
              </a:uFill>
              <a:latin typeface="Calibri"/>
            </a:endParaRPr>
          </a:p>
        </p:txBody>
      </p:sp>
      <p:sp>
        <p:nvSpPr>
          <p:cNvPr id="129"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ourier New"/>
              </a:rPr>
              <a:t>Flee( Vector source, Vector target, float maxSpeed )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Vector velocity</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(source – target).normalise() * maxSpeed;</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return velocity;</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Kinematic arrive</a:t>
            </a:r>
            <a:endParaRPr lang="en-US" sz="1800" spc="-1" strike="noStrike">
              <a:solidFill>
                <a:srgbClr val="000000"/>
              </a:solidFill>
              <a:uFill>
                <a:solidFill>
                  <a:srgbClr val="ffffff"/>
                </a:solidFill>
              </a:uFill>
              <a:latin typeface="Calibri"/>
            </a:endParaRPr>
          </a:p>
        </p:txBody>
      </p:sp>
      <p:sp>
        <p:nvSpPr>
          <p:cNvPr id="131" name="TextShape 2"/>
          <p:cNvSpPr txBox="1"/>
          <p:nvPr/>
        </p:nvSpPr>
        <p:spPr>
          <a:xfrm>
            <a:off x="457200" y="1600200"/>
            <a:ext cx="4343040" cy="4525560"/>
          </a:xfrm>
          <a:prstGeom prst="rect">
            <a:avLst/>
          </a:prstGeom>
          <a:noFill/>
          <a:ln>
            <a:noFill/>
          </a:ln>
        </p:spPr>
        <p:txBody>
          <a:bodyPr/>
          <a:p>
            <a:pPr>
              <a:lnSpc>
                <a:spcPct val="100000"/>
              </a:lnSpc>
            </a:pPr>
            <a:r>
              <a:rPr lang="en-US" sz="1400" spc="-1" strike="noStrike">
                <a:solidFill>
                  <a:srgbClr val="000000"/>
                </a:solidFill>
                <a:uFill>
                  <a:solidFill>
                    <a:srgbClr val="ffffff"/>
                  </a:solidFill>
                </a:uFill>
                <a:latin typeface="Courier New"/>
              </a:rPr>
              <a:t>Arrive ( Vector source, Vector target,</a:t>
            </a: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float maxSpeed, float nearRadius ) {</a:t>
            </a: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float slowingFactor = 0.2;</a:t>
            </a: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Vector velocity = [0,0,...];</a:t>
            </a: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Vector separation = (target – source);</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if</a:t>
            </a:r>
            <a:r>
              <a:rPr b="1"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separation.length</a:t>
            </a:r>
            <a:r>
              <a:rPr b="1" lang="en-US" sz="1400" spc="-1" strike="noStrike">
                <a:solidFill>
                  <a:srgbClr val="000000"/>
                </a:solidFill>
                <a:uFill>
                  <a:solidFill>
                    <a:srgbClr val="ffffff"/>
                  </a:solidFill>
                </a:uFill>
                <a:latin typeface="Courier New"/>
              </a:rPr>
              <a:t>() &lt; </a:t>
            </a:r>
            <a:r>
              <a:rPr lang="en-US" sz="1400" spc="-1" strike="noStrike">
                <a:solidFill>
                  <a:srgbClr val="000000"/>
                </a:solidFill>
                <a:uFill>
                  <a:solidFill>
                    <a:srgbClr val="ffffff"/>
                  </a:solidFill>
                </a:uFill>
                <a:latin typeface="Courier New"/>
              </a:rPr>
              <a:t>nearRadius</a:t>
            </a:r>
            <a:r>
              <a:rPr b="1"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return velocity;</a:t>
            </a: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//Determine velocity, and cap at max speed if needed</a:t>
            </a: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velocity</a:t>
            </a:r>
            <a:r>
              <a:rPr b="1" lang="en-US" sz="1400" spc="-1" strike="noStrike">
                <a:solidFill>
                  <a:srgbClr val="000000"/>
                </a:solidFill>
                <a:uFill>
                  <a:solidFill>
                    <a:srgbClr val="ffffff"/>
                  </a:solidFill>
                </a:uFill>
                <a:latin typeface="Courier New"/>
              </a:rPr>
              <a:t> = </a:t>
            </a:r>
            <a:r>
              <a:rPr lang="en-US" sz="1400" spc="-1" strike="noStrike">
                <a:solidFill>
                  <a:srgbClr val="000000"/>
                </a:solidFill>
                <a:uFill>
                  <a:solidFill>
                    <a:srgbClr val="ffffff"/>
                  </a:solidFill>
                </a:uFill>
                <a:latin typeface="Courier New"/>
              </a:rPr>
              <a:t>separation</a:t>
            </a:r>
            <a:r>
              <a:rPr b="1" lang="en-US" sz="1400" spc="-1" strike="noStrike">
                <a:solidFill>
                  <a:srgbClr val="000000"/>
                </a:solidFill>
                <a:uFill>
                  <a:solidFill>
                    <a:srgbClr val="ffffff"/>
                  </a:solidFill>
                </a:uFill>
                <a:latin typeface="Courier New"/>
              </a:rPr>
              <a:t> / </a:t>
            </a:r>
            <a:r>
              <a:rPr lang="en-US" sz="1400" spc="-1" strike="noStrike">
                <a:solidFill>
                  <a:srgbClr val="000000"/>
                </a:solidFill>
                <a:uFill>
                  <a:solidFill>
                    <a:srgbClr val="ffffff"/>
                  </a:solidFill>
                </a:uFill>
                <a:latin typeface="Courier New"/>
              </a:rPr>
              <a:t>slowingFactor;</a:t>
            </a: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if( velocity.length</a:t>
            </a:r>
            <a:r>
              <a:rPr b="1" lang="en-US" sz="1400" spc="-1" strike="noStrike">
                <a:solidFill>
                  <a:srgbClr val="000000"/>
                </a:solidFill>
                <a:uFill>
                  <a:solidFill>
                    <a:srgbClr val="ffffff"/>
                  </a:solidFill>
                </a:uFill>
                <a:latin typeface="Courier New"/>
              </a:rPr>
              <a:t>() &gt; </a:t>
            </a:r>
            <a:r>
              <a:rPr lang="en-US" sz="1400" spc="-1" strike="noStrike">
                <a:solidFill>
                  <a:srgbClr val="000000"/>
                </a:solidFill>
                <a:uFill>
                  <a:solidFill>
                    <a:srgbClr val="ffffff"/>
                  </a:solidFill>
                </a:uFill>
                <a:latin typeface="Courier New"/>
              </a:rPr>
              <a:t>maxSpeed</a:t>
            </a:r>
            <a:r>
              <a:rPr b="1"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velocity = velocity.normalise() * maxSpeed;</a:t>
            </a: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	</a:t>
            </a:r>
            <a:r>
              <a:rPr lang="en-US" sz="1400" spc="-1" strike="noStrike">
                <a:solidFill>
                  <a:srgbClr val="000000"/>
                </a:solidFill>
                <a:uFill>
                  <a:solidFill>
                    <a:srgbClr val="ffffff"/>
                  </a:solidFill>
                </a:uFill>
                <a:latin typeface="Courier New"/>
              </a:rPr>
              <a:t>return velocity;</a:t>
            </a:r>
            <a:endParaRPr lang="en-US" sz="3200" spc="-1" strike="noStrike">
              <a:solidFill>
                <a:srgbClr val="000000"/>
              </a:solidFill>
              <a:uFill>
                <a:solidFill>
                  <a:srgbClr val="ffffff"/>
                </a:solidFill>
              </a:uFill>
              <a:latin typeface="Calibri"/>
            </a:endParaRPr>
          </a:p>
          <a:p>
            <a:pPr>
              <a:lnSpc>
                <a:spcPct val="100000"/>
              </a:lnSpc>
            </a:pPr>
            <a:r>
              <a:rPr lang="en-US" sz="14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p:txBody>
      </p:sp>
      <p:pic>
        <p:nvPicPr>
          <p:cNvPr id="132" name="Picture 2" descr=""/>
          <p:cNvPicPr/>
          <p:nvPr/>
        </p:nvPicPr>
        <p:blipFill>
          <a:blip r:embed="rId1"/>
          <a:stretch/>
        </p:blipFill>
        <p:spPr>
          <a:xfrm>
            <a:off x="4648320" y="1935000"/>
            <a:ext cx="3621600" cy="2636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movements</a:t>
            </a:r>
            <a:endParaRPr lang="en-US" sz="1800" spc="-1" strike="noStrike">
              <a:solidFill>
                <a:srgbClr val="000000"/>
              </a:solidFill>
              <a:uFill>
                <a:solidFill>
                  <a:srgbClr val="ffffff"/>
                </a:solidFill>
              </a:uFill>
              <a:latin typeface="Calibri"/>
            </a:endParaRPr>
          </a:p>
        </p:txBody>
      </p:sp>
      <p:sp>
        <p:nvSpPr>
          <p:cNvPr id="134" name="TextShape 2"/>
          <p:cNvSpPr txBox="1"/>
          <p:nvPr/>
        </p:nvSpPr>
        <p:spPr>
          <a:xfrm>
            <a:off x="457200" y="1600200"/>
            <a:ext cx="8229240" cy="4525560"/>
          </a:xfrm>
          <a:prstGeom prst="rect">
            <a:avLst/>
          </a:prstGeom>
          <a:noFill/>
          <a:ln>
            <a:noFill/>
          </a:ln>
        </p:spPr>
        <p:txBody>
          <a:bodyPr/>
          <a:p>
            <a:pPr>
              <a:lnSpc>
                <a:spcPct val="114000"/>
              </a:lnSpc>
            </a:pPr>
            <a:r>
              <a:rPr lang="en-US" sz="3200" spc="-1" strike="noStrike">
                <a:solidFill>
                  <a:srgbClr val="000000"/>
                </a:solidFill>
                <a:uFill>
                  <a:solidFill>
                    <a:srgbClr val="ffffff"/>
                  </a:solidFill>
                </a:uFill>
                <a:latin typeface="Calibri"/>
              </a:rPr>
              <a:t>Steering behaviours extend the kinematic movement algorithms by determining acceleration (both forward movement and rotation)</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In many game types (e.g. driving games) steering algorithms are often used. In other games, they may not be useful.</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Calibri"/>
              </a:rPr>
              <a:t>We will consider some of the following forms of steering behaviour: </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Seek()</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Flee()</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Arrive()</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Wander()</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Pursue()</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Evade() </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Interpose()</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Align()</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Face()</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Separate()</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PathFollow()</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AvoidObstacle()</a:t>
            </a:r>
            <a:endParaRPr lang="en-US" sz="3200" spc="-1" strike="noStrike">
              <a:solidFill>
                <a:srgbClr val="000000"/>
              </a:solidFill>
              <a:uFill>
                <a:solidFill>
                  <a:srgbClr val="ffffff"/>
                </a:solidFill>
              </a:uFill>
              <a:latin typeface="Calibri"/>
            </a:endParaRPr>
          </a:p>
          <a:p>
            <a:pPr marL="181080" indent="-180720">
              <a:lnSpc>
                <a:spcPct val="100000"/>
              </a:lnSpc>
              <a:buClr>
                <a:srgbClr val="000000"/>
              </a:buClr>
              <a:buFont typeface="Arial"/>
              <a:buChar char="•"/>
            </a:pPr>
            <a:r>
              <a:rPr lang="en-US" sz="3200" spc="-1" strike="noStrike">
                <a:solidFill>
                  <a:srgbClr val="000000"/>
                </a:solidFill>
                <a:uFill>
                  <a:solidFill>
                    <a:srgbClr val="ffffff"/>
                  </a:solidFill>
                </a:uFill>
                <a:latin typeface="Arial Narrow"/>
              </a:rPr>
              <a:t>Jump()</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14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Flee and Seek</a:t>
            </a:r>
            <a:endParaRPr lang="en-US" sz="1800" spc="-1" strike="noStrike">
              <a:solidFill>
                <a:srgbClr val="000000"/>
              </a:solidFill>
              <a:uFill>
                <a:solidFill>
                  <a:srgbClr val="ffffff"/>
                </a:solidFill>
              </a:uFill>
              <a:latin typeface="Calibri"/>
            </a:endParaRPr>
          </a:p>
        </p:txBody>
      </p:sp>
      <p:sp>
        <p:nvSpPr>
          <p:cNvPr id="136" name="TextShape 2"/>
          <p:cNvSpPr txBox="1"/>
          <p:nvPr/>
        </p:nvSpPr>
        <p:spPr>
          <a:xfrm>
            <a:off x="457200" y="1600200"/>
            <a:ext cx="8229240" cy="2666520"/>
          </a:xfrm>
          <a:prstGeom prst="rect">
            <a:avLst/>
          </a:prstGeom>
          <a:noFill/>
          <a:ln>
            <a:noFill/>
          </a:ln>
        </p:spPr>
        <p:txBody>
          <a:bodyPr/>
          <a:p>
            <a:pPr>
              <a:lnSpc>
                <a:spcPct val="114000"/>
              </a:lnSpc>
            </a:pPr>
            <a:r>
              <a:rPr lang="en-US" sz="3200" spc="-1" strike="noStrike">
                <a:solidFill>
                  <a:srgbClr val="000000"/>
                </a:solidFill>
                <a:uFill>
                  <a:solidFill>
                    <a:srgbClr val="ffffff"/>
                  </a:solidFill>
                </a:uFill>
                <a:latin typeface="Calibri"/>
              </a:rPr>
              <a:t>Basic steering algorithms operate by trying to match some kinematic property of the target to the source, e.g. this might be the target’s position, velocity, orientation, etc. Matching steering algorithms take source and target kinematic properties as input.</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More advanced steering behaviours try to match a combination of properties, potentially with additional constraints.</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Typically for each matching behaviour there is a readily defined opposite behaviour (e.g. Seek vs. Flee, etc.).</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pic>
        <p:nvPicPr>
          <p:cNvPr id="137" name="Picture 2" descr=""/>
          <p:cNvPicPr/>
          <p:nvPr/>
        </p:nvPicPr>
        <p:blipFill>
          <a:blip r:embed="rId1"/>
          <a:stretch/>
        </p:blipFill>
        <p:spPr>
          <a:xfrm>
            <a:off x="2057400" y="4343400"/>
            <a:ext cx="4700160" cy="14806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seek</a:t>
            </a:r>
            <a:endParaRPr lang="en-US" sz="1800" spc="-1" strike="noStrike">
              <a:solidFill>
                <a:srgbClr val="000000"/>
              </a:solidFill>
              <a:uFill>
                <a:solidFill>
                  <a:srgbClr val="ffffff"/>
                </a:solidFill>
              </a:uFill>
              <a:latin typeface="Calibri"/>
            </a:endParaRPr>
          </a:p>
        </p:txBody>
      </p:sp>
      <p:sp>
        <p:nvSpPr>
          <p:cNvPr id="139" name="TextShape 2"/>
          <p:cNvSpPr txBox="1"/>
          <p:nvPr/>
        </p:nvSpPr>
        <p:spPr>
          <a:xfrm>
            <a:off x="457200" y="1600200"/>
            <a:ext cx="8229240" cy="2971440"/>
          </a:xfrm>
          <a:prstGeom prst="rect">
            <a:avLst/>
          </a:prstGeom>
          <a:noFill/>
          <a:ln>
            <a:noFill/>
          </a:ln>
        </p:spPr>
        <p:txBody>
          <a:bodyPr/>
          <a:p>
            <a:pPr>
              <a:lnSpc>
                <a:spcPct val="114000"/>
              </a:lnSpc>
            </a:pPr>
            <a:r>
              <a:rPr lang="en-US" sz="3200" spc="-1" strike="noStrike">
                <a:solidFill>
                  <a:srgbClr val="000000"/>
                </a:solidFill>
                <a:uFill>
                  <a:solidFill>
                    <a:srgbClr val="ffffff"/>
                  </a:solidFill>
                </a:uFill>
                <a:latin typeface="Calibri"/>
              </a:rPr>
              <a:t>Seek will try to match the source position to a target location.</a:t>
            </a:r>
            <a:endParaRPr lang="en-US" sz="3200" spc="-1" strike="noStrike">
              <a:solidFill>
                <a:srgbClr val="000000"/>
              </a:solidFill>
              <a:uFill>
                <a:solidFill>
                  <a:srgbClr val="ffffff"/>
                </a:solidFill>
              </a:uFill>
              <a:latin typeface="Calibri"/>
            </a:endParaRPr>
          </a:p>
          <a:p>
            <a:pPr>
              <a:lnSpc>
                <a:spcPct val="114000"/>
              </a:lnSpc>
            </a:pPr>
            <a:r>
              <a:rPr lang="en-US" sz="3200" spc="-1" strike="noStrike">
                <a:solidFill>
                  <a:srgbClr val="000000"/>
                </a:solidFill>
                <a:uFill>
                  <a:solidFill>
                    <a:srgbClr val="ffffff"/>
                  </a:solidFill>
                </a:uFill>
                <a:latin typeface="Calibri"/>
              </a:rPr>
              <a:t>As with the kinematic seek the direction to the target is determined, and a corresponding maximum acceleration set towards the target.</a:t>
            </a:r>
            <a:endParaRPr lang="en-US" sz="3200" spc="-1" strike="noStrike">
              <a:solidFill>
                <a:srgbClr val="000000"/>
              </a:solidFill>
              <a:uFill>
                <a:solidFill>
                  <a:srgbClr val="ffffff"/>
                </a:solidFill>
              </a:uFill>
              <a:latin typeface="Calibri"/>
            </a:endParaRPr>
          </a:p>
        </p:txBody>
      </p:sp>
      <p:pic>
        <p:nvPicPr>
          <p:cNvPr id="140" name="Picture 2" descr=""/>
          <p:cNvPicPr/>
          <p:nvPr/>
        </p:nvPicPr>
        <p:blipFill>
          <a:blip r:embed="rId1"/>
          <a:stretch/>
        </p:blipFill>
        <p:spPr>
          <a:xfrm>
            <a:off x="2590920" y="4486320"/>
            <a:ext cx="3273120" cy="21157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339</TotalTime>
  <Application>LibreOffice/5.0.4.2$Linux_X86_64 LibreOffice_project/00m0$Build-2</Application>
  <Paragraphs>195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2016-01-27T15:42:25Z</dcterms:created>
  <dc:creator>Dan Rochowiak</dc:creator>
  <dc:language>en-US</dc:language>
  <cp:lastModifiedBy>Dan Rochowiak</cp:lastModifiedBy>
  <dcterms:modified xsi:type="dcterms:W3CDTF">2016-01-28T16:41:11Z</dcterms:modified>
  <cp:revision>11</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