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338A-43C3-44B4-A960-83F861BC5C8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3B4E-4264-4B4D-AFB0-79574813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9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alaboy.files.wordpress.com/2012/07/6440_09_03-activations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219950" cy="50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1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section 11.1 in the text.</a:t>
            </a:r>
          </a:p>
          <a:p>
            <a:r>
              <a:rPr lang="en-US" dirty="0" smtClean="0"/>
              <a:t>Create and enumerated type for the values of memory variables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rue, false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es, no, maybe, unknown</a:t>
            </a:r>
          </a:p>
          <a:p>
            <a:r>
              <a:rPr lang="en-US" dirty="0" smtClean="0"/>
              <a:t>Create the specific memory variables</a:t>
            </a:r>
          </a:p>
          <a:p>
            <a:pPr lvl="1"/>
            <a:r>
              <a:rPr lang="en-US" dirty="0" smtClean="0"/>
              <a:t>Peasants, stonemason, and so on in the example</a:t>
            </a:r>
          </a:p>
          <a:p>
            <a:r>
              <a:rPr lang="en-US" dirty="0" smtClean="0"/>
              <a:t>The memory variables are the working memory for the rule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0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collection of rules as hard-coded items in the system</a:t>
            </a:r>
          </a:p>
          <a:p>
            <a:r>
              <a:rPr lang="en-US" dirty="0" smtClean="0"/>
              <a:t>For example,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if(Woodcutter == Yes &amp;&amp; Stonemason == Yes &amp;&amp;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Temple == Unknown)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Temple = Maybe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The collection of rules is the knowledge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2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update the values of the rules are determined.</a:t>
            </a:r>
          </a:p>
          <a:p>
            <a:r>
              <a:rPr lang="en-US" dirty="0" smtClean="0"/>
              <a:t>These are ‘matched’ against the rules which are hard-coded selector statements.</a:t>
            </a:r>
          </a:p>
          <a:p>
            <a:r>
              <a:rPr lang="en-US" dirty="0" smtClean="0"/>
              <a:t>Good news! Easy and fast. Bad news hard to maintain and rather brittle.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6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11.2 in the text.</a:t>
            </a:r>
          </a:p>
          <a:p>
            <a:r>
              <a:rPr lang="en-US" dirty="0" smtClean="0"/>
              <a:t>Hard coding the rules has several disadvantages.</a:t>
            </a:r>
          </a:p>
          <a:p>
            <a:r>
              <a:rPr lang="en-US" dirty="0" smtClean="0"/>
              <a:t>The example in the text attempts to get around some of these and build in a bit of frequency-based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Enhance working memory</a:t>
            </a:r>
          </a:p>
          <a:p>
            <a:r>
              <a:rPr lang="en-US" dirty="0" smtClean="0"/>
              <a:t>Supply an enumerated type for fact and action designations.</a:t>
            </a:r>
          </a:p>
          <a:p>
            <a:pPr lvl="1"/>
            <a:r>
              <a:rPr lang="en-US" dirty="0" smtClean="0"/>
              <a:t>Note these are now not variable values as in the previous simple example. The exception might be that pesky unknown</a:t>
            </a:r>
          </a:p>
          <a:p>
            <a:r>
              <a:rPr lang="en-US" dirty="0" smtClean="0"/>
              <a:t>Build a structure or class for the working memory that has places to hold the facts that are of the enumerated type.</a:t>
            </a:r>
          </a:p>
          <a:p>
            <a:pPr lvl="1"/>
            <a:r>
              <a:rPr lang="en-US" dirty="0" smtClean="0"/>
              <a:t>Note in the example that fact and action are not separated. This could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rule</a:t>
            </a:r>
          </a:p>
          <a:p>
            <a:r>
              <a:rPr lang="en-US" dirty="0" smtClean="0"/>
              <a:t>This can be done by creating some structure to hold the rule parts: the condition – action pair.</a:t>
            </a:r>
          </a:p>
          <a:p>
            <a:r>
              <a:rPr lang="en-US" dirty="0" smtClean="0"/>
              <a:t>This can be done by providing a field or feature for each rule condition, a field or feature for the single consequent action, and fields for administrative inference operations including at least a field indicating a match. </a:t>
            </a:r>
          </a:p>
          <a:p>
            <a:pPr lvl="1"/>
            <a:r>
              <a:rPr lang="en-US" dirty="0" smtClean="0"/>
              <a:t>The example uses weight to both resolve conflicts and indicate frequency based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Following the text the matched “flag </a:t>
            </a:r>
            <a:r>
              <a:rPr lang="en-US" dirty="0"/>
              <a:t>is set to </a:t>
            </a:r>
            <a:r>
              <a:rPr lang="en-US" i="1" dirty="0"/>
              <a:t>true </a:t>
            </a:r>
            <a:r>
              <a:rPr lang="en-US" dirty="0"/>
              <a:t>if the antecedents in the rule match the facts </a:t>
            </a:r>
            <a:r>
              <a:rPr lang="en-US" dirty="0" err="1" smtClean="0"/>
              <a:t>stored,in</a:t>
            </a:r>
            <a:r>
              <a:rPr lang="en-US" dirty="0" smtClean="0"/>
              <a:t> </a:t>
            </a:r>
            <a:r>
              <a:rPr lang="en-US" dirty="0"/>
              <a:t>working memory. More specifically, for a given rule, if </a:t>
            </a:r>
            <a:r>
              <a:rPr lang="en-US" i="1" dirty="0" err="1"/>
              <a:t>antecedentA</a:t>
            </a:r>
            <a:r>
              <a:rPr lang="en-US" i="1" dirty="0"/>
              <a:t> </a:t>
            </a:r>
            <a:r>
              <a:rPr lang="en-US" dirty="0"/>
              <a:t>equals </a:t>
            </a:r>
            <a:r>
              <a:rPr lang="en-US" i="1" dirty="0" err="1"/>
              <a:t>WorkingMemory.strikeA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antecedentB</a:t>
            </a:r>
            <a:r>
              <a:rPr lang="en-US" i="1" dirty="0" smtClean="0"/>
              <a:t> </a:t>
            </a:r>
            <a:r>
              <a:rPr lang="en-US" dirty="0"/>
              <a:t>equals </a:t>
            </a:r>
            <a:r>
              <a:rPr lang="en-US" i="1" dirty="0" err="1"/>
              <a:t>WorkingMemory.strikeB</a:t>
            </a:r>
            <a:r>
              <a:rPr lang="en-US" dirty="0"/>
              <a:t>, the rule is matched. It's possible that more than one rule </a:t>
            </a:r>
            <a:r>
              <a:rPr lang="en-US" dirty="0" smtClean="0"/>
              <a:t>will match </a:t>
            </a:r>
            <a:r>
              <a:rPr lang="en-US" dirty="0"/>
              <a:t>a given set of facts. This matched member helps us keep track of those that do match so that we can </a:t>
            </a:r>
            <a:r>
              <a:rPr lang="en-US" dirty="0" smtClean="0"/>
              <a:t>pick one </a:t>
            </a:r>
            <a:r>
              <a:rPr lang="en-US" dirty="0"/>
              <a:t>to fire during the conflict resolution phase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This can be generalized. </a:t>
            </a:r>
          </a:p>
          <a:p>
            <a:pPr lvl="1"/>
            <a:r>
              <a:rPr lang="en-US" dirty="0" smtClean="0"/>
              <a:t>Note that the notions of </a:t>
            </a:r>
            <a:r>
              <a:rPr lang="en-US" dirty="0" err="1" smtClean="0"/>
              <a:t>strikeA</a:t>
            </a:r>
            <a:r>
              <a:rPr lang="en-US" dirty="0" smtClean="0"/>
              <a:t> and </a:t>
            </a:r>
            <a:r>
              <a:rPr lang="en-US" dirty="0" err="1" smtClean="0"/>
              <a:t>strikeB</a:t>
            </a:r>
            <a:r>
              <a:rPr lang="en-US" dirty="0" smtClean="0"/>
              <a:t> are really only relevant to the example because of the rotation of items in working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Again following the text the weight assigned to the rule has two purposes: conflict resolution and frequency based learning.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final member in </a:t>
            </a:r>
            <a:r>
              <a:rPr lang="en-US" i="1" dirty="0" err="1"/>
              <a:t>TRule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i="1" dirty="0"/>
              <a:t>weight</a:t>
            </a:r>
            <a:r>
              <a:rPr lang="en-US" dirty="0"/>
              <a:t>. This is a weighting factor that we can adjust to reinforce or inhibit </a:t>
            </a:r>
            <a:r>
              <a:rPr lang="en-US" dirty="0" smtClean="0"/>
              <a:t>rules. In </a:t>
            </a:r>
            <a:r>
              <a:rPr lang="en-US" dirty="0"/>
              <a:t>a sense it represents the strength of each rule. Looking at it from a different angle, the weight represents </a:t>
            </a:r>
            <a:r>
              <a:rPr lang="en-US" dirty="0" smtClean="0"/>
              <a:t>the computer's </a:t>
            </a:r>
            <a:r>
              <a:rPr lang="en-US" dirty="0"/>
              <a:t>belief that a given rule is more or less applicable relative to other potentially matching rules. </a:t>
            </a:r>
            <a:r>
              <a:rPr lang="en-US" dirty="0" smtClean="0"/>
              <a:t>During the </a:t>
            </a:r>
            <a:r>
              <a:rPr lang="en-US" dirty="0"/>
              <a:t>conflict resolution phase where more than one rule matches, we'll fire the one rule with the highest weight </a:t>
            </a:r>
            <a:r>
              <a:rPr lang="en-US" dirty="0" smtClean="0"/>
              <a:t>to make </a:t>
            </a:r>
            <a:r>
              <a:rPr lang="en-US" dirty="0"/>
              <a:t>a strike prediction. If after the next strike is thrown, we see that we fired the wrong </a:t>
            </a:r>
            <a:r>
              <a:rPr lang="en-US" dirty="0" smtClean="0"/>
              <a:t>rule that </a:t>
            </a:r>
            <a:r>
              <a:rPr lang="en-US" dirty="0"/>
              <a:t>is, we made </a:t>
            </a:r>
            <a:r>
              <a:rPr lang="en-US" dirty="0" smtClean="0"/>
              <a:t>a wrong prediction we'll </a:t>
            </a:r>
            <a:r>
              <a:rPr lang="en-US" dirty="0"/>
              <a:t>decrement the fired rule's weight to suppress it. Further, we'll figure out which rule </a:t>
            </a:r>
            <a:r>
              <a:rPr lang="en-US" dirty="0" smtClean="0"/>
              <a:t>should have </a:t>
            </a:r>
            <a:r>
              <a:rPr lang="en-US" dirty="0"/>
              <a:t>been fired and increment its weight to reinforce it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Can the two purposes be separated?</a:t>
            </a:r>
          </a:p>
        </p:txBody>
      </p:sp>
    </p:spTree>
    <p:extLst>
      <p:ext uri="{BB962C8B-B14F-4D97-AF65-F5344CB8AC3E}">
        <p14:creationId xmlns:p14="http://schemas.microsoft.com/office/powerpoint/2010/main" val="355604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Initialize the system</a:t>
            </a:r>
          </a:p>
          <a:p>
            <a:r>
              <a:rPr lang="en-US" dirty="0" smtClean="0"/>
              <a:t>Read in all of the rules into a structure represent ting the collection of rules. This is the knowledge base</a:t>
            </a:r>
          </a:p>
          <a:p>
            <a:pPr lvl="1"/>
            <a:r>
              <a:rPr lang="en-US" dirty="0" smtClean="0"/>
              <a:t>In the example this is a hard-coded array.</a:t>
            </a:r>
          </a:p>
          <a:p>
            <a:r>
              <a:rPr lang="en-US" dirty="0" smtClean="0"/>
              <a:t>Set the values for the elements of working memory to unknown</a:t>
            </a:r>
          </a:p>
          <a:p>
            <a:pPr lvl="1"/>
            <a:r>
              <a:rPr lang="en-US" dirty="0" smtClean="0"/>
              <a:t>In the example these are the three strike elements.</a:t>
            </a:r>
          </a:p>
          <a:p>
            <a:r>
              <a:rPr lang="en-US" dirty="0" smtClean="0"/>
              <a:t>Initialize the other administrative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Rules are used to represent heuristics, or “rules </a:t>
            </a:r>
            <a:r>
              <a:rPr lang="en-US" dirty="0" smtClean="0"/>
              <a:t>of thumb</a:t>
            </a:r>
            <a:r>
              <a:rPr lang="en-US" dirty="0"/>
              <a:t>.”</a:t>
            </a:r>
          </a:p>
          <a:p>
            <a:r>
              <a:rPr lang="en-US" dirty="0" smtClean="0"/>
              <a:t>A </a:t>
            </a:r>
            <a:r>
              <a:rPr lang="en-US" dirty="0"/>
              <a:t>rule is composed of an antecedent and </a:t>
            </a:r>
            <a:r>
              <a:rPr lang="en-US" dirty="0" smtClean="0"/>
              <a:t>a consequent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antecedent of a rule is also referred to as the </a:t>
            </a:r>
            <a:r>
              <a:rPr lang="en-US" dirty="0" smtClean="0"/>
              <a:t>if portion </a:t>
            </a:r>
            <a:r>
              <a:rPr lang="en-US" dirty="0"/>
              <a:t>or the left-hand side (LHS) of the rule.</a:t>
            </a:r>
          </a:p>
          <a:p>
            <a:r>
              <a:rPr lang="en-US" dirty="0" smtClean="0"/>
              <a:t>The </a:t>
            </a:r>
            <a:r>
              <a:rPr lang="en-US" dirty="0"/>
              <a:t>consequent of a rule is also referred to as </a:t>
            </a:r>
            <a:r>
              <a:rPr lang="en-US" dirty="0" smtClean="0"/>
              <a:t>the then </a:t>
            </a:r>
            <a:r>
              <a:rPr lang="en-US" dirty="0"/>
              <a:t>portion or the right-hand side (RHS) of </a:t>
            </a:r>
            <a:r>
              <a:rPr lang="en-US" dirty="0" smtClean="0"/>
              <a:t>the rule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30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the engine! Match the facts to the rules. Fire an action.</a:t>
            </a:r>
          </a:p>
          <a:p>
            <a:r>
              <a:rPr lang="en-US" dirty="0" smtClean="0"/>
              <a:t>In the example all of this is done in the </a:t>
            </a:r>
            <a:r>
              <a:rPr lang="en-US" dirty="0" err="1" smtClean="0"/>
              <a:t>ProcessMove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Populate working memory</a:t>
            </a:r>
          </a:p>
          <a:p>
            <a:pPr lvl="1"/>
            <a:r>
              <a:rPr lang="en-US" dirty="0" smtClean="0"/>
              <a:t>Check prediction from previous rule firing. </a:t>
            </a:r>
            <a:r>
              <a:rPr lang="en-US" dirty="0" err="1" smtClean="0"/>
              <a:t>Cahnge</a:t>
            </a:r>
            <a:r>
              <a:rPr lang="en-US" dirty="0" smtClean="0"/>
              <a:t> weight as needed</a:t>
            </a:r>
          </a:p>
          <a:p>
            <a:pPr lvl="1"/>
            <a:r>
              <a:rPr lang="en-US" dirty="0" smtClean="0"/>
              <a:t>Find rules that match working memory</a:t>
            </a:r>
          </a:p>
          <a:p>
            <a:pPr lvl="1"/>
            <a:r>
              <a:rPr lang="en-US" dirty="0" smtClean="0"/>
              <a:t>Pick the rule with the highest weight</a:t>
            </a:r>
          </a:p>
          <a:p>
            <a:pPr lvl="1"/>
            <a:r>
              <a:rPr lang="en-US" dirty="0" smtClean="0"/>
              <a:t>Fire the rule by copying action to working memory and rotating the rule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 and action parts of the rules will not change. Use a file? Separate from facts. Long term storage of weights?</a:t>
            </a:r>
          </a:p>
          <a:p>
            <a:r>
              <a:rPr lang="en-US" dirty="0" smtClean="0"/>
              <a:t>When should the facts be purged?</a:t>
            </a:r>
          </a:p>
          <a:p>
            <a:r>
              <a:rPr lang="en-US" dirty="0" smtClean="0"/>
              <a:t>Can matching be improved?</a:t>
            </a:r>
          </a:p>
          <a:p>
            <a:r>
              <a:rPr lang="en-US" dirty="0" smtClean="0"/>
              <a:t>More modifications are possible.</a:t>
            </a:r>
          </a:p>
          <a:p>
            <a:r>
              <a:rPr lang="en-US" dirty="0" smtClean="0"/>
              <a:t>Connection to rest </a:t>
            </a:r>
            <a:r>
              <a:rPr lang="en-US" smtClean="0"/>
              <a:t>of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antecedent of a rule is a set of </a:t>
            </a:r>
            <a:r>
              <a:rPr lang="en-US" dirty="0" smtClean="0"/>
              <a:t>conditions (or </a:t>
            </a:r>
            <a:r>
              <a:rPr lang="en-US" dirty="0"/>
              <a:t>conditional elements) that must be </a:t>
            </a:r>
            <a:r>
              <a:rPr lang="en-US" dirty="0" smtClean="0"/>
              <a:t>satisfied for </a:t>
            </a:r>
            <a:r>
              <a:rPr lang="en-US" dirty="0"/>
              <a:t>the rule to be applicable.</a:t>
            </a:r>
          </a:p>
          <a:p>
            <a:r>
              <a:rPr lang="en-US" dirty="0" smtClean="0"/>
              <a:t>The </a:t>
            </a:r>
            <a:r>
              <a:rPr lang="en-US" dirty="0"/>
              <a:t>conditions of a rule are satisfied based </a:t>
            </a:r>
            <a:r>
              <a:rPr lang="en-US" dirty="0" smtClean="0"/>
              <a:t>on the </a:t>
            </a:r>
            <a:r>
              <a:rPr lang="en-US" dirty="0"/>
              <a:t>existence or non-existence of </a:t>
            </a:r>
            <a:r>
              <a:rPr lang="en-US" dirty="0" smtClean="0"/>
              <a:t>specified facts </a:t>
            </a:r>
            <a:r>
              <a:rPr lang="en-US" dirty="0"/>
              <a:t>in the fact-list.</a:t>
            </a:r>
          </a:p>
          <a:p>
            <a:r>
              <a:rPr lang="en-US" dirty="0" smtClean="0"/>
              <a:t>Patterns </a:t>
            </a:r>
            <a:r>
              <a:rPr lang="en-US" dirty="0"/>
              <a:t>consist of a set of restrictions that </a:t>
            </a:r>
            <a:r>
              <a:rPr lang="en-US" dirty="0" smtClean="0"/>
              <a:t>are used </a:t>
            </a:r>
            <a:r>
              <a:rPr lang="en-US" dirty="0"/>
              <a:t>to determine which facts satisfy </a:t>
            </a:r>
            <a:r>
              <a:rPr lang="en-US" dirty="0" smtClean="0"/>
              <a:t>the condition </a:t>
            </a:r>
            <a:r>
              <a:rPr lang="en-US" dirty="0"/>
              <a:t>specified by the pattern.</a:t>
            </a:r>
          </a:p>
        </p:txBody>
      </p:sp>
    </p:spTree>
    <p:extLst>
      <p:ext uri="{BB962C8B-B14F-4D97-AF65-F5344CB8AC3E}">
        <p14:creationId xmlns:p14="http://schemas.microsoft.com/office/powerpoint/2010/main" val="133132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consequent of a rule is the set of actions </a:t>
            </a:r>
            <a:r>
              <a:rPr lang="en-US" dirty="0" smtClean="0"/>
              <a:t>to be </a:t>
            </a:r>
            <a:r>
              <a:rPr lang="en-US" dirty="0"/>
              <a:t>executed when the rule is applicable.</a:t>
            </a:r>
          </a:p>
          <a:p>
            <a:r>
              <a:rPr lang="en-US" dirty="0" smtClean="0"/>
              <a:t>The </a:t>
            </a:r>
            <a:r>
              <a:rPr lang="en-US" dirty="0"/>
              <a:t>actions of applicable rules are </a:t>
            </a:r>
            <a:r>
              <a:rPr lang="en-US" dirty="0" smtClean="0"/>
              <a:t>executed when </a:t>
            </a:r>
            <a:r>
              <a:rPr lang="en-US" dirty="0"/>
              <a:t>the inference engine is instructed </a:t>
            </a:r>
            <a:r>
              <a:rPr lang="en-US" dirty="0" smtClean="0"/>
              <a:t>to begin </a:t>
            </a:r>
            <a:r>
              <a:rPr lang="en-US" dirty="0"/>
              <a:t>execution of applicable rules.</a:t>
            </a:r>
          </a:p>
          <a:p>
            <a:r>
              <a:rPr lang="en-US" dirty="0" smtClean="0"/>
              <a:t>If </a:t>
            </a:r>
            <a:r>
              <a:rPr lang="en-US" dirty="0"/>
              <a:t>more than one rule is applicable, </a:t>
            </a:r>
            <a:r>
              <a:rPr lang="en-US" dirty="0" smtClean="0"/>
              <a:t>the inference </a:t>
            </a:r>
            <a:r>
              <a:rPr lang="en-US" dirty="0"/>
              <a:t>engine uses a conflict </a:t>
            </a:r>
            <a:r>
              <a:rPr lang="en-US" dirty="0" smtClean="0"/>
              <a:t>resolution strategy </a:t>
            </a:r>
            <a:r>
              <a:rPr lang="en-US" dirty="0"/>
              <a:t>to select which rule should have </a:t>
            </a:r>
            <a:r>
              <a:rPr lang="en-US" dirty="0" smtClean="0"/>
              <a:t>its actions </a:t>
            </a:r>
            <a:r>
              <a:rPr lang="en-US" dirty="0"/>
              <a:t>executed.</a:t>
            </a:r>
          </a:p>
        </p:txBody>
      </p:sp>
    </p:spTree>
    <p:extLst>
      <p:ext uri="{BB962C8B-B14F-4D97-AF65-F5344CB8AC3E}">
        <p14:creationId xmlns:p14="http://schemas.microsoft.com/office/powerpoint/2010/main" val="55133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process of matching facts to patterns is </a:t>
            </a:r>
            <a:r>
              <a:rPr lang="en-US" dirty="0" smtClean="0"/>
              <a:t>called pattern </a:t>
            </a:r>
            <a:r>
              <a:rPr lang="en-US" dirty="0"/>
              <a:t>matching and the mechanism is called </a:t>
            </a:r>
            <a:r>
              <a:rPr lang="en-US" dirty="0" smtClean="0"/>
              <a:t>the inference </a:t>
            </a:r>
            <a:r>
              <a:rPr lang="en-US" dirty="0"/>
              <a:t>engine, which automatically </a:t>
            </a:r>
            <a:r>
              <a:rPr lang="en-US" dirty="0" smtClean="0"/>
              <a:t>matches patterns </a:t>
            </a:r>
            <a:r>
              <a:rPr lang="en-US" dirty="0"/>
              <a:t>against the current state of the </a:t>
            </a:r>
            <a:r>
              <a:rPr lang="en-US" dirty="0" smtClean="0"/>
              <a:t>fact-list and </a:t>
            </a:r>
            <a:r>
              <a:rPr lang="en-US" dirty="0"/>
              <a:t>instance-list and determines which rules </a:t>
            </a:r>
            <a:r>
              <a:rPr lang="en-US" dirty="0" smtClean="0"/>
              <a:t>are applicable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actions of the selected rule are executed </a:t>
            </a:r>
            <a:r>
              <a:rPr lang="en-US" dirty="0" smtClean="0"/>
              <a:t>and the </a:t>
            </a:r>
            <a:r>
              <a:rPr lang="en-US" dirty="0"/>
              <a:t>inference engine selects another rule </a:t>
            </a:r>
            <a:r>
              <a:rPr lang="en-US" dirty="0" smtClean="0"/>
              <a:t>and executes </a:t>
            </a:r>
            <a:r>
              <a:rPr lang="en-US" dirty="0"/>
              <a:t>its actions. This process continues </a:t>
            </a:r>
            <a:r>
              <a:rPr lang="en-US" dirty="0" smtClean="0"/>
              <a:t>until no </a:t>
            </a:r>
            <a:r>
              <a:rPr lang="en-US" dirty="0"/>
              <a:t>applicable rules remain.</a:t>
            </a:r>
          </a:p>
        </p:txBody>
      </p:sp>
    </p:spTree>
    <p:extLst>
      <p:ext uri="{BB962C8B-B14F-4D97-AF65-F5344CB8AC3E}">
        <p14:creationId xmlns:p14="http://schemas.microsoft.com/office/powerpoint/2010/main" val="354532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/>
              <a:t>The basic components of </a:t>
            </a:r>
            <a:r>
              <a:rPr lang="en-US" dirty="0" smtClean="0"/>
              <a:t>a rule-based </a:t>
            </a:r>
            <a:r>
              <a:rPr lang="en-US" dirty="0"/>
              <a:t>system include </a:t>
            </a:r>
            <a:r>
              <a:rPr lang="en-US" dirty="0" smtClean="0"/>
              <a:t>a working </a:t>
            </a:r>
            <a:r>
              <a:rPr lang="en-US" dirty="0"/>
              <a:t>memory, </a:t>
            </a:r>
            <a:r>
              <a:rPr lang="en-US" dirty="0" smtClean="0"/>
              <a:t>a knowledge </a:t>
            </a:r>
            <a:r>
              <a:rPr lang="en-US" dirty="0"/>
              <a:t>base, and </a:t>
            </a:r>
            <a:r>
              <a:rPr lang="en-US" dirty="0" smtClean="0"/>
              <a:t>an inference </a:t>
            </a:r>
            <a:r>
              <a:rPr lang="en-US" dirty="0"/>
              <a:t>engine. </a:t>
            </a:r>
            <a:endParaRPr lang="en-US" dirty="0" smtClean="0"/>
          </a:p>
          <a:p>
            <a:r>
              <a:rPr lang="en-US" dirty="0" smtClean="0"/>
              <a:t>The working </a:t>
            </a:r>
            <a:r>
              <a:rPr lang="en-US" dirty="0"/>
              <a:t>memory </a:t>
            </a:r>
            <a:r>
              <a:rPr lang="en-US" dirty="0" smtClean="0"/>
              <a:t>contains the </a:t>
            </a:r>
            <a:r>
              <a:rPr lang="en-US" dirty="0"/>
              <a:t>assertions or facts, </a:t>
            </a:r>
            <a:r>
              <a:rPr lang="en-US" dirty="0" smtClean="0"/>
              <a:t>the knowledge </a:t>
            </a:r>
            <a:r>
              <a:rPr lang="en-US" dirty="0"/>
              <a:t>base contains </a:t>
            </a:r>
            <a:r>
              <a:rPr lang="en-US" dirty="0" smtClean="0"/>
              <a:t>the rules</a:t>
            </a:r>
            <a:r>
              <a:rPr lang="en-US" dirty="0"/>
              <a:t>, and inference </a:t>
            </a:r>
            <a:r>
              <a:rPr lang="en-US" dirty="0" smtClean="0"/>
              <a:t>engine applies </a:t>
            </a:r>
            <a:r>
              <a:rPr lang="en-US" dirty="0"/>
              <a:t>the rules to the </a:t>
            </a:r>
            <a:r>
              <a:rPr lang="en-US" dirty="0" smtClean="0"/>
              <a:t>facts or </a:t>
            </a:r>
            <a:r>
              <a:rPr lang="en-US" dirty="0"/>
              <a:t>the facts to the rules.</a:t>
            </a:r>
          </a:p>
        </p:txBody>
      </p:sp>
    </p:spTree>
    <p:extLst>
      <p:ext uri="{BB962C8B-B14F-4D97-AF65-F5344CB8AC3E}">
        <p14:creationId xmlns:p14="http://schemas.microsoft.com/office/powerpoint/2010/main" val="67789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Working memory, WM, is a representation</a:t>
            </a:r>
          </a:p>
          <a:p>
            <a:pPr marL="0" indent="0">
              <a:buNone/>
            </a:pPr>
            <a:r>
              <a:rPr lang="en-US" dirty="0"/>
              <a:t>In which</a:t>
            </a:r>
          </a:p>
          <a:p>
            <a:pPr marL="0" indent="0">
              <a:buNone/>
            </a:pPr>
            <a:r>
              <a:rPr lang="en-US" dirty="0" smtClean="0"/>
              <a:t>	Lexical</a:t>
            </a:r>
            <a:r>
              <a:rPr lang="en-US" dirty="0"/>
              <a:t>: WM contains assertions (facts) and symbols</a:t>
            </a:r>
          </a:p>
          <a:p>
            <a:pPr marL="0" indent="0">
              <a:buNone/>
            </a:pPr>
            <a:r>
              <a:rPr lang="en-US" dirty="0" smtClean="0"/>
              <a:t>	Structural</a:t>
            </a:r>
            <a:r>
              <a:rPr lang="en-US" dirty="0"/>
              <a:t>: Assertions (facts) are lists of symbols</a:t>
            </a:r>
          </a:p>
          <a:p>
            <a:pPr marL="0" indent="0">
              <a:buNone/>
            </a:pPr>
            <a:r>
              <a:rPr lang="en-US" dirty="0" smtClean="0"/>
              <a:t>	Semantic</a:t>
            </a:r>
            <a:r>
              <a:rPr lang="en-US" dirty="0"/>
              <a:t>: Assertions denote facts about the world</a:t>
            </a:r>
          </a:p>
          <a:p>
            <a:pPr marL="0" indent="0">
              <a:buNone/>
            </a:pPr>
            <a:r>
              <a:rPr lang="en-US" dirty="0"/>
              <a:t>With constructors</a:t>
            </a:r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assertion to WM</a:t>
            </a:r>
          </a:p>
          <a:p>
            <a:pPr marL="0" indent="0">
              <a:buNone/>
            </a:pPr>
            <a:r>
              <a:rPr lang="en-US" dirty="0" smtClean="0"/>
              <a:t>	Delete </a:t>
            </a:r>
            <a:r>
              <a:rPr lang="en-US" dirty="0"/>
              <a:t>assertion from WM</a:t>
            </a:r>
          </a:p>
          <a:p>
            <a:pPr marL="0" indent="0">
              <a:buNone/>
            </a:pPr>
            <a:r>
              <a:rPr lang="en-US" dirty="0"/>
              <a:t>With readers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a pattern, produce a list of matching assertions in WM</a:t>
            </a:r>
          </a:p>
        </p:txBody>
      </p:sp>
    </p:spTree>
    <p:extLst>
      <p:ext uri="{BB962C8B-B14F-4D97-AF65-F5344CB8AC3E}">
        <p14:creationId xmlns:p14="http://schemas.microsoft.com/office/powerpoint/2010/main" val="33000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knowledge base, KB, is a representation</a:t>
            </a:r>
          </a:p>
          <a:p>
            <a:pPr marL="0" indent="0">
              <a:buNone/>
            </a:pPr>
            <a:r>
              <a:rPr lang="en-US" dirty="0"/>
              <a:t>In which</a:t>
            </a:r>
          </a:p>
          <a:p>
            <a:pPr marL="0" indent="0">
              <a:buNone/>
            </a:pPr>
            <a:r>
              <a:rPr lang="en-US" dirty="0" smtClean="0"/>
              <a:t>	Lexical</a:t>
            </a:r>
            <a:r>
              <a:rPr lang="en-US" dirty="0"/>
              <a:t>: There are rules</a:t>
            </a:r>
          </a:p>
          <a:p>
            <a:pPr marL="0" indent="0">
              <a:buNone/>
            </a:pPr>
            <a:r>
              <a:rPr lang="en-US" dirty="0" smtClean="0"/>
              <a:t>	Structural</a:t>
            </a:r>
            <a:r>
              <a:rPr lang="en-US" dirty="0"/>
              <a:t>: Rules contain if patterns and then actions</a:t>
            </a:r>
          </a:p>
          <a:p>
            <a:pPr marL="0" indent="0">
              <a:buNone/>
            </a:pPr>
            <a:r>
              <a:rPr lang="en-US" dirty="0" smtClean="0"/>
              <a:t>	Semantic</a:t>
            </a:r>
            <a:r>
              <a:rPr lang="en-US" dirty="0"/>
              <a:t>: Rules provide constraints for adding and</a:t>
            </a:r>
          </a:p>
          <a:p>
            <a:pPr marL="0" indent="0">
              <a:buNone/>
            </a:pPr>
            <a:r>
              <a:rPr lang="en-US" dirty="0"/>
              <a:t>deleting assertion in WM</a:t>
            </a:r>
          </a:p>
          <a:p>
            <a:pPr marL="0" indent="0">
              <a:buNone/>
            </a:pPr>
            <a:r>
              <a:rPr lang="en-US" dirty="0"/>
              <a:t>With constructors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condition-action pairs, builds rules</a:t>
            </a:r>
          </a:p>
          <a:p>
            <a:pPr marL="0" indent="0">
              <a:buNone/>
            </a:pPr>
            <a:r>
              <a:rPr lang="en-US" dirty="0"/>
              <a:t>With readers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a rule, produce a list of if patterns</a:t>
            </a:r>
          </a:p>
          <a:p>
            <a:pPr marL="0" indent="0">
              <a:buNone/>
            </a:pPr>
            <a:r>
              <a:rPr lang="en-US" dirty="0" smtClean="0"/>
              <a:t>	Given </a:t>
            </a:r>
            <a:r>
              <a:rPr lang="en-US" dirty="0"/>
              <a:t>a rule produce a list of then patterns</a:t>
            </a:r>
          </a:p>
        </p:txBody>
      </p:sp>
    </p:spTree>
    <p:extLst>
      <p:ext uri="{BB962C8B-B14F-4D97-AF65-F5344CB8AC3E}">
        <p14:creationId xmlns:p14="http://schemas.microsoft.com/office/powerpoint/2010/main" val="273478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WHILE not done</a:t>
            </a:r>
          </a:p>
          <a:p>
            <a:pPr marL="0" indent="0">
              <a:buNone/>
            </a:pPr>
            <a:r>
              <a:rPr lang="en-US" dirty="0" smtClean="0"/>
              <a:t>	MATCH </a:t>
            </a:r>
            <a:r>
              <a:rPr lang="en-US" dirty="0"/>
              <a:t>-&gt;</a:t>
            </a:r>
          </a:p>
          <a:p>
            <a:pPr marL="0" indent="0">
              <a:buNone/>
            </a:pPr>
            <a:r>
              <a:rPr lang="en-US" dirty="0" smtClean="0"/>
              <a:t>	Check </a:t>
            </a:r>
            <a:r>
              <a:rPr lang="en-US" dirty="0"/>
              <a:t>facts in working memory; identify rules whose conditions are satisfied.</a:t>
            </a:r>
          </a:p>
          <a:p>
            <a:pPr marL="0" indent="0">
              <a:buNone/>
            </a:pPr>
            <a:r>
              <a:rPr lang="en-US" dirty="0" smtClean="0"/>
              <a:t>	Update </a:t>
            </a:r>
            <a:r>
              <a:rPr lang="en-US" dirty="0"/>
              <a:t>the agenda by adding these rules to it. (activation of a rule)</a:t>
            </a:r>
          </a:p>
          <a:p>
            <a:pPr marL="0" indent="0">
              <a:buNone/>
            </a:pPr>
            <a:r>
              <a:rPr lang="en-US" dirty="0" smtClean="0"/>
              <a:t>	Identify </a:t>
            </a:r>
            <a:r>
              <a:rPr lang="en-US" dirty="0"/>
              <a:t>those rules that were satisfied, but now are not satisfied.</a:t>
            </a:r>
          </a:p>
          <a:p>
            <a:pPr marL="0" indent="0">
              <a:buNone/>
            </a:pPr>
            <a:r>
              <a:rPr lang="en-US" dirty="0" smtClean="0"/>
              <a:t>	Remove </a:t>
            </a:r>
            <a:r>
              <a:rPr lang="en-US" dirty="0"/>
              <a:t>these rules form the agenda.</a:t>
            </a:r>
          </a:p>
          <a:p>
            <a:pPr marL="0" indent="0">
              <a:buNone/>
            </a:pPr>
            <a:r>
              <a:rPr lang="en-US" dirty="0"/>
              <a:t>RESOLVE_CONFLICTS -&gt;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there are rules on the agenda, then apply a conflict resolution strategy </a:t>
            </a:r>
            <a:r>
              <a:rPr lang="en-US" dirty="0" smtClean="0"/>
              <a:t>that orders </a:t>
            </a:r>
            <a:r>
              <a:rPr lang="en-US" dirty="0"/>
              <a:t>the rules in terms of highest to lowest priority.</a:t>
            </a:r>
          </a:p>
          <a:p>
            <a:pPr marL="0" indent="0">
              <a:buNone/>
            </a:pPr>
            <a:r>
              <a:rPr lang="en-US" dirty="0"/>
              <a:t>ACT -&gt;</a:t>
            </a:r>
          </a:p>
          <a:p>
            <a:pPr marL="0" indent="0">
              <a:buNone/>
            </a:pPr>
            <a:r>
              <a:rPr lang="en-US" dirty="0" smtClean="0"/>
              <a:t>	Sequentially </a:t>
            </a:r>
            <a:r>
              <a:rPr lang="en-US" dirty="0"/>
              <a:t>perform the actions on the right hand side of the rule.</a:t>
            </a:r>
          </a:p>
          <a:p>
            <a:pPr marL="0" indent="0">
              <a:buNone/>
            </a:pPr>
            <a:r>
              <a:rPr lang="en-US" dirty="0" smtClean="0"/>
              <a:t>	Remove </a:t>
            </a:r>
            <a:r>
              <a:rPr lang="en-US" dirty="0"/>
              <a:t>the rule from the agenda.</a:t>
            </a:r>
          </a:p>
          <a:p>
            <a:pPr marL="0" indent="0">
              <a:buNone/>
            </a:pPr>
            <a:r>
              <a:rPr lang="en-US" dirty="0"/>
              <a:t>HALT -&gt; If a halting action is performed, then signal done.</a:t>
            </a:r>
          </a:p>
          <a:p>
            <a:pPr marL="0" indent="0">
              <a:buNone/>
            </a:pPr>
            <a:r>
              <a:rPr lang="en-US" dirty="0"/>
              <a:t>END-WHILE</a:t>
            </a:r>
          </a:p>
        </p:txBody>
      </p:sp>
    </p:spTree>
    <p:extLst>
      <p:ext uri="{BB962C8B-B14F-4D97-AF65-F5344CB8AC3E}">
        <p14:creationId xmlns:p14="http://schemas.microsoft.com/office/powerpoint/2010/main" val="315639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1157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version</vt:lpstr>
      <vt:lpstr>Simple version</vt:lpstr>
      <vt:lpstr>Simple version</vt:lpstr>
      <vt:lpstr>Improved version</vt:lpstr>
      <vt:lpstr>Improved version</vt:lpstr>
      <vt:lpstr>Improved version</vt:lpstr>
      <vt:lpstr>Improved version</vt:lpstr>
      <vt:lpstr>Improved version</vt:lpstr>
      <vt:lpstr>Improved version</vt:lpstr>
      <vt:lpstr>Improved version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Rochowiak</dc:creator>
  <cp:lastModifiedBy>Dan Rochowiak</cp:lastModifiedBy>
  <cp:revision>9</cp:revision>
  <dcterms:created xsi:type="dcterms:W3CDTF">2016-02-10T20:50:44Z</dcterms:created>
  <dcterms:modified xsi:type="dcterms:W3CDTF">2016-02-11T16:32:51Z</dcterms:modified>
</cp:coreProperties>
</file>