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884F-348D-4AF2-9349-C00D3C36CED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758B2-C9FD-406D-8B90-568A8CF76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mes.soe.ucsc.edu/people/michael-matea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Assemble the parts?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program design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this point we have many units.</a:t>
            </a:r>
          </a:p>
          <a:p>
            <a:r>
              <a:rPr lang="en-US" dirty="0" smtClean="0"/>
              <a:t>Movement – character changes location the game space in some pattern</a:t>
            </a:r>
          </a:p>
          <a:p>
            <a:pPr lvl="1"/>
            <a:r>
              <a:rPr lang="en-US" dirty="0" smtClean="0"/>
              <a:t>Stalk</a:t>
            </a:r>
          </a:p>
          <a:p>
            <a:pPr lvl="1"/>
            <a:r>
              <a:rPr lang="en-US" dirty="0" smtClean="0"/>
              <a:t>Flee</a:t>
            </a:r>
          </a:p>
          <a:p>
            <a:pPr lvl="1"/>
            <a:r>
              <a:rPr lang="en-US" dirty="0" smtClean="0"/>
              <a:t>Rendezvous</a:t>
            </a:r>
          </a:p>
          <a:p>
            <a:pPr lvl="1"/>
            <a:r>
              <a:rPr lang="en-US" dirty="0" smtClean="0"/>
              <a:t>Patrol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Path planning – how to get character from one place to another</a:t>
            </a:r>
          </a:p>
          <a:p>
            <a:pPr lvl="1"/>
            <a:r>
              <a:rPr lang="en-US" dirty="0" smtClean="0"/>
              <a:t>Find path</a:t>
            </a:r>
          </a:p>
          <a:p>
            <a:pPr lvl="1"/>
            <a:r>
              <a:rPr lang="en-US" dirty="0" smtClean="0"/>
              <a:t>Avoid object</a:t>
            </a:r>
          </a:p>
          <a:p>
            <a:pPr lvl="1"/>
            <a:r>
              <a:rPr lang="en-US" dirty="0" smtClean="0"/>
              <a:t>Follow game path</a:t>
            </a:r>
          </a:p>
          <a:p>
            <a:pPr lvl="1"/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8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program design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more</a:t>
            </a:r>
          </a:p>
          <a:p>
            <a:r>
              <a:rPr lang="en-US" dirty="0" smtClean="0"/>
              <a:t>Interact – take an action with another game object</a:t>
            </a:r>
          </a:p>
          <a:p>
            <a:pPr lvl="1"/>
            <a:r>
              <a:rPr lang="en-US" dirty="0" smtClean="0"/>
              <a:t>Hit</a:t>
            </a:r>
          </a:p>
          <a:p>
            <a:pPr lvl="1"/>
            <a:r>
              <a:rPr lang="en-US" dirty="0" smtClean="0"/>
              <a:t>Shot</a:t>
            </a:r>
          </a:p>
          <a:p>
            <a:pPr lvl="1"/>
            <a:r>
              <a:rPr lang="en-US" dirty="0" smtClean="0"/>
              <a:t>Pick-up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Communicate – some language like action with another character or  the player</a:t>
            </a:r>
          </a:p>
          <a:p>
            <a:pPr lvl="1"/>
            <a:r>
              <a:rPr lang="en-US" dirty="0" smtClean="0"/>
              <a:t>Say</a:t>
            </a:r>
          </a:p>
          <a:p>
            <a:pPr lvl="1"/>
            <a:r>
              <a:rPr lang="en-US" dirty="0" smtClean="0"/>
              <a:t>Listen</a:t>
            </a:r>
          </a:p>
          <a:p>
            <a:pPr lvl="1"/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Alert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program design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Defined changes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if_then</a:t>
            </a:r>
            <a:r>
              <a:rPr lang="en-US" dirty="0" smtClean="0"/>
              <a:t>_ change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Rule system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Reasoned change</a:t>
            </a:r>
          </a:p>
          <a:p>
            <a:pPr lvl="1"/>
            <a:r>
              <a:rPr lang="en-US" dirty="0" smtClean="0"/>
              <a:t>Selection function</a:t>
            </a:r>
          </a:p>
          <a:p>
            <a:pPr lvl="1"/>
            <a:r>
              <a:rPr lang="en-US" dirty="0" smtClean="0"/>
              <a:t>Behavior tree</a:t>
            </a:r>
          </a:p>
          <a:p>
            <a:pPr lvl="1"/>
            <a:r>
              <a:rPr lang="en-US" dirty="0" smtClean="0"/>
              <a:t>Mathematical choice</a:t>
            </a:r>
          </a:p>
          <a:p>
            <a:pPr lvl="1"/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Response curve</a:t>
            </a:r>
          </a:p>
          <a:p>
            <a:pPr lvl="1"/>
            <a:r>
              <a:rPr lang="en-US" dirty="0" smtClean="0"/>
              <a:t>Utility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6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do these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 hoc – attached (script) code to established unit</a:t>
            </a:r>
          </a:p>
          <a:p>
            <a:pPr lvl="1"/>
            <a:r>
              <a:rPr lang="en-US" dirty="0" smtClean="0"/>
              <a:t>Asset addition</a:t>
            </a:r>
          </a:p>
          <a:p>
            <a:pPr lvl="1"/>
            <a:r>
              <a:rPr lang="en-US" dirty="0" smtClean="0"/>
              <a:t>Trigger response</a:t>
            </a:r>
          </a:p>
          <a:p>
            <a:pPr lvl="1"/>
            <a:r>
              <a:rPr lang="en-US" dirty="0" smtClean="0"/>
              <a:t>Place or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Systematic – separate component</a:t>
            </a:r>
          </a:p>
          <a:p>
            <a:pPr lvl="1"/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 the engine allows.</a:t>
            </a:r>
          </a:p>
          <a:p>
            <a:r>
              <a:rPr lang="en-US" dirty="0" smtClean="0"/>
              <a:t>Customize what is provided</a:t>
            </a:r>
          </a:p>
          <a:p>
            <a:r>
              <a:rPr lang="en-US" dirty="0" smtClean="0"/>
              <a:t>Build separate code base</a:t>
            </a:r>
          </a:p>
          <a:p>
            <a:r>
              <a:rPr lang="en-US" dirty="0" smtClean="0"/>
              <a:t>Which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5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problem; yes, it’s personal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44315"/>
              </p:ext>
            </p:extLst>
          </p:nvPr>
        </p:nvGraphicFramePr>
        <p:xfrm>
          <a:off x="2171700" y="2628741"/>
          <a:ext cx="4800600" cy="320040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Classical AI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Behavioral AI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narrow/deep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broad/shallow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fits an environment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disembodied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embodied and situated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semantic symbols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state dispersed and </a:t>
                      </a:r>
                      <a:r>
                        <a:rPr lang="en-US" b="1" dirty="0" smtClean="0"/>
                        <a:t>not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interpreted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sense-plan-act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reactive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principled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opportunistic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theory</a:t>
                      </a:r>
                      <a:r>
                        <a:rPr lang="en-US" b="1" baseline="0" dirty="0" smtClean="0"/>
                        <a:t> driven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situation driven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5" name="Picture 1" descr="https://www.cs.cmu.edu/afs/cs/project/oz/web/papers/bra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1009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cs.cmu.edu/afs/cs/project/oz/web/papers/bunn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47850"/>
            <a:ext cx="8858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6248400"/>
            <a:ext cx="5995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Based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 work of Michael </a:t>
            </a:r>
            <a:r>
              <a:rPr 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Materas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See: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https://games.soe.ucsc.edu/people/michael-mateas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8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and acting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Classical AI concerns building mind, not complete agents. </a:t>
            </a:r>
          </a:p>
          <a:p>
            <a:pPr lvl="1"/>
            <a:r>
              <a:rPr lang="en-US" dirty="0" smtClean="0"/>
              <a:t>Identify a piece of mind. Construct an informed theory about it. Implement the theory. Evaluate or test. Do it again.</a:t>
            </a:r>
          </a:p>
          <a:p>
            <a:r>
              <a:rPr lang="en-US" dirty="0" smtClean="0"/>
              <a:t>If one can get a complete set of pieces, then they can be assembled into an intelligent artificial person. It is however, all about thinking.</a:t>
            </a:r>
          </a:p>
          <a:p>
            <a:r>
              <a:rPr lang="en-US" dirty="0" smtClean="0"/>
              <a:t>Behavioral AI concerns building complete agents (rather than minds or pieces of minds) that can operate in complex environments. </a:t>
            </a:r>
          </a:p>
          <a:p>
            <a:pPr lvl="1"/>
            <a:r>
              <a:rPr lang="en-US" dirty="0" smtClean="0"/>
              <a:t>Identify what can be perceived. Identify what an agent can do. Establish the link from perception to action. Modify to fit environment</a:t>
            </a:r>
          </a:p>
          <a:p>
            <a:r>
              <a:rPr lang="en-US" dirty="0"/>
              <a:t>B</a:t>
            </a:r>
            <a:r>
              <a:rPr lang="en-US" dirty="0" smtClean="0"/>
              <a:t>ehavioral AI attempts to build systems with limited intelligence and with imperfections in complex environments. It is about the path from sensing to 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9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and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Classical AI seeks general solutions that embody a theory: </a:t>
            </a:r>
            <a:r>
              <a:rPr lang="en-US" i="1" dirty="0" smtClean="0"/>
              <a:t>the</a:t>
            </a:r>
            <a:r>
              <a:rPr lang="en-US" dirty="0" smtClean="0"/>
              <a:t> theory of language understanding, </a:t>
            </a:r>
            <a:r>
              <a:rPr lang="en-US" i="1" dirty="0" smtClean="0"/>
              <a:t>the</a:t>
            </a:r>
            <a:r>
              <a:rPr lang="en-US" dirty="0" smtClean="0"/>
              <a:t> theory of planning, etc. The mental capabilities are separated from the body/agent. Having a body or an embodied agent is not necessary for understanding intelligence. Classical AI is about mental functioning and not about, say, human functioning.</a:t>
            </a:r>
          </a:p>
          <a:p>
            <a:r>
              <a:rPr lang="en-US" dirty="0" smtClean="0"/>
              <a:t>Behavioral AI starts with an agent in an environment and the belief that a relation between them can be produced. There is a complex "fit" between an agent and its environment. There may only be only specific agent/environment ‘fits’. Behavioral AI is about the behavior of the embodied agent in an environment; the mind is not necessary.</a:t>
            </a:r>
          </a:p>
        </p:txBody>
      </p:sp>
    </p:spTree>
    <p:extLst>
      <p:ext uri="{BB962C8B-B14F-4D97-AF65-F5344CB8AC3E}">
        <p14:creationId xmlns:p14="http://schemas.microsoft.com/office/powerpoint/2010/main" val="188149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Classical AI relies on symbols and their manipulation. In the extreme case the symbols are the terminal tokens in a formal logic system. Terminal token have meaning in terms of the constraints placed upon them. This means that representations are a medium of exchange between mind and environment.</a:t>
            </a:r>
          </a:p>
          <a:p>
            <a:r>
              <a:rPr lang="en-US" dirty="0" smtClean="0"/>
              <a:t>Behavioral AI need not directly concern meaning and representation. It may not even concern logical reasoning. This means the behavioral AI agent need not build a model of the world and may even react ‘without thinking’.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Being believable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29090"/>
              </p:ext>
            </p:extLst>
          </p:nvPr>
        </p:nvGraphicFramePr>
        <p:xfrm>
          <a:off x="2171700" y="2811621"/>
          <a:ext cx="4800600" cy="292608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Believable Agents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personality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competence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audience </a:t>
                      </a:r>
                      <a:r>
                        <a:rPr lang="en-US" b="1" dirty="0"/>
                        <a:t>perception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objective measure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specific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character fiction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real characteristics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story context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world context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makes mistakes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 mistakes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biases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unbiased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49" name="Picture 1" descr="https://www.cs.cmu.edu/afs/cs/project/oz/web/papers/charac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6286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cs.cmu.edu/afs/cs/project/oz/web/papers/scien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7715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88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 agent believable?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Personality - </a:t>
            </a:r>
            <a:r>
              <a:rPr lang="en-US" dirty="0"/>
              <a:t>P</a:t>
            </a:r>
            <a:r>
              <a:rPr lang="en-US" dirty="0" smtClean="0"/>
              <a:t>ersonality drive what the character, the embodied agent, does. Talking, moving and think variations are based on the personality Personality is about the </a:t>
            </a:r>
            <a:r>
              <a:rPr lang="en-US" i="1" dirty="0" smtClean="0"/>
              <a:t>unique</a:t>
            </a:r>
            <a:r>
              <a:rPr lang="en-US" dirty="0" smtClean="0"/>
              <a:t> and </a:t>
            </a:r>
            <a:r>
              <a:rPr lang="en-US" i="1" dirty="0" smtClean="0"/>
              <a:t>specific</a:t>
            </a:r>
            <a:r>
              <a:rPr lang="en-US" dirty="0" smtClean="0"/>
              <a:t>, not the </a:t>
            </a:r>
            <a:r>
              <a:rPr lang="en-US" i="1" dirty="0" smtClean="0"/>
              <a:t>general</a:t>
            </a:r>
            <a:r>
              <a:rPr lang="en-US" dirty="0" smtClean="0"/>
              <a:t>. It is what makes a character interesting.</a:t>
            </a:r>
          </a:p>
          <a:p>
            <a:r>
              <a:rPr lang="en-US" dirty="0" smtClean="0"/>
              <a:t>Emotion - Characters exhibit emotions and respond to the emotions of others in specific ways. </a:t>
            </a:r>
          </a:p>
          <a:p>
            <a:r>
              <a:rPr lang="en-US" dirty="0" smtClean="0"/>
              <a:t>Self-motivation - Characters may just react, but also have their own internal drives and desires.</a:t>
            </a:r>
          </a:p>
          <a:p>
            <a:r>
              <a:rPr lang="en-US" dirty="0" smtClean="0"/>
              <a:t>Change - Characters change with time, in a manner consistent with their personality. </a:t>
            </a:r>
          </a:p>
          <a:p>
            <a:r>
              <a:rPr lang="en-US" dirty="0" smtClean="0"/>
              <a:t>Social relationships - Characters engage in specific interactions with others in a manner consistent with their relationship.</a:t>
            </a:r>
          </a:p>
          <a:p>
            <a:r>
              <a:rPr lang="en-US" dirty="0" smtClean="0"/>
              <a:t>Illusion of life – Characters have a broad range of, possibly conflicting, characteristics: pursuing multiple, simultaneous goals and actions, having broad capabilities (e.g. movement, perception, memory, language), reacting quickly to some but not all stimuli in the environment and so on. </a:t>
            </a:r>
          </a:p>
        </p:txBody>
      </p:sp>
    </p:spTree>
    <p:extLst>
      <p:ext uri="{BB962C8B-B14F-4D97-AF65-F5344CB8AC3E}">
        <p14:creationId xmlns:p14="http://schemas.microsoft.com/office/powerpoint/2010/main" val="345066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“</a:t>
            </a:r>
            <a:r>
              <a:rPr lang="en-US" dirty="0"/>
              <a:t>A</a:t>
            </a:r>
            <a:r>
              <a:rPr lang="en-US" dirty="0" smtClean="0"/>
              <a:t>ngry Grandmother”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“Angry </a:t>
            </a:r>
            <a:r>
              <a:rPr lang="en-US" dirty="0" smtClean="0"/>
              <a:t>Grandmother” scenario is a </a:t>
            </a:r>
            <a:r>
              <a:rPr lang="en-US" dirty="0"/>
              <a:t>mixed reality character portraying the elderly grandparent of an </a:t>
            </a:r>
            <a:r>
              <a:rPr lang="en-US" dirty="0" smtClean="0"/>
              <a:t>insurgent whose </a:t>
            </a:r>
            <a:r>
              <a:rPr lang="en-US" dirty="0"/>
              <a:t>home is entered and searched by the trainees. She needed to be believable, culturally </a:t>
            </a:r>
            <a:r>
              <a:rPr lang="en-US" dirty="0" smtClean="0"/>
              <a:t>authentic, nondeterministic</a:t>
            </a:r>
            <a:r>
              <a:rPr lang="en-US" dirty="0"/>
              <a:t>, and reactive within the limited scope of the scenario. In addition, she needed to be capable </a:t>
            </a:r>
            <a:r>
              <a:rPr lang="en-US" dirty="0" smtClean="0"/>
              <a:t>of autonomy</a:t>
            </a:r>
            <a:r>
              <a:rPr lang="en-US" dirty="0"/>
              <a:t>, but also responsive to direction from the instructor/operator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presented by Kevin Dill in “</a:t>
            </a:r>
            <a:r>
              <a:rPr lang="en-US" b="1" dirty="0"/>
              <a:t>A Game AI Approach to Autonomous Control of Virtual </a:t>
            </a:r>
            <a:r>
              <a:rPr lang="en-US" b="1" dirty="0" smtClean="0"/>
              <a:t>Characters” for </a:t>
            </a:r>
            <a:r>
              <a:rPr lang="en-US" i="1" dirty="0" err="1"/>
              <a:t>Interservice</a:t>
            </a:r>
            <a:r>
              <a:rPr lang="en-US" i="1" dirty="0"/>
              <a:t>/Industry Training, Simulation, and Education Conference (I/ITSEC) </a:t>
            </a:r>
            <a:r>
              <a:rPr lang="en-US" i="1" dirty="0" smtClean="0"/>
              <a:t>2011 </a:t>
            </a:r>
            <a:r>
              <a:rPr lang="en-US" dirty="0" smtClean="0"/>
              <a:t>following the specification for </a:t>
            </a:r>
            <a:r>
              <a:rPr lang="en-US" dirty="0"/>
              <a:t>the Future Immersive Training Environment Joint Capabilities Technology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4980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Autonomous </a:t>
            </a:r>
            <a:r>
              <a:rPr lang="en-US" dirty="0"/>
              <a:t>– able to function effectively with little or no human input at runtime</a:t>
            </a:r>
          </a:p>
          <a:p>
            <a:r>
              <a:rPr lang="en-US" b="1" dirty="0" smtClean="0"/>
              <a:t>Reactive </a:t>
            </a:r>
            <a:r>
              <a:rPr lang="en-US" dirty="0"/>
              <a:t>– aware of and responsive to the evolving situation and the actions of the trainees</a:t>
            </a:r>
          </a:p>
          <a:p>
            <a:r>
              <a:rPr lang="en-US" b="1" dirty="0" smtClean="0"/>
              <a:t>Nondeterministic </a:t>
            </a:r>
            <a:r>
              <a:rPr lang="en-US" dirty="0"/>
              <a:t>– the viewer should never see exactly the same thing twice</a:t>
            </a:r>
          </a:p>
          <a:p>
            <a:r>
              <a:rPr lang="en-US" b="1" dirty="0" smtClean="0"/>
              <a:t>Culturally </a:t>
            </a:r>
            <a:r>
              <a:rPr lang="en-US" b="1" dirty="0"/>
              <a:t>Authentic </a:t>
            </a:r>
            <a:r>
              <a:rPr lang="en-US" dirty="0"/>
              <a:t>– act as a person of the portrayed culture would</a:t>
            </a:r>
          </a:p>
          <a:p>
            <a:r>
              <a:rPr lang="en-US" b="1" smtClean="0"/>
              <a:t>Believable </a:t>
            </a:r>
            <a:r>
              <a:rPr lang="en-US" dirty="0"/>
              <a:t>– maintain immersion by acting in a believably human way</a:t>
            </a:r>
          </a:p>
        </p:txBody>
      </p:sp>
    </p:spTree>
    <p:extLst>
      <p:ext uri="{BB962C8B-B14F-4D97-AF65-F5344CB8AC3E}">
        <p14:creationId xmlns:p14="http://schemas.microsoft.com/office/powerpoint/2010/main" val="71907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968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Assemble the parts?</vt:lpstr>
      <vt:lpstr>My problem; yes, it’s personal</vt:lpstr>
      <vt:lpstr>Thinking and acting</vt:lpstr>
      <vt:lpstr>Mind and body</vt:lpstr>
      <vt:lpstr>Symbols</vt:lpstr>
      <vt:lpstr>Being believable</vt:lpstr>
      <vt:lpstr>What makes the agent believable?</vt:lpstr>
      <vt:lpstr>Back to the “Angry Grandmother”</vt:lpstr>
      <vt:lpstr>Requirements</vt:lpstr>
      <vt:lpstr>Relation to program design units</vt:lpstr>
      <vt:lpstr>Relation to program design units</vt:lpstr>
      <vt:lpstr>Relation to program design units</vt:lpstr>
      <vt:lpstr>Where to do these go?</vt:lpstr>
      <vt:lpstr>Solving the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 the parts?</dc:title>
  <dc:creator>Dan Rochowiak</dc:creator>
  <cp:lastModifiedBy>Dan Rochowiak</cp:lastModifiedBy>
  <cp:revision>14</cp:revision>
  <dcterms:created xsi:type="dcterms:W3CDTF">2016-04-04T17:51:25Z</dcterms:created>
  <dcterms:modified xsi:type="dcterms:W3CDTF">2016-04-05T15:46:43Z</dcterms:modified>
</cp:coreProperties>
</file>