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21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03A13-9D51-44FF-8E50-290AFEE6415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1F9DE-C599-4E22-AC2A-378A1E644295}" type="slidenum">
              <a:rPr lang="en-US" smtClean="0"/>
              <a:t>‹#›</a:t>
            </a:fld>
            <a:endParaRPr lang="en-US"/>
          </a:p>
        </p:txBody>
      </p:sp>
    </p:spTree>
    <p:extLst>
      <p:ext uri="{BB962C8B-B14F-4D97-AF65-F5344CB8AC3E}">
        <p14:creationId xmlns:p14="http://schemas.microsoft.com/office/powerpoint/2010/main" val="242694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03A13-9D51-44FF-8E50-290AFEE6415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1F9DE-C599-4E22-AC2A-378A1E644295}" type="slidenum">
              <a:rPr lang="en-US" smtClean="0"/>
              <a:t>‹#›</a:t>
            </a:fld>
            <a:endParaRPr lang="en-US"/>
          </a:p>
        </p:txBody>
      </p:sp>
    </p:spTree>
    <p:extLst>
      <p:ext uri="{BB962C8B-B14F-4D97-AF65-F5344CB8AC3E}">
        <p14:creationId xmlns:p14="http://schemas.microsoft.com/office/powerpoint/2010/main" val="70083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03A13-9D51-44FF-8E50-290AFEE6415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1F9DE-C599-4E22-AC2A-378A1E644295}" type="slidenum">
              <a:rPr lang="en-US" smtClean="0"/>
              <a:t>‹#›</a:t>
            </a:fld>
            <a:endParaRPr lang="en-US"/>
          </a:p>
        </p:txBody>
      </p:sp>
    </p:spTree>
    <p:extLst>
      <p:ext uri="{BB962C8B-B14F-4D97-AF65-F5344CB8AC3E}">
        <p14:creationId xmlns:p14="http://schemas.microsoft.com/office/powerpoint/2010/main" val="320172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03A13-9D51-44FF-8E50-290AFEE6415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1F9DE-C599-4E22-AC2A-378A1E644295}" type="slidenum">
              <a:rPr lang="en-US" smtClean="0"/>
              <a:t>‹#›</a:t>
            </a:fld>
            <a:endParaRPr lang="en-US"/>
          </a:p>
        </p:txBody>
      </p:sp>
    </p:spTree>
    <p:extLst>
      <p:ext uri="{BB962C8B-B14F-4D97-AF65-F5344CB8AC3E}">
        <p14:creationId xmlns:p14="http://schemas.microsoft.com/office/powerpoint/2010/main" val="272007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03A13-9D51-44FF-8E50-290AFEE64157}"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1F9DE-C599-4E22-AC2A-378A1E644295}" type="slidenum">
              <a:rPr lang="en-US" smtClean="0"/>
              <a:t>‹#›</a:t>
            </a:fld>
            <a:endParaRPr lang="en-US"/>
          </a:p>
        </p:txBody>
      </p:sp>
    </p:spTree>
    <p:extLst>
      <p:ext uri="{BB962C8B-B14F-4D97-AF65-F5344CB8AC3E}">
        <p14:creationId xmlns:p14="http://schemas.microsoft.com/office/powerpoint/2010/main" val="194075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03A13-9D51-44FF-8E50-290AFEE64157}"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1F9DE-C599-4E22-AC2A-378A1E644295}" type="slidenum">
              <a:rPr lang="en-US" smtClean="0"/>
              <a:t>‹#›</a:t>
            </a:fld>
            <a:endParaRPr lang="en-US"/>
          </a:p>
        </p:txBody>
      </p:sp>
    </p:spTree>
    <p:extLst>
      <p:ext uri="{BB962C8B-B14F-4D97-AF65-F5344CB8AC3E}">
        <p14:creationId xmlns:p14="http://schemas.microsoft.com/office/powerpoint/2010/main" val="66849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03A13-9D51-44FF-8E50-290AFEE64157}" type="datetimeFigureOut">
              <a:rPr lang="en-US" smtClean="0"/>
              <a:t>2/23/2016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21F9DE-C599-4E22-AC2A-378A1E644295}" type="slidenum">
              <a:rPr lang="en-US" smtClean="0"/>
              <a:t>‹#›</a:t>
            </a:fld>
            <a:endParaRPr lang="en-US"/>
          </a:p>
        </p:txBody>
      </p:sp>
    </p:spTree>
    <p:extLst>
      <p:ext uri="{BB962C8B-B14F-4D97-AF65-F5344CB8AC3E}">
        <p14:creationId xmlns:p14="http://schemas.microsoft.com/office/powerpoint/2010/main" val="247158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403A13-9D51-44FF-8E50-290AFEE64157}" type="datetimeFigureOut">
              <a:rPr lang="en-US" smtClean="0"/>
              <a:t>2/23/2016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21F9DE-C599-4E22-AC2A-378A1E644295}" type="slidenum">
              <a:rPr lang="en-US" smtClean="0"/>
              <a:t>‹#›</a:t>
            </a:fld>
            <a:endParaRPr lang="en-US"/>
          </a:p>
        </p:txBody>
      </p:sp>
    </p:spTree>
    <p:extLst>
      <p:ext uri="{BB962C8B-B14F-4D97-AF65-F5344CB8AC3E}">
        <p14:creationId xmlns:p14="http://schemas.microsoft.com/office/powerpoint/2010/main" val="822242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03A13-9D51-44FF-8E50-290AFEE64157}" type="datetimeFigureOut">
              <a:rPr lang="en-US" smtClean="0"/>
              <a:t>2/23/2016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1F9DE-C599-4E22-AC2A-378A1E644295}" type="slidenum">
              <a:rPr lang="en-US" smtClean="0"/>
              <a:t>‹#›</a:t>
            </a:fld>
            <a:endParaRPr lang="en-US"/>
          </a:p>
        </p:txBody>
      </p:sp>
    </p:spTree>
    <p:extLst>
      <p:ext uri="{BB962C8B-B14F-4D97-AF65-F5344CB8AC3E}">
        <p14:creationId xmlns:p14="http://schemas.microsoft.com/office/powerpoint/2010/main" val="306353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03A13-9D51-44FF-8E50-290AFEE64157}"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1F9DE-C599-4E22-AC2A-378A1E644295}" type="slidenum">
              <a:rPr lang="en-US" smtClean="0"/>
              <a:t>‹#›</a:t>
            </a:fld>
            <a:endParaRPr lang="en-US"/>
          </a:p>
        </p:txBody>
      </p:sp>
    </p:spTree>
    <p:extLst>
      <p:ext uri="{BB962C8B-B14F-4D97-AF65-F5344CB8AC3E}">
        <p14:creationId xmlns:p14="http://schemas.microsoft.com/office/powerpoint/2010/main" val="342599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03A13-9D51-44FF-8E50-290AFEE64157}"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1F9DE-C599-4E22-AC2A-378A1E644295}" type="slidenum">
              <a:rPr lang="en-US" smtClean="0"/>
              <a:t>‹#›</a:t>
            </a:fld>
            <a:endParaRPr lang="en-US"/>
          </a:p>
        </p:txBody>
      </p:sp>
    </p:spTree>
    <p:extLst>
      <p:ext uri="{BB962C8B-B14F-4D97-AF65-F5344CB8AC3E}">
        <p14:creationId xmlns:p14="http://schemas.microsoft.com/office/powerpoint/2010/main" val="364181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03A13-9D51-44FF-8E50-290AFEE64157}" type="datetimeFigureOut">
              <a:rPr lang="en-US" smtClean="0"/>
              <a:t>2/23/2016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1F9DE-C599-4E22-AC2A-378A1E644295}" type="slidenum">
              <a:rPr lang="en-US" smtClean="0"/>
              <a:t>‹#›</a:t>
            </a:fld>
            <a:endParaRPr lang="en-US"/>
          </a:p>
        </p:txBody>
      </p:sp>
    </p:spTree>
    <p:extLst>
      <p:ext uri="{BB962C8B-B14F-4D97-AF65-F5344CB8AC3E}">
        <p14:creationId xmlns:p14="http://schemas.microsoft.com/office/powerpoint/2010/main" val="1625002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Games and gaming continued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7150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Identify the relation of the value of the engagement decision to the possible actions.</a:t>
            </a:r>
          </a:p>
          <a:p>
            <a:r>
              <a:rPr lang="en-US" dirty="0" smtClean="0"/>
              <a:t>Simple version</a:t>
            </a:r>
          </a:p>
          <a:p>
            <a:pPr lvl="1"/>
            <a:r>
              <a:rPr lang="en-US" dirty="0" smtClean="0"/>
              <a:t>If engagement decision value is greater than X then do A</a:t>
            </a:r>
          </a:p>
          <a:p>
            <a:pPr lvl="1"/>
            <a:r>
              <a:rPr lang="en-US" dirty="0" smtClean="0"/>
              <a:t>If engagement decision value is between X and Y (Y less than X) do B</a:t>
            </a:r>
          </a:p>
          <a:p>
            <a:pPr lvl="1"/>
            <a:r>
              <a:rPr lang="en-US" dirty="0" smtClean="0"/>
              <a:t>If engagement decision value is less than Y then do C</a:t>
            </a:r>
          </a:p>
          <a:p>
            <a:r>
              <a:rPr lang="en-US" dirty="0" smtClean="0"/>
              <a:t>Additional modification by allowing that differing percentages of the time do A, B, or C</a:t>
            </a:r>
          </a:p>
          <a:p>
            <a:pPr lvl="1"/>
            <a:r>
              <a:rPr lang="en-US" dirty="0" smtClean="0"/>
              <a:t>For example if engagement decision value is less than Y, then P% do A, Q% do B and R% do C</a:t>
            </a:r>
          </a:p>
          <a:p>
            <a:endParaRPr lang="en-US" dirty="0"/>
          </a:p>
        </p:txBody>
      </p:sp>
    </p:spTree>
    <p:extLst>
      <p:ext uri="{BB962C8B-B14F-4D97-AF65-F5344CB8AC3E}">
        <p14:creationId xmlns:p14="http://schemas.microsoft.com/office/powerpoint/2010/main" val="386383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there may be another consideration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Normative decision making</a:t>
            </a:r>
          </a:p>
          <a:p>
            <a:r>
              <a:rPr lang="en-US" dirty="0" smtClean="0"/>
              <a:t>Decision maker:</a:t>
            </a:r>
          </a:p>
          <a:p>
            <a:pPr lvl="1"/>
            <a:r>
              <a:rPr lang="en-US" dirty="0" smtClean="0"/>
              <a:t>Has all of the relevant information</a:t>
            </a:r>
          </a:p>
          <a:p>
            <a:pPr lvl="1"/>
            <a:r>
              <a:rPr lang="en-US" dirty="0" smtClean="0"/>
              <a:t>Is able to perceive the information with the accuracy needed</a:t>
            </a:r>
          </a:p>
          <a:p>
            <a:pPr lvl="1"/>
            <a:r>
              <a:rPr lang="en-US" dirty="0" smtClean="0"/>
              <a:t>Is able to perfectly perform all the calculations necessary to apply the facts</a:t>
            </a:r>
          </a:p>
          <a:p>
            <a:pPr lvl="1"/>
            <a:r>
              <a:rPr lang="en-US" dirty="0" smtClean="0"/>
              <a:t>Is perfectly rational</a:t>
            </a:r>
          </a:p>
          <a:p>
            <a:r>
              <a:rPr lang="en-US" dirty="0" smtClean="0"/>
              <a:t>When on of the characteristics does not apply normative decision making does not apply.</a:t>
            </a:r>
          </a:p>
          <a:p>
            <a:endParaRPr lang="en-US" dirty="0"/>
          </a:p>
        </p:txBody>
      </p:sp>
    </p:spTree>
    <p:extLst>
      <p:ext uri="{BB962C8B-B14F-4D97-AF65-F5344CB8AC3E}">
        <p14:creationId xmlns:p14="http://schemas.microsoft.com/office/powerpoint/2010/main" val="123276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Games to consider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tic-tac-toe and blackjack it is relatively easy to determine what the character or player should do.</a:t>
            </a:r>
          </a:p>
          <a:p>
            <a:r>
              <a:rPr lang="en-US" dirty="0" smtClean="0"/>
              <a:t>This is normative even though in blackjack analysis leads to the probability of what you should do.</a:t>
            </a:r>
          </a:p>
          <a:p>
            <a:r>
              <a:rPr lang="en-US" dirty="0" smtClean="0"/>
              <a:t>Note that in each occurrence of a set of conditions in either of theses two sorts of games, the same action is what the character or player should do, and if the system is set so that the character or player will do what it should do, the results are repetitive and ‘mechanical.</a:t>
            </a:r>
            <a:endParaRPr lang="en-US" dirty="0"/>
          </a:p>
        </p:txBody>
      </p:sp>
    </p:spTree>
    <p:extLst>
      <p:ext uri="{BB962C8B-B14F-4D97-AF65-F5344CB8AC3E}">
        <p14:creationId xmlns:p14="http://schemas.microsoft.com/office/powerpoint/2010/main" val="2799304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a:t>
            </a:r>
            <a:endParaRPr lang="en-US" dirty="0"/>
          </a:p>
        </p:txBody>
      </p:sp>
      <p:sp>
        <p:nvSpPr>
          <p:cNvPr id="4" name="TextBox 3"/>
          <p:cNvSpPr txBox="1"/>
          <p:nvPr/>
        </p:nvSpPr>
        <p:spPr>
          <a:xfrm>
            <a:off x="990600" y="1600200"/>
            <a:ext cx="2725426" cy="369332"/>
          </a:xfrm>
          <a:prstGeom prst="rect">
            <a:avLst/>
          </a:prstGeom>
          <a:noFill/>
        </p:spPr>
        <p:txBody>
          <a:bodyPr wrap="none" rtlCol="0">
            <a:spAutoFit/>
          </a:bodyPr>
          <a:lstStyle/>
          <a:p>
            <a:r>
              <a:rPr lang="en-US" b="1" dirty="0" smtClean="0"/>
              <a:t>Normative decision theory</a:t>
            </a:r>
            <a:endParaRPr lang="en-US" b="1" dirty="0"/>
          </a:p>
        </p:txBody>
      </p:sp>
      <p:sp>
        <p:nvSpPr>
          <p:cNvPr id="5" name="TextBox 4"/>
          <p:cNvSpPr txBox="1"/>
          <p:nvPr/>
        </p:nvSpPr>
        <p:spPr>
          <a:xfrm>
            <a:off x="1219200" y="2007275"/>
            <a:ext cx="1406091" cy="1754326"/>
          </a:xfrm>
          <a:prstGeom prst="rect">
            <a:avLst/>
          </a:prstGeom>
          <a:noFill/>
          <a:ln w="12700">
            <a:solidFill>
              <a:schemeClr val="tx1"/>
            </a:solidFill>
          </a:ln>
        </p:spPr>
        <p:txBody>
          <a:bodyPr wrap="none" rtlCol="0">
            <a:spAutoFit/>
          </a:bodyPr>
          <a:lstStyle/>
          <a:p>
            <a:r>
              <a:rPr lang="en-US" dirty="0" smtClean="0"/>
              <a:t>World model</a:t>
            </a:r>
          </a:p>
          <a:p>
            <a:r>
              <a:rPr lang="en-US" dirty="0" smtClean="0"/>
              <a:t>Fact</a:t>
            </a:r>
          </a:p>
          <a:p>
            <a:r>
              <a:rPr lang="en-US" dirty="0" smtClean="0"/>
              <a:t>Fact</a:t>
            </a:r>
          </a:p>
          <a:p>
            <a:r>
              <a:rPr lang="en-US" dirty="0" smtClean="0"/>
              <a:t>Fact</a:t>
            </a:r>
          </a:p>
          <a:p>
            <a:r>
              <a:rPr lang="en-US" dirty="0" smtClean="0"/>
              <a:t>Fact</a:t>
            </a:r>
          </a:p>
          <a:p>
            <a:r>
              <a:rPr lang="en-US" dirty="0" smtClean="0"/>
              <a:t>…</a:t>
            </a:r>
            <a:endParaRPr lang="en-US" dirty="0"/>
          </a:p>
        </p:txBody>
      </p:sp>
      <p:sp>
        <p:nvSpPr>
          <p:cNvPr id="6" name="TextBox 5"/>
          <p:cNvSpPr txBox="1"/>
          <p:nvPr/>
        </p:nvSpPr>
        <p:spPr>
          <a:xfrm>
            <a:off x="4114800" y="2561273"/>
            <a:ext cx="1198533" cy="646331"/>
          </a:xfrm>
          <a:prstGeom prst="rect">
            <a:avLst/>
          </a:prstGeom>
          <a:noFill/>
          <a:ln w="12700">
            <a:solidFill>
              <a:schemeClr val="tx1"/>
            </a:solidFill>
          </a:ln>
        </p:spPr>
        <p:txBody>
          <a:bodyPr wrap="none" rtlCol="0">
            <a:spAutoFit/>
          </a:bodyPr>
          <a:lstStyle/>
          <a:p>
            <a:r>
              <a:rPr lang="en-US" dirty="0" smtClean="0"/>
              <a:t>Perfect </a:t>
            </a:r>
          </a:p>
          <a:p>
            <a:r>
              <a:rPr lang="en-US" dirty="0" smtClean="0"/>
              <a:t>calculation</a:t>
            </a:r>
            <a:endParaRPr lang="en-US" dirty="0"/>
          </a:p>
        </p:txBody>
      </p:sp>
      <p:sp>
        <p:nvSpPr>
          <p:cNvPr id="7" name="TextBox 6"/>
          <p:cNvSpPr txBox="1"/>
          <p:nvPr/>
        </p:nvSpPr>
        <p:spPr>
          <a:xfrm>
            <a:off x="6705600" y="2561273"/>
            <a:ext cx="1175515" cy="646331"/>
          </a:xfrm>
          <a:prstGeom prst="rect">
            <a:avLst/>
          </a:prstGeom>
          <a:noFill/>
          <a:ln w="12700">
            <a:solidFill>
              <a:schemeClr val="tx1"/>
            </a:solidFill>
          </a:ln>
        </p:spPr>
        <p:txBody>
          <a:bodyPr wrap="none" rtlCol="0">
            <a:spAutoFit/>
          </a:bodyPr>
          <a:lstStyle/>
          <a:p>
            <a:r>
              <a:rPr lang="en-US" dirty="0" smtClean="0"/>
              <a:t>Prescribed</a:t>
            </a:r>
          </a:p>
          <a:p>
            <a:r>
              <a:rPr lang="en-US" dirty="0" smtClean="0"/>
              <a:t>Decision</a:t>
            </a:r>
            <a:endParaRPr lang="en-US" dirty="0"/>
          </a:p>
        </p:txBody>
      </p:sp>
      <p:sp>
        <p:nvSpPr>
          <p:cNvPr id="8" name="TextBox 7"/>
          <p:cNvSpPr txBox="1"/>
          <p:nvPr/>
        </p:nvSpPr>
        <p:spPr>
          <a:xfrm>
            <a:off x="838200" y="3809905"/>
            <a:ext cx="2777940" cy="369332"/>
          </a:xfrm>
          <a:prstGeom prst="rect">
            <a:avLst/>
          </a:prstGeom>
          <a:noFill/>
        </p:spPr>
        <p:txBody>
          <a:bodyPr wrap="none" rtlCol="0">
            <a:spAutoFit/>
          </a:bodyPr>
          <a:lstStyle/>
          <a:p>
            <a:r>
              <a:rPr lang="en-US" b="1" dirty="0" smtClean="0"/>
              <a:t>Descriptive decision theory</a:t>
            </a:r>
            <a:endParaRPr lang="en-US" b="1" dirty="0"/>
          </a:p>
        </p:txBody>
      </p:sp>
      <p:sp>
        <p:nvSpPr>
          <p:cNvPr id="9" name="TextBox 8"/>
          <p:cNvSpPr txBox="1"/>
          <p:nvPr/>
        </p:nvSpPr>
        <p:spPr>
          <a:xfrm>
            <a:off x="1219200" y="4265474"/>
            <a:ext cx="1828514" cy="1754326"/>
          </a:xfrm>
          <a:prstGeom prst="rect">
            <a:avLst/>
          </a:prstGeom>
          <a:noFill/>
          <a:ln w="12700">
            <a:solidFill>
              <a:schemeClr val="tx1"/>
            </a:solidFill>
          </a:ln>
        </p:spPr>
        <p:txBody>
          <a:bodyPr wrap="none" rtlCol="0">
            <a:spAutoFit/>
          </a:bodyPr>
          <a:lstStyle/>
          <a:p>
            <a:r>
              <a:rPr lang="en-US" dirty="0" smtClean="0"/>
              <a:t>Past observations</a:t>
            </a:r>
          </a:p>
          <a:p>
            <a:r>
              <a:rPr lang="en-US" dirty="0" smtClean="0"/>
              <a:t>observation</a:t>
            </a:r>
          </a:p>
          <a:p>
            <a:r>
              <a:rPr lang="en-US" dirty="0" smtClean="0"/>
              <a:t>observation</a:t>
            </a:r>
          </a:p>
          <a:p>
            <a:r>
              <a:rPr lang="en-US" dirty="0" smtClean="0"/>
              <a:t>observation</a:t>
            </a:r>
          </a:p>
          <a:p>
            <a:r>
              <a:rPr lang="en-US" dirty="0" smtClean="0"/>
              <a:t>observation</a:t>
            </a:r>
          </a:p>
          <a:p>
            <a:r>
              <a:rPr lang="en-US" dirty="0" smtClean="0"/>
              <a:t>…</a:t>
            </a:r>
            <a:endParaRPr lang="en-US" dirty="0"/>
          </a:p>
        </p:txBody>
      </p:sp>
      <p:sp>
        <p:nvSpPr>
          <p:cNvPr id="10" name="TextBox 9"/>
          <p:cNvSpPr txBox="1"/>
          <p:nvPr/>
        </p:nvSpPr>
        <p:spPr>
          <a:xfrm>
            <a:off x="4295252" y="4819472"/>
            <a:ext cx="1578124" cy="646331"/>
          </a:xfrm>
          <a:prstGeom prst="rect">
            <a:avLst/>
          </a:prstGeom>
          <a:noFill/>
          <a:ln w="12700">
            <a:solidFill>
              <a:schemeClr val="tx1"/>
            </a:solidFill>
          </a:ln>
        </p:spPr>
        <p:txBody>
          <a:bodyPr wrap="none" rtlCol="0">
            <a:spAutoFit/>
          </a:bodyPr>
          <a:lstStyle/>
          <a:p>
            <a:r>
              <a:rPr lang="en-US" dirty="0" smtClean="0"/>
              <a:t>Mathematical </a:t>
            </a:r>
          </a:p>
          <a:p>
            <a:r>
              <a:rPr lang="en-US" dirty="0" smtClean="0"/>
              <a:t>summarization</a:t>
            </a:r>
            <a:endParaRPr lang="en-US" dirty="0"/>
          </a:p>
        </p:txBody>
      </p:sp>
      <p:sp>
        <p:nvSpPr>
          <p:cNvPr id="11" name="TextBox 10"/>
          <p:cNvSpPr txBox="1"/>
          <p:nvPr/>
        </p:nvSpPr>
        <p:spPr>
          <a:xfrm>
            <a:off x="6934200" y="4819472"/>
            <a:ext cx="1122423" cy="646331"/>
          </a:xfrm>
          <a:prstGeom prst="rect">
            <a:avLst/>
          </a:prstGeom>
          <a:noFill/>
          <a:ln w="12700">
            <a:solidFill>
              <a:schemeClr val="tx1"/>
            </a:solidFill>
          </a:ln>
        </p:spPr>
        <p:txBody>
          <a:bodyPr wrap="none" rtlCol="0">
            <a:spAutoFit/>
          </a:bodyPr>
          <a:lstStyle/>
          <a:p>
            <a:r>
              <a:rPr lang="en-US" dirty="0" smtClean="0"/>
              <a:t>Described</a:t>
            </a:r>
          </a:p>
          <a:p>
            <a:r>
              <a:rPr lang="en-US" dirty="0" smtClean="0"/>
              <a:t>trends</a:t>
            </a:r>
            <a:endParaRPr lang="en-US" dirty="0"/>
          </a:p>
        </p:txBody>
      </p:sp>
      <p:cxnSp>
        <p:nvCxnSpPr>
          <p:cNvPr id="15" name="Straight Arrow Connector 14"/>
          <p:cNvCxnSpPr>
            <a:stCxn id="5" idx="3"/>
            <a:endCxn id="6" idx="1"/>
          </p:cNvCxnSpPr>
          <p:nvPr/>
        </p:nvCxnSpPr>
        <p:spPr>
          <a:xfrm>
            <a:off x="2625291" y="2884438"/>
            <a:ext cx="148950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7" idx="1"/>
          </p:cNvCxnSpPr>
          <p:nvPr/>
        </p:nvCxnSpPr>
        <p:spPr>
          <a:xfrm>
            <a:off x="5313333" y="2884439"/>
            <a:ext cx="13922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1"/>
          </p:cNvCxnSpPr>
          <p:nvPr/>
        </p:nvCxnSpPr>
        <p:spPr>
          <a:xfrm>
            <a:off x="3047714" y="5142637"/>
            <a:ext cx="124753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1" idx="1"/>
          </p:cNvCxnSpPr>
          <p:nvPr/>
        </p:nvCxnSpPr>
        <p:spPr>
          <a:xfrm>
            <a:off x="5873376" y="5142638"/>
            <a:ext cx="10608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76851" y="2554069"/>
            <a:ext cx="1091261" cy="584775"/>
          </a:xfrm>
          <a:prstGeom prst="rect">
            <a:avLst/>
          </a:prstGeom>
          <a:noFill/>
        </p:spPr>
        <p:txBody>
          <a:bodyPr wrap="none" rtlCol="0">
            <a:spAutoFit/>
          </a:bodyPr>
          <a:lstStyle/>
          <a:p>
            <a:pPr algn="ctr"/>
            <a:r>
              <a:rPr lang="en-US" sz="1600" i="1" dirty="0" smtClean="0"/>
              <a:t>Perfect</a:t>
            </a:r>
          </a:p>
          <a:p>
            <a:pPr algn="ctr"/>
            <a:r>
              <a:rPr lang="en-US" sz="1600" i="1" dirty="0" smtClean="0"/>
              <a:t>perception</a:t>
            </a:r>
            <a:endParaRPr lang="en-US" sz="1600" i="1" dirty="0"/>
          </a:p>
        </p:txBody>
      </p:sp>
      <p:sp>
        <p:nvSpPr>
          <p:cNvPr id="23" name="TextBox 22"/>
          <p:cNvSpPr txBox="1"/>
          <p:nvPr/>
        </p:nvSpPr>
        <p:spPr>
          <a:xfrm>
            <a:off x="5485923" y="2561273"/>
            <a:ext cx="1047083" cy="584775"/>
          </a:xfrm>
          <a:prstGeom prst="rect">
            <a:avLst/>
          </a:prstGeom>
          <a:noFill/>
        </p:spPr>
        <p:txBody>
          <a:bodyPr wrap="none" rtlCol="0">
            <a:spAutoFit/>
          </a:bodyPr>
          <a:lstStyle/>
          <a:p>
            <a:pPr algn="ctr"/>
            <a:r>
              <a:rPr lang="en-US" sz="1600" i="1" dirty="0" smtClean="0"/>
              <a:t>Perfect</a:t>
            </a:r>
          </a:p>
          <a:p>
            <a:pPr algn="ctr"/>
            <a:r>
              <a:rPr lang="en-US" sz="1600" i="1" dirty="0" smtClean="0"/>
              <a:t>rationality</a:t>
            </a:r>
            <a:endParaRPr lang="en-US" sz="1600" i="1" dirty="0"/>
          </a:p>
        </p:txBody>
      </p:sp>
      <p:sp>
        <p:nvSpPr>
          <p:cNvPr id="26" name="TextBox 25"/>
          <p:cNvSpPr txBox="1"/>
          <p:nvPr/>
        </p:nvSpPr>
        <p:spPr>
          <a:xfrm>
            <a:off x="3175400" y="4800600"/>
            <a:ext cx="992451" cy="584775"/>
          </a:xfrm>
          <a:prstGeom prst="rect">
            <a:avLst/>
          </a:prstGeom>
          <a:noFill/>
        </p:spPr>
        <p:txBody>
          <a:bodyPr wrap="none" rtlCol="0">
            <a:spAutoFit/>
          </a:bodyPr>
          <a:lstStyle/>
          <a:p>
            <a:pPr algn="ctr"/>
            <a:r>
              <a:rPr lang="en-US" sz="1600" i="1" dirty="0" smtClean="0"/>
              <a:t>Data</a:t>
            </a:r>
          </a:p>
          <a:p>
            <a:pPr algn="ctr"/>
            <a:r>
              <a:rPr lang="en-US" sz="1600" i="1" dirty="0" smtClean="0"/>
              <a:t>collection</a:t>
            </a:r>
            <a:endParaRPr lang="en-US" sz="1600" i="1" dirty="0"/>
          </a:p>
        </p:txBody>
      </p:sp>
      <p:sp>
        <p:nvSpPr>
          <p:cNvPr id="29" name="TextBox 28"/>
          <p:cNvSpPr txBox="1"/>
          <p:nvPr/>
        </p:nvSpPr>
        <p:spPr>
          <a:xfrm>
            <a:off x="5943600" y="4840069"/>
            <a:ext cx="976165" cy="584775"/>
          </a:xfrm>
          <a:prstGeom prst="rect">
            <a:avLst/>
          </a:prstGeom>
          <a:noFill/>
        </p:spPr>
        <p:txBody>
          <a:bodyPr wrap="none" rtlCol="0">
            <a:spAutoFit/>
          </a:bodyPr>
          <a:lstStyle/>
          <a:p>
            <a:r>
              <a:rPr lang="en-US" sz="1600" i="1" dirty="0" smtClean="0"/>
              <a:t>Objective</a:t>
            </a:r>
          </a:p>
          <a:p>
            <a:r>
              <a:rPr lang="en-US" sz="1600" i="1" dirty="0" smtClean="0"/>
              <a:t>analysis</a:t>
            </a:r>
            <a:endParaRPr lang="en-US" sz="1600" i="1" dirty="0"/>
          </a:p>
        </p:txBody>
      </p:sp>
    </p:spTree>
    <p:extLst>
      <p:ext uri="{BB962C8B-B14F-4D97-AF65-F5344CB8AC3E}">
        <p14:creationId xmlns:p14="http://schemas.microsoft.com/office/powerpoint/2010/main" val="239774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 and sketch</a:t>
            </a:r>
            <a:endParaRPr lang="en-US" dirty="0"/>
          </a:p>
        </p:txBody>
      </p:sp>
      <p:sp>
        <p:nvSpPr>
          <p:cNvPr id="3" name="Content Placeholder 2"/>
          <p:cNvSpPr>
            <a:spLocks noGrp="1"/>
          </p:cNvSpPr>
          <p:nvPr>
            <p:ph idx="1"/>
          </p:nvPr>
        </p:nvSpPr>
        <p:spPr/>
        <p:txBody>
          <a:bodyPr>
            <a:normAutofit lnSpcReduction="10000"/>
          </a:bodyPr>
          <a:lstStyle/>
          <a:p>
            <a:r>
              <a:rPr lang="en-US" dirty="0" smtClean="0"/>
              <a:t>You now have a first point of entry into the NPIC making interesting decisions.</a:t>
            </a:r>
          </a:p>
          <a:p>
            <a:r>
              <a:rPr lang="en-US" dirty="0" smtClean="0"/>
              <a:t>Note that there are a number of items that the NPIC must have access to. What might they be?</a:t>
            </a:r>
          </a:p>
          <a:p>
            <a:r>
              <a:rPr lang="en-US" dirty="0" smtClean="0"/>
              <a:t>Theses characteristics will need to be combined? How should they be combined?</a:t>
            </a:r>
          </a:p>
          <a:p>
            <a:r>
              <a:rPr lang="en-US" dirty="0" smtClean="0"/>
              <a:t>The outcome of a decision is a behavior. What will these </a:t>
            </a:r>
            <a:r>
              <a:rPr lang="en-US" smtClean="0"/>
              <a:t>behaviors be?</a:t>
            </a:r>
            <a:endParaRPr lang="en-US" dirty="0"/>
          </a:p>
        </p:txBody>
      </p:sp>
    </p:spTree>
    <p:extLst>
      <p:ext uri="{BB962C8B-B14F-4D97-AF65-F5344CB8AC3E}">
        <p14:creationId xmlns:p14="http://schemas.microsoft.com/office/powerpoint/2010/main" val="139918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for decisions</a:t>
            </a:r>
            <a:endParaRPr lang="en-US" dirty="0"/>
          </a:p>
        </p:txBody>
      </p:sp>
      <p:sp>
        <p:nvSpPr>
          <p:cNvPr id="3" name="Content Placeholder 2"/>
          <p:cNvSpPr>
            <a:spLocks noGrp="1"/>
          </p:cNvSpPr>
          <p:nvPr>
            <p:ph idx="1"/>
          </p:nvPr>
        </p:nvSpPr>
        <p:spPr/>
        <p:txBody>
          <a:bodyPr>
            <a:normAutofit lnSpcReduction="10000"/>
          </a:bodyPr>
          <a:lstStyle/>
          <a:p>
            <a:r>
              <a:rPr lang="en-US" dirty="0" smtClean="0"/>
              <a:t>Razor blades. Five refills in a pack.</a:t>
            </a:r>
          </a:p>
          <a:p>
            <a:r>
              <a:rPr lang="en-US" dirty="0" smtClean="0"/>
              <a:t>First and last are used more</a:t>
            </a:r>
          </a:p>
          <a:p>
            <a:r>
              <a:rPr lang="en-US" dirty="0" smtClean="0"/>
              <a:t>Blades 2, 3, and 4 should be the most attractive.</a:t>
            </a:r>
          </a:p>
          <a:p>
            <a:r>
              <a:rPr lang="en-US" dirty="0" smtClean="0"/>
              <a:t>Without knowledge of blade use all would be equally attractive.</a:t>
            </a:r>
          </a:p>
          <a:p>
            <a:r>
              <a:rPr lang="en-US" dirty="0" smtClean="0"/>
              <a:t>Observation and latent inhibition separate the world into important and not important and makes a path for categorization.</a:t>
            </a:r>
            <a:endParaRPr lang="en-US" dirty="0"/>
          </a:p>
        </p:txBody>
      </p:sp>
    </p:spTree>
    <p:extLst>
      <p:ext uri="{BB962C8B-B14F-4D97-AF65-F5344CB8AC3E}">
        <p14:creationId xmlns:p14="http://schemas.microsoft.com/office/powerpoint/2010/main" val="189978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Transitions</a:t>
            </a:r>
            <a:endParaRPr lang="en-US" dirty="0"/>
          </a:p>
        </p:txBody>
      </p:sp>
      <p:sp>
        <p:nvSpPr>
          <p:cNvPr id="3" name="Content Placeholder 2"/>
          <p:cNvSpPr>
            <a:spLocks noGrp="1"/>
          </p:cNvSpPr>
          <p:nvPr>
            <p:ph idx="1"/>
          </p:nvPr>
        </p:nvSpPr>
        <p:spPr/>
        <p:txBody>
          <a:bodyPr/>
          <a:lstStyle/>
          <a:p>
            <a:r>
              <a:rPr lang="en-US" dirty="0" smtClean="0"/>
              <a:t>Back to FSM.</a:t>
            </a:r>
          </a:p>
          <a:p>
            <a:r>
              <a:rPr lang="en-US" dirty="0" smtClean="0"/>
              <a:t>Start in state A, Transition to B when X. Transition to C when Y. Transition to D when Z.</a:t>
            </a:r>
          </a:p>
          <a:p>
            <a:r>
              <a:rPr lang="en-US" dirty="0" smtClean="0"/>
              <a:t>Rigid definition of behavior.</a:t>
            </a:r>
          </a:p>
          <a:p>
            <a:r>
              <a:rPr lang="en-US" dirty="0" smtClean="0"/>
              <a:t>Transition X, Y and Z are triggers. Blackjack anyone?</a:t>
            </a:r>
          </a:p>
          <a:p>
            <a:r>
              <a:rPr lang="en-US" dirty="0" smtClean="0"/>
              <a:t>Suggests playing poker as more interesting. Percentages anyone?</a:t>
            </a:r>
            <a:endParaRPr lang="en-US" dirty="0"/>
          </a:p>
        </p:txBody>
      </p:sp>
    </p:spTree>
    <p:extLst>
      <p:ext uri="{BB962C8B-B14F-4D97-AF65-F5344CB8AC3E}">
        <p14:creationId xmlns:p14="http://schemas.microsoft.com/office/powerpoint/2010/main" val="26508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really random but variable</a:t>
            </a:r>
            <a:endParaRPr lang="en-US" dirty="0"/>
          </a:p>
        </p:txBody>
      </p:sp>
      <p:sp>
        <p:nvSpPr>
          <p:cNvPr id="3" name="Content Placeholder 2"/>
          <p:cNvSpPr>
            <a:spLocks noGrp="1"/>
          </p:cNvSpPr>
          <p:nvPr>
            <p:ph idx="1"/>
          </p:nvPr>
        </p:nvSpPr>
        <p:spPr/>
        <p:txBody>
          <a:bodyPr/>
          <a:lstStyle/>
          <a:p>
            <a:r>
              <a:rPr lang="en-US" dirty="0" smtClean="0"/>
              <a:t>Back to FSM</a:t>
            </a:r>
          </a:p>
          <a:p>
            <a:r>
              <a:rPr lang="en-US" dirty="0" smtClean="0"/>
              <a:t>When a particular transition conditions occurs, transition to another state.</a:t>
            </a:r>
          </a:p>
          <a:p>
            <a:r>
              <a:rPr lang="en-US" dirty="0" smtClean="0"/>
              <a:t>Start in state A, Transition to B P% of the time when X. Transition to C Q% of the time when Y. Transition to D R% of the time when Z.</a:t>
            </a:r>
          </a:p>
          <a:p>
            <a:r>
              <a:rPr lang="en-US" dirty="0" smtClean="0"/>
              <a:t>Note that X, Y and Z may be the same thing.</a:t>
            </a:r>
            <a:endParaRPr lang="en-US" dirty="0" smtClean="0"/>
          </a:p>
          <a:p>
            <a:endParaRPr lang="en-US" dirty="0" smtClean="0"/>
          </a:p>
          <a:p>
            <a:endParaRPr lang="en-US" dirty="0"/>
          </a:p>
        </p:txBody>
      </p:sp>
    </p:spTree>
    <p:extLst>
      <p:ext uri="{BB962C8B-B14F-4D97-AF65-F5344CB8AC3E}">
        <p14:creationId xmlns:p14="http://schemas.microsoft.com/office/powerpoint/2010/main" val="10334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percentages</a:t>
            </a:r>
            <a:endParaRPr lang="en-US" dirty="0"/>
          </a:p>
        </p:txBody>
      </p:sp>
      <p:sp>
        <p:nvSpPr>
          <p:cNvPr id="3" name="Content Placeholder 2"/>
          <p:cNvSpPr>
            <a:spLocks noGrp="1"/>
          </p:cNvSpPr>
          <p:nvPr>
            <p:ph idx="1"/>
          </p:nvPr>
        </p:nvSpPr>
        <p:spPr/>
        <p:txBody>
          <a:bodyPr>
            <a:normAutofit/>
          </a:bodyPr>
          <a:lstStyle/>
          <a:p>
            <a:r>
              <a:rPr lang="en-US" dirty="0" smtClean="0"/>
              <a:t>Use a formula.</a:t>
            </a:r>
          </a:p>
          <a:p>
            <a:r>
              <a:rPr lang="en-US" dirty="0" smtClean="0"/>
              <a:t>Identify character conditions and actions.</a:t>
            </a:r>
          </a:p>
          <a:p>
            <a:r>
              <a:rPr lang="en-US" dirty="0" smtClean="0"/>
              <a:t>Text example Health (good, damaged, critical) and actions (attack, hide, flee).</a:t>
            </a:r>
          </a:p>
          <a:p>
            <a:r>
              <a:rPr lang="en-US" dirty="0" smtClean="0"/>
              <a:t>Simple but robust formulas</a:t>
            </a:r>
          </a:p>
          <a:p>
            <a:pPr lvl="1"/>
            <a:r>
              <a:rPr lang="en-US" dirty="0" smtClean="0">
                <a:latin typeface="Courier New" panose="02070309020205020404" pitchFamily="49" charset="0"/>
                <a:cs typeface="Courier New" panose="02070309020205020404" pitchFamily="49" charset="0"/>
              </a:rPr>
              <a:t>Attack = (Health * 0.7) + 10</a:t>
            </a:r>
          </a:p>
          <a:p>
            <a:pPr lvl="1"/>
            <a:r>
              <a:rPr lang="en-US" dirty="0" smtClean="0">
                <a:latin typeface="Courier New" panose="02070309020205020404" pitchFamily="49" charset="0"/>
                <a:cs typeface="Courier New" panose="02070309020205020404" pitchFamily="49" charset="0"/>
              </a:rPr>
              <a:t>Hide = (100 – Attack) * 0.3</a:t>
            </a:r>
          </a:p>
          <a:p>
            <a:pPr lvl="1"/>
            <a:r>
              <a:rPr lang="en-US" dirty="0" smtClean="0">
                <a:latin typeface="Courier New" panose="02070309020205020404" pitchFamily="49" charset="0"/>
                <a:cs typeface="Courier New" panose="02070309020205020404" pitchFamily="49" charset="0"/>
              </a:rPr>
              <a:t>Flee = (100 –Attack) * 0.7</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84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percentages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Empirical distributions</a:t>
            </a:r>
          </a:p>
          <a:p>
            <a:r>
              <a:rPr lang="en-US" dirty="0" smtClean="0"/>
              <a:t>Observe similar human decisions and identify relevant conditions</a:t>
            </a:r>
          </a:p>
          <a:p>
            <a:r>
              <a:rPr lang="en-US" dirty="0" smtClean="0"/>
              <a:t>Observe the behavior</a:t>
            </a:r>
          </a:p>
          <a:p>
            <a:r>
              <a:rPr lang="en-US" dirty="0" smtClean="0"/>
              <a:t>Establish distributions</a:t>
            </a:r>
          </a:p>
          <a:p>
            <a:r>
              <a:rPr lang="en-US" dirty="0" smtClean="0"/>
              <a:t>Typically use “experiment” games</a:t>
            </a:r>
          </a:p>
          <a:p>
            <a:r>
              <a:rPr lang="en-US" dirty="0" smtClean="0"/>
              <a:t>Relies on the idea that humans are not always fully rational but are in the main predictable.</a:t>
            </a:r>
          </a:p>
          <a:p>
            <a:r>
              <a:rPr lang="en-US" dirty="0" smtClean="0"/>
              <a:t>Many qualification but more interesting.</a:t>
            </a:r>
            <a:endParaRPr lang="en-US" dirty="0"/>
          </a:p>
        </p:txBody>
      </p:sp>
    </p:spTree>
    <p:extLst>
      <p:ext uri="{BB962C8B-B14F-4D97-AF65-F5344CB8AC3E}">
        <p14:creationId xmlns:p14="http://schemas.microsoft.com/office/powerpoint/2010/main" val="168626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the condition may be complex</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Use formulas and modularize.</a:t>
            </a:r>
          </a:p>
          <a:p>
            <a:r>
              <a:rPr lang="en-US" dirty="0" smtClean="0"/>
              <a:t>Points and weights is a good starting point.</a:t>
            </a:r>
          </a:p>
          <a:p>
            <a:r>
              <a:rPr lang="en-US" dirty="0" smtClean="0"/>
              <a:t>Allow that categories feed the decision and that categories have factors or sub-categories.</a:t>
            </a:r>
          </a:p>
          <a:p>
            <a:r>
              <a:rPr lang="en-US" dirty="0" smtClean="0"/>
              <a:t>Let the factors be based on some point mechanism.</a:t>
            </a:r>
          </a:p>
          <a:p>
            <a:r>
              <a:rPr lang="en-US" dirty="0" smtClean="0"/>
              <a:t>Find the percentage of the total points for the category by summing the total acquired factor points and dividing by the total available factor points.</a:t>
            </a:r>
          </a:p>
          <a:p>
            <a:r>
              <a:rPr lang="en-US" dirty="0" smtClean="0"/>
              <a:t>Place weights on the categories and sum to get the total decision weight.</a:t>
            </a:r>
            <a:endParaRPr lang="en-US" dirty="0"/>
          </a:p>
        </p:txBody>
      </p:sp>
    </p:spTree>
    <p:extLst>
      <p:ext uri="{BB962C8B-B14F-4D97-AF65-F5344CB8AC3E}">
        <p14:creationId xmlns:p14="http://schemas.microsoft.com/office/powerpoint/2010/main" val="22812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838200" y="1740408"/>
            <a:ext cx="1937710" cy="923330"/>
          </a:xfrm>
          <a:prstGeom prst="rect">
            <a:avLst/>
          </a:prstGeom>
          <a:noFill/>
          <a:ln w="12700" cmpd="sng">
            <a:solidFill>
              <a:schemeClr val="tx1"/>
            </a:solidFill>
          </a:ln>
        </p:spPr>
        <p:txBody>
          <a:bodyPr wrap="none" rtlCol="0">
            <a:spAutoFit/>
          </a:bodyPr>
          <a:lstStyle/>
          <a:p>
            <a:r>
              <a:rPr lang="en-US" dirty="0" smtClean="0"/>
              <a:t>Risk to agent</a:t>
            </a:r>
          </a:p>
          <a:p>
            <a:r>
              <a:rPr lang="en-US" dirty="0" smtClean="0"/>
              <a:t>+ agent’s health</a:t>
            </a:r>
          </a:p>
          <a:p>
            <a:r>
              <a:rPr lang="en-US" dirty="0" smtClean="0"/>
              <a:t>+ enemy’s weapon</a:t>
            </a:r>
            <a:endParaRPr lang="en-US" dirty="0"/>
          </a:p>
        </p:txBody>
      </p:sp>
      <p:sp>
        <p:nvSpPr>
          <p:cNvPr id="5" name="TextBox 4"/>
          <p:cNvSpPr txBox="1"/>
          <p:nvPr/>
        </p:nvSpPr>
        <p:spPr>
          <a:xfrm>
            <a:off x="3374646" y="1752600"/>
            <a:ext cx="1831592" cy="923330"/>
          </a:xfrm>
          <a:prstGeom prst="rect">
            <a:avLst/>
          </a:prstGeom>
          <a:noFill/>
          <a:ln w="12700" cmpd="sng">
            <a:solidFill>
              <a:schemeClr val="tx1"/>
            </a:solidFill>
          </a:ln>
        </p:spPr>
        <p:txBody>
          <a:bodyPr wrap="none" rtlCol="0">
            <a:spAutoFit/>
          </a:bodyPr>
          <a:lstStyle/>
          <a:p>
            <a:r>
              <a:rPr lang="en-US" dirty="0" smtClean="0"/>
              <a:t>Threat to enemy</a:t>
            </a:r>
          </a:p>
          <a:p>
            <a:r>
              <a:rPr lang="en-US" dirty="0" smtClean="0"/>
              <a:t>+ agent’s weapon</a:t>
            </a:r>
          </a:p>
          <a:p>
            <a:r>
              <a:rPr lang="en-US" dirty="0" smtClean="0"/>
              <a:t>+ enemy’s health</a:t>
            </a:r>
            <a:endParaRPr lang="en-US" dirty="0"/>
          </a:p>
        </p:txBody>
      </p:sp>
      <p:sp>
        <p:nvSpPr>
          <p:cNvPr id="6" name="TextBox 5"/>
          <p:cNvSpPr txBox="1"/>
          <p:nvPr/>
        </p:nvSpPr>
        <p:spPr>
          <a:xfrm>
            <a:off x="5817648" y="1740408"/>
            <a:ext cx="2289986" cy="1477328"/>
          </a:xfrm>
          <a:prstGeom prst="rect">
            <a:avLst/>
          </a:prstGeom>
          <a:noFill/>
          <a:ln w="12700" cmpd="sng">
            <a:solidFill>
              <a:schemeClr val="tx1"/>
            </a:solidFill>
          </a:ln>
        </p:spPr>
        <p:txBody>
          <a:bodyPr wrap="none" rtlCol="0">
            <a:spAutoFit/>
          </a:bodyPr>
          <a:lstStyle/>
          <a:p>
            <a:r>
              <a:rPr lang="en-US" dirty="0" smtClean="0"/>
              <a:t>Situational morale</a:t>
            </a:r>
          </a:p>
          <a:p>
            <a:r>
              <a:rPr lang="en-US" dirty="0" smtClean="0"/>
              <a:t>+ number of enemies</a:t>
            </a:r>
          </a:p>
          <a:p>
            <a:r>
              <a:rPr lang="en-US" dirty="0" smtClean="0"/>
              <a:t>+ number of allies</a:t>
            </a:r>
          </a:p>
          <a:p>
            <a:r>
              <a:rPr lang="en-US" dirty="0" smtClean="0"/>
              <a:t>+ proximity of leader</a:t>
            </a:r>
          </a:p>
          <a:p>
            <a:r>
              <a:rPr lang="en-US" dirty="0" smtClean="0"/>
              <a:t>+ proximity of location</a:t>
            </a:r>
            <a:endParaRPr lang="en-US" dirty="0"/>
          </a:p>
        </p:txBody>
      </p:sp>
      <p:sp>
        <p:nvSpPr>
          <p:cNvPr id="7" name="TextBox 6"/>
          <p:cNvSpPr txBox="1"/>
          <p:nvPr/>
        </p:nvSpPr>
        <p:spPr>
          <a:xfrm>
            <a:off x="2111855" y="3633216"/>
            <a:ext cx="1700658" cy="1477328"/>
          </a:xfrm>
          <a:prstGeom prst="rect">
            <a:avLst/>
          </a:prstGeom>
          <a:noFill/>
          <a:ln w="12700">
            <a:solidFill>
              <a:schemeClr val="tx1"/>
            </a:solidFill>
          </a:ln>
        </p:spPr>
        <p:txBody>
          <a:bodyPr wrap="none" rtlCol="0">
            <a:spAutoFit/>
          </a:bodyPr>
          <a:lstStyle/>
          <a:p>
            <a:r>
              <a:rPr lang="en-US" dirty="0" smtClean="0"/>
              <a:t>Total threat</a:t>
            </a:r>
          </a:p>
          <a:p>
            <a:r>
              <a:rPr lang="en-US" dirty="0" smtClean="0"/>
              <a:t>+ weight</a:t>
            </a:r>
          </a:p>
          <a:p>
            <a:r>
              <a:rPr lang="en-US" dirty="0" smtClean="0"/>
              <a:t>+ risk to agent</a:t>
            </a:r>
          </a:p>
          <a:p>
            <a:r>
              <a:rPr lang="en-US" dirty="0"/>
              <a:t>a</a:t>
            </a:r>
            <a:r>
              <a:rPr lang="en-US" dirty="0" smtClean="0"/>
              <a:t>nd</a:t>
            </a:r>
          </a:p>
          <a:p>
            <a:r>
              <a:rPr lang="en-US" dirty="0"/>
              <a:t>t</a:t>
            </a:r>
            <a:r>
              <a:rPr lang="en-US" dirty="0" smtClean="0"/>
              <a:t>hreat to enemy</a:t>
            </a:r>
            <a:endParaRPr lang="en-US" dirty="0"/>
          </a:p>
        </p:txBody>
      </p:sp>
      <p:sp>
        <p:nvSpPr>
          <p:cNvPr id="8" name="TextBox 7"/>
          <p:cNvSpPr txBox="1"/>
          <p:nvPr/>
        </p:nvSpPr>
        <p:spPr>
          <a:xfrm>
            <a:off x="4953000" y="3657600"/>
            <a:ext cx="2053319" cy="1477328"/>
          </a:xfrm>
          <a:prstGeom prst="rect">
            <a:avLst/>
          </a:prstGeom>
          <a:noFill/>
          <a:ln w="12700">
            <a:solidFill>
              <a:schemeClr val="tx1"/>
            </a:solidFill>
          </a:ln>
        </p:spPr>
        <p:txBody>
          <a:bodyPr wrap="none" rtlCol="0">
            <a:spAutoFit/>
          </a:bodyPr>
          <a:lstStyle/>
          <a:p>
            <a:r>
              <a:rPr lang="en-US" dirty="0" smtClean="0"/>
              <a:t>Perceived morale</a:t>
            </a:r>
          </a:p>
          <a:p>
            <a:r>
              <a:rPr lang="en-US" dirty="0" smtClean="0"/>
              <a:t>+ weight</a:t>
            </a:r>
          </a:p>
          <a:p>
            <a:r>
              <a:rPr lang="en-US" dirty="0" smtClean="0"/>
              <a:t>+ situational morale</a:t>
            </a:r>
          </a:p>
          <a:p>
            <a:r>
              <a:rPr lang="en-US" dirty="0"/>
              <a:t>a</a:t>
            </a:r>
            <a:r>
              <a:rPr lang="en-US" dirty="0" smtClean="0"/>
              <a:t>nd</a:t>
            </a:r>
          </a:p>
          <a:p>
            <a:r>
              <a:rPr lang="en-US" dirty="0"/>
              <a:t>a</a:t>
            </a:r>
            <a:r>
              <a:rPr lang="en-US" dirty="0" smtClean="0"/>
              <a:t>gent anger</a:t>
            </a:r>
            <a:endParaRPr lang="en-US" dirty="0"/>
          </a:p>
        </p:txBody>
      </p:sp>
      <p:sp>
        <p:nvSpPr>
          <p:cNvPr id="9" name="TextBox 8"/>
          <p:cNvSpPr txBox="1"/>
          <p:nvPr/>
        </p:nvSpPr>
        <p:spPr>
          <a:xfrm>
            <a:off x="7469593" y="3657600"/>
            <a:ext cx="1324850" cy="369332"/>
          </a:xfrm>
          <a:prstGeom prst="rect">
            <a:avLst/>
          </a:prstGeom>
          <a:noFill/>
          <a:ln w="12700">
            <a:solidFill>
              <a:schemeClr val="tx1"/>
            </a:solidFill>
          </a:ln>
        </p:spPr>
        <p:txBody>
          <a:bodyPr wrap="none" rtlCol="0">
            <a:spAutoFit/>
          </a:bodyPr>
          <a:lstStyle/>
          <a:p>
            <a:r>
              <a:rPr lang="en-US" dirty="0" smtClean="0"/>
              <a:t>Agent anger</a:t>
            </a:r>
            <a:endParaRPr lang="en-US" dirty="0"/>
          </a:p>
        </p:txBody>
      </p:sp>
      <p:sp>
        <p:nvSpPr>
          <p:cNvPr id="10" name="TextBox 9"/>
          <p:cNvSpPr txBox="1"/>
          <p:nvPr/>
        </p:nvSpPr>
        <p:spPr>
          <a:xfrm>
            <a:off x="3200400" y="5715000"/>
            <a:ext cx="2180084" cy="369332"/>
          </a:xfrm>
          <a:prstGeom prst="rect">
            <a:avLst/>
          </a:prstGeom>
          <a:noFill/>
          <a:ln w="12700">
            <a:solidFill>
              <a:schemeClr val="tx1"/>
            </a:solidFill>
          </a:ln>
        </p:spPr>
        <p:txBody>
          <a:bodyPr wrap="none" rtlCol="0">
            <a:spAutoFit/>
          </a:bodyPr>
          <a:lstStyle/>
          <a:p>
            <a:r>
              <a:rPr lang="en-US" dirty="0" smtClean="0"/>
              <a:t>Engagement decision</a:t>
            </a:r>
            <a:endParaRPr lang="en-US" dirty="0"/>
          </a:p>
        </p:txBody>
      </p:sp>
      <p:cxnSp>
        <p:nvCxnSpPr>
          <p:cNvPr id="12" name="Elbow Connector 11"/>
          <p:cNvCxnSpPr>
            <a:stCxn id="4" idx="2"/>
            <a:endCxn id="7" idx="0"/>
          </p:cNvCxnSpPr>
          <p:nvPr/>
        </p:nvCxnSpPr>
        <p:spPr>
          <a:xfrm rot="16200000" flipH="1">
            <a:off x="1899880" y="2570912"/>
            <a:ext cx="969478" cy="115512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2"/>
            <a:endCxn id="7" idx="0"/>
          </p:cNvCxnSpPr>
          <p:nvPr/>
        </p:nvCxnSpPr>
        <p:spPr>
          <a:xfrm rot="5400000">
            <a:off x="3147670" y="2490444"/>
            <a:ext cx="957286" cy="13282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2"/>
            <a:endCxn id="8" idx="0"/>
          </p:cNvCxnSpPr>
          <p:nvPr/>
        </p:nvCxnSpPr>
        <p:spPr>
          <a:xfrm rot="5400000">
            <a:off x="6251219" y="2946178"/>
            <a:ext cx="439864" cy="98298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9" idx="0"/>
            <a:endCxn id="8" idx="0"/>
          </p:cNvCxnSpPr>
          <p:nvPr/>
        </p:nvCxnSpPr>
        <p:spPr>
          <a:xfrm rot="16200000" flipV="1">
            <a:off x="7055839" y="2581421"/>
            <a:ext cx="12700" cy="2152358"/>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7" idx="2"/>
            <a:endCxn id="10" idx="0"/>
          </p:cNvCxnSpPr>
          <p:nvPr/>
        </p:nvCxnSpPr>
        <p:spPr>
          <a:xfrm rot="16200000" flipH="1">
            <a:off x="3324085" y="4748643"/>
            <a:ext cx="604456" cy="13282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8" idx="2"/>
            <a:endCxn id="10" idx="0"/>
          </p:cNvCxnSpPr>
          <p:nvPr/>
        </p:nvCxnSpPr>
        <p:spPr>
          <a:xfrm rot="5400000">
            <a:off x="4845015" y="4580355"/>
            <a:ext cx="580072" cy="16892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38200" y="2057400"/>
            <a:ext cx="19377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374646" y="2057400"/>
            <a:ext cx="18315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817648" y="2057400"/>
            <a:ext cx="2320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111855" y="3962400"/>
            <a:ext cx="17006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953000" y="3962400"/>
            <a:ext cx="2053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469593" y="3962400"/>
            <a:ext cx="13248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50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Point values for each factor in a category</a:t>
            </a:r>
          </a:p>
          <a:p>
            <a:pPr lvl="1"/>
            <a:r>
              <a:rPr lang="en-US" dirty="0" smtClean="0"/>
              <a:t>Points for agent’s health and enemy’s weapon</a:t>
            </a:r>
          </a:p>
          <a:p>
            <a:r>
              <a:rPr lang="en-US" dirty="0" smtClean="0"/>
              <a:t>‘Summation’ of points for factor in category</a:t>
            </a:r>
          </a:p>
          <a:p>
            <a:r>
              <a:rPr lang="en-US" dirty="0" smtClean="0"/>
              <a:t>‘Weighted summation’ of categories for super-category</a:t>
            </a:r>
          </a:p>
          <a:p>
            <a:pPr lvl="1"/>
            <a:r>
              <a:rPr lang="en-US" dirty="0" smtClean="0"/>
              <a:t>Weighted sum of ‘risk to agent’ and ‘threat to enemy’ sub-categories</a:t>
            </a:r>
          </a:p>
          <a:p>
            <a:r>
              <a:rPr lang="en-US" dirty="0" smtClean="0"/>
              <a:t>‘Weighted sum’ of decision factors</a:t>
            </a:r>
          </a:p>
          <a:p>
            <a:pPr lvl="1"/>
            <a:r>
              <a:rPr lang="en-US" dirty="0" smtClean="0"/>
              <a:t>Weighted sum of ‘total threat’ threat and ‘perceived morale’ categories.</a:t>
            </a:r>
          </a:p>
          <a:p>
            <a:endParaRPr lang="en-US" dirty="0"/>
          </a:p>
        </p:txBody>
      </p:sp>
    </p:spTree>
    <p:extLst>
      <p:ext uri="{BB962C8B-B14F-4D97-AF65-F5344CB8AC3E}">
        <p14:creationId xmlns:p14="http://schemas.microsoft.com/office/powerpoint/2010/main" val="742364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882</Words>
  <Application>Microsoft Office PowerPoint</Application>
  <PresentationFormat>On-screen Show (4:3)</PresentationFormat>
  <Paragraphs>129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Games and gaming continued</vt:lpstr>
      <vt:lpstr>Differences for decisions</vt:lpstr>
      <vt:lpstr>Transitions</vt:lpstr>
      <vt:lpstr>Not really random but variable</vt:lpstr>
      <vt:lpstr>How to get percentages</vt:lpstr>
      <vt:lpstr>How to get percentages</vt:lpstr>
      <vt:lpstr>But the condition may be complex</vt:lpstr>
      <vt:lpstr>Example</vt:lpstr>
      <vt:lpstr>Customization</vt:lpstr>
      <vt:lpstr>Customization</vt:lpstr>
      <vt:lpstr>But there may be another consideration</vt:lpstr>
      <vt:lpstr>Games to consider</vt:lpstr>
      <vt:lpstr>Alternatives</vt:lpstr>
      <vt:lpstr>Discuss and sketch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and gaming continued</dc:title>
  <dc:creator>Dan Rochowiak</dc:creator>
  <cp:lastModifiedBy>Dan Rochowiak</cp:lastModifiedBy>
  <cp:revision>9</cp:revision>
  <dcterms:created xsi:type="dcterms:W3CDTF">2016-02-23T15:07:46Z</dcterms:created>
  <dcterms:modified xsi:type="dcterms:W3CDTF">2016-02-23T16:54:53Z</dcterms:modified>
</cp:coreProperties>
</file>