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4.wmf" ContentType="image/x-wmf"/>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6.png" ContentType="image/png"/>
  <Override PartName="/ppt/media/image7.png" ContentType="image/png"/>
  <Override PartName="/ppt/media/image5.wmf" ContentType="image/x-wmf"/>
  <Override PartName="/ppt/media/image8.gif" ContentType="image/gif"/>
  <Override PartName="/ppt/media/image9.png" ContentType="image/png"/>
  <Override PartName="/ppt/media/image10.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28" name="PlaceHolder 2"/>
          <p:cNvSpPr>
            <a:spLocks noGrp="1"/>
          </p:cNvSpPr>
          <p:nvPr>
            <p:ph type="body"/>
          </p:nvPr>
        </p:nvSpPr>
        <p:spPr>
          <a:xfrm>
            <a:off x="457200" y="160020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9" name="PlaceHolder 3"/>
          <p:cNvSpPr>
            <a:spLocks noGrp="1"/>
          </p:cNvSpPr>
          <p:nvPr>
            <p:ph type="body"/>
          </p:nvPr>
        </p:nvSpPr>
        <p:spPr>
          <a:xfrm>
            <a:off x="457200" y="396432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31"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32"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33" name="PlaceHolder 4"/>
          <p:cNvSpPr>
            <a:spLocks noGrp="1"/>
          </p:cNvSpPr>
          <p:nvPr>
            <p:ph type="body"/>
          </p:nvPr>
        </p:nvSpPr>
        <p:spPr>
          <a:xfrm>
            <a:off x="467424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34" name="PlaceHolder 5"/>
          <p:cNvSpPr>
            <a:spLocks noGrp="1"/>
          </p:cNvSpPr>
          <p:nvPr>
            <p:ph type="body"/>
          </p:nvPr>
        </p:nvSpPr>
        <p:spPr>
          <a:xfrm>
            <a:off x="45720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36" name="PlaceHolder 2"/>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37" name="PlaceHolder 3"/>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pic>
        <p:nvPicPr>
          <p:cNvPr id="38" name="" descr=""/>
          <p:cNvPicPr/>
          <p:nvPr/>
        </p:nvPicPr>
        <p:blipFill>
          <a:blip r:embed="rId2"/>
          <a:stretch/>
        </p:blipFill>
        <p:spPr>
          <a:xfrm>
            <a:off x="1735560" y="1599840"/>
            <a:ext cx="5671800" cy="4525560"/>
          </a:xfrm>
          <a:prstGeom prst="rect">
            <a:avLst/>
          </a:prstGeom>
          <a:ln>
            <a:noFill/>
          </a:ln>
        </p:spPr>
      </p:pic>
      <p:pic>
        <p:nvPicPr>
          <p:cNvPr id="39" name="" descr=""/>
          <p:cNvPicPr/>
          <p:nvPr/>
        </p:nvPicPr>
        <p:blipFill>
          <a:blip r:embed="rId3"/>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46" name="PlaceHolder 2"/>
          <p:cNvSpPr>
            <a:spLocks noGrp="1"/>
          </p:cNvSpPr>
          <p:nvPr>
            <p:ph type="subTitle"/>
          </p:nvPr>
        </p:nvSpPr>
        <p:spPr>
          <a:xfrm>
            <a:off x="457200" y="1600200"/>
            <a:ext cx="8229240" cy="45255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48" name="PlaceHolder 2"/>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50" name="PlaceHolder 2"/>
          <p:cNvSpPr>
            <a:spLocks noGrp="1"/>
          </p:cNvSpPr>
          <p:nvPr>
            <p:ph type="body"/>
          </p:nvPr>
        </p:nvSpPr>
        <p:spPr>
          <a:xfrm>
            <a:off x="45720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51" name="PlaceHolder 3"/>
          <p:cNvSpPr>
            <a:spLocks noGrp="1"/>
          </p:cNvSpPr>
          <p:nvPr>
            <p:ph type="body"/>
          </p:nvPr>
        </p:nvSpPr>
        <p:spPr>
          <a:xfrm>
            <a:off x="467424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55"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56" name="PlaceHolder 3"/>
          <p:cNvSpPr>
            <a:spLocks noGrp="1"/>
          </p:cNvSpPr>
          <p:nvPr>
            <p:ph type="body"/>
          </p:nvPr>
        </p:nvSpPr>
        <p:spPr>
          <a:xfrm>
            <a:off x="45720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57" name="PlaceHolder 4"/>
          <p:cNvSpPr>
            <a:spLocks noGrp="1"/>
          </p:cNvSpPr>
          <p:nvPr>
            <p:ph type="body"/>
          </p:nvPr>
        </p:nvSpPr>
        <p:spPr>
          <a:xfrm>
            <a:off x="467424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7" name="PlaceHolder 2"/>
          <p:cNvSpPr>
            <a:spLocks noGrp="1"/>
          </p:cNvSpPr>
          <p:nvPr>
            <p:ph type="subTitle"/>
          </p:nvPr>
        </p:nvSpPr>
        <p:spPr>
          <a:xfrm>
            <a:off x="457200" y="1600200"/>
            <a:ext cx="8229240" cy="45255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59" name="PlaceHolder 2"/>
          <p:cNvSpPr>
            <a:spLocks noGrp="1"/>
          </p:cNvSpPr>
          <p:nvPr>
            <p:ph type="body"/>
          </p:nvPr>
        </p:nvSpPr>
        <p:spPr>
          <a:xfrm>
            <a:off x="45720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0"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1" name="PlaceHolder 4"/>
          <p:cNvSpPr>
            <a:spLocks noGrp="1"/>
          </p:cNvSpPr>
          <p:nvPr>
            <p:ph type="body"/>
          </p:nvPr>
        </p:nvSpPr>
        <p:spPr>
          <a:xfrm>
            <a:off x="467424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63"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4"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5" name="PlaceHolder 4"/>
          <p:cNvSpPr>
            <a:spLocks noGrp="1"/>
          </p:cNvSpPr>
          <p:nvPr>
            <p:ph type="body"/>
          </p:nvPr>
        </p:nvSpPr>
        <p:spPr>
          <a:xfrm>
            <a:off x="457200" y="396432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67" name="PlaceHolder 2"/>
          <p:cNvSpPr>
            <a:spLocks noGrp="1"/>
          </p:cNvSpPr>
          <p:nvPr>
            <p:ph type="body"/>
          </p:nvPr>
        </p:nvSpPr>
        <p:spPr>
          <a:xfrm>
            <a:off x="457200" y="160020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8" name="PlaceHolder 3"/>
          <p:cNvSpPr>
            <a:spLocks noGrp="1"/>
          </p:cNvSpPr>
          <p:nvPr>
            <p:ph type="body"/>
          </p:nvPr>
        </p:nvSpPr>
        <p:spPr>
          <a:xfrm>
            <a:off x="457200" y="396432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70"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71"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72" name="PlaceHolder 4"/>
          <p:cNvSpPr>
            <a:spLocks noGrp="1"/>
          </p:cNvSpPr>
          <p:nvPr>
            <p:ph type="body"/>
          </p:nvPr>
        </p:nvSpPr>
        <p:spPr>
          <a:xfrm>
            <a:off x="467424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73" name="PlaceHolder 5"/>
          <p:cNvSpPr>
            <a:spLocks noGrp="1"/>
          </p:cNvSpPr>
          <p:nvPr>
            <p:ph type="body"/>
          </p:nvPr>
        </p:nvSpPr>
        <p:spPr>
          <a:xfrm>
            <a:off x="45720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75" name="PlaceHolder 2"/>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76" name="PlaceHolder 3"/>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pic>
        <p:nvPicPr>
          <p:cNvPr id="77" name="" descr=""/>
          <p:cNvPicPr/>
          <p:nvPr/>
        </p:nvPicPr>
        <p:blipFill>
          <a:blip r:embed="rId2"/>
          <a:stretch/>
        </p:blipFill>
        <p:spPr>
          <a:xfrm>
            <a:off x="1735560" y="1599840"/>
            <a:ext cx="5671800" cy="4525560"/>
          </a:xfrm>
          <a:prstGeom prst="rect">
            <a:avLst/>
          </a:prstGeom>
          <a:ln>
            <a:noFill/>
          </a:ln>
        </p:spPr>
      </p:pic>
      <p:pic>
        <p:nvPicPr>
          <p:cNvPr id="78" name="" descr=""/>
          <p:cNvPicPr/>
          <p:nvPr/>
        </p:nvPicPr>
        <p:blipFill>
          <a:blip r:embed="rId3"/>
          <a:stretch/>
        </p:blipFill>
        <p:spPr>
          <a:xfrm>
            <a:off x="1735560" y="15998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9" name="PlaceHolder 2"/>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1" name="PlaceHolder 2"/>
          <p:cNvSpPr>
            <a:spLocks noGrp="1"/>
          </p:cNvSpPr>
          <p:nvPr>
            <p:ph type="body"/>
          </p:nvPr>
        </p:nvSpPr>
        <p:spPr>
          <a:xfrm>
            <a:off x="45720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2" name="PlaceHolder 3"/>
          <p:cNvSpPr>
            <a:spLocks noGrp="1"/>
          </p:cNvSpPr>
          <p:nvPr>
            <p:ph type="body"/>
          </p:nvPr>
        </p:nvSpPr>
        <p:spPr>
          <a:xfrm>
            <a:off x="467424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4680"/>
            <a:ext cx="8229240" cy="52977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6"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7" name="PlaceHolder 3"/>
          <p:cNvSpPr>
            <a:spLocks noGrp="1"/>
          </p:cNvSpPr>
          <p:nvPr>
            <p:ph type="body"/>
          </p:nvPr>
        </p:nvSpPr>
        <p:spPr>
          <a:xfrm>
            <a:off x="45720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8" name="PlaceHolder 4"/>
          <p:cNvSpPr>
            <a:spLocks noGrp="1"/>
          </p:cNvSpPr>
          <p:nvPr>
            <p:ph type="body"/>
          </p:nvPr>
        </p:nvSpPr>
        <p:spPr>
          <a:xfrm>
            <a:off x="467424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20" name="PlaceHolder 2"/>
          <p:cNvSpPr>
            <a:spLocks noGrp="1"/>
          </p:cNvSpPr>
          <p:nvPr>
            <p:ph type="body"/>
          </p:nvPr>
        </p:nvSpPr>
        <p:spPr>
          <a:xfrm>
            <a:off x="45720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1"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2" name="PlaceHolder 4"/>
          <p:cNvSpPr>
            <a:spLocks noGrp="1"/>
          </p:cNvSpPr>
          <p:nvPr>
            <p:ph type="body"/>
          </p:nvPr>
        </p:nvSpPr>
        <p:spPr>
          <a:xfrm>
            <a:off x="467424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24"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5"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6" name="PlaceHolder 4"/>
          <p:cNvSpPr>
            <a:spLocks noGrp="1"/>
          </p:cNvSpPr>
          <p:nvPr>
            <p:ph type="body"/>
          </p:nvPr>
        </p:nvSpPr>
        <p:spPr>
          <a:xfrm>
            <a:off x="457200" y="396432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US" sz="4400" spc="-1" strike="noStrike">
                <a:solidFill>
                  <a:srgbClr val="000000"/>
                </a:solidFill>
                <a:uFill>
                  <a:solidFill>
                    <a:srgbClr val="ffffff"/>
                  </a:solidFill>
                </a:uFill>
                <a:latin typeface="Calibri"/>
              </a:rPr>
              <a:t>Click to edit Master title style</a:t>
            </a:r>
            <a:endParaRPr lang="en-US" sz="1800" spc="-1" strike="noStrike">
              <a:solidFill>
                <a:srgbClr val="000000"/>
              </a:solidFill>
              <a:uFill>
                <a:solidFill>
                  <a:srgbClr val="ffffff"/>
                </a:solidFill>
              </a:uFill>
              <a:latin typeface="Calibri"/>
            </a:endParaRPr>
          </a:p>
        </p:txBody>
      </p:sp>
      <p:sp>
        <p:nvSpPr>
          <p:cNvPr id="1" name="PlaceHolder 2"/>
          <p:cNvSpPr>
            <a:spLocks noGrp="1"/>
          </p:cNvSpPr>
          <p:nvPr>
            <p:ph type="subTitle"/>
          </p:nvPr>
        </p:nvSpPr>
        <p:spPr>
          <a:xfrm>
            <a:off x="1371600" y="3886200"/>
            <a:ext cx="6400440" cy="1752120"/>
          </a:xfrm>
          <a:prstGeom prst="rect">
            <a:avLst/>
          </a:prstGeom>
        </p:spPr>
        <p:txBody>
          <a:bodyPr/>
          <a:p>
            <a:pPr algn="ctr">
              <a:lnSpc>
                <a:spcPct val="100000"/>
              </a:lnSpc>
            </a:pPr>
            <a:r>
              <a:rPr lang="en-US" sz="3200" spc="-1" strike="noStrike">
                <a:solidFill>
                  <a:srgbClr val="8b8b8b"/>
                </a:solidFill>
                <a:uFill>
                  <a:solidFill>
                    <a:srgbClr val="ffffff"/>
                  </a:solidFill>
                </a:uFill>
                <a:latin typeface="Calibri"/>
              </a:rPr>
              <a:t>Click to edit Master subtitle style</a:t>
            </a:r>
            <a:endParaRPr lang="en-US" sz="32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200" spc="-1" strike="noStrike">
                <a:solidFill>
                  <a:srgbClr val="8b8b8b"/>
                </a:solidFill>
                <a:uFill>
                  <a:solidFill>
                    <a:srgbClr val="ffffff"/>
                  </a:solidFill>
                </a:uFill>
                <a:latin typeface="Calibri"/>
              </a:rPr>
              <a:t>2/8/16</a:t>
            </a:r>
            <a:endParaRPr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124080" y="6356520"/>
            <a:ext cx="2895120" cy="364680"/>
          </a:xfrm>
          <a:prstGeom prst="rect">
            <a:avLst/>
          </a:prstGeom>
        </p:spPr>
        <p:txBody>
          <a:bodyPr anchor="ctr"/>
          <a:p>
            <a:endParaRPr lang="en-US" sz="2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036C2B7A-A90F-4EAE-BF62-DDE4C3052F32}" type="slidenum">
              <a:rPr lang="en-US" sz="1200" spc="-1" strike="noStrike">
                <a:solidFill>
                  <a:srgbClr val="8b8b8b"/>
                </a:solidFill>
                <a:uFill>
                  <a:solidFill>
                    <a:srgbClr val="ffffff"/>
                  </a:solidFill>
                </a:uFill>
                <a:latin typeface="Calibri"/>
              </a:rPr>
              <a:t>&lt;number&gt;</a:t>
            </a:fld>
            <a:endParaRPr lang="en-US" sz="1400" spc="-1" strike="noStrike">
              <a:solidFill>
                <a:srgbClr val="000000"/>
              </a:solidFill>
              <a:uFill>
                <a:solidFill>
                  <a:srgbClr val="ffffff"/>
                </a:solidFill>
              </a:uFill>
              <a:latin typeface="Times New Roman"/>
            </a:endParaRPr>
          </a:p>
        </p:txBody>
      </p:sp>
      <p:sp>
        <p:nvSpPr>
          <p:cNvPr id="5" name="PlaceHolder 6"/>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Calibri"/>
              </a:rPr>
              <a:t>Click to edit the outline text format</a:t>
            </a:r>
            <a:endParaRPr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en-US" sz="2400" spc="-1" strike="noStrike">
                <a:solidFill>
                  <a:srgbClr val="000000"/>
                </a:solidFill>
                <a:uFill>
                  <a:solidFill>
                    <a:srgbClr val="ffffff"/>
                  </a:solidFill>
                </a:uFill>
                <a:latin typeface="Calibri"/>
              </a:rPr>
              <a:t>Second Outline Level</a:t>
            </a:r>
            <a:endParaRPr lang="en-US"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en-US" sz="2000" spc="-1" strike="noStrike">
                <a:solidFill>
                  <a:srgbClr val="000000"/>
                </a:solidFill>
                <a:uFill>
                  <a:solidFill>
                    <a:srgbClr val="ffffff"/>
                  </a:solidFill>
                </a:uFill>
                <a:latin typeface="Calibri"/>
              </a:rPr>
              <a:t>Third Outline Level</a:t>
            </a:r>
            <a:endParaRPr lang="en-US" sz="20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en-US" sz="2000" spc="-1" strike="noStrike">
                <a:solidFill>
                  <a:srgbClr val="000000"/>
                </a:solidFill>
                <a:uFill>
                  <a:solidFill>
                    <a:srgbClr val="ffffff"/>
                  </a:solidFill>
                </a:uFill>
                <a:latin typeface="Calibri"/>
              </a:rPr>
              <a:t>Fourth Outline Level</a:t>
            </a:r>
            <a:endParaRPr lang="en-US" sz="20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Fifth Outline Level</a:t>
            </a:r>
            <a:endParaRPr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Sixth Outline Level</a:t>
            </a:r>
            <a:endParaRPr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Seventh Outline Level</a:t>
            </a:r>
            <a:endParaRPr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spc="-1" strike="noStrike">
                <a:solidFill>
                  <a:srgbClr val="000000"/>
                </a:solidFill>
                <a:uFill>
                  <a:solidFill>
                    <a:srgbClr val="ffffff"/>
                  </a:solidFill>
                </a:uFill>
                <a:latin typeface="Calibri"/>
              </a:rPr>
              <a:t>Click to edit Master title style</a:t>
            </a:r>
            <a:endParaRPr lang="en-US" sz="1800" spc="-1" strike="noStrike">
              <a:solidFill>
                <a:srgbClr val="000000"/>
              </a:solidFill>
              <a:uFill>
                <a:solidFill>
                  <a:srgbClr val="ffffff"/>
                </a:solidFill>
              </a:uFill>
              <a:latin typeface="Calibri"/>
            </a:endParaRPr>
          </a:p>
        </p:txBody>
      </p:sp>
      <p:sp>
        <p:nvSpPr>
          <p:cNvPr id="41" name="PlaceHolder 2"/>
          <p:cNvSpPr>
            <a:spLocks noGrp="1"/>
          </p:cNvSpPr>
          <p:nvPr>
            <p:ph type="body"/>
          </p:nvPr>
        </p:nvSpPr>
        <p:spPr>
          <a:xfrm>
            <a:off x="457200" y="1600200"/>
            <a:ext cx="8229240" cy="4525560"/>
          </a:xfrm>
          <a:prstGeom prst="rect">
            <a:avLst/>
          </a:prstGeom>
        </p:spPr>
        <p:txBody>
          <a:bodyPr/>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Calibri"/>
              </a:rPr>
              <a:t>Click to edit the outline text format</a:t>
            </a:r>
            <a:endParaRPr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en-US" sz="3200" spc="-1" strike="noStrike">
                <a:solidFill>
                  <a:srgbClr val="000000"/>
                </a:solidFill>
                <a:uFill>
                  <a:solidFill>
                    <a:srgbClr val="ffffff"/>
                  </a:solidFill>
                </a:uFill>
                <a:latin typeface="Calibri"/>
              </a:rPr>
              <a:t>Second Outline Level</a:t>
            </a:r>
            <a:endParaRPr lang="en-US" sz="32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en-US" sz="3200" spc="-1" strike="noStrike">
                <a:solidFill>
                  <a:srgbClr val="000000"/>
                </a:solidFill>
                <a:uFill>
                  <a:solidFill>
                    <a:srgbClr val="ffffff"/>
                  </a:solidFill>
                </a:uFill>
                <a:latin typeface="Calibri"/>
              </a:rPr>
              <a:t>Third Outline Level</a:t>
            </a:r>
            <a:endParaRPr lang="en-US" sz="32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en-US" sz="3200" spc="-1" strike="noStrike">
                <a:solidFill>
                  <a:srgbClr val="000000"/>
                </a:solidFill>
                <a:uFill>
                  <a:solidFill>
                    <a:srgbClr val="ffffff"/>
                  </a:solidFill>
                </a:uFill>
                <a:latin typeface="Calibri"/>
              </a:rPr>
              <a:t>Fourth Outline Level</a:t>
            </a:r>
            <a:endParaRPr lang="en-US" sz="32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en-US" sz="3200" spc="-1" strike="noStrike">
                <a:solidFill>
                  <a:srgbClr val="000000"/>
                </a:solidFill>
                <a:uFill>
                  <a:solidFill>
                    <a:srgbClr val="ffffff"/>
                  </a:solidFill>
                </a:uFill>
                <a:latin typeface="Calibri"/>
              </a:rPr>
              <a:t>Fifth Outline Level</a:t>
            </a:r>
            <a:endParaRPr lang="en-US" sz="32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en-US" sz="3200" spc="-1" strike="noStrike">
                <a:solidFill>
                  <a:srgbClr val="000000"/>
                </a:solidFill>
                <a:uFill>
                  <a:solidFill>
                    <a:srgbClr val="ffffff"/>
                  </a:solidFill>
                </a:uFill>
                <a:latin typeface="Calibri"/>
              </a:rPr>
              <a:t>Sixth Outline Level</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Seventh Outline LevelClick to edit Master text styles</a:t>
            </a:r>
            <a:endParaRPr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Second level</a:t>
            </a:r>
            <a:endParaRPr lang="en-US" sz="32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Third level</a:t>
            </a:r>
            <a:endParaRPr lang="en-US" sz="32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Fourth level</a:t>
            </a:r>
            <a:endParaRPr lang="en-US" sz="32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Fifth level</a:t>
            </a:r>
            <a:endParaRPr lang="en-US" sz="3200" spc="-1" strike="noStrike">
              <a:solidFill>
                <a:srgbClr val="000000"/>
              </a:solidFill>
              <a:uFill>
                <a:solidFill>
                  <a:srgbClr val="ffffff"/>
                </a:solidFill>
              </a:uFill>
              <a:latin typeface="Calibri"/>
            </a:endParaRPr>
          </a:p>
        </p:txBody>
      </p:sp>
      <p:sp>
        <p:nvSpPr>
          <p:cNvPr id="42"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200" spc="-1" strike="noStrike">
                <a:solidFill>
                  <a:srgbClr val="8b8b8b"/>
                </a:solidFill>
                <a:uFill>
                  <a:solidFill>
                    <a:srgbClr val="ffffff"/>
                  </a:solidFill>
                </a:uFill>
                <a:latin typeface="Calibri"/>
              </a:rPr>
              <a:t>2/8/16</a:t>
            </a:r>
            <a:endParaRPr lang="en-US" sz="1400" spc="-1" strike="noStrike">
              <a:solidFill>
                <a:srgbClr val="000000"/>
              </a:solidFill>
              <a:uFill>
                <a:solidFill>
                  <a:srgbClr val="ffffff"/>
                </a:solidFill>
              </a:uFill>
              <a:latin typeface="Times New Roman"/>
            </a:endParaRPr>
          </a:p>
        </p:txBody>
      </p:sp>
      <p:sp>
        <p:nvSpPr>
          <p:cNvPr id="43" name="PlaceHolder 4"/>
          <p:cNvSpPr>
            <a:spLocks noGrp="1"/>
          </p:cNvSpPr>
          <p:nvPr>
            <p:ph type="ftr"/>
          </p:nvPr>
        </p:nvSpPr>
        <p:spPr>
          <a:xfrm>
            <a:off x="3124080" y="6356520"/>
            <a:ext cx="2895120" cy="364680"/>
          </a:xfrm>
          <a:prstGeom prst="rect">
            <a:avLst/>
          </a:prstGeom>
        </p:spPr>
        <p:txBody>
          <a:bodyPr anchor="ctr"/>
          <a:p>
            <a:endParaRPr lang="en-US" sz="2400" spc="-1" strike="noStrike">
              <a:solidFill>
                <a:srgbClr val="000000"/>
              </a:solidFill>
              <a:uFill>
                <a:solidFill>
                  <a:srgbClr val="ffffff"/>
                </a:solidFill>
              </a:uFill>
              <a:latin typeface="Times New Roman"/>
            </a:endParaRPr>
          </a:p>
        </p:txBody>
      </p:sp>
      <p:sp>
        <p:nvSpPr>
          <p:cNvPr id="4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6B6ABF08-64C3-4F7C-91C2-EB476A372321}" type="slidenum">
              <a:rPr lang="en-US" sz="1200" spc="-1" strike="noStrike">
                <a:solidFill>
                  <a:srgbClr val="8b8b8b"/>
                </a:solidFill>
                <a:uFill>
                  <a:solidFill>
                    <a:srgbClr val="ffffff"/>
                  </a:solidFill>
                </a:uFill>
                <a:latin typeface="Calibri"/>
              </a:rPr>
              <a:t>&lt;number&gt;</a:t>
            </a:fld>
            <a:endParaRPr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gif"/><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4.wmf"/><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www.red3d.com/cwr/" TargetMode="External"/><Relationship Id="rId2" Type="http://schemas.openxmlformats.org/officeDocument/2006/relationships/hyperlink" Target="http://opensteer.sourceforge.net/" TargetMode="External"/><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685800" y="2130480"/>
            <a:ext cx="7772040" cy="146952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Movement</a:t>
            </a:r>
            <a:endParaRPr lang="en-US" sz="1800" spc="-1" strike="noStrike">
              <a:solidFill>
                <a:srgbClr val="000000"/>
              </a:solidFill>
              <a:uFill>
                <a:solidFill>
                  <a:srgbClr val="ffffff"/>
                </a:solidFill>
              </a:uFill>
              <a:latin typeface="Calibri"/>
            </a:endParaRPr>
          </a:p>
        </p:txBody>
      </p:sp>
      <p:sp>
        <p:nvSpPr>
          <p:cNvPr id="80" name="TextShape 2"/>
          <p:cNvSpPr txBox="1"/>
          <p:nvPr/>
        </p:nvSpPr>
        <p:spPr>
          <a:xfrm>
            <a:off x="1371600" y="3886200"/>
            <a:ext cx="6400440" cy="1752120"/>
          </a:xfrm>
          <a:prstGeom prst="rect">
            <a:avLst/>
          </a:prstGeom>
          <a:noFill/>
          <a:ln>
            <a:noFill/>
          </a:ln>
        </p:spPr>
        <p:txBody>
          <a:bodyPr/>
          <a:p>
            <a:pPr algn="ctr"/>
            <a:endParaRPr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The behaviors: pursue and evade</a:t>
            </a:r>
            <a:endParaRPr lang="en-US" sz="1800" spc="-1" strike="noStrike">
              <a:solidFill>
                <a:srgbClr val="000000"/>
              </a:solidFill>
              <a:uFill>
                <a:solidFill>
                  <a:srgbClr val="ffffff"/>
                </a:solidFill>
              </a:uFill>
              <a:latin typeface="Calibri"/>
            </a:endParaRPr>
          </a:p>
        </p:txBody>
      </p:sp>
      <p:sp>
        <p:nvSpPr>
          <p:cNvPr id="102" name="TextShape 2"/>
          <p:cNvSpPr txBox="1"/>
          <p:nvPr/>
        </p:nvSpPr>
        <p:spPr>
          <a:xfrm>
            <a:off x="457200" y="1600200"/>
            <a:ext cx="4190760" cy="4525560"/>
          </a:xfrm>
          <a:prstGeom prst="rect">
            <a:avLst/>
          </a:prstGeom>
          <a:noFill/>
          <a:ln>
            <a:noFill/>
          </a:ln>
        </p:spPr>
        <p:txBody>
          <a:bodyPr/>
          <a:p>
            <a:pPr marL="343080" indent="-342720">
              <a:lnSpc>
                <a:spcPct val="100000"/>
              </a:lnSpc>
              <a:buClr>
                <a:srgbClr val="000000"/>
              </a:buClr>
              <a:buFont typeface="Arial"/>
              <a:buChar char="•"/>
            </a:pPr>
            <a:r>
              <a:rPr b="1" lang="en-US" sz="3200" spc="-1" strike="noStrike">
                <a:solidFill>
                  <a:srgbClr val="000000"/>
                </a:solidFill>
                <a:uFill>
                  <a:solidFill>
                    <a:srgbClr val="ffffff"/>
                  </a:solidFill>
                </a:uFill>
                <a:latin typeface="Calibri"/>
              </a:rPr>
              <a:t>Pursuit </a:t>
            </a:r>
            <a:r>
              <a:rPr lang="en-US" sz="3200" spc="-1" strike="noStrike">
                <a:solidFill>
                  <a:srgbClr val="000000"/>
                </a:solidFill>
                <a:uFill>
                  <a:solidFill>
                    <a:srgbClr val="ffffff"/>
                  </a:solidFill>
                </a:uFill>
                <a:latin typeface="Calibri"/>
              </a:rPr>
              <a:t>is similar to </a:t>
            </a:r>
            <a:r>
              <a:rPr b="1" lang="en-US" sz="3200" spc="-1" strike="noStrike">
                <a:solidFill>
                  <a:srgbClr val="000000"/>
                </a:solidFill>
                <a:uFill>
                  <a:solidFill>
                    <a:srgbClr val="ffffff"/>
                  </a:solidFill>
                </a:uFill>
                <a:latin typeface="Calibri"/>
              </a:rPr>
              <a:t>seek </a:t>
            </a:r>
            <a:r>
              <a:rPr lang="en-US" sz="3200" spc="-1" strike="noStrike">
                <a:solidFill>
                  <a:srgbClr val="000000"/>
                </a:solidFill>
                <a:uFill>
                  <a:solidFill>
                    <a:srgbClr val="ffffff"/>
                  </a:solidFill>
                </a:uFill>
                <a:latin typeface="Calibri"/>
              </a:rPr>
              <a:t>except that the quarry (target) is another moving character. Effective pursuit requires a prediction of the target’s future position. The approach taken here is to use a simple predictor and to reevaluate it each simulation step. Steering for </a:t>
            </a:r>
            <a:r>
              <a:rPr b="1" lang="en-US" sz="3200" spc="-1" strike="noStrike">
                <a:solidFill>
                  <a:srgbClr val="000000"/>
                </a:solidFill>
                <a:uFill>
                  <a:solidFill>
                    <a:srgbClr val="ffffff"/>
                  </a:solidFill>
                </a:uFill>
                <a:latin typeface="Calibri"/>
              </a:rPr>
              <a:t>pursuit </a:t>
            </a:r>
            <a:r>
              <a:rPr lang="en-US" sz="3200" spc="-1" strike="noStrike">
                <a:solidFill>
                  <a:srgbClr val="000000"/>
                </a:solidFill>
                <a:uFill>
                  <a:solidFill>
                    <a:srgbClr val="ffffff"/>
                  </a:solidFill>
                </a:uFill>
                <a:latin typeface="Calibri"/>
              </a:rPr>
              <a:t>is then simply the result of applying the </a:t>
            </a:r>
            <a:r>
              <a:rPr b="1" lang="en-US" sz="3200" spc="-1" strike="noStrike">
                <a:solidFill>
                  <a:srgbClr val="000000"/>
                </a:solidFill>
                <a:uFill>
                  <a:solidFill>
                    <a:srgbClr val="ffffff"/>
                  </a:solidFill>
                </a:uFill>
                <a:latin typeface="Calibri"/>
              </a:rPr>
              <a:t>seek </a:t>
            </a:r>
            <a:r>
              <a:rPr lang="en-US" sz="3200" spc="-1" strike="noStrike">
                <a:solidFill>
                  <a:srgbClr val="000000"/>
                </a:solidFill>
                <a:uFill>
                  <a:solidFill>
                    <a:srgbClr val="ffffff"/>
                  </a:solidFill>
                </a:uFill>
                <a:latin typeface="Calibri"/>
              </a:rPr>
              <a:t>steering behavior to the predicted target location.</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3200" spc="-1" strike="noStrike">
                <a:solidFill>
                  <a:srgbClr val="000000"/>
                </a:solidFill>
                <a:uFill>
                  <a:solidFill>
                    <a:srgbClr val="ffffff"/>
                  </a:solidFill>
                </a:uFill>
                <a:latin typeface="Calibri"/>
              </a:rPr>
              <a:t>Evasion </a:t>
            </a:r>
            <a:r>
              <a:rPr lang="en-US" sz="3200" spc="-1" strike="noStrike">
                <a:solidFill>
                  <a:srgbClr val="000000"/>
                </a:solidFill>
                <a:uFill>
                  <a:solidFill>
                    <a:srgbClr val="ffffff"/>
                  </a:solidFill>
                </a:uFill>
                <a:latin typeface="Calibri"/>
              </a:rPr>
              <a:t>is analogous to </a:t>
            </a:r>
            <a:r>
              <a:rPr b="1" lang="en-US" sz="3200" spc="-1" strike="noStrike">
                <a:solidFill>
                  <a:srgbClr val="000000"/>
                </a:solidFill>
                <a:uFill>
                  <a:solidFill>
                    <a:srgbClr val="ffffff"/>
                  </a:solidFill>
                </a:uFill>
                <a:latin typeface="Calibri"/>
              </a:rPr>
              <a:t>pursuit</a:t>
            </a:r>
            <a:r>
              <a:rPr lang="en-US" sz="3200" spc="-1" strike="noStrike">
                <a:solidFill>
                  <a:srgbClr val="000000"/>
                </a:solidFill>
                <a:uFill>
                  <a:solidFill>
                    <a:srgbClr val="ffffff"/>
                  </a:solidFill>
                </a:uFill>
                <a:latin typeface="Calibri"/>
              </a:rPr>
              <a:t>, except that </a:t>
            </a:r>
            <a:r>
              <a:rPr b="1" lang="en-US" sz="3200" spc="-1" strike="noStrike">
                <a:solidFill>
                  <a:srgbClr val="000000"/>
                </a:solidFill>
                <a:uFill>
                  <a:solidFill>
                    <a:srgbClr val="ffffff"/>
                  </a:solidFill>
                </a:uFill>
                <a:latin typeface="Calibri"/>
              </a:rPr>
              <a:t>flee </a:t>
            </a:r>
            <a:r>
              <a:rPr lang="en-US" sz="3200" spc="-1" strike="noStrike">
                <a:solidFill>
                  <a:srgbClr val="000000"/>
                </a:solidFill>
                <a:uFill>
                  <a:solidFill>
                    <a:srgbClr val="ffffff"/>
                  </a:solidFill>
                </a:uFill>
                <a:latin typeface="Calibri"/>
              </a:rPr>
              <a:t>is used to steer away from the predicted future position of the target character.</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pic>
        <p:nvPicPr>
          <p:cNvPr id="103" name="Picture 2" descr=""/>
          <p:cNvPicPr/>
          <p:nvPr/>
        </p:nvPicPr>
        <p:blipFill>
          <a:blip r:embed="rId1"/>
          <a:stretch/>
        </p:blipFill>
        <p:spPr>
          <a:xfrm>
            <a:off x="4932000" y="1600200"/>
            <a:ext cx="3411720" cy="228564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The behaviors: offset and arrive</a:t>
            </a:r>
            <a:endParaRPr lang="en-US" sz="1800" spc="-1" strike="noStrike">
              <a:solidFill>
                <a:srgbClr val="000000"/>
              </a:solidFill>
              <a:uFill>
                <a:solidFill>
                  <a:srgbClr val="ffffff"/>
                </a:solidFill>
              </a:uFill>
              <a:latin typeface="Calibri"/>
            </a:endParaRPr>
          </a:p>
        </p:txBody>
      </p:sp>
      <p:sp>
        <p:nvSpPr>
          <p:cNvPr id="105" name="TextShape 2"/>
          <p:cNvSpPr txBox="1"/>
          <p:nvPr/>
        </p:nvSpPr>
        <p:spPr>
          <a:xfrm>
            <a:off x="457200" y="1600200"/>
            <a:ext cx="3962160" cy="4800240"/>
          </a:xfrm>
          <a:prstGeom prst="rect">
            <a:avLst/>
          </a:prstGeom>
          <a:noFill/>
          <a:ln>
            <a:noFill/>
          </a:ln>
        </p:spPr>
        <p:txBody>
          <a:bodyPr/>
          <a:p>
            <a:pPr marL="343080" indent="-342720">
              <a:lnSpc>
                <a:spcPct val="100000"/>
              </a:lnSpc>
              <a:buClr>
                <a:srgbClr val="000000"/>
              </a:buClr>
              <a:buFont typeface="Arial"/>
              <a:buChar char="•"/>
            </a:pPr>
            <a:r>
              <a:rPr b="1" lang="en-US" sz="3200" spc="-1" strike="noStrike">
                <a:solidFill>
                  <a:srgbClr val="000000"/>
                </a:solidFill>
                <a:uFill>
                  <a:solidFill>
                    <a:srgbClr val="ffffff"/>
                  </a:solidFill>
                </a:uFill>
                <a:latin typeface="Calibri"/>
              </a:rPr>
              <a:t>Offset pursuit </a:t>
            </a:r>
            <a:r>
              <a:rPr lang="en-US" sz="3200" spc="-1" strike="noStrike">
                <a:solidFill>
                  <a:srgbClr val="000000"/>
                </a:solidFill>
                <a:uFill>
                  <a:solidFill>
                    <a:srgbClr val="ffffff"/>
                  </a:solidFill>
                </a:uFill>
                <a:latin typeface="Calibri"/>
              </a:rPr>
              <a:t>refers to steering a path which passes near, but not directly into a moving target. The basic idea is to dynamically compute a target point which is offset by a given radius R from the predicted future position of the quarry, and to then use </a:t>
            </a:r>
            <a:r>
              <a:rPr b="1" lang="en-US" sz="3200" spc="-1" strike="noStrike">
                <a:solidFill>
                  <a:srgbClr val="000000"/>
                </a:solidFill>
                <a:uFill>
                  <a:solidFill>
                    <a:srgbClr val="ffffff"/>
                  </a:solidFill>
                </a:uFill>
                <a:latin typeface="Calibri"/>
              </a:rPr>
              <a:t>seek </a:t>
            </a:r>
            <a:r>
              <a:rPr lang="en-US" sz="3200" spc="-1" strike="noStrike">
                <a:solidFill>
                  <a:srgbClr val="000000"/>
                </a:solidFill>
                <a:uFill>
                  <a:solidFill>
                    <a:srgbClr val="ffffff"/>
                  </a:solidFill>
                </a:uFill>
                <a:latin typeface="Calibri"/>
              </a:rPr>
              <a:t>behavior to approach that offset point. </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3200" spc="-1" strike="noStrike">
                <a:solidFill>
                  <a:srgbClr val="000000"/>
                </a:solidFill>
                <a:uFill>
                  <a:solidFill>
                    <a:srgbClr val="ffffff"/>
                  </a:solidFill>
                </a:uFill>
                <a:latin typeface="Calibri"/>
              </a:rPr>
              <a:t>Arrival</a:t>
            </a:r>
            <a:r>
              <a:rPr lang="en-US" sz="3200" spc="-1" strike="noStrike">
                <a:solidFill>
                  <a:srgbClr val="000000"/>
                </a:solidFill>
                <a:uFill>
                  <a:solidFill>
                    <a:srgbClr val="ffffff"/>
                  </a:solidFill>
                </a:uFill>
                <a:latin typeface="Calibri"/>
              </a:rPr>
              <a:t> behavior is identical to </a:t>
            </a:r>
            <a:r>
              <a:rPr b="1" lang="en-US" sz="3200" spc="-1" strike="noStrike">
                <a:solidFill>
                  <a:srgbClr val="000000"/>
                </a:solidFill>
                <a:uFill>
                  <a:solidFill>
                    <a:srgbClr val="ffffff"/>
                  </a:solidFill>
                </a:uFill>
                <a:latin typeface="Calibri"/>
              </a:rPr>
              <a:t>seek</a:t>
            </a:r>
            <a:r>
              <a:rPr lang="en-US" sz="3200" spc="-1" strike="noStrike">
                <a:solidFill>
                  <a:srgbClr val="000000"/>
                </a:solidFill>
                <a:uFill>
                  <a:solidFill>
                    <a:srgbClr val="ffffff"/>
                  </a:solidFill>
                </a:uFill>
                <a:latin typeface="Calibri"/>
              </a:rPr>
              <a:t> while the character is far from its target. But instead of moving through the target at full speed, this behavior causes the character to slow down as it approaches the target, eventually slowing to a stop coincident with the target.</a:t>
            </a:r>
            <a:endParaRPr lang="en-US" sz="3200" spc="-1" strike="noStrike">
              <a:solidFill>
                <a:srgbClr val="000000"/>
              </a:solidFill>
              <a:uFill>
                <a:solidFill>
                  <a:srgbClr val="ffffff"/>
                </a:solidFill>
              </a:uFill>
              <a:latin typeface="Calibri"/>
            </a:endParaRPr>
          </a:p>
        </p:txBody>
      </p:sp>
      <p:pic>
        <p:nvPicPr>
          <p:cNvPr id="106" name="Picture 2" descr=""/>
          <p:cNvPicPr/>
          <p:nvPr/>
        </p:nvPicPr>
        <p:blipFill>
          <a:blip r:embed="rId1"/>
          <a:stretch/>
        </p:blipFill>
        <p:spPr>
          <a:xfrm>
            <a:off x="5029200" y="1523880"/>
            <a:ext cx="3638880" cy="2437920"/>
          </a:xfrm>
          <a:prstGeom prst="rect">
            <a:avLst/>
          </a:prstGeom>
          <a:ln>
            <a:noFill/>
          </a:ln>
        </p:spPr>
      </p:pic>
      <p:pic>
        <p:nvPicPr>
          <p:cNvPr id="107" name="Picture 3" descr=""/>
          <p:cNvPicPr/>
          <p:nvPr/>
        </p:nvPicPr>
        <p:blipFill>
          <a:blip r:embed="rId2"/>
          <a:stretch/>
        </p:blipFill>
        <p:spPr>
          <a:xfrm>
            <a:off x="5029200" y="4038480"/>
            <a:ext cx="3640680" cy="243792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The behaviors: obstacle avoidance</a:t>
            </a:r>
            <a:endParaRPr lang="en-US" sz="1800" spc="-1" strike="noStrike">
              <a:solidFill>
                <a:srgbClr val="000000"/>
              </a:solidFill>
              <a:uFill>
                <a:solidFill>
                  <a:srgbClr val="ffffff"/>
                </a:solidFill>
              </a:uFill>
              <a:latin typeface="Calibri"/>
            </a:endParaRPr>
          </a:p>
        </p:txBody>
      </p:sp>
      <p:sp>
        <p:nvSpPr>
          <p:cNvPr id="109" name="TextShape 2"/>
          <p:cNvSpPr txBox="1"/>
          <p:nvPr/>
        </p:nvSpPr>
        <p:spPr>
          <a:xfrm>
            <a:off x="457200" y="1600200"/>
            <a:ext cx="3733560" cy="4525560"/>
          </a:xfrm>
          <a:prstGeom prst="rect">
            <a:avLst/>
          </a:prstGeom>
          <a:noFill/>
          <a:ln>
            <a:noFill/>
          </a:ln>
        </p:spPr>
        <p:txBody>
          <a:bodyPr/>
          <a:p>
            <a:pPr marL="343080" indent="-342720">
              <a:lnSpc>
                <a:spcPct val="100000"/>
              </a:lnSpc>
              <a:buClr>
                <a:srgbClr val="000000"/>
              </a:buClr>
              <a:buFont typeface="Arial"/>
              <a:buChar char="•"/>
            </a:pPr>
            <a:r>
              <a:rPr b="1" lang="en-US" sz="3200" spc="-1" strike="noStrike">
                <a:solidFill>
                  <a:srgbClr val="000000"/>
                </a:solidFill>
                <a:uFill>
                  <a:solidFill>
                    <a:srgbClr val="ffffff"/>
                  </a:solidFill>
                </a:uFill>
                <a:latin typeface="Calibri"/>
              </a:rPr>
              <a:t>Obstacle avoidance</a:t>
            </a:r>
            <a:r>
              <a:rPr lang="en-US" sz="3200" spc="-1" strike="noStrike">
                <a:solidFill>
                  <a:srgbClr val="000000"/>
                </a:solidFill>
                <a:uFill>
                  <a:solidFill>
                    <a:srgbClr val="ffffff"/>
                  </a:solidFill>
                </a:uFill>
                <a:latin typeface="Calibri"/>
              </a:rPr>
              <a:t> behavior gives a character the ability to maneuver in a cluttered environment by dodging around obstacles. There is an important distinction between </a:t>
            </a:r>
            <a:r>
              <a:rPr b="1" lang="en-US" sz="3200" spc="-1" strike="noStrike">
                <a:solidFill>
                  <a:srgbClr val="000000"/>
                </a:solidFill>
                <a:uFill>
                  <a:solidFill>
                    <a:srgbClr val="ffffff"/>
                  </a:solidFill>
                </a:uFill>
                <a:latin typeface="Calibri"/>
              </a:rPr>
              <a:t>obstacle avoidance</a:t>
            </a:r>
            <a:r>
              <a:rPr lang="en-US" sz="3200" spc="-1" strike="noStrike">
                <a:solidFill>
                  <a:srgbClr val="000000"/>
                </a:solidFill>
                <a:uFill>
                  <a:solidFill>
                    <a:srgbClr val="ffffff"/>
                  </a:solidFill>
                </a:uFill>
                <a:latin typeface="Calibri"/>
              </a:rPr>
              <a:t> and </a:t>
            </a:r>
            <a:r>
              <a:rPr b="1" lang="en-US" sz="3200" spc="-1" strike="noStrike">
                <a:solidFill>
                  <a:srgbClr val="000000"/>
                </a:solidFill>
                <a:uFill>
                  <a:solidFill>
                    <a:srgbClr val="ffffff"/>
                  </a:solidFill>
                </a:uFill>
                <a:latin typeface="Calibri"/>
              </a:rPr>
              <a:t>flee </a:t>
            </a:r>
            <a:r>
              <a:rPr lang="en-US" sz="3200" spc="-1" strike="noStrike">
                <a:solidFill>
                  <a:srgbClr val="000000"/>
                </a:solidFill>
                <a:uFill>
                  <a:solidFill>
                    <a:srgbClr val="ffffff"/>
                  </a:solidFill>
                </a:uFill>
                <a:latin typeface="Calibri"/>
              </a:rPr>
              <a:t>behavior. </a:t>
            </a:r>
            <a:r>
              <a:rPr b="1" lang="en-US" sz="3200" spc="-1" strike="noStrike">
                <a:solidFill>
                  <a:srgbClr val="000000"/>
                </a:solidFill>
                <a:uFill>
                  <a:solidFill>
                    <a:srgbClr val="ffffff"/>
                  </a:solidFill>
                </a:uFill>
                <a:latin typeface="Calibri"/>
              </a:rPr>
              <a:t>Flee</a:t>
            </a:r>
            <a:r>
              <a:rPr lang="en-US" sz="3200" spc="-1" strike="noStrike">
                <a:solidFill>
                  <a:srgbClr val="000000"/>
                </a:solidFill>
                <a:uFill>
                  <a:solidFill>
                    <a:srgbClr val="ffffff"/>
                  </a:solidFill>
                </a:uFill>
                <a:latin typeface="Calibri"/>
              </a:rPr>
              <a:t> will always cause a character to steer away from a given location, whereas </a:t>
            </a:r>
            <a:r>
              <a:rPr b="1" lang="en-US" sz="3200" spc="-1" strike="noStrike">
                <a:solidFill>
                  <a:srgbClr val="000000"/>
                </a:solidFill>
                <a:uFill>
                  <a:solidFill>
                    <a:srgbClr val="ffffff"/>
                  </a:solidFill>
                </a:uFill>
                <a:latin typeface="Calibri"/>
              </a:rPr>
              <a:t>obstacle avoidance</a:t>
            </a:r>
            <a:r>
              <a:rPr lang="en-US" sz="3200" spc="-1" strike="noStrike">
                <a:solidFill>
                  <a:srgbClr val="000000"/>
                </a:solidFill>
                <a:uFill>
                  <a:solidFill>
                    <a:srgbClr val="ffffff"/>
                  </a:solidFill>
                </a:uFill>
                <a:latin typeface="Calibri"/>
              </a:rPr>
              <a:t> takes action only when a nearby obstacle lies directly in front of the character.</a:t>
            </a:r>
            <a:endParaRPr lang="en-US" sz="3200" spc="-1" strike="noStrike">
              <a:solidFill>
                <a:srgbClr val="000000"/>
              </a:solidFill>
              <a:uFill>
                <a:solidFill>
                  <a:srgbClr val="ffffff"/>
                </a:solidFill>
              </a:uFill>
              <a:latin typeface="Calibri"/>
            </a:endParaRPr>
          </a:p>
        </p:txBody>
      </p:sp>
      <p:pic>
        <p:nvPicPr>
          <p:cNvPr id="110" name="Picture 2" descr=""/>
          <p:cNvPicPr/>
          <p:nvPr/>
        </p:nvPicPr>
        <p:blipFill>
          <a:blip r:embed="rId1"/>
          <a:stretch/>
        </p:blipFill>
        <p:spPr>
          <a:xfrm>
            <a:off x="5181480" y="1905120"/>
            <a:ext cx="3525480" cy="236196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The behaviors: wander</a:t>
            </a:r>
            <a:endParaRPr lang="en-US" sz="1800" spc="-1" strike="noStrike">
              <a:solidFill>
                <a:srgbClr val="000000"/>
              </a:solidFill>
              <a:uFill>
                <a:solidFill>
                  <a:srgbClr val="ffffff"/>
                </a:solidFill>
              </a:uFill>
              <a:latin typeface="Calibri"/>
            </a:endParaRPr>
          </a:p>
        </p:txBody>
      </p:sp>
      <p:sp>
        <p:nvSpPr>
          <p:cNvPr id="112" name="TextShape 2"/>
          <p:cNvSpPr txBox="1"/>
          <p:nvPr/>
        </p:nvSpPr>
        <p:spPr>
          <a:xfrm>
            <a:off x="457200" y="1600200"/>
            <a:ext cx="4266720" cy="4525560"/>
          </a:xfrm>
          <a:prstGeom prst="rect">
            <a:avLst/>
          </a:prstGeom>
          <a:noFill/>
          <a:ln>
            <a:noFill/>
          </a:ln>
        </p:spPr>
        <p:txBody>
          <a:bodyPr/>
          <a:p>
            <a:pPr marL="343080" indent="-342720">
              <a:lnSpc>
                <a:spcPct val="100000"/>
              </a:lnSpc>
              <a:buClr>
                <a:srgbClr val="000000"/>
              </a:buClr>
              <a:buFont typeface="Arial"/>
              <a:buChar char="•"/>
            </a:pPr>
            <a:r>
              <a:rPr b="1" lang="en-US" sz="3200" spc="-1" strike="noStrike">
                <a:solidFill>
                  <a:srgbClr val="000000"/>
                </a:solidFill>
                <a:uFill>
                  <a:solidFill>
                    <a:srgbClr val="ffffff"/>
                  </a:solidFill>
                </a:uFill>
                <a:latin typeface="Calibri"/>
              </a:rPr>
              <a:t>Wander</a:t>
            </a:r>
            <a:r>
              <a:rPr lang="en-US" sz="3200" spc="-1" strike="noStrike">
                <a:solidFill>
                  <a:srgbClr val="000000"/>
                </a:solidFill>
                <a:uFill>
                  <a:solidFill>
                    <a:srgbClr val="ffffff"/>
                  </a:solidFill>
                </a:uFill>
                <a:latin typeface="Calibri"/>
              </a:rPr>
              <a:t> is a type of random steering. One easy implementation would be to generate a random steering force each frame, but this produces rather uninteresting motion. It is “twitchy” and produces no sustained turns. A more interesting approach is to retain steering direction state and make small random displacements to it each frame. Thus at one frame the character may be turning up and to the right, and on the next frame will still be turning in almost the same direction. </a:t>
            </a:r>
            <a:endParaRPr lang="en-US" sz="3200" spc="-1" strike="noStrike">
              <a:solidFill>
                <a:srgbClr val="000000"/>
              </a:solidFill>
              <a:uFill>
                <a:solidFill>
                  <a:srgbClr val="ffffff"/>
                </a:solidFill>
              </a:uFill>
              <a:latin typeface="Calibri"/>
            </a:endParaRPr>
          </a:p>
        </p:txBody>
      </p:sp>
      <p:pic>
        <p:nvPicPr>
          <p:cNvPr id="113" name="Picture 2" descr=""/>
          <p:cNvPicPr/>
          <p:nvPr/>
        </p:nvPicPr>
        <p:blipFill>
          <a:blip r:embed="rId1"/>
          <a:stretch/>
        </p:blipFill>
        <p:spPr>
          <a:xfrm>
            <a:off x="5562720" y="1828800"/>
            <a:ext cx="3184200" cy="213336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The behaviors: follow path</a:t>
            </a:r>
            <a:endParaRPr lang="en-US" sz="1800" spc="-1" strike="noStrike">
              <a:solidFill>
                <a:srgbClr val="000000"/>
              </a:solidFill>
              <a:uFill>
                <a:solidFill>
                  <a:srgbClr val="ffffff"/>
                </a:solidFill>
              </a:uFill>
              <a:latin typeface="Calibri"/>
            </a:endParaRPr>
          </a:p>
        </p:txBody>
      </p:sp>
      <p:sp>
        <p:nvSpPr>
          <p:cNvPr id="115" name="TextShape 2"/>
          <p:cNvSpPr txBox="1"/>
          <p:nvPr/>
        </p:nvSpPr>
        <p:spPr>
          <a:xfrm>
            <a:off x="457200" y="1600200"/>
            <a:ext cx="4190760" cy="4525560"/>
          </a:xfrm>
          <a:prstGeom prst="rect">
            <a:avLst/>
          </a:prstGeom>
          <a:noFill/>
          <a:ln>
            <a:noFill/>
          </a:ln>
        </p:spPr>
        <p:txBody>
          <a:bodyPr/>
          <a:p>
            <a:pPr marL="343080" indent="-342720">
              <a:lnSpc>
                <a:spcPct val="100000"/>
              </a:lnSpc>
              <a:buClr>
                <a:srgbClr val="000000"/>
              </a:buClr>
              <a:buFont typeface="Arial"/>
              <a:buChar char="•"/>
            </a:pPr>
            <a:r>
              <a:rPr b="1" lang="en-US" sz="3200" spc="-1" strike="noStrike">
                <a:solidFill>
                  <a:srgbClr val="000000"/>
                </a:solidFill>
                <a:uFill>
                  <a:solidFill>
                    <a:srgbClr val="ffffff"/>
                  </a:solidFill>
                </a:uFill>
                <a:latin typeface="Calibri"/>
              </a:rPr>
              <a:t>Path following</a:t>
            </a:r>
            <a:r>
              <a:rPr lang="en-US" sz="3200" spc="-1" strike="noStrike">
                <a:solidFill>
                  <a:srgbClr val="000000"/>
                </a:solidFill>
                <a:uFill>
                  <a:solidFill>
                    <a:srgbClr val="ffffff"/>
                  </a:solidFill>
                </a:uFill>
                <a:latin typeface="Calibri"/>
              </a:rPr>
              <a:t> behavior enables a character to steer along a predetermined path, such as a roadway, corridor or tunnel. This is distinct from constraining a vehicle rigidly to a path like a train rolling along a track. Rather </a:t>
            </a:r>
            <a:r>
              <a:rPr b="1" lang="en-US" sz="3200" spc="-1" strike="noStrike">
                <a:solidFill>
                  <a:srgbClr val="000000"/>
                </a:solidFill>
                <a:uFill>
                  <a:solidFill>
                    <a:srgbClr val="ffffff"/>
                  </a:solidFill>
                </a:uFill>
                <a:latin typeface="Calibri"/>
              </a:rPr>
              <a:t>path following</a:t>
            </a:r>
            <a:r>
              <a:rPr lang="en-US" sz="3200" spc="-1" strike="noStrike">
                <a:solidFill>
                  <a:srgbClr val="000000"/>
                </a:solidFill>
                <a:uFill>
                  <a:solidFill>
                    <a:srgbClr val="ffffff"/>
                  </a:solidFill>
                </a:uFill>
                <a:latin typeface="Calibri"/>
              </a:rPr>
              <a:t> behavior is intended to produce motion such as people moving down a corridor: the individual paths remain near, and often parallel to, the centerline of the corridor, but are free to deviate from it.</a:t>
            </a:r>
            <a:endParaRPr lang="en-US" sz="3200" spc="-1" strike="noStrike">
              <a:solidFill>
                <a:srgbClr val="000000"/>
              </a:solidFill>
              <a:uFill>
                <a:solidFill>
                  <a:srgbClr val="ffffff"/>
                </a:solidFill>
              </a:uFill>
              <a:latin typeface="Calibri"/>
            </a:endParaRPr>
          </a:p>
        </p:txBody>
      </p:sp>
      <p:pic>
        <p:nvPicPr>
          <p:cNvPr id="116" name="Picture 2" descr=""/>
          <p:cNvPicPr/>
          <p:nvPr/>
        </p:nvPicPr>
        <p:blipFill>
          <a:blip r:embed="rId1"/>
          <a:stretch/>
        </p:blipFill>
        <p:spPr>
          <a:xfrm>
            <a:off x="4861440" y="2038320"/>
            <a:ext cx="3896640" cy="260964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The behaviors: arrive</a:t>
            </a:r>
            <a:endParaRPr lang="en-US" sz="1800" spc="-1" strike="noStrike">
              <a:solidFill>
                <a:srgbClr val="000000"/>
              </a:solidFill>
              <a:uFill>
                <a:solidFill>
                  <a:srgbClr val="ffffff"/>
                </a:solidFill>
              </a:uFill>
              <a:latin typeface="Calibri"/>
            </a:endParaRPr>
          </a:p>
        </p:txBody>
      </p:sp>
      <p:sp>
        <p:nvSpPr>
          <p:cNvPr id="118" name="TextShape 2"/>
          <p:cNvSpPr txBox="1"/>
          <p:nvPr/>
        </p:nvSpPr>
        <p:spPr>
          <a:xfrm>
            <a:off x="457200" y="1600200"/>
            <a:ext cx="3809520" cy="4525560"/>
          </a:xfrm>
          <a:prstGeom prst="rect">
            <a:avLst/>
          </a:prstGeom>
          <a:noFill/>
          <a:ln>
            <a:noFill/>
          </a:ln>
        </p:spPr>
        <p:txBody>
          <a:bodyPr/>
          <a:p>
            <a:pPr marL="343080" indent="-342720">
              <a:lnSpc>
                <a:spcPct val="100000"/>
              </a:lnSpc>
              <a:buClr>
                <a:srgbClr val="000000"/>
              </a:buClr>
              <a:buFont typeface="Arial"/>
              <a:buChar char="•"/>
            </a:pPr>
            <a:r>
              <a:rPr b="1" lang="en-US" sz="3200" spc="-1" strike="noStrike">
                <a:solidFill>
                  <a:srgbClr val="000000"/>
                </a:solidFill>
                <a:uFill>
                  <a:solidFill>
                    <a:srgbClr val="ffffff"/>
                  </a:solidFill>
                </a:uFill>
                <a:latin typeface="Calibri"/>
              </a:rPr>
              <a:t>Arrival </a:t>
            </a:r>
            <a:r>
              <a:rPr lang="en-US" sz="3200" spc="-1" strike="noStrike">
                <a:solidFill>
                  <a:srgbClr val="000000"/>
                </a:solidFill>
                <a:uFill>
                  <a:solidFill>
                    <a:srgbClr val="ffffff"/>
                  </a:solidFill>
                </a:uFill>
                <a:latin typeface="Calibri"/>
              </a:rPr>
              <a:t>behavior is identical to </a:t>
            </a:r>
            <a:r>
              <a:rPr b="1" lang="en-US" sz="3200" spc="-1" strike="noStrike">
                <a:solidFill>
                  <a:srgbClr val="000000"/>
                </a:solidFill>
                <a:uFill>
                  <a:solidFill>
                    <a:srgbClr val="ffffff"/>
                  </a:solidFill>
                </a:uFill>
                <a:latin typeface="Calibri"/>
              </a:rPr>
              <a:t>seek </a:t>
            </a:r>
            <a:r>
              <a:rPr lang="en-US" sz="3200" spc="-1" strike="noStrike">
                <a:solidFill>
                  <a:srgbClr val="000000"/>
                </a:solidFill>
                <a:uFill>
                  <a:solidFill>
                    <a:srgbClr val="ffffff"/>
                  </a:solidFill>
                </a:uFill>
                <a:latin typeface="Calibri"/>
              </a:rPr>
              <a:t>while the character is far from its target. But instead of moving through the target at full speed, this behavior causes the character to slow down as it approaches the target, eventually slowing to a stop coincident with the target. The distance at which slowing begins is a parameter of the behavior. This implementation is similar to </a:t>
            </a:r>
            <a:r>
              <a:rPr b="1" lang="en-US" sz="3200" spc="-1" strike="noStrike">
                <a:solidFill>
                  <a:srgbClr val="000000"/>
                </a:solidFill>
                <a:uFill>
                  <a:solidFill>
                    <a:srgbClr val="ffffff"/>
                  </a:solidFill>
                </a:uFill>
                <a:latin typeface="Calibri"/>
              </a:rPr>
              <a:t>seek</a:t>
            </a:r>
            <a:r>
              <a:rPr lang="en-US" sz="3200" spc="-1" strike="noStrike">
                <a:solidFill>
                  <a:srgbClr val="000000"/>
                </a:solidFill>
                <a:uFill>
                  <a:solidFill>
                    <a:srgbClr val="ffffff"/>
                  </a:solidFill>
                </a:uFill>
                <a:latin typeface="Calibri"/>
              </a:rPr>
              <a:t>: a desired velocity is determined pointing from the character towards the target. Outside the stopping radius this desired velocity is clipped to </a:t>
            </a:r>
            <a:r>
              <a:rPr i="1" lang="en-US" sz="3200" spc="-1" strike="noStrike">
                <a:solidFill>
                  <a:srgbClr val="000000"/>
                </a:solidFill>
                <a:uFill>
                  <a:solidFill>
                    <a:srgbClr val="ffffff"/>
                  </a:solidFill>
                </a:uFill>
                <a:latin typeface="Calibri"/>
              </a:rPr>
              <a:t>max_speed</a:t>
            </a:r>
            <a:r>
              <a:rPr lang="en-US" sz="3200" spc="-1" strike="noStrike">
                <a:solidFill>
                  <a:srgbClr val="000000"/>
                </a:solidFill>
                <a:uFill>
                  <a:solidFill>
                    <a:srgbClr val="ffffff"/>
                  </a:solidFill>
                </a:uFill>
                <a:latin typeface="Calibri"/>
              </a:rPr>
              <a:t>, inside the stopping radius, desired velocity is ramped down (e.g. linearly) to zero.</a:t>
            </a:r>
            <a:endParaRPr lang="en-US" sz="3200" spc="-1" strike="noStrike">
              <a:solidFill>
                <a:srgbClr val="000000"/>
              </a:solidFill>
              <a:uFill>
                <a:solidFill>
                  <a:srgbClr val="ffffff"/>
                </a:solidFill>
              </a:uFill>
              <a:latin typeface="Calibri"/>
            </a:endParaRPr>
          </a:p>
        </p:txBody>
      </p:sp>
      <p:pic>
        <p:nvPicPr>
          <p:cNvPr id="119" name="Picture 2" descr=""/>
          <p:cNvPicPr/>
          <p:nvPr/>
        </p:nvPicPr>
        <p:blipFill>
          <a:blip r:embed="rId1"/>
          <a:stretch/>
        </p:blipFill>
        <p:spPr>
          <a:xfrm>
            <a:off x="4935600" y="2038320"/>
            <a:ext cx="3782880" cy="253332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Medium size picture</a:t>
            </a:r>
            <a:endParaRPr lang="en-US" sz="1800" spc="-1" strike="noStrike">
              <a:solidFill>
                <a:srgbClr val="000000"/>
              </a:solidFill>
              <a:uFill>
                <a:solidFill>
                  <a:srgbClr val="ffffff"/>
                </a:solidFill>
              </a:uFill>
              <a:latin typeface="Calibri"/>
            </a:endParaRPr>
          </a:p>
        </p:txBody>
      </p:sp>
      <p:pic>
        <p:nvPicPr>
          <p:cNvPr id="121" name="Picture 2" descr=""/>
          <p:cNvPicPr/>
          <p:nvPr/>
        </p:nvPicPr>
        <p:blipFill>
          <a:blip r:embed="rId1"/>
          <a:stretch/>
        </p:blipFill>
        <p:spPr>
          <a:xfrm>
            <a:off x="1066680" y="1219320"/>
            <a:ext cx="4014360" cy="4820040"/>
          </a:xfrm>
          <a:prstGeom prst="rect">
            <a:avLst/>
          </a:prstGeom>
          <a:ln>
            <a:noFill/>
          </a:ln>
        </p:spPr>
      </p:pic>
      <p:sp>
        <p:nvSpPr>
          <p:cNvPr id="122" name="CustomShape 2"/>
          <p:cNvSpPr/>
          <p:nvPr/>
        </p:nvSpPr>
        <p:spPr>
          <a:xfrm>
            <a:off x="5562720" y="1676520"/>
            <a:ext cx="2895120" cy="47530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lang="en-US" sz="1800" spc="-1" strike="noStrike">
                <a:solidFill>
                  <a:srgbClr val="000000"/>
                </a:solidFill>
                <a:uFill>
                  <a:solidFill>
                    <a:srgbClr val="ffffff"/>
                  </a:solidFill>
                </a:uFill>
                <a:latin typeface="Calibri"/>
              </a:rPr>
              <a:t>Input is geometric data. Represents both the agent's and world's states</a:t>
            </a:r>
            <a:endParaRPr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lang="en-US" sz="1800" spc="-1" strike="noStrike">
                <a:solidFill>
                  <a:srgbClr val="000000"/>
                </a:solidFill>
                <a:uFill>
                  <a:solidFill>
                    <a:srgbClr val="ffffff"/>
                  </a:solidFill>
                </a:uFill>
                <a:latin typeface="Calibri"/>
              </a:rPr>
              <a:t>Output is also geometric data representing the agent's and world's states</a:t>
            </a:r>
            <a:endParaRPr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lang="en-US" sz="1800" spc="-1" strike="noStrike">
                <a:solidFill>
                  <a:srgbClr val="000000"/>
                </a:solidFill>
                <a:uFill>
                  <a:solidFill>
                    <a:srgbClr val="ffffff"/>
                  </a:solidFill>
                </a:uFill>
                <a:latin typeface="Calibri"/>
              </a:rPr>
              <a:t>Actual parameters and outputs depend on context</a:t>
            </a:r>
            <a:endParaRPr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lang="en-US" sz="1800" spc="-1" strike="noStrike">
                <a:solidFill>
                  <a:srgbClr val="000000"/>
                </a:solidFill>
                <a:uFill>
                  <a:solidFill>
                    <a:srgbClr val="ffffff"/>
                  </a:solidFill>
                </a:uFill>
                <a:latin typeface="Calibri"/>
              </a:rPr>
              <a:t>Movement can be categorized as kinematic or dynamic (a steering behavior)</a:t>
            </a:r>
            <a:endParaRPr lang="en-US"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Kinematic</a:t>
            </a:r>
            <a:endParaRPr lang="en-US" sz="1800" spc="-1" strike="noStrike">
              <a:solidFill>
                <a:srgbClr val="000000"/>
              </a:solidFill>
              <a:uFill>
                <a:solidFill>
                  <a:srgbClr val="ffffff"/>
                </a:solidFill>
              </a:uFill>
              <a:latin typeface="Calibri"/>
            </a:endParaRPr>
          </a:p>
        </p:txBody>
      </p:sp>
      <p:sp>
        <p:nvSpPr>
          <p:cNvPr id="124"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Does not consider acceleration</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Is essentially one-speed</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Agent starts at full speed, moves to desired location, and stops</a:t>
            </a:r>
            <a:endParaRPr lang="en-US" sz="3200" spc="-1" strike="noStrike">
              <a:solidFill>
                <a:srgbClr val="000000"/>
              </a:solidFill>
              <a:uFill>
                <a:solidFill>
                  <a:srgbClr val="ffffff"/>
                </a:solidFill>
              </a:uFill>
              <a:latin typeface="Calibri"/>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Steering behavior</a:t>
            </a:r>
            <a:endParaRPr lang="en-US" sz="1800" spc="-1" strike="noStrike">
              <a:solidFill>
                <a:srgbClr val="000000"/>
              </a:solidFill>
              <a:uFill>
                <a:solidFill>
                  <a:srgbClr val="ffffff"/>
                </a:solidFill>
              </a:uFill>
              <a:latin typeface="Calibri"/>
            </a:endParaRPr>
          </a:p>
        </p:txBody>
      </p:sp>
      <p:sp>
        <p:nvSpPr>
          <p:cNvPr id="126"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The behavior is dynamic since it changes with time. Physics-based</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Called steering behavior because it controls direction of agent</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Algorithm requires agent's current position, velocity, and forces acting on the agent</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Output is resultant force or acceleration acting on agent</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The output is used to modify the agent's current velocity </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The overall behavior for an agent starting at rest:</a:t>
            </a:r>
            <a:endParaRPr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The agent accelerates to speed</a:t>
            </a:r>
            <a:endParaRPr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Cruises until it nears destination (target)</a:t>
            </a:r>
            <a:endParaRPr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Decelerates to a stop</a:t>
            </a:r>
            <a:endParaRPr lang="en-US" sz="2400" spc="-1" strike="noStrike">
              <a:solidFill>
                <a:srgbClr val="000000"/>
              </a:solidFill>
              <a:uFill>
                <a:solidFill>
                  <a:srgbClr val="ffffff"/>
                </a:solidFill>
              </a:uFill>
              <a:latin typeface="Calibri"/>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A big picture</a:t>
            </a:r>
            <a:endParaRPr lang="en-US" sz="1800" spc="-1" strike="noStrike">
              <a:solidFill>
                <a:srgbClr val="000000"/>
              </a:solidFill>
              <a:uFill>
                <a:solidFill>
                  <a:srgbClr val="ffffff"/>
                </a:solidFill>
              </a:uFill>
              <a:latin typeface="Calibri"/>
            </a:endParaRPr>
          </a:p>
        </p:txBody>
      </p:sp>
      <p:pic>
        <p:nvPicPr>
          <p:cNvPr id="82" name="Picture 2" descr=""/>
          <p:cNvPicPr/>
          <p:nvPr/>
        </p:nvPicPr>
        <p:blipFill>
          <a:blip r:embed="rId1"/>
          <a:stretch/>
        </p:blipFill>
        <p:spPr>
          <a:xfrm>
            <a:off x="1905120" y="1676520"/>
            <a:ext cx="6043320" cy="4266720"/>
          </a:xfrm>
          <a:prstGeom prst="rect">
            <a:avLst/>
          </a:prstGeom>
          <a:ln>
            <a:noFill/>
          </a:ln>
        </p:spPr>
      </p:pic>
      <p:sp>
        <p:nvSpPr>
          <p:cNvPr id="83" name="CustomShape 2"/>
          <p:cNvSpPr/>
          <p:nvPr/>
        </p:nvSpPr>
        <p:spPr>
          <a:xfrm>
            <a:off x="3243240" y="4419720"/>
            <a:ext cx="1861920" cy="342720"/>
          </a:xfrm>
          <a:prstGeom prst="rect">
            <a:avLst/>
          </a:prstGeom>
          <a:solidFill>
            <a:schemeClr val="accent1">
              <a:alpha val="10000"/>
            </a:schemeClr>
          </a:solidFill>
          <a:ln>
            <a:round/>
          </a:ln>
        </p:spPr>
        <p:style>
          <a:lnRef idx="2">
            <a:schemeClr val="accent1">
              <a:shade val="50000"/>
            </a:schemeClr>
          </a:lnRef>
          <a:fillRef idx="1">
            <a:schemeClr val="accent1"/>
          </a:fillRef>
          <a:effectRef idx="0">
            <a:schemeClr val="accent1"/>
          </a:effectRef>
          <a:fontRef idx="minor"/>
        </p:style>
      </p:sp>
      <p:sp>
        <p:nvSpPr>
          <p:cNvPr id="84" name="CustomShape 3"/>
          <p:cNvSpPr/>
          <p:nvPr/>
        </p:nvSpPr>
        <p:spPr>
          <a:xfrm>
            <a:off x="5943600" y="4419720"/>
            <a:ext cx="1752120" cy="913320"/>
          </a:xfrm>
          <a:prstGeom prst="rect">
            <a:avLst/>
          </a:prstGeom>
          <a:noFill/>
          <a:ln>
            <a:noFill/>
          </a:ln>
        </p:spPr>
        <p:style>
          <a:lnRef idx="0"/>
          <a:fillRef idx="0"/>
          <a:effectRef idx="0"/>
          <a:fontRef idx="minor"/>
        </p:style>
        <p:txBody>
          <a:bodyPr lIns="90000" rIns="90000" tIns="45000" bIns="45000"/>
          <a:p>
            <a:pPr>
              <a:lnSpc>
                <a:spcPct val="100000"/>
              </a:lnSpc>
            </a:pPr>
            <a:r>
              <a:rPr lang="en-US" sz="1800" spc="-1" strike="noStrike">
                <a:solidFill>
                  <a:srgbClr val="000000"/>
                </a:solidFill>
                <a:uFill>
                  <a:solidFill>
                    <a:srgbClr val="ffffff"/>
                  </a:solidFill>
                </a:uFill>
                <a:latin typeface="Calibri"/>
              </a:rPr>
              <a:t>Note sensing is missing in this one!</a:t>
            </a:r>
            <a:endParaRPr lang="en-US" sz="1800" spc="-1" strike="noStrike">
              <a:solidFill>
                <a:srgbClr val="000000"/>
              </a:solidFill>
              <a:uFill>
                <a:solidFill>
                  <a:srgbClr val="ffffff"/>
                </a:solidFill>
              </a:uFill>
              <a:latin typeface="Arial"/>
            </a:endParaRPr>
          </a:p>
        </p:txBody>
      </p:sp>
      <p:sp>
        <p:nvSpPr>
          <p:cNvPr id="85" name="CustomShape 4"/>
          <p:cNvSpPr/>
          <p:nvPr/>
        </p:nvSpPr>
        <p:spPr>
          <a:xfrm flipH="1" flipV="1">
            <a:off x="4495680" y="3885480"/>
            <a:ext cx="1523520" cy="704520"/>
          </a:xfrm>
          <a:custGeom>
            <a:avLst/>
            <a:gdLst/>
            <a:ahLst/>
            <a:rect l="l" t="t" r="r" b="b"/>
            <a:pathLst>
              <a:path w="21600" h="21600">
                <a:moveTo>
                  <a:pt x="0" y="0"/>
                </a:moveTo>
                <a:lnTo>
                  <a:pt x="21600" y="21600"/>
                </a:lnTo>
              </a:path>
            </a:pathLst>
          </a:custGeom>
          <a:noFill/>
          <a:ln>
            <a:solidFill>
              <a:srgbClr val="4a7ebb"/>
            </a:solidFill>
            <a:round/>
            <a:tailEnd len="med" type="arrow" w="med"/>
          </a:ln>
        </p:spPr>
        <p:style>
          <a:lnRef idx="1">
            <a:schemeClr val="accent1"/>
          </a:lnRef>
          <a:fillRef idx="0">
            <a:schemeClr val="accent1"/>
          </a:fillRef>
          <a:effectRef idx="0">
            <a:schemeClr val="accent1"/>
          </a:effectRef>
          <a:fontRef idx="minor"/>
        </p:style>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Starting with a classic</a:t>
            </a:r>
            <a:endParaRPr lang="en-US" sz="1800" spc="-1" strike="noStrike">
              <a:solidFill>
                <a:srgbClr val="000000"/>
              </a:solidFill>
              <a:uFill>
                <a:solidFill>
                  <a:srgbClr val="ffffff"/>
                </a:solidFill>
              </a:uFill>
              <a:latin typeface="Calibri"/>
            </a:endParaRPr>
          </a:p>
        </p:txBody>
      </p:sp>
      <p:sp>
        <p:nvSpPr>
          <p:cNvPr id="87"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1" lang="en-US" sz="3200" spc="-1" strike="noStrike">
                <a:solidFill>
                  <a:srgbClr val="000000"/>
                </a:solidFill>
                <a:uFill>
                  <a:solidFill>
                    <a:srgbClr val="ffffff"/>
                  </a:solidFill>
                </a:uFill>
                <a:latin typeface="Calibri"/>
              </a:rPr>
              <a:t>Steering Behaviors For Autonomous Characters </a:t>
            </a:r>
            <a:r>
              <a:rPr lang="en-US" sz="3200" spc="-1" strike="noStrike">
                <a:solidFill>
                  <a:srgbClr val="000000"/>
                </a:solidFill>
                <a:uFill>
                  <a:solidFill>
                    <a:srgbClr val="ffffff"/>
                  </a:solidFill>
                </a:uFill>
                <a:latin typeface="Calibri"/>
              </a:rPr>
              <a:t>by</a:t>
            </a:r>
            <a:r>
              <a:rPr b="1" lang="en-US" sz="3200" spc="-1" strike="noStrike">
                <a:solidFill>
                  <a:srgbClr val="000000"/>
                </a:solidFill>
                <a:uFill>
                  <a:solidFill>
                    <a:srgbClr val="ffffff"/>
                  </a:solidFill>
                </a:uFill>
                <a:latin typeface="Calibri"/>
              </a:rPr>
              <a:t> </a:t>
            </a:r>
            <a:r>
              <a:rPr lang="en-US" sz="3200" spc="-1" strike="noStrike">
                <a:solidFill>
                  <a:srgbClr val="000000"/>
                </a:solidFill>
                <a:uFill>
                  <a:solidFill>
                    <a:srgbClr val="ffffff"/>
                  </a:solidFill>
                </a:uFill>
                <a:latin typeface="Calibri"/>
              </a:rPr>
              <a:t>Craig W. Reynolds, Sony Computer Entertainment America (1999, approximately 1300 citations)</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Now see: </a:t>
            </a:r>
            <a:r>
              <a:rPr lang="en-US" sz="3200" spc="-1" strike="noStrike" u="sng">
                <a:solidFill>
                  <a:srgbClr val="0000ff"/>
                </a:solidFill>
                <a:uFill>
                  <a:solidFill>
                    <a:srgbClr val="ffffff"/>
                  </a:solidFill>
                </a:uFill>
                <a:latin typeface="Calibri"/>
                <a:hlinkClick r:id="rId1"/>
              </a:rPr>
              <a:t>http://www.red3d.com/cwr/</a:t>
            </a:r>
            <a:r>
              <a:rPr lang="en-US" sz="3200" spc="-1" strike="noStrike">
                <a:solidFill>
                  <a:srgbClr val="000000"/>
                </a:solidFill>
                <a:uFill>
                  <a:solidFill>
                    <a:srgbClr val="ffffff"/>
                  </a:solidFill>
                </a:uFill>
                <a:latin typeface="Calibri"/>
              </a:rPr>
              <a:t> </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Craig W. Reynolds (born March 15, 1953), is an artificial life and computer graphics expert, who created the Boids artificial life simulation in 1986. Reynolds worked on the film </a:t>
            </a:r>
            <a:r>
              <a:rPr i="1" lang="en-US" sz="3200" spc="-1" strike="noStrike">
                <a:solidFill>
                  <a:srgbClr val="000000"/>
                </a:solidFill>
                <a:uFill>
                  <a:solidFill>
                    <a:srgbClr val="ffffff"/>
                  </a:solidFill>
                </a:uFill>
                <a:latin typeface="Calibri"/>
              </a:rPr>
              <a:t>Tron</a:t>
            </a:r>
            <a:r>
              <a:rPr lang="en-US" sz="3200" spc="-1" strike="noStrike">
                <a:solidFill>
                  <a:srgbClr val="000000"/>
                </a:solidFill>
                <a:uFill>
                  <a:solidFill>
                    <a:srgbClr val="ffffff"/>
                  </a:solidFill>
                </a:uFill>
                <a:latin typeface="Calibri"/>
              </a:rPr>
              <a:t> (1982) as a scene programmer, and on </a:t>
            </a:r>
            <a:r>
              <a:rPr i="1" lang="en-US" sz="3200" spc="-1" strike="noStrike">
                <a:solidFill>
                  <a:srgbClr val="000000"/>
                </a:solidFill>
                <a:uFill>
                  <a:solidFill>
                    <a:srgbClr val="ffffff"/>
                  </a:solidFill>
                </a:uFill>
                <a:latin typeface="Calibri"/>
              </a:rPr>
              <a:t>Batman Returns</a:t>
            </a:r>
            <a:r>
              <a:rPr lang="en-US" sz="3200" spc="-1" strike="noStrike">
                <a:solidFill>
                  <a:srgbClr val="000000"/>
                </a:solidFill>
                <a:uFill>
                  <a:solidFill>
                    <a:srgbClr val="ffffff"/>
                  </a:solidFill>
                </a:uFill>
                <a:latin typeface="Calibri"/>
              </a:rPr>
              <a:t> (1992) as part of the video image crew. Reynolds won the 1998 Academy Scientific and Technical Award in recognition of “ his pioneering contributions to the development of three-dimensional computer animation for motion picture production." He is the author of the </a:t>
            </a:r>
            <a:r>
              <a:rPr i="1" lang="en-US" sz="3200" spc="-1" strike="noStrike">
                <a:solidFill>
                  <a:srgbClr val="000000"/>
                </a:solidFill>
                <a:uFill>
                  <a:solidFill>
                    <a:srgbClr val="ffffff"/>
                  </a:solidFill>
                </a:uFill>
                <a:latin typeface="Calibri"/>
              </a:rPr>
              <a:t>Open Steer</a:t>
            </a:r>
            <a:r>
              <a:rPr lang="en-US" sz="3200" spc="-1" strike="noStrike">
                <a:solidFill>
                  <a:srgbClr val="000000"/>
                </a:solidFill>
                <a:uFill>
                  <a:solidFill>
                    <a:srgbClr val="ffffff"/>
                  </a:solidFill>
                </a:uFill>
                <a:latin typeface="Calibri"/>
              </a:rPr>
              <a:t> library. Wikipedia.</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See </a:t>
            </a:r>
            <a:r>
              <a:rPr lang="en-US" sz="3200" spc="-1" strike="noStrike" u="sng">
                <a:solidFill>
                  <a:srgbClr val="0000ff"/>
                </a:solidFill>
                <a:uFill>
                  <a:solidFill>
                    <a:srgbClr val="ffffff"/>
                  </a:solidFill>
                </a:uFill>
                <a:latin typeface="Calibri"/>
                <a:hlinkClick r:id="rId2"/>
              </a:rPr>
              <a:t>http://opensteer.sourceforge.net/</a:t>
            </a:r>
            <a:r>
              <a:rPr lang="en-US" sz="3200" spc="-1" strike="noStrike">
                <a:solidFill>
                  <a:srgbClr val="000000"/>
                </a:solidFill>
                <a:uFill>
                  <a:solidFill>
                    <a:srgbClr val="ffffff"/>
                  </a:solidFill>
                </a:uFill>
                <a:latin typeface="Calibri"/>
              </a:rPr>
              <a:t> </a:t>
            </a:r>
            <a:endParaRPr lang="en-US" sz="3200" spc="-1" strike="noStrike">
              <a:solidFill>
                <a:srgbClr val="000000"/>
              </a:solidFill>
              <a:uFill>
                <a:solidFill>
                  <a:srgbClr val="ffffff"/>
                </a:solidFill>
              </a:u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A starting point</a:t>
            </a:r>
            <a:endParaRPr lang="en-US" sz="1800" spc="-1" strike="noStrike">
              <a:solidFill>
                <a:srgbClr val="000000"/>
              </a:solidFill>
              <a:uFill>
                <a:solidFill>
                  <a:srgbClr val="ffffff"/>
                </a:solidFill>
              </a:uFill>
              <a:latin typeface="Calibri"/>
            </a:endParaRPr>
          </a:p>
        </p:txBody>
      </p:sp>
      <p:sp>
        <p:nvSpPr>
          <p:cNvPr id="89"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i="1" lang="en-US" sz="3200" spc="-1" strike="noStrike">
                <a:solidFill>
                  <a:srgbClr val="000000"/>
                </a:solidFill>
                <a:uFill>
                  <a:solidFill>
                    <a:srgbClr val="ffffff"/>
                  </a:solidFill>
                </a:uFill>
                <a:latin typeface="Calibri"/>
              </a:rPr>
              <a:t>Autonomous characters </a:t>
            </a:r>
            <a:r>
              <a:rPr lang="en-US" sz="3200" spc="-1" strike="noStrike">
                <a:solidFill>
                  <a:srgbClr val="000000"/>
                </a:solidFill>
                <a:uFill>
                  <a:solidFill>
                    <a:srgbClr val="ffffff"/>
                  </a:solidFill>
                </a:uFill>
                <a:latin typeface="Calibri"/>
              </a:rPr>
              <a:t>are a type of </a:t>
            </a:r>
            <a:r>
              <a:rPr i="1" lang="en-US" sz="3200" spc="-1" strike="noStrike">
                <a:solidFill>
                  <a:srgbClr val="000000"/>
                </a:solidFill>
                <a:uFill>
                  <a:solidFill>
                    <a:srgbClr val="ffffff"/>
                  </a:solidFill>
                </a:uFill>
                <a:latin typeface="Calibri"/>
              </a:rPr>
              <a:t>autonomous agent </a:t>
            </a:r>
            <a:r>
              <a:rPr lang="en-US" sz="3200" spc="-1" strike="noStrike">
                <a:solidFill>
                  <a:srgbClr val="000000"/>
                </a:solidFill>
                <a:uFill>
                  <a:solidFill>
                    <a:srgbClr val="ffffff"/>
                  </a:solidFill>
                </a:uFill>
                <a:latin typeface="Calibri"/>
              </a:rPr>
              <a:t>intended for use in computer animation and interactive media such as games and virtual reality. These agents represent a character in a story or game and have some ability to improvise their actions. This stands in contrast both to a character in an animated film, whose actions are scripted in advance, and to an avatar in a game or virtual reality, whose actions are directed in real time by a human player or participant. In games, autonomous characters are sometimes called </a:t>
            </a:r>
            <a:r>
              <a:rPr i="1" lang="en-US" sz="3200" spc="-1" strike="noStrike">
                <a:solidFill>
                  <a:srgbClr val="000000"/>
                </a:solidFill>
                <a:uFill>
                  <a:solidFill>
                    <a:srgbClr val="ffffff"/>
                  </a:solidFill>
                </a:uFill>
                <a:latin typeface="Calibri"/>
              </a:rPr>
              <a:t>non-player characters</a:t>
            </a:r>
            <a:r>
              <a:rPr lang="en-US" sz="3200" spc="-1" strike="noStrike">
                <a:solidFill>
                  <a:srgbClr val="000000"/>
                </a:solidFill>
                <a:uFill>
                  <a:solidFill>
                    <a:srgbClr val="ffffff"/>
                  </a:solidFill>
                </a:uFill>
                <a:latin typeface="Calibri"/>
              </a:rPr>
              <a:t>.</a:t>
            </a:r>
            <a:endParaRPr lang="en-US" sz="3200" spc="-1" strike="noStrike">
              <a:solidFill>
                <a:srgbClr val="000000"/>
              </a:solidFill>
              <a:uFill>
                <a:solidFill>
                  <a:srgbClr val="ffffff"/>
                </a:solidFill>
              </a:uFill>
              <a:latin typeface="Calibri"/>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p>
            <a:endParaRPr lang="en-US" sz="1800" spc="-1" strike="noStrike">
              <a:solidFill>
                <a:srgbClr val="000000"/>
              </a:solidFill>
              <a:uFill>
                <a:solidFill>
                  <a:srgbClr val="ffffff"/>
                </a:solidFill>
              </a:uFill>
              <a:latin typeface="Calibri"/>
            </a:endParaRPr>
          </a:p>
        </p:txBody>
      </p:sp>
      <p:sp>
        <p:nvSpPr>
          <p:cNvPr id="91"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A simple locomotion model will be presented in order to make the discussion of steering behaviors more concrete. This locomotion model will be based on a simple idealized </a:t>
            </a:r>
            <a:r>
              <a:rPr i="1" lang="en-US" sz="3200" spc="-1" strike="noStrike">
                <a:solidFill>
                  <a:srgbClr val="000000"/>
                </a:solidFill>
                <a:uFill>
                  <a:solidFill>
                    <a:srgbClr val="ffffff"/>
                  </a:solidFill>
                </a:uFill>
                <a:latin typeface="Calibri"/>
              </a:rPr>
              <a:t>vehicle</a:t>
            </a:r>
            <a:r>
              <a:rPr lang="en-US" sz="3200" spc="-1" strike="noStrike">
                <a:solidFill>
                  <a:srgbClr val="000000"/>
                </a:solidFill>
                <a:uFill>
                  <a:solidFill>
                    <a:srgbClr val="ffffff"/>
                  </a:solidFill>
                </a:uFill>
                <a:latin typeface="Calibri"/>
              </a:rPr>
              <a:t>.</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This vehicle model is based on a point mass approximation.</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457200" y="274680"/>
            <a:ext cx="8229240" cy="1142640"/>
          </a:xfrm>
          <a:prstGeom prst="rect">
            <a:avLst/>
          </a:prstGeom>
          <a:noFill/>
          <a:ln>
            <a:noFill/>
          </a:ln>
        </p:spPr>
        <p:txBody>
          <a:bodyPr anchor="ctr"/>
          <a:p>
            <a:endParaRPr lang="en-US" sz="1800" spc="-1" strike="noStrike">
              <a:solidFill>
                <a:srgbClr val="000000"/>
              </a:solidFill>
              <a:uFill>
                <a:solidFill>
                  <a:srgbClr val="ffffff"/>
                </a:solidFill>
              </a:uFill>
              <a:latin typeface="Calibri"/>
            </a:endParaRPr>
          </a:p>
        </p:txBody>
      </p:sp>
      <p:sp>
        <p:nvSpPr>
          <p:cNvPr id="93" name="TextShape 2"/>
          <p:cNvSpPr txBox="1"/>
          <p:nvPr/>
        </p:nvSpPr>
        <p:spPr>
          <a:xfrm>
            <a:off x="457200" y="1600200"/>
            <a:ext cx="8229240" cy="4525560"/>
          </a:xfrm>
          <a:prstGeom prst="rect">
            <a:avLst/>
          </a:prstGeom>
          <a:noFill/>
          <a:ln>
            <a:noFill/>
          </a:ln>
        </p:spPr>
        <p:txBody>
          <a:bodyPr/>
          <a:p>
            <a:pPr>
              <a:lnSpc>
                <a:spcPct val="100000"/>
              </a:lnSpc>
            </a:pPr>
            <a:r>
              <a:rPr lang="en-US" sz="3200" spc="-1" strike="noStrike">
                <a:solidFill>
                  <a:srgbClr val="000000"/>
                </a:solidFill>
                <a:uFill>
                  <a:solidFill>
                    <a:srgbClr val="ffffff"/>
                  </a:solidFill>
                </a:uFill>
                <a:latin typeface="Calibri"/>
              </a:rPr>
              <a:t>A point mass is defined by a </a:t>
            </a:r>
            <a:r>
              <a:rPr i="1" lang="en-US" sz="3200" spc="-1" strike="noStrike">
                <a:solidFill>
                  <a:srgbClr val="000000"/>
                </a:solidFill>
                <a:uFill>
                  <a:solidFill>
                    <a:srgbClr val="ffffff"/>
                  </a:solidFill>
                </a:uFill>
                <a:latin typeface="Calibri"/>
              </a:rPr>
              <a:t>position </a:t>
            </a:r>
            <a:r>
              <a:rPr lang="en-US" sz="3200" spc="-1" strike="noStrike">
                <a:solidFill>
                  <a:srgbClr val="000000"/>
                </a:solidFill>
                <a:uFill>
                  <a:solidFill>
                    <a:srgbClr val="ffffff"/>
                  </a:solidFill>
                </a:uFill>
                <a:latin typeface="Calibri"/>
              </a:rPr>
              <a:t>property and a </a:t>
            </a:r>
            <a:r>
              <a:rPr i="1" lang="en-US" sz="3200" spc="-1" strike="noStrike">
                <a:solidFill>
                  <a:srgbClr val="000000"/>
                </a:solidFill>
                <a:uFill>
                  <a:solidFill>
                    <a:srgbClr val="ffffff"/>
                  </a:solidFill>
                </a:uFill>
                <a:latin typeface="Calibri"/>
              </a:rPr>
              <a:t>mass </a:t>
            </a:r>
            <a:r>
              <a:rPr lang="en-US" sz="3200" spc="-1" strike="noStrike">
                <a:solidFill>
                  <a:srgbClr val="000000"/>
                </a:solidFill>
                <a:uFill>
                  <a:solidFill>
                    <a:srgbClr val="ffffff"/>
                  </a:solidFill>
                </a:uFill>
                <a:latin typeface="Calibri"/>
              </a:rPr>
              <a:t>property. In addition, the simple vehicle model includes a </a:t>
            </a:r>
            <a:r>
              <a:rPr i="1" lang="en-US" sz="3200" spc="-1" strike="noStrike">
                <a:solidFill>
                  <a:srgbClr val="000000"/>
                </a:solidFill>
                <a:uFill>
                  <a:solidFill>
                    <a:srgbClr val="ffffff"/>
                  </a:solidFill>
                </a:uFill>
                <a:latin typeface="Calibri"/>
              </a:rPr>
              <a:t>velocity </a:t>
            </a:r>
            <a:r>
              <a:rPr lang="en-US" sz="3200" spc="-1" strike="noStrike">
                <a:solidFill>
                  <a:srgbClr val="000000"/>
                </a:solidFill>
                <a:uFill>
                  <a:solidFill>
                    <a:srgbClr val="ffffff"/>
                  </a:solidFill>
                </a:uFill>
                <a:latin typeface="Calibri"/>
              </a:rPr>
              <a:t>property. The velocity is modified by applying forces. Because this is a vehicle, these forces are generally self-applied, and hence limited. For example, a typical force which adjusts a vehicle’s velocity is </a:t>
            </a:r>
            <a:r>
              <a:rPr i="1" lang="en-US" sz="3200" spc="-1" strike="noStrike">
                <a:solidFill>
                  <a:srgbClr val="000000"/>
                </a:solidFill>
                <a:uFill>
                  <a:solidFill>
                    <a:srgbClr val="ffffff"/>
                  </a:solidFill>
                </a:uFill>
                <a:latin typeface="Calibri"/>
              </a:rPr>
              <a:t>thrust</a:t>
            </a:r>
            <a:r>
              <a:rPr lang="en-US" sz="3200" spc="-1" strike="noStrike">
                <a:solidFill>
                  <a:srgbClr val="000000"/>
                </a:solidFill>
                <a:uFill>
                  <a:solidFill>
                    <a:srgbClr val="ffffff"/>
                  </a:solidFill>
                </a:uFill>
                <a:latin typeface="Calibri"/>
              </a:rPr>
              <a:t>, generated by the vehicle’s own power plant, and hence limited in magnitude by the capacity of the power plant. For the simple vehicle model, this notion is summarized by a single ‘maximum force’ parameter (</a:t>
            </a:r>
            <a:r>
              <a:rPr i="1" lang="en-US" sz="3200" spc="-1" strike="noStrike">
                <a:solidFill>
                  <a:srgbClr val="000000"/>
                </a:solidFill>
                <a:uFill>
                  <a:solidFill>
                    <a:srgbClr val="ffffff"/>
                  </a:solidFill>
                </a:uFill>
                <a:latin typeface="Calibri"/>
              </a:rPr>
              <a:t>max_force</a:t>
            </a:r>
            <a:r>
              <a:rPr lang="en-US" sz="3200" spc="-1" strike="noStrike">
                <a:solidFill>
                  <a:srgbClr val="000000"/>
                </a:solidFill>
                <a:uFill>
                  <a:solidFill>
                    <a:srgbClr val="ffffff"/>
                  </a:solidFill>
                </a:uFill>
                <a:latin typeface="Calibri"/>
              </a:rPr>
              <a:t>). Most vehicles are characterized by a top speed. Typically this limitation is due to the interaction between acceleration due to their finite thrust and the deceleration due to viscous drag, friction, or (in legged systems) the momentum of reciprocating parts. As an alternative to realistic simulation of all these limiting forces, the simple vehicle model includes a ‘maximum speed’ parameter (</a:t>
            </a:r>
            <a:r>
              <a:rPr i="1" lang="en-US" sz="3200" spc="-1" strike="noStrike">
                <a:solidFill>
                  <a:srgbClr val="000000"/>
                </a:solidFill>
                <a:uFill>
                  <a:solidFill>
                    <a:srgbClr val="ffffff"/>
                  </a:solidFill>
                </a:uFill>
                <a:latin typeface="Calibri"/>
              </a:rPr>
              <a:t>max_speed</a:t>
            </a:r>
            <a:r>
              <a:rPr lang="en-US" sz="3200" spc="-1" strike="noStrike">
                <a:solidFill>
                  <a:srgbClr val="000000"/>
                </a:solidFill>
                <a:uFill>
                  <a:solidFill>
                    <a:srgbClr val="ffffff"/>
                  </a:solidFill>
                </a:uFill>
                <a:latin typeface="Calibri"/>
              </a:rPr>
              <a:t>). This speed limit is enforced by a kinematic truncation of the vehicle’s velocity vector. Finally, the simple vehicle model includes an </a:t>
            </a:r>
            <a:r>
              <a:rPr i="1" lang="en-US" sz="3200" spc="-1" strike="noStrike">
                <a:solidFill>
                  <a:srgbClr val="000000"/>
                </a:solidFill>
                <a:uFill>
                  <a:solidFill>
                    <a:srgbClr val="ffffff"/>
                  </a:solidFill>
                </a:uFill>
                <a:latin typeface="Calibri"/>
              </a:rPr>
              <a:t>orientation</a:t>
            </a:r>
            <a:r>
              <a:rPr lang="en-US" sz="3200" spc="-1" strike="noStrike">
                <a:solidFill>
                  <a:srgbClr val="000000"/>
                </a:solidFill>
                <a:uFill>
                  <a:solidFill>
                    <a:srgbClr val="ffffff"/>
                  </a:solidFill>
                </a:uFill>
                <a:latin typeface="Calibri"/>
              </a:rPr>
              <a:t>, which taken together with the vehicle’s position form a velocity-aligned local coordinate space to which a geometric model of the vehicle can be attached. (The terms </a:t>
            </a:r>
            <a:r>
              <a:rPr i="1" lang="en-US" sz="3200" spc="-1" strike="noStrike">
                <a:solidFill>
                  <a:srgbClr val="000000"/>
                </a:solidFill>
                <a:uFill>
                  <a:solidFill>
                    <a:srgbClr val="ffffff"/>
                  </a:solidFill>
                </a:uFill>
                <a:latin typeface="Calibri"/>
              </a:rPr>
              <a:t>localize </a:t>
            </a:r>
            <a:r>
              <a:rPr lang="en-US" sz="3200" spc="-1" strike="noStrike">
                <a:solidFill>
                  <a:srgbClr val="000000"/>
                </a:solidFill>
                <a:uFill>
                  <a:solidFill>
                    <a:srgbClr val="ffffff"/>
                  </a:solidFill>
                </a:uFill>
                <a:latin typeface="Calibri"/>
              </a:rPr>
              <a:t>and </a:t>
            </a:r>
            <a:r>
              <a:rPr i="1" lang="en-US" sz="3200" spc="-1" strike="noStrike">
                <a:solidFill>
                  <a:srgbClr val="000000"/>
                </a:solidFill>
                <a:uFill>
                  <a:solidFill>
                    <a:srgbClr val="ffffff"/>
                  </a:solidFill>
                </a:uFill>
                <a:latin typeface="Calibri"/>
              </a:rPr>
              <a:t>globalize </a:t>
            </a:r>
            <a:r>
              <a:rPr lang="en-US" sz="3200" spc="-1" strike="noStrike">
                <a:solidFill>
                  <a:srgbClr val="000000"/>
                </a:solidFill>
                <a:uFill>
                  <a:solidFill>
                    <a:srgbClr val="ffffff"/>
                  </a:solidFill>
                </a:uFill>
                <a:latin typeface="Calibri"/>
              </a:rPr>
              <a:t>will be used in this paper to connote transforming vectors into and out of this local space.)</a:t>
            </a:r>
            <a:endParaRPr lang="en-US" sz="3200" spc="-1" strike="noStrike">
              <a:solidFill>
                <a:srgbClr val="000000"/>
              </a:solidFill>
              <a:uFill>
                <a:solidFill>
                  <a:srgbClr val="ffffff"/>
                </a:solidFill>
              </a:uFill>
              <a:latin typeface="Calibri"/>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457200" y="274680"/>
            <a:ext cx="8229240" cy="1142640"/>
          </a:xfrm>
          <a:prstGeom prst="rect">
            <a:avLst/>
          </a:prstGeom>
          <a:noFill/>
          <a:ln>
            <a:noFill/>
          </a:ln>
        </p:spPr>
        <p:txBody>
          <a:bodyPr anchor="ctr"/>
          <a:p>
            <a:endParaRPr lang="en-US" sz="1800" spc="-1" strike="noStrike">
              <a:solidFill>
                <a:srgbClr val="000000"/>
              </a:solidFill>
              <a:uFill>
                <a:solidFill>
                  <a:srgbClr val="ffffff"/>
                </a:solidFill>
              </a:uFill>
              <a:latin typeface="Calibri"/>
            </a:endParaRPr>
          </a:p>
        </p:txBody>
      </p:sp>
      <p:sp>
        <p:nvSpPr>
          <p:cNvPr id="95" name="TextShape 2"/>
          <p:cNvSpPr txBox="1"/>
          <p:nvPr/>
        </p:nvSpPr>
        <p:spPr>
          <a:xfrm>
            <a:off x="457200" y="1600200"/>
            <a:ext cx="8229240" cy="4525560"/>
          </a:xfrm>
          <a:prstGeom prst="rect">
            <a:avLst/>
          </a:prstGeom>
          <a:noFill/>
          <a:ln>
            <a:noFill/>
          </a:ln>
        </p:spPr>
        <p:txBody>
          <a:bodyPr/>
          <a:p>
            <a:pPr>
              <a:lnSpc>
                <a:spcPct val="100000"/>
              </a:lnSpc>
            </a:pPr>
            <a:r>
              <a:rPr lang="en-US" sz="3200" spc="-1" strike="noStrike">
                <a:solidFill>
                  <a:srgbClr val="000000"/>
                </a:solidFill>
                <a:uFill>
                  <a:solidFill>
                    <a:srgbClr val="ffffff"/>
                  </a:solidFill>
                </a:uFill>
                <a:latin typeface="Calibri"/>
              </a:rPr>
              <a:t>Simple Vehicle Model:</a:t>
            </a:r>
            <a:endParaRPr lang="en-US" sz="3200" spc="-1" strike="noStrike">
              <a:solidFill>
                <a:srgbClr val="000000"/>
              </a:solidFill>
              <a:uFill>
                <a:solidFill>
                  <a:srgbClr val="ffffff"/>
                </a:solidFill>
              </a:uFill>
              <a:latin typeface="Calibri"/>
            </a:endParaRPr>
          </a:p>
          <a:p>
            <a:r>
              <a:rPr lang="en-US" sz="2800" spc="-1" strike="noStrike">
                <a:solidFill>
                  <a:srgbClr val="000000"/>
                </a:solidFill>
                <a:uFill>
                  <a:solidFill>
                    <a:srgbClr val="ffffff"/>
                  </a:solidFill>
                </a:uFill>
                <a:latin typeface="Calibri"/>
              </a:rPr>
              <a:t>mass scalar</a:t>
            </a:r>
            <a:endParaRPr lang="en-US" sz="3200" spc="-1" strike="noStrike">
              <a:solidFill>
                <a:srgbClr val="000000"/>
              </a:solidFill>
              <a:uFill>
                <a:solidFill>
                  <a:srgbClr val="ffffff"/>
                </a:solidFill>
              </a:uFill>
              <a:latin typeface="Calibri"/>
            </a:endParaRPr>
          </a:p>
          <a:p>
            <a:r>
              <a:rPr lang="en-US" sz="2800" spc="-1" strike="noStrike">
                <a:solidFill>
                  <a:srgbClr val="000000"/>
                </a:solidFill>
                <a:uFill>
                  <a:solidFill>
                    <a:srgbClr val="ffffff"/>
                  </a:solidFill>
                </a:uFill>
                <a:latin typeface="Calibri"/>
              </a:rPr>
              <a:t>position vector</a:t>
            </a:r>
            <a:endParaRPr lang="en-US" sz="3200" spc="-1" strike="noStrike">
              <a:solidFill>
                <a:srgbClr val="000000"/>
              </a:solidFill>
              <a:uFill>
                <a:solidFill>
                  <a:srgbClr val="ffffff"/>
                </a:solidFill>
              </a:uFill>
              <a:latin typeface="Calibri"/>
            </a:endParaRPr>
          </a:p>
          <a:p>
            <a:r>
              <a:rPr lang="en-US" sz="2800" spc="-1" strike="noStrike">
                <a:solidFill>
                  <a:srgbClr val="000000"/>
                </a:solidFill>
                <a:uFill>
                  <a:solidFill>
                    <a:srgbClr val="ffffff"/>
                  </a:solidFill>
                </a:uFill>
                <a:latin typeface="Calibri"/>
              </a:rPr>
              <a:t>velocity vector</a:t>
            </a:r>
            <a:endParaRPr lang="en-US" sz="3200" spc="-1" strike="noStrike">
              <a:solidFill>
                <a:srgbClr val="000000"/>
              </a:solidFill>
              <a:uFill>
                <a:solidFill>
                  <a:srgbClr val="ffffff"/>
                </a:solidFill>
              </a:uFill>
              <a:latin typeface="Calibri"/>
            </a:endParaRPr>
          </a:p>
          <a:p>
            <a:r>
              <a:rPr lang="en-US" sz="2800" spc="-1" strike="noStrike">
                <a:solidFill>
                  <a:srgbClr val="000000"/>
                </a:solidFill>
                <a:uFill>
                  <a:solidFill>
                    <a:srgbClr val="ffffff"/>
                  </a:solidFill>
                </a:uFill>
                <a:latin typeface="Calibri"/>
              </a:rPr>
              <a:t>max_force scalar</a:t>
            </a:r>
            <a:endParaRPr lang="en-US" sz="3200" spc="-1" strike="noStrike">
              <a:solidFill>
                <a:srgbClr val="000000"/>
              </a:solidFill>
              <a:uFill>
                <a:solidFill>
                  <a:srgbClr val="ffffff"/>
                </a:solidFill>
              </a:uFill>
              <a:latin typeface="Calibri"/>
            </a:endParaRPr>
          </a:p>
          <a:p>
            <a:r>
              <a:rPr lang="en-US" sz="2800" spc="-1" strike="noStrike">
                <a:solidFill>
                  <a:srgbClr val="000000"/>
                </a:solidFill>
                <a:uFill>
                  <a:solidFill>
                    <a:srgbClr val="ffffff"/>
                  </a:solidFill>
                </a:uFill>
                <a:latin typeface="Calibri"/>
              </a:rPr>
              <a:t>max_speed scalar</a:t>
            </a:r>
            <a:endParaRPr lang="en-US" sz="3200" spc="-1" strike="noStrike">
              <a:solidFill>
                <a:srgbClr val="000000"/>
              </a:solidFill>
              <a:uFill>
                <a:solidFill>
                  <a:srgbClr val="ffffff"/>
                </a:solidFill>
              </a:uFill>
              <a:latin typeface="Calibri"/>
            </a:endParaRPr>
          </a:p>
          <a:p>
            <a:r>
              <a:rPr lang="en-US" sz="2800" spc="-1" strike="noStrike">
                <a:solidFill>
                  <a:srgbClr val="000000"/>
                </a:solidFill>
                <a:uFill>
                  <a:solidFill>
                    <a:srgbClr val="ffffff"/>
                  </a:solidFill>
                </a:uFill>
                <a:latin typeface="Calibri"/>
              </a:rPr>
              <a:t>orientation </a:t>
            </a:r>
            <a:r>
              <a:rPr i="1" lang="en-US" sz="2800" spc="-1" strike="noStrike">
                <a:solidFill>
                  <a:srgbClr val="000000"/>
                </a:solidFill>
                <a:uFill>
                  <a:solidFill>
                    <a:srgbClr val="ffffff"/>
                  </a:solidFill>
                </a:uFill>
                <a:latin typeface="Calibri"/>
              </a:rPr>
              <a:t>N </a:t>
            </a:r>
            <a:r>
              <a:rPr lang="en-US" sz="2800" spc="-1" strike="noStrike">
                <a:solidFill>
                  <a:srgbClr val="000000"/>
                </a:solidFill>
                <a:uFill>
                  <a:solidFill>
                    <a:srgbClr val="ffffff"/>
                  </a:solidFill>
                </a:uFill>
                <a:latin typeface="Calibri"/>
              </a:rPr>
              <a:t>basis vectors</a:t>
            </a:r>
            <a:endParaRPr lang="en-US" sz="3200" spc="-1" strike="noStrike">
              <a:solidFill>
                <a:srgbClr val="000000"/>
              </a:solidFill>
              <a:uFill>
                <a:solidFill>
                  <a:srgbClr val="ffffff"/>
                </a:solidFill>
              </a:uFill>
              <a:latin typeface="Calibri"/>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The behaviors</a:t>
            </a:r>
            <a:endParaRPr lang="en-US" sz="1800" spc="-1" strike="noStrike">
              <a:solidFill>
                <a:srgbClr val="000000"/>
              </a:solidFill>
              <a:uFill>
                <a:solidFill>
                  <a:srgbClr val="ffffff"/>
                </a:solidFill>
              </a:uFill>
              <a:latin typeface="Calibri"/>
            </a:endParaRPr>
          </a:p>
        </p:txBody>
      </p:sp>
      <p:sp>
        <p:nvSpPr>
          <p:cNvPr id="97"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seek and flee</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pursue and evade</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offset and arrive</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obstacle avoidance</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wander</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follow path</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arrive</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The behaviors: seek and flee</a:t>
            </a:r>
            <a:endParaRPr lang="en-US" sz="1800" spc="-1" strike="noStrike">
              <a:solidFill>
                <a:srgbClr val="000000"/>
              </a:solidFill>
              <a:uFill>
                <a:solidFill>
                  <a:srgbClr val="ffffff"/>
                </a:solidFill>
              </a:uFill>
              <a:latin typeface="Calibri"/>
            </a:endParaRPr>
          </a:p>
        </p:txBody>
      </p:sp>
      <p:sp>
        <p:nvSpPr>
          <p:cNvPr id="99" name="TextShape 2"/>
          <p:cNvSpPr txBox="1"/>
          <p:nvPr/>
        </p:nvSpPr>
        <p:spPr>
          <a:xfrm>
            <a:off x="457200" y="1676520"/>
            <a:ext cx="3200040" cy="4525560"/>
          </a:xfrm>
          <a:prstGeom prst="rect">
            <a:avLst/>
          </a:prstGeom>
          <a:noFill/>
          <a:ln>
            <a:noFill/>
          </a:ln>
        </p:spPr>
        <p:txBody>
          <a:bodyPr/>
          <a:p>
            <a:pPr marL="343080" indent="-342720">
              <a:lnSpc>
                <a:spcPct val="100000"/>
              </a:lnSpc>
              <a:buClr>
                <a:srgbClr val="000000"/>
              </a:buClr>
              <a:buFont typeface="Arial"/>
              <a:buChar char="•"/>
            </a:pPr>
            <a:r>
              <a:rPr b="1" lang="en-US" sz="3200" spc="-1" strike="noStrike">
                <a:solidFill>
                  <a:srgbClr val="000000"/>
                </a:solidFill>
                <a:uFill>
                  <a:solidFill>
                    <a:srgbClr val="ffffff"/>
                  </a:solidFill>
                </a:uFill>
                <a:latin typeface="Calibri"/>
              </a:rPr>
              <a:t>Seek </a:t>
            </a:r>
            <a:r>
              <a:rPr lang="en-US" sz="3200" spc="-1" strike="noStrike">
                <a:solidFill>
                  <a:srgbClr val="000000"/>
                </a:solidFill>
                <a:uFill>
                  <a:solidFill>
                    <a:srgbClr val="ffffff"/>
                  </a:solidFill>
                </a:uFill>
                <a:latin typeface="Calibri"/>
              </a:rPr>
              <a:t>(or pursuit of a static target) acts to steer the character towards a specified position in global space. This behavior adjusts the character so that its velocity is radially aligned towards the target.</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1" lang="en-US" sz="3200" spc="-1" strike="noStrike">
                <a:solidFill>
                  <a:srgbClr val="000000"/>
                </a:solidFill>
                <a:uFill>
                  <a:solidFill>
                    <a:srgbClr val="ffffff"/>
                  </a:solidFill>
                </a:uFill>
                <a:latin typeface="Calibri"/>
              </a:rPr>
              <a:t>Flee </a:t>
            </a:r>
            <a:r>
              <a:rPr lang="en-US" sz="3200" spc="-1" strike="noStrike">
                <a:solidFill>
                  <a:srgbClr val="000000"/>
                </a:solidFill>
                <a:uFill>
                  <a:solidFill>
                    <a:srgbClr val="ffffff"/>
                  </a:solidFill>
                </a:uFill>
                <a:latin typeface="Calibri"/>
              </a:rPr>
              <a:t>is simply the inverse of </a:t>
            </a:r>
            <a:r>
              <a:rPr b="1" lang="en-US" sz="3200" spc="-1" strike="noStrike">
                <a:solidFill>
                  <a:srgbClr val="000000"/>
                </a:solidFill>
                <a:uFill>
                  <a:solidFill>
                    <a:srgbClr val="ffffff"/>
                  </a:solidFill>
                </a:uFill>
                <a:latin typeface="Calibri"/>
              </a:rPr>
              <a:t>seek </a:t>
            </a:r>
            <a:r>
              <a:rPr lang="en-US" sz="3200" spc="-1" strike="noStrike">
                <a:solidFill>
                  <a:srgbClr val="000000"/>
                </a:solidFill>
                <a:uFill>
                  <a:solidFill>
                    <a:srgbClr val="ffffff"/>
                  </a:solidFill>
                </a:uFill>
                <a:latin typeface="Calibri"/>
              </a:rPr>
              <a:t>and acts to steer the character so that its velocity is radially aligned away from the target.</a:t>
            </a:r>
            <a:endParaRPr lang="en-US" sz="3200" spc="-1" strike="noStrike">
              <a:solidFill>
                <a:srgbClr val="000000"/>
              </a:solidFill>
              <a:uFill>
                <a:solidFill>
                  <a:srgbClr val="ffffff"/>
                </a:solidFill>
              </a:uFill>
              <a:latin typeface="Calibri"/>
            </a:endParaRPr>
          </a:p>
        </p:txBody>
      </p:sp>
      <p:pic>
        <p:nvPicPr>
          <p:cNvPr id="100" name="Picture 2" descr=""/>
          <p:cNvPicPr/>
          <p:nvPr/>
        </p:nvPicPr>
        <p:blipFill>
          <a:blip r:embed="rId1"/>
          <a:stretch/>
        </p:blipFill>
        <p:spPr>
          <a:xfrm>
            <a:off x="3853080" y="1676520"/>
            <a:ext cx="4890240" cy="327636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121</TotalTime>
  <Application>LibreOffice/5.0.4.2$Linux_X86_64 LibreOffice_project/00m0$Build-2</Application>
  <Paragraphs>64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2016-01-25T19:00:50Z</dcterms:created>
  <dc:creator>Dan Rochowiak</dc:creator>
  <dc:language>en-US</dc:language>
  <cp:lastModifiedBy>Dan Rochowiak</cp:lastModifiedBy>
  <dcterms:modified xsi:type="dcterms:W3CDTF">2016-01-25T21:02:06Z</dcterms:modified>
  <cp:revision>9</cp:revision>
  <dc:title>Movement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