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46"/>
  </p:notesMasterIdLst>
  <p:handoutMasterIdLst>
    <p:handoutMasterId r:id="rId47"/>
  </p:handoutMasterIdLst>
  <p:sldIdLst>
    <p:sldId id="641" r:id="rId2"/>
    <p:sldId id="727" r:id="rId3"/>
    <p:sldId id="651" r:id="rId4"/>
    <p:sldId id="652" r:id="rId5"/>
    <p:sldId id="655" r:id="rId6"/>
    <p:sldId id="731" r:id="rId7"/>
    <p:sldId id="732" r:id="rId8"/>
    <p:sldId id="734" r:id="rId9"/>
    <p:sldId id="735" r:id="rId10"/>
    <p:sldId id="733" r:id="rId11"/>
    <p:sldId id="736" r:id="rId12"/>
    <p:sldId id="737" r:id="rId13"/>
    <p:sldId id="747" r:id="rId14"/>
    <p:sldId id="671" r:id="rId15"/>
    <p:sldId id="748" r:id="rId16"/>
    <p:sldId id="672" r:id="rId17"/>
    <p:sldId id="749" r:id="rId18"/>
    <p:sldId id="673" r:id="rId19"/>
    <p:sldId id="750" r:id="rId20"/>
    <p:sldId id="674" r:id="rId21"/>
    <p:sldId id="751" r:id="rId22"/>
    <p:sldId id="675" r:id="rId23"/>
    <p:sldId id="752" r:id="rId24"/>
    <p:sldId id="676" r:id="rId25"/>
    <p:sldId id="753" r:id="rId26"/>
    <p:sldId id="677" r:id="rId27"/>
    <p:sldId id="754" r:id="rId28"/>
    <p:sldId id="738" r:id="rId29"/>
    <p:sldId id="663" r:id="rId30"/>
    <p:sldId id="664" r:id="rId31"/>
    <p:sldId id="665" r:id="rId32"/>
    <p:sldId id="666" r:id="rId33"/>
    <p:sldId id="667" r:id="rId34"/>
    <p:sldId id="668" r:id="rId35"/>
    <p:sldId id="669" r:id="rId36"/>
    <p:sldId id="739" r:id="rId37"/>
    <p:sldId id="679" r:id="rId38"/>
    <p:sldId id="740" r:id="rId39"/>
    <p:sldId id="741" r:id="rId40"/>
    <p:sldId id="742" r:id="rId41"/>
    <p:sldId id="743" r:id="rId42"/>
    <p:sldId id="745" r:id="rId43"/>
    <p:sldId id="744" r:id="rId44"/>
    <p:sldId id="685" r:id="rId45"/>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33CC33"/>
    <a:srgbClr val="CC9900"/>
    <a:srgbClr val="66FF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28679" autoAdjust="0"/>
    <p:restoredTop sz="98649" autoAdjust="0"/>
  </p:normalViewPr>
  <p:slideViewPr>
    <p:cSldViewPr snapToGrid="0">
      <p:cViewPr>
        <p:scale>
          <a:sx n="100" d="100"/>
          <a:sy n="100" d="100"/>
        </p:scale>
        <p:origin x="-978" y="1170"/>
      </p:cViewPr>
      <p:guideLst>
        <p:guide orient="horz" pos="2136"/>
        <p:guide pos="286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78" d="100"/>
          <a:sy n="78" d="100"/>
        </p:scale>
        <p:origin x="-2040" y="-84"/>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lvl1pPr defTabSz="965200"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lvl1pPr algn="r" defTabSz="965200"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96606" tIns="48304" rIns="96606" bIns="48304" numCol="1" anchor="b" anchorCtr="0" compatLnSpc="1">
            <a:prstTxWarp prst="textNoShape">
              <a:avLst/>
            </a:prstTxWarp>
          </a:bodyPr>
          <a:lstStyle>
            <a:lvl1pPr defTabSz="965200"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96606" tIns="48304" rIns="96606" bIns="48304" numCol="1" anchor="b" anchorCtr="0" compatLnSpc="1">
            <a:prstTxWarp prst="textNoShape">
              <a:avLst/>
            </a:prstTxWarp>
          </a:bodyPr>
          <a:lstStyle>
            <a:lvl1pPr algn="r" defTabSz="965200" eaLnBrk="0" hangingPunct="0">
              <a:defRPr sz="1300">
                <a:latin typeface="Times New Roman" pitchFamily="18" charset="0"/>
              </a:defRPr>
            </a:lvl1pPr>
          </a:lstStyle>
          <a:p>
            <a:fld id="{3D295203-4C5A-4C2B-9E34-4E47BBC58D0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lvl1pPr defTabSz="965200"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lvl1pPr algn="r" defTabSz="965200" eaLnBrk="0" hangingPunct="0">
              <a:defRPr sz="1300">
                <a:latin typeface="Times New Roman" pitchFamily="18" charset="0"/>
              </a:defRPr>
            </a:lvl1pPr>
          </a:lstStyle>
          <a:p>
            <a:endParaRPr lang="en-US"/>
          </a:p>
        </p:txBody>
      </p:sp>
      <p:sp>
        <p:nvSpPr>
          <p:cNvPr id="5124" name="Rectangle 4"/>
          <p:cNvSpPr>
            <a:spLocks noChangeArrowheads="1" noTextEdit="1"/>
          </p:cNvSpPr>
          <p:nvPr>
            <p:ph type="sldImg" idx="2"/>
          </p:nvPr>
        </p:nvSpPr>
        <p:spPr bwMode="auto">
          <a:xfrm>
            <a:off x="1254125" y="715963"/>
            <a:ext cx="4806950" cy="3605212"/>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59300"/>
            <a:ext cx="5365750" cy="4324350"/>
          </a:xfrm>
          <a:prstGeom prst="rect">
            <a:avLst/>
          </a:prstGeom>
          <a:noFill/>
          <a:ln w="9525">
            <a:noFill/>
            <a:miter lim="800000"/>
            <a:headEnd/>
            <a:tailEnd/>
          </a:ln>
          <a:effectLst/>
        </p:spPr>
        <p:txBody>
          <a:bodyPr vert="horz" wrap="square" lIns="96606" tIns="48304" rIns="96606" bIns="483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96606" tIns="48304" rIns="96606" bIns="48304" numCol="1" anchor="b" anchorCtr="0" compatLnSpc="1">
            <a:prstTxWarp prst="textNoShape">
              <a:avLst/>
            </a:prstTxWarp>
          </a:bodyPr>
          <a:lstStyle>
            <a:lvl1pPr defTabSz="965200"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96606" tIns="48304" rIns="96606" bIns="48304" numCol="1" anchor="b" anchorCtr="0" compatLnSpc="1">
            <a:prstTxWarp prst="textNoShape">
              <a:avLst/>
            </a:prstTxWarp>
          </a:bodyPr>
          <a:lstStyle>
            <a:lvl1pPr algn="r" defTabSz="965200" eaLnBrk="0" hangingPunct="0">
              <a:defRPr sz="1300">
                <a:latin typeface="Times New Roman" pitchFamily="18" charset="0"/>
              </a:defRPr>
            </a:lvl1pPr>
          </a:lstStyle>
          <a:p>
            <a:fld id="{604B9319-5633-49EE-B715-48F506E7A0F9}"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0C28D1BE-8B4D-45A9-A47A-96E48052597D}" type="slidenum">
              <a:rPr lang="en-US"/>
              <a:pPr/>
              <a:t>1</a:t>
            </a:fld>
            <a:endParaRPr lang="en-US"/>
          </a:p>
        </p:txBody>
      </p:sp>
      <p:sp>
        <p:nvSpPr>
          <p:cNvPr id="504834" name="Rectangle 2050"/>
          <p:cNvSpPr>
            <a:spLocks noChangeArrowheads="1" noTextEdit="1"/>
          </p:cNvSpPr>
          <p:nvPr>
            <p:ph type="sldImg"/>
          </p:nvPr>
        </p:nvSpPr>
        <p:spPr>
          <a:ln/>
        </p:spPr>
      </p:sp>
      <p:sp>
        <p:nvSpPr>
          <p:cNvPr id="504835" name="Rectangle 2051"/>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315D0B3-2105-4D3B-8862-A10D3A91F879}" type="slidenum">
              <a:rPr lang="en-US"/>
              <a:pPr/>
              <a:t>19</a:t>
            </a:fld>
            <a:endParaRPr lang="en-US"/>
          </a:p>
        </p:txBody>
      </p:sp>
      <p:sp>
        <p:nvSpPr>
          <p:cNvPr id="1385474"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385475"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917EB024-20E1-45AF-A9D9-26B3357AC2DF}" type="slidenum">
              <a:rPr lang="en-US"/>
              <a:pPr/>
              <a:t>20</a:t>
            </a:fld>
            <a:endParaRPr lang="en-US"/>
          </a:p>
        </p:txBody>
      </p:sp>
      <p:sp>
        <p:nvSpPr>
          <p:cNvPr id="1236994"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36995"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EEB14F4-DA39-493A-9C43-82A9D4F5D6E0}" type="slidenum">
              <a:rPr lang="en-US"/>
              <a:pPr/>
              <a:t>21</a:t>
            </a:fld>
            <a:endParaRPr lang="en-US"/>
          </a:p>
        </p:txBody>
      </p:sp>
      <p:sp>
        <p:nvSpPr>
          <p:cNvPr id="1387522"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387523"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F24C0B38-8CF1-4924-B415-0D26C8D3C143}" type="slidenum">
              <a:rPr lang="en-US"/>
              <a:pPr/>
              <a:t>22</a:t>
            </a:fld>
            <a:endParaRPr lang="en-US"/>
          </a:p>
        </p:txBody>
      </p:sp>
      <p:sp>
        <p:nvSpPr>
          <p:cNvPr id="1239042"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39043"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5175AD0-BA5F-45BF-A983-8680CCA8283D}" type="slidenum">
              <a:rPr lang="en-US"/>
              <a:pPr/>
              <a:t>23</a:t>
            </a:fld>
            <a:endParaRPr lang="en-US"/>
          </a:p>
        </p:txBody>
      </p:sp>
      <p:sp>
        <p:nvSpPr>
          <p:cNvPr id="1389570"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389571"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17AA90D2-5CBA-4E5D-99A5-889B8191462A}" type="slidenum">
              <a:rPr lang="en-US"/>
              <a:pPr/>
              <a:t>24</a:t>
            </a:fld>
            <a:endParaRPr lang="en-US"/>
          </a:p>
        </p:txBody>
      </p:sp>
      <p:sp>
        <p:nvSpPr>
          <p:cNvPr id="1241090"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41091"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515D41E-83B3-4E92-A99A-5D1AA627A2FC}" type="slidenum">
              <a:rPr lang="en-US"/>
              <a:pPr/>
              <a:t>25</a:t>
            </a:fld>
            <a:endParaRPr lang="en-US"/>
          </a:p>
        </p:txBody>
      </p:sp>
      <p:sp>
        <p:nvSpPr>
          <p:cNvPr id="1391618"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391619"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83742D7-86C6-44C4-8225-A5B489D50AE8}" type="slidenum">
              <a:rPr lang="en-US"/>
              <a:pPr/>
              <a:t>26</a:t>
            </a:fld>
            <a:endParaRPr lang="en-US"/>
          </a:p>
        </p:txBody>
      </p:sp>
      <p:sp>
        <p:nvSpPr>
          <p:cNvPr id="1243138"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43139"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12415794-2616-42AD-99B2-1A55049A473F}" type="slidenum">
              <a:rPr lang="en-US"/>
              <a:pPr/>
              <a:t>27</a:t>
            </a:fld>
            <a:endParaRPr lang="en-US"/>
          </a:p>
        </p:txBody>
      </p:sp>
      <p:sp>
        <p:nvSpPr>
          <p:cNvPr id="1393666"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393667"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45268714-BC54-48BB-8B26-8AEEFF71AEBA}" type="slidenum">
              <a:rPr lang="en-US"/>
              <a:pPr/>
              <a:t>29</a:t>
            </a:fld>
            <a:endParaRPr lang="en-US"/>
          </a:p>
        </p:txBody>
      </p:sp>
      <p:sp>
        <p:nvSpPr>
          <p:cNvPr id="1214466"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14467"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1E215E1-ACB5-4A01-96EA-E4661689D266}" type="slidenum">
              <a:rPr lang="en-US"/>
              <a:pPr/>
              <a:t>2</a:t>
            </a:fld>
            <a:endParaRPr lang="en-US"/>
          </a:p>
        </p:txBody>
      </p:sp>
      <p:sp>
        <p:nvSpPr>
          <p:cNvPr id="1346562"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346563"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699B431-96F7-494E-A21B-1701A1F7555A}" type="slidenum">
              <a:rPr lang="en-US"/>
              <a:pPr/>
              <a:t>30</a:t>
            </a:fld>
            <a:endParaRPr lang="en-US"/>
          </a:p>
        </p:txBody>
      </p:sp>
      <p:sp>
        <p:nvSpPr>
          <p:cNvPr id="1216514"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16515"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E801A1F-9606-4775-AD7E-E048F88CF3D2}" type="slidenum">
              <a:rPr lang="en-US"/>
              <a:pPr/>
              <a:t>31</a:t>
            </a:fld>
            <a:endParaRPr lang="en-US"/>
          </a:p>
        </p:txBody>
      </p:sp>
      <p:sp>
        <p:nvSpPr>
          <p:cNvPr id="1218562"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18563"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D954D26F-31BA-412F-B6D8-6CEEA2EEE5E4}" type="slidenum">
              <a:rPr lang="en-US"/>
              <a:pPr/>
              <a:t>32</a:t>
            </a:fld>
            <a:endParaRPr lang="en-US"/>
          </a:p>
        </p:txBody>
      </p:sp>
      <p:sp>
        <p:nvSpPr>
          <p:cNvPr id="1220610"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20611"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1F7402C-A9B5-43ED-ADF1-48FF7854A400}" type="slidenum">
              <a:rPr lang="en-US"/>
              <a:pPr/>
              <a:t>33</a:t>
            </a:fld>
            <a:endParaRPr lang="en-US"/>
          </a:p>
        </p:txBody>
      </p:sp>
      <p:sp>
        <p:nvSpPr>
          <p:cNvPr id="1222658"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22659"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906BFF7-6DC4-4A39-8DF8-5B6E476B3B06}" type="slidenum">
              <a:rPr lang="en-US"/>
              <a:pPr/>
              <a:t>34</a:t>
            </a:fld>
            <a:endParaRPr lang="en-US"/>
          </a:p>
        </p:txBody>
      </p:sp>
      <p:sp>
        <p:nvSpPr>
          <p:cNvPr id="1224706"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24707"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622F83EE-FAEA-4FBA-9DA8-4D44B986B8BF}" type="slidenum">
              <a:rPr lang="en-US"/>
              <a:pPr/>
              <a:t>35</a:t>
            </a:fld>
            <a:endParaRPr lang="en-US"/>
          </a:p>
        </p:txBody>
      </p:sp>
      <p:sp>
        <p:nvSpPr>
          <p:cNvPr id="1226754"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26755"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62241E3D-840C-4DD5-88E7-CFC949BF0B9B}" type="slidenum">
              <a:rPr lang="en-US"/>
              <a:pPr/>
              <a:t>37</a:t>
            </a:fld>
            <a:endParaRPr lang="en-US"/>
          </a:p>
        </p:txBody>
      </p:sp>
      <p:sp>
        <p:nvSpPr>
          <p:cNvPr id="1247234"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47235"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2435152D-306F-4634-9163-293B49D8F3C3}" type="slidenum">
              <a:rPr lang="en-US"/>
              <a:pPr/>
              <a:t>38</a:t>
            </a:fld>
            <a:endParaRPr lang="en-US"/>
          </a:p>
        </p:txBody>
      </p:sp>
      <p:sp>
        <p:nvSpPr>
          <p:cNvPr id="1372162"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372163"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6AC2E27-5781-45A5-B35E-C049D4D49C3C}" type="slidenum">
              <a:rPr lang="en-US"/>
              <a:pPr/>
              <a:t>44</a:t>
            </a:fld>
            <a:endParaRPr lang="en-US"/>
          </a:p>
        </p:txBody>
      </p:sp>
      <p:sp>
        <p:nvSpPr>
          <p:cNvPr id="1259522"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59523"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486F7A2-AF8F-41D7-B744-46F75A54A7BB}" type="slidenum">
              <a:rPr lang="en-US"/>
              <a:pPr/>
              <a:t>3</a:t>
            </a:fld>
            <a:endParaRPr lang="en-US"/>
          </a:p>
        </p:txBody>
      </p:sp>
      <p:sp>
        <p:nvSpPr>
          <p:cNvPr id="1189890"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189891"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AE0C8C2-35BC-4037-9150-8F8BE9816FBC}" type="slidenum">
              <a:rPr lang="en-US"/>
              <a:pPr/>
              <a:t>4</a:t>
            </a:fld>
            <a:endParaRPr lang="en-US"/>
          </a:p>
        </p:txBody>
      </p:sp>
      <p:sp>
        <p:nvSpPr>
          <p:cNvPr id="1191938"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191939"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5675C8A-FE3B-4796-B323-D5DA57A1CB09}" type="slidenum">
              <a:rPr lang="en-US"/>
              <a:pPr/>
              <a:t>5</a:t>
            </a:fld>
            <a:endParaRPr lang="en-US"/>
          </a:p>
        </p:txBody>
      </p:sp>
      <p:sp>
        <p:nvSpPr>
          <p:cNvPr id="1198082"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198083"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86834489-99B9-44B3-8387-0A779DA10C8A}" type="slidenum">
              <a:rPr lang="en-US"/>
              <a:pPr/>
              <a:t>14</a:t>
            </a:fld>
            <a:endParaRPr lang="en-US"/>
          </a:p>
        </p:txBody>
      </p:sp>
      <p:sp>
        <p:nvSpPr>
          <p:cNvPr id="1230850"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30851"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7379D39-00BA-4846-856E-A75C8F8E454A}" type="slidenum">
              <a:rPr lang="en-US"/>
              <a:pPr/>
              <a:t>16</a:t>
            </a:fld>
            <a:endParaRPr lang="en-US"/>
          </a:p>
        </p:txBody>
      </p:sp>
      <p:sp>
        <p:nvSpPr>
          <p:cNvPr id="1232898"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32899"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3E0450FD-2C96-4072-83AE-7C6180C3FAC6}" type="slidenum">
              <a:rPr lang="en-US"/>
              <a:pPr/>
              <a:t>17</a:t>
            </a:fld>
            <a:endParaRPr lang="en-US"/>
          </a:p>
        </p:txBody>
      </p:sp>
      <p:sp>
        <p:nvSpPr>
          <p:cNvPr id="1383426"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383427"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41A2C5B-C1F0-4E81-AE70-0D50B42211BB}" type="slidenum">
              <a:rPr lang="en-US"/>
              <a:pPr/>
              <a:t>18</a:t>
            </a:fld>
            <a:endParaRPr lang="en-US"/>
          </a:p>
        </p:txBody>
      </p:sp>
      <p:sp>
        <p:nvSpPr>
          <p:cNvPr id="1234946" name="Rectangle 2"/>
          <p:cNvSpPr>
            <a:spLocks noChangeArrowheads="1" noTextEdit="1"/>
          </p:cNvSpPr>
          <p:nvPr>
            <p:ph type="sldImg"/>
          </p:nvPr>
        </p:nvSpPr>
        <p:spPr bwMode="auto">
          <a:xfrm>
            <a:off x="1254125" y="715963"/>
            <a:ext cx="4806950" cy="3605212"/>
          </a:xfrm>
          <a:prstGeom prst="rect">
            <a:avLst/>
          </a:prstGeom>
          <a:solidFill>
            <a:srgbClr val="FFFFFF"/>
          </a:solidFill>
          <a:ln>
            <a:solidFill>
              <a:srgbClr val="000000"/>
            </a:solidFill>
            <a:miter lim="800000"/>
            <a:headEnd/>
            <a:tailEnd/>
          </a:ln>
        </p:spPr>
      </p:sp>
      <p:sp>
        <p:nvSpPr>
          <p:cNvPr id="1234947" name="Rectangle 3"/>
          <p:cNvSpPr>
            <a:spLocks noChangeArrowheads="1"/>
          </p:cNvSpPr>
          <p:nvPr>
            <p:ph type="body" idx="1"/>
          </p:nvPr>
        </p:nvSpPr>
        <p:spPr bwMode="auto">
          <a:xfrm>
            <a:off x="974725" y="4559300"/>
            <a:ext cx="5365750" cy="43243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558092" name="Rectangle 12"/>
          <p:cNvSpPr>
            <a:spLocks noGrp="1" noChangeArrowheads="1"/>
          </p:cNvSpPr>
          <p:nvPr>
            <p:ph type="ctrTitle"/>
          </p:nvPr>
        </p:nvSpPr>
        <p:spPr>
          <a:xfrm>
            <a:off x="990600" y="1408113"/>
            <a:ext cx="7947025" cy="1563687"/>
          </a:xfrm>
        </p:spPr>
        <p:txBody>
          <a:bodyPr/>
          <a:lstStyle>
            <a:lvl1pPr>
              <a:defRPr sz="3600"/>
            </a:lvl1pPr>
          </a:lstStyle>
          <a:p>
            <a:r>
              <a:rPr lang="en-US"/>
              <a:t>Click to edit Master title style</a:t>
            </a:r>
          </a:p>
        </p:txBody>
      </p:sp>
      <p:sp>
        <p:nvSpPr>
          <p:cNvPr id="558093" name="Rectangle 13"/>
          <p:cNvSpPr>
            <a:spLocks noGrp="1" noChangeArrowheads="1"/>
          </p:cNvSpPr>
          <p:nvPr>
            <p:ph type="subTitle" idx="1"/>
          </p:nvPr>
        </p:nvSpPr>
        <p:spPr>
          <a:xfrm>
            <a:off x="820738" y="3624263"/>
            <a:ext cx="7620000" cy="2463800"/>
          </a:xfrm>
        </p:spPr>
        <p:txBody>
          <a:bodyPr/>
          <a:lstStyle>
            <a:lvl1pPr marL="0" indent="0" algn="ctr">
              <a:buFont typeface="Wingdings" pitchFamily="2" charset="2"/>
              <a:buNone/>
              <a:defRPr/>
            </a:lvl1pPr>
          </a:lstStyle>
          <a:p>
            <a:r>
              <a:rPr lang="en-US"/>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55809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CPE 323 Introduction To Embedded Computer Systems</a:t>
            </a:r>
          </a:p>
        </p:txBody>
      </p:sp>
      <p:sp>
        <p:nvSpPr>
          <p:cNvPr id="55809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4DB24760-9CF0-4CD7-813D-290B44D404A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Introduction To Embedded Computer Systems</a:t>
            </a:r>
          </a:p>
        </p:txBody>
      </p:sp>
      <p:sp>
        <p:nvSpPr>
          <p:cNvPr id="6" name="Slide Number Placeholder 5"/>
          <p:cNvSpPr>
            <a:spLocks noGrp="1"/>
          </p:cNvSpPr>
          <p:nvPr>
            <p:ph type="sldNum" sz="quarter" idx="12"/>
          </p:nvPr>
        </p:nvSpPr>
        <p:spPr/>
        <p:txBody>
          <a:bodyPr/>
          <a:lstStyle>
            <a:lvl1pPr>
              <a:defRPr/>
            </a:lvl1pPr>
          </a:lstStyle>
          <a:p>
            <a:fld id="{7BBB6299-221D-482F-A70D-BC34B8F5A94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60338"/>
            <a:ext cx="2039938" cy="6437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0575" y="160338"/>
            <a:ext cx="5972175" cy="6437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Introduction To Embedded Computer Systems</a:t>
            </a:r>
          </a:p>
        </p:txBody>
      </p:sp>
      <p:sp>
        <p:nvSpPr>
          <p:cNvPr id="6" name="Slide Number Placeholder 5"/>
          <p:cNvSpPr>
            <a:spLocks noGrp="1"/>
          </p:cNvSpPr>
          <p:nvPr>
            <p:ph type="sldNum" sz="quarter" idx="12"/>
          </p:nvPr>
        </p:nvSpPr>
        <p:spPr/>
        <p:txBody>
          <a:bodyPr/>
          <a:lstStyle>
            <a:lvl1pPr>
              <a:defRPr/>
            </a:lvl1pPr>
          </a:lstStyle>
          <a:p>
            <a:fld id="{9AC421B2-24EB-4492-80FA-586519EBF25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160338"/>
            <a:ext cx="7793037" cy="866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90575" y="1304925"/>
            <a:ext cx="4005263" cy="5292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948238" y="1304925"/>
            <a:ext cx="4006850" cy="5292725"/>
          </a:xfrm>
        </p:spPr>
        <p:txBody>
          <a:bodyPr/>
          <a:lstStyle/>
          <a:p>
            <a:endParaRPr lang="en-US"/>
          </a:p>
        </p:txBody>
      </p:sp>
      <p:sp>
        <p:nvSpPr>
          <p:cNvPr id="5" name="Date Placeholder 4"/>
          <p:cNvSpPr>
            <a:spLocks noGrp="1"/>
          </p:cNvSpPr>
          <p:nvPr>
            <p:ph type="dt" sz="half" idx="10"/>
          </p:nvPr>
        </p:nvSpPr>
        <p:spPr>
          <a:xfrm>
            <a:off x="0" y="64008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1905000" y="6362700"/>
            <a:ext cx="5343525" cy="457200"/>
          </a:xfrm>
        </p:spPr>
        <p:txBody>
          <a:bodyPr/>
          <a:lstStyle>
            <a:lvl1pPr>
              <a:defRPr/>
            </a:lvl1pPr>
          </a:lstStyle>
          <a:p>
            <a:r>
              <a:rPr lang="en-US"/>
              <a:t>CPE 323 Introduction To Embedded Computer Systems</a:t>
            </a:r>
          </a:p>
        </p:txBody>
      </p:sp>
      <p:sp>
        <p:nvSpPr>
          <p:cNvPr id="7" name="Slide Number Placeholder 6"/>
          <p:cNvSpPr>
            <a:spLocks noGrp="1"/>
          </p:cNvSpPr>
          <p:nvPr>
            <p:ph type="sldNum" sz="quarter" idx="12"/>
          </p:nvPr>
        </p:nvSpPr>
        <p:spPr>
          <a:xfrm>
            <a:off x="7239000" y="6343650"/>
            <a:ext cx="1905000" cy="457200"/>
          </a:xfrm>
        </p:spPr>
        <p:txBody>
          <a:bodyPr/>
          <a:lstStyle>
            <a:lvl1pPr>
              <a:defRPr/>
            </a:lvl1pPr>
          </a:lstStyle>
          <a:p>
            <a:fld id="{6800F610-1D34-4DA9-9650-EDB11B212F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Introduction To Embedded Computer Systems</a:t>
            </a:r>
          </a:p>
        </p:txBody>
      </p:sp>
      <p:sp>
        <p:nvSpPr>
          <p:cNvPr id="6" name="Slide Number Placeholder 5"/>
          <p:cNvSpPr>
            <a:spLocks noGrp="1"/>
          </p:cNvSpPr>
          <p:nvPr>
            <p:ph type="sldNum" sz="quarter" idx="12"/>
          </p:nvPr>
        </p:nvSpPr>
        <p:spPr/>
        <p:txBody>
          <a:bodyPr/>
          <a:lstStyle>
            <a:lvl1pPr>
              <a:defRPr/>
            </a:lvl1pPr>
          </a:lstStyle>
          <a:p>
            <a:fld id="{2D83E2A5-E652-41B1-8CE8-17847AFB2AB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323 Introduction To Embedded Computer Systems</a:t>
            </a:r>
          </a:p>
        </p:txBody>
      </p:sp>
      <p:sp>
        <p:nvSpPr>
          <p:cNvPr id="6" name="Slide Number Placeholder 5"/>
          <p:cNvSpPr>
            <a:spLocks noGrp="1"/>
          </p:cNvSpPr>
          <p:nvPr>
            <p:ph type="sldNum" sz="quarter" idx="12"/>
          </p:nvPr>
        </p:nvSpPr>
        <p:spPr/>
        <p:txBody>
          <a:bodyPr/>
          <a:lstStyle>
            <a:lvl1pPr>
              <a:defRPr/>
            </a:lvl1pPr>
          </a:lstStyle>
          <a:p>
            <a:fld id="{4A8BDC21-ADF6-4C6A-BE05-C931798E88E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0575" y="1304925"/>
            <a:ext cx="4005263"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238" y="1304925"/>
            <a:ext cx="4006850" cy="529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323 Introduction To Embedded Computer Systems</a:t>
            </a:r>
          </a:p>
        </p:txBody>
      </p:sp>
      <p:sp>
        <p:nvSpPr>
          <p:cNvPr id="7" name="Slide Number Placeholder 6"/>
          <p:cNvSpPr>
            <a:spLocks noGrp="1"/>
          </p:cNvSpPr>
          <p:nvPr>
            <p:ph type="sldNum" sz="quarter" idx="12"/>
          </p:nvPr>
        </p:nvSpPr>
        <p:spPr/>
        <p:txBody>
          <a:bodyPr/>
          <a:lstStyle>
            <a:lvl1pPr>
              <a:defRPr/>
            </a:lvl1pPr>
          </a:lstStyle>
          <a:p>
            <a:fld id="{93650560-0A14-43B7-9D77-4FAD0EEC002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CPE 323 Introduction To Embedded Computer Systems</a:t>
            </a:r>
          </a:p>
        </p:txBody>
      </p:sp>
      <p:sp>
        <p:nvSpPr>
          <p:cNvPr id="9" name="Slide Number Placeholder 8"/>
          <p:cNvSpPr>
            <a:spLocks noGrp="1"/>
          </p:cNvSpPr>
          <p:nvPr>
            <p:ph type="sldNum" sz="quarter" idx="12"/>
          </p:nvPr>
        </p:nvSpPr>
        <p:spPr/>
        <p:txBody>
          <a:bodyPr/>
          <a:lstStyle>
            <a:lvl1pPr>
              <a:defRPr/>
            </a:lvl1pPr>
          </a:lstStyle>
          <a:p>
            <a:fld id="{CAEA4AB3-47E6-4E5F-9684-BDE886A9ED7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CPE 323 Introduction To Embedded Computer Systems</a:t>
            </a:r>
          </a:p>
        </p:txBody>
      </p:sp>
      <p:sp>
        <p:nvSpPr>
          <p:cNvPr id="5" name="Slide Number Placeholder 4"/>
          <p:cNvSpPr>
            <a:spLocks noGrp="1"/>
          </p:cNvSpPr>
          <p:nvPr>
            <p:ph type="sldNum" sz="quarter" idx="12"/>
          </p:nvPr>
        </p:nvSpPr>
        <p:spPr/>
        <p:txBody>
          <a:bodyPr/>
          <a:lstStyle>
            <a:lvl1pPr>
              <a:defRPr/>
            </a:lvl1pPr>
          </a:lstStyle>
          <a:p>
            <a:fld id="{67911845-65BA-4B93-A158-34370EF6A0F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CPE 323 Introduction To Embedded Computer Systems</a:t>
            </a:r>
          </a:p>
        </p:txBody>
      </p:sp>
      <p:sp>
        <p:nvSpPr>
          <p:cNvPr id="4" name="Slide Number Placeholder 3"/>
          <p:cNvSpPr>
            <a:spLocks noGrp="1"/>
          </p:cNvSpPr>
          <p:nvPr>
            <p:ph type="sldNum" sz="quarter" idx="12"/>
          </p:nvPr>
        </p:nvSpPr>
        <p:spPr/>
        <p:txBody>
          <a:bodyPr/>
          <a:lstStyle>
            <a:lvl1pPr>
              <a:defRPr/>
            </a:lvl1pPr>
          </a:lstStyle>
          <a:p>
            <a:fld id="{1BCE40D4-0682-4AEC-9834-7B9309A13FC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323 Introduction To Embedded Computer Systems</a:t>
            </a:r>
          </a:p>
        </p:txBody>
      </p:sp>
      <p:sp>
        <p:nvSpPr>
          <p:cNvPr id="7" name="Slide Number Placeholder 6"/>
          <p:cNvSpPr>
            <a:spLocks noGrp="1"/>
          </p:cNvSpPr>
          <p:nvPr>
            <p:ph type="sldNum" sz="quarter" idx="12"/>
          </p:nvPr>
        </p:nvSpPr>
        <p:spPr/>
        <p:txBody>
          <a:bodyPr/>
          <a:lstStyle>
            <a:lvl1pPr>
              <a:defRPr/>
            </a:lvl1pPr>
          </a:lstStyle>
          <a:p>
            <a:fld id="{BC16E176-4993-4671-BFBA-4F87E02FD75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323 Introduction To Embedded Computer Systems</a:t>
            </a:r>
          </a:p>
        </p:txBody>
      </p:sp>
      <p:sp>
        <p:nvSpPr>
          <p:cNvPr id="7" name="Slide Number Placeholder 6"/>
          <p:cNvSpPr>
            <a:spLocks noGrp="1"/>
          </p:cNvSpPr>
          <p:nvPr>
            <p:ph type="sldNum" sz="quarter" idx="12"/>
          </p:nvPr>
        </p:nvSpPr>
        <p:spPr/>
        <p:txBody>
          <a:bodyPr/>
          <a:lstStyle>
            <a:lvl1pPr>
              <a:defRPr/>
            </a:lvl1pPr>
          </a:lstStyle>
          <a:p>
            <a:fld id="{F090CAD9-2F71-4AB8-A2B1-0B8090396B7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w="9525">
            <a:noFill/>
            <a:miter lim="800000"/>
            <a:headEnd/>
            <a:tailEnd/>
          </a:ln>
          <a:effec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w="9525">
            <a:noFill/>
            <a:miter lim="800000"/>
            <a:headEnd/>
            <a:tailEnd/>
          </a:ln>
          <a:effec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w="9525">
            <a:noFill/>
            <a:miter lim="800000"/>
            <a:headEnd/>
            <a:tailEnd/>
          </a:ln>
          <a:effec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60338"/>
            <a:ext cx="7793037" cy="866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790575" y="1304925"/>
            <a:ext cx="8164513" cy="5292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557068" name="Rectangle 12"/>
          <p:cNvSpPr>
            <a:spLocks noGrp="1" noChangeArrowheads="1"/>
          </p:cNvSpPr>
          <p:nvPr>
            <p:ph type="ftr" sz="quarter" idx="3"/>
          </p:nvPr>
        </p:nvSpPr>
        <p:spPr bwMode="auto">
          <a:xfrm>
            <a:off x="1905000" y="6362700"/>
            <a:ext cx="53435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r>
              <a:rPr lang="en-US"/>
              <a:t>CPE 323 Introduction To Embedded Computer Systems</a:t>
            </a:r>
          </a:p>
        </p:txBody>
      </p:sp>
      <p:sp>
        <p:nvSpPr>
          <p:cNvPr id="557069" name="Rectangle 13"/>
          <p:cNvSpPr>
            <a:spLocks noGrp="1" noChangeArrowheads="1"/>
          </p:cNvSpPr>
          <p:nvPr>
            <p:ph type="sldNum" sz="quarter" idx="4"/>
          </p:nvPr>
        </p:nvSpPr>
        <p:spPr bwMode="auto">
          <a:xfrm>
            <a:off x="7239000" y="634365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055126C3-86D4-4903-90F8-5249328607D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39.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8" name="Rectangle 12"/>
          <p:cNvSpPr>
            <a:spLocks noGrp="1" noChangeArrowheads="1"/>
          </p:cNvSpPr>
          <p:nvPr>
            <p:ph type="ctrTitle"/>
          </p:nvPr>
        </p:nvSpPr>
        <p:spPr/>
        <p:txBody>
          <a:bodyPr/>
          <a:lstStyle/>
          <a:p>
            <a:r>
              <a:rPr lang="en-US" sz="3200"/>
              <a:t>CPE 323 Introduction to Embedded Computer Systems: The MSP430 Instruction Set Architecture</a:t>
            </a:r>
          </a:p>
        </p:txBody>
      </p:sp>
      <p:sp>
        <p:nvSpPr>
          <p:cNvPr id="480269" name="Rectangle 13"/>
          <p:cNvSpPr>
            <a:spLocks noGrp="1" noChangeArrowheads="1"/>
          </p:cNvSpPr>
          <p:nvPr>
            <p:ph type="subTitle" idx="1"/>
          </p:nvPr>
        </p:nvSpPr>
        <p:spPr/>
        <p:txBody>
          <a:bodyPr/>
          <a:lstStyle/>
          <a:p>
            <a:r>
              <a:rPr lang="en-US"/>
              <a:t>Instructor: Dr Aleksandar Milenkovic</a:t>
            </a:r>
            <a:br>
              <a:rPr lang="en-US"/>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AB685223-FDCF-47CC-ABFE-621EF81B078E}" type="slidenum">
              <a:rPr lang="en-US"/>
              <a:pPr/>
              <a:t>10</a:t>
            </a:fld>
            <a:endParaRPr lang="en-US"/>
          </a:p>
        </p:txBody>
      </p:sp>
      <p:sp>
        <p:nvSpPr>
          <p:cNvPr id="1363970" name="Rectangle 2"/>
          <p:cNvSpPr>
            <a:spLocks noGrp="1" noChangeArrowheads="1"/>
          </p:cNvSpPr>
          <p:nvPr>
            <p:ph type="title"/>
          </p:nvPr>
        </p:nvSpPr>
        <p:spPr/>
        <p:txBody>
          <a:bodyPr/>
          <a:lstStyle/>
          <a:p>
            <a:r>
              <a:rPr lang="en-US"/>
              <a:t>Constant Generation</a:t>
            </a:r>
          </a:p>
        </p:txBody>
      </p:sp>
      <p:sp>
        <p:nvSpPr>
          <p:cNvPr id="1363971" name="Rectangle 3"/>
          <p:cNvSpPr>
            <a:spLocks noGrp="1" noChangeArrowheads="1"/>
          </p:cNvSpPr>
          <p:nvPr>
            <p:ph type="body" idx="1"/>
          </p:nvPr>
        </p:nvSpPr>
        <p:spPr/>
        <p:txBody>
          <a:bodyPr/>
          <a:lstStyle/>
          <a:p>
            <a:r>
              <a:rPr lang="en-US" sz="2800"/>
              <a:t>Constant generator allows for additional 24 instructions that are emulated</a:t>
            </a:r>
          </a:p>
          <a:p>
            <a:r>
              <a:rPr lang="en-US" sz="2800"/>
              <a:t>Examples</a:t>
            </a:r>
          </a:p>
          <a:p>
            <a:pPr lvl="1"/>
            <a:r>
              <a:rPr lang="en-US" sz="2000">
                <a:latin typeface="Courier New" pitchFamily="49" charset="0"/>
              </a:rPr>
              <a:t>CLR dst			MOV R3,dst</a:t>
            </a:r>
          </a:p>
          <a:p>
            <a:pPr lvl="1"/>
            <a:r>
              <a:rPr lang="en-US" sz="2000">
                <a:latin typeface="Courier New" pitchFamily="49" charset="0"/>
              </a:rPr>
              <a:t>INC dst			ADD 0(R3),dst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CE12680F-4447-4388-B1D8-47710E4185C2}" type="slidenum">
              <a:rPr lang="en-US"/>
              <a:pPr/>
              <a:t>11</a:t>
            </a:fld>
            <a:endParaRPr lang="en-US"/>
          </a:p>
        </p:txBody>
      </p:sp>
      <p:sp>
        <p:nvSpPr>
          <p:cNvPr id="1367042" name="Rectangle 2"/>
          <p:cNvSpPr>
            <a:spLocks noGrp="1" noChangeArrowheads="1"/>
          </p:cNvSpPr>
          <p:nvPr>
            <p:ph type="title"/>
          </p:nvPr>
        </p:nvSpPr>
        <p:spPr/>
        <p:txBody>
          <a:bodyPr/>
          <a:lstStyle/>
          <a:p>
            <a:r>
              <a:rPr lang="en-US"/>
              <a:t>General-Purpose Registers</a:t>
            </a:r>
          </a:p>
        </p:txBody>
      </p:sp>
      <p:sp>
        <p:nvSpPr>
          <p:cNvPr id="1367043" name="Rectangle 3"/>
          <p:cNvSpPr>
            <a:spLocks noGrp="1" noChangeArrowheads="1"/>
          </p:cNvSpPr>
          <p:nvPr>
            <p:ph type="body" idx="1"/>
          </p:nvPr>
        </p:nvSpPr>
        <p:spPr/>
        <p:txBody>
          <a:bodyPr/>
          <a:lstStyle/>
          <a:p>
            <a:r>
              <a:rPr lang="en-US" sz="2000"/>
              <a:t>The twelve registers, R4−R15, are general-purpose registers. All of these registers can be used as data registers, address pointers, or index values and can be accessed with byte or word instructions as shown below</a:t>
            </a:r>
          </a:p>
        </p:txBody>
      </p:sp>
      <p:pic>
        <p:nvPicPr>
          <p:cNvPr id="1367044" name="Picture 4"/>
          <p:cNvPicPr>
            <a:picLocks noChangeAspect="1" noChangeArrowheads="1"/>
          </p:cNvPicPr>
          <p:nvPr/>
        </p:nvPicPr>
        <p:blipFill>
          <a:blip r:embed="rId2" cstate="print"/>
          <a:srcRect/>
          <a:stretch>
            <a:fillRect/>
          </a:stretch>
        </p:blipFill>
        <p:spPr bwMode="auto">
          <a:xfrm>
            <a:off x="3157538" y="2459038"/>
            <a:ext cx="3990975" cy="391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EA464EAF-A517-4BE3-8153-F0AE9E161872}" type="slidenum">
              <a:rPr lang="en-US"/>
              <a:pPr/>
              <a:t>12</a:t>
            </a:fld>
            <a:endParaRPr lang="en-US"/>
          </a:p>
        </p:txBody>
      </p:sp>
      <p:sp>
        <p:nvSpPr>
          <p:cNvPr id="1368066" name="Rectangle 2"/>
          <p:cNvSpPr>
            <a:spLocks noGrp="1" noChangeArrowheads="1"/>
          </p:cNvSpPr>
          <p:nvPr>
            <p:ph type="title"/>
          </p:nvPr>
        </p:nvSpPr>
        <p:spPr/>
        <p:txBody>
          <a:bodyPr/>
          <a:lstStyle/>
          <a:p>
            <a:r>
              <a:rPr lang="en-US"/>
              <a:t>Addressing Modes</a:t>
            </a:r>
          </a:p>
        </p:txBody>
      </p:sp>
      <p:sp>
        <p:nvSpPr>
          <p:cNvPr id="1368067" name="Rectangle 3"/>
          <p:cNvSpPr>
            <a:spLocks noGrp="1" noChangeArrowheads="1"/>
          </p:cNvSpPr>
          <p:nvPr>
            <p:ph type="body" idx="1"/>
          </p:nvPr>
        </p:nvSpPr>
        <p:spPr/>
        <p:txBody>
          <a:bodyPr/>
          <a:lstStyle/>
          <a:p>
            <a:r>
              <a:rPr lang="en-US" sz="2000"/>
              <a:t>Seven addressing modes for the source operand and four addressing modes for the destination operand can address the complete address space with no exceptions. </a:t>
            </a:r>
          </a:p>
        </p:txBody>
      </p:sp>
      <p:pic>
        <p:nvPicPr>
          <p:cNvPr id="1368071" name="Picture 7"/>
          <p:cNvPicPr>
            <a:picLocks noChangeAspect="1" noChangeArrowheads="1"/>
          </p:cNvPicPr>
          <p:nvPr/>
        </p:nvPicPr>
        <p:blipFill>
          <a:blip r:embed="rId2" cstate="print"/>
          <a:srcRect/>
          <a:stretch>
            <a:fillRect/>
          </a:stretch>
        </p:blipFill>
        <p:spPr bwMode="auto">
          <a:xfrm>
            <a:off x="1511300" y="2951163"/>
            <a:ext cx="6673850" cy="2344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52D43407-6DE5-4623-A90B-59C6CB2B17A1}" type="slidenum">
              <a:rPr lang="en-US"/>
              <a:pPr/>
              <a:t>13</a:t>
            </a:fld>
            <a:endParaRPr lang="en-US"/>
          </a:p>
        </p:txBody>
      </p:sp>
      <p:sp>
        <p:nvSpPr>
          <p:cNvPr id="1380354" name="Rectangle 2"/>
          <p:cNvSpPr>
            <a:spLocks noGrp="1" noChangeArrowheads="1"/>
          </p:cNvSpPr>
          <p:nvPr>
            <p:ph type="title"/>
          </p:nvPr>
        </p:nvSpPr>
        <p:spPr/>
        <p:txBody>
          <a:bodyPr/>
          <a:lstStyle/>
          <a:p>
            <a:r>
              <a:rPr lang="en-US"/>
              <a:t>Addressing Modes </a:t>
            </a:r>
          </a:p>
        </p:txBody>
      </p:sp>
      <p:sp>
        <p:nvSpPr>
          <p:cNvPr id="1380355" name="Rectangle 3"/>
          <p:cNvSpPr>
            <a:spLocks noGrp="1" noChangeArrowheads="1"/>
          </p:cNvSpPr>
          <p:nvPr>
            <p:ph type="body" idx="1"/>
          </p:nvPr>
        </p:nvSpPr>
        <p:spPr/>
        <p:txBody>
          <a:bodyPr/>
          <a:lstStyle/>
          <a:p>
            <a:r>
              <a:rPr lang="en-US" sz="2000"/>
              <a:t>The bit numbers in the table below describe the contents of the As (source) and Ad (destination) mode bits.</a:t>
            </a:r>
          </a:p>
        </p:txBody>
      </p:sp>
      <p:pic>
        <p:nvPicPr>
          <p:cNvPr id="1380356" name="Picture 4"/>
          <p:cNvPicPr>
            <a:picLocks noChangeAspect="1" noChangeArrowheads="1"/>
          </p:cNvPicPr>
          <p:nvPr/>
        </p:nvPicPr>
        <p:blipFill>
          <a:blip r:embed="rId2" cstate="print"/>
          <a:srcRect/>
          <a:stretch>
            <a:fillRect/>
          </a:stretch>
        </p:blipFill>
        <p:spPr bwMode="auto">
          <a:xfrm>
            <a:off x="2400300" y="2298700"/>
            <a:ext cx="4303713" cy="3554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75EB4A60-934E-4C64-A656-40ECA2C03DC2}" type="slidenum">
              <a:rPr lang="en-US"/>
              <a:pPr/>
              <a:t>14</a:t>
            </a:fld>
            <a:endParaRPr lang="en-US"/>
          </a:p>
        </p:txBody>
      </p:sp>
      <p:sp>
        <p:nvSpPr>
          <p:cNvPr id="1229826" name="Rectangle 2"/>
          <p:cNvSpPr>
            <a:spLocks noGrp="1" noChangeArrowheads="1"/>
          </p:cNvSpPr>
          <p:nvPr>
            <p:ph type="title"/>
          </p:nvPr>
        </p:nvSpPr>
        <p:spPr/>
        <p:txBody>
          <a:bodyPr/>
          <a:lstStyle/>
          <a:p>
            <a:r>
              <a:rPr lang="en-US"/>
              <a:t>Register Addressing Mode</a:t>
            </a:r>
          </a:p>
        </p:txBody>
      </p:sp>
      <p:pic>
        <p:nvPicPr>
          <p:cNvPr id="1229827" name="Picture 3"/>
          <p:cNvPicPr>
            <a:picLocks noChangeAspect="1" noChangeArrowheads="1"/>
          </p:cNvPicPr>
          <p:nvPr/>
        </p:nvPicPr>
        <p:blipFill>
          <a:blip r:embed="rId3" cstate="print"/>
          <a:srcRect/>
          <a:stretch>
            <a:fillRect/>
          </a:stretch>
        </p:blipFill>
        <p:spPr bwMode="auto">
          <a:xfrm>
            <a:off x="1176338" y="1538288"/>
            <a:ext cx="6791325" cy="37814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1CF79562-5E15-483A-833C-850370E02B19}" type="slidenum">
              <a:rPr lang="en-US"/>
              <a:pPr/>
              <a:t>15</a:t>
            </a:fld>
            <a:endParaRPr lang="en-US"/>
          </a:p>
        </p:txBody>
      </p:sp>
      <p:sp>
        <p:nvSpPr>
          <p:cNvPr id="1381378" name="Rectangle 2"/>
          <p:cNvSpPr>
            <a:spLocks noGrp="1" noChangeArrowheads="1"/>
          </p:cNvSpPr>
          <p:nvPr>
            <p:ph type="title"/>
          </p:nvPr>
        </p:nvSpPr>
        <p:spPr/>
        <p:txBody>
          <a:bodyPr/>
          <a:lstStyle/>
          <a:p>
            <a:r>
              <a:rPr lang="en-US"/>
              <a:t>Register Addressing Mode (cont’d)</a:t>
            </a:r>
          </a:p>
        </p:txBody>
      </p:sp>
      <p:pic>
        <p:nvPicPr>
          <p:cNvPr id="1381380" name="Picture 4"/>
          <p:cNvPicPr>
            <a:picLocks noChangeAspect="1" noChangeArrowheads="1"/>
          </p:cNvPicPr>
          <p:nvPr/>
        </p:nvPicPr>
        <p:blipFill>
          <a:blip r:embed="rId2" cstate="print"/>
          <a:srcRect/>
          <a:stretch>
            <a:fillRect/>
          </a:stretch>
        </p:blipFill>
        <p:spPr bwMode="auto">
          <a:xfrm>
            <a:off x="1431925" y="1477963"/>
            <a:ext cx="6278563" cy="39004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CPE 323 Introduction To Embedded Computer Systems</a:t>
            </a:r>
          </a:p>
        </p:txBody>
      </p:sp>
      <p:sp>
        <p:nvSpPr>
          <p:cNvPr id="5" name="Slide Number Placeholder 4"/>
          <p:cNvSpPr>
            <a:spLocks noGrp="1"/>
          </p:cNvSpPr>
          <p:nvPr>
            <p:ph type="sldNum" sz="quarter" idx="12"/>
          </p:nvPr>
        </p:nvSpPr>
        <p:spPr/>
        <p:txBody>
          <a:bodyPr/>
          <a:lstStyle/>
          <a:p>
            <a:fld id="{2E0E8396-C0D5-4BEC-9760-4CC1125C4152}" type="slidenum">
              <a:rPr lang="en-US"/>
              <a:pPr/>
              <a:t>16</a:t>
            </a:fld>
            <a:endParaRPr lang="en-US"/>
          </a:p>
        </p:txBody>
      </p:sp>
      <p:sp>
        <p:nvSpPr>
          <p:cNvPr id="1231874" name="Rectangle 2"/>
          <p:cNvSpPr>
            <a:spLocks noGrp="1" noChangeArrowheads="1"/>
          </p:cNvSpPr>
          <p:nvPr>
            <p:ph type="title"/>
          </p:nvPr>
        </p:nvSpPr>
        <p:spPr/>
        <p:txBody>
          <a:bodyPr/>
          <a:lstStyle/>
          <a:p>
            <a:r>
              <a:rPr lang="en-US"/>
              <a:t>Register-Indexed </a:t>
            </a:r>
            <a:br>
              <a:rPr lang="en-US"/>
            </a:br>
            <a:r>
              <a:rPr lang="en-US"/>
              <a:t>Addressing Mode</a:t>
            </a:r>
          </a:p>
        </p:txBody>
      </p:sp>
      <p:pic>
        <p:nvPicPr>
          <p:cNvPr id="1231875" name="Picture 3"/>
          <p:cNvPicPr>
            <a:picLocks noChangeAspect="1" noChangeArrowheads="1"/>
          </p:cNvPicPr>
          <p:nvPr/>
        </p:nvPicPr>
        <p:blipFill>
          <a:blip r:embed="rId3" cstate="print"/>
          <a:srcRect/>
          <a:stretch>
            <a:fillRect/>
          </a:stretch>
        </p:blipFill>
        <p:spPr bwMode="auto">
          <a:xfrm>
            <a:off x="957263" y="1533525"/>
            <a:ext cx="7229475" cy="3790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CPE 323 Introduction To Embedded Computer Systems</a:t>
            </a:r>
          </a:p>
        </p:txBody>
      </p:sp>
      <p:sp>
        <p:nvSpPr>
          <p:cNvPr id="5" name="Slide Number Placeholder 4"/>
          <p:cNvSpPr>
            <a:spLocks noGrp="1"/>
          </p:cNvSpPr>
          <p:nvPr>
            <p:ph type="sldNum" sz="quarter" idx="12"/>
          </p:nvPr>
        </p:nvSpPr>
        <p:spPr/>
        <p:txBody>
          <a:bodyPr/>
          <a:lstStyle/>
          <a:p>
            <a:fld id="{3BAD0B67-92FE-4A26-8D98-025E55B3B5FD}" type="slidenum">
              <a:rPr lang="en-US"/>
              <a:pPr/>
              <a:t>17</a:t>
            </a:fld>
            <a:endParaRPr lang="en-US"/>
          </a:p>
        </p:txBody>
      </p:sp>
      <p:sp>
        <p:nvSpPr>
          <p:cNvPr id="1382402" name="Rectangle 2"/>
          <p:cNvSpPr>
            <a:spLocks noGrp="1" noChangeArrowheads="1"/>
          </p:cNvSpPr>
          <p:nvPr>
            <p:ph type="title"/>
          </p:nvPr>
        </p:nvSpPr>
        <p:spPr/>
        <p:txBody>
          <a:bodyPr/>
          <a:lstStyle/>
          <a:p>
            <a:r>
              <a:rPr lang="en-US"/>
              <a:t>Register-Indexed </a:t>
            </a:r>
            <a:br>
              <a:rPr lang="en-US"/>
            </a:br>
            <a:r>
              <a:rPr lang="en-US"/>
              <a:t>Addressing Mode (cont’d)</a:t>
            </a:r>
          </a:p>
        </p:txBody>
      </p:sp>
      <p:pic>
        <p:nvPicPr>
          <p:cNvPr id="1382404" name="Picture 4"/>
          <p:cNvPicPr>
            <a:picLocks noChangeAspect="1" noChangeArrowheads="1"/>
          </p:cNvPicPr>
          <p:nvPr/>
        </p:nvPicPr>
        <p:blipFill>
          <a:blip r:embed="rId3" cstate="print"/>
          <a:srcRect/>
          <a:stretch>
            <a:fillRect/>
          </a:stretch>
        </p:blipFill>
        <p:spPr bwMode="auto">
          <a:xfrm>
            <a:off x="1347788" y="1344613"/>
            <a:ext cx="6410325" cy="49863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0BD299CB-729E-4C72-A468-30B09B629A08}" type="slidenum">
              <a:rPr lang="en-US"/>
              <a:pPr/>
              <a:t>18</a:t>
            </a:fld>
            <a:endParaRPr lang="en-US"/>
          </a:p>
        </p:txBody>
      </p:sp>
      <p:sp>
        <p:nvSpPr>
          <p:cNvPr id="1233922" name="Rectangle 2"/>
          <p:cNvSpPr>
            <a:spLocks noGrp="1" noChangeArrowheads="1"/>
          </p:cNvSpPr>
          <p:nvPr>
            <p:ph type="title"/>
          </p:nvPr>
        </p:nvSpPr>
        <p:spPr/>
        <p:txBody>
          <a:bodyPr/>
          <a:lstStyle/>
          <a:p>
            <a:r>
              <a:rPr lang="en-US"/>
              <a:t>Symbolic Addressing Mode</a:t>
            </a:r>
          </a:p>
        </p:txBody>
      </p:sp>
      <p:pic>
        <p:nvPicPr>
          <p:cNvPr id="1233923" name="Picture 3"/>
          <p:cNvPicPr>
            <a:picLocks noChangeAspect="1" noChangeArrowheads="1"/>
          </p:cNvPicPr>
          <p:nvPr/>
        </p:nvPicPr>
        <p:blipFill>
          <a:blip r:embed="rId3" cstate="print"/>
          <a:srcRect/>
          <a:stretch>
            <a:fillRect/>
          </a:stretch>
        </p:blipFill>
        <p:spPr bwMode="auto">
          <a:xfrm>
            <a:off x="1066800" y="1333500"/>
            <a:ext cx="7448550" cy="4191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4A3F358D-6EAF-42E1-9D71-BF870ABBC397}" type="slidenum">
              <a:rPr lang="en-US"/>
              <a:pPr/>
              <a:t>19</a:t>
            </a:fld>
            <a:endParaRPr lang="en-US"/>
          </a:p>
        </p:txBody>
      </p:sp>
      <p:sp>
        <p:nvSpPr>
          <p:cNvPr id="1384450" name="Rectangle 2"/>
          <p:cNvSpPr>
            <a:spLocks noGrp="1" noChangeArrowheads="1"/>
          </p:cNvSpPr>
          <p:nvPr>
            <p:ph type="title"/>
          </p:nvPr>
        </p:nvSpPr>
        <p:spPr/>
        <p:txBody>
          <a:bodyPr/>
          <a:lstStyle/>
          <a:p>
            <a:r>
              <a:rPr lang="en-US"/>
              <a:t>Symbolic Addressing Mode (cont’d)</a:t>
            </a:r>
          </a:p>
        </p:txBody>
      </p:sp>
      <p:pic>
        <p:nvPicPr>
          <p:cNvPr id="1384452" name="Picture 4"/>
          <p:cNvPicPr>
            <a:picLocks noChangeAspect="1" noChangeArrowheads="1"/>
          </p:cNvPicPr>
          <p:nvPr/>
        </p:nvPicPr>
        <p:blipFill>
          <a:blip r:embed="rId3" cstate="print"/>
          <a:srcRect/>
          <a:stretch>
            <a:fillRect/>
          </a:stretch>
        </p:blipFill>
        <p:spPr bwMode="auto">
          <a:xfrm>
            <a:off x="1617663" y="1422400"/>
            <a:ext cx="5870575" cy="49593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7A5EB8B5-F692-4C34-9372-66644E7E4116}" type="slidenum">
              <a:rPr lang="en-US"/>
              <a:pPr/>
              <a:t>2</a:t>
            </a:fld>
            <a:endParaRPr lang="en-US"/>
          </a:p>
        </p:txBody>
      </p:sp>
      <p:sp>
        <p:nvSpPr>
          <p:cNvPr id="1345538" name="Rectangle 2"/>
          <p:cNvSpPr>
            <a:spLocks noGrp="1" noChangeArrowheads="1"/>
          </p:cNvSpPr>
          <p:nvPr>
            <p:ph type="title"/>
          </p:nvPr>
        </p:nvSpPr>
        <p:spPr/>
        <p:txBody>
          <a:bodyPr/>
          <a:lstStyle/>
          <a:p>
            <a:r>
              <a:rPr lang="en-US"/>
              <a:t>Outline</a:t>
            </a:r>
          </a:p>
        </p:txBody>
      </p:sp>
      <p:sp>
        <p:nvSpPr>
          <p:cNvPr id="1345539" name="Rectangle 3"/>
          <p:cNvSpPr>
            <a:spLocks noGrp="1" noChangeArrowheads="1"/>
          </p:cNvSpPr>
          <p:nvPr>
            <p:ph type="body" idx="1"/>
          </p:nvPr>
        </p:nvSpPr>
        <p:spPr/>
        <p:txBody>
          <a:bodyPr/>
          <a:lstStyle/>
          <a:p>
            <a:pPr marL="457200" indent="-457200"/>
            <a:r>
              <a:rPr lang="en-US"/>
              <a:t>MSP430 Architecture</a:t>
            </a:r>
          </a:p>
          <a:p>
            <a:pPr marL="838200" lvl="1" indent="-381000"/>
            <a:r>
              <a:rPr lang="en-US"/>
              <a:t>Registers</a:t>
            </a:r>
          </a:p>
          <a:p>
            <a:pPr marL="838200" lvl="1" indent="-381000"/>
            <a:r>
              <a:rPr lang="en-US"/>
              <a:t>Addressing Modes</a:t>
            </a:r>
          </a:p>
          <a:p>
            <a:pPr marL="838200" lvl="1" indent="-381000"/>
            <a:r>
              <a:rPr lang="en-US"/>
              <a:t>Instruction Set</a:t>
            </a:r>
          </a:p>
          <a:p>
            <a:pPr marL="838200" lvl="1" indent="-381000"/>
            <a:r>
              <a:rPr lang="en-US"/>
              <a:t>Instruction Formats and Encodings </a:t>
            </a:r>
          </a:p>
          <a:p>
            <a:pPr marL="838200" lvl="1" indent="-381000"/>
            <a:r>
              <a:rPr lang="en-US"/>
              <a:t>Address Space</a:t>
            </a:r>
          </a:p>
          <a:p>
            <a:pPr marL="457200" indent="-457200"/>
            <a:r>
              <a:rPr lang="en-US"/>
              <a:t>MSP430 Devices</a:t>
            </a:r>
          </a:p>
          <a:p>
            <a:pPr marL="457200" indent="-457200"/>
            <a:r>
              <a:rPr lang="en-US"/>
              <a:t>Getting Started with EasyWeb2</a:t>
            </a:r>
          </a:p>
          <a:p>
            <a:pPr marL="457200" indent="-457200"/>
            <a:r>
              <a:rPr lang="en-US"/>
              <a:t>MSP430 RISC core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86DB7D63-FC4D-414F-87AE-DEFEDD2A5BDD}" type="slidenum">
              <a:rPr lang="en-US"/>
              <a:pPr/>
              <a:t>20</a:t>
            </a:fld>
            <a:endParaRPr lang="en-US"/>
          </a:p>
        </p:txBody>
      </p:sp>
      <p:sp>
        <p:nvSpPr>
          <p:cNvPr id="1235970" name="Rectangle 2"/>
          <p:cNvSpPr>
            <a:spLocks noGrp="1" noChangeArrowheads="1"/>
          </p:cNvSpPr>
          <p:nvPr>
            <p:ph type="title"/>
          </p:nvPr>
        </p:nvSpPr>
        <p:spPr/>
        <p:txBody>
          <a:bodyPr/>
          <a:lstStyle/>
          <a:p>
            <a:r>
              <a:rPr lang="en-US"/>
              <a:t>Absolute Addressing Mode</a:t>
            </a:r>
          </a:p>
        </p:txBody>
      </p:sp>
      <p:pic>
        <p:nvPicPr>
          <p:cNvPr id="1235971" name="Picture 3"/>
          <p:cNvPicPr>
            <a:picLocks noChangeAspect="1" noChangeArrowheads="1"/>
          </p:cNvPicPr>
          <p:nvPr/>
        </p:nvPicPr>
        <p:blipFill>
          <a:blip r:embed="rId3" cstate="print"/>
          <a:srcRect/>
          <a:stretch>
            <a:fillRect/>
          </a:stretch>
        </p:blipFill>
        <p:spPr bwMode="auto">
          <a:xfrm>
            <a:off x="1143000" y="1266825"/>
            <a:ext cx="7305675" cy="43243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957C7025-4A2C-4CB1-A616-0DDDEC606DAF}" type="slidenum">
              <a:rPr lang="en-US"/>
              <a:pPr/>
              <a:t>21</a:t>
            </a:fld>
            <a:endParaRPr lang="en-US"/>
          </a:p>
        </p:txBody>
      </p:sp>
      <p:sp>
        <p:nvSpPr>
          <p:cNvPr id="1386498" name="Rectangle 2"/>
          <p:cNvSpPr>
            <a:spLocks noGrp="1" noChangeArrowheads="1"/>
          </p:cNvSpPr>
          <p:nvPr>
            <p:ph type="title"/>
          </p:nvPr>
        </p:nvSpPr>
        <p:spPr/>
        <p:txBody>
          <a:bodyPr/>
          <a:lstStyle/>
          <a:p>
            <a:r>
              <a:rPr lang="en-US"/>
              <a:t>Absolute Addressing Mode (cont’d)</a:t>
            </a:r>
          </a:p>
        </p:txBody>
      </p:sp>
      <p:pic>
        <p:nvPicPr>
          <p:cNvPr id="1386500" name="Picture 4"/>
          <p:cNvPicPr>
            <a:picLocks noChangeAspect="1" noChangeArrowheads="1"/>
          </p:cNvPicPr>
          <p:nvPr/>
        </p:nvPicPr>
        <p:blipFill>
          <a:blip r:embed="rId3" cstate="print"/>
          <a:srcRect/>
          <a:stretch>
            <a:fillRect/>
          </a:stretch>
        </p:blipFill>
        <p:spPr bwMode="auto">
          <a:xfrm>
            <a:off x="1593850" y="1227138"/>
            <a:ext cx="5918200" cy="51339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CPE 323 Introduction To Embedded Computer Systems</a:t>
            </a:r>
          </a:p>
        </p:txBody>
      </p:sp>
      <p:sp>
        <p:nvSpPr>
          <p:cNvPr id="5" name="Slide Number Placeholder 4"/>
          <p:cNvSpPr>
            <a:spLocks noGrp="1"/>
          </p:cNvSpPr>
          <p:nvPr>
            <p:ph type="sldNum" sz="quarter" idx="12"/>
          </p:nvPr>
        </p:nvSpPr>
        <p:spPr/>
        <p:txBody>
          <a:bodyPr/>
          <a:lstStyle/>
          <a:p>
            <a:fld id="{5BA5289A-338B-4DEF-BE15-FE8BAF08C376}" type="slidenum">
              <a:rPr lang="en-US"/>
              <a:pPr/>
              <a:t>22</a:t>
            </a:fld>
            <a:endParaRPr lang="en-US"/>
          </a:p>
        </p:txBody>
      </p:sp>
      <p:sp>
        <p:nvSpPr>
          <p:cNvPr id="1238018" name="Rectangle 2"/>
          <p:cNvSpPr>
            <a:spLocks noGrp="1" noChangeArrowheads="1"/>
          </p:cNvSpPr>
          <p:nvPr>
            <p:ph type="title"/>
          </p:nvPr>
        </p:nvSpPr>
        <p:spPr/>
        <p:txBody>
          <a:bodyPr/>
          <a:lstStyle/>
          <a:p>
            <a:r>
              <a:rPr lang="en-US"/>
              <a:t>Register Indirect </a:t>
            </a:r>
            <a:br>
              <a:rPr lang="en-US"/>
            </a:br>
            <a:r>
              <a:rPr lang="en-US"/>
              <a:t>Addressing Mode</a:t>
            </a:r>
          </a:p>
        </p:txBody>
      </p:sp>
      <p:pic>
        <p:nvPicPr>
          <p:cNvPr id="1238019" name="Picture 3"/>
          <p:cNvPicPr>
            <a:picLocks noChangeAspect="1" noChangeArrowheads="1"/>
          </p:cNvPicPr>
          <p:nvPr/>
        </p:nvPicPr>
        <p:blipFill>
          <a:blip r:embed="rId3" cstate="print"/>
          <a:srcRect/>
          <a:stretch>
            <a:fillRect/>
          </a:stretch>
        </p:blipFill>
        <p:spPr bwMode="auto">
          <a:xfrm>
            <a:off x="1123950" y="1200150"/>
            <a:ext cx="6896100" cy="44577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CPE 323 Introduction To Embedded Computer Systems</a:t>
            </a:r>
          </a:p>
        </p:txBody>
      </p:sp>
      <p:sp>
        <p:nvSpPr>
          <p:cNvPr id="5" name="Slide Number Placeholder 4"/>
          <p:cNvSpPr>
            <a:spLocks noGrp="1"/>
          </p:cNvSpPr>
          <p:nvPr>
            <p:ph type="sldNum" sz="quarter" idx="12"/>
          </p:nvPr>
        </p:nvSpPr>
        <p:spPr/>
        <p:txBody>
          <a:bodyPr/>
          <a:lstStyle/>
          <a:p>
            <a:fld id="{E1A20AA4-A8D3-4CC9-BD75-9A80516B28AA}" type="slidenum">
              <a:rPr lang="en-US"/>
              <a:pPr/>
              <a:t>23</a:t>
            </a:fld>
            <a:endParaRPr lang="en-US"/>
          </a:p>
        </p:txBody>
      </p:sp>
      <p:sp>
        <p:nvSpPr>
          <p:cNvPr id="1388546" name="Rectangle 2"/>
          <p:cNvSpPr>
            <a:spLocks noGrp="1" noChangeArrowheads="1"/>
          </p:cNvSpPr>
          <p:nvPr>
            <p:ph type="title"/>
          </p:nvPr>
        </p:nvSpPr>
        <p:spPr/>
        <p:txBody>
          <a:bodyPr/>
          <a:lstStyle/>
          <a:p>
            <a:r>
              <a:rPr lang="en-US"/>
              <a:t>Register Indirect </a:t>
            </a:r>
            <a:br>
              <a:rPr lang="en-US"/>
            </a:br>
            <a:r>
              <a:rPr lang="en-US"/>
              <a:t>Addressing Mode (cont’d)</a:t>
            </a:r>
          </a:p>
        </p:txBody>
      </p:sp>
      <p:pic>
        <p:nvPicPr>
          <p:cNvPr id="1388548" name="Picture 4"/>
          <p:cNvPicPr>
            <a:picLocks noChangeAspect="1" noChangeArrowheads="1"/>
          </p:cNvPicPr>
          <p:nvPr/>
        </p:nvPicPr>
        <p:blipFill>
          <a:blip r:embed="rId3" cstate="print"/>
          <a:srcRect/>
          <a:stretch>
            <a:fillRect/>
          </a:stretch>
        </p:blipFill>
        <p:spPr bwMode="auto">
          <a:xfrm>
            <a:off x="1314450" y="1358900"/>
            <a:ext cx="6475413" cy="4978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p:txBody>
          <a:bodyPr/>
          <a:lstStyle/>
          <a:p>
            <a:r>
              <a:rPr lang="en-US"/>
              <a:t>CPE 323 Introduction To Embedded Computer Systems</a:t>
            </a:r>
          </a:p>
        </p:txBody>
      </p:sp>
      <p:sp>
        <p:nvSpPr>
          <p:cNvPr id="6" name="Slide Number Placeholder 4"/>
          <p:cNvSpPr>
            <a:spLocks noGrp="1"/>
          </p:cNvSpPr>
          <p:nvPr>
            <p:ph type="sldNum" sz="quarter" idx="12"/>
          </p:nvPr>
        </p:nvSpPr>
        <p:spPr/>
        <p:txBody>
          <a:bodyPr/>
          <a:lstStyle/>
          <a:p>
            <a:fld id="{0050AD61-9E54-41B9-94B9-FCB2FAD415F9}" type="slidenum">
              <a:rPr lang="en-US"/>
              <a:pPr/>
              <a:t>24</a:t>
            </a:fld>
            <a:endParaRPr lang="en-US"/>
          </a:p>
        </p:txBody>
      </p:sp>
      <p:sp>
        <p:nvSpPr>
          <p:cNvPr id="1240066" name="Rectangle 2"/>
          <p:cNvSpPr>
            <a:spLocks noGrp="1" noChangeArrowheads="1"/>
          </p:cNvSpPr>
          <p:nvPr>
            <p:ph type="title"/>
          </p:nvPr>
        </p:nvSpPr>
        <p:spPr/>
        <p:txBody>
          <a:bodyPr/>
          <a:lstStyle/>
          <a:p>
            <a:r>
              <a:rPr lang="en-US"/>
              <a:t>Register Indirect Autoincrement Addressing Mode</a:t>
            </a:r>
          </a:p>
        </p:txBody>
      </p:sp>
      <p:pic>
        <p:nvPicPr>
          <p:cNvPr id="1240067" name="Picture 3"/>
          <p:cNvPicPr>
            <a:picLocks noChangeAspect="1" noChangeArrowheads="1"/>
          </p:cNvPicPr>
          <p:nvPr/>
        </p:nvPicPr>
        <p:blipFill>
          <a:blip r:embed="rId3" cstate="print"/>
          <a:srcRect/>
          <a:stretch>
            <a:fillRect/>
          </a:stretch>
        </p:blipFill>
        <p:spPr bwMode="auto">
          <a:xfrm>
            <a:off x="1042988" y="1423988"/>
            <a:ext cx="7058025" cy="4010025"/>
          </a:xfrm>
          <a:prstGeom prst="rect">
            <a:avLst/>
          </a:prstGeom>
          <a:noFill/>
          <a:ln w="9525">
            <a:noFill/>
            <a:miter lim="800000"/>
            <a:headEnd/>
            <a:tailEnd/>
          </a:ln>
          <a:effectLst/>
        </p:spPr>
      </p:pic>
      <p:pic>
        <p:nvPicPr>
          <p:cNvPr id="1240068" name="Picture 4"/>
          <p:cNvPicPr>
            <a:picLocks noChangeAspect="1" noChangeArrowheads="1"/>
          </p:cNvPicPr>
          <p:nvPr/>
        </p:nvPicPr>
        <p:blipFill>
          <a:blip r:embed="rId4" cstate="print"/>
          <a:srcRect/>
          <a:stretch>
            <a:fillRect/>
          </a:stretch>
        </p:blipFill>
        <p:spPr bwMode="auto">
          <a:xfrm>
            <a:off x="2289175" y="5262563"/>
            <a:ext cx="4849813" cy="11906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CPE 323 Introduction To Embedded Computer Systems</a:t>
            </a:r>
          </a:p>
        </p:txBody>
      </p:sp>
      <p:sp>
        <p:nvSpPr>
          <p:cNvPr id="5" name="Slide Number Placeholder 4"/>
          <p:cNvSpPr>
            <a:spLocks noGrp="1"/>
          </p:cNvSpPr>
          <p:nvPr>
            <p:ph type="sldNum" sz="quarter" idx="12"/>
          </p:nvPr>
        </p:nvSpPr>
        <p:spPr/>
        <p:txBody>
          <a:bodyPr/>
          <a:lstStyle/>
          <a:p>
            <a:fld id="{61376561-4FA5-4417-9DAB-54497DDC49BB}" type="slidenum">
              <a:rPr lang="en-US"/>
              <a:pPr/>
              <a:t>25</a:t>
            </a:fld>
            <a:endParaRPr lang="en-US"/>
          </a:p>
        </p:txBody>
      </p:sp>
      <p:sp>
        <p:nvSpPr>
          <p:cNvPr id="1390594" name="Rectangle 2"/>
          <p:cNvSpPr>
            <a:spLocks noGrp="1" noChangeArrowheads="1"/>
          </p:cNvSpPr>
          <p:nvPr>
            <p:ph type="title"/>
          </p:nvPr>
        </p:nvSpPr>
        <p:spPr/>
        <p:txBody>
          <a:bodyPr/>
          <a:lstStyle/>
          <a:p>
            <a:r>
              <a:rPr lang="en-US"/>
              <a:t>Register Indirect Autoincrement Addressing Mode (cont’d)</a:t>
            </a:r>
          </a:p>
        </p:txBody>
      </p:sp>
      <p:pic>
        <p:nvPicPr>
          <p:cNvPr id="1390596" name="Picture 4"/>
          <p:cNvPicPr>
            <a:picLocks noChangeAspect="1" noChangeArrowheads="1"/>
          </p:cNvPicPr>
          <p:nvPr/>
        </p:nvPicPr>
        <p:blipFill>
          <a:blip r:embed="rId3" cstate="print"/>
          <a:srcRect/>
          <a:stretch>
            <a:fillRect/>
          </a:stretch>
        </p:blipFill>
        <p:spPr bwMode="auto">
          <a:xfrm>
            <a:off x="1397000" y="1387475"/>
            <a:ext cx="6311900" cy="4978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D0C6850F-E9FB-4041-8B59-419FA7D42036}" type="slidenum">
              <a:rPr lang="en-US"/>
              <a:pPr/>
              <a:t>26</a:t>
            </a:fld>
            <a:endParaRPr lang="en-US"/>
          </a:p>
        </p:txBody>
      </p:sp>
      <p:sp>
        <p:nvSpPr>
          <p:cNvPr id="1242114" name="Rectangle 2"/>
          <p:cNvSpPr>
            <a:spLocks noGrp="1" noChangeArrowheads="1"/>
          </p:cNvSpPr>
          <p:nvPr>
            <p:ph type="title"/>
          </p:nvPr>
        </p:nvSpPr>
        <p:spPr/>
        <p:txBody>
          <a:bodyPr/>
          <a:lstStyle/>
          <a:p>
            <a:r>
              <a:rPr lang="en-US"/>
              <a:t>Immediate Addressing Mode</a:t>
            </a:r>
          </a:p>
        </p:txBody>
      </p:sp>
      <p:pic>
        <p:nvPicPr>
          <p:cNvPr id="1242115" name="Picture 3"/>
          <p:cNvPicPr>
            <a:picLocks noChangeAspect="1" noChangeArrowheads="1"/>
          </p:cNvPicPr>
          <p:nvPr/>
        </p:nvPicPr>
        <p:blipFill>
          <a:blip r:embed="rId3" cstate="print"/>
          <a:srcRect/>
          <a:stretch>
            <a:fillRect/>
          </a:stretch>
        </p:blipFill>
        <p:spPr bwMode="auto">
          <a:xfrm>
            <a:off x="914400" y="1266825"/>
            <a:ext cx="7848600" cy="43243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AB2057B3-5386-48FF-A9EA-55C2794BBB52}" type="slidenum">
              <a:rPr lang="en-US"/>
              <a:pPr/>
              <a:t>27</a:t>
            </a:fld>
            <a:endParaRPr lang="en-US"/>
          </a:p>
        </p:txBody>
      </p:sp>
      <p:sp>
        <p:nvSpPr>
          <p:cNvPr id="1392642" name="Rectangle 2"/>
          <p:cNvSpPr>
            <a:spLocks noGrp="1" noChangeArrowheads="1"/>
          </p:cNvSpPr>
          <p:nvPr>
            <p:ph type="title"/>
          </p:nvPr>
        </p:nvSpPr>
        <p:spPr/>
        <p:txBody>
          <a:bodyPr/>
          <a:lstStyle/>
          <a:p>
            <a:r>
              <a:rPr lang="en-US"/>
              <a:t>Immediate Addressing Mode (cont’d)</a:t>
            </a:r>
          </a:p>
        </p:txBody>
      </p:sp>
      <p:pic>
        <p:nvPicPr>
          <p:cNvPr id="1392644" name="Picture 4"/>
          <p:cNvPicPr>
            <a:picLocks noChangeAspect="1" noChangeArrowheads="1"/>
          </p:cNvPicPr>
          <p:nvPr/>
        </p:nvPicPr>
        <p:blipFill>
          <a:blip r:embed="rId3" cstate="print"/>
          <a:srcRect/>
          <a:stretch>
            <a:fillRect/>
          </a:stretch>
        </p:blipFill>
        <p:spPr bwMode="auto">
          <a:xfrm>
            <a:off x="1597025" y="1557338"/>
            <a:ext cx="5949950" cy="37433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BE3520B8-CAD0-4277-A342-4D644EB2406A}" type="slidenum">
              <a:rPr lang="en-US"/>
              <a:pPr/>
              <a:t>28</a:t>
            </a:fld>
            <a:endParaRPr lang="en-US"/>
          </a:p>
        </p:txBody>
      </p:sp>
      <p:sp>
        <p:nvSpPr>
          <p:cNvPr id="1369090" name="Rectangle 2"/>
          <p:cNvSpPr>
            <a:spLocks noGrp="1" noChangeArrowheads="1"/>
          </p:cNvSpPr>
          <p:nvPr>
            <p:ph type="title"/>
          </p:nvPr>
        </p:nvSpPr>
        <p:spPr/>
        <p:txBody>
          <a:bodyPr/>
          <a:lstStyle/>
          <a:p>
            <a:r>
              <a:rPr lang="en-US"/>
              <a:t>Instruction Set</a:t>
            </a:r>
          </a:p>
        </p:txBody>
      </p:sp>
      <p:sp>
        <p:nvSpPr>
          <p:cNvPr id="1369091" name="Rectangle 3"/>
          <p:cNvSpPr>
            <a:spLocks noGrp="1" noChangeArrowheads="1"/>
          </p:cNvSpPr>
          <p:nvPr>
            <p:ph type="body" idx="1"/>
          </p:nvPr>
        </p:nvSpPr>
        <p:spPr/>
        <p:txBody>
          <a:bodyPr/>
          <a:lstStyle/>
          <a:p>
            <a:pPr>
              <a:lnSpc>
                <a:spcPct val="80000"/>
              </a:lnSpc>
            </a:pPr>
            <a:r>
              <a:rPr lang="en-US" sz="2400"/>
              <a:t>27 core instructions</a:t>
            </a:r>
          </a:p>
          <a:p>
            <a:pPr lvl="1">
              <a:lnSpc>
                <a:spcPct val="80000"/>
              </a:lnSpc>
            </a:pPr>
            <a:r>
              <a:rPr lang="en-US" sz="2000"/>
              <a:t>Have unique op-codes decoded by the CPU</a:t>
            </a:r>
          </a:p>
          <a:p>
            <a:pPr>
              <a:lnSpc>
                <a:spcPct val="80000"/>
              </a:lnSpc>
            </a:pPr>
            <a:r>
              <a:rPr lang="en-US" sz="2400"/>
              <a:t>24 emulated instructions </a:t>
            </a:r>
          </a:p>
          <a:p>
            <a:pPr lvl="1">
              <a:lnSpc>
                <a:spcPct val="80000"/>
              </a:lnSpc>
            </a:pPr>
            <a:r>
              <a:rPr lang="en-US" sz="2000"/>
              <a:t>Make code easier to write and read, but do not have op-codes; instead an equivalent core instruction is generated</a:t>
            </a:r>
          </a:p>
          <a:p>
            <a:pPr lvl="1">
              <a:lnSpc>
                <a:spcPct val="80000"/>
              </a:lnSpc>
            </a:pPr>
            <a:r>
              <a:rPr lang="en-US" sz="2000"/>
              <a:t>No code or performance penalty for using emulated instructions</a:t>
            </a:r>
          </a:p>
          <a:p>
            <a:pPr>
              <a:lnSpc>
                <a:spcPct val="80000"/>
              </a:lnSpc>
            </a:pPr>
            <a:r>
              <a:rPr lang="en-US" sz="2400"/>
              <a:t>3 core instruction formats</a:t>
            </a:r>
          </a:p>
          <a:p>
            <a:pPr lvl="1">
              <a:lnSpc>
                <a:spcPct val="80000"/>
              </a:lnSpc>
            </a:pPr>
            <a:r>
              <a:rPr lang="en-US" sz="2000"/>
              <a:t>Dual-operand</a:t>
            </a:r>
          </a:p>
          <a:p>
            <a:pPr lvl="1">
              <a:lnSpc>
                <a:spcPct val="80000"/>
              </a:lnSpc>
            </a:pPr>
            <a:r>
              <a:rPr lang="en-US" sz="2000"/>
              <a:t>Single-operand</a:t>
            </a:r>
          </a:p>
          <a:p>
            <a:pPr lvl="1">
              <a:lnSpc>
                <a:spcPct val="80000"/>
              </a:lnSpc>
            </a:pPr>
            <a:r>
              <a:rPr lang="en-US" sz="2000"/>
              <a:t>Jump</a:t>
            </a:r>
          </a:p>
          <a:p>
            <a:pPr>
              <a:lnSpc>
                <a:spcPct val="80000"/>
              </a:lnSpc>
            </a:pPr>
            <a:r>
              <a:rPr lang="en-US" sz="2400"/>
              <a:t>All single- and dual-operand instructions can be byte or word instructions by using .B or .W (default) extensions</a:t>
            </a:r>
          </a:p>
          <a:p>
            <a:pPr lvl="1">
              <a:lnSpc>
                <a:spcPct val="80000"/>
              </a:lnSpc>
            </a:pPr>
            <a:r>
              <a:rPr lang="en-US" sz="2000"/>
              <a:t>Byte instructions are used to access </a:t>
            </a:r>
            <a:br>
              <a:rPr lang="en-US" sz="2000"/>
            </a:br>
            <a:r>
              <a:rPr lang="en-US" sz="2000"/>
              <a:t>byte data or byte peripherals</a:t>
            </a:r>
          </a:p>
          <a:p>
            <a:pPr lvl="1">
              <a:lnSpc>
                <a:spcPct val="80000"/>
              </a:lnSpc>
            </a:pPr>
            <a:r>
              <a:rPr lang="en-US" sz="2000"/>
              <a:t>Word instructions are used to access </a:t>
            </a:r>
            <a:br>
              <a:rPr lang="en-US" sz="2000"/>
            </a:br>
            <a:r>
              <a:rPr lang="en-US" sz="2000"/>
              <a:t>word data or word peripherals.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64D67A88-D4FC-49CF-81D6-8B98847FCA6C}" type="slidenum">
              <a:rPr lang="en-US"/>
              <a:pPr/>
              <a:t>29</a:t>
            </a:fld>
            <a:endParaRPr lang="en-US"/>
          </a:p>
        </p:txBody>
      </p:sp>
      <p:sp>
        <p:nvSpPr>
          <p:cNvPr id="1213442" name="Rectangle 2"/>
          <p:cNvSpPr>
            <a:spLocks noGrp="1" noChangeArrowheads="1"/>
          </p:cNvSpPr>
          <p:nvPr>
            <p:ph type="title"/>
          </p:nvPr>
        </p:nvSpPr>
        <p:spPr/>
        <p:txBody>
          <a:bodyPr/>
          <a:lstStyle/>
          <a:p>
            <a:r>
              <a:rPr lang="en-US"/>
              <a:t>27 Core RISC Instructions</a:t>
            </a:r>
          </a:p>
        </p:txBody>
      </p:sp>
      <p:pic>
        <p:nvPicPr>
          <p:cNvPr id="1213443" name="Picture 3"/>
          <p:cNvPicPr>
            <a:picLocks noChangeAspect="1" noChangeArrowheads="1"/>
          </p:cNvPicPr>
          <p:nvPr/>
        </p:nvPicPr>
        <p:blipFill>
          <a:blip r:embed="rId3" cstate="print"/>
          <a:srcRect/>
          <a:stretch>
            <a:fillRect/>
          </a:stretch>
        </p:blipFill>
        <p:spPr bwMode="auto">
          <a:xfrm>
            <a:off x="1724025" y="1752600"/>
            <a:ext cx="5695950" cy="3352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2BBF5CE3-8FDA-4995-8224-C79BF5DB72E0}" type="slidenum">
              <a:rPr lang="en-US"/>
              <a:pPr/>
              <a:t>3</a:t>
            </a:fld>
            <a:endParaRPr lang="en-US"/>
          </a:p>
        </p:txBody>
      </p:sp>
      <p:sp>
        <p:nvSpPr>
          <p:cNvPr id="1188866" name="Rectangle 2"/>
          <p:cNvSpPr>
            <a:spLocks noGrp="1" noChangeArrowheads="1"/>
          </p:cNvSpPr>
          <p:nvPr>
            <p:ph type="title"/>
          </p:nvPr>
        </p:nvSpPr>
        <p:spPr/>
        <p:txBody>
          <a:bodyPr/>
          <a:lstStyle/>
          <a:p>
            <a:r>
              <a:rPr lang="en-US"/>
              <a:t>MSP 430 Modular Architecture</a:t>
            </a:r>
          </a:p>
        </p:txBody>
      </p:sp>
      <p:pic>
        <p:nvPicPr>
          <p:cNvPr id="1188867" name="Picture 3"/>
          <p:cNvPicPr>
            <a:picLocks noChangeAspect="1" noChangeArrowheads="1"/>
          </p:cNvPicPr>
          <p:nvPr/>
        </p:nvPicPr>
        <p:blipFill>
          <a:blip r:embed="rId3" cstate="print"/>
          <a:srcRect/>
          <a:stretch>
            <a:fillRect/>
          </a:stretch>
        </p:blipFill>
        <p:spPr bwMode="auto">
          <a:xfrm>
            <a:off x="841375" y="1624013"/>
            <a:ext cx="8020050" cy="471487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0F8B33E1-1652-4EF1-9C8E-9C978DEDB600}" type="slidenum">
              <a:rPr lang="en-US"/>
              <a:pPr/>
              <a:t>30</a:t>
            </a:fld>
            <a:endParaRPr lang="en-US"/>
          </a:p>
        </p:txBody>
      </p:sp>
      <p:sp>
        <p:nvSpPr>
          <p:cNvPr id="1215490" name="Rectangle 2"/>
          <p:cNvSpPr>
            <a:spLocks noGrp="1" noChangeArrowheads="1"/>
          </p:cNvSpPr>
          <p:nvPr>
            <p:ph type="title"/>
          </p:nvPr>
        </p:nvSpPr>
        <p:spPr/>
        <p:txBody>
          <a:bodyPr/>
          <a:lstStyle/>
          <a:p>
            <a:r>
              <a:rPr lang="en-US"/>
              <a:t>Emulated Instructions</a:t>
            </a:r>
          </a:p>
        </p:txBody>
      </p:sp>
      <p:pic>
        <p:nvPicPr>
          <p:cNvPr id="1215491" name="Picture 3"/>
          <p:cNvPicPr>
            <a:picLocks noChangeAspect="1" noChangeArrowheads="1"/>
          </p:cNvPicPr>
          <p:nvPr/>
        </p:nvPicPr>
        <p:blipFill>
          <a:blip r:embed="rId3" cstate="print"/>
          <a:srcRect/>
          <a:stretch>
            <a:fillRect/>
          </a:stretch>
        </p:blipFill>
        <p:spPr bwMode="auto">
          <a:xfrm>
            <a:off x="1295400" y="1219200"/>
            <a:ext cx="7181850" cy="33813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F9CFB0D0-3369-4016-A171-8AC4A957592C}" type="slidenum">
              <a:rPr lang="en-US"/>
              <a:pPr/>
              <a:t>31</a:t>
            </a:fld>
            <a:endParaRPr lang="en-US"/>
          </a:p>
        </p:txBody>
      </p:sp>
      <p:sp>
        <p:nvSpPr>
          <p:cNvPr id="1217538" name="Rectangle 2"/>
          <p:cNvSpPr>
            <a:spLocks noGrp="1" noChangeArrowheads="1"/>
          </p:cNvSpPr>
          <p:nvPr>
            <p:ph type="title"/>
          </p:nvPr>
        </p:nvSpPr>
        <p:spPr/>
        <p:txBody>
          <a:bodyPr/>
          <a:lstStyle/>
          <a:p>
            <a:r>
              <a:rPr lang="en-US"/>
              <a:t>51 Total Instructions</a:t>
            </a:r>
          </a:p>
        </p:txBody>
      </p:sp>
      <p:pic>
        <p:nvPicPr>
          <p:cNvPr id="1217539" name="Picture 3"/>
          <p:cNvPicPr>
            <a:picLocks noChangeAspect="1" noChangeArrowheads="1"/>
          </p:cNvPicPr>
          <p:nvPr/>
        </p:nvPicPr>
        <p:blipFill>
          <a:blip r:embed="rId3" cstate="print"/>
          <a:srcRect/>
          <a:stretch>
            <a:fillRect/>
          </a:stretch>
        </p:blipFill>
        <p:spPr bwMode="auto">
          <a:xfrm>
            <a:off x="1247775" y="1408113"/>
            <a:ext cx="7496175" cy="50292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B562E7C1-8E70-4FA5-B45D-3DB3B1FE3A04}" type="slidenum">
              <a:rPr lang="en-US"/>
              <a:pPr/>
              <a:t>32</a:t>
            </a:fld>
            <a:endParaRPr lang="en-US"/>
          </a:p>
        </p:txBody>
      </p:sp>
      <p:sp>
        <p:nvSpPr>
          <p:cNvPr id="1219586" name="Rectangle 2"/>
          <p:cNvSpPr>
            <a:spLocks noGrp="1" noChangeArrowheads="1"/>
          </p:cNvSpPr>
          <p:nvPr>
            <p:ph type="title"/>
          </p:nvPr>
        </p:nvSpPr>
        <p:spPr/>
        <p:txBody>
          <a:bodyPr/>
          <a:lstStyle/>
          <a:p>
            <a:r>
              <a:rPr lang="en-US"/>
              <a:t>Double operand instructions</a:t>
            </a:r>
          </a:p>
        </p:txBody>
      </p:sp>
      <p:pic>
        <p:nvPicPr>
          <p:cNvPr id="1219587" name="Picture 3"/>
          <p:cNvPicPr>
            <a:picLocks noChangeAspect="1" noChangeArrowheads="1"/>
          </p:cNvPicPr>
          <p:nvPr/>
        </p:nvPicPr>
        <p:blipFill>
          <a:blip r:embed="rId3" cstate="print"/>
          <a:srcRect/>
          <a:stretch>
            <a:fillRect/>
          </a:stretch>
        </p:blipFill>
        <p:spPr bwMode="auto">
          <a:xfrm>
            <a:off x="1481138" y="1204913"/>
            <a:ext cx="6719887" cy="1020762"/>
          </a:xfrm>
          <a:prstGeom prst="rect">
            <a:avLst/>
          </a:prstGeom>
          <a:noFill/>
          <a:ln w="9525">
            <a:noFill/>
            <a:miter lim="800000"/>
            <a:headEnd/>
            <a:tailEnd/>
          </a:ln>
          <a:effectLst/>
        </p:spPr>
      </p:pic>
      <p:pic>
        <p:nvPicPr>
          <p:cNvPr id="1219588" name="Picture 4"/>
          <p:cNvPicPr>
            <a:picLocks noChangeAspect="1" noChangeArrowheads="1"/>
          </p:cNvPicPr>
          <p:nvPr/>
        </p:nvPicPr>
        <p:blipFill>
          <a:blip r:embed="rId4" cstate="print"/>
          <a:srcRect/>
          <a:stretch>
            <a:fillRect/>
          </a:stretch>
        </p:blipFill>
        <p:spPr bwMode="auto">
          <a:xfrm>
            <a:off x="1479550" y="2289175"/>
            <a:ext cx="6619875" cy="42481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77BC19DC-900E-4ED3-A45B-F2EF94DFFAAC}" type="slidenum">
              <a:rPr lang="en-US"/>
              <a:pPr/>
              <a:t>33</a:t>
            </a:fld>
            <a:endParaRPr lang="en-US"/>
          </a:p>
        </p:txBody>
      </p:sp>
      <p:sp>
        <p:nvSpPr>
          <p:cNvPr id="1221634" name="Rectangle 2"/>
          <p:cNvSpPr>
            <a:spLocks noGrp="1" noChangeArrowheads="1"/>
          </p:cNvSpPr>
          <p:nvPr>
            <p:ph type="title"/>
          </p:nvPr>
        </p:nvSpPr>
        <p:spPr/>
        <p:txBody>
          <a:bodyPr/>
          <a:lstStyle/>
          <a:p>
            <a:r>
              <a:rPr lang="en-US"/>
              <a:t>Single Operand Instruction</a:t>
            </a:r>
          </a:p>
        </p:txBody>
      </p:sp>
      <p:pic>
        <p:nvPicPr>
          <p:cNvPr id="1221635" name="Picture 3"/>
          <p:cNvPicPr>
            <a:picLocks noChangeAspect="1" noChangeArrowheads="1"/>
          </p:cNvPicPr>
          <p:nvPr/>
        </p:nvPicPr>
        <p:blipFill>
          <a:blip r:embed="rId3" cstate="print"/>
          <a:srcRect/>
          <a:stretch>
            <a:fillRect/>
          </a:stretch>
        </p:blipFill>
        <p:spPr bwMode="auto">
          <a:xfrm>
            <a:off x="1524000" y="1646238"/>
            <a:ext cx="6505575" cy="790575"/>
          </a:xfrm>
          <a:prstGeom prst="rect">
            <a:avLst/>
          </a:prstGeom>
          <a:noFill/>
          <a:ln w="9525">
            <a:noFill/>
            <a:miter lim="800000"/>
            <a:headEnd/>
            <a:tailEnd/>
          </a:ln>
          <a:effectLst/>
        </p:spPr>
      </p:pic>
      <p:pic>
        <p:nvPicPr>
          <p:cNvPr id="1221636" name="Picture 4"/>
          <p:cNvPicPr>
            <a:picLocks noChangeAspect="1" noChangeArrowheads="1"/>
          </p:cNvPicPr>
          <p:nvPr/>
        </p:nvPicPr>
        <p:blipFill>
          <a:blip r:embed="rId4" cstate="print"/>
          <a:srcRect/>
          <a:stretch>
            <a:fillRect/>
          </a:stretch>
        </p:blipFill>
        <p:spPr bwMode="auto">
          <a:xfrm>
            <a:off x="1476375" y="2692400"/>
            <a:ext cx="6657975" cy="36195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85C9A294-8103-470C-A97B-492C03682453}" type="slidenum">
              <a:rPr lang="en-US"/>
              <a:pPr/>
              <a:t>34</a:t>
            </a:fld>
            <a:endParaRPr lang="en-US"/>
          </a:p>
        </p:txBody>
      </p:sp>
      <p:sp>
        <p:nvSpPr>
          <p:cNvPr id="1223682" name="Rectangle 2"/>
          <p:cNvSpPr>
            <a:spLocks noGrp="1" noChangeArrowheads="1"/>
          </p:cNvSpPr>
          <p:nvPr>
            <p:ph type="title"/>
          </p:nvPr>
        </p:nvSpPr>
        <p:spPr/>
        <p:txBody>
          <a:bodyPr/>
          <a:lstStyle/>
          <a:p>
            <a:r>
              <a:rPr lang="en-US"/>
              <a:t>Jump Instructions</a:t>
            </a:r>
          </a:p>
        </p:txBody>
      </p:sp>
      <p:pic>
        <p:nvPicPr>
          <p:cNvPr id="1223683" name="Picture 3"/>
          <p:cNvPicPr>
            <a:picLocks noChangeAspect="1" noChangeArrowheads="1"/>
          </p:cNvPicPr>
          <p:nvPr/>
        </p:nvPicPr>
        <p:blipFill>
          <a:blip r:embed="rId3" cstate="print"/>
          <a:srcRect/>
          <a:stretch>
            <a:fillRect/>
          </a:stretch>
        </p:blipFill>
        <p:spPr bwMode="auto">
          <a:xfrm>
            <a:off x="1368425" y="1704975"/>
            <a:ext cx="6753225" cy="881063"/>
          </a:xfrm>
          <a:prstGeom prst="rect">
            <a:avLst/>
          </a:prstGeom>
          <a:noFill/>
          <a:ln w="9525">
            <a:noFill/>
            <a:miter lim="800000"/>
            <a:headEnd/>
            <a:tailEnd/>
          </a:ln>
          <a:effectLst/>
        </p:spPr>
      </p:pic>
      <p:pic>
        <p:nvPicPr>
          <p:cNvPr id="1223684" name="Picture 4"/>
          <p:cNvPicPr>
            <a:picLocks noChangeAspect="1" noChangeArrowheads="1"/>
          </p:cNvPicPr>
          <p:nvPr/>
        </p:nvPicPr>
        <p:blipFill>
          <a:blip r:embed="rId4" cstate="print"/>
          <a:srcRect/>
          <a:stretch>
            <a:fillRect/>
          </a:stretch>
        </p:blipFill>
        <p:spPr bwMode="auto">
          <a:xfrm>
            <a:off x="1290638" y="3098800"/>
            <a:ext cx="6938962" cy="297021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6F8151BE-CFDB-40D2-9090-CA5D1AF32030}" type="slidenum">
              <a:rPr lang="en-US"/>
              <a:pPr/>
              <a:t>35</a:t>
            </a:fld>
            <a:endParaRPr lang="en-US"/>
          </a:p>
        </p:txBody>
      </p:sp>
      <p:sp>
        <p:nvSpPr>
          <p:cNvPr id="1225730" name="Rectangle 2"/>
          <p:cNvSpPr>
            <a:spLocks noGrp="1" noChangeArrowheads="1"/>
          </p:cNvSpPr>
          <p:nvPr>
            <p:ph type="title"/>
          </p:nvPr>
        </p:nvSpPr>
        <p:spPr/>
        <p:txBody>
          <a:bodyPr/>
          <a:lstStyle/>
          <a:p>
            <a:r>
              <a:rPr lang="en-US"/>
              <a:t>3 Instruction Formats</a:t>
            </a:r>
          </a:p>
        </p:txBody>
      </p:sp>
      <p:pic>
        <p:nvPicPr>
          <p:cNvPr id="1225731" name="Picture 3"/>
          <p:cNvPicPr>
            <a:picLocks noChangeAspect="1" noChangeArrowheads="1"/>
          </p:cNvPicPr>
          <p:nvPr/>
        </p:nvPicPr>
        <p:blipFill>
          <a:blip r:embed="rId3" cstate="print"/>
          <a:srcRect/>
          <a:stretch>
            <a:fillRect/>
          </a:stretch>
        </p:blipFill>
        <p:spPr bwMode="auto">
          <a:xfrm>
            <a:off x="1150938" y="1360488"/>
            <a:ext cx="6772275" cy="4375150"/>
          </a:xfrm>
          <a:prstGeom prst="rect">
            <a:avLst/>
          </a:prstGeom>
          <a:noFill/>
          <a:ln w="9525">
            <a:noFill/>
            <a:miter lim="800000"/>
            <a:headEnd/>
            <a:tailEnd/>
          </a:ln>
          <a:effectLst/>
        </p:spPr>
      </p:pic>
      <p:pic>
        <p:nvPicPr>
          <p:cNvPr id="1225733" name="Picture 5"/>
          <p:cNvPicPr>
            <a:picLocks noChangeAspect="1" noChangeArrowheads="1"/>
          </p:cNvPicPr>
          <p:nvPr/>
        </p:nvPicPr>
        <p:blipFill>
          <a:blip r:embed="rId4" cstate="print"/>
          <a:srcRect/>
          <a:stretch>
            <a:fillRect/>
          </a:stretch>
        </p:blipFill>
        <p:spPr bwMode="auto">
          <a:xfrm>
            <a:off x="2784475" y="5943600"/>
            <a:ext cx="2887663" cy="4191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A6D038B3-0929-4659-8748-7174CC6AD62C}" type="slidenum">
              <a:rPr lang="en-US"/>
              <a:pPr/>
              <a:t>36</a:t>
            </a:fld>
            <a:endParaRPr lang="en-US"/>
          </a:p>
        </p:txBody>
      </p:sp>
      <p:sp>
        <p:nvSpPr>
          <p:cNvPr id="1370114" name="Rectangle 2"/>
          <p:cNvSpPr>
            <a:spLocks noGrp="1" noChangeArrowheads="1"/>
          </p:cNvSpPr>
          <p:nvPr>
            <p:ph type="title"/>
          </p:nvPr>
        </p:nvSpPr>
        <p:spPr/>
        <p:txBody>
          <a:bodyPr/>
          <a:lstStyle/>
          <a:p>
            <a:r>
              <a:rPr lang="en-US"/>
              <a:t>Instruction Cycles and Lengths</a:t>
            </a:r>
          </a:p>
        </p:txBody>
      </p:sp>
      <p:sp>
        <p:nvSpPr>
          <p:cNvPr id="1370115" name="Rectangle 3"/>
          <p:cNvSpPr>
            <a:spLocks noGrp="1" noChangeArrowheads="1"/>
          </p:cNvSpPr>
          <p:nvPr>
            <p:ph type="body" idx="1"/>
          </p:nvPr>
        </p:nvSpPr>
        <p:spPr/>
        <p:txBody>
          <a:bodyPr/>
          <a:lstStyle/>
          <a:p>
            <a:r>
              <a:rPr lang="en-US" sz="2800"/>
              <a:t>The number of CPU clock cycles required for an instruction depends on the instruction format and the addressing modes used - not the instruction itself</a:t>
            </a:r>
          </a:p>
          <a:p>
            <a:r>
              <a:rPr lang="en-US" sz="2800"/>
              <a:t>The number of clock cycles refers to the MCLK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CPE 323 Introduction To Embedded Computer Systems</a:t>
            </a:r>
          </a:p>
        </p:txBody>
      </p:sp>
      <p:sp>
        <p:nvSpPr>
          <p:cNvPr id="5" name="Slide Number Placeholder 4"/>
          <p:cNvSpPr>
            <a:spLocks noGrp="1"/>
          </p:cNvSpPr>
          <p:nvPr>
            <p:ph type="sldNum" sz="quarter" idx="12"/>
          </p:nvPr>
        </p:nvSpPr>
        <p:spPr/>
        <p:txBody>
          <a:bodyPr/>
          <a:lstStyle/>
          <a:p>
            <a:fld id="{6B339AE4-6E3F-4881-B162-B86733F6B6AD}" type="slidenum">
              <a:rPr lang="en-US"/>
              <a:pPr/>
              <a:t>37</a:t>
            </a:fld>
            <a:endParaRPr lang="en-US"/>
          </a:p>
        </p:txBody>
      </p:sp>
      <p:sp>
        <p:nvSpPr>
          <p:cNvPr id="1246210" name="Rectangle 2"/>
          <p:cNvSpPr>
            <a:spLocks noGrp="1" noChangeArrowheads="1"/>
          </p:cNvSpPr>
          <p:nvPr>
            <p:ph type="title"/>
          </p:nvPr>
        </p:nvSpPr>
        <p:spPr/>
        <p:txBody>
          <a:bodyPr/>
          <a:lstStyle/>
          <a:p>
            <a:r>
              <a:rPr lang="en-US"/>
              <a:t>Format I: </a:t>
            </a:r>
            <a:br>
              <a:rPr lang="en-US"/>
            </a:br>
            <a:r>
              <a:rPr lang="en-US"/>
              <a:t>Instruction Cycles and Length</a:t>
            </a:r>
          </a:p>
        </p:txBody>
      </p:sp>
      <p:pic>
        <p:nvPicPr>
          <p:cNvPr id="1246212" name="Picture 4"/>
          <p:cNvPicPr>
            <a:picLocks noChangeAspect="1" noChangeArrowheads="1"/>
          </p:cNvPicPr>
          <p:nvPr/>
        </p:nvPicPr>
        <p:blipFill>
          <a:blip r:embed="rId3" cstate="print"/>
          <a:srcRect/>
          <a:stretch>
            <a:fillRect/>
          </a:stretch>
        </p:blipFill>
        <p:spPr bwMode="auto">
          <a:xfrm>
            <a:off x="2305050" y="1214438"/>
            <a:ext cx="4532313" cy="5389562"/>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CPE 323 Introduction To Embedded Computer Systems</a:t>
            </a:r>
          </a:p>
        </p:txBody>
      </p:sp>
      <p:sp>
        <p:nvSpPr>
          <p:cNvPr id="7" name="Slide Number Placeholder 5"/>
          <p:cNvSpPr>
            <a:spLocks noGrp="1"/>
          </p:cNvSpPr>
          <p:nvPr>
            <p:ph type="sldNum" sz="quarter" idx="12"/>
          </p:nvPr>
        </p:nvSpPr>
        <p:spPr/>
        <p:txBody>
          <a:bodyPr/>
          <a:lstStyle/>
          <a:p>
            <a:fld id="{9D3E67E4-4077-45E9-A72F-559F018B5F13}" type="slidenum">
              <a:rPr lang="en-US"/>
              <a:pPr/>
              <a:t>38</a:t>
            </a:fld>
            <a:endParaRPr lang="en-US"/>
          </a:p>
        </p:txBody>
      </p:sp>
      <p:sp>
        <p:nvSpPr>
          <p:cNvPr id="1371138" name="Rectangle 2"/>
          <p:cNvSpPr>
            <a:spLocks noGrp="1" noChangeArrowheads="1"/>
          </p:cNvSpPr>
          <p:nvPr>
            <p:ph type="title"/>
          </p:nvPr>
        </p:nvSpPr>
        <p:spPr/>
        <p:txBody>
          <a:bodyPr/>
          <a:lstStyle/>
          <a:p>
            <a:r>
              <a:rPr lang="en-US"/>
              <a:t>Format II and Format III: </a:t>
            </a:r>
            <a:br>
              <a:rPr lang="en-US"/>
            </a:br>
            <a:r>
              <a:rPr lang="en-US"/>
              <a:t>Instruction Cycles and Length</a:t>
            </a:r>
          </a:p>
        </p:txBody>
      </p:sp>
      <p:sp>
        <p:nvSpPr>
          <p:cNvPr id="1371141" name="Rectangle 5"/>
          <p:cNvSpPr>
            <a:spLocks noGrp="1" noChangeArrowheads="1"/>
          </p:cNvSpPr>
          <p:nvPr>
            <p:ph type="body" idx="1"/>
          </p:nvPr>
        </p:nvSpPr>
        <p:spPr>
          <a:xfrm>
            <a:off x="790575" y="3752850"/>
            <a:ext cx="8164513" cy="2844800"/>
          </a:xfrm>
        </p:spPr>
        <p:txBody>
          <a:bodyPr/>
          <a:lstStyle/>
          <a:p>
            <a:r>
              <a:rPr lang="en-US" sz="2400"/>
              <a:t>Format III: all jump instructions take 2 clock cycles to execute and are 1 word long</a:t>
            </a:r>
          </a:p>
          <a:p>
            <a:r>
              <a:rPr lang="en-US" sz="2400"/>
              <a:t>Interrupt and reset cycles </a:t>
            </a:r>
          </a:p>
        </p:txBody>
      </p:sp>
      <p:pic>
        <p:nvPicPr>
          <p:cNvPr id="1371140" name="Picture 4"/>
          <p:cNvPicPr>
            <a:picLocks noChangeAspect="1" noChangeArrowheads="1"/>
          </p:cNvPicPr>
          <p:nvPr/>
        </p:nvPicPr>
        <p:blipFill>
          <a:blip r:embed="rId3" cstate="print"/>
          <a:srcRect/>
          <a:stretch>
            <a:fillRect/>
          </a:stretch>
        </p:blipFill>
        <p:spPr bwMode="auto">
          <a:xfrm>
            <a:off x="1252538" y="1441450"/>
            <a:ext cx="5686425" cy="2106613"/>
          </a:xfrm>
          <a:prstGeom prst="rect">
            <a:avLst/>
          </a:prstGeom>
          <a:noFill/>
          <a:ln w="9525">
            <a:noFill/>
            <a:miter lim="800000"/>
            <a:headEnd/>
            <a:tailEnd/>
          </a:ln>
          <a:effectLst/>
        </p:spPr>
      </p:pic>
      <p:pic>
        <p:nvPicPr>
          <p:cNvPr id="1371142" name="Picture 6"/>
          <p:cNvPicPr>
            <a:picLocks noChangeAspect="1" noChangeArrowheads="1"/>
          </p:cNvPicPr>
          <p:nvPr/>
        </p:nvPicPr>
        <p:blipFill>
          <a:blip r:embed="rId4" cstate="print"/>
          <a:srcRect/>
          <a:stretch>
            <a:fillRect/>
          </a:stretch>
        </p:blipFill>
        <p:spPr bwMode="auto">
          <a:xfrm>
            <a:off x="1714500" y="5133975"/>
            <a:ext cx="4895850" cy="146526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95826311-6398-4036-912F-5D7E0987BD13}" type="slidenum">
              <a:rPr lang="en-US"/>
              <a:pPr/>
              <a:t>39</a:t>
            </a:fld>
            <a:endParaRPr lang="en-US"/>
          </a:p>
        </p:txBody>
      </p:sp>
      <p:sp>
        <p:nvSpPr>
          <p:cNvPr id="1374210" name="Rectangle 2"/>
          <p:cNvSpPr>
            <a:spLocks noGrp="1" noChangeArrowheads="1"/>
          </p:cNvSpPr>
          <p:nvPr>
            <p:ph type="title"/>
          </p:nvPr>
        </p:nvSpPr>
        <p:spPr/>
        <p:txBody>
          <a:bodyPr/>
          <a:lstStyle/>
          <a:p>
            <a:r>
              <a:rPr lang="en-US"/>
              <a:t>Instruction Encoding</a:t>
            </a:r>
          </a:p>
        </p:txBody>
      </p:sp>
      <p:pic>
        <p:nvPicPr>
          <p:cNvPr id="1374212" name="Picture 4"/>
          <p:cNvPicPr>
            <a:picLocks noChangeAspect="1" noChangeArrowheads="1"/>
          </p:cNvPicPr>
          <p:nvPr/>
        </p:nvPicPr>
        <p:blipFill>
          <a:blip r:embed="rId2" cstate="print"/>
          <a:srcRect/>
          <a:stretch>
            <a:fillRect/>
          </a:stretch>
        </p:blipFill>
        <p:spPr bwMode="auto">
          <a:xfrm>
            <a:off x="1876425" y="1304925"/>
            <a:ext cx="5389563" cy="42465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CPE 323 Introduction To Embedded Computer Systems</a:t>
            </a:r>
          </a:p>
        </p:txBody>
      </p:sp>
      <p:sp>
        <p:nvSpPr>
          <p:cNvPr id="6" name="Slide Number Placeholder 6"/>
          <p:cNvSpPr>
            <a:spLocks noGrp="1"/>
          </p:cNvSpPr>
          <p:nvPr>
            <p:ph type="sldNum" sz="quarter" idx="12"/>
          </p:nvPr>
        </p:nvSpPr>
        <p:spPr/>
        <p:txBody>
          <a:bodyPr/>
          <a:lstStyle/>
          <a:p>
            <a:fld id="{B5C0FEA8-F37D-4A3D-8E56-615AAAAB3D02}" type="slidenum">
              <a:rPr lang="en-US"/>
              <a:pPr/>
              <a:t>4</a:t>
            </a:fld>
            <a:endParaRPr lang="en-US"/>
          </a:p>
        </p:txBody>
      </p:sp>
      <p:sp>
        <p:nvSpPr>
          <p:cNvPr id="1190914" name="Rectangle 2"/>
          <p:cNvSpPr>
            <a:spLocks noGrp="1" noChangeArrowheads="1"/>
          </p:cNvSpPr>
          <p:nvPr>
            <p:ph type="title"/>
          </p:nvPr>
        </p:nvSpPr>
        <p:spPr/>
        <p:txBody>
          <a:bodyPr/>
          <a:lstStyle/>
          <a:p>
            <a:r>
              <a:rPr lang="en-US"/>
              <a:t>MSP430 16-bit RISC</a:t>
            </a:r>
          </a:p>
        </p:txBody>
      </p:sp>
      <p:sp>
        <p:nvSpPr>
          <p:cNvPr id="1190915" name="Rectangle 3"/>
          <p:cNvSpPr>
            <a:spLocks noGrp="1" noChangeArrowheads="1"/>
          </p:cNvSpPr>
          <p:nvPr>
            <p:ph type="body" sz="half" idx="1"/>
          </p:nvPr>
        </p:nvSpPr>
        <p:spPr>
          <a:xfrm>
            <a:off x="758825" y="1281113"/>
            <a:ext cx="4152900" cy="5257800"/>
          </a:xfrm>
        </p:spPr>
        <p:txBody>
          <a:bodyPr/>
          <a:lstStyle/>
          <a:p>
            <a:pPr>
              <a:lnSpc>
                <a:spcPct val="90000"/>
              </a:lnSpc>
            </a:pPr>
            <a:r>
              <a:rPr lang="en-US" sz="2000">
                <a:solidFill>
                  <a:srgbClr val="000000"/>
                </a:solidFill>
              </a:rPr>
              <a:t>Large 16-bit register file eliminates single accumulator bottleneck</a:t>
            </a:r>
          </a:p>
          <a:p>
            <a:pPr>
              <a:lnSpc>
                <a:spcPct val="90000"/>
              </a:lnSpc>
            </a:pPr>
            <a:r>
              <a:rPr lang="en-US" sz="2000">
                <a:solidFill>
                  <a:srgbClr val="000000"/>
                </a:solidFill>
              </a:rPr>
              <a:t>High-bandwidth 16-bit data and address bus with no paging</a:t>
            </a:r>
          </a:p>
          <a:p>
            <a:pPr>
              <a:lnSpc>
                <a:spcPct val="90000"/>
              </a:lnSpc>
            </a:pPr>
            <a:r>
              <a:rPr lang="en-US" sz="2000">
                <a:solidFill>
                  <a:srgbClr val="000000"/>
                </a:solidFill>
              </a:rPr>
              <a:t>RISC architecture with 27 instructions and 7 addressing modes</a:t>
            </a:r>
          </a:p>
          <a:p>
            <a:pPr>
              <a:lnSpc>
                <a:spcPct val="90000"/>
              </a:lnSpc>
            </a:pPr>
            <a:r>
              <a:rPr lang="en-US" sz="2000">
                <a:solidFill>
                  <a:srgbClr val="000000"/>
                </a:solidFill>
              </a:rPr>
              <a:t>Single-cycle register operations with full-access</a:t>
            </a:r>
          </a:p>
          <a:p>
            <a:pPr>
              <a:lnSpc>
                <a:spcPct val="90000"/>
              </a:lnSpc>
            </a:pPr>
            <a:r>
              <a:rPr lang="en-US" sz="2000">
                <a:solidFill>
                  <a:srgbClr val="000000"/>
                </a:solidFill>
              </a:rPr>
              <a:t>Direct memory-memory transfer designed for modern programming</a:t>
            </a:r>
          </a:p>
          <a:p>
            <a:pPr>
              <a:lnSpc>
                <a:spcPct val="90000"/>
              </a:lnSpc>
            </a:pPr>
            <a:r>
              <a:rPr lang="en-US" sz="2000">
                <a:solidFill>
                  <a:srgbClr val="000000"/>
                </a:solidFill>
              </a:rPr>
              <a:t>Compact silicon 30% smaller than an ‘8051 saves power and cost</a:t>
            </a:r>
          </a:p>
          <a:p>
            <a:pPr>
              <a:lnSpc>
                <a:spcPct val="90000"/>
              </a:lnSpc>
            </a:pPr>
            <a:endParaRPr lang="en-US" sz="2000"/>
          </a:p>
        </p:txBody>
      </p:sp>
      <p:pic>
        <p:nvPicPr>
          <p:cNvPr id="1190920" name="Picture 8"/>
          <p:cNvPicPr>
            <a:picLocks noChangeAspect="1" noChangeArrowheads="1"/>
          </p:cNvPicPr>
          <p:nvPr/>
        </p:nvPicPr>
        <p:blipFill>
          <a:blip r:embed="rId3" cstate="print"/>
          <a:srcRect/>
          <a:stretch>
            <a:fillRect/>
          </a:stretch>
        </p:blipFill>
        <p:spPr bwMode="auto">
          <a:xfrm>
            <a:off x="5886450" y="1201738"/>
            <a:ext cx="2459038" cy="4965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5E6A8DDB-AC73-4B73-B785-920620A69547}" type="slidenum">
              <a:rPr lang="en-US"/>
              <a:pPr/>
              <a:t>40</a:t>
            </a:fld>
            <a:endParaRPr lang="en-US"/>
          </a:p>
        </p:txBody>
      </p:sp>
      <p:sp>
        <p:nvSpPr>
          <p:cNvPr id="1375234" name="Rectangle 2"/>
          <p:cNvSpPr>
            <a:spLocks noGrp="1" noChangeArrowheads="1"/>
          </p:cNvSpPr>
          <p:nvPr>
            <p:ph type="title"/>
          </p:nvPr>
        </p:nvSpPr>
        <p:spPr/>
        <p:txBody>
          <a:bodyPr/>
          <a:lstStyle/>
          <a:p>
            <a:r>
              <a:rPr lang="en-US"/>
              <a:t>Address Space</a:t>
            </a:r>
          </a:p>
        </p:txBody>
      </p:sp>
      <p:sp>
        <p:nvSpPr>
          <p:cNvPr id="1375235" name="Rectangle 3"/>
          <p:cNvSpPr>
            <a:spLocks noGrp="1" noChangeArrowheads="1"/>
          </p:cNvSpPr>
          <p:nvPr>
            <p:ph type="body" idx="1"/>
          </p:nvPr>
        </p:nvSpPr>
        <p:spPr>
          <a:xfrm>
            <a:off x="476250" y="1409700"/>
            <a:ext cx="4459288" cy="5187950"/>
          </a:xfrm>
        </p:spPr>
        <p:txBody>
          <a:bodyPr/>
          <a:lstStyle/>
          <a:p>
            <a:pPr>
              <a:lnSpc>
                <a:spcPct val="80000"/>
              </a:lnSpc>
            </a:pPr>
            <a:r>
              <a:rPr lang="en-US" sz="1800"/>
              <a:t>The MSP430x1xx von-Neumann architecture has one address space shared with special function registers (SFRs), peripherals, RAM, and Flash/ROM memory as shown </a:t>
            </a:r>
          </a:p>
          <a:p>
            <a:pPr>
              <a:lnSpc>
                <a:spcPct val="80000"/>
              </a:lnSpc>
            </a:pPr>
            <a:r>
              <a:rPr lang="en-US" sz="1800"/>
              <a:t>Memory maps are device specific</a:t>
            </a:r>
          </a:p>
          <a:p>
            <a:pPr>
              <a:lnSpc>
                <a:spcPct val="80000"/>
              </a:lnSpc>
            </a:pPr>
            <a:r>
              <a:rPr lang="en-US" sz="1800"/>
              <a:t>Code access are always performed on even addresses. </a:t>
            </a:r>
          </a:p>
          <a:p>
            <a:pPr>
              <a:lnSpc>
                <a:spcPct val="80000"/>
              </a:lnSpc>
            </a:pPr>
            <a:r>
              <a:rPr lang="en-US" sz="1800"/>
              <a:t>Data can be accessed as bytes or words.</a:t>
            </a:r>
          </a:p>
          <a:p>
            <a:pPr>
              <a:lnSpc>
                <a:spcPct val="80000"/>
              </a:lnSpc>
            </a:pPr>
            <a:r>
              <a:rPr lang="en-US" sz="1800"/>
              <a:t>The addressable memory space is 64 KB with future expansion planned.</a:t>
            </a:r>
          </a:p>
        </p:txBody>
      </p:sp>
      <p:pic>
        <p:nvPicPr>
          <p:cNvPr id="1375236" name="Picture 4"/>
          <p:cNvPicPr>
            <a:picLocks noChangeAspect="1" noChangeArrowheads="1"/>
          </p:cNvPicPr>
          <p:nvPr/>
        </p:nvPicPr>
        <p:blipFill>
          <a:blip r:embed="rId2" cstate="print"/>
          <a:srcRect/>
          <a:stretch>
            <a:fillRect/>
          </a:stretch>
        </p:blipFill>
        <p:spPr bwMode="auto">
          <a:xfrm>
            <a:off x="5005388" y="1089025"/>
            <a:ext cx="4138612" cy="48704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0525AF3A-2839-4B44-8547-F30E2E509292}" type="slidenum">
              <a:rPr lang="en-US"/>
              <a:pPr/>
              <a:t>41</a:t>
            </a:fld>
            <a:endParaRPr lang="en-US"/>
          </a:p>
        </p:txBody>
      </p:sp>
      <p:sp>
        <p:nvSpPr>
          <p:cNvPr id="1376258" name="Rectangle 2"/>
          <p:cNvSpPr>
            <a:spLocks noGrp="1" noChangeArrowheads="1"/>
          </p:cNvSpPr>
          <p:nvPr>
            <p:ph type="title"/>
          </p:nvPr>
        </p:nvSpPr>
        <p:spPr/>
        <p:txBody>
          <a:bodyPr/>
          <a:lstStyle/>
          <a:p>
            <a:r>
              <a:rPr lang="en-US"/>
              <a:t>Address Space (cont’d)</a:t>
            </a:r>
          </a:p>
        </p:txBody>
      </p:sp>
      <p:sp>
        <p:nvSpPr>
          <p:cNvPr id="1376259" name="Rectangle 3"/>
          <p:cNvSpPr>
            <a:spLocks noGrp="1" noChangeArrowheads="1"/>
          </p:cNvSpPr>
          <p:nvPr>
            <p:ph type="body" idx="1"/>
          </p:nvPr>
        </p:nvSpPr>
        <p:spPr>
          <a:xfrm>
            <a:off x="476250" y="1409700"/>
            <a:ext cx="6707188" cy="5187950"/>
          </a:xfrm>
        </p:spPr>
        <p:txBody>
          <a:bodyPr/>
          <a:lstStyle/>
          <a:p>
            <a:pPr>
              <a:lnSpc>
                <a:spcPct val="80000"/>
              </a:lnSpc>
            </a:pPr>
            <a:r>
              <a:rPr lang="en-US" sz="1800"/>
              <a:t>Special Function Registers (SFRs)</a:t>
            </a:r>
          </a:p>
          <a:p>
            <a:pPr lvl="1">
              <a:lnSpc>
                <a:spcPct val="80000"/>
              </a:lnSpc>
            </a:pPr>
            <a:r>
              <a:rPr lang="en-US" sz="1800"/>
              <a:t>Some peripheral functions are configured in the SFRs</a:t>
            </a:r>
          </a:p>
          <a:p>
            <a:pPr lvl="1">
              <a:lnSpc>
                <a:spcPct val="80000"/>
              </a:lnSpc>
            </a:pPr>
            <a:r>
              <a:rPr lang="en-US" sz="1800"/>
              <a:t>The SFRs are located in the lower 16 bytes of the address space, and are organized by byte</a:t>
            </a:r>
          </a:p>
          <a:p>
            <a:pPr lvl="1">
              <a:lnSpc>
                <a:spcPct val="80000"/>
              </a:lnSpc>
            </a:pPr>
            <a:r>
              <a:rPr lang="en-US" sz="1800"/>
              <a:t>SFRs must be accessed using byte instructions only. See the device-specific data sheets for applicable SFR bits</a:t>
            </a:r>
            <a:endParaRPr lang="en-US" sz="1600"/>
          </a:p>
          <a:p>
            <a:pPr>
              <a:lnSpc>
                <a:spcPct val="80000"/>
              </a:lnSpc>
            </a:pPr>
            <a:r>
              <a:rPr lang="en-US" sz="1800"/>
              <a:t>Peripheral modules (PM)</a:t>
            </a:r>
          </a:p>
          <a:p>
            <a:pPr lvl="1">
              <a:lnSpc>
                <a:spcPct val="80000"/>
              </a:lnSpc>
            </a:pPr>
            <a:r>
              <a:rPr lang="en-US" sz="1800"/>
              <a:t>Peripheral modules are mapped into the address space</a:t>
            </a:r>
          </a:p>
          <a:p>
            <a:pPr lvl="1">
              <a:lnSpc>
                <a:spcPct val="80000"/>
              </a:lnSpc>
            </a:pPr>
            <a:r>
              <a:rPr lang="en-US" sz="1800"/>
              <a:t>Address space 0100-01FFh is reserved for 16-bit PMs</a:t>
            </a:r>
          </a:p>
          <a:p>
            <a:pPr lvl="2">
              <a:lnSpc>
                <a:spcPct val="80000"/>
              </a:lnSpc>
            </a:pPr>
            <a:r>
              <a:rPr lang="en-US" sz="1600"/>
              <a:t>Should be accessed with word instructions. </a:t>
            </a:r>
          </a:p>
          <a:p>
            <a:pPr lvl="2">
              <a:lnSpc>
                <a:spcPct val="80000"/>
              </a:lnSpc>
            </a:pPr>
            <a:r>
              <a:rPr lang="en-US" sz="1600"/>
              <a:t>If byte instructions are used, only even addresses are permissible, and the high byte of the result is always 0.</a:t>
            </a:r>
          </a:p>
          <a:p>
            <a:pPr lvl="1">
              <a:lnSpc>
                <a:spcPct val="80000"/>
              </a:lnSpc>
            </a:pPr>
            <a:r>
              <a:rPr lang="en-US" sz="1800"/>
              <a:t>Address space 010h-0FFh is reserved for 8-bit PMs</a:t>
            </a:r>
          </a:p>
          <a:p>
            <a:pPr lvl="2">
              <a:lnSpc>
                <a:spcPct val="80000"/>
              </a:lnSpc>
            </a:pPr>
            <a:r>
              <a:rPr lang="en-US" sz="1600"/>
              <a:t>Should be accessed with byte instructions. </a:t>
            </a:r>
          </a:p>
          <a:p>
            <a:pPr lvl="2">
              <a:lnSpc>
                <a:spcPct val="80000"/>
              </a:lnSpc>
            </a:pPr>
            <a:r>
              <a:rPr lang="en-US" sz="1600"/>
              <a:t>Read access of byte modules using word instructions results in unpredictable data in the high byte. </a:t>
            </a:r>
          </a:p>
          <a:p>
            <a:pPr lvl="2">
              <a:lnSpc>
                <a:spcPct val="80000"/>
              </a:lnSpc>
            </a:pPr>
            <a:r>
              <a:rPr lang="en-US" sz="1600"/>
              <a:t>If word data is written to a byte module only the low byte is written into the peripheral register, ignoring the high byte.</a:t>
            </a:r>
            <a:endParaRPr lang="en-US" sz="1400"/>
          </a:p>
        </p:txBody>
      </p:sp>
      <p:pic>
        <p:nvPicPr>
          <p:cNvPr id="1376260" name="Picture 4"/>
          <p:cNvPicPr>
            <a:picLocks noChangeAspect="1" noChangeArrowheads="1"/>
          </p:cNvPicPr>
          <p:nvPr/>
        </p:nvPicPr>
        <p:blipFill>
          <a:blip r:embed="rId2" cstate="print"/>
          <a:srcRect/>
          <a:stretch>
            <a:fillRect/>
          </a:stretch>
        </p:blipFill>
        <p:spPr bwMode="auto">
          <a:xfrm>
            <a:off x="6786563" y="1089025"/>
            <a:ext cx="2357437" cy="27749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2CD7CA94-5844-46FD-873F-6F332CC0A90E}" type="slidenum">
              <a:rPr lang="en-US"/>
              <a:pPr/>
              <a:t>42</a:t>
            </a:fld>
            <a:endParaRPr lang="en-US"/>
          </a:p>
        </p:txBody>
      </p:sp>
      <p:sp>
        <p:nvSpPr>
          <p:cNvPr id="1378306" name="Rectangle 2"/>
          <p:cNvSpPr>
            <a:spLocks noGrp="1" noChangeArrowheads="1"/>
          </p:cNvSpPr>
          <p:nvPr>
            <p:ph type="title"/>
          </p:nvPr>
        </p:nvSpPr>
        <p:spPr/>
        <p:txBody>
          <a:bodyPr/>
          <a:lstStyle/>
          <a:p>
            <a:r>
              <a:rPr lang="en-US"/>
              <a:t>Address Space (cont’d)</a:t>
            </a:r>
          </a:p>
        </p:txBody>
      </p:sp>
      <p:sp>
        <p:nvSpPr>
          <p:cNvPr id="1378307" name="Rectangle 3"/>
          <p:cNvSpPr>
            <a:spLocks noGrp="1" noChangeArrowheads="1"/>
          </p:cNvSpPr>
          <p:nvPr>
            <p:ph type="body" idx="1"/>
          </p:nvPr>
        </p:nvSpPr>
        <p:spPr>
          <a:xfrm>
            <a:off x="476250" y="1409700"/>
            <a:ext cx="6707188" cy="5187950"/>
          </a:xfrm>
        </p:spPr>
        <p:txBody>
          <a:bodyPr/>
          <a:lstStyle/>
          <a:p>
            <a:pPr>
              <a:lnSpc>
                <a:spcPct val="80000"/>
              </a:lnSpc>
            </a:pPr>
            <a:r>
              <a:rPr lang="en-US" sz="1800"/>
              <a:t>RAM</a:t>
            </a:r>
          </a:p>
          <a:p>
            <a:pPr lvl="1">
              <a:lnSpc>
                <a:spcPct val="80000"/>
              </a:lnSpc>
            </a:pPr>
            <a:r>
              <a:rPr lang="en-US" sz="1800"/>
              <a:t>RAM starts at 0200h. </a:t>
            </a:r>
          </a:p>
          <a:p>
            <a:pPr lvl="1">
              <a:lnSpc>
                <a:spcPct val="80000"/>
              </a:lnSpc>
            </a:pPr>
            <a:r>
              <a:rPr lang="en-US" sz="1800"/>
              <a:t>End address of RAM depends on the amount of RAM present and varies by device. </a:t>
            </a:r>
          </a:p>
          <a:p>
            <a:pPr lvl="1">
              <a:lnSpc>
                <a:spcPct val="80000"/>
              </a:lnSpc>
            </a:pPr>
            <a:r>
              <a:rPr lang="en-US" sz="1800"/>
              <a:t>RAM can be used for both code and data</a:t>
            </a:r>
          </a:p>
          <a:p>
            <a:pPr>
              <a:lnSpc>
                <a:spcPct val="80000"/>
              </a:lnSpc>
            </a:pPr>
            <a:r>
              <a:rPr lang="en-US" sz="1800"/>
              <a:t>Flash/ROM</a:t>
            </a:r>
          </a:p>
          <a:p>
            <a:pPr lvl="1">
              <a:lnSpc>
                <a:spcPct val="80000"/>
              </a:lnSpc>
            </a:pPr>
            <a:r>
              <a:rPr lang="en-US" sz="1600"/>
              <a:t>Start address of Flash/ROM depends on the amount of Flash/ROM present and varies by device. </a:t>
            </a:r>
          </a:p>
          <a:p>
            <a:pPr lvl="1">
              <a:lnSpc>
                <a:spcPct val="80000"/>
              </a:lnSpc>
            </a:pPr>
            <a:r>
              <a:rPr lang="en-US" sz="1600"/>
              <a:t>End address for Flash/ROM is 0FFFFh </a:t>
            </a:r>
          </a:p>
          <a:p>
            <a:pPr lvl="1">
              <a:lnSpc>
                <a:spcPct val="80000"/>
              </a:lnSpc>
            </a:pPr>
            <a:r>
              <a:rPr lang="en-US" sz="1600"/>
              <a:t>Flash can be used for both code and data. Word or byte tables can be stored and used in Flash/ROM without the need to copy the tables to RAM before using them.</a:t>
            </a:r>
          </a:p>
          <a:p>
            <a:pPr>
              <a:lnSpc>
                <a:spcPct val="80000"/>
              </a:lnSpc>
            </a:pPr>
            <a:r>
              <a:rPr lang="en-US" sz="1800"/>
              <a:t>Interrupt vector table </a:t>
            </a:r>
          </a:p>
          <a:p>
            <a:pPr lvl="1">
              <a:lnSpc>
                <a:spcPct val="80000"/>
              </a:lnSpc>
            </a:pPr>
            <a:r>
              <a:rPr lang="en-US" sz="1600"/>
              <a:t>Is mapped into the upper 16 words of Flash/ROM address space, with the highest priority interrupt vector at the highest Flash/ROM word address (0FFFEh).</a:t>
            </a:r>
          </a:p>
        </p:txBody>
      </p:sp>
      <p:pic>
        <p:nvPicPr>
          <p:cNvPr id="1378308" name="Picture 4"/>
          <p:cNvPicPr>
            <a:picLocks noChangeAspect="1" noChangeArrowheads="1"/>
          </p:cNvPicPr>
          <p:nvPr/>
        </p:nvPicPr>
        <p:blipFill>
          <a:blip r:embed="rId2" cstate="print"/>
          <a:srcRect/>
          <a:stretch>
            <a:fillRect/>
          </a:stretch>
        </p:blipFill>
        <p:spPr bwMode="auto">
          <a:xfrm>
            <a:off x="6786563" y="1089025"/>
            <a:ext cx="2357437" cy="27749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5204871D-CEBB-48BF-951B-18590A83A4D0}" type="slidenum">
              <a:rPr lang="en-US"/>
              <a:pPr/>
              <a:t>43</a:t>
            </a:fld>
            <a:endParaRPr lang="en-US"/>
          </a:p>
        </p:txBody>
      </p:sp>
      <p:sp>
        <p:nvSpPr>
          <p:cNvPr id="1377282" name="Rectangle 2"/>
          <p:cNvSpPr>
            <a:spLocks noGrp="1" noChangeArrowheads="1"/>
          </p:cNvSpPr>
          <p:nvPr>
            <p:ph type="title"/>
          </p:nvPr>
        </p:nvSpPr>
        <p:spPr/>
        <p:txBody>
          <a:bodyPr/>
          <a:lstStyle/>
          <a:p>
            <a:r>
              <a:rPr lang="en-US"/>
              <a:t>Memory Organization</a:t>
            </a:r>
          </a:p>
        </p:txBody>
      </p:sp>
      <p:sp>
        <p:nvSpPr>
          <p:cNvPr id="1377283" name="Rectangle 3"/>
          <p:cNvSpPr>
            <a:spLocks noGrp="1" noChangeArrowheads="1"/>
          </p:cNvSpPr>
          <p:nvPr>
            <p:ph type="body" idx="1"/>
          </p:nvPr>
        </p:nvSpPr>
        <p:spPr>
          <a:xfrm>
            <a:off x="790575" y="1304925"/>
            <a:ext cx="4649788" cy="5292725"/>
          </a:xfrm>
        </p:spPr>
        <p:txBody>
          <a:bodyPr/>
          <a:lstStyle/>
          <a:p>
            <a:pPr>
              <a:lnSpc>
                <a:spcPct val="80000"/>
              </a:lnSpc>
            </a:pPr>
            <a:r>
              <a:rPr lang="en-US" sz="2400"/>
              <a:t>Word alignment</a:t>
            </a:r>
          </a:p>
          <a:p>
            <a:pPr lvl="1">
              <a:lnSpc>
                <a:spcPct val="80000"/>
              </a:lnSpc>
            </a:pPr>
            <a:r>
              <a:rPr lang="en-US" sz="2000"/>
              <a:t>Bytes are located at even or odd addresses</a:t>
            </a:r>
          </a:p>
          <a:p>
            <a:pPr lvl="1">
              <a:lnSpc>
                <a:spcPct val="80000"/>
              </a:lnSpc>
            </a:pPr>
            <a:r>
              <a:rPr lang="en-US" sz="2000"/>
              <a:t>Words are only located at even addresses </a:t>
            </a:r>
          </a:p>
          <a:p>
            <a:pPr>
              <a:lnSpc>
                <a:spcPct val="80000"/>
              </a:lnSpc>
            </a:pPr>
            <a:r>
              <a:rPr lang="en-US" sz="2400"/>
              <a:t>Endianess (little-endian)</a:t>
            </a:r>
          </a:p>
          <a:p>
            <a:pPr lvl="1">
              <a:lnSpc>
                <a:spcPct val="80000"/>
              </a:lnSpc>
            </a:pPr>
            <a:r>
              <a:rPr lang="en-US" sz="2000"/>
              <a:t>When using word instructions, only even addresses may be used. The low byte of a word is always an even address.</a:t>
            </a:r>
          </a:p>
          <a:p>
            <a:pPr lvl="1">
              <a:lnSpc>
                <a:spcPct val="80000"/>
              </a:lnSpc>
            </a:pPr>
            <a:r>
              <a:rPr lang="en-US" sz="2000"/>
              <a:t>The high byte is at the next odd address. </a:t>
            </a:r>
          </a:p>
          <a:p>
            <a:pPr lvl="1">
              <a:lnSpc>
                <a:spcPct val="80000"/>
              </a:lnSpc>
            </a:pPr>
            <a:r>
              <a:rPr lang="en-US" sz="2000"/>
              <a:t>For example, if a data word is located at address xxx4h, then the low byte of that data word is located at address xxx4h, and the high byte of that word is located at address xxx5h.</a:t>
            </a:r>
          </a:p>
        </p:txBody>
      </p:sp>
      <p:pic>
        <p:nvPicPr>
          <p:cNvPr id="1377284" name="Picture 4"/>
          <p:cNvPicPr>
            <a:picLocks noChangeAspect="1" noChangeArrowheads="1"/>
          </p:cNvPicPr>
          <p:nvPr/>
        </p:nvPicPr>
        <p:blipFill>
          <a:blip r:embed="rId2" cstate="print"/>
          <a:srcRect/>
          <a:stretch>
            <a:fillRect/>
          </a:stretch>
        </p:blipFill>
        <p:spPr bwMode="auto">
          <a:xfrm>
            <a:off x="5489575" y="1520825"/>
            <a:ext cx="3398838" cy="396716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CPE 323 Introduction To Embedded Computer Systems</a:t>
            </a:r>
          </a:p>
        </p:txBody>
      </p:sp>
      <p:sp>
        <p:nvSpPr>
          <p:cNvPr id="5" name="Slide Number Placeholder 4"/>
          <p:cNvSpPr>
            <a:spLocks noGrp="1"/>
          </p:cNvSpPr>
          <p:nvPr>
            <p:ph type="sldNum" sz="quarter" idx="12"/>
          </p:nvPr>
        </p:nvSpPr>
        <p:spPr/>
        <p:txBody>
          <a:bodyPr/>
          <a:lstStyle/>
          <a:p>
            <a:fld id="{F50EE73B-63D4-44E2-9F45-09CA30ED1FB2}" type="slidenum">
              <a:rPr lang="en-US"/>
              <a:pPr/>
              <a:t>44</a:t>
            </a:fld>
            <a:endParaRPr lang="en-US"/>
          </a:p>
        </p:txBody>
      </p:sp>
      <p:sp>
        <p:nvSpPr>
          <p:cNvPr id="1258498" name="Rectangle 2"/>
          <p:cNvSpPr>
            <a:spLocks noGrp="1" noChangeArrowheads="1"/>
          </p:cNvSpPr>
          <p:nvPr>
            <p:ph type="title"/>
          </p:nvPr>
        </p:nvSpPr>
        <p:spPr/>
        <p:txBody>
          <a:bodyPr/>
          <a:lstStyle/>
          <a:p>
            <a:r>
              <a:rPr lang="en-US" sz="2800"/>
              <a:t>MSP 430 System Architecture: </a:t>
            </a:r>
            <a:br>
              <a:rPr lang="en-US" sz="2800"/>
            </a:br>
            <a:r>
              <a:rPr lang="en-US" sz="2800"/>
              <a:t>A Closer Look</a:t>
            </a:r>
          </a:p>
        </p:txBody>
      </p:sp>
      <p:pic>
        <p:nvPicPr>
          <p:cNvPr id="1258499" name="Picture 3"/>
          <p:cNvPicPr>
            <a:picLocks noChangeAspect="1" noChangeArrowheads="1"/>
          </p:cNvPicPr>
          <p:nvPr/>
        </p:nvPicPr>
        <p:blipFill>
          <a:blip r:embed="rId3" cstate="print"/>
          <a:srcRect/>
          <a:stretch>
            <a:fillRect/>
          </a:stretch>
        </p:blipFill>
        <p:spPr bwMode="auto">
          <a:xfrm>
            <a:off x="647700" y="1157288"/>
            <a:ext cx="7848600" cy="45434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CPE 323 Introduction To Embedded Computer Systems</a:t>
            </a:r>
          </a:p>
        </p:txBody>
      </p:sp>
      <p:sp>
        <p:nvSpPr>
          <p:cNvPr id="5" name="Slide Number Placeholder 5"/>
          <p:cNvSpPr>
            <a:spLocks noGrp="1"/>
          </p:cNvSpPr>
          <p:nvPr>
            <p:ph type="sldNum" sz="quarter" idx="12"/>
          </p:nvPr>
        </p:nvSpPr>
        <p:spPr/>
        <p:txBody>
          <a:bodyPr/>
          <a:lstStyle/>
          <a:p>
            <a:fld id="{7ED65569-8C61-47FF-99F8-65C6CBE8F925}" type="slidenum">
              <a:rPr lang="en-US"/>
              <a:pPr/>
              <a:t>5</a:t>
            </a:fld>
            <a:endParaRPr lang="en-US"/>
          </a:p>
        </p:txBody>
      </p:sp>
      <p:sp>
        <p:nvSpPr>
          <p:cNvPr id="1197058" name="Rectangle 2"/>
          <p:cNvSpPr>
            <a:spLocks noGrp="1" noChangeArrowheads="1"/>
          </p:cNvSpPr>
          <p:nvPr>
            <p:ph type="title"/>
          </p:nvPr>
        </p:nvSpPr>
        <p:spPr/>
        <p:txBody>
          <a:bodyPr/>
          <a:lstStyle/>
          <a:p>
            <a:r>
              <a:rPr lang="en-US"/>
              <a:t>Registers</a:t>
            </a:r>
          </a:p>
        </p:txBody>
      </p:sp>
      <p:pic>
        <p:nvPicPr>
          <p:cNvPr id="1197059" name="Picture 3"/>
          <p:cNvPicPr>
            <a:picLocks noChangeAspect="1" noChangeArrowheads="1"/>
          </p:cNvPicPr>
          <p:nvPr/>
        </p:nvPicPr>
        <p:blipFill>
          <a:blip r:embed="rId3" cstate="print"/>
          <a:srcRect/>
          <a:stretch>
            <a:fillRect/>
          </a:stretch>
        </p:blipFill>
        <p:spPr bwMode="auto">
          <a:xfrm>
            <a:off x="233363" y="1233488"/>
            <a:ext cx="8734425" cy="4972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13B6CCA0-ABA1-4AF1-9A41-3007CBFBCBC9}" type="slidenum">
              <a:rPr lang="en-US"/>
              <a:pPr/>
              <a:t>6</a:t>
            </a:fld>
            <a:endParaRPr lang="en-US"/>
          </a:p>
        </p:txBody>
      </p:sp>
      <p:sp>
        <p:nvSpPr>
          <p:cNvPr id="1361922" name="Rectangle 2"/>
          <p:cNvSpPr>
            <a:spLocks noGrp="1" noChangeArrowheads="1"/>
          </p:cNvSpPr>
          <p:nvPr>
            <p:ph type="title"/>
          </p:nvPr>
        </p:nvSpPr>
        <p:spPr/>
        <p:txBody>
          <a:bodyPr/>
          <a:lstStyle/>
          <a:p>
            <a:r>
              <a:rPr lang="en-US"/>
              <a:t>PC/R0 – Program Counter</a:t>
            </a:r>
          </a:p>
        </p:txBody>
      </p:sp>
      <p:sp>
        <p:nvSpPr>
          <p:cNvPr id="1361923" name="Rectangle 3"/>
          <p:cNvSpPr>
            <a:spLocks noGrp="1" noChangeArrowheads="1"/>
          </p:cNvSpPr>
          <p:nvPr>
            <p:ph type="body" idx="1"/>
          </p:nvPr>
        </p:nvSpPr>
        <p:spPr>
          <a:xfrm>
            <a:off x="742950" y="2171700"/>
            <a:ext cx="8278813" cy="4264025"/>
          </a:xfrm>
        </p:spPr>
        <p:txBody>
          <a:bodyPr/>
          <a:lstStyle/>
          <a:p>
            <a:pPr>
              <a:lnSpc>
                <a:spcPct val="90000"/>
              </a:lnSpc>
            </a:pPr>
            <a:r>
              <a:rPr lang="en-US" sz="2400"/>
              <a:t>The 16-bit program counter (PC/R0) points to the next instruction to be executed </a:t>
            </a:r>
          </a:p>
          <a:p>
            <a:pPr>
              <a:lnSpc>
                <a:spcPct val="90000"/>
              </a:lnSpc>
            </a:pPr>
            <a:r>
              <a:rPr lang="en-US" sz="2400"/>
              <a:t>Each instruction uses an even number of bytes (two, four, or six), and the PC is incremented accordingly. Instruction accesses in the 64-KB address space are performed on word boundaries, and the PC is aligned to even addresses</a:t>
            </a:r>
          </a:p>
          <a:p>
            <a:pPr>
              <a:lnSpc>
                <a:spcPct val="90000"/>
              </a:lnSpc>
            </a:pPr>
            <a:r>
              <a:rPr lang="en-US" sz="2400"/>
              <a:t>PC can be addressed by all instructions and all addressing modes</a:t>
            </a:r>
          </a:p>
          <a:p>
            <a:pPr lvl="1">
              <a:lnSpc>
                <a:spcPct val="90000"/>
              </a:lnSpc>
            </a:pPr>
            <a:r>
              <a:rPr lang="en-US" sz="1600">
                <a:latin typeface="Courier New" pitchFamily="49" charset="0"/>
              </a:rPr>
              <a:t>MOV #LABEL,PC ; Branch to address LABEL</a:t>
            </a:r>
          </a:p>
          <a:p>
            <a:pPr lvl="1">
              <a:lnSpc>
                <a:spcPct val="90000"/>
              </a:lnSpc>
            </a:pPr>
            <a:r>
              <a:rPr lang="en-US" sz="1600">
                <a:latin typeface="Courier New" pitchFamily="49" charset="0"/>
              </a:rPr>
              <a:t>MOV LABEL,PC ; Branch to address contained in LABEL</a:t>
            </a:r>
          </a:p>
          <a:p>
            <a:pPr lvl="1">
              <a:lnSpc>
                <a:spcPct val="90000"/>
              </a:lnSpc>
            </a:pPr>
            <a:r>
              <a:rPr lang="en-US" sz="1600">
                <a:latin typeface="Courier New" pitchFamily="49" charset="0"/>
              </a:rPr>
              <a:t>MOV @R14,PC ; Branch indirect to address in R14</a:t>
            </a:r>
          </a:p>
        </p:txBody>
      </p:sp>
      <p:pic>
        <p:nvPicPr>
          <p:cNvPr id="1361924" name="Picture 4"/>
          <p:cNvPicPr>
            <a:picLocks noChangeAspect="1" noChangeArrowheads="1"/>
          </p:cNvPicPr>
          <p:nvPr/>
        </p:nvPicPr>
        <p:blipFill>
          <a:blip r:embed="rId2" cstate="print"/>
          <a:srcRect/>
          <a:stretch>
            <a:fillRect/>
          </a:stretch>
        </p:blipFill>
        <p:spPr bwMode="auto">
          <a:xfrm>
            <a:off x="2436813" y="1427163"/>
            <a:ext cx="4270375" cy="534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CPE 323 Introduction To Embedded Computer Systems</a:t>
            </a:r>
          </a:p>
        </p:txBody>
      </p:sp>
      <p:sp>
        <p:nvSpPr>
          <p:cNvPr id="7" name="Slide Number Placeholder 5"/>
          <p:cNvSpPr>
            <a:spLocks noGrp="1"/>
          </p:cNvSpPr>
          <p:nvPr>
            <p:ph type="sldNum" sz="quarter" idx="12"/>
          </p:nvPr>
        </p:nvSpPr>
        <p:spPr/>
        <p:txBody>
          <a:bodyPr/>
          <a:lstStyle/>
          <a:p>
            <a:fld id="{59A8E94B-1018-4C99-836E-C487ED18DCDD}" type="slidenum">
              <a:rPr lang="en-US"/>
              <a:pPr/>
              <a:t>7</a:t>
            </a:fld>
            <a:endParaRPr lang="en-US"/>
          </a:p>
        </p:txBody>
      </p:sp>
      <p:sp>
        <p:nvSpPr>
          <p:cNvPr id="1362946" name="Rectangle 2"/>
          <p:cNvSpPr>
            <a:spLocks noGrp="1" noChangeArrowheads="1"/>
          </p:cNvSpPr>
          <p:nvPr>
            <p:ph type="title"/>
          </p:nvPr>
        </p:nvSpPr>
        <p:spPr/>
        <p:txBody>
          <a:bodyPr/>
          <a:lstStyle/>
          <a:p>
            <a:r>
              <a:rPr lang="en-US"/>
              <a:t>SP/R1 – Stack Pointer</a:t>
            </a:r>
          </a:p>
        </p:txBody>
      </p:sp>
      <p:sp>
        <p:nvSpPr>
          <p:cNvPr id="1362947" name="Rectangle 3"/>
          <p:cNvSpPr>
            <a:spLocks noGrp="1" noChangeArrowheads="1"/>
          </p:cNvSpPr>
          <p:nvPr>
            <p:ph type="body" idx="1"/>
          </p:nvPr>
        </p:nvSpPr>
        <p:spPr>
          <a:xfrm>
            <a:off x="742950" y="2752725"/>
            <a:ext cx="8278813" cy="3683000"/>
          </a:xfrm>
        </p:spPr>
        <p:txBody>
          <a:bodyPr/>
          <a:lstStyle/>
          <a:p>
            <a:pPr>
              <a:lnSpc>
                <a:spcPct val="80000"/>
              </a:lnSpc>
            </a:pPr>
            <a:r>
              <a:rPr lang="en-US" sz="2000"/>
              <a:t>The stack pointer (SP/R1) is used by the CPU to store the return addresses of subroutine calls and interrupts. It uses a predecrement, postincrement scheme. </a:t>
            </a:r>
          </a:p>
          <a:p>
            <a:pPr>
              <a:lnSpc>
                <a:spcPct val="80000"/>
              </a:lnSpc>
            </a:pPr>
            <a:r>
              <a:rPr lang="en-US" sz="2000"/>
              <a:t>In addition, the SP can be used by software with all instructions and addressing modes.</a:t>
            </a:r>
          </a:p>
          <a:p>
            <a:pPr>
              <a:lnSpc>
                <a:spcPct val="80000"/>
              </a:lnSpc>
            </a:pPr>
            <a:r>
              <a:rPr lang="en-US" sz="2000"/>
              <a:t>Examples</a:t>
            </a:r>
          </a:p>
          <a:p>
            <a:pPr lvl="1">
              <a:lnSpc>
                <a:spcPct val="80000"/>
              </a:lnSpc>
            </a:pPr>
            <a:r>
              <a:rPr lang="pt-BR" sz="1400">
                <a:latin typeface="Courier New" pitchFamily="49" charset="0"/>
              </a:rPr>
              <a:t>MOV 2(SP),R6 ; Item I2 −&gt; R6</a:t>
            </a:r>
          </a:p>
          <a:p>
            <a:pPr lvl="1">
              <a:lnSpc>
                <a:spcPct val="80000"/>
              </a:lnSpc>
            </a:pPr>
            <a:r>
              <a:rPr lang="pt-BR" sz="1400">
                <a:latin typeface="Courier New" pitchFamily="49" charset="0"/>
              </a:rPr>
              <a:t>MOV R7,0(SP) ; Overwrite TOS with R7</a:t>
            </a:r>
          </a:p>
          <a:p>
            <a:pPr lvl="1">
              <a:lnSpc>
                <a:spcPct val="80000"/>
              </a:lnSpc>
            </a:pPr>
            <a:r>
              <a:rPr lang="pt-BR" sz="1400">
                <a:latin typeface="Courier New" pitchFamily="49" charset="0"/>
              </a:rPr>
              <a:t>PUSH #0123h ; Put 0123h onto TOS</a:t>
            </a:r>
          </a:p>
          <a:p>
            <a:pPr lvl="1">
              <a:lnSpc>
                <a:spcPct val="80000"/>
              </a:lnSpc>
            </a:pPr>
            <a:r>
              <a:rPr lang="pt-BR" sz="1400">
                <a:latin typeface="Courier New" pitchFamily="49" charset="0"/>
              </a:rPr>
              <a:t>POP R8 ; R8 = 0123h</a:t>
            </a:r>
          </a:p>
          <a:p>
            <a:pPr>
              <a:lnSpc>
                <a:spcPct val="80000"/>
              </a:lnSpc>
            </a:pPr>
            <a:endParaRPr lang="en-US" sz="2000"/>
          </a:p>
          <a:p>
            <a:pPr>
              <a:lnSpc>
                <a:spcPct val="80000"/>
              </a:lnSpc>
            </a:pPr>
            <a:r>
              <a:rPr lang="en-US" sz="2000"/>
              <a:t>Question: Illustrate the stack contents after PUSH SP and POP SP instructions are executed? </a:t>
            </a:r>
          </a:p>
          <a:p>
            <a:pPr>
              <a:lnSpc>
                <a:spcPct val="80000"/>
              </a:lnSpc>
            </a:pPr>
            <a:endParaRPr lang="en-US" sz="1600">
              <a:latin typeface="Courier New" pitchFamily="49" charset="0"/>
            </a:endParaRPr>
          </a:p>
        </p:txBody>
      </p:sp>
      <p:pic>
        <p:nvPicPr>
          <p:cNvPr id="1362949" name="Picture 5"/>
          <p:cNvPicPr>
            <a:picLocks noChangeAspect="1" noChangeArrowheads="1"/>
          </p:cNvPicPr>
          <p:nvPr/>
        </p:nvPicPr>
        <p:blipFill>
          <a:blip r:embed="rId2" cstate="print"/>
          <a:srcRect/>
          <a:stretch>
            <a:fillRect/>
          </a:stretch>
        </p:blipFill>
        <p:spPr bwMode="auto">
          <a:xfrm>
            <a:off x="527050" y="1852613"/>
            <a:ext cx="4337050" cy="485775"/>
          </a:xfrm>
          <a:prstGeom prst="rect">
            <a:avLst/>
          </a:prstGeom>
          <a:noFill/>
          <a:ln w="9525">
            <a:noFill/>
            <a:miter lim="800000"/>
            <a:headEnd/>
            <a:tailEnd/>
          </a:ln>
          <a:effectLst/>
        </p:spPr>
      </p:pic>
      <p:pic>
        <p:nvPicPr>
          <p:cNvPr id="1362950" name="Picture 6"/>
          <p:cNvPicPr>
            <a:picLocks noChangeAspect="1" noChangeArrowheads="1"/>
          </p:cNvPicPr>
          <p:nvPr/>
        </p:nvPicPr>
        <p:blipFill>
          <a:blip r:embed="rId3" cstate="print"/>
          <a:srcRect/>
          <a:stretch>
            <a:fillRect/>
          </a:stretch>
        </p:blipFill>
        <p:spPr bwMode="auto">
          <a:xfrm>
            <a:off x="5341938" y="1154113"/>
            <a:ext cx="3678237" cy="165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CPE 323 Introduction To Embedded Computer Systems</a:t>
            </a:r>
          </a:p>
        </p:txBody>
      </p:sp>
      <p:sp>
        <p:nvSpPr>
          <p:cNvPr id="7" name="Slide Number Placeholder 5"/>
          <p:cNvSpPr>
            <a:spLocks noGrp="1"/>
          </p:cNvSpPr>
          <p:nvPr>
            <p:ph type="sldNum" sz="quarter" idx="12"/>
          </p:nvPr>
        </p:nvSpPr>
        <p:spPr/>
        <p:txBody>
          <a:bodyPr/>
          <a:lstStyle/>
          <a:p>
            <a:fld id="{1EF04734-784B-4317-BF33-6F2D0A3BD80F}" type="slidenum">
              <a:rPr lang="en-US"/>
              <a:pPr/>
              <a:t>8</a:t>
            </a:fld>
            <a:endParaRPr lang="en-US"/>
          </a:p>
        </p:txBody>
      </p:sp>
      <p:sp>
        <p:nvSpPr>
          <p:cNvPr id="1364994" name="Rectangle 2"/>
          <p:cNvSpPr>
            <a:spLocks noGrp="1" noChangeArrowheads="1"/>
          </p:cNvSpPr>
          <p:nvPr>
            <p:ph type="title"/>
          </p:nvPr>
        </p:nvSpPr>
        <p:spPr/>
        <p:txBody>
          <a:bodyPr/>
          <a:lstStyle/>
          <a:p>
            <a:r>
              <a:rPr lang="en-US"/>
              <a:t>SR/R2 – Status Register</a:t>
            </a:r>
          </a:p>
        </p:txBody>
      </p:sp>
      <p:sp>
        <p:nvSpPr>
          <p:cNvPr id="1364995" name="Rectangle 3"/>
          <p:cNvSpPr>
            <a:spLocks noGrp="1" noChangeArrowheads="1"/>
          </p:cNvSpPr>
          <p:nvPr>
            <p:ph type="body" idx="1"/>
          </p:nvPr>
        </p:nvSpPr>
        <p:spPr>
          <a:xfrm>
            <a:off x="114300" y="2609850"/>
            <a:ext cx="4030663" cy="3683000"/>
          </a:xfrm>
        </p:spPr>
        <p:txBody>
          <a:bodyPr/>
          <a:lstStyle/>
          <a:p>
            <a:r>
              <a:rPr lang="en-US" sz="2000"/>
              <a:t>The status register (SR/R2), used as a source or destination register, can be used in the register mode only addressed with word instructions. </a:t>
            </a:r>
          </a:p>
          <a:p>
            <a:r>
              <a:rPr lang="en-US" sz="2000"/>
              <a:t>The remaining combinations of addressing modes are used to support the constant generator.</a:t>
            </a:r>
          </a:p>
          <a:p>
            <a:endParaRPr lang="en-US" sz="1600">
              <a:latin typeface="Courier New" pitchFamily="49" charset="0"/>
            </a:endParaRPr>
          </a:p>
        </p:txBody>
      </p:sp>
      <p:pic>
        <p:nvPicPr>
          <p:cNvPr id="1364998" name="Picture 6"/>
          <p:cNvPicPr>
            <a:picLocks noChangeAspect="1" noChangeArrowheads="1"/>
          </p:cNvPicPr>
          <p:nvPr/>
        </p:nvPicPr>
        <p:blipFill>
          <a:blip r:embed="rId2" cstate="print"/>
          <a:srcRect/>
          <a:stretch>
            <a:fillRect/>
          </a:stretch>
        </p:blipFill>
        <p:spPr bwMode="auto">
          <a:xfrm>
            <a:off x="282575" y="1552575"/>
            <a:ext cx="4270375" cy="798513"/>
          </a:xfrm>
          <a:prstGeom prst="rect">
            <a:avLst/>
          </a:prstGeom>
          <a:noFill/>
          <a:ln w="9525">
            <a:noFill/>
            <a:miter lim="800000"/>
            <a:headEnd/>
            <a:tailEnd/>
          </a:ln>
          <a:effectLst/>
        </p:spPr>
      </p:pic>
      <p:pic>
        <p:nvPicPr>
          <p:cNvPr id="1364999" name="Picture 7"/>
          <p:cNvPicPr>
            <a:picLocks noChangeAspect="1" noChangeArrowheads="1"/>
          </p:cNvPicPr>
          <p:nvPr/>
        </p:nvPicPr>
        <p:blipFill>
          <a:blip r:embed="rId3" cstate="print"/>
          <a:srcRect/>
          <a:stretch>
            <a:fillRect/>
          </a:stretch>
        </p:blipFill>
        <p:spPr bwMode="auto">
          <a:xfrm>
            <a:off x="4572000" y="1539875"/>
            <a:ext cx="4337050" cy="497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CPE 323 Introduction To Embedded Computer Systems</a:t>
            </a:r>
          </a:p>
        </p:txBody>
      </p:sp>
      <p:sp>
        <p:nvSpPr>
          <p:cNvPr id="6" name="Slide Number Placeholder 5"/>
          <p:cNvSpPr>
            <a:spLocks noGrp="1"/>
          </p:cNvSpPr>
          <p:nvPr>
            <p:ph type="sldNum" sz="quarter" idx="12"/>
          </p:nvPr>
        </p:nvSpPr>
        <p:spPr/>
        <p:txBody>
          <a:bodyPr/>
          <a:lstStyle/>
          <a:p>
            <a:fld id="{F3F46FA9-4B31-489D-AF51-2BEB0CD1011D}" type="slidenum">
              <a:rPr lang="en-US"/>
              <a:pPr/>
              <a:t>9</a:t>
            </a:fld>
            <a:endParaRPr lang="en-US"/>
          </a:p>
        </p:txBody>
      </p:sp>
      <p:sp>
        <p:nvSpPr>
          <p:cNvPr id="1366023" name="Rectangle 7"/>
          <p:cNvSpPr>
            <a:spLocks noGrp="1" noChangeArrowheads="1"/>
          </p:cNvSpPr>
          <p:nvPr>
            <p:ph type="title"/>
          </p:nvPr>
        </p:nvSpPr>
        <p:spPr/>
        <p:txBody>
          <a:bodyPr/>
          <a:lstStyle/>
          <a:p>
            <a:r>
              <a:rPr lang="en-US"/>
              <a:t>Constant Generation</a:t>
            </a:r>
          </a:p>
        </p:txBody>
      </p:sp>
      <p:sp>
        <p:nvSpPr>
          <p:cNvPr id="1366024" name="Rectangle 8"/>
          <p:cNvSpPr>
            <a:spLocks noGrp="1" noChangeArrowheads="1"/>
          </p:cNvSpPr>
          <p:nvPr>
            <p:ph type="body" idx="1"/>
          </p:nvPr>
        </p:nvSpPr>
        <p:spPr/>
        <p:txBody>
          <a:bodyPr/>
          <a:lstStyle/>
          <a:p>
            <a:pPr>
              <a:lnSpc>
                <a:spcPct val="90000"/>
              </a:lnSpc>
            </a:pPr>
            <a:r>
              <a:rPr lang="en-US" sz="2000"/>
              <a:t>Six commonly-used constants are generated with the constant generator registers R2 and R3, </a:t>
            </a:r>
          </a:p>
          <a:p>
            <a:pPr lvl="1">
              <a:lnSpc>
                <a:spcPct val="90000"/>
              </a:lnSpc>
            </a:pPr>
            <a:r>
              <a:rPr lang="en-US" sz="1800"/>
              <a:t>Adv.: No special instructions, no special code, no extra memory access </a:t>
            </a:r>
          </a:p>
          <a:p>
            <a:pPr>
              <a:lnSpc>
                <a:spcPct val="90000"/>
              </a:lnSpc>
            </a:pPr>
            <a:r>
              <a:rPr lang="en-US" sz="2000"/>
              <a:t>Assembler uses the constant generator automatically if one of the six constants is used as an immediate source operand. Registers R2 and R3, used in the constant mode, cannot be addressed explicitly; they act as source-only registers.</a:t>
            </a:r>
          </a:p>
          <a:p>
            <a:pPr>
              <a:lnSpc>
                <a:spcPct val="90000"/>
              </a:lnSpc>
            </a:pPr>
            <a:r>
              <a:rPr lang="en-US" sz="2000"/>
              <a:t>The constants are selected with the source-register addressing modes (As), as described below.</a:t>
            </a:r>
          </a:p>
          <a:p>
            <a:pPr>
              <a:lnSpc>
                <a:spcPct val="90000"/>
              </a:lnSpc>
            </a:pPr>
            <a:endParaRPr lang="en-US" sz="2000"/>
          </a:p>
        </p:txBody>
      </p:sp>
      <p:pic>
        <p:nvPicPr>
          <p:cNvPr id="1366022" name="Picture 6"/>
          <p:cNvPicPr>
            <a:picLocks noChangeAspect="1" noChangeArrowheads="1"/>
          </p:cNvPicPr>
          <p:nvPr/>
        </p:nvPicPr>
        <p:blipFill>
          <a:blip r:embed="rId2" cstate="print"/>
          <a:srcRect/>
          <a:stretch>
            <a:fillRect/>
          </a:stretch>
        </p:blipFill>
        <p:spPr bwMode="auto">
          <a:xfrm>
            <a:off x="2338388" y="4367213"/>
            <a:ext cx="4467225" cy="193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2360</TotalTime>
  <Words>1649</Words>
  <Application>Microsoft Office PowerPoint</Application>
  <PresentationFormat>On-screen Show (4:3)</PresentationFormat>
  <Paragraphs>281</Paragraphs>
  <Slides>44</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Times New Roman</vt:lpstr>
      <vt:lpstr>Arial</vt:lpstr>
      <vt:lpstr>Tahoma</vt:lpstr>
      <vt:lpstr>Wingdings</vt:lpstr>
      <vt:lpstr>Courier New</vt:lpstr>
      <vt:lpstr>Blends</vt:lpstr>
      <vt:lpstr>CPE 323 Introduction to Embedded Computer Systems: The MSP430 Instruction Set Architecture</vt:lpstr>
      <vt:lpstr>Outline</vt:lpstr>
      <vt:lpstr>MSP 430 Modular Architecture</vt:lpstr>
      <vt:lpstr>MSP430 16-bit RISC</vt:lpstr>
      <vt:lpstr>Registers</vt:lpstr>
      <vt:lpstr>PC/R0 – Program Counter</vt:lpstr>
      <vt:lpstr>SP/R1 – Stack Pointer</vt:lpstr>
      <vt:lpstr>SR/R2 – Status Register</vt:lpstr>
      <vt:lpstr>Constant Generation</vt:lpstr>
      <vt:lpstr>Constant Generation</vt:lpstr>
      <vt:lpstr>General-Purpose Registers</vt:lpstr>
      <vt:lpstr>Addressing Modes</vt:lpstr>
      <vt:lpstr>Addressing Modes </vt:lpstr>
      <vt:lpstr>Register Addressing Mode</vt:lpstr>
      <vt:lpstr>Register Addressing Mode (cont’d)</vt:lpstr>
      <vt:lpstr>Register-Indexed  Addressing Mode</vt:lpstr>
      <vt:lpstr>Register-Indexed  Addressing Mode (cont’d)</vt:lpstr>
      <vt:lpstr>Symbolic Addressing Mode</vt:lpstr>
      <vt:lpstr>Symbolic Addressing Mode (cont’d)</vt:lpstr>
      <vt:lpstr>Absolute Addressing Mode</vt:lpstr>
      <vt:lpstr>Absolute Addressing Mode (cont’d)</vt:lpstr>
      <vt:lpstr>Register Indirect  Addressing Mode</vt:lpstr>
      <vt:lpstr>Register Indirect  Addressing Mode (cont’d)</vt:lpstr>
      <vt:lpstr>Register Indirect Autoincrement Addressing Mode</vt:lpstr>
      <vt:lpstr>Register Indirect Autoincrement Addressing Mode (cont’d)</vt:lpstr>
      <vt:lpstr>Immediate Addressing Mode</vt:lpstr>
      <vt:lpstr>Immediate Addressing Mode (cont’d)</vt:lpstr>
      <vt:lpstr>Instruction Set</vt:lpstr>
      <vt:lpstr>27 Core RISC Instructions</vt:lpstr>
      <vt:lpstr>Emulated Instructions</vt:lpstr>
      <vt:lpstr>51 Total Instructions</vt:lpstr>
      <vt:lpstr>Double operand instructions</vt:lpstr>
      <vt:lpstr>Single Operand Instruction</vt:lpstr>
      <vt:lpstr>Jump Instructions</vt:lpstr>
      <vt:lpstr>3 Instruction Formats</vt:lpstr>
      <vt:lpstr>Instruction Cycles and Lengths</vt:lpstr>
      <vt:lpstr>Format I:  Instruction Cycles and Length</vt:lpstr>
      <vt:lpstr>Format II and Format III:  Instruction Cycles and Length</vt:lpstr>
      <vt:lpstr>Instruction Encoding</vt:lpstr>
      <vt:lpstr>Address Space</vt:lpstr>
      <vt:lpstr>Address Space (cont’d)</vt:lpstr>
      <vt:lpstr>Address Space (cont’d)</vt:lpstr>
      <vt:lpstr>Memory Organization</vt:lpstr>
      <vt:lpstr>MSP 430 System Architecture:  A Closer Look</vt:lpstr>
    </vt:vector>
  </TitlesOfParts>
  <Company>UAH / Microsoft MOLP Program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Microcomputers notes</dc:title>
  <dc:creator>Emil Jovanov</dc:creator>
  <cp:lastModifiedBy>milenka</cp:lastModifiedBy>
  <cp:revision>155</cp:revision>
  <cp:lastPrinted>2000-08-31T19:14:43Z</cp:lastPrinted>
  <dcterms:created xsi:type="dcterms:W3CDTF">2000-08-22T23:43:45Z</dcterms:created>
  <dcterms:modified xsi:type="dcterms:W3CDTF">2012-01-18T18:54:47Z</dcterms:modified>
</cp:coreProperties>
</file>