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641" r:id="rId2"/>
    <p:sldId id="948" r:id="rId3"/>
    <p:sldId id="967" r:id="rId4"/>
    <p:sldId id="958" r:id="rId5"/>
    <p:sldId id="795" r:id="rId6"/>
    <p:sldId id="959" r:id="rId7"/>
    <p:sldId id="965" r:id="rId8"/>
    <p:sldId id="966" r:id="rId9"/>
    <p:sldId id="964" r:id="rId10"/>
    <p:sldId id="960" r:id="rId11"/>
    <p:sldId id="961" r:id="rId12"/>
    <p:sldId id="962" r:id="rId13"/>
    <p:sldId id="963" r:id="rId14"/>
    <p:sldId id="801" r:id="rId15"/>
    <p:sldId id="923" r:id="rId16"/>
    <p:sldId id="968" r:id="rId17"/>
    <p:sldId id="912" r:id="rId18"/>
    <p:sldId id="913" r:id="rId19"/>
    <p:sldId id="949" r:id="rId20"/>
    <p:sldId id="950" r:id="rId21"/>
    <p:sldId id="914" r:id="rId22"/>
    <p:sldId id="969" r:id="rId23"/>
    <p:sldId id="970" r:id="rId24"/>
    <p:sldId id="971" r:id="rId25"/>
    <p:sldId id="915" r:id="rId26"/>
    <p:sldId id="916" r:id="rId27"/>
    <p:sldId id="951" r:id="rId28"/>
    <p:sldId id="974" r:id="rId29"/>
    <p:sldId id="975" r:id="rId30"/>
    <p:sldId id="981" r:id="rId31"/>
    <p:sldId id="976" r:id="rId32"/>
    <p:sldId id="917" r:id="rId33"/>
    <p:sldId id="957" r:id="rId34"/>
    <p:sldId id="977" r:id="rId35"/>
    <p:sldId id="956" r:id="rId36"/>
    <p:sldId id="918" r:id="rId37"/>
    <p:sldId id="919" r:id="rId38"/>
    <p:sldId id="920" r:id="rId39"/>
    <p:sldId id="953" r:id="rId40"/>
    <p:sldId id="955" r:id="rId41"/>
    <p:sldId id="954" r:id="rId42"/>
    <p:sldId id="973" r:id="rId43"/>
    <p:sldId id="921" r:id="rId44"/>
    <p:sldId id="945" r:id="rId45"/>
    <p:sldId id="946" r:id="rId46"/>
    <p:sldId id="947" r:id="rId47"/>
    <p:sldId id="978" r:id="rId48"/>
    <p:sldId id="979" r:id="rId49"/>
    <p:sldId id="980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CCFF"/>
    <a:srgbClr val="C0C0C0"/>
    <a:srgbClr val="990099"/>
    <a:srgbClr val="0033CC"/>
    <a:srgbClr val="969696"/>
    <a:srgbClr val="33CC33"/>
    <a:srgbClr val="CC99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4" autoAdjust="0"/>
    <p:restoredTop sz="98649" autoAdjust="0"/>
  </p:normalViewPr>
  <p:slideViewPr>
    <p:cSldViewPr snapToGrid="0">
      <p:cViewPr>
        <p:scale>
          <a:sx n="75" d="100"/>
          <a:sy n="75" d="100"/>
        </p:scale>
        <p:origin x="-1397" y="-5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81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1F4F3AF-95D8-462D-9040-8CDB810BA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5963"/>
            <a:ext cx="4806950" cy="3605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4" rIns="96606" bIns="48304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ACA4E6F-DC3B-4BD7-807E-415471067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9067-E5DE-499D-9980-B5712C199F02}" type="slidenum">
              <a:rPr lang="en-US"/>
              <a:pPr/>
              <a:t>1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9121D-63D8-4B52-9ADE-A6299BC92E63}" type="slidenum">
              <a:rPr lang="en-US"/>
              <a:pPr/>
              <a:t>26</a:t>
            </a:fld>
            <a:endParaRPr lang="en-US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endParaRPr lang="en-US" sz="25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78F9E-5843-44FE-A9B3-06E44553E480}" type="slidenum">
              <a:rPr lang="en-US"/>
              <a:pPr/>
              <a:t>32</a:t>
            </a:fld>
            <a:endParaRPr lang="en-US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endParaRPr lang="en-US" sz="25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CAE14-F884-455E-B6E1-C306DE43C597}" type="slidenum">
              <a:rPr lang="en-US"/>
              <a:pPr/>
              <a:t>36</a:t>
            </a:fld>
            <a:endParaRPr lang="en-US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endParaRPr lang="en-US" sz="25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FEE74-22BF-4319-B43A-041EC13240EC}" type="slidenum">
              <a:rPr lang="en-US"/>
              <a:pPr/>
              <a:t>37</a:t>
            </a:fld>
            <a:endParaRPr lang="en-US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endParaRPr lang="en-US" sz="25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C59AED-F3CB-4459-94C7-602B50F71AF6}" type="slidenum">
              <a:rPr lang="en-US"/>
              <a:pPr/>
              <a:t>38</a:t>
            </a:fld>
            <a:endParaRPr lang="en-US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endParaRPr lang="en-US" sz="25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08AED-FE90-430A-902B-52C15AEBC80D}" type="slidenum">
              <a:rPr lang="en-US"/>
              <a:pPr/>
              <a:t>43</a:t>
            </a:fld>
            <a:endParaRPr lang="en-US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9AA90-52A7-41AF-97E2-932A516D4B4D}" type="slidenum">
              <a:rPr lang="en-US"/>
              <a:pPr/>
              <a:t>44</a:t>
            </a:fld>
            <a:endParaRPr lang="en-US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0B2DC-F249-461A-87FD-8BE445785AD2}" type="slidenum">
              <a:rPr lang="en-US"/>
              <a:pPr/>
              <a:t>45</a:t>
            </a:fld>
            <a:endParaRPr lang="en-US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6577B-8CB2-4F3C-8D98-225A76DE5C3F}" type="slidenum">
              <a:rPr lang="en-US"/>
              <a:pPr/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9F1A7-1FC3-4AF4-B44E-CA3EFF450105}" type="slidenum">
              <a:rPr lang="en-US"/>
              <a:pPr/>
              <a:t>47</a:t>
            </a:fld>
            <a:endParaRPr lang="en-US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6ED87-FF1F-47BF-A88D-D5837CE12203}" type="slidenum">
              <a:rPr lang="en-US"/>
              <a:pPr/>
              <a:t>2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D207D-A47F-4F21-9813-AA8C4EDC29C6}" type="slidenum">
              <a:rPr lang="en-US"/>
              <a:pPr/>
              <a:t>5</a:t>
            </a:fld>
            <a:endParaRPr lang="en-US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7AE3C-1BBA-4754-83DE-3FBBFA00B4CE}" type="slidenum">
              <a:rPr lang="en-US"/>
              <a:pPr/>
              <a:t>14</a:t>
            </a:fld>
            <a:endParaRPr lang="en-US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143" tIns="47572" rIns="95143" bIns="4757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9F1A7-1FC3-4AF4-B44E-CA3EFF450105}" type="slidenum">
              <a:rPr lang="en-US"/>
              <a:pPr/>
              <a:t>15</a:t>
            </a:fld>
            <a:endParaRPr lang="en-US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A50B3-C3CE-48D1-8F5F-0B70E5BBD4FB}" type="slidenum">
              <a:rPr lang="en-US"/>
              <a:pPr/>
              <a:t>17</a:t>
            </a:fld>
            <a:endParaRPr lang="en-US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780ED-FFC5-491E-83C1-21E084DA18D9}" type="slidenum">
              <a:rPr lang="en-US"/>
              <a:pPr/>
              <a:t>18</a:t>
            </a:fld>
            <a:endParaRPr lang="en-US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r>
              <a:rPr lang="en-US" sz="2500" smtClean="0"/>
              <a:t>Timer_A3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FCB07-47CE-4E51-8372-6998527646F3}" type="slidenum">
              <a:rPr lang="en-US"/>
              <a:pPr/>
              <a:t>21</a:t>
            </a:fld>
            <a:endParaRPr lang="en-US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endParaRPr lang="en-US" sz="25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842C1-1522-4A71-8D2E-8055E3DD329B}" type="slidenum">
              <a:rPr lang="en-US"/>
              <a:pPr/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7" rIns="96653" bIns="48327"/>
          <a:lstStyle/>
          <a:p>
            <a:pPr defTabSz="966788">
              <a:spcBef>
                <a:spcPct val="0"/>
              </a:spcBef>
            </a:pPr>
            <a:endParaRPr lang="en-US" sz="25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809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408113"/>
            <a:ext cx="7947025" cy="156368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809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B8FA85-667D-4B55-A779-22606F98B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33B1-A3DE-4D2B-9ECC-FA9F2AA66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60338"/>
            <a:ext cx="2039938" cy="6437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575" y="160338"/>
            <a:ext cx="5972175" cy="6437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C30-EC50-4EAF-BE88-876D6A9A6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A69C-0223-4498-AACF-128654AB1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449F3-B399-465B-A075-030EC37BC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304925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304925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52387-B3D0-43AD-B789-9F93E540B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1AF14-D204-4CF1-AB04-F034DF3AF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5CB80-10B7-42EF-8653-2735E6143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6C0FF-2DA3-45F0-ADD6-A2A5EFF5D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1D632-F8F7-49BA-91DB-D9F6B296D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4A22-090F-4043-8107-542F07AA6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60338"/>
            <a:ext cx="779303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304925"/>
            <a:ext cx="8164513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CPE 323 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E531D11-DF1F-4E69-B953-FE5CA441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CPE 323 Introduction to Embedded Computer Systems:</a:t>
            </a:r>
            <a:br>
              <a:rPr lang="en-US" sz="3200" dirty="0" smtClean="0"/>
            </a:br>
            <a:r>
              <a:rPr lang="en-US" sz="3200" dirty="0" smtClean="0"/>
              <a:t>Watchdog Timer, Timer A, Timer B</a:t>
            </a:r>
          </a:p>
        </p:txBody>
      </p:sp>
      <p:sp>
        <p:nvSpPr>
          <p:cNvPr id="5123" name="Rectangle 1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Instructor: Dr Aleksandar Milenkovic</a:t>
            </a:r>
            <a:br>
              <a:rPr lang="en-US" dirty="0" smtClean="0"/>
            </a:br>
            <a:r>
              <a:rPr lang="en-US" dirty="0" smtClean="0"/>
              <a:t>Lecture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WDT Control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control bits to configure WDT plus the RST/NMI pin</a:t>
            </a:r>
          </a:p>
          <a:p>
            <a:r>
              <a:rPr lang="en-US" sz="2000" dirty="0" smtClean="0"/>
              <a:t>It is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16-bit password-protected read/write register (WORD PERIPHERAL)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 must include the write password 05Ah in the upper byte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it is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security key violation and triggers a PUC system reset regardless of timer mode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of WDTCTL reads 069h in the upper byte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240" y="3746893"/>
            <a:ext cx="6884988" cy="286941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WDTCTL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5120" y="0"/>
            <a:ext cx="4881880" cy="203459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54" y="1857269"/>
            <a:ext cx="5376545" cy="500073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928" y="1528558"/>
            <a:ext cx="6389005" cy="487224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285" y="1334577"/>
            <a:ext cx="6511329" cy="504590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90DB2-6BC9-411F-8AE5-BC61BB467F50}" type="slidenum">
              <a:rPr lang="en-US"/>
              <a:pPr/>
              <a:t>14</a:t>
            </a:fld>
            <a:endParaRPr lang="en-US"/>
          </a:p>
        </p:txBody>
      </p:sp>
      <p:sp>
        <p:nvSpPr>
          <p:cNvPr id="14340" name="Rectangle 20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Watchdog Timer-Examples</a:t>
            </a:r>
          </a:p>
        </p:txBody>
      </p:sp>
      <p:sp>
        <p:nvSpPr>
          <p:cNvPr id="1434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328613" y="1443038"/>
            <a:ext cx="8534400" cy="3810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800" b="1" smtClean="0"/>
              <a:t>How  to select timer mode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/* WDT is clocked by fACLK (assumed 32Khz) */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WDTCL=WDT_ADLY_250; // WDT 250MS/4 INTERVAL TIMER     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IE1 |=WDTIE;        // ENABLE WDT INTERRUPT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endParaRPr lang="en-US" sz="1800" b="1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800" b="1" smtClean="0"/>
              <a:t>How  to stop watchdog timer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endParaRPr lang="en-US" sz="1800" b="1" smtClean="0"/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WDTCTL=WDTPW + WDTHOLD ;  // stop watchdog timer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800" smtClean="0"/>
              <a:t> </a:t>
            </a:r>
            <a:r>
              <a:rPr lang="en-US" sz="1800" b="1" smtClean="0"/>
              <a:t>Assembly programming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1800" smtClean="0"/>
              <a:t>  </a:t>
            </a:r>
          </a:p>
        </p:txBody>
      </p:sp>
      <p:sp>
        <p:nvSpPr>
          <p:cNvPr id="14342" name="Rectangle 2053"/>
          <p:cNvSpPr>
            <a:spLocks noChangeArrowheads="1"/>
          </p:cNvSpPr>
          <p:nvPr/>
        </p:nvSpPr>
        <p:spPr bwMode="auto">
          <a:xfrm>
            <a:off x="347663" y="4908550"/>
            <a:ext cx="8382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/>
            <a:r>
              <a:rPr lang="en-US" sz="1600">
                <a:latin typeface="Courier New" pitchFamily="49" charset="0"/>
              </a:rPr>
              <a:t>WDT_key     .equ    05A00h  		; Key to access WDT</a:t>
            </a:r>
          </a:p>
          <a:p>
            <a:pPr lvl="1" eaLnBrk="0" hangingPunct="0"/>
            <a:r>
              <a:rPr lang="en-US" sz="1600">
                <a:latin typeface="Courier New" pitchFamily="49" charset="0"/>
              </a:rPr>
              <a:t>WDTStop	 mov	#(WDT_Key+80h),&amp;WDTCTL	; Hold Watchdog</a:t>
            </a:r>
          </a:p>
          <a:p>
            <a:pPr lvl="1" eaLnBrk="0" hangingPunct="0"/>
            <a:r>
              <a:rPr lang="en-US" sz="1600">
                <a:latin typeface="Courier New" pitchFamily="49" charset="0"/>
              </a:rPr>
              <a:t>WDT250	 mov	#(WDT_Key+1Dh),&amp;WDTCTL	; WDT, 250ms Interval</a:t>
            </a:r>
          </a:p>
          <a:p>
            <a:pPr eaLnBrk="0" hangingPunct="0"/>
            <a:r>
              <a:rPr lang="en-US" sz="1600">
                <a:latin typeface="Arial" charset="0"/>
              </a:rPr>
              <a:t>	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MSP430: </a:t>
            </a:r>
            <a:r>
              <a:rPr lang="en-US" dirty="0" err="1" smtClean="0"/>
              <a:t>Timer_A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MSP430xG461x Microcontroller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2BCC8-41DB-487E-A72D-0214E63F68AE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1570038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921760" y="4356100"/>
            <a:ext cx="1940560" cy="10795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D0B626-82A8-43FA-8851-5E0D955EAA97}" type="slidenum">
              <a:rPr lang="en-US"/>
              <a:pPr/>
              <a:t>17</a:t>
            </a:fld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Timer_A</a:t>
            </a:r>
            <a:endParaRPr lang="en-US" dirty="0" smtClean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Most-versatile, general-purpose timer in MSP430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16-bit counter with 4 operating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Selectable and configurable clock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Three (five, seven) independently configurable </a:t>
            </a:r>
            <a:br>
              <a:rPr lang="en-US" sz="2000" dirty="0" smtClean="0"/>
            </a:br>
            <a:r>
              <a:rPr lang="en-US" sz="2000" i="1" dirty="0" smtClean="0"/>
              <a:t>capture/compare registers with configurable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Three (five, seven) individually configurable </a:t>
            </a:r>
            <a:br>
              <a:rPr lang="en-US" sz="2000" dirty="0" smtClean="0"/>
            </a:br>
            <a:r>
              <a:rPr lang="en-US" sz="2000" i="1" dirty="0" smtClean="0"/>
              <a:t>output modules with 8 output modes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Multiple, simultaneous, timings; multiple capture/compares; multiple output waveforms such as PWM signals; and any combination of these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Interrupt 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Each capture/compare block individually configurable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195" y="996950"/>
            <a:ext cx="5505450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52A67-CD09-4DA6-8D4A-29D7A645B8C0}" type="slidenum">
              <a:rPr lang="en-US"/>
              <a:pPr/>
              <a:t>18</a:t>
            </a:fld>
            <a:endParaRPr lang="en-US"/>
          </a:p>
        </p:txBody>
      </p:sp>
      <p:sp>
        <p:nvSpPr>
          <p:cNvPr id="174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Timer_A</a:t>
            </a:r>
            <a:r>
              <a:rPr lang="en-US" dirty="0" smtClean="0"/>
              <a:t>: Block Diagram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7229475" y="1295400"/>
            <a:ext cx="17335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folHlink"/>
                </a:solidFill>
                <a:latin typeface="Calibri" pitchFamily="34" charset="0"/>
              </a:rPr>
              <a:t>Timer Block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folHlink"/>
                </a:solidFill>
                <a:latin typeface="Calibri" pitchFamily="34" charset="0"/>
              </a:rPr>
              <a:t>(TAR)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7343775" y="3381375"/>
            <a:ext cx="155257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Calibri" pitchFamily="34" charset="0"/>
              </a:rPr>
              <a:t>Capture &amp; compare channels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Calibri" pitchFamily="34" charset="0"/>
              </a:rPr>
              <a:t>(TACCRx)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4602480" y="3108960"/>
            <a:ext cx="2194559" cy="1473199"/>
          </a:xfrm>
          <a:prstGeom prst="rect">
            <a:avLst/>
          </a:prstGeom>
          <a:noFill/>
          <a:ln w="1905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1461770" y="2991485"/>
            <a:ext cx="2600325" cy="1428750"/>
          </a:xfrm>
          <a:prstGeom prst="rect">
            <a:avLst/>
          </a:prstGeom>
          <a:noFill/>
          <a:ln w="1905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1706880" y="4619625"/>
            <a:ext cx="5084445" cy="1647825"/>
          </a:xfrm>
          <a:prstGeom prst="rect">
            <a:avLst/>
          </a:prstGeom>
          <a:noFill/>
          <a:ln w="19050">
            <a:solidFill>
              <a:schemeClr val="fol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2219325" y="1142365"/>
            <a:ext cx="714375" cy="2495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2889885" y="1141730"/>
            <a:ext cx="442595" cy="24003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2068195" y="3247390"/>
            <a:ext cx="533400" cy="1619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2799715" y="3267075"/>
            <a:ext cx="533400" cy="1619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42A94-1FF9-4015-BA6C-ACBCC8240D6F}" type="slidenum">
              <a:rPr lang="en-US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Timer_A</a:t>
            </a:r>
            <a:r>
              <a:rPr lang="en-US" dirty="0" smtClean="0"/>
              <a:t> Organization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Timer block (TAR)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up/down counter with a choice of clock sources that can be prescaled (divided)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TAIFG is raised when the counter returns to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Capture &amp; compare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Capture</a:t>
            </a:r>
            <a:r>
              <a:rPr lang="en-US" sz="2000" smtClean="0"/>
              <a:t>: we capture an input, which means record the “time” (value in TAR) at which the  input changes in TACCRn; the input can be internal (from another peripheral or SW) or external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Compare</a:t>
            </a:r>
            <a:r>
              <a:rPr lang="en-US" sz="2000" smtClean="0"/>
              <a:t>: the current value of TAR is compared to the value stored in TACCRn and the output is updated when they match; the output can be either internal or external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Request an interrupt on either capture or compare or by setting its CCIFG flag (e.g., from SW)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Sample an input at a compare event; useful if TimerA is used for serial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MSP430: Watchdog Timer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202B9F-72C9-4625-A027-9866945A5019}" type="slidenum">
              <a:rPr lang="en-US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Timer_A</a:t>
            </a:r>
            <a:r>
              <a:rPr lang="en-US" dirty="0" smtClean="0"/>
              <a:t> Organization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Single Timer block, multiple </a:t>
            </a:r>
            <a:r>
              <a:rPr lang="en-US" sz="2800" dirty="0" err="1" smtClean="0"/>
              <a:t>Capture&amp;Compare</a:t>
            </a:r>
            <a:r>
              <a:rPr lang="en-US" sz="2800" dirty="0" smtClean="0"/>
              <a:t> channels</a:t>
            </a:r>
          </a:p>
          <a:p>
            <a:pPr lvl="1" eaLnBrk="1" hangingPunct="1"/>
            <a:r>
              <a:rPr lang="en-US" sz="2400" dirty="0" smtClean="0"/>
              <a:t>We may have multiple </a:t>
            </a:r>
            <a:r>
              <a:rPr lang="en-US" sz="2400" dirty="0" err="1" smtClean="0"/>
              <a:t>Timer_A</a:t>
            </a:r>
            <a:r>
              <a:rPr lang="en-US" sz="2400" dirty="0" smtClean="0"/>
              <a:t> modules that can operate on independent time bases</a:t>
            </a:r>
          </a:p>
          <a:p>
            <a:pPr eaLnBrk="1" hangingPunct="1"/>
            <a:r>
              <a:rPr lang="en-US" sz="2800" dirty="0" smtClean="0"/>
              <a:t>Use HW (</a:t>
            </a:r>
            <a:r>
              <a:rPr lang="en-US" sz="2800" dirty="0" err="1" smtClean="0"/>
              <a:t>TimerA</a:t>
            </a:r>
            <a:r>
              <a:rPr lang="en-US" sz="2800" dirty="0" smtClean="0"/>
              <a:t>) for more precise timing and reserve software for the less critical tasks</a:t>
            </a:r>
          </a:p>
          <a:p>
            <a:pPr eaLnBrk="1" hangingPunct="1"/>
            <a:r>
              <a:rPr lang="en-US" sz="2800" dirty="0" smtClean="0"/>
              <a:t>TACCR0 is special</a:t>
            </a:r>
          </a:p>
          <a:p>
            <a:pPr lvl="1" eaLnBrk="1" hangingPunct="1"/>
            <a:r>
              <a:rPr lang="en-US" sz="2400" dirty="0" smtClean="0"/>
              <a:t>Used for UP and UP/DOWN mode and cannot be used for usual functions</a:t>
            </a:r>
          </a:p>
          <a:p>
            <a:pPr lvl="1" eaLnBrk="1" hangingPunct="1"/>
            <a:r>
              <a:rPr lang="en-US" sz="2400" dirty="0" smtClean="0"/>
              <a:t>Has its own interrupt vector with a higher priority than the other interrupts from </a:t>
            </a:r>
            <a:r>
              <a:rPr lang="en-US" sz="2400" dirty="0" err="1" smtClean="0"/>
              <a:t>TimerA</a:t>
            </a:r>
            <a:r>
              <a:rPr lang="en-US" sz="2400" dirty="0" smtClean="0"/>
              <a:t>, which all share a common vector</a:t>
            </a:r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0D5CF-2B9C-4603-94D4-E9C4E9A9F095}" type="slidenum">
              <a:rPr lang="en-US"/>
              <a:pPr/>
              <a:t>21</a:t>
            </a:fld>
            <a:endParaRPr lang="en-US"/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457200" y="1686560"/>
            <a:ext cx="3886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4648200" y="1686560"/>
            <a:ext cx="3886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4648200" y="4124960"/>
            <a:ext cx="3886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457200" y="4124960"/>
            <a:ext cx="3886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6"/>
          <p:cNvSpPr>
            <a:spLocks noChangeShapeType="1"/>
          </p:cNvSpPr>
          <p:nvPr/>
        </p:nvSpPr>
        <p:spPr bwMode="auto">
          <a:xfrm flipV="1">
            <a:off x="1035050" y="4671060"/>
            <a:ext cx="1588" cy="166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533400" y="4667885"/>
            <a:ext cx="450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0FFFFh</a:t>
            </a:r>
            <a:endParaRPr lang="en-US" sz="1400">
              <a:latin typeface="Arial" charset="0"/>
            </a:endParaRPr>
          </a:p>
        </p:txBody>
      </p:sp>
      <p:sp>
        <p:nvSpPr>
          <p:cNvPr id="1036" name="Line 8"/>
          <p:cNvSpPr>
            <a:spLocks noChangeShapeType="1"/>
          </p:cNvSpPr>
          <p:nvPr/>
        </p:nvSpPr>
        <p:spPr bwMode="auto">
          <a:xfrm>
            <a:off x="869950" y="6185535"/>
            <a:ext cx="33321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7" name="Rectangle 9"/>
          <p:cNvSpPr>
            <a:spLocks noChangeArrowheads="1"/>
          </p:cNvSpPr>
          <p:nvPr/>
        </p:nvSpPr>
        <p:spPr bwMode="auto">
          <a:xfrm>
            <a:off x="700088" y="613473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0h</a:t>
            </a:r>
            <a:endParaRPr lang="en-US" sz="1400">
              <a:latin typeface="Arial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V="1">
            <a:off x="1035050" y="5267960"/>
            <a:ext cx="1098550" cy="9175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Line 11"/>
          <p:cNvSpPr>
            <a:spLocks noChangeShapeType="1"/>
          </p:cNvSpPr>
          <p:nvPr/>
        </p:nvSpPr>
        <p:spPr bwMode="auto">
          <a:xfrm>
            <a:off x="2133600" y="5267960"/>
            <a:ext cx="3175" cy="9175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" name="Line 12"/>
          <p:cNvSpPr>
            <a:spLocks noChangeShapeType="1"/>
          </p:cNvSpPr>
          <p:nvPr/>
        </p:nvSpPr>
        <p:spPr bwMode="auto">
          <a:xfrm flipV="1">
            <a:off x="2133600" y="5267960"/>
            <a:ext cx="1066800" cy="9175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" name="Line 13"/>
          <p:cNvSpPr>
            <a:spLocks noChangeShapeType="1"/>
          </p:cNvSpPr>
          <p:nvPr/>
        </p:nvSpPr>
        <p:spPr bwMode="auto">
          <a:xfrm>
            <a:off x="3200400" y="5267960"/>
            <a:ext cx="1588" cy="9080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2" name="Line 14"/>
          <p:cNvSpPr>
            <a:spLocks noChangeShapeType="1"/>
          </p:cNvSpPr>
          <p:nvPr/>
        </p:nvSpPr>
        <p:spPr bwMode="auto">
          <a:xfrm flipV="1">
            <a:off x="3200400" y="5872798"/>
            <a:ext cx="382588" cy="3032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3" name="Line 15"/>
          <p:cNvSpPr>
            <a:spLocks noChangeShapeType="1"/>
          </p:cNvSpPr>
          <p:nvPr/>
        </p:nvSpPr>
        <p:spPr bwMode="auto">
          <a:xfrm>
            <a:off x="1066800" y="5267960"/>
            <a:ext cx="31130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" name="Rectangle 16"/>
          <p:cNvSpPr>
            <a:spLocks noChangeArrowheads="1"/>
          </p:cNvSpPr>
          <p:nvPr/>
        </p:nvSpPr>
        <p:spPr bwMode="auto">
          <a:xfrm>
            <a:off x="685800" y="5191760"/>
            <a:ext cx="346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CCR0</a:t>
            </a:r>
            <a:endParaRPr lang="en-US" sz="1400">
              <a:latin typeface="Arial" charset="0"/>
            </a:endParaRPr>
          </a:p>
        </p:txBody>
      </p:sp>
      <p:sp>
        <p:nvSpPr>
          <p:cNvPr id="1045" name="Line 17"/>
          <p:cNvSpPr>
            <a:spLocks noChangeShapeType="1"/>
          </p:cNvSpPr>
          <p:nvPr/>
        </p:nvSpPr>
        <p:spPr bwMode="auto">
          <a:xfrm flipV="1">
            <a:off x="542925" y="4671060"/>
            <a:ext cx="1588" cy="1508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6" name="Rectangle 18"/>
          <p:cNvSpPr>
            <a:spLocks noChangeArrowheads="1"/>
          </p:cNvSpPr>
          <p:nvPr/>
        </p:nvSpPr>
        <p:spPr bwMode="auto">
          <a:xfrm>
            <a:off x="685800" y="1838960"/>
            <a:ext cx="2849563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33363" indent="-233363" eaLnBrk="0" hangingPunct="0">
              <a:lnSpc>
                <a:spcPct val="90000"/>
              </a:lnSpc>
              <a:spcAft>
                <a:spcPct val="10000"/>
              </a:spcAft>
              <a:buClr>
                <a:schemeClr val="accent1"/>
              </a:buClr>
              <a:buSzPct val="110000"/>
              <a:buFont typeface="Monotype Sorts" pitchFamily="2" charset="2"/>
              <a:buNone/>
            </a:pPr>
            <a:r>
              <a:rPr lang="en-US" sz="1400" b="1">
                <a:latin typeface="Arial" charset="0"/>
              </a:rPr>
              <a:t>Stop/Halt Mode</a:t>
            </a:r>
          </a:p>
          <a:p>
            <a:pPr marL="571500" lvl="1" indent="-223838" eaLnBrk="0" hangingPunct="0"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110000"/>
              <a:buFont typeface="Monotype Sorts" pitchFamily="2" charset="2"/>
              <a:buNone/>
            </a:pPr>
            <a:r>
              <a:rPr lang="en-US" sz="1200">
                <a:latin typeface="Arial" charset="0"/>
              </a:rPr>
              <a:t>Timer is halted with the next +CLK</a:t>
            </a:r>
          </a:p>
        </p:txBody>
      </p:sp>
      <p:sp>
        <p:nvSpPr>
          <p:cNvPr id="1047" name="Rectangle 19"/>
          <p:cNvSpPr>
            <a:spLocks noChangeArrowheads="1"/>
          </p:cNvSpPr>
          <p:nvPr/>
        </p:nvSpPr>
        <p:spPr bwMode="auto">
          <a:xfrm>
            <a:off x="990600" y="4124960"/>
            <a:ext cx="31242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233363" indent="-233363" eaLnBrk="0" hangingPunct="0">
              <a:lnSpc>
                <a:spcPct val="90000"/>
              </a:lnSpc>
              <a:spcAft>
                <a:spcPct val="10000"/>
              </a:spcAft>
              <a:buClr>
                <a:schemeClr val="accent1"/>
              </a:buClr>
              <a:buSzPct val="110000"/>
              <a:buFont typeface="Monotype Sorts" pitchFamily="2" charset="2"/>
              <a:buNone/>
            </a:pPr>
            <a:r>
              <a:rPr lang="en-US" sz="1400" b="1">
                <a:latin typeface="Arial" charset="0"/>
              </a:rPr>
              <a:t>UP Mode</a:t>
            </a:r>
          </a:p>
          <a:p>
            <a:pPr marL="571500" lvl="1" indent="-223838" eaLnBrk="0" hangingPunct="0"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110000"/>
              <a:buFont typeface="Monotype Sorts" pitchFamily="2" charset="2"/>
              <a:buNone/>
            </a:pPr>
            <a:r>
              <a:rPr lang="en-US" sz="1200">
                <a:latin typeface="Arial" charset="0"/>
              </a:rPr>
              <a:t>Timer counts between 0 and CCR0</a:t>
            </a:r>
            <a:endParaRPr lang="en-US" sz="1400">
              <a:latin typeface="Arial" charset="0"/>
            </a:endParaRPr>
          </a:p>
        </p:txBody>
      </p:sp>
      <p:graphicFrame>
        <p:nvGraphicFramePr>
          <p:cNvPr id="1026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2219960"/>
          <a:ext cx="3687763" cy="1690688"/>
        </p:xfrm>
        <a:graphic>
          <a:graphicData uri="http://schemas.openxmlformats.org/presentationml/2006/ole">
            <p:oleObj spid="_x0000_s1026" name="Microsoft Drawing" r:id="rId4" imgW="5143320" imgH="1699920" progId="">
              <p:embed/>
            </p:oleObj>
          </a:graphicData>
        </a:graphic>
      </p:graphicFrame>
      <p:graphicFrame>
        <p:nvGraphicFramePr>
          <p:cNvPr id="1027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4658360"/>
          <a:ext cx="3678238" cy="1690688"/>
        </p:xfrm>
        <a:graphic>
          <a:graphicData uri="http://schemas.openxmlformats.org/presentationml/2006/ole">
            <p:oleObj spid="_x0000_s1027" name="Microsoft Drawing" r:id="rId5" imgW="5128920" imgH="1699920" progId="">
              <p:embed/>
            </p:oleObj>
          </a:graphicData>
        </a:graphic>
      </p:graphicFrame>
      <p:sp>
        <p:nvSpPr>
          <p:cNvPr id="1048" name="Rectangle 22"/>
          <p:cNvSpPr>
            <a:spLocks noChangeArrowheads="1"/>
          </p:cNvSpPr>
          <p:nvPr/>
        </p:nvSpPr>
        <p:spPr bwMode="auto">
          <a:xfrm>
            <a:off x="5105400" y="4124960"/>
            <a:ext cx="250507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33363" indent="-233363" eaLnBrk="0" hangingPunct="0">
              <a:lnSpc>
                <a:spcPct val="90000"/>
              </a:lnSpc>
              <a:spcAft>
                <a:spcPct val="10000"/>
              </a:spcAft>
              <a:buClr>
                <a:schemeClr val="accent1"/>
              </a:buClr>
              <a:buSzPct val="110000"/>
              <a:buFont typeface="Monotype Sorts" pitchFamily="2" charset="2"/>
              <a:buNone/>
            </a:pPr>
            <a:r>
              <a:rPr lang="en-US" sz="1400" b="1">
                <a:latin typeface="Arial" charset="0"/>
              </a:rPr>
              <a:t>Continuous Mode</a:t>
            </a:r>
          </a:p>
          <a:p>
            <a:pPr marL="571500" lvl="1" indent="-223838" eaLnBrk="0" hangingPunct="0"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Font typeface="Monotype Sorts" pitchFamily="2" charset="2"/>
              <a:buNone/>
            </a:pPr>
            <a:r>
              <a:rPr lang="en-US" sz="1200">
                <a:latin typeface="Arial" charset="0"/>
              </a:rPr>
              <a:t>Timer continuously counts up</a:t>
            </a:r>
          </a:p>
        </p:txBody>
      </p:sp>
      <p:sp>
        <p:nvSpPr>
          <p:cNvPr id="1049" name="Rectangle 23"/>
          <p:cNvSpPr>
            <a:spLocks noChangeArrowheads="1"/>
          </p:cNvSpPr>
          <p:nvPr/>
        </p:nvSpPr>
        <p:spPr bwMode="auto">
          <a:xfrm>
            <a:off x="5029200" y="1686560"/>
            <a:ext cx="3324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33363" indent="-233363" eaLnBrk="0" hangingPunct="0">
              <a:lnSpc>
                <a:spcPct val="90000"/>
              </a:lnSpc>
              <a:spcAft>
                <a:spcPct val="10000"/>
              </a:spcAft>
              <a:buClr>
                <a:schemeClr val="accent1"/>
              </a:buClr>
              <a:buSzPct val="110000"/>
              <a:buFont typeface="Monotype Sorts" pitchFamily="2" charset="2"/>
              <a:buNone/>
            </a:pPr>
            <a:r>
              <a:rPr lang="en-US" sz="1400" b="1">
                <a:latin typeface="Arial" charset="0"/>
              </a:rPr>
              <a:t>UP/DOWN Mode</a:t>
            </a:r>
          </a:p>
          <a:p>
            <a:pPr marL="571500" lvl="1" indent="-223838" eaLnBrk="0" hangingPunct="0">
              <a:lnSpc>
                <a:spcPct val="90000"/>
              </a:lnSpc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Font typeface="Monotype Sorts" pitchFamily="2" charset="2"/>
              <a:buNone/>
            </a:pPr>
            <a:r>
              <a:rPr lang="en-US" sz="1200">
                <a:latin typeface="Arial" charset="0"/>
              </a:rPr>
              <a:t>Timer counts between 0 and CCR0 and 0</a:t>
            </a:r>
          </a:p>
        </p:txBody>
      </p:sp>
      <p:sp>
        <p:nvSpPr>
          <p:cNvPr id="1050" name="Line 25"/>
          <p:cNvSpPr>
            <a:spLocks noChangeShapeType="1"/>
          </p:cNvSpPr>
          <p:nvPr/>
        </p:nvSpPr>
        <p:spPr bwMode="auto">
          <a:xfrm>
            <a:off x="727075" y="2556510"/>
            <a:ext cx="3451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Timer_A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Counting Modes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9296" y="132080"/>
            <a:ext cx="4134704" cy="133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Mode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5CB80-10B7-42EF-8653-2735E61435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255" y="1384935"/>
            <a:ext cx="69532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578" y="3596323"/>
            <a:ext cx="77057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023360" y="518160"/>
            <a:ext cx="495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Counts up: 0, 1, …TACCR0, 0, 1 … (period is (TACCR0+1)</a:t>
            </a:r>
            <a:r>
              <a:rPr lang="en-US" dirty="0" err="1" smtClean="0">
                <a:solidFill>
                  <a:srgbClr val="FF0000"/>
                </a:solidFill>
              </a:rPr>
              <a:t>Tclk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</a:t>
            </a:r>
            <a:br>
              <a:rPr lang="en-US" dirty="0" smtClean="0"/>
            </a:b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5CB80-10B7-42EF-8653-2735E61435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7520" y="274320"/>
            <a:ext cx="4856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Counts up: 0, 1, …0xFFFF, 0, 1 … (period is (2^16)</a:t>
            </a:r>
            <a:r>
              <a:rPr lang="en-US" dirty="0" err="1" smtClean="0">
                <a:solidFill>
                  <a:srgbClr val="FF0000"/>
                </a:solidFill>
              </a:rPr>
              <a:t>Tclk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475" y="1246189"/>
            <a:ext cx="6466205" cy="190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9653" y="2806700"/>
            <a:ext cx="72675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5920" y="5273040"/>
            <a:ext cx="191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of CM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0" y="4259042"/>
            <a:ext cx="5212080" cy="259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Up/Down Mode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5CB80-10B7-42EF-8653-2735E61435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76800" y="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Counts up: 0, 1, …TACCR0, TACCR0-1, … 2, 1, 0, 1,  …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(period is (2*TACCR0)</a:t>
            </a:r>
            <a:r>
              <a:rPr lang="en-US" dirty="0" err="1" smtClean="0">
                <a:solidFill>
                  <a:srgbClr val="FF0000"/>
                </a:solidFill>
              </a:rPr>
              <a:t>Tclk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365" y="1253491"/>
            <a:ext cx="6325235" cy="185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883535"/>
            <a:ext cx="6346507" cy="212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970" y="1176973"/>
            <a:ext cx="7214870" cy="18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D070A-151D-4263-875C-84F40F9DBD48}" type="slidenum">
              <a:rPr lang="en-US"/>
              <a:pPr/>
              <a:t>25</a:t>
            </a:fld>
            <a:endParaRPr lang="en-US"/>
          </a:p>
        </p:txBody>
      </p:sp>
      <p:sp>
        <p:nvSpPr>
          <p:cNvPr id="20484" name="Line 2"/>
          <p:cNvSpPr>
            <a:spLocks noChangeShapeType="1"/>
          </p:cNvSpPr>
          <p:nvPr/>
        </p:nvSpPr>
        <p:spPr bwMode="auto">
          <a:xfrm flipH="1" flipV="1">
            <a:off x="3276600" y="3190875"/>
            <a:ext cx="0" cy="4572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 flipV="1">
            <a:off x="1604963" y="3201988"/>
            <a:ext cx="1587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 flipV="1">
            <a:off x="2030413" y="3201988"/>
            <a:ext cx="1587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 flipV="1">
            <a:off x="2454275" y="3201988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 flipV="1">
            <a:off x="2879725" y="3201988"/>
            <a:ext cx="1588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1487488" y="3303588"/>
            <a:ext cx="1941512" cy="2682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Rectangle 1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Timer_A 16-bit Counter</a:t>
            </a:r>
          </a:p>
        </p:txBody>
      </p:sp>
      <p:sp>
        <p:nvSpPr>
          <p:cNvPr id="20491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979488" y="1447800"/>
            <a:ext cx="8164512" cy="5292725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20492" name="Freeform 9"/>
          <p:cNvSpPr>
            <a:spLocks/>
          </p:cNvSpPr>
          <p:nvPr/>
        </p:nvSpPr>
        <p:spPr bwMode="auto">
          <a:xfrm>
            <a:off x="3733800" y="3206750"/>
            <a:ext cx="4030663" cy="3068638"/>
          </a:xfrm>
          <a:custGeom>
            <a:avLst/>
            <a:gdLst>
              <a:gd name="T0" fmla="*/ 383 w 4028"/>
              <a:gd name="T1" fmla="*/ 0 h 3260"/>
              <a:gd name="T2" fmla="*/ 1151 w 4028"/>
              <a:gd name="T3" fmla="*/ 0 h 3260"/>
              <a:gd name="T4" fmla="*/ 1151 w 4028"/>
              <a:gd name="T5" fmla="*/ 2493 h 3260"/>
              <a:gd name="T6" fmla="*/ 4028 w 4028"/>
              <a:gd name="T7" fmla="*/ 2493 h 3260"/>
              <a:gd name="T8" fmla="*/ 4028 w 4028"/>
              <a:gd name="T9" fmla="*/ 3260 h 3260"/>
              <a:gd name="T10" fmla="*/ 0 w 4028"/>
              <a:gd name="T11" fmla="*/ 3260 h 3260"/>
              <a:gd name="T12" fmla="*/ 0 w 4028"/>
              <a:gd name="T13" fmla="*/ 0 h 3260"/>
              <a:gd name="T14" fmla="*/ 383 w 4028"/>
              <a:gd name="T15" fmla="*/ 0 h 32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28"/>
              <a:gd name="T25" fmla="*/ 0 h 3260"/>
              <a:gd name="T26" fmla="*/ 4028 w 4028"/>
              <a:gd name="T27" fmla="*/ 3260 h 32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28" h="3260">
                <a:moveTo>
                  <a:pt x="383" y="0"/>
                </a:moveTo>
                <a:lnTo>
                  <a:pt x="1151" y="0"/>
                </a:lnTo>
                <a:lnTo>
                  <a:pt x="1151" y="2493"/>
                </a:lnTo>
                <a:lnTo>
                  <a:pt x="4028" y="2493"/>
                </a:lnTo>
                <a:lnTo>
                  <a:pt x="4028" y="3260"/>
                </a:lnTo>
                <a:lnTo>
                  <a:pt x="0" y="3260"/>
                </a:lnTo>
                <a:lnTo>
                  <a:pt x="0" y="0"/>
                </a:lnTo>
                <a:lnTo>
                  <a:pt x="383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Freeform 10"/>
          <p:cNvSpPr>
            <a:spLocks/>
          </p:cNvSpPr>
          <p:nvPr/>
        </p:nvSpPr>
        <p:spPr bwMode="auto">
          <a:xfrm>
            <a:off x="4579938" y="3206750"/>
            <a:ext cx="3184525" cy="2346325"/>
          </a:xfrm>
          <a:custGeom>
            <a:avLst/>
            <a:gdLst>
              <a:gd name="T0" fmla="*/ 383 w 2877"/>
              <a:gd name="T1" fmla="*/ 0 h 2493"/>
              <a:gd name="T2" fmla="*/ 767 w 2877"/>
              <a:gd name="T3" fmla="*/ 0 h 2493"/>
              <a:gd name="T4" fmla="*/ 767 w 2877"/>
              <a:gd name="T5" fmla="*/ 1822 h 2493"/>
              <a:gd name="T6" fmla="*/ 2877 w 2877"/>
              <a:gd name="T7" fmla="*/ 1822 h 2493"/>
              <a:gd name="T8" fmla="*/ 2877 w 2877"/>
              <a:gd name="T9" fmla="*/ 2493 h 2493"/>
              <a:gd name="T10" fmla="*/ 0 w 2877"/>
              <a:gd name="T11" fmla="*/ 2493 h 2493"/>
              <a:gd name="T12" fmla="*/ 0 w 2877"/>
              <a:gd name="T13" fmla="*/ 0 h 2493"/>
              <a:gd name="T14" fmla="*/ 383 w 2877"/>
              <a:gd name="T15" fmla="*/ 0 h 24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77"/>
              <a:gd name="T25" fmla="*/ 0 h 2493"/>
              <a:gd name="T26" fmla="*/ 2877 w 2877"/>
              <a:gd name="T27" fmla="*/ 2493 h 24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77" h="2493">
                <a:moveTo>
                  <a:pt x="383" y="0"/>
                </a:moveTo>
                <a:lnTo>
                  <a:pt x="767" y="0"/>
                </a:lnTo>
                <a:lnTo>
                  <a:pt x="767" y="1822"/>
                </a:lnTo>
                <a:lnTo>
                  <a:pt x="2877" y="1822"/>
                </a:lnTo>
                <a:lnTo>
                  <a:pt x="2877" y="2493"/>
                </a:lnTo>
                <a:lnTo>
                  <a:pt x="0" y="2493"/>
                </a:lnTo>
                <a:lnTo>
                  <a:pt x="0" y="0"/>
                </a:lnTo>
                <a:lnTo>
                  <a:pt x="383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Freeform 11"/>
          <p:cNvSpPr>
            <a:spLocks/>
          </p:cNvSpPr>
          <p:nvPr/>
        </p:nvSpPr>
        <p:spPr bwMode="auto">
          <a:xfrm>
            <a:off x="5429250" y="3201988"/>
            <a:ext cx="2335213" cy="1719262"/>
          </a:xfrm>
          <a:custGeom>
            <a:avLst/>
            <a:gdLst>
              <a:gd name="T0" fmla="*/ 286 w 2110"/>
              <a:gd name="T1" fmla="*/ 0 h 1826"/>
              <a:gd name="T2" fmla="*/ 767 w 2110"/>
              <a:gd name="T3" fmla="*/ 4 h 1826"/>
              <a:gd name="T4" fmla="*/ 767 w 2110"/>
              <a:gd name="T5" fmla="*/ 1154 h 1826"/>
              <a:gd name="T6" fmla="*/ 2110 w 2110"/>
              <a:gd name="T7" fmla="*/ 1154 h 1826"/>
              <a:gd name="T8" fmla="*/ 2110 w 2110"/>
              <a:gd name="T9" fmla="*/ 1826 h 1826"/>
              <a:gd name="T10" fmla="*/ 0 w 2110"/>
              <a:gd name="T11" fmla="*/ 1826 h 1826"/>
              <a:gd name="T12" fmla="*/ 0 w 2110"/>
              <a:gd name="T13" fmla="*/ 4 h 1826"/>
              <a:gd name="T14" fmla="*/ 286 w 2110"/>
              <a:gd name="T15" fmla="*/ 0 h 18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10"/>
              <a:gd name="T25" fmla="*/ 0 h 1826"/>
              <a:gd name="T26" fmla="*/ 2110 w 2110"/>
              <a:gd name="T27" fmla="*/ 1826 h 182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10" h="1826">
                <a:moveTo>
                  <a:pt x="286" y="0"/>
                </a:moveTo>
                <a:lnTo>
                  <a:pt x="767" y="4"/>
                </a:lnTo>
                <a:lnTo>
                  <a:pt x="767" y="1154"/>
                </a:lnTo>
                <a:lnTo>
                  <a:pt x="2110" y="1154"/>
                </a:lnTo>
                <a:lnTo>
                  <a:pt x="2110" y="1826"/>
                </a:lnTo>
                <a:lnTo>
                  <a:pt x="0" y="1826"/>
                </a:lnTo>
                <a:lnTo>
                  <a:pt x="0" y="4"/>
                </a:lnTo>
                <a:lnTo>
                  <a:pt x="28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495" name="Group 12"/>
          <p:cNvGrpSpPr>
            <a:grpSpLocks/>
          </p:cNvGrpSpPr>
          <p:nvPr/>
        </p:nvGrpSpPr>
        <p:grpSpPr bwMode="auto">
          <a:xfrm>
            <a:off x="5638800" y="4284663"/>
            <a:ext cx="1917700" cy="563562"/>
            <a:chOff x="3270" y="2828"/>
            <a:chExt cx="866" cy="299"/>
          </a:xfrm>
        </p:grpSpPr>
        <p:sp>
          <p:nvSpPr>
            <p:cNvPr id="20622" name="Rectangle 13"/>
            <p:cNvSpPr>
              <a:spLocks noChangeArrowheads="1"/>
            </p:cNvSpPr>
            <p:nvPr/>
          </p:nvSpPr>
          <p:spPr bwMode="auto">
            <a:xfrm>
              <a:off x="3680" y="2833"/>
              <a:ext cx="276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Stop Mode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3" name="Rectangle 14"/>
            <p:cNvSpPr>
              <a:spLocks noChangeArrowheads="1"/>
            </p:cNvSpPr>
            <p:nvPr/>
          </p:nvSpPr>
          <p:spPr bwMode="auto">
            <a:xfrm>
              <a:off x="3666" y="2903"/>
              <a:ext cx="24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Up Mode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4" name="Rectangle 15"/>
            <p:cNvSpPr>
              <a:spLocks noChangeArrowheads="1"/>
            </p:cNvSpPr>
            <p:nvPr/>
          </p:nvSpPr>
          <p:spPr bwMode="auto">
            <a:xfrm>
              <a:off x="3689" y="2974"/>
              <a:ext cx="44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Continuous Mode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5" name="Rectangle 16"/>
            <p:cNvSpPr>
              <a:spLocks noChangeArrowheads="1"/>
            </p:cNvSpPr>
            <p:nvPr/>
          </p:nvSpPr>
          <p:spPr bwMode="auto">
            <a:xfrm>
              <a:off x="3684" y="3046"/>
              <a:ext cx="394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Up/Down Mode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6" name="Rectangle 17"/>
            <p:cNvSpPr>
              <a:spLocks noChangeArrowheads="1"/>
            </p:cNvSpPr>
            <p:nvPr/>
          </p:nvSpPr>
          <p:spPr bwMode="auto">
            <a:xfrm>
              <a:off x="3270" y="2828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7" name="Rectangle 18"/>
            <p:cNvSpPr>
              <a:spLocks noChangeArrowheads="1"/>
            </p:cNvSpPr>
            <p:nvPr/>
          </p:nvSpPr>
          <p:spPr bwMode="auto">
            <a:xfrm>
              <a:off x="3460" y="2828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8" name="Rectangle 19"/>
            <p:cNvSpPr>
              <a:spLocks noChangeArrowheads="1"/>
            </p:cNvSpPr>
            <p:nvPr/>
          </p:nvSpPr>
          <p:spPr bwMode="auto">
            <a:xfrm>
              <a:off x="3270" y="2899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9" name="Rectangle 20"/>
            <p:cNvSpPr>
              <a:spLocks noChangeArrowheads="1"/>
            </p:cNvSpPr>
            <p:nvPr/>
          </p:nvSpPr>
          <p:spPr bwMode="auto">
            <a:xfrm>
              <a:off x="3460" y="2899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30" name="Rectangle 21"/>
            <p:cNvSpPr>
              <a:spLocks noChangeArrowheads="1"/>
            </p:cNvSpPr>
            <p:nvPr/>
          </p:nvSpPr>
          <p:spPr bwMode="auto">
            <a:xfrm>
              <a:off x="3270" y="2968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31" name="Rectangle 22"/>
            <p:cNvSpPr>
              <a:spLocks noChangeArrowheads="1"/>
            </p:cNvSpPr>
            <p:nvPr/>
          </p:nvSpPr>
          <p:spPr bwMode="auto">
            <a:xfrm>
              <a:off x="3460" y="2968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32" name="Rectangle 23"/>
            <p:cNvSpPr>
              <a:spLocks noChangeArrowheads="1"/>
            </p:cNvSpPr>
            <p:nvPr/>
          </p:nvSpPr>
          <p:spPr bwMode="auto">
            <a:xfrm>
              <a:off x="3270" y="304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33" name="Rectangle 24"/>
            <p:cNvSpPr>
              <a:spLocks noChangeArrowheads="1"/>
            </p:cNvSpPr>
            <p:nvPr/>
          </p:nvSpPr>
          <p:spPr bwMode="auto">
            <a:xfrm>
              <a:off x="3460" y="304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496" name="Line 25"/>
          <p:cNvSpPr>
            <a:spLocks noChangeShapeType="1"/>
          </p:cNvSpPr>
          <p:nvPr/>
        </p:nvSpPr>
        <p:spPr bwMode="auto">
          <a:xfrm flipH="1" flipV="1">
            <a:off x="6276975" y="4103688"/>
            <a:ext cx="1588" cy="7270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26"/>
          <p:cNvSpPr>
            <a:spLocks noChangeShapeType="1"/>
          </p:cNvSpPr>
          <p:nvPr/>
        </p:nvSpPr>
        <p:spPr bwMode="auto">
          <a:xfrm flipH="1" flipV="1">
            <a:off x="5851525" y="4103688"/>
            <a:ext cx="1588" cy="7270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27"/>
          <p:cNvSpPr>
            <a:spLocks noChangeShapeType="1"/>
          </p:cNvSpPr>
          <p:nvPr/>
        </p:nvSpPr>
        <p:spPr bwMode="auto">
          <a:xfrm>
            <a:off x="5002213" y="4103688"/>
            <a:ext cx="1587" cy="13604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Rectangle 28"/>
          <p:cNvSpPr>
            <a:spLocks noChangeArrowheads="1"/>
          </p:cNvSpPr>
          <p:nvPr/>
        </p:nvSpPr>
        <p:spPr bwMode="auto">
          <a:xfrm>
            <a:off x="1182688" y="3201988"/>
            <a:ext cx="6791325" cy="4524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9"/>
          <p:cNvSpPr>
            <a:spLocks noChangeShapeType="1"/>
          </p:cNvSpPr>
          <p:nvPr/>
        </p:nvSpPr>
        <p:spPr bwMode="auto">
          <a:xfrm>
            <a:off x="5002213" y="3201988"/>
            <a:ext cx="1587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Line 30"/>
          <p:cNvSpPr>
            <a:spLocks noChangeShapeType="1"/>
          </p:cNvSpPr>
          <p:nvPr/>
        </p:nvSpPr>
        <p:spPr bwMode="auto">
          <a:xfrm>
            <a:off x="6700838" y="3201988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31"/>
          <p:cNvSpPr>
            <a:spLocks noChangeShapeType="1"/>
          </p:cNvSpPr>
          <p:nvPr/>
        </p:nvSpPr>
        <p:spPr bwMode="auto">
          <a:xfrm flipV="1">
            <a:off x="7124700" y="3201988"/>
            <a:ext cx="1588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Line 32"/>
          <p:cNvSpPr>
            <a:spLocks noChangeShapeType="1"/>
          </p:cNvSpPr>
          <p:nvPr/>
        </p:nvSpPr>
        <p:spPr bwMode="auto">
          <a:xfrm flipV="1">
            <a:off x="7548563" y="3201988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Rectangle 33"/>
          <p:cNvSpPr>
            <a:spLocks noChangeArrowheads="1"/>
          </p:cNvSpPr>
          <p:nvPr/>
        </p:nvSpPr>
        <p:spPr bwMode="auto">
          <a:xfrm>
            <a:off x="6775450" y="3389313"/>
            <a:ext cx="3032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CLR</a:t>
            </a:r>
            <a:endParaRPr lang="en-US" sz="1200">
              <a:latin typeface="Arial" charset="0"/>
            </a:endParaRPr>
          </a:p>
        </p:txBody>
      </p:sp>
      <p:sp>
        <p:nvSpPr>
          <p:cNvPr id="20505" name="Rectangle 34"/>
          <p:cNvSpPr>
            <a:spLocks noChangeArrowheads="1"/>
          </p:cNvSpPr>
          <p:nvPr/>
        </p:nvSpPr>
        <p:spPr bwMode="auto">
          <a:xfrm>
            <a:off x="7781925" y="3348038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en-US" sz="1000">
              <a:latin typeface="Arial" charset="0"/>
            </a:endParaRPr>
          </a:p>
        </p:txBody>
      </p:sp>
      <p:sp>
        <p:nvSpPr>
          <p:cNvPr id="20506" name="Rectangle 35"/>
          <p:cNvSpPr>
            <a:spLocks noChangeArrowheads="1"/>
          </p:cNvSpPr>
          <p:nvPr/>
        </p:nvSpPr>
        <p:spPr bwMode="auto">
          <a:xfrm>
            <a:off x="7277100" y="3336925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en-US" sz="1000">
              <a:latin typeface="Arial" charset="0"/>
            </a:endParaRPr>
          </a:p>
        </p:txBody>
      </p:sp>
      <p:sp>
        <p:nvSpPr>
          <p:cNvPr id="20507" name="Line 36"/>
          <p:cNvSpPr>
            <a:spLocks noChangeShapeType="1"/>
          </p:cNvSpPr>
          <p:nvPr/>
        </p:nvSpPr>
        <p:spPr bwMode="auto">
          <a:xfrm>
            <a:off x="3729038" y="3201988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37"/>
          <p:cNvSpPr>
            <a:spLocks noChangeShapeType="1"/>
          </p:cNvSpPr>
          <p:nvPr/>
        </p:nvSpPr>
        <p:spPr bwMode="auto">
          <a:xfrm>
            <a:off x="4151313" y="3201988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9" name="Line 38"/>
          <p:cNvSpPr>
            <a:spLocks noChangeShapeType="1"/>
          </p:cNvSpPr>
          <p:nvPr/>
        </p:nvSpPr>
        <p:spPr bwMode="auto">
          <a:xfrm>
            <a:off x="4576763" y="3201988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0" name="Rectangle 39"/>
          <p:cNvSpPr>
            <a:spLocks noChangeArrowheads="1"/>
          </p:cNvSpPr>
          <p:nvPr/>
        </p:nvSpPr>
        <p:spPr bwMode="auto">
          <a:xfrm>
            <a:off x="4683125" y="3259138"/>
            <a:ext cx="690563" cy="3365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1" name="Rectangle 40"/>
          <p:cNvSpPr>
            <a:spLocks noChangeArrowheads="1"/>
          </p:cNvSpPr>
          <p:nvPr/>
        </p:nvSpPr>
        <p:spPr bwMode="auto">
          <a:xfrm>
            <a:off x="4749800" y="3455988"/>
            <a:ext cx="4714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Divider</a:t>
            </a:r>
            <a:endParaRPr lang="en-US" sz="1200">
              <a:latin typeface="Arial" charset="0"/>
            </a:endParaRPr>
          </a:p>
        </p:txBody>
      </p:sp>
      <p:sp>
        <p:nvSpPr>
          <p:cNvPr id="20512" name="Rectangle 41"/>
          <p:cNvSpPr>
            <a:spLocks noChangeArrowheads="1"/>
          </p:cNvSpPr>
          <p:nvPr/>
        </p:nvSpPr>
        <p:spPr bwMode="auto">
          <a:xfrm>
            <a:off x="4822825" y="3275013"/>
            <a:ext cx="338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Input</a:t>
            </a:r>
            <a:endParaRPr lang="en-US" sz="1200">
              <a:latin typeface="Arial" charset="0"/>
            </a:endParaRPr>
          </a:p>
        </p:txBody>
      </p:sp>
      <p:sp>
        <p:nvSpPr>
          <p:cNvPr id="20513" name="Rectangle 42"/>
          <p:cNvSpPr>
            <a:spLocks noChangeArrowheads="1"/>
          </p:cNvSpPr>
          <p:nvPr/>
        </p:nvSpPr>
        <p:spPr bwMode="auto">
          <a:xfrm>
            <a:off x="3810000" y="3259138"/>
            <a:ext cx="649288" cy="3238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Rectangle 43"/>
          <p:cNvSpPr>
            <a:spLocks noChangeArrowheads="1"/>
          </p:cNvSpPr>
          <p:nvPr/>
        </p:nvSpPr>
        <p:spPr bwMode="auto">
          <a:xfrm>
            <a:off x="3956050" y="3448050"/>
            <a:ext cx="422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Select</a:t>
            </a:r>
            <a:endParaRPr lang="en-US" sz="1200">
              <a:latin typeface="Arial" charset="0"/>
            </a:endParaRPr>
          </a:p>
        </p:txBody>
      </p:sp>
      <p:sp>
        <p:nvSpPr>
          <p:cNvPr id="20515" name="Rectangle 44"/>
          <p:cNvSpPr>
            <a:spLocks noChangeArrowheads="1"/>
          </p:cNvSpPr>
          <p:nvPr/>
        </p:nvSpPr>
        <p:spPr bwMode="auto">
          <a:xfrm>
            <a:off x="4010025" y="3267075"/>
            <a:ext cx="338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Input</a:t>
            </a:r>
            <a:endParaRPr lang="en-US" sz="1200">
              <a:latin typeface="Arial" charset="0"/>
            </a:endParaRPr>
          </a:p>
        </p:txBody>
      </p:sp>
      <p:sp>
        <p:nvSpPr>
          <p:cNvPr id="20516" name="Rectangle 45"/>
          <p:cNvSpPr>
            <a:spLocks noChangeArrowheads="1"/>
          </p:cNvSpPr>
          <p:nvPr/>
        </p:nvSpPr>
        <p:spPr bwMode="auto">
          <a:xfrm>
            <a:off x="2163763" y="3343275"/>
            <a:ext cx="5397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 unused</a:t>
            </a:r>
            <a:endParaRPr lang="en-US" sz="1200" dirty="0">
              <a:latin typeface="Arial" charset="0"/>
            </a:endParaRPr>
          </a:p>
        </p:txBody>
      </p:sp>
      <p:sp>
        <p:nvSpPr>
          <p:cNvPr id="20517" name="Rectangle 46"/>
          <p:cNvSpPr>
            <a:spLocks noChangeArrowheads="1"/>
          </p:cNvSpPr>
          <p:nvPr/>
        </p:nvSpPr>
        <p:spPr bwMode="auto">
          <a:xfrm>
            <a:off x="6361113" y="3275013"/>
            <a:ext cx="2190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un-</a:t>
            </a:r>
            <a:endParaRPr lang="en-US" sz="1200">
              <a:latin typeface="Arial" charset="0"/>
            </a:endParaRPr>
          </a:p>
        </p:txBody>
      </p:sp>
      <p:sp>
        <p:nvSpPr>
          <p:cNvPr id="20518" name="Rectangle 47"/>
          <p:cNvSpPr>
            <a:spLocks noChangeArrowheads="1"/>
          </p:cNvSpPr>
          <p:nvPr/>
        </p:nvSpPr>
        <p:spPr bwMode="auto">
          <a:xfrm>
            <a:off x="6359525" y="3455988"/>
            <a:ext cx="3286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used</a:t>
            </a:r>
            <a:endParaRPr lang="en-US" sz="1200">
              <a:latin typeface="Arial" charset="0"/>
            </a:endParaRPr>
          </a:p>
        </p:txBody>
      </p:sp>
      <p:sp>
        <p:nvSpPr>
          <p:cNvPr id="20519" name="Rectangle 48"/>
          <p:cNvSpPr>
            <a:spLocks noChangeArrowheads="1"/>
          </p:cNvSpPr>
          <p:nvPr/>
        </p:nvSpPr>
        <p:spPr bwMode="auto">
          <a:xfrm>
            <a:off x="7558088" y="3309938"/>
            <a:ext cx="4508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TAIFG</a:t>
            </a:r>
            <a:endParaRPr lang="en-US" sz="1200">
              <a:latin typeface="Arial" charset="0"/>
            </a:endParaRPr>
          </a:p>
        </p:txBody>
      </p:sp>
      <p:sp>
        <p:nvSpPr>
          <p:cNvPr id="20520" name="Rectangle 49"/>
          <p:cNvSpPr>
            <a:spLocks noChangeArrowheads="1"/>
          </p:cNvSpPr>
          <p:nvPr/>
        </p:nvSpPr>
        <p:spPr bwMode="auto">
          <a:xfrm>
            <a:off x="7159625" y="3298825"/>
            <a:ext cx="339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TAIE</a:t>
            </a:r>
            <a:endParaRPr lang="en-US" sz="1200">
              <a:latin typeface="Arial" charset="0"/>
            </a:endParaRPr>
          </a:p>
        </p:txBody>
      </p:sp>
      <p:sp>
        <p:nvSpPr>
          <p:cNvPr id="20521" name="Rectangle 50"/>
          <p:cNvSpPr>
            <a:spLocks noChangeArrowheads="1"/>
          </p:cNvSpPr>
          <p:nvPr/>
        </p:nvSpPr>
        <p:spPr bwMode="auto">
          <a:xfrm>
            <a:off x="7731125" y="30384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20522" name="Rectangle 51"/>
          <p:cNvSpPr>
            <a:spLocks noChangeArrowheads="1"/>
          </p:cNvSpPr>
          <p:nvPr/>
        </p:nvSpPr>
        <p:spPr bwMode="auto">
          <a:xfrm>
            <a:off x="1325563" y="303847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15</a:t>
            </a:r>
            <a:endParaRPr lang="en-US" sz="1000">
              <a:latin typeface="Arial" charset="0"/>
            </a:endParaRPr>
          </a:p>
        </p:txBody>
      </p:sp>
      <p:sp>
        <p:nvSpPr>
          <p:cNvPr id="20523" name="Rectangle 52"/>
          <p:cNvSpPr>
            <a:spLocks noChangeArrowheads="1"/>
          </p:cNvSpPr>
          <p:nvPr/>
        </p:nvSpPr>
        <p:spPr bwMode="auto">
          <a:xfrm>
            <a:off x="381000" y="3573463"/>
            <a:ext cx="279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160h</a:t>
            </a:r>
            <a:endParaRPr lang="en-US" sz="1000">
              <a:latin typeface="Arial" charset="0"/>
            </a:endParaRPr>
          </a:p>
        </p:txBody>
      </p:sp>
      <p:sp>
        <p:nvSpPr>
          <p:cNvPr id="20524" name="Rectangle 53"/>
          <p:cNvSpPr>
            <a:spLocks noChangeArrowheads="1"/>
          </p:cNvSpPr>
          <p:nvPr/>
        </p:nvSpPr>
        <p:spPr bwMode="auto">
          <a:xfrm>
            <a:off x="385763" y="3211513"/>
            <a:ext cx="4032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TACTL</a:t>
            </a:r>
            <a:endParaRPr lang="en-US" sz="1000">
              <a:latin typeface="Arial" charset="0"/>
            </a:endParaRPr>
          </a:p>
        </p:txBody>
      </p:sp>
      <p:grpSp>
        <p:nvGrpSpPr>
          <p:cNvPr id="20525" name="Group 54"/>
          <p:cNvGrpSpPr>
            <a:grpSpLocks/>
          </p:cNvGrpSpPr>
          <p:nvPr/>
        </p:nvGrpSpPr>
        <p:grpSpPr bwMode="auto">
          <a:xfrm>
            <a:off x="1668463" y="3749675"/>
            <a:ext cx="182562" cy="284163"/>
            <a:chOff x="1476" y="2544"/>
            <a:chExt cx="82" cy="151"/>
          </a:xfrm>
        </p:grpSpPr>
        <p:sp>
          <p:nvSpPr>
            <p:cNvPr id="20620" name="Rectangle 55"/>
            <p:cNvSpPr>
              <a:spLocks noChangeArrowheads="1"/>
            </p:cNvSpPr>
            <p:nvPr/>
          </p:nvSpPr>
          <p:spPr bwMode="auto">
            <a:xfrm>
              <a:off x="1477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1" name="Rectangle 56"/>
            <p:cNvSpPr>
              <a:spLocks noChangeArrowheads="1"/>
            </p:cNvSpPr>
            <p:nvPr/>
          </p:nvSpPr>
          <p:spPr bwMode="auto">
            <a:xfrm>
              <a:off x="1476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26" name="Group 57"/>
          <p:cNvGrpSpPr>
            <a:grpSpLocks/>
          </p:cNvGrpSpPr>
          <p:nvPr/>
        </p:nvGrpSpPr>
        <p:grpSpPr bwMode="auto">
          <a:xfrm>
            <a:off x="2092325" y="3749675"/>
            <a:ext cx="179388" cy="284163"/>
            <a:chOff x="1667" y="2544"/>
            <a:chExt cx="81" cy="151"/>
          </a:xfrm>
        </p:grpSpPr>
        <p:sp>
          <p:nvSpPr>
            <p:cNvPr id="20618" name="Rectangle 58"/>
            <p:cNvSpPr>
              <a:spLocks noChangeArrowheads="1"/>
            </p:cNvSpPr>
            <p:nvPr/>
          </p:nvSpPr>
          <p:spPr bwMode="auto">
            <a:xfrm>
              <a:off x="1668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19" name="Rectangle 59"/>
            <p:cNvSpPr>
              <a:spLocks noChangeArrowheads="1"/>
            </p:cNvSpPr>
            <p:nvPr/>
          </p:nvSpPr>
          <p:spPr bwMode="auto">
            <a:xfrm>
              <a:off x="1667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27" name="Group 60"/>
          <p:cNvGrpSpPr>
            <a:grpSpLocks/>
          </p:cNvGrpSpPr>
          <p:nvPr/>
        </p:nvGrpSpPr>
        <p:grpSpPr bwMode="auto">
          <a:xfrm>
            <a:off x="1246188" y="3749675"/>
            <a:ext cx="179387" cy="284163"/>
            <a:chOff x="1285" y="2544"/>
            <a:chExt cx="81" cy="151"/>
          </a:xfrm>
        </p:grpSpPr>
        <p:sp>
          <p:nvSpPr>
            <p:cNvPr id="20616" name="Rectangle 61"/>
            <p:cNvSpPr>
              <a:spLocks noChangeArrowheads="1"/>
            </p:cNvSpPr>
            <p:nvPr/>
          </p:nvSpPr>
          <p:spPr bwMode="auto">
            <a:xfrm>
              <a:off x="1286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17" name="Rectangle 62"/>
            <p:cNvSpPr>
              <a:spLocks noChangeArrowheads="1"/>
            </p:cNvSpPr>
            <p:nvPr/>
          </p:nvSpPr>
          <p:spPr bwMode="auto">
            <a:xfrm>
              <a:off x="1285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28" name="Group 63"/>
          <p:cNvGrpSpPr>
            <a:grpSpLocks/>
          </p:cNvGrpSpPr>
          <p:nvPr/>
        </p:nvGrpSpPr>
        <p:grpSpPr bwMode="auto">
          <a:xfrm>
            <a:off x="2519363" y="3749675"/>
            <a:ext cx="182562" cy="284163"/>
            <a:chOff x="1860" y="2544"/>
            <a:chExt cx="83" cy="151"/>
          </a:xfrm>
        </p:grpSpPr>
        <p:sp>
          <p:nvSpPr>
            <p:cNvPr id="20614" name="Rectangle 64"/>
            <p:cNvSpPr>
              <a:spLocks noChangeArrowheads="1"/>
            </p:cNvSpPr>
            <p:nvPr/>
          </p:nvSpPr>
          <p:spPr bwMode="auto">
            <a:xfrm>
              <a:off x="1862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15" name="Rectangle 65"/>
            <p:cNvSpPr>
              <a:spLocks noChangeArrowheads="1"/>
            </p:cNvSpPr>
            <p:nvPr/>
          </p:nvSpPr>
          <p:spPr bwMode="auto">
            <a:xfrm>
              <a:off x="1860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29" name="Group 66"/>
          <p:cNvGrpSpPr>
            <a:grpSpLocks/>
          </p:cNvGrpSpPr>
          <p:nvPr/>
        </p:nvGrpSpPr>
        <p:grpSpPr bwMode="auto">
          <a:xfrm>
            <a:off x="2943225" y="3749675"/>
            <a:ext cx="177800" cy="284163"/>
            <a:chOff x="2052" y="2544"/>
            <a:chExt cx="80" cy="151"/>
          </a:xfrm>
        </p:grpSpPr>
        <p:sp>
          <p:nvSpPr>
            <p:cNvPr id="20612" name="Rectangle 67"/>
            <p:cNvSpPr>
              <a:spLocks noChangeArrowheads="1"/>
            </p:cNvSpPr>
            <p:nvPr/>
          </p:nvSpPr>
          <p:spPr bwMode="auto">
            <a:xfrm>
              <a:off x="2052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13" name="Rectangle 68"/>
            <p:cNvSpPr>
              <a:spLocks noChangeArrowheads="1"/>
            </p:cNvSpPr>
            <p:nvPr/>
          </p:nvSpPr>
          <p:spPr bwMode="auto">
            <a:xfrm>
              <a:off x="2052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0" name="Group 69"/>
          <p:cNvGrpSpPr>
            <a:grpSpLocks/>
          </p:cNvGrpSpPr>
          <p:nvPr/>
        </p:nvGrpSpPr>
        <p:grpSpPr bwMode="auto">
          <a:xfrm>
            <a:off x="3794125" y="3749675"/>
            <a:ext cx="179388" cy="284163"/>
            <a:chOff x="2436" y="2544"/>
            <a:chExt cx="81" cy="151"/>
          </a:xfrm>
        </p:grpSpPr>
        <p:sp>
          <p:nvSpPr>
            <p:cNvPr id="20610" name="Rectangle 70"/>
            <p:cNvSpPr>
              <a:spLocks noChangeArrowheads="1"/>
            </p:cNvSpPr>
            <p:nvPr/>
          </p:nvSpPr>
          <p:spPr bwMode="auto">
            <a:xfrm>
              <a:off x="2437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11" name="Rectangle 71"/>
            <p:cNvSpPr>
              <a:spLocks noChangeArrowheads="1"/>
            </p:cNvSpPr>
            <p:nvPr/>
          </p:nvSpPr>
          <p:spPr bwMode="auto">
            <a:xfrm>
              <a:off x="2436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1" name="Group 72"/>
          <p:cNvGrpSpPr>
            <a:grpSpLocks/>
          </p:cNvGrpSpPr>
          <p:nvPr/>
        </p:nvGrpSpPr>
        <p:grpSpPr bwMode="auto">
          <a:xfrm>
            <a:off x="4214813" y="3749675"/>
            <a:ext cx="177800" cy="284163"/>
            <a:chOff x="2626" y="2544"/>
            <a:chExt cx="81" cy="151"/>
          </a:xfrm>
        </p:grpSpPr>
        <p:sp>
          <p:nvSpPr>
            <p:cNvPr id="20608" name="Rectangle 73"/>
            <p:cNvSpPr>
              <a:spLocks noChangeArrowheads="1"/>
            </p:cNvSpPr>
            <p:nvPr/>
          </p:nvSpPr>
          <p:spPr bwMode="auto">
            <a:xfrm>
              <a:off x="2626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09" name="Rectangle 74"/>
            <p:cNvSpPr>
              <a:spLocks noChangeArrowheads="1"/>
            </p:cNvSpPr>
            <p:nvPr/>
          </p:nvSpPr>
          <p:spPr bwMode="auto">
            <a:xfrm>
              <a:off x="2626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2" name="Group 75"/>
          <p:cNvGrpSpPr>
            <a:grpSpLocks/>
          </p:cNvGrpSpPr>
          <p:nvPr/>
        </p:nvGrpSpPr>
        <p:grpSpPr bwMode="auto">
          <a:xfrm>
            <a:off x="4641850" y="3749675"/>
            <a:ext cx="177800" cy="284163"/>
            <a:chOff x="2819" y="2544"/>
            <a:chExt cx="81" cy="151"/>
          </a:xfrm>
        </p:grpSpPr>
        <p:sp>
          <p:nvSpPr>
            <p:cNvPr id="20606" name="Rectangle 76"/>
            <p:cNvSpPr>
              <a:spLocks noChangeArrowheads="1"/>
            </p:cNvSpPr>
            <p:nvPr/>
          </p:nvSpPr>
          <p:spPr bwMode="auto">
            <a:xfrm>
              <a:off x="2820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07" name="Rectangle 77"/>
            <p:cNvSpPr>
              <a:spLocks noChangeArrowheads="1"/>
            </p:cNvSpPr>
            <p:nvPr/>
          </p:nvSpPr>
          <p:spPr bwMode="auto">
            <a:xfrm>
              <a:off x="2819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3" name="Group 78"/>
          <p:cNvGrpSpPr>
            <a:grpSpLocks/>
          </p:cNvGrpSpPr>
          <p:nvPr/>
        </p:nvGrpSpPr>
        <p:grpSpPr bwMode="auto">
          <a:xfrm>
            <a:off x="3367088" y="3749675"/>
            <a:ext cx="177800" cy="284163"/>
            <a:chOff x="2243" y="2544"/>
            <a:chExt cx="81" cy="151"/>
          </a:xfrm>
        </p:grpSpPr>
        <p:sp>
          <p:nvSpPr>
            <p:cNvPr id="20604" name="Rectangle 79"/>
            <p:cNvSpPr>
              <a:spLocks noChangeArrowheads="1"/>
            </p:cNvSpPr>
            <p:nvPr/>
          </p:nvSpPr>
          <p:spPr bwMode="auto">
            <a:xfrm>
              <a:off x="2243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05" name="Rectangle 80"/>
            <p:cNvSpPr>
              <a:spLocks noChangeArrowheads="1"/>
            </p:cNvSpPr>
            <p:nvPr/>
          </p:nvSpPr>
          <p:spPr bwMode="auto">
            <a:xfrm>
              <a:off x="2243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4" name="Group 81"/>
          <p:cNvGrpSpPr>
            <a:grpSpLocks/>
          </p:cNvGrpSpPr>
          <p:nvPr/>
        </p:nvGrpSpPr>
        <p:grpSpPr bwMode="auto">
          <a:xfrm>
            <a:off x="5065713" y="3749675"/>
            <a:ext cx="177800" cy="284163"/>
            <a:chOff x="3011" y="2544"/>
            <a:chExt cx="80" cy="151"/>
          </a:xfrm>
        </p:grpSpPr>
        <p:sp>
          <p:nvSpPr>
            <p:cNvPr id="20602" name="Rectangle 82"/>
            <p:cNvSpPr>
              <a:spLocks noChangeArrowheads="1"/>
            </p:cNvSpPr>
            <p:nvPr/>
          </p:nvSpPr>
          <p:spPr bwMode="auto">
            <a:xfrm>
              <a:off x="3011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03" name="Rectangle 83"/>
            <p:cNvSpPr>
              <a:spLocks noChangeArrowheads="1"/>
            </p:cNvSpPr>
            <p:nvPr/>
          </p:nvSpPr>
          <p:spPr bwMode="auto">
            <a:xfrm>
              <a:off x="3012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5" name="Group 84"/>
          <p:cNvGrpSpPr>
            <a:grpSpLocks/>
          </p:cNvGrpSpPr>
          <p:nvPr/>
        </p:nvGrpSpPr>
        <p:grpSpPr bwMode="auto">
          <a:xfrm>
            <a:off x="5491163" y="3749675"/>
            <a:ext cx="176212" cy="284163"/>
            <a:chOff x="3203" y="2544"/>
            <a:chExt cx="80" cy="151"/>
          </a:xfrm>
        </p:grpSpPr>
        <p:sp>
          <p:nvSpPr>
            <p:cNvPr id="20600" name="Rectangle 85"/>
            <p:cNvSpPr>
              <a:spLocks noChangeArrowheads="1"/>
            </p:cNvSpPr>
            <p:nvPr/>
          </p:nvSpPr>
          <p:spPr bwMode="auto">
            <a:xfrm>
              <a:off x="3203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01" name="Rectangle 86"/>
            <p:cNvSpPr>
              <a:spLocks noChangeArrowheads="1"/>
            </p:cNvSpPr>
            <p:nvPr/>
          </p:nvSpPr>
          <p:spPr bwMode="auto">
            <a:xfrm>
              <a:off x="3203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6" name="Group 87"/>
          <p:cNvGrpSpPr>
            <a:grpSpLocks/>
          </p:cNvGrpSpPr>
          <p:nvPr/>
        </p:nvGrpSpPr>
        <p:grpSpPr bwMode="auto">
          <a:xfrm>
            <a:off x="5908675" y="3749675"/>
            <a:ext cx="182563" cy="284163"/>
            <a:chOff x="3392" y="2544"/>
            <a:chExt cx="82" cy="151"/>
          </a:xfrm>
        </p:grpSpPr>
        <p:sp>
          <p:nvSpPr>
            <p:cNvPr id="20598" name="Rectangle 88"/>
            <p:cNvSpPr>
              <a:spLocks noChangeArrowheads="1"/>
            </p:cNvSpPr>
            <p:nvPr/>
          </p:nvSpPr>
          <p:spPr bwMode="auto">
            <a:xfrm>
              <a:off x="3394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99" name="Rectangle 89"/>
            <p:cNvSpPr>
              <a:spLocks noChangeArrowheads="1"/>
            </p:cNvSpPr>
            <p:nvPr/>
          </p:nvSpPr>
          <p:spPr bwMode="auto">
            <a:xfrm>
              <a:off x="3392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7" name="Group 90"/>
          <p:cNvGrpSpPr>
            <a:grpSpLocks/>
          </p:cNvGrpSpPr>
          <p:nvPr/>
        </p:nvGrpSpPr>
        <p:grpSpPr bwMode="auto">
          <a:xfrm>
            <a:off x="6338888" y="3749675"/>
            <a:ext cx="184150" cy="284163"/>
            <a:chOff x="3586" y="2544"/>
            <a:chExt cx="83" cy="151"/>
          </a:xfrm>
        </p:grpSpPr>
        <p:sp>
          <p:nvSpPr>
            <p:cNvPr id="20596" name="Rectangle 91"/>
            <p:cNvSpPr>
              <a:spLocks noChangeArrowheads="1"/>
            </p:cNvSpPr>
            <p:nvPr/>
          </p:nvSpPr>
          <p:spPr bwMode="auto">
            <a:xfrm>
              <a:off x="3588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97" name="Rectangle 92"/>
            <p:cNvSpPr>
              <a:spLocks noChangeArrowheads="1"/>
            </p:cNvSpPr>
            <p:nvPr/>
          </p:nvSpPr>
          <p:spPr bwMode="auto">
            <a:xfrm>
              <a:off x="3586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8" name="Group 93"/>
          <p:cNvGrpSpPr>
            <a:grpSpLocks/>
          </p:cNvGrpSpPr>
          <p:nvPr/>
        </p:nvGrpSpPr>
        <p:grpSpPr bwMode="auto">
          <a:xfrm>
            <a:off x="7610475" y="3749675"/>
            <a:ext cx="177800" cy="284163"/>
            <a:chOff x="4161" y="2544"/>
            <a:chExt cx="80" cy="151"/>
          </a:xfrm>
        </p:grpSpPr>
        <p:sp>
          <p:nvSpPr>
            <p:cNvPr id="20594" name="Rectangle 94"/>
            <p:cNvSpPr>
              <a:spLocks noChangeArrowheads="1"/>
            </p:cNvSpPr>
            <p:nvPr/>
          </p:nvSpPr>
          <p:spPr bwMode="auto">
            <a:xfrm>
              <a:off x="4161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95" name="Rectangle 95"/>
            <p:cNvSpPr>
              <a:spLocks noChangeArrowheads="1"/>
            </p:cNvSpPr>
            <p:nvPr/>
          </p:nvSpPr>
          <p:spPr bwMode="auto">
            <a:xfrm>
              <a:off x="4161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39" name="Group 96"/>
          <p:cNvGrpSpPr>
            <a:grpSpLocks/>
          </p:cNvGrpSpPr>
          <p:nvPr/>
        </p:nvGrpSpPr>
        <p:grpSpPr bwMode="auto">
          <a:xfrm>
            <a:off x="7191375" y="3749675"/>
            <a:ext cx="177800" cy="284163"/>
            <a:chOff x="3971" y="2544"/>
            <a:chExt cx="81" cy="151"/>
          </a:xfrm>
        </p:grpSpPr>
        <p:sp>
          <p:nvSpPr>
            <p:cNvPr id="20592" name="Rectangle 97"/>
            <p:cNvSpPr>
              <a:spLocks noChangeArrowheads="1"/>
            </p:cNvSpPr>
            <p:nvPr/>
          </p:nvSpPr>
          <p:spPr bwMode="auto">
            <a:xfrm>
              <a:off x="3971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93" name="Rectangle 98"/>
            <p:cNvSpPr>
              <a:spLocks noChangeArrowheads="1"/>
            </p:cNvSpPr>
            <p:nvPr/>
          </p:nvSpPr>
          <p:spPr bwMode="auto">
            <a:xfrm>
              <a:off x="3971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0540" name="Group 99"/>
          <p:cNvGrpSpPr>
            <a:grpSpLocks/>
          </p:cNvGrpSpPr>
          <p:nvPr/>
        </p:nvGrpSpPr>
        <p:grpSpPr bwMode="auto">
          <a:xfrm>
            <a:off x="6762750" y="3749675"/>
            <a:ext cx="230188" cy="284163"/>
            <a:chOff x="3778" y="2544"/>
            <a:chExt cx="104" cy="151"/>
          </a:xfrm>
        </p:grpSpPr>
        <p:sp>
          <p:nvSpPr>
            <p:cNvPr id="20590" name="Rectangle 100"/>
            <p:cNvSpPr>
              <a:spLocks noChangeArrowheads="1"/>
            </p:cNvSpPr>
            <p:nvPr/>
          </p:nvSpPr>
          <p:spPr bwMode="auto">
            <a:xfrm>
              <a:off x="3783" y="2544"/>
              <a:ext cx="99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(w)-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20591" name="Rectangle 101"/>
            <p:cNvSpPr>
              <a:spLocks noChangeArrowheads="1"/>
            </p:cNvSpPr>
            <p:nvPr/>
          </p:nvSpPr>
          <p:spPr bwMode="auto">
            <a:xfrm>
              <a:off x="3778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 dirty="0">
                <a:latin typeface="Arial" charset="0"/>
              </a:endParaRPr>
            </a:p>
          </p:txBody>
        </p:sp>
      </p:grpSp>
      <p:sp>
        <p:nvSpPr>
          <p:cNvPr id="20541" name="Line 102"/>
          <p:cNvSpPr>
            <a:spLocks noChangeShapeType="1"/>
          </p:cNvSpPr>
          <p:nvPr/>
        </p:nvSpPr>
        <p:spPr bwMode="auto">
          <a:xfrm flipV="1">
            <a:off x="5426075" y="3201988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2" name="Line 103"/>
          <p:cNvSpPr>
            <a:spLocks noChangeShapeType="1"/>
          </p:cNvSpPr>
          <p:nvPr/>
        </p:nvSpPr>
        <p:spPr bwMode="auto">
          <a:xfrm flipV="1">
            <a:off x="5851525" y="3201988"/>
            <a:ext cx="1588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3" name="Line 104"/>
          <p:cNvSpPr>
            <a:spLocks noChangeShapeType="1"/>
          </p:cNvSpPr>
          <p:nvPr/>
        </p:nvSpPr>
        <p:spPr bwMode="auto">
          <a:xfrm flipV="1">
            <a:off x="6276975" y="3201988"/>
            <a:ext cx="1588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Rectangle 105"/>
          <p:cNvSpPr>
            <a:spLocks noChangeArrowheads="1"/>
          </p:cNvSpPr>
          <p:nvPr/>
        </p:nvSpPr>
        <p:spPr bwMode="auto">
          <a:xfrm>
            <a:off x="5532438" y="3259138"/>
            <a:ext cx="690562" cy="3365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5" name="Rectangle 106"/>
          <p:cNvSpPr>
            <a:spLocks noChangeArrowheads="1"/>
          </p:cNvSpPr>
          <p:nvPr/>
        </p:nvSpPr>
        <p:spPr bwMode="auto">
          <a:xfrm>
            <a:off x="5565775" y="3455988"/>
            <a:ext cx="4889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Control</a:t>
            </a:r>
            <a:endParaRPr lang="en-US" sz="1200">
              <a:latin typeface="Arial" charset="0"/>
            </a:endParaRPr>
          </a:p>
        </p:txBody>
      </p:sp>
      <p:sp>
        <p:nvSpPr>
          <p:cNvPr id="20546" name="Rectangle 107"/>
          <p:cNvSpPr>
            <a:spLocks noChangeArrowheads="1"/>
          </p:cNvSpPr>
          <p:nvPr/>
        </p:nvSpPr>
        <p:spPr bwMode="auto">
          <a:xfrm>
            <a:off x="5668963" y="3275013"/>
            <a:ext cx="3794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Mode</a:t>
            </a:r>
            <a:endParaRPr lang="en-US" sz="1200">
              <a:latin typeface="Arial" charset="0"/>
            </a:endParaRPr>
          </a:p>
        </p:txBody>
      </p:sp>
      <p:grpSp>
        <p:nvGrpSpPr>
          <p:cNvPr id="20547" name="Group 108"/>
          <p:cNvGrpSpPr>
            <a:grpSpLocks/>
          </p:cNvGrpSpPr>
          <p:nvPr/>
        </p:nvGrpSpPr>
        <p:grpSpPr bwMode="auto">
          <a:xfrm>
            <a:off x="4791075" y="4913313"/>
            <a:ext cx="1384300" cy="566737"/>
            <a:chOff x="2887" y="3162"/>
            <a:chExt cx="625" cy="301"/>
          </a:xfrm>
        </p:grpSpPr>
        <p:sp>
          <p:nvSpPr>
            <p:cNvPr id="20577" name="Rectangle 109"/>
            <p:cNvSpPr>
              <a:spLocks noChangeArrowheads="1"/>
            </p:cNvSpPr>
            <p:nvPr/>
          </p:nvSpPr>
          <p:spPr bwMode="auto">
            <a:xfrm>
              <a:off x="3248" y="3232"/>
              <a:ext cx="11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 1/2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78" name="Rectangle 110"/>
            <p:cNvSpPr>
              <a:spLocks noChangeArrowheads="1"/>
            </p:cNvSpPr>
            <p:nvPr/>
          </p:nvSpPr>
          <p:spPr bwMode="auto">
            <a:xfrm>
              <a:off x="3248" y="3307"/>
              <a:ext cx="11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 1/4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79" name="Rectangle 111"/>
            <p:cNvSpPr>
              <a:spLocks noChangeArrowheads="1"/>
            </p:cNvSpPr>
            <p:nvPr/>
          </p:nvSpPr>
          <p:spPr bwMode="auto">
            <a:xfrm>
              <a:off x="3248" y="3383"/>
              <a:ext cx="11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 1/8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0" name="Rectangle 112"/>
            <p:cNvSpPr>
              <a:spLocks noChangeArrowheads="1"/>
            </p:cNvSpPr>
            <p:nvPr/>
          </p:nvSpPr>
          <p:spPr bwMode="auto">
            <a:xfrm>
              <a:off x="3275" y="3167"/>
              <a:ext cx="23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1/1, Pass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1" name="Rectangle 113"/>
            <p:cNvSpPr>
              <a:spLocks noChangeArrowheads="1"/>
            </p:cNvSpPr>
            <p:nvPr/>
          </p:nvSpPr>
          <p:spPr bwMode="auto">
            <a:xfrm>
              <a:off x="2887" y="316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2" name="Rectangle 114"/>
            <p:cNvSpPr>
              <a:spLocks noChangeArrowheads="1"/>
            </p:cNvSpPr>
            <p:nvPr/>
          </p:nvSpPr>
          <p:spPr bwMode="auto">
            <a:xfrm>
              <a:off x="3085" y="316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3" name="Rectangle 115"/>
            <p:cNvSpPr>
              <a:spLocks noChangeArrowheads="1"/>
            </p:cNvSpPr>
            <p:nvPr/>
          </p:nvSpPr>
          <p:spPr bwMode="auto">
            <a:xfrm>
              <a:off x="2887" y="323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4" name="Rectangle 116"/>
            <p:cNvSpPr>
              <a:spLocks noChangeArrowheads="1"/>
            </p:cNvSpPr>
            <p:nvPr/>
          </p:nvSpPr>
          <p:spPr bwMode="auto">
            <a:xfrm>
              <a:off x="3085" y="323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5" name="Rectangle 117"/>
            <p:cNvSpPr>
              <a:spLocks noChangeArrowheads="1"/>
            </p:cNvSpPr>
            <p:nvPr/>
          </p:nvSpPr>
          <p:spPr bwMode="auto">
            <a:xfrm>
              <a:off x="2887" y="3303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6" name="Rectangle 118"/>
            <p:cNvSpPr>
              <a:spLocks noChangeArrowheads="1"/>
            </p:cNvSpPr>
            <p:nvPr/>
          </p:nvSpPr>
          <p:spPr bwMode="auto">
            <a:xfrm>
              <a:off x="3085" y="3303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7" name="Rectangle 119"/>
            <p:cNvSpPr>
              <a:spLocks noChangeArrowheads="1"/>
            </p:cNvSpPr>
            <p:nvPr/>
          </p:nvSpPr>
          <p:spPr bwMode="auto">
            <a:xfrm>
              <a:off x="2887" y="3376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8" name="Rectangle 120"/>
            <p:cNvSpPr>
              <a:spLocks noChangeArrowheads="1"/>
            </p:cNvSpPr>
            <p:nvPr/>
          </p:nvSpPr>
          <p:spPr bwMode="auto">
            <a:xfrm>
              <a:off x="3085" y="3376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589" name="Line 121"/>
            <p:cNvSpPr>
              <a:spLocks noChangeShapeType="1"/>
            </p:cNvSpPr>
            <p:nvPr/>
          </p:nvSpPr>
          <p:spPr bwMode="auto">
            <a:xfrm>
              <a:off x="3175" y="3166"/>
              <a:ext cx="1" cy="288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48" name="Line 122"/>
          <p:cNvSpPr>
            <a:spLocks noChangeShapeType="1"/>
          </p:cNvSpPr>
          <p:nvPr/>
        </p:nvSpPr>
        <p:spPr bwMode="auto">
          <a:xfrm>
            <a:off x="3729038" y="4103688"/>
            <a:ext cx="3175" cy="208121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9" name="Line 123"/>
          <p:cNvSpPr>
            <a:spLocks noChangeShapeType="1"/>
          </p:cNvSpPr>
          <p:nvPr/>
        </p:nvSpPr>
        <p:spPr bwMode="auto">
          <a:xfrm flipV="1">
            <a:off x="4154488" y="4108450"/>
            <a:ext cx="1587" cy="207645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0" name="Line 124"/>
          <p:cNvSpPr>
            <a:spLocks noChangeShapeType="1"/>
          </p:cNvSpPr>
          <p:nvPr/>
        </p:nvSpPr>
        <p:spPr bwMode="auto">
          <a:xfrm flipV="1">
            <a:off x="4579938" y="4108450"/>
            <a:ext cx="1587" cy="14446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1" name="Line 125"/>
          <p:cNvSpPr>
            <a:spLocks noChangeShapeType="1"/>
          </p:cNvSpPr>
          <p:nvPr/>
        </p:nvSpPr>
        <p:spPr bwMode="auto">
          <a:xfrm>
            <a:off x="5429250" y="4108450"/>
            <a:ext cx="1588" cy="7223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2" name="Line 126"/>
          <p:cNvSpPr>
            <a:spLocks noChangeShapeType="1"/>
          </p:cNvSpPr>
          <p:nvPr/>
        </p:nvSpPr>
        <p:spPr bwMode="auto">
          <a:xfrm>
            <a:off x="4579938" y="5641975"/>
            <a:ext cx="1587" cy="54292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3" name="Rectangle 127"/>
          <p:cNvSpPr>
            <a:spLocks noChangeArrowheads="1"/>
          </p:cNvSpPr>
          <p:nvPr/>
        </p:nvSpPr>
        <p:spPr bwMode="auto">
          <a:xfrm>
            <a:off x="3930650" y="5635625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20554" name="Rectangle 128"/>
          <p:cNvSpPr>
            <a:spLocks noChangeArrowheads="1"/>
          </p:cNvSpPr>
          <p:nvPr/>
        </p:nvSpPr>
        <p:spPr bwMode="auto">
          <a:xfrm>
            <a:off x="4341813" y="5635625"/>
            <a:ext cx="68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20555" name="Rectangle 129"/>
          <p:cNvSpPr>
            <a:spLocks noChangeArrowheads="1"/>
          </p:cNvSpPr>
          <p:nvPr/>
        </p:nvSpPr>
        <p:spPr bwMode="auto">
          <a:xfrm>
            <a:off x="3930650" y="5768975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20556" name="Rectangle 130"/>
          <p:cNvSpPr>
            <a:spLocks noChangeArrowheads="1"/>
          </p:cNvSpPr>
          <p:nvPr/>
        </p:nvSpPr>
        <p:spPr bwMode="auto">
          <a:xfrm>
            <a:off x="4341813" y="5768975"/>
            <a:ext cx="68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000">
              <a:latin typeface="Arial" charset="0"/>
            </a:endParaRPr>
          </a:p>
        </p:txBody>
      </p:sp>
      <p:sp>
        <p:nvSpPr>
          <p:cNvPr id="20557" name="Rectangle 131"/>
          <p:cNvSpPr>
            <a:spLocks noChangeArrowheads="1"/>
          </p:cNvSpPr>
          <p:nvPr/>
        </p:nvSpPr>
        <p:spPr bwMode="auto">
          <a:xfrm>
            <a:off x="3930650" y="5902325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000">
              <a:latin typeface="Arial" charset="0"/>
            </a:endParaRPr>
          </a:p>
        </p:txBody>
      </p:sp>
      <p:sp>
        <p:nvSpPr>
          <p:cNvPr id="20558" name="Rectangle 132"/>
          <p:cNvSpPr>
            <a:spLocks noChangeArrowheads="1"/>
          </p:cNvSpPr>
          <p:nvPr/>
        </p:nvSpPr>
        <p:spPr bwMode="auto">
          <a:xfrm>
            <a:off x="4341813" y="5902325"/>
            <a:ext cx="68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20559" name="Rectangle 133"/>
          <p:cNvSpPr>
            <a:spLocks noChangeArrowheads="1"/>
          </p:cNvSpPr>
          <p:nvPr/>
        </p:nvSpPr>
        <p:spPr bwMode="auto">
          <a:xfrm>
            <a:off x="3930650" y="6038850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000">
              <a:latin typeface="Arial" charset="0"/>
            </a:endParaRPr>
          </a:p>
        </p:txBody>
      </p:sp>
      <p:sp>
        <p:nvSpPr>
          <p:cNvPr id="20560" name="Rectangle 134"/>
          <p:cNvSpPr>
            <a:spLocks noChangeArrowheads="1"/>
          </p:cNvSpPr>
          <p:nvPr/>
        </p:nvSpPr>
        <p:spPr bwMode="auto">
          <a:xfrm>
            <a:off x="4341813" y="6038850"/>
            <a:ext cx="68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000">
              <a:latin typeface="Arial" charset="0"/>
            </a:endParaRPr>
          </a:p>
        </p:txBody>
      </p:sp>
      <p:sp>
        <p:nvSpPr>
          <p:cNvPr id="20561" name="Rectangle 135"/>
          <p:cNvSpPr>
            <a:spLocks noChangeArrowheads="1"/>
          </p:cNvSpPr>
          <p:nvPr/>
        </p:nvSpPr>
        <p:spPr bwMode="auto">
          <a:xfrm>
            <a:off x="4721225" y="5767388"/>
            <a:ext cx="3635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 ACLK</a:t>
            </a:r>
            <a:endParaRPr lang="en-US" sz="1000">
              <a:latin typeface="Arial" charset="0"/>
            </a:endParaRPr>
          </a:p>
        </p:txBody>
      </p:sp>
      <p:sp>
        <p:nvSpPr>
          <p:cNvPr id="20562" name="Rectangle 136"/>
          <p:cNvSpPr>
            <a:spLocks noChangeArrowheads="1"/>
          </p:cNvSpPr>
          <p:nvPr/>
        </p:nvSpPr>
        <p:spPr bwMode="auto">
          <a:xfrm>
            <a:off x="4710113" y="5908675"/>
            <a:ext cx="4222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  MCLK</a:t>
            </a:r>
            <a:endParaRPr lang="en-US" sz="1000">
              <a:latin typeface="Arial" charset="0"/>
            </a:endParaRPr>
          </a:p>
        </p:txBody>
      </p:sp>
      <p:sp>
        <p:nvSpPr>
          <p:cNvPr id="20563" name="Rectangle 137"/>
          <p:cNvSpPr>
            <a:spLocks noChangeArrowheads="1"/>
          </p:cNvSpPr>
          <p:nvPr/>
        </p:nvSpPr>
        <p:spPr bwMode="auto">
          <a:xfrm>
            <a:off x="4652963" y="6032500"/>
            <a:ext cx="15001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   INCLK (often = #TACLK)</a:t>
            </a:r>
            <a:endParaRPr lang="en-US" sz="1000">
              <a:latin typeface="Arial" charset="0"/>
            </a:endParaRPr>
          </a:p>
        </p:txBody>
      </p:sp>
      <p:sp>
        <p:nvSpPr>
          <p:cNvPr id="20564" name="Rectangle 138"/>
          <p:cNvSpPr>
            <a:spLocks noChangeArrowheads="1"/>
          </p:cNvSpPr>
          <p:nvPr/>
        </p:nvSpPr>
        <p:spPr bwMode="auto">
          <a:xfrm>
            <a:off x="4749800" y="5645150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TACLK</a:t>
            </a:r>
            <a:endParaRPr lang="en-US" sz="1000">
              <a:latin typeface="Arial" charset="0"/>
            </a:endParaRPr>
          </a:p>
        </p:txBody>
      </p:sp>
      <p:sp>
        <p:nvSpPr>
          <p:cNvPr id="20565" name="Line 139"/>
          <p:cNvSpPr>
            <a:spLocks noChangeShapeType="1"/>
          </p:cNvSpPr>
          <p:nvPr/>
        </p:nvSpPr>
        <p:spPr bwMode="auto">
          <a:xfrm>
            <a:off x="5426075" y="4827588"/>
            <a:ext cx="2335213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6" name="Line 140"/>
          <p:cNvSpPr>
            <a:spLocks noChangeShapeType="1"/>
          </p:cNvSpPr>
          <p:nvPr/>
        </p:nvSpPr>
        <p:spPr bwMode="auto">
          <a:xfrm>
            <a:off x="4576763" y="5548313"/>
            <a:ext cx="3187700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7" name="Rectangle 141"/>
          <p:cNvSpPr>
            <a:spLocks noChangeArrowheads="1"/>
          </p:cNvSpPr>
          <p:nvPr/>
        </p:nvSpPr>
        <p:spPr bwMode="auto">
          <a:xfrm>
            <a:off x="5929313" y="4086225"/>
            <a:ext cx="268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MC0</a:t>
            </a:r>
            <a:endParaRPr lang="en-US" sz="1000">
              <a:latin typeface="Arial" charset="0"/>
            </a:endParaRPr>
          </a:p>
        </p:txBody>
      </p:sp>
      <p:sp>
        <p:nvSpPr>
          <p:cNvPr id="20568" name="Rectangle 142"/>
          <p:cNvSpPr>
            <a:spLocks noChangeArrowheads="1"/>
          </p:cNvSpPr>
          <p:nvPr/>
        </p:nvSpPr>
        <p:spPr bwMode="auto">
          <a:xfrm>
            <a:off x="5502275" y="4086225"/>
            <a:ext cx="2682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MC1</a:t>
            </a:r>
            <a:endParaRPr lang="en-US" sz="1000">
              <a:latin typeface="Arial" charset="0"/>
            </a:endParaRPr>
          </a:p>
        </p:txBody>
      </p:sp>
      <p:sp>
        <p:nvSpPr>
          <p:cNvPr id="20569" name="Rectangle 143"/>
          <p:cNvSpPr>
            <a:spLocks noChangeArrowheads="1"/>
          </p:cNvSpPr>
          <p:nvPr/>
        </p:nvSpPr>
        <p:spPr bwMode="auto">
          <a:xfrm>
            <a:off x="4689475" y="4718050"/>
            <a:ext cx="19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ID1</a:t>
            </a:r>
            <a:endParaRPr lang="en-US" sz="1000">
              <a:latin typeface="Arial" charset="0"/>
            </a:endParaRPr>
          </a:p>
        </p:txBody>
      </p:sp>
      <p:sp>
        <p:nvSpPr>
          <p:cNvPr id="20570" name="Rectangle 144"/>
          <p:cNvSpPr>
            <a:spLocks noChangeArrowheads="1"/>
          </p:cNvSpPr>
          <p:nvPr/>
        </p:nvSpPr>
        <p:spPr bwMode="auto">
          <a:xfrm>
            <a:off x="5110163" y="4718050"/>
            <a:ext cx="19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ID0</a:t>
            </a:r>
            <a:endParaRPr lang="en-US" sz="1000">
              <a:latin typeface="Arial" charset="0"/>
            </a:endParaRPr>
          </a:p>
        </p:txBody>
      </p:sp>
      <p:sp>
        <p:nvSpPr>
          <p:cNvPr id="20571" name="Rectangle 145"/>
          <p:cNvSpPr>
            <a:spLocks noChangeArrowheads="1"/>
          </p:cNvSpPr>
          <p:nvPr/>
        </p:nvSpPr>
        <p:spPr bwMode="auto">
          <a:xfrm>
            <a:off x="4162425" y="5449888"/>
            <a:ext cx="3921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SSEL0</a:t>
            </a:r>
            <a:endParaRPr lang="en-US" sz="1000">
              <a:latin typeface="Arial" charset="0"/>
            </a:endParaRPr>
          </a:p>
        </p:txBody>
      </p:sp>
      <p:sp>
        <p:nvSpPr>
          <p:cNvPr id="20572" name="Rectangle 146"/>
          <p:cNvSpPr>
            <a:spLocks noChangeArrowheads="1"/>
          </p:cNvSpPr>
          <p:nvPr/>
        </p:nvSpPr>
        <p:spPr bwMode="auto">
          <a:xfrm>
            <a:off x="3740150" y="5449888"/>
            <a:ext cx="3921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SSEL1</a:t>
            </a:r>
            <a:endParaRPr lang="en-US" sz="1000">
              <a:latin typeface="Arial" charset="0"/>
            </a:endParaRPr>
          </a:p>
        </p:txBody>
      </p:sp>
      <p:sp>
        <p:nvSpPr>
          <p:cNvPr id="20574" name="Rectangle 153"/>
          <p:cNvSpPr>
            <a:spLocks noChangeArrowheads="1"/>
          </p:cNvSpPr>
          <p:nvPr/>
        </p:nvSpPr>
        <p:spPr bwMode="auto">
          <a:xfrm>
            <a:off x="927100" y="1870710"/>
            <a:ext cx="714375" cy="2190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6" name="Rectangle 155"/>
          <p:cNvSpPr>
            <a:spLocks noChangeArrowheads="1"/>
          </p:cNvSpPr>
          <p:nvPr/>
        </p:nvSpPr>
        <p:spPr bwMode="auto">
          <a:xfrm>
            <a:off x="947738" y="4430713"/>
            <a:ext cx="2212975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TACLR – clears TAR and resets the direction of counting (it clears automatically itself)</a:t>
            </a:r>
          </a:p>
          <a:p>
            <a:pPr eaLnBrk="0" hangingPunct="0"/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TAIFG – set when the timer counts to 0; a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maskable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interrupt is requested if TAIE bit is set</a:t>
            </a:r>
            <a:endParaRPr lang="en-US" sz="12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A493CA-B339-4D77-AAB7-947628223D1F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1508" name="Group 2"/>
          <p:cNvGrpSpPr>
            <a:grpSpLocks/>
          </p:cNvGrpSpPr>
          <p:nvPr/>
        </p:nvGrpSpPr>
        <p:grpSpPr bwMode="auto">
          <a:xfrm>
            <a:off x="1343025" y="5037138"/>
            <a:ext cx="6883400" cy="1035050"/>
            <a:chOff x="908" y="3304"/>
            <a:chExt cx="3535" cy="652"/>
          </a:xfrm>
        </p:grpSpPr>
        <p:sp>
          <p:nvSpPr>
            <p:cNvPr id="21748" name="Rectangle 3"/>
            <p:cNvSpPr>
              <a:spLocks noChangeArrowheads="1"/>
            </p:cNvSpPr>
            <p:nvPr/>
          </p:nvSpPr>
          <p:spPr bwMode="auto">
            <a:xfrm>
              <a:off x="1317" y="3419"/>
              <a:ext cx="3065" cy="2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49" name="Line 4"/>
            <p:cNvSpPr>
              <a:spLocks noChangeShapeType="1"/>
            </p:cNvSpPr>
            <p:nvPr/>
          </p:nvSpPr>
          <p:spPr bwMode="auto">
            <a:xfrm>
              <a:off x="3044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0" name="Line 5"/>
            <p:cNvSpPr>
              <a:spLocks noChangeShapeType="1"/>
            </p:cNvSpPr>
            <p:nvPr/>
          </p:nvSpPr>
          <p:spPr bwMode="auto">
            <a:xfrm flipV="1">
              <a:off x="3236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1" name="Line 6"/>
            <p:cNvSpPr>
              <a:spLocks noChangeShapeType="1"/>
            </p:cNvSpPr>
            <p:nvPr/>
          </p:nvSpPr>
          <p:spPr bwMode="auto">
            <a:xfrm flipV="1">
              <a:off x="3428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2" name="Line 7"/>
            <p:cNvSpPr>
              <a:spLocks noChangeShapeType="1"/>
            </p:cNvSpPr>
            <p:nvPr/>
          </p:nvSpPr>
          <p:spPr bwMode="auto">
            <a:xfrm flipV="1">
              <a:off x="3620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3" name="Line 8"/>
            <p:cNvSpPr>
              <a:spLocks noChangeShapeType="1"/>
            </p:cNvSpPr>
            <p:nvPr/>
          </p:nvSpPr>
          <p:spPr bwMode="auto">
            <a:xfrm>
              <a:off x="3812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4" name="Line 9"/>
            <p:cNvSpPr>
              <a:spLocks noChangeShapeType="1"/>
            </p:cNvSpPr>
            <p:nvPr/>
          </p:nvSpPr>
          <p:spPr bwMode="auto">
            <a:xfrm flipV="1">
              <a:off x="4004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5" name="Line 10"/>
            <p:cNvSpPr>
              <a:spLocks noChangeShapeType="1"/>
            </p:cNvSpPr>
            <p:nvPr/>
          </p:nvSpPr>
          <p:spPr bwMode="auto">
            <a:xfrm flipV="1">
              <a:off x="4196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56" name="Rectangle 11"/>
            <p:cNvSpPr>
              <a:spLocks noChangeArrowheads="1"/>
            </p:cNvSpPr>
            <p:nvPr/>
          </p:nvSpPr>
          <p:spPr bwMode="auto">
            <a:xfrm>
              <a:off x="4204" y="3304"/>
              <a:ext cx="12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757" name="Rectangle 12"/>
            <p:cNvSpPr>
              <a:spLocks noChangeArrowheads="1"/>
            </p:cNvSpPr>
            <p:nvPr/>
          </p:nvSpPr>
          <p:spPr bwMode="auto">
            <a:xfrm>
              <a:off x="914" y="3547"/>
              <a:ext cx="23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162h</a:t>
              </a:r>
            </a:p>
          </p:txBody>
        </p:sp>
        <p:sp>
          <p:nvSpPr>
            <p:cNvPr id="21758" name="Rectangle 13"/>
            <p:cNvSpPr>
              <a:spLocks noChangeArrowheads="1"/>
            </p:cNvSpPr>
            <p:nvPr/>
          </p:nvSpPr>
          <p:spPr bwMode="auto">
            <a:xfrm>
              <a:off x="908" y="3403"/>
              <a:ext cx="29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CCTLx</a:t>
              </a:r>
            </a:p>
          </p:txBody>
        </p:sp>
        <p:sp>
          <p:nvSpPr>
            <p:cNvPr id="21759" name="Line 14"/>
            <p:cNvSpPr>
              <a:spLocks noChangeShapeType="1"/>
            </p:cNvSpPr>
            <p:nvPr/>
          </p:nvSpPr>
          <p:spPr bwMode="auto">
            <a:xfrm flipV="1">
              <a:off x="1893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0" name="Line 15"/>
            <p:cNvSpPr>
              <a:spLocks noChangeShapeType="1"/>
            </p:cNvSpPr>
            <p:nvPr/>
          </p:nvSpPr>
          <p:spPr bwMode="auto">
            <a:xfrm flipV="1">
              <a:off x="2085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1" name="Line 16"/>
            <p:cNvSpPr>
              <a:spLocks noChangeShapeType="1"/>
            </p:cNvSpPr>
            <p:nvPr/>
          </p:nvSpPr>
          <p:spPr bwMode="auto">
            <a:xfrm>
              <a:off x="2277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2" name="Line 17"/>
            <p:cNvSpPr>
              <a:spLocks noChangeShapeType="1"/>
            </p:cNvSpPr>
            <p:nvPr/>
          </p:nvSpPr>
          <p:spPr bwMode="auto">
            <a:xfrm>
              <a:off x="2469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3" name="Line 18"/>
            <p:cNvSpPr>
              <a:spLocks noChangeShapeType="1"/>
            </p:cNvSpPr>
            <p:nvPr/>
          </p:nvSpPr>
          <p:spPr bwMode="auto">
            <a:xfrm>
              <a:off x="2661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4" name="Line 19"/>
            <p:cNvSpPr>
              <a:spLocks noChangeShapeType="1"/>
            </p:cNvSpPr>
            <p:nvPr/>
          </p:nvSpPr>
          <p:spPr bwMode="auto">
            <a:xfrm>
              <a:off x="2852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5" name="Rectangle 20"/>
            <p:cNvSpPr>
              <a:spLocks noChangeArrowheads="1"/>
            </p:cNvSpPr>
            <p:nvPr/>
          </p:nvSpPr>
          <p:spPr bwMode="auto">
            <a:xfrm>
              <a:off x="1265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66" name="Rectangle 21"/>
            <p:cNvSpPr>
              <a:spLocks noChangeArrowheads="1"/>
            </p:cNvSpPr>
            <p:nvPr/>
          </p:nvSpPr>
          <p:spPr bwMode="auto">
            <a:xfrm>
              <a:off x="1307" y="3304"/>
              <a:ext cx="16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21767" name="Line 22"/>
            <p:cNvSpPr>
              <a:spLocks noChangeShapeType="1"/>
            </p:cNvSpPr>
            <p:nvPr/>
          </p:nvSpPr>
          <p:spPr bwMode="auto">
            <a:xfrm flipV="1">
              <a:off x="1509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8" name="Line 23"/>
            <p:cNvSpPr>
              <a:spLocks noChangeShapeType="1"/>
            </p:cNvSpPr>
            <p:nvPr/>
          </p:nvSpPr>
          <p:spPr bwMode="auto">
            <a:xfrm flipV="1">
              <a:off x="1701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69" name="Rectangle 24"/>
            <p:cNvSpPr>
              <a:spLocks noChangeArrowheads="1"/>
            </p:cNvSpPr>
            <p:nvPr/>
          </p:nvSpPr>
          <p:spPr bwMode="auto">
            <a:xfrm>
              <a:off x="2429" y="3440"/>
              <a:ext cx="187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un-</a:t>
              </a:r>
            </a:p>
          </p:txBody>
        </p:sp>
        <p:sp>
          <p:nvSpPr>
            <p:cNvPr id="21770" name="Rectangle 25"/>
            <p:cNvSpPr>
              <a:spLocks noChangeArrowheads="1"/>
            </p:cNvSpPr>
            <p:nvPr/>
          </p:nvSpPr>
          <p:spPr bwMode="auto">
            <a:xfrm>
              <a:off x="2045" y="3491"/>
              <a:ext cx="22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SCS</a:t>
              </a:r>
            </a:p>
          </p:txBody>
        </p:sp>
        <p:sp>
          <p:nvSpPr>
            <p:cNvPr id="21771" name="Rectangle 26"/>
            <p:cNvSpPr>
              <a:spLocks noChangeArrowheads="1"/>
            </p:cNvSpPr>
            <p:nvPr/>
          </p:nvSpPr>
          <p:spPr bwMode="auto">
            <a:xfrm>
              <a:off x="2948" y="3479"/>
              <a:ext cx="377" cy="1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72" name="Rectangle 27"/>
            <p:cNvSpPr>
              <a:spLocks noChangeArrowheads="1"/>
            </p:cNvSpPr>
            <p:nvPr/>
          </p:nvSpPr>
          <p:spPr bwMode="auto">
            <a:xfrm>
              <a:off x="2912" y="3488"/>
              <a:ext cx="41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OUTMODx</a:t>
              </a:r>
            </a:p>
          </p:txBody>
        </p:sp>
        <p:sp>
          <p:nvSpPr>
            <p:cNvPr id="21773" name="Rectangle 28"/>
            <p:cNvSpPr>
              <a:spLocks noChangeArrowheads="1"/>
            </p:cNvSpPr>
            <p:nvPr/>
          </p:nvSpPr>
          <p:spPr bwMode="auto">
            <a:xfrm>
              <a:off x="1265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74" name="Rectangle 29"/>
            <p:cNvSpPr>
              <a:spLocks noChangeArrowheads="1"/>
            </p:cNvSpPr>
            <p:nvPr/>
          </p:nvSpPr>
          <p:spPr bwMode="auto">
            <a:xfrm>
              <a:off x="1457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75" name="Rectangle 30"/>
            <p:cNvSpPr>
              <a:spLocks noChangeArrowheads="1"/>
            </p:cNvSpPr>
            <p:nvPr/>
          </p:nvSpPr>
          <p:spPr bwMode="auto">
            <a:xfrm>
              <a:off x="1457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76" name="Rectangle 31"/>
            <p:cNvSpPr>
              <a:spLocks noChangeArrowheads="1"/>
            </p:cNvSpPr>
            <p:nvPr/>
          </p:nvSpPr>
          <p:spPr bwMode="auto">
            <a:xfrm>
              <a:off x="2634" y="3483"/>
              <a:ext cx="22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</a:t>
              </a:r>
            </a:p>
          </p:txBody>
        </p:sp>
        <p:sp>
          <p:nvSpPr>
            <p:cNvPr id="21777" name="Rectangle 32"/>
            <p:cNvSpPr>
              <a:spLocks noChangeArrowheads="1"/>
            </p:cNvSpPr>
            <p:nvPr/>
          </p:nvSpPr>
          <p:spPr bwMode="auto">
            <a:xfrm>
              <a:off x="1749" y="3479"/>
              <a:ext cx="281" cy="1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78" name="Rectangle 33"/>
            <p:cNvSpPr>
              <a:spLocks noChangeArrowheads="1"/>
            </p:cNvSpPr>
            <p:nvPr/>
          </p:nvSpPr>
          <p:spPr bwMode="auto">
            <a:xfrm>
              <a:off x="1750" y="3443"/>
              <a:ext cx="2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INPUT</a:t>
              </a:r>
            </a:p>
          </p:txBody>
        </p:sp>
        <p:sp>
          <p:nvSpPr>
            <p:cNvPr id="21779" name="Rectangle 34"/>
            <p:cNvSpPr>
              <a:spLocks noChangeArrowheads="1"/>
            </p:cNvSpPr>
            <p:nvPr/>
          </p:nvSpPr>
          <p:spPr bwMode="auto">
            <a:xfrm>
              <a:off x="1726" y="3533"/>
              <a:ext cx="34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21780" name="Rectangle 35"/>
            <p:cNvSpPr>
              <a:spLocks noChangeArrowheads="1"/>
            </p:cNvSpPr>
            <p:nvPr/>
          </p:nvSpPr>
          <p:spPr bwMode="auto">
            <a:xfrm>
              <a:off x="1365" y="3479"/>
              <a:ext cx="281" cy="1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81" name="Rectangle 36"/>
            <p:cNvSpPr>
              <a:spLocks noChangeArrowheads="1"/>
            </p:cNvSpPr>
            <p:nvPr/>
          </p:nvSpPr>
          <p:spPr bwMode="auto">
            <a:xfrm>
              <a:off x="1323" y="3443"/>
              <a:ext cx="40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CAPTURE</a:t>
              </a:r>
            </a:p>
          </p:txBody>
        </p:sp>
        <p:sp>
          <p:nvSpPr>
            <p:cNvPr id="21782" name="Rectangle 37"/>
            <p:cNvSpPr>
              <a:spLocks noChangeArrowheads="1"/>
            </p:cNvSpPr>
            <p:nvPr/>
          </p:nvSpPr>
          <p:spPr bwMode="auto">
            <a:xfrm>
              <a:off x="1365" y="3533"/>
              <a:ext cx="2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MODE</a:t>
              </a:r>
            </a:p>
          </p:txBody>
        </p:sp>
        <p:sp>
          <p:nvSpPr>
            <p:cNvPr id="21783" name="Rectangle 38"/>
            <p:cNvSpPr>
              <a:spLocks noChangeArrowheads="1"/>
            </p:cNvSpPr>
            <p:nvPr/>
          </p:nvSpPr>
          <p:spPr bwMode="auto">
            <a:xfrm>
              <a:off x="3568" y="3689"/>
              <a:ext cx="11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21784" name="Rectangle 39"/>
            <p:cNvSpPr>
              <a:spLocks noChangeArrowheads="1"/>
            </p:cNvSpPr>
            <p:nvPr/>
          </p:nvSpPr>
          <p:spPr bwMode="auto">
            <a:xfrm>
              <a:off x="1842" y="3689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85" name="Rectangle 40"/>
            <p:cNvSpPr>
              <a:spLocks noChangeArrowheads="1"/>
            </p:cNvSpPr>
            <p:nvPr/>
          </p:nvSpPr>
          <p:spPr bwMode="auto">
            <a:xfrm>
              <a:off x="1842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86" name="Rectangle 41"/>
            <p:cNvSpPr>
              <a:spLocks noChangeArrowheads="1"/>
            </p:cNvSpPr>
            <p:nvPr/>
          </p:nvSpPr>
          <p:spPr bwMode="auto">
            <a:xfrm>
              <a:off x="2034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87" name="Rectangle 42"/>
            <p:cNvSpPr>
              <a:spLocks noChangeArrowheads="1"/>
            </p:cNvSpPr>
            <p:nvPr/>
          </p:nvSpPr>
          <p:spPr bwMode="auto">
            <a:xfrm>
              <a:off x="2034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88" name="Rectangle 43"/>
            <p:cNvSpPr>
              <a:spLocks noChangeArrowheads="1"/>
            </p:cNvSpPr>
            <p:nvPr/>
          </p:nvSpPr>
          <p:spPr bwMode="auto">
            <a:xfrm>
              <a:off x="2226" y="3689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89" name="Rectangle 44"/>
            <p:cNvSpPr>
              <a:spLocks noChangeArrowheads="1"/>
            </p:cNvSpPr>
            <p:nvPr/>
          </p:nvSpPr>
          <p:spPr bwMode="auto">
            <a:xfrm>
              <a:off x="2226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90" name="Rectangle 45"/>
            <p:cNvSpPr>
              <a:spLocks noChangeArrowheads="1"/>
            </p:cNvSpPr>
            <p:nvPr/>
          </p:nvSpPr>
          <p:spPr bwMode="auto">
            <a:xfrm>
              <a:off x="2418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91" name="Rectangle 46"/>
            <p:cNvSpPr>
              <a:spLocks noChangeArrowheads="1"/>
            </p:cNvSpPr>
            <p:nvPr/>
          </p:nvSpPr>
          <p:spPr bwMode="auto">
            <a:xfrm>
              <a:off x="2418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92" name="Rectangle 47"/>
            <p:cNvSpPr>
              <a:spLocks noChangeArrowheads="1"/>
            </p:cNvSpPr>
            <p:nvPr/>
          </p:nvSpPr>
          <p:spPr bwMode="auto">
            <a:xfrm>
              <a:off x="2610" y="3689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93" name="Rectangle 48"/>
            <p:cNvSpPr>
              <a:spLocks noChangeArrowheads="1"/>
            </p:cNvSpPr>
            <p:nvPr/>
          </p:nvSpPr>
          <p:spPr bwMode="auto">
            <a:xfrm>
              <a:off x="2610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94" name="Rectangle 49"/>
            <p:cNvSpPr>
              <a:spLocks noChangeArrowheads="1"/>
            </p:cNvSpPr>
            <p:nvPr/>
          </p:nvSpPr>
          <p:spPr bwMode="auto">
            <a:xfrm>
              <a:off x="2800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95" name="Rectangle 50"/>
            <p:cNvSpPr>
              <a:spLocks noChangeArrowheads="1"/>
            </p:cNvSpPr>
            <p:nvPr/>
          </p:nvSpPr>
          <p:spPr bwMode="auto">
            <a:xfrm>
              <a:off x="2800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96" name="Rectangle 51"/>
            <p:cNvSpPr>
              <a:spLocks noChangeArrowheads="1"/>
            </p:cNvSpPr>
            <p:nvPr/>
          </p:nvSpPr>
          <p:spPr bwMode="auto">
            <a:xfrm>
              <a:off x="2993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97" name="Rectangle 52"/>
            <p:cNvSpPr>
              <a:spLocks noChangeArrowheads="1"/>
            </p:cNvSpPr>
            <p:nvPr/>
          </p:nvSpPr>
          <p:spPr bwMode="auto">
            <a:xfrm>
              <a:off x="2993" y="3785"/>
              <a:ext cx="17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798" name="Rectangle 53"/>
            <p:cNvSpPr>
              <a:spLocks noChangeArrowheads="1"/>
            </p:cNvSpPr>
            <p:nvPr/>
          </p:nvSpPr>
          <p:spPr bwMode="auto">
            <a:xfrm>
              <a:off x="3185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799" name="Rectangle 54"/>
            <p:cNvSpPr>
              <a:spLocks noChangeArrowheads="1"/>
            </p:cNvSpPr>
            <p:nvPr/>
          </p:nvSpPr>
          <p:spPr bwMode="auto">
            <a:xfrm>
              <a:off x="3185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800" name="Rectangle 55"/>
            <p:cNvSpPr>
              <a:spLocks noChangeArrowheads="1"/>
            </p:cNvSpPr>
            <p:nvPr/>
          </p:nvSpPr>
          <p:spPr bwMode="auto">
            <a:xfrm>
              <a:off x="3376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801" name="Rectangle 56"/>
            <p:cNvSpPr>
              <a:spLocks noChangeArrowheads="1"/>
            </p:cNvSpPr>
            <p:nvPr/>
          </p:nvSpPr>
          <p:spPr bwMode="auto">
            <a:xfrm>
              <a:off x="3376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802" name="Rectangle 57"/>
            <p:cNvSpPr>
              <a:spLocks noChangeArrowheads="1"/>
            </p:cNvSpPr>
            <p:nvPr/>
          </p:nvSpPr>
          <p:spPr bwMode="auto">
            <a:xfrm>
              <a:off x="3761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803" name="Rectangle 58"/>
            <p:cNvSpPr>
              <a:spLocks noChangeArrowheads="1"/>
            </p:cNvSpPr>
            <p:nvPr/>
          </p:nvSpPr>
          <p:spPr bwMode="auto">
            <a:xfrm>
              <a:off x="3761" y="3785"/>
              <a:ext cx="17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804" name="Rectangle 59"/>
            <p:cNvSpPr>
              <a:spLocks noChangeArrowheads="1"/>
            </p:cNvSpPr>
            <p:nvPr/>
          </p:nvSpPr>
          <p:spPr bwMode="auto">
            <a:xfrm>
              <a:off x="3953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805" name="Rectangle 60"/>
            <p:cNvSpPr>
              <a:spLocks noChangeArrowheads="1"/>
            </p:cNvSpPr>
            <p:nvPr/>
          </p:nvSpPr>
          <p:spPr bwMode="auto">
            <a:xfrm>
              <a:off x="3953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806" name="Rectangle 61"/>
            <p:cNvSpPr>
              <a:spLocks noChangeArrowheads="1"/>
            </p:cNvSpPr>
            <p:nvPr/>
          </p:nvSpPr>
          <p:spPr bwMode="auto">
            <a:xfrm>
              <a:off x="4143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807" name="Rectangle 62"/>
            <p:cNvSpPr>
              <a:spLocks noChangeArrowheads="1"/>
            </p:cNvSpPr>
            <p:nvPr/>
          </p:nvSpPr>
          <p:spPr bwMode="auto">
            <a:xfrm>
              <a:off x="4143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808" name="Rectangle 63"/>
            <p:cNvSpPr>
              <a:spLocks noChangeArrowheads="1"/>
            </p:cNvSpPr>
            <p:nvPr/>
          </p:nvSpPr>
          <p:spPr bwMode="auto">
            <a:xfrm>
              <a:off x="4147" y="3489"/>
              <a:ext cx="29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CCIFG</a:t>
              </a:r>
            </a:p>
          </p:txBody>
        </p:sp>
        <p:sp>
          <p:nvSpPr>
            <p:cNvPr id="21809" name="Rectangle 64"/>
            <p:cNvSpPr>
              <a:spLocks noChangeArrowheads="1"/>
            </p:cNvSpPr>
            <p:nvPr/>
          </p:nvSpPr>
          <p:spPr bwMode="auto">
            <a:xfrm>
              <a:off x="3966" y="3494"/>
              <a:ext cx="23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COV</a:t>
              </a:r>
            </a:p>
          </p:txBody>
        </p:sp>
        <p:sp>
          <p:nvSpPr>
            <p:cNvPr id="21810" name="Rectangle 65"/>
            <p:cNvSpPr>
              <a:spLocks noChangeArrowheads="1"/>
            </p:cNvSpPr>
            <p:nvPr/>
          </p:nvSpPr>
          <p:spPr bwMode="auto">
            <a:xfrm>
              <a:off x="3779" y="3494"/>
              <a:ext cx="230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OUT</a:t>
              </a:r>
            </a:p>
          </p:txBody>
        </p:sp>
        <p:sp>
          <p:nvSpPr>
            <p:cNvPr id="21811" name="Rectangle 66"/>
            <p:cNvSpPr>
              <a:spLocks noChangeArrowheads="1"/>
            </p:cNvSpPr>
            <p:nvPr/>
          </p:nvSpPr>
          <p:spPr bwMode="auto">
            <a:xfrm>
              <a:off x="3584" y="3494"/>
              <a:ext cx="20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</a:t>
              </a:r>
            </a:p>
          </p:txBody>
        </p:sp>
        <p:sp>
          <p:nvSpPr>
            <p:cNvPr id="21812" name="Rectangle 67"/>
            <p:cNvSpPr>
              <a:spLocks noChangeArrowheads="1"/>
            </p:cNvSpPr>
            <p:nvPr/>
          </p:nvSpPr>
          <p:spPr bwMode="auto">
            <a:xfrm>
              <a:off x="3388" y="3491"/>
              <a:ext cx="24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CCIE</a:t>
              </a:r>
            </a:p>
          </p:txBody>
        </p:sp>
        <p:sp>
          <p:nvSpPr>
            <p:cNvPr id="21813" name="Rectangle 68"/>
            <p:cNvSpPr>
              <a:spLocks noChangeArrowheads="1"/>
            </p:cNvSpPr>
            <p:nvPr/>
          </p:nvSpPr>
          <p:spPr bwMode="auto">
            <a:xfrm>
              <a:off x="914" y="3739"/>
              <a:ext cx="24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16Eh</a:t>
              </a:r>
            </a:p>
          </p:txBody>
        </p:sp>
        <p:sp>
          <p:nvSpPr>
            <p:cNvPr id="21814" name="Rectangle 69"/>
            <p:cNvSpPr>
              <a:spLocks noChangeArrowheads="1"/>
            </p:cNvSpPr>
            <p:nvPr/>
          </p:nvSpPr>
          <p:spPr bwMode="auto">
            <a:xfrm>
              <a:off x="914" y="3643"/>
              <a:ext cx="14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to</a:t>
              </a:r>
            </a:p>
          </p:txBody>
        </p:sp>
        <p:sp>
          <p:nvSpPr>
            <p:cNvPr id="21815" name="Rectangle 70"/>
            <p:cNvSpPr>
              <a:spLocks noChangeArrowheads="1"/>
            </p:cNvSpPr>
            <p:nvPr/>
          </p:nvSpPr>
          <p:spPr bwMode="auto">
            <a:xfrm>
              <a:off x="1650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1816" name="Rectangle 71"/>
            <p:cNvSpPr>
              <a:spLocks noChangeArrowheads="1"/>
            </p:cNvSpPr>
            <p:nvPr/>
          </p:nvSpPr>
          <p:spPr bwMode="auto">
            <a:xfrm>
              <a:off x="1650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21817" name="Rectangle 72"/>
            <p:cNvSpPr>
              <a:spLocks noChangeArrowheads="1"/>
            </p:cNvSpPr>
            <p:nvPr/>
          </p:nvSpPr>
          <p:spPr bwMode="auto">
            <a:xfrm>
              <a:off x="2241" y="3494"/>
              <a:ext cx="24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SCCI</a:t>
              </a:r>
            </a:p>
          </p:txBody>
        </p:sp>
        <p:sp>
          <p:nvSpPr>
            <p:cNvPr id="21818" name="Rectangle 73"/>
            <p:cNvSpPr>
              <a:spLocks noChangeArrowheads="1"/>
            </p:cNvSpPr>
            <p:nvPr/>
          </p:nvSpPr>
          <p:spPr bwMode="auto">
            <a:xfrm>
              <a:off x="2430" y="3536"/>
              <a:ext cx="23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used</a:t>
              </a:r>
            </a:p>
          </p:txBody>
        </p:sp>
      </p:grpSp>
      <p:grpSp>
        <p:nvGrpSpPr>
          <p:cNvPr id="21509" name="Group 74"/>
          <p:cNvGrpSpPr>
            <a:grpSpLocks/>
          </p:cNvGrpSpPr>
          <p:nvPr/>
        </p:nvGrpSpPr>
        <p:grpSpPr bwMode="auto">
          <a:xfrm>
            <a:off x="1516063" y="4214813"/>
            <a:ext cx="6594475" cy="863600"/>
            <a:chOff x="955" y="2655"/>
            <a:chExt cx="3929" cy="544"/>
          </a:xfrm>
        </p:grpSpPr>
        <p:sp>
          <p:nvSpPr>
            <p:cNvPr id="21674" name="Rectangle 75"/>
            <p:cNvSpPr>
              <a:spLocks noChangeArrowheads="1"/>
            </p:cNvSpPr>
            <p:nvPr/>
          </p:nvSpPr>
          <p:spPr bwMode="auto">
            <a:xfrm>
              <a:off x="1339" y="2745"/>
              <a:ext cx="3545" cy="23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5" name="Line 76"/>
            <p:cNvSpPr>
              <a:spLocks noChangeShapeType="1"/>
            </p:cNvSpPr>
            <p:nvPr/>
          </p:nvSpPr>
          <p:spPr bwMode="auto">
            <a:xfrm>
              <a:off x="3333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6" name="Line 77"/>
            <p:cNvSpPr>
              <a:spLocks noChangeShapeType="1"/>
            </p:cNvSpPr>
            <p:nvPr/>
          </p:nvSpPr>
          <p:spPr bwMode="auto">
            <a:xfrm>
              <a:off x="4219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7" name="Line 78"/>
            <p:cNvSpPr>
              <a:spLocks noChangeShapeType="1"/>
            </p:cNvSpPr>
            <p:nvPr/>
          </p:nvSpPr>
          <p:spPr bwMode="auto">
            <a:xfrm flipV="1">
              <a:off x="4441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8" name="Line 79"/>
            <p:cNvSpPr>
              <a:spLocks noChangeShapeType="1"/>
            </p:cNvSpPr>
            <p:nvPr/>
          </p:nvSpPr>
          <p:spPr bwMode="auto">
            <a:xfrm flipV="1">
              <a:off x="4662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79" name="Line 80"/>
            <p:cNvSpPr>
              <a:spLocks noChangeShapeType="1"/>
            </p:cNvSpPr>
            <p:nvPr/>
          </p:nvSpPr>
          <p:spPr bwMode="auto">
            <a:xfrm flipV="1">
              <a:off x="1562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0" name="Line 81"/>
            <p:cNvSpPr>
              <a:spLocks noChangeShapeType="1"/>
            </p:cNvSpPr>
            <p:nvPr/>
          </p:nvSpPr>
          <p:spPr bwMode="auto">
            <a:xfrm flipV="1">
              <a:off x="1783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1" name="Line 82"/>
            <p:cNvSpPr>
              <a:spLocks noChangeShapeType="1"/>
            </p:cNvSpPr>
            <p:nvPr/>
          </p:nvSpPr>
          <p:spPr bwMode="auto">
            <a:xfrm flipV="1">
              <a:off x="2004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2" name="Line 83"/>
            <p:cNvSpPr>
              <a:spLocks noChangeShapeType="1"/>
            </p:cNvSpPr>
            <p:nvPr/>
          </p:nvSpPr>
          <p:spPr bwMode="auto">
            <a:xfrm flipV="1">
              <a:off x="2226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3" name="Line 84"/>
            <p:cNvSpPr>
              <a:spLocks noChangeShapeType="1"/>
            </p:cNvSpPr>
            <p:nvPr/>
          </p:nvSpPr>
          <p:spPr bwMode="auto">
            <a:xfrm>
              <a:off x="2447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4" name="Line 85"/>
            <p:cNvSpPr>
              <a:spLocks noChangeShapeType="1"/>
            </p:cNvSpPr>
            <p:nvPr/>
          </p:nvSpPr>
          <p:spPr bwMode="auto">
            <a:xfrm>
              <a:off x="2669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5" name="Line 86"/>
            <p:cNvSpPr>
              <a:spLocks noChangeShapeType="1"/>
            </p:cNvSpPr>
            <p:nvPr/>
          </p:nvSpPr>
          <p:spPr bwMode="auto">
            <a:xfrm>
              <a:off x="2890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6" name="Line 87"/>
            <p:cNvSpPr>
              <a:spLocks noChangeShapeType="1"/>
            </p:cNvSpPr>
            <p:nvPr/>
          </p:nvSpPr>
          <p:spPr bwMode="auto">
            <a:xfrm>
              <a:off x="3112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87" name="Rectangle 88"/>
            <p:cNvSpPr>
              <a:spLocks noChangeArrowheads="1"/>
            </p:cNvSpPr>
            <p:nvPr/>
          </p:nvSpPr>
          <p:spPr bwMode="auto">
            <a:xfrm>
              <a:off x="4754" y="2659"/>
              <a:ext cx="4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688" name="Rectangle 89"/>
            <p:cNvSpPr>
              <a:spLocks noChangeArrowheads="1"/>
            </p:cNvSpPr>
            <p:nvPr/>
          </p:nvSpPr>
          <p:spPr bwMode="auto">
            <a:xfrm>
              <a:off x="1410" y="2659"/>
              <a:ext cx="8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689" name="Rectangle 90"/>
            <p:cNvSpPr>
              <a:spLocks noChangeArrowheads="1"/>
            </p:cNvSpPr>
            <p:nvPr/>
          </p:nvSpPr>
          <p:spPr bwMode="auto">
            <a:xfrm>
              <a:off x="963" y="2655"/>
              <a:ext cx="2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CCRx</a:t>
              </a:r>
              <a:endParaRPr lang="en-US" sz="1000">
                <a:latin typeface="Arial" charset="0"/>
              </a:endParaRPr>
            </a:p>
          </p:txBody>
        </p:sp>
        <p:grpSp>
          <p:nvGrpSpPr>
            <p:cNvPr id="21690" name="Group 91"/>
            <p:cNvGrpSpPr>
              <a:grpSpLocks/>
            </p:cNvGrpSpPr>
            <p:nvPr/>
          </p:nvGrpSpPr>
          <p:grpSpPr bwMode="auto">
            <a:xfrm>
              <a:off x="1591" y="3032"/>
              <a:ext cx="106" cy="167"/>
              <a:chOff x="1591" y="3032"/>
              <a:chExt cx="106" cy="167"/>
            </a:xfrm>
          </p:grpSpPr>
          <p:sp>
            <p:nvSpPr>
              <p:cNvPr id="21746" name="Rectangle 92"/>
              <p:cNvSpPr>
                <a:spLocks noChangeArrowheads="1"/>
              </p:cNvSpPr>
              <p:nvPr/>
            </p:nvSpPr>
            <p:spPr bwMode="auto">
              <a:xfrm>
                <a:off x="1592" y="3032"/>
                <a:ext cx="10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47" name="Rectangle 93"/>
              <p:cNvSpPr>
                <a:spLocks noChangeArrowheads="1"/>
              </p:cNvSpPr>
              <p:nvPr/>
            </p:nvSpPr>
            <p:spPr bwMode="auto">
              <a:xfrm>
                <a:off x="1591" y="3103"/>
                <a:ext cx="9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1" name="Group 94"/>
            <p:cNvGrpSpPr>
              <a:grpSpLocks/>
            </p:cNvGrpSpPr>
            <p:nvPr/>
          </p:nvGrpSpPr>
          <p:grpSpPr bwMode="auto">
            <a:xfrm>
              <a:off x="1812" y="3032"/>
              <a:ext cx="106" cy="167"/>
              <a:chOff x="1812" y="3032"/>
              <a:chExt cx="106" cy="167"/>
            </a:xfrm>
          </p:grpSpPr>
          <p:sp>
            <p:nvSpPr>
              <p:cNvPr id="21744" name="Rectangle 95"/>
              <p:cNvSpPr>
                <a:spLocks noChangeArrowheads="1"/>
              </p:cNvSpPr>
              <p:nvPr/>
            </p:nvSpPr>
            <p:spPr bwMode="auto">
              <a:xfrm>
                <a:off x="1812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45" name="Rectangle 96"/>
              <p:cNvSpPr>
                <a:spLocks noChangeArrowheads="1"/>
              </p:cNvSpPr>
              <p:nvPr/>
            </p:nvSpPr>
            <p:spPr bwMode="auto">
              <a:xfrm>
                <a:off x="1813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2" name="Group 97"/>
            <p:cNvGrpSpPr>
              <a:grpSpLocks/>
            </p:cNvGrpSpPr>
            <p:nvPr/>
          </p:nvGrpSpPr>
          <p:grpSpPr bwMode="auto">
            <a:xfrm>
              <a:off x="1369" y="3032"/>
              <a:ext cx="106" cy="167"/>
              <a:chOff x="1369" y="3032"/>
              <a:chExt cx="106" cy="167"/>
            </a:xfrm>
          </p:grpSpPr>
          <p:sp>
            <p:nvSpPr>
              <p:cNvPr id="21742" name="Rectangle 98"/>
              <p:cNvSpPr>
                <a:spLocks noChangeArrowheads="1"/>
              </p:cNvSpPr>
              <p:nvPr/>
            </p:nvSpPr>
            <p:spPr bwMode="auto">
              <a:xfrm>
                <a:off x="1369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43" name="Rectangle 99"/>
              <p:cNvSpPr>
                <a:spLocks noChangeArrowheads="1"/>
              </p:cNvSpPr>
              <p:nvPr/>
            </p:nvSpPr>
            <p:spPr bwMode="auto">
              <a:xfrm>
                <a:off x="1370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3" name="Group 100"/>
            <p:cNvGrpSpPr>
              <a:grpSpLocks/>
            </p:cNvGrpSpPr>
            <p:nvPr/>
          </p:nvGrpSpPr>
          <p:grpSpPr bwMode="auto">
            <a:xfrm>
              <a:off x="2033" y="3032"/>
              <a:ext cx="106" cy="167"/>
              <a:chOff x="2033" y="3032"/>
              <a:chExt cx="106" cy="167"/>
            </a:xfrm>
          </p:grpSpPr>
          <p:sp>
            <p:nvSpPr>
              <p:cNvPr id="21740" name="Rectangle 101"/>
              <p:cNvSpPr>
                <a:spLocks noChangeArrowheads="1"/>
              </p:cNvSpPr>
              <p:nvPr/>
            </p:nvSpPr>
            <p:spPr bwMode="auto">
              <a:xfrm>
                <a:off x="2033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41" name="Rectangle 102"/>
              <p:cNvSpPr>
                <a:spLocks noChangeArrowheads="1"/>
              </p:cNvSpPr>
              <p:nvPr/>
            </p:nvSpPr>
            <p:spPr bwMode="auto">
              <a:xfrm>
                <a:off x="2034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4" name="Group 103"/>
            <p:cNvGrpSpPr>
              <a:grpSpLocks/>
            </p:cNvGrpSpPr>
            <p:nvPr/>
          </p:nvGrpSpPr>
          <p:grpSpPr bwMode="auto">
            <a:xfrm>
              <a:off x="2256" y="3032"/>
              <a:ext cx="105" cy="167"/>
              <a:chOff x="2256" y="3032"/>
              <a:chExt cx="105" cy="167"/>
            </a:xfrm>
          </p:grpSpPr>
          <p:sp>
            <p:nvSpPr>
              <p:cNvPr id="21738" name="Rectangle 104"/>
              <p:cNvSpPr>
                <a:spLocks noChangeArrowheads="1"/>
              </p:cNvSpPr>
              <p:nvPr/>
            </p:nvSpPr>
            <p:spPr bwMode="auto">
              <a:xfrm>
                <a:off x="2256" y="3032"/>
                <a:ext cx="10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39" name="Rectangle 105"/>
              <p:cNvSpPr>
                <a:spLocks noChangeArrowheads="1"/>
              </p:cNvSpPr>
              <p:nvPr/>
            </p:nvSpPr>
            <p:spPr bwMode="auto">
              <a:xfrm>
                <a:off x="2256" y="3103"/>
                <a:ext cx="9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5" name="Group 106"/>
            <p:cNvGrpSpPr>
              <a:grpSpLocks/>
            </p:cNvGrpSpPr>
            <p:nvPr/>
          </p:nvGrpSpPr>
          <p:grpSpPr bwMode="auto">
            <a:xfrm>
              <a:off x="2698" y="3032"/>
              <a:ext cx="106" cy="167"/>
              <a:chOff x="2698" y="3032"/>
              <a:chExt cx="106" cy="167"/>
            </a:xfrm>
          </p:grpSpPr>
          <p:sp>
            <p:nvSpPr>
              <p:cNvPr id="21736" name="Rectangle 107"/>
              <p:cNvSpPr>
                <a:spLocks noChangeArrowheads="1"/>
              </p:cNvSpPr>
              <p:nvPr/>
            </p:nvSpPr>
            <p:spPr bwMode="auto">
              <a:xfrm>
                <a:off x="2698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37" name="Rectangle 108"/>
              <p:cNvSpPr>
                <a:spLocks noChangeArrowheads="1"/>
              </p:cNvSpPr>
              <p:nvPr/>
            </p:nvSpPr>
            <p:spPr bwMode="auto">
              <a:xfrm>
                <a:off x="2699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6" name="Group 109"/>
            <p:cNvGrpSpPr>
              <a:grpSpLocks/>
            </p:cNvGrpSpPr>
            <p:nvPr/>
          </p:nvGrpSpPr>
          <p:grpSpPr bwMode="auto">
            <a:xfrm>
              <a:off x="2920" y="3032"/>
              <a:ext cx="105" cy="167"/>
              <a:chOff x="2920" y="3032"/>
              <a:chExt cx="105" cy="167"/>
            </a:xfrm>
          </p:grpSpPr>
          <p:sp>
            <p:nvSpPr>
              <p:cNvPr id="21734" name="Rectangle 110"/>
              <p:cNvSpPr>
                <a:spLocks noChangeArrowheads="1"/>
              </p:cNvSpPr>
              <p:nvPr/>
            </p:nvSpPr>
            <p:spPr bwMode="auto">
              <a:xfrm>
                <a:off x="2920" y="3032"/>
                <a:ext cx="10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35" name="Rectangle 111"/>
              <p:cNvSpPr>
                <a:spLocks noChangeArrowheads="1"/>
              </p:cNvSpPr>
              <p:nvPr/>
            </p:nvSpPr>
            <p:spPr bwMode="auto">
              <a:xfrm>
                <a:off x="2920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7" name="Group 112"/>
            <p:cNvGrpSpPr>
              <a:grpSpLocks/>
            </p:cNvGrpSpPr>
            <p:nvPr/>
          </p:nvGrpSpPr>
          <p:grpSpPr bwMode="auto">
            <a:xfrm>
              <a:off x="3141" y="3032"/>
              <a:ext cx="106" cy="167"/>
              <a:chOff x="3141" y="3032"/>
              <a:chExt cx="106" cy="167"/>
            </a:xfrm>
          </p:grpSpPr>
          <p:sp>
            <p:nvSpPr>
              <p:cNvPr id="21732" name="Rectangle 113"/>
              <p:cNvSpPr>
                <a:spLocks noChangeArrowheads="1"/>
              </p:cNvSpPr>
              <p:nvPr/>
            </p:nvSpPr>
            <p:spPr bwMode="auto">
              <a:xfrm>
                <a:off x="3141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33" name="Rectangle 114"/>
              <p:cNvSpPr>
                <a:spLocks noChangeArrowheads="1"/>
              </p:cNvSpPr>
              <p:nvPr/>
            </p:nvSpPr>
            <p:spPr bwMode="auto">
              <a:xfrm>
                <a:off x="3142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8" name="Group 115"/>
            <p:cNvGrpSpPr>
              <a:grpSpLocks/>
            </p:cNvGrpSpPr>
            <p:nvPr/>
          </p:nvGrpSpPr>
          <p:grpSpPr bwMode="auto">
            <a:xfrm>
              <a:off x="2477" y="3032"/>
              <a:ext cx="106" cy="167"/>
              <a:chOff x="2477" y="3032"/>
              <a:chExt cx="106" cy="167"/>
            </a:xfrm>
          </p:grpSpPr>
          <p:sp>
            <p:nvSpPr>
              <p:cNvPr id="21730" name="Rectangle 116"/>
              <p:cNvSpPr>
                <a:spLocks noChangeArrowheads="1"/>
              </p:cNvSpPr>
              <p:nvPr/>
            </p:nvSpPr>
            <p:spPr bwMode="auto">
              <a:xfrm>
                <a:off x="2477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31" name="Rectangle 117"/>
              <p:cNvSpPr>
                <a:spLocks noChangeArrowheads="1"/>
              </p:cNvSpPr>
              <p:nvPr/>
            </p:nvSpPr>
            <p:spPr bwMode="auto">
              <a:xfrm>
                <a:off x="2477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699" name="Group 118"/>
            <p:cNvGrpSpPr>
              <a:grpSpLocks/>
            </p:cNvGrpSpPr>
            <p:nvPr/>
          </p:nvGrpSpPr>
          <p:grpSpPr bwMode="auto">
            <a:xfrm>
              <a:off x="3362" y="3032"/>
              <a:ext cx="107" cy="167"/>
              <a:chOff x="3362" y="3032"/>
              <a:chExt cx="107" cy="167"/>
            </a:xfrm>
          </p:grpSpPr>
          <p:sp>
            <p:nvSpPr>
              <p:cNvPr id="21728" name="Rectangle 119"/>
              <p:cNvSpPr>
                <a:spLocks noChangeArrowheads="1"/>
              </p:cNvSpPr>
              <p:nvPr/>
            </p:nvSpPr>
            <p:spPr bwMode="auto">
              <a:xfrm>
                <a:off x="3363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29" name="Rectangle 120"/>
              <p:cNvSpPr>
                <a:spLocks noChangeArrowheads="1"/>
              </p:cNvSpPr>
              <p:nvPr/>
            </p:nvSpPr>
            <p:spPr bwMode="auto">
              <a:xfrm>
                <a:off x="3362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700" name="Group 121"/>
            <p:cNvGrpSpPr>
              <a:grpSpLocks/>
            </p:cNvGrpSpPr>
            <p:nvPr/>
          </p:nvGrpSpPr>
          <p:grpSpPr bwMode="auto">
            <a:xfrm>
              <a:off x="3584" y="3032"/>
              <a:ext cx="106" cy="167"/>
              <a:chOff x="3584" y="3032"/>
              <a:chExt cx="106" cy="167"/>
            </a:xfrm>
          </p:grpSpPr>
          <p:sp>
            <p:nvSpPr>
              <p:cNvPr id="21726" name="Rectangle 122"/>
              <p:cNvSpPr>
                <a:spLocks noChangeArrowheads="1"/>
              </p:cNvSpPr>
              <p:nvPr/>
            </p:nvSpPr>
            <p:spPr bwMode="auto">
              <a:xfrm>
                <a:off x="3584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27" name="Rectangle 123"/>
              <p:cNvSpPr>
                <a:spLocks noChangeArrowheads="1"/>
              </p:cNvSpPr>
              <p:nvPr/>
            </p:nvSpPr>
            <p:spPr bwMode="auto">
              <a:xfrm>
                <a:off x="3585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701" name="Group 124"/>
            <p:cNvGrpSpPr>
              <a:grpSpLocks/>
            </p:cNvGrpSpPr>
            <p:nvPr/>
          </p:nvGrpSpPr>
          <p:grpSpPr bwMode="auto">
            <a:xfrm>
              <a:off x="3805" y="3032"/>
              <a:ext cx="106" cy="167"/>
              <a:chOff x="3805" y="3032"/>
              <a:chExt cx="106" cy="167"/>
            </a:xfrm>
          </p:grpSpPr>
          <p:sp>
            <p:nvSpPr>
              <p:cNvPr id="21724" name="Rectangle 125"/>
              <p:cNvSpPr>
                <a:spLocks noChangeArrowheads="1"/>
              </p:cNvSpPr>
              <p:nvPr/>
            </p:nvSpPr>
            <p:spPr bwMode="auto">
              <a:xfrm>
                <a:off x="3805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25" name="Rectangle 126"/>
              <p:cNvSpPr>
                <a:spLocks noChangeArrowheads="1"/>
              </p:cNvSpPr>
              <p:nvPr/>
            </p:nvSpPr>
            <p:spPr bwMode="auto">
              <a:xfrm>
                <a:off x="3806" y="3103"/>
                <a:ext cx="9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702" name="Group 127"/>
            <p:cNvGrpSpPr>
              <a:grpSpLocks/>
            </p:cNvGrpSpPr>
            <p:nvPr/>
          </p:nvGrpSpPr>
          <p:grpSpPr bwMode="auto">
            <a:xfrm>
              <a:off x="4027" y="3032"/>
              <a:ext cx="106" cy="167"/>
              <a:chOff x="4027" y="3032"/>
              <a:chExt cx="106" cy="167"/>
            </a:xfrm>
          </p:grpSpPr>
          <p:sp>
            <p:nvSpPr>
              <p:cNvPr id="21722" name="Rectangle 128"/>
              <p:cNvSpPr>
                <a:spLocks noChangeArrowheads="1"/>
              </p:cNvSpPr>
              <p:nvPr/>
            </p:nvSpPr>
            <p:spPr bwMode="auto">
              <a:xfrm>
                <a:off x="4027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23" name="Rectangle 129"/>
              <p:cNvSpPr>
                <a:spLocks noChangeArrowheads="1"/>
              </p:cNvSpPr>
              <p:nvPr/>
            </p:nvSpPr>
            <p:spPr bwMode="auto">
              <a:xfrm>
                <a:off x="4028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703" name="Group 130"/>
            <p:cNvGrpSpPr>
              <a:grpSpLocks/>
            </p:cNvGrpSpPr>
            <p:nvPr/>
          </p:nvGrpSpPr>
          <p:grpSpPr bwMode="auto">
            <a:xfrm>
              <a:off x="4691" y="3032"/>
              <a:ext cx="106" cy="167"/>
              <a:chOff x="4691" y="3032"/>
              <a:chExt cx="106" cy="167"/>
            </a:xfrm>
          </p:grpSpPr>
          <p:sp>
            <p:nvSpPr>
              <p:cNvPr id="21720" name="Rectangle 131"/>
              <p:cNvSpPr>
                <a:spLocks noChangeArrowheads="1"/>
              </p:cNvSpPr>
              <p:nvPr/>
            </p:nvSpPr>
            <p:spPr bwMode="auto">
              <a:xfrm>
                <a:off x="4691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21" name="Rectangle 132"/>
              <p:cNvSpPr>
                <a:spLocks noChangeArrowheads="1"/>
              </p:cNvSpPr>
              <p:nvPr/>
            </p:nvSpPr>
            <p:spPr bwMode="auto">
              <a:xfrm>
                <a:off x="4692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21704" name="Group 133"/>
            <p:cNvGrpSpPr>
              <a:grpSpLocks/>
            </p:cNvGrpSpPr>
            <p:nvPr/>
          </p:nvGrpSpPr>
          <p:grpSpPr bwMode="auto">
            <a:xfrm>
              <a:off x="4470" y="3032"/>
              <a:ext cx="106" cy="167"/>
              <a:chOff x="4470" y="3032"/>
              <a:chExt cx="106" cy="167"/>
            </a:xfrm>
          </p:grpSpPr>
          <p:sp>
            <p:nvSpPr>
              <p:cNvPr id="21718" name="Rectangle 134"/>
              <p:cNvSpPr>
                <a:spLocks noChangeArrowheads="1"/>
              </p:cNvSpPr>
              <p:nvPr/>
            </p:nvSpPr>
            <p:spPr bwMode="auto">
              <a:xfrm>
                <a:off x="4470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19" name="Rectangle 135"/>
              <p:cNvSpPr>
                <a:spLocks noChangeArrowheads="1"/>
              </p:cNvSpPr>
              <p:nvPr/>
            </p:nvSpPr>
            <p:spPr bwMode="auto">
              <a:xfrm>
                <a:off x="4471" y="3103"/>
                <a:ext cx="9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sp>
          <p:nvSpPr>
            <p:cNvPr id="21705" name="Line 136"/>
            <p:cNvSpPr>
              <a:spLocks noChangeShapeType="1"/>
            </p:cNvSpPr>
            <p:nvPr/>
          </p:nvSpPr>
          <p:spPr bwMode="auto">
            <a:xfrm flipV="1">
              <a:off x="3555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6" name="Line 137"/>
            <p:cNvSpPr>
              <a:spLocks noChangeShapeType="1"/>
            </p:cNvSpPr>
            <p:nvPr/>
          </p:nvSpPr>
          <p:spPr bwMode="auto">
            <a:xfrm flipV="1">
              <a:off x="3776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07" name="Line 138"/>
            <p:cNvSpPr>
              <a:spLocks noChangeShapeType="1"/>
            </p:cNvSpPr>
            <p:nvPr/>
          </p:nvSpPr>
          <p:spPr bwMode="auto">
            <a:xfrm flipV="1">
              <a:off x="3998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708" name="Group 139"/>
            <p:cNvGrpSpPr>
              <a:grpSpLocks/>
            </p:cNvGrpSpPr>
            <p:nvPr/>
          </p:nvGrpSpPr>
          <p:grpSpPr bwMode="auto">
            <a:xfrm>
              <a:off x="4248" y="3032"/>
              <a:ext cx="106" cy="167"/>
              <a:chOff x="4248" y="3032"/>
              <a:chExt cx="106" cy="167"/>
            </a:xfrm>
          </p:grpSpPr>
          <p:sp>
            <p:nvSpPr>
              <p:cNvPr id="21716" name="Rectangle 140"/>
              <p:cNvSpPr>
                <a:spLocks noChangeArrowheads="1"/>
              </p:cNvSpPr>
              <p:nvPr/>
            </p:nvSpPr>
            <p:spPr bwMode="auto">
              <a:xfrm>
                <a:off x="4248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1717" name="Rectangle 141"/>
              <p:cNvSpPr>
                <a:spLocks noChangeArrowheads="1"/>
              </p:cNvSpPr>
              <p:nvPr/>
            </p:nvSpPr>
            <p:spPr bwMode="auto">
              <a:xfrm>
                <a:off x="4248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sp>
          <p:nvSpPr>
            <p:cNvPr id="21709" name="Rectangle 142"/>
            <p:cNvSpPr>
              <a:spLocks noChangeArrowheads="1"/>
            </p:cNvSpPr>
            <p:nvPr/>
          </p:nvSpPr>
          <p:spPr bwMode="auto">
            <a:xfrm>
              <a:off x="4782" y="2797"/>
              <a:ext cx="4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710" name="Rectangle 143"/>
            <p:cNvSpPr>
              <a:spLocks noChangeArrowheads="1"/>
            </p:cNvSpPr>
            <p:nvPr/>
          </p:nvSpPr>
          <p:spPr bwMode="auto">
            <a:xfrm>
              <a:off x="4727" y="2845"/>
              <a:ext cx="4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711" name="Rectangle 144"/>
            <p:cNvSpPr>
              <a:spLocks noChangeArrowheads="1"/>
            </p:cNvSpPr>
            <p:nvPr/>
          </p:nvSpPr>
          <p:spPr bwMode="auto">
            <a:xfrm>
              <a:off x="1463" y="2797"/>
              <a:ext cx="8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712" name="Rectangle 145"/>
            <p:cNvSpPr>
              <a:spLocks noChangeArrowheads="1"/>
            </p:cNvSpPr>
            <p:nvPr/>
          </p:nvSpPr>
          <p:spPr bwMode="auto">
            <a:xfrm>
              <a:off x="1405" y="2845"/>
              <a:ext cx="4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713" name="Rectangle 146"/>
            <p:cNvSpPr>
              <a:spLocks noChangeArrowheads="1"/>
            </p:cNvSpPr>
            <p:nvPr/>
          </p:nvSpPr>
          <p:spPr bwMode="auto">
            <a:xfrm>
              <a:off x="966" y="2750"/>
              <a:ext cx="20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0172h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714" name="Rectangle 147"/>
            <p:cNvSpPr>
              <a:spLocks noChangeArrowheads="1"/>
            </p:cNvSpPr>
            <p:nvPr/>
          </p:nvSpPr>
          <p:spPr bwMode="auto">
            <a:xfrm>
              <a:off x="955" y="2845"/>
              <a:ext cx="6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to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715" name="Rectangle 148"/>
            <p:cNvSpPr>
              <a:spLocks noChangeArrowheads="1"/>
            </p:cNvSpPr>
            <p:nvPr/>
          </p:nvSpPr>
          <p:spPr bwMode="auto">
            <a:xfrm>
              <a:off x="966" y="2939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017Eh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21510" name="Group 150"/>
          <p:cNvGrpSpPr>
            <a:grpSpLocks/>
          </p:cNvGrpSpPr>
          <p:nvPr/>
        </p:nvGrpSpPr>
        <p:grpSpPr bwMode="auto">
          <a:xfrm>
            <a:off x="739775" y="971550"/>
            <a:ext cx="8008938" cy="3189288"/>
            <a:chOff x="466" y="612"/>
            <a:chExt cx="5045" cy="2009"/>
          </a:xfrm>
        </p:grpSpPr>
        <p:sp>
          <p:nvSpPr>
            <p:cNvPr id="21512" name="Rectangle 151"/>
            <p:cNvSpPr>
              <a:spLocks noChangeArrowheads="1"/>
            </p:cNvSpPr>
            <p:nvPr/>
          </p:nvSpPr>
          <p:spPr bwMode="auto">
            <a:xfrm>
              <a:off x="475" y="622"/>
              <a:ext cx="5032" cy="98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152"/>
            <p:cNvSpPr>
              <a:spLocks noChangeShapeType="1"/>
            </p:cNvSpPr>
            <p:nvPr/>
          </p:nvSpPr>
          <p:spPr bwMode="auto">
            <a:xfrm>
              <a:off x="2737" y="1430"/>
              <a:ext cx="1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Rectangle 153"/>
            <p:cNvSpPr>
              <a:spLocks noChangeArrowheads="1"/>
            </p:cNvSpPr>
            <p:nvPr/>
          </p:nvSpPr>
          <p:spPr bwMode="auto">
            <a:xfrm>
              <a:off x="2344" y="1654"/>
              <a:ext cx="3167" cy="9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Rectangle 154"/>
            <p:cNvSpPr>
              <a:spLocks noChangeArrowheads="1"/>
            </p:cNvSpPr>
            <p:nvPr/>
          </p:nvSpPr>
          <p:spPr bwMode="auto">
            <a:xfrm>
              <a:off x="475" y="1608"/>
              <a:ext cx="1798" cy="98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155"/>
            <p:cNvSpPr>
              <a:spLocks noChangeArrowheads="1"/>
            </p:cNvSpPr>
            <p:nvPr/>
          </p:nvSpPr>
          <p:spPr bwMode="auto">
            <a:xfrm>
              <a:off x="4311" y="1801"/>
              <a:ext cx="3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to Port0</a:t>
              </a:r>
            </a:p>
          </p:txBody>
        </p:sp>
        <p:sp>
          <p:nvSpPr>
            <p:cNvPr id="21517" name="Rectangle 156"/>
            <p:cNvSpPr>
              <a:spLocks noChangeArrowheads="1"/>
            </p:cNvSpPr>
            <p:nvPr/>
          </p:nvSpPr>
          <p:spPr bwMode="auto">
            <a:xfrm>
              <a:off x="3861" y="1744"/>
              <a:ext cx="1024" cy="2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Rectangle 157"/>
            <p:cNvSpPr>
              <a:spLocks noChangeArrowheads="1"/>
            </p:cNvSpPr>
            <p:nvPr/>
          </p:nvSpPr>
          <p:spPr bwMode="auto">
            <a:xfrm>
              <a:off x="3861" y="1115"/>
              <a:ext cx="1024" cy="2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58"/>
            <p:cNvSpPr>
              <a:spLocks noChangeShapeType="1"/>
            </p:cNvSpPr>
            <p:nvPr/>
          </p:nvSpPr>
          <p:spPr bwMode="auto">
            <a:xfrm>
              <a:off x="3227" y="1205"/>
              <a:ext cx="5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Rectangle 159"/>
            <p:cNvSpPr>
              <a:spLocks noChangeArrowheads="1"/>
            </p:cNvSpPr>
            <p:nvPr/>
          </p:nvSpPr>
          <p:spPr bwMode="auto">
            <a:xfrm>
              <a:off x="3833" y="993"/>
              <a:ext cx="20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21521" name="Rectangle 160"/>
            <p:cNvSpPr>
              <a:spLocks noChangeArrowheads="1"/>
            </p:cNvSpPr>
            <p:nvPr/>
          </p:nvSpPr>
          <p:spPr bwMode="auto">
            <a:xfrm>
              <a:off x="4734" y="993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522" name="Rectangle 161"/>
            <p:cNvSpPr>
              <a:spLocks noChangeArrowheads="1"/>
            </p:cNvSpPr>
            <p:nvPr/>
          </p:nvSpPr>
          <p:spPr bwMode="auto">
            <a:xfrm>
              <a:off x="3857" y="1116"/>
              <a:ext cx="1084" cy="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Capture/Compare Register  CCRx</a:t>
              </a:r>
            </a:p>
          </p:txBody>
        </p:sp>
        <p:sp>
          <p:nvSpPr>
            <p:cNvPr id="21523" name="Rectangle 162"/>
            <p:cNvSpPr>
              <a:spLocks noChangeArrowheads="1"/>
            </p:cNvSpPr>
            <p:nvPr/>
          </p:nvSpPr>
          <p:spPr bwMode="auto">
            <a:xfrm>
              <a:off x="4128" y="1793"/>
              <a:ext cx="59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Comparator x</a:t>
              </a:r>
            </a:p>
          </p:txBody>
        </p:sp>
        <p:sp>
          <p:nvSpPr>
            <p:cNvPr id="21524" name="Rectangle 163"/>
            <p:cNvSpPr>
              <a:spLocks noChangeArrowheads="1"/>
            </p:cNvSpPr>
            <p:nvPr/>
          </p:nvSpPr>
          <p:spPr bwMode="auto">
            <a:xfrm>
              <a:off x="3419" y="667"/>
              <a:ext cx="436" cy="17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164"/>
            <p:cNvSpPr>
              <a:spLocks noChangeShapeType="1"/>
            </p:cNvSpPr>
            <p:nvPr/>
          </p:nvSpPr>
          <p:spPr bwMode="auto">
            <a:xfrm flipV="1">
              <a:off x="3615" y="843"/>
              <a:ext cx="0" cy="3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Rectangle 165"/>
            <p:cNvSpPr>
              <a:spLocks noChangeArrowheads="1"/>
            </p:cNvSpPr>
            <p:nvPr/>
          </p:nvSpPr>
          <p:spPr bwMode="auto">
            <a:xfrm>
              <a:off x="3822" y="612"/>
              <a:ext cx="491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Overflow x</a:t>
              </a:r>
            </a:p>
          </p:txBody>
        </p:sp>
        <p:sp>
          <p:nvSpPr>
            <p:cNvPr id="21527" name="Line 166"/>
            <p:cNvSpPr>
              <a:spLocks noChangeShapeType="1"/>
            </p:cNvSpPr>
            <p:nvPr/>
          </p:nvSpPr>
          <p:spPr bwMode="auto">
            <a:xfrm>
              <a:off x="3865" y="757"/>
              <a:ext cx="1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Rectangle 167"/>
            <p:cNvSpPr>
              <a:spLocks noChangeArrowheads="1"/>
            </p:cNvSpPr>
            <p:nvPr/>
          </p:nvSpPr>
          <p:spPr bwMode="auto">
            <a:xfrm>
              <a:off x="3430" y="693"/>
              <a:ext cx="30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Logic</a:t>
              </a:r>
            </a:p>
          </p:txBody>
        </p:sp>
        <p:sp>
          <p:nvSpPr>
            <p:cNvPr id="21529" name="Rectangle 168"/>
            <p:cNvSpPr>
              <a:spLocks noChangeArrowheads="1"/>
            </p:cNvSpPr>
            <p:nvPr/>
          </p:nvSpPr>
          <p:spPr bwMode="auto">
            <a:xfrm>
              <a:off x="4335" y="703"/>
              <a:ext cx="46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Data Bus</a:t>
              </a:r>
            </a:p>
          </p:txBody>
        </p:sp>
        <p:grpSp>
          <p:nvGrpSpPr>
            <p:cNvPr id="21530" name="Group 169"/>
            <p:cNvGrpSpPr>
              <a:grpSpLocks/>
            </p:cNvGrpSpPr>
            <p:nvPr/>
          </p:nvGrpSpPr>
          <p:grpSpPr bwMode="auto">
            <a:xfrm>
              <a:off x="4357" y="801"/>
              <a:ext cx="144" cy="314"/>
              <a:chOff x="4153" y="918"/>
              <a:chExt cx="141" cy="327"/>
            </a:xfrm>
          </p:grpSpPr>
          <p:sp>
            <p:nvSpPr>
              <p:cNvPr id="21672" name="Freeform 170"/>
              <p:cNvSpPr>
                <a:spLocks/>
              </p:cNvSpPr>
              <p:nvPr/>
            </p:nvSpPr>
            <p:spPr bwMode="auto">
              <a:xfrm>
                <a:off x="4153" y="918"/>
                <a:ext cx="141" cy="206"/>
              </a:xfrm>
              <a:custGeom>
                <a:avLst/>
                <a:gdLst>
                  <a:gd name="T0" fmla="*/ 105 w 141"/>
                  <a:gd name="T1" fmla="*/ 205 h 206"/>
                  <a:gd name="T2" fmla="*/ 105 w 141"/>
                  <a:gd name="T3" fmla="*/ 102 h 206"/>
                  <a:gd name="T4" fmla="*/ 140 w 141"/>
                  <a:gd name="T5" fmla="*/ 102 h 206"/>
                  <a:gd name="T6" fmla="*/ 71 w 141"/>
                  <a:gd name="T7" fmla="*/ 0 h 206"/>
                  <a:gd name="T8" fmla="*/ 0 w 141"/>
                  <a:gd name="T9" fmla="*/ 102 h 206"/>
                  <a:gd name="T10" fmla="*/ 34 w 141"/>
                  <a:gd name="T11" fmla="*/ 102 h 206"/>
                  <a:gd name="T12" fmla="*/ 34 w 141"/>
                  <a:gd name="T13" fmla="*/ 205 h 206"/>
                  <a:gd name="T14" fmla="*/ 105 w 141"/>
                  <a:gd name="T15" fmla="*/ 205 h 2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206"/>
                  <a:gd name="T26" fmla="*/ 141 w 141"/>
                  <a:gd name="T27" fmla="*/ 206 h 2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206">
                    <a:moveTo>
                      <a:pt x="105" y="205"/>
                    </a:moveTo>
                    <a:lnTo>
                      <a:pt x="105" y="102"/>
                    </a:lnTo>
                    <a:lnTo>
                      <a:pt x="140" y="102"/>
                    </a:lnTo>
                    <a:lnTo>
                      <a:pt x="71" y="0"/>
                    </a:lnTo>
                    <a:lnTo>
                      <a:pt x="0" y="102"/>
                    </a:lnTo>
                    <a:lnTo>
                      <a:pt x="34" y="102"/>
                    </a:lnTo>
                    <a:lnTo>
                      <a:pt x="34" y="205"/>
                    </a:lnTo>
                    <a:lnTo>
                      <a:pt x="105" y="20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3" name="Freeform 171"/>
              <p:cNvSpPr>
                <a:spLocks/>
              </p:cNvSpPr>
              <p:nvPr/>
            </p:nvSpPr>
            <p:spPr bwMode="auto">
              <a:xfrm>
                <a:off x="4153" y="1036"/>
                <a:ext cx="141" cy="209"/>
              </a:xfrm>
              <a:custGeom>
                <a:avLst/>
                <a:gdLst>
                  <a:gd name="T0" fmla="*/ 34 w 141"/>
                  <a:gd name="T1" fmla="*/ 0 h 209"/>
                  <a:gd name="T2" fmla="*/ 34 w 141"/>
                  <a:gd name="T3" fmla="*/ 105 h 209"/>
                  <a:gd name="T4" fmla="*/ 0 w 141"/>
                  <a:gd name="T5" fmla="*/ 105 h 209"/>
                  <a:gd name="T6" fmla="*/ 70 w 141"/>
                  <a:gd name="T7" fmla="*/ 208 h 209"/>
                  <a:gd name="T8" fmla="*/ 140 w 141"/>
                  <a:gd name="T9" fmla="*/ 105 h 209"/>
                  <a:gd name="T10" fmla="*/ 105 w 141"/>
                  <a:gd name="T11" fmla="*/ 105 h 209"/>
                  <a:gd name="T12" fmla="*/ 105 w 141"/>
                  <a:gd name="T13" fmla="*/ 0 h 209"/>
                  <a:gd name="T14" fmla="*/ 34 w 141"/>
                  <a:gd name="T15" fmla="*/ 0 h 2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209"/>
                  <a:gd name="T26" fmla="*/ 141 w 141"/>
                  <a:gd name="T27" fmla="*/ 209 h 2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209">
                    <a:moveTo>
                      <a:pt x="34" y="0"/>
                    </a:moveTo>
                    <a:lnTo>
                      <a:pt x="34" y="105"/>
                    </a:lnTo>
                    <a:lnTo>
                      <a:pt x="0" y="105"/>
                    </a:lnTo>
                    <a:lnTo>
                      <a:pt x="70" y="208"/>
                    </a:lnTo>
                    <a:lnTo>
                      <a:pt x="140" y="105"/>
                    </a:lnTo>
                    <a:lnTo>
                      <a:pt x="105" y="105"/>
                    </a:lnTo>
                    <a:lnTo>
                      <a:pt x="105" y="0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31" name="Freeform 172"/>
            <p:cNvSpPr>
              <a:spLocks/>
            </p:cNvSpPr>
            <p:nvPr/>
          </p:nvSpPr>
          <p:spPr bwMode="auto">
            <a:xfrm>
              <a:off x="4894" y="1788"/>
              <a:ext cx="247" cy="136"/>
            </a:xfrm>
            <a:custGeom>
              <a:avLst/>
              <a:gdLst>
                <a:gd name="T0" fmla="*/ 240 w 241"/>
                <a:gd name="T1" fmla="*/ 34 h 141"/>
                <a:gd name="T2" fmla="*/ 119 w 241"/>
                <a:gd name="T3" fmla="*/ 34 h 141"/>
                <a:gd name="T4" fmla="*/ 119 w 241"/>
                <a:gd name="T5" fmla="*/ 0 h 141"/>
                <a:gd name="T6" fmla="*/ 0 w 241"/>
                <a:gd name="T7" fmla="*/ 69 h 141"/>
                <a:gd name="T8" fmla="*/ 119 w 241"/>
                <a:gd name="T9" fmla="*/ 140 h 141"/>
                <a:gd name="T10" fmla="*/ 119 w 241"/>
                <a:gd name="T11" fmla="*/ 105 h 141"/>
                <a:gd name="T12" fmla="*/ 240 w 241"/>
                <a:gd name="T13" fmla="*/ 105 h 141"/>
                <a:gd name="T14" fmla="*/ 240 w 241"/>
                <a:gd name="T15" fmla="*/ 34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141"/>
                <a:gd name="T26" fmla="*/ 241 w 241"/>
                <a:gd name="T27" fmla="*/ 141 h 1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141">
                  <a:moveTo>
                    <a:pt x="240" y="34"/>
                  </a:moveTo>
                  <a:lnTo>
                    <a:pt x="119" y="34"/>
                  </a:lnTo>
                  <a:lnTo>
                    <a:pt x="119" y="0"/>
                  </a:lnTo>
                  <a:lnTo>
                    <a:pt x="0" y="69"/>
                  </a:lnTo>
                  <a:lnTo>
                    <a:pt x="119" y="140"/>
                  </a:lnTo>
                  <a:lnTo>
                    <a:pt x="119" y="105"/>
                  </a:lnTo>
                  <a:lnTo>
                    <a:pt x="240" y="105"/>
                  </a:lnTo>
                  <a:lnTo>
                    <a:pt x="240" y="3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173"/>
            <p:cNvSpPr>
              <a:spLocks noChangeShapeType="1"/>
            </p:cNvSpPr>
            <p:nvPr/>
          </p:nvSpPr>
          <p:spPr bwMode="auto">
            <a:xfrm flipV="1">
              <a:off x="4401" y="1964"/>
              <a:ext cx="0" cy="4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Rectangle 174"/>
            <p:cNvSpPr>
              <a:spLocks noChangeArrowheads="1"/>
            </p:cNvSpPr>
            <p:nvPr/>
          </p:nvSpPr>
          <p:spPr bwMode="auto">
            <a:xfrm>
              <a:off x="4879" y="697"/>
              <a:ext cx="500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Timer Bus</a:t>
              </a:r>
            </a:p>
          </p:txBody>
        </p:sp>
        <p:sp>
          <p:nvSpPr>
            <p:cNvPr id="21534" name="Rectangle 175"/>
            <p:cNvSpPr>
              <a:spLocks noChangeArrowheads="1"/>
            </p:cNvSpPr>
            <p:nvPr/>
          </p:nvSpPr>
          <p:spPr bwMode="auto">
            <a:xfrm>
              <a:off x="4774" y="1636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535" name="Rectangle 176"/>
            <p:cNvSpPr>
              <a:spLocks noChangeArrowheads="1"/>
            </p:cNvSpPr>
            <p:nvPr/>
          </p:nvSpPr>
          <p:spPr bwMode="auto">
            <a:xfrm>
              <a:off x="5094" y="850"/>
              <a:ext cx="67" cy="103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Freeform 177"/>
            <p:cNvSpPr>
              <a:spLocks/>
            </p:cNvSpPr>
            <p:nvPr/>
          </p:nvSpPr>
          <p:spPr bwMode="auto">
            <a:xfrm>
              <a:off x="4351" y="1338"/>
              <a:ext cx="147" cy="405"/>
            </a:xfrm>
            <a:custGeom>
              <a:avLst/>
              <a:gdLst>
                <a:gd name="T0" fmla="*/ 33 w 143"/>
                <a:gd name="T1" fmla="*/ 0 h 421"/>
                <a:gd name="T2" fmla="*/ 33 w 143"/>
                <a:gd name="T3" fmla="*/ 329 h 421"/>
                <a:gd name="T4" fmla="*/ 0 w 143"/>
                <a:gd name="T5" fmla="*/ 329 h 421"/>
                <a:gd name="T6" fmla="*/ 71 w 143"/>
                <a:gd name="T7" fmla="*/ 420 h 421"/>
                <a:gd name="T8" fmla="*/ 142 w 143"/>
                <a:gd name="T9" fmla="*/ 329 h 421"/>
                <a:gd name="T10" fmla="*/ 107 w 143"/>
                <a:gd name="T11" fmla="*/ 329 h 421"/>
                <a:gd name="T12" fmla="*/ 107 w 143"/>
                <a:gd name="T13" fmla="*/ 3 h 421"/>
                <a:gd name="T14" fmla="*/ 33 w 143"/>
                <a:gd name="T15" fmla="*/ 0 h 4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"/>
                <a:gd name="T25" fmla="*/ 0 h 421"/>
                <a:gd name="T26" fmla="*/ 143 w 143"/>
                <a:gd name="T27" fmla="*/ 421 h 4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" h="421">
                  <a:moveTo>
                    <a:pt x="33" y="0"/>
                  </a:moveTo>
                  <a:lnTo>
                    <a:pt x="33" y="329"/>
                  </a:lnTo>
                  <a:lnTo>
                    <a:pt x="0" y="329"/>
                  </a:lnTo>
                  <a:lnTo>
                    <a:pt x="71" y="420"/>
                  </a:lnTo>
                  <a:lnTo>
                    <a:pt x="142" y="329"/>
                  </a:lnTo>
                  <a:lnTo>
                    <a:pt x="107" y="329"/>
                  </a:lnTo>
                  <a:lnTo>
                    <a:pt x="107" y="3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Rectangle 178"/>
            <p:cNvSpPr>
              <a:spLocks noChangeArrowheads="1"/>
            </p:cNvSpPr>
            <p:nvPr/>
          </p:nvSpPr>
          <p:spPr bwMode="auto">
            <a:xfrm>
              <a:off x="3833" y="1619"/>
              <a:ext cx="20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21538" name="Freeform 179"/>
            <p:cNvSpPr>
              <a:spLocks/>
            </p:cNvSpPr>
            <p:nvPr/>
          </p:nvSpPr>
          <p:spPr bwMode="auto">
            <a:xfrm>
              <a:off x="4894" y="1160"/>
              <a:ext cx="247" cy="135"/>
            </a:xfrm>
            <a:custGeom>
              <a:avLst/>
              <a:gdLst>
                <a:gd name="T0" fmla="*/ 240 w 241"/>
                <a:gd name="T1" fmla="*/ 34 h 141"/>
                <a:gd name="T2" fmla="*/ 119 w 241"/>
                <a:gd name="T3" fmla="*/ 34 h 141"/>
                <a:gd name="T4" fmla="*/ 119 w 241"/>
                <a:gd name="T5" fmla="*/ 0 h 141"/>
                <a:gd name="T6" fmla="*/ 0 w 241"/>
                <a:gd name="T7" fmla="*/ 69 h 141"/>
                <a:gd name="T8" fmla="*/ 119 w 241"/>
                <a:gd name="T9" fmla="*/ 140 h 141"/>
                <a:gd name="T10" fmla="*/ 119 w 241"/>
                <a:gd name="T11" fmla="*/ 105 h 141"/>
                <a:gd name="T12" fmla="*/ 240 w 241"/>
                <a:gd name="T13" fmla="*/ 105 h 141"/>
                <a:gd name="T14" fmla="*/ 240 w 241"/>
                <a:gd name="T15" fmla="*/ 34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141"/>
                <a:gd name="T26" fmla="*/ 241 w 241"/>
                <a:gd name="T27" fmla="*/ 141 h 1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141">
                  <a:moveTo>
                    <a:pt x="240" y="34"/>
                  </a:moveTo>
                  <a:lnTo>
                    <a:pt x="119" y="34"/>
                  </a:lnTo>
                  <a:lnTo>
                    <a:pt x="119" y="0"/>
                  </a:lnTo>
                  <a:lnTo>
                    <a:pt x="0" y="69"/>
                  </a:lnTo>
                  <a:lnTo>
                    <a:pt x="119" y="140"/>
                  </a:lnTo>
                  <a:lnTo>
                    <a:pt x="119" y="105"/>
                  </a:lnTo>
                  <a:lnTo>
                    <a:pt x="240" y="105"/>
                  </a:lnTo>
                  <a:lnTo>
                    <a:pt x="240" y="3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180"/>
            <p:cNvSpPr>
              <a:spLocks/>
            </p:cNvSpPr>
            <p:nvPr/>
          </p:nvSpPr>
          <p:spPr bwMode="auto">
            <a:xfrm>
              <a:off x="3805" y="1182"/>
              <a:ext cx="57" cy="45"/>
            </a:xfrm>
            <a:custGeom>
              <a:avLst/>
              <a:gdLst>
                <a:gd name="T0" fmla="*/ 0 w 55"/>
                <a:gd name="T1" fmla="*/ 0 h 47"/>
                <a:gd name="T2" fmla="*/ 54 w 55"/>
                <a:gd name="T3" fmla="*/ 22 h 47"/>
                <a:gd name="T4" fmla="*/ 0 w 55"/>
                <a:gd name="T5" fmla="*/ 46 h 47"/>
                <a:gd name="T6" fmla="*/ 0 w 55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47"/>
                <a:gd name="T14" fmla="*/ 55 w 55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47">
                  <a:moveTo>
                    <a:pt x="0" y="0"/>
                  </a:moveTo>
                  <a:lnTo>
                    <a:pt x="54" y="22"/>
                  </a:lnTo>
                  <a:lnTo>
                    <a:pt x="0" y="4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181"/>
            <p:cNvSpPr>
              <a:spLocks/>
            </p:cNvSpPr>
            <p:nvPr/>
          </p:nvSpPr>
          <p:spPr bwMode="auto">
            <a:xfrm>
              <a:off x="3592" y="848"/>
              <a:ext cx="49" cy="54"/>
            </a:xfrm>
            <a:custGeom>
              <a:avLst/>
              <a:gdLst>
                <a:gd name="T0" fmla="*/ 47 w 48"/>
                <a:gd name="T1" fmla="*/ 55 h 56"/>
                <a:gd name="T2" fmla="*/ 22 w 48"/>
                <a:gd name="T3" fmla="*/ 0 h 56"/>
                <a:gd name="T4" fmla="*/ 0 w 48"/>
                <a:gd name="T5" fmla="*/ 55 h 56"/>
                <a:gd name="T6" fmla="*/ 47 w 48"/>
                <a:gd name="T7" fmla="*/ 55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56"/>
                <a:gd name="T14" fmla="*/ 48 w 48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56">
                  <a:moveTo>
                    <a:pt x="47" y="55"/>
                  </a:moveTo>
                  <a:lnTo>
                    <a:pt x="22" y="0"/>
                  </a:lnTo>
                  <a:lnTo>
                    <a:pt x="0" y="55"/>
                  </a:lnTo>
                  <a:lnTo>
                    <a:pt x="47" y="5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Rectangle 182"/>
            <p:cNvSpPr>
              <a:spLocks noChangeArrowheads="1"/>
            </p:cNvSpPr>
            <p:nvPr/>
          </p:nvSpPr>
          <p:spPr bwMode="auto">
            <a:xfrm>
              <a:off x="4434" y="2032"/>
              <a:ext cx="327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EQUx</a:t>
              </a:r>
            </a:p>
          </p:txBody>
        </p:sp>
        <p:sp>
          <p:nvSpPr>
            <p:cNvPr id="21542" name="Line 183"/>
            <p:cNvSpPr>
              <a:spLocks noChangeShapeType="1"/>
            </p:cNvSpPr>
            <p:nvPr/>
          </p:nvSpPr>
          <p:spPr bwMode="auto">
            <a:xfrm>
              <a:off x="4405" y="2147"/>
              <a:ext cx="3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184"/>
            <p:cNvSpPr>
              <a:spLocks noChangeArrowheads="1"/>
            </p:cNvSpPr>
            <p:nvPr/>
          </p:nvSpPr>
          <p:spPr bwMode="auto">
            <a:xfrm>
              <a:off x="3599" y="1191"/>
              <a:ext cx="24" cy="2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Rectangle 185"/>
            <p:cNvSpPr>
              <a:spLocks noChangeArrowheads="1"/>
            </p:cNvSpPr>
            <p:nvPr/>
          </p:nvSpPr>
          <p:spPr bwMode="auto">
            <a:xfrm>
              <a:off x="4787" y="1961"/>
              <a:ext cx="31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CAPx</a:t>
              </a:r>
            </a:p>
          </p:txBody>
        </p:sp>
        <p:sp>
          <p:nvSpPr>
            <p:cNvPr id="21545" name="Rectangle 186"/>
            <p:cNvSpPr>
              <a:spLocks noChangeArrowheads="1"/>
            </p:cNvSpPr>
            <p:nvPr/>
          </p:nvSpPr>
          <p:spPr bwMode="auto">
            <a:xfrm>
              <a:off x="4876" y="2049"/>
              <a:ext cx="26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187"/>
            <p:cNvSpPr>
              <a:spLocks noChangeShapeType="1"/>
            </p:cNvSpPr>
            <p:nvPr/>
          </p:nvSpPr>
          <p:spPr bwMode="auto">
            <a:xfrm flipV="1">
              <a:off x="4890" y="2052"/>
              <a:ext cx="0" cy="1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188"/>
            <p:cNvSpPr>
              <a:spLocks noChangeShapeType="1"/>
            </p:cNvSpPr>
            <p:nvPr/>
          </p:nvSpPr>
          <p:spPr bwMode="auto">
            <a:xfrm>
              <a:off x="4846" y="2151"/>
              <a:ext cx="96" cy="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Rectangle 189"/>
            <p:cNvSpPr>
              <a:spLocks noChangeArrowheads="1"/>
            </p:cNvSpPr>
            <p:nvPr/>
          </p:nvSpPr>
          <p:spPr bwMode="auto">
            <a:xfrm>
              <a:off x="4692" y="2040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549" name="Oval 190"/>
            <p:cNvSpPr>
              <a:spLocks noChangeArrowheads="1"/>
            </p:cNvSpPr>
            <p:nvPr/>
          </p:nvSpPr>
          <p:spPr bwMode="auto">
            <a:xfrm>
              <a:off x="4798" y="2131"/>
              <a:ext cx="31" cy="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Rectangle 191"/>
            <p:cNvSpPr>
              <a:spLocks noChangeArrowheads="1"/>
            </p:cNvSpPr>
            <p:nvPr/>
          </p:nvSpPr>
          <p:spPr bwMode="auto">
            <a:xfrm>
              <a:off x="3987" y="742"/>
              <a:ext cx="35" cy="3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Rectangle 192"/>
            <p:cNvSpPr>
              <a:spLocks noChangeArrowheads="1"/>
            </p:cNvSpPr>
            <p:nvPr/>
          </p:nvSpPr>
          <p:spPr bwMode="auto">
            <a:xfrm>
              <a:off x="3992" y="698"/>
              <a:ext cx="32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COVx</a:t>
              </a:r>
            </a:p>
          </p:txBody>
        </p:sp>
        <p:sp>
          <p:nvSpPr>
            <p:cNvPr id="21552" name="Line 193"/>
            <p:cNvSpPr>
              <a:spLocks noChangeShapeType="1"/>
            </p:cNvSpPr>
            <p:nvPr/>
          </p:nvSpPr>
          <p:spPr bwMode="auto">
            <a:xfrm>
              <a:off x="1068" y="2507"/>
              <a:ext cx="34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Oval 194"/>
            <p:cNvSpPr>
              <a:spLocks noChangeArrowheads="1"/>
            </p:cNvSpPr>
            <p:nvPr/>
          </p:nvSpPr>
          <p:spPr bwMode="auto">
            <a:xfrm>
              <a:off x="4388" y="2136"/>
              <a:ext cx="20" cy="1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Line 195"/>
            <p:cNvSpPr>
              <a:spLocks noChangeShapeType="1"/>
            </p:cNvSpPr>
            <p:nvPr/>
          </p:nvSpPr>
          <p:spPr bwMode="auto">
            <a:xfrm>
              <a:off x="1854" y="1160"/>
              <a:ext cx="12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Rectangle 196"/>
            <p:cNvSpPr>
              <a:spLocks noChangeArrowheads="1"/>
            </p:cNvSpPr>
            <p:nvPr/>
          </p:nvSpPr>
          <p:spPr bwMode="auto">
            <a:xfrm>
              <a:off x="3261" y="1235"/>
              <a:ext cx="39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Capture</a:t>
              </a:r>
            </a:p>
          </p:txBody>
        </p:sp>
        <p:sp>
          <p:nvSpPr>
            <p:cNvPr id="21556" name="Line 197"/>
            <p:cNvSpPr>
              <a:spLocks noChangeShapeType="1"/>
            </p:cNvSpPr>
            <p:nvPr/>
          </p:nvSpPr>
          <p:spPr bwMode="auto">
            <a:xfrm flipH="1" flipV="1">
              <a:off x="2880" y="1247"/>
              <a:ext cx="0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Line 198"/>
            <p:cNvSpPr>
              <a:spLocks noChangeShapeType="1"/>
            </p:cNvSpPr>
            <p:nvPr/>
          </p:nvSpPr>
          <p:spPr bwMode="auto">
            <a:xfrm>
              <a:off x="2537" y="1164"/>
              <a:ext cx="0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Rectangle 199"/>
            <p:cNvSpPr>
              <a:spLocks noChangeArrowheads="1"/>
            </p:cNvSpPr>
            <p:nvPr/>
          </p:nvSpPr>
          <p:spPr bwMode="auto">
            <a:xfrm>
              <a:off x="1755" y="1470"/>
              <a:ext cx="42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Disabled</a:t>
              </a:r>
            </a:p>
          </p:txBody>
        </p:sp>
        <p:sp>
          <p:nvSpPr>
            <p:cNvPr id="21559" name="Rectangle 200"/>
            <p:cNvSpPr>
              <a:spLocks noChangeArrowheads="1"/>
            </p:cNvSpPr>
            <p:nvPr/>
          </p:nvSpPr>
          <p:spPr bwMode="auto">
            <a:xfrm>
              <a:off x="1755" y="1552"/>
              <a:ext cx="480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Pos. Edge</a:t>
              </a:r>
            </a:p>
          </p:txBody>
        </p:sp>
        <p:sp>
          <p:nvSpPr>
            <p:cNvPr id="21560" name="Rectangle 201"/>
            <p:cNvSpPr>
              <a:spLocks noChangeArrowheads="1"/>
            </p:cNvSpPr>
            <p:nvPr/>
          </p:nvSpPr>
          <p:spPr bwMode="auto">
            <a:xfrm>
              <a:off x="1755" y="1632"/>
              <a:ext cx="4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Neg. Edge</a:t>
              </a:r>
            </a:p>
          </p:txBody>
        </p:sp>
        <p:sp>
          <p:nvSpPr>
            <p:cNvPr id="21561" name="Rectangle 202"/>
            <p:cNvSpPr>
              <a:spLocks noChangeArrowheads="1"/>
            </p:cNvSpPr>
            <p:nvPr/>
          </p:nvSpPr>
          <p:spPr bwMode="auto">
            <a:xfrm>
              <a:off x="1755" y="1708"/>
              <a:ext cx="52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Both Edges</a:t>
              </a:r>
            </a:p>
          </p:txBody>
        </p:sp>
        <p:sp>
          <p:nvSpPr>
            <p:cNvPr id="21562" name="Freeform 203"/>
            <p:cNvSpPr>
              <a:spLocks/>
            </p:cNvSpPr>
            <p:nvPr/>
          </p:nvSpPr>
          <p:spPr bwMode="auto">
            <a:xfrm>
              <a:off x="2513" y="1252"/>
              <a:ext cx="51" cy="45"/>
            </a:xfrm>
            <a:custGeom>
              <a:avLst/>
              <a:gdLst>
                <a:gd name="T0" fmla="*/ 49 w 50"/>
                <a:gd name="T1" fmla="*/ 0 h 47"/>
                <a:gd name="T2" fmla="*/ 22 w 50"/>
                <a:gd name="T3" fmla="*/ 46 h 47"/>
                <a:gd name="T4" fmla="*/ 0 w 50"/>
                <a:gd name="T5" fmla="*/ 0 h 47"/>
                <a:gd name="T6" fmla="*/ 49 w 50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47"/>
                <a:gd name="T14" fmla="*/ 50 w 50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47">
                  <a:moveTo>
                    <a:pt x="49" y="0"/>
                  </a:moveTo>
                  <a:lnTo>
                    <a:pt x="22" y="46"/>
                  </a:ln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Rectangle 204"/>
            <p:cNvSpPr>
              <a:spLocks noChangeArrowheads="1"/>
            </p:cNvSpPr>
            <p:nvPr/>
          </p:nvSpPr>
          <p:spPr bwMode="auto">
            <a:xfrm>
              <a:off x="1461" y="1708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1564" name="Rectangle 205"/>
            <p:cNvSpPr>
              <a:spLocks noChangeArrowheads="1"/>
            </p:cNvSpPr>
            <p:nvPr/>
          </p:nvSpPr>
          <p:spPr bwMode="auto">
            <a:xfrm>
              <a:off x="1656" y="1708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1565" name="Rectangle 206"/>
            <p:cNvSpPr>
              <a:spLocks noChangeArrowheads="1"/>
            </p:cNvSpPr>
            <p:nvPr/>
          </p:nvSpPr>
          <p:spPr bwMode="auto">
            <a:xfrm>
              <a:off x="1656" y="1632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566" name="Rectangle 207"/>
            <p:cNvSpPr>
              <a:spLocks noChangeArrowheads="1"/>
            </p:cNvSpPr>
            <p:nvPr/>
          </p:nvSpPr>
          <p:spPr bwMode="auto">
            <a:xfrm>
              <a:off x="1461" y="1632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1567" name="Rectangle 208"/>
            <p:cNvSpPr>
              <a:spLocks noChangeArrowheads="1"/>
            </p:cNvSpPr>
            <p:nvPr/>
          </p:nvSpPr>
          <p:spPr bwMode="auto">
            <a:xfrm>
              <a:off x="1461" y="1552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568" name="Rectangle 209"/>
            <p:cNvSpPr>
              <a:spLocks noChangeArrowheads="1"/>
            </p:cNvSpPr>
            <p:nvPr/>
          </p:nvSpPr>
          <p:spPr bwMode="auto">
            <a:xfrm>
              <a:off x="1656" y="1552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1569" name="Rectangle 210"/>
            <p:cNvSpPr>
              <a:spLocks noChangeArrowheads="1"/>
            </p:cNvSpPr>
            <p:nvPr/>
          </p:nvSpPr>
          <p:spPr bwMode="auto">
            <a:xfrm>
              <a:off x="1461" y="1470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570" name="Rectangle 211"/>
            <p:cNvSpPr>
              <a:spLocks noChangeArrowheads="1"/>
            </p:cNvSpPr>
            <p:nvPr/>
          </p:nvSpPr>
          <p:spPr bwMode="auto">
            <a:xfrm>
              <a:off x="1656" y="1470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571" name="Rectangle 212"/>
            <p:cNvSpPr>
              <a:spLocks noChangeArrowheads="1"/>
            </p:cNvSpPr>
            <p:nvPr/>
          </p:nvSpPr>
          <p:spPr bwMode="auto">
            <a:xfrm>
              <a:off x="1457" y="1025"/>
              <a:ext cx="386" cy="2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2" name="Line 213"/>
            <p:cNvSpPr>
              <a:spLocks noChangeShapeType="1"/>
            </p:cNvSpPr>
            <p:nvPr/>
          </p:nvSpPr>
          <p:spPr bwMode="auto">
            <a:xfrm flipV="1">
              <a:off x="1217" y="1156"/>
              <a:ext cx="1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Freeform 214"/>
            <p:cNvSpPr>
              <a:spLocks/>
            </p:cNvSpPr>
            <p:nvPr/>
          </p:nvSpPr>
          <p:spPr bwMode="auto">
            <a:xfrm>
              <a:off x="1402" y="1137"/>
              <a:ext cx="56" cy="46"/>
            </a:xfrm>
            <a:custGeom>
              <a:avLst/>
              <a:gdLst>
                <a:gd name="T0" fmla="*/ 0 w 55"/>
                <a:gd name="T1" fmla="*/ 0 h 48"/>
                <a:gd name="T2" fmla="*/ 54 w 55"/>
                <a:gd name="T3" fmla="*/ 23 h 48"/>
                <a:gd name="T4" fmla="*/ 0 w 55"/>
                <a:gd name="T5" fmla="*/ 47 h 48"/>
                <a:gd name="T6" fmla="*/ 0 w 55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48"/>
                <a:gd name="T14" fmla="*/ 55 w 5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48">
                  <a:moveTo>
                    <a:pt x="0" y="0"/>
                  </a:moveTo>
                  <a:lnTo>
                    <a:pt x="54" y="23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215"/>
            <p:cNvSpPr>
              <a:spLocks noChangeShapeType="1"/>
            </p:cNvSpPr>
            <p:nvPr/>
          </p:nvSpPr>
          <p:spPr bwMode="auto">
            <a:xfrm flipV="1">
              <a:off x="1506" y="1290"/>
              <a:ext cx="0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216"/>
            <p:cNvSpPr>
              <a:spLocks noChangeShapeType="1"/>
            </p:cNvSpPr>
            <p:nvPr/>
          </p:nvSpPr>
          <p:spPr bwMode="auto">
            <a:xfrm flipV="1">
              <a:off x="1310" y="1156"/>
              <a:ext cx="0" cy="1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76" name="Group 217"/>
            <p:cNvGrpSpPr>
              <a:grpSpLocks/>
            </p:cNvGrpSpPr>
            <p:nvPr/>
          </p:nvGrpSpPr>
          <p:grpSpPr bwMode="auto">
            <a:xfrm>
              <a:off x="1922" y="1022"/>
              <a:ext cx="71" cy="87"/>
              <a:chOff x="1772" y="1148"/>
              <a:chExt cx="69" cy="90"/>
            </a:xfrm>
          </p:grpSpPr>
          <p:sp>
            <p:nvSpPr>
              <p:cNvPr id="21668" name="Line 218"/>
              <p:cNvSpPr>
                <a:spLocks noChangeShapeType="1"/>
              </p:cNvSpPr>
              <p:nvPr/>
            </p:nvSpPr>
            <p:spPr bwMode="auto">
              <a:xfrm>
                <a:off x="1772" y="1236"/>
                <a:ext cx="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69" name="Line 219"/>
              <p:cNvSpPr>
                <a:spLocks noChangeShapeType="1"/>
              </p:cNvSpPr>
              <p:nvPr/>
            </p:nvSpPr>
            <p:spPr bwMode="auto">
              <a:xfrm flipV="1">
                <a:off x="1807" y="1148"/>
                <a:ext cx="0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70" name="Line 220"/>
              <p:cNvSpPr>
                <a:spLocks noChangeShapeType="1"/>
              </p:cNvSpPr>
              <p:nvPr/>
            </p:nvSpPr>
            <p:spPr bwMode="auto">
              <a:xfrm>
                <a:off x="1813" y="1152"/>
                <a:ext cx="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71" name="Freeform 221"/>
              <p:cNvSpPr>
                <a:spLocks/>
              </p:cNvSpPr>
              <p:nvPr/>
            </p:nvSpPr>
            <p:spPr bwMode="auto">
              <a:xfrm>
                <a:off x="1787" y="1180"/>
                <a:ext cx="39" cy="22"/>
              </a:xfrm>
              <a:custGeom>
                <a:avLst/>
                <a:gdLst>
                  <a:gd name="T0" fmla="*/ 20 w 39"/>
                  <a:gd name="T1" fmla="*/ 0 h 22"/>
                  <a:gd name="T2" fmla="*/ 0 w 39"/>
                  <a:gd name="T3" fmla="*/ 21 h 22"/>
                  <a:gd name="T4" fmla="*/ 38 w 39"/>
                  <a:gd name="T5" fmla="*/ 21 h 22"/>
                  <a:gd name="T6" fmla="*/ 20 w 39"/>
                  <a:gd name="T7" fmla="*/ 0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9"/>
                  <a:gd name="T13" fmla="*/ 0 h 22"/>
                  <a:gd name="T14" fmla="*/ 39 w 39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9" h="22">
                    <a:moveTo>
                      <a:pt x="20" y="0"/>
                    </a:moveTo>
                    <a:lnTo>
                      <a:pt x="0" y="21"/>
                    </a:lnTo>
                    <a:lnTo>
                      <a:pt x="38" y="21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77" name="Rectangle 222"/>
            <p:cNvSpPr>
              <a:spLocks noChangeArrowheads="1"/>
            </p:cNvSpPr>
            <p:nvPr/>
          </p:nvSpPr>
          <p:spPr bwMode="auto">
            <a:xfrm>
              <a:off x="1044" y="2492"/>
              <a:ext cx="34" cy="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8" name="Rectangle 223"/>
            <p:cNvSpPr>
              <a:spLocks noChangeArrowheads="1"/>
            </p:cNvSpPr>
            <p:nvPr/>
          </p:nvSpPr>
          <p:spPr bwMode="auto">
            <a:xfrm>
              <a:off x="1485" y="1326"/>
              <a:ext cx="35" cy="3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Rectangle 224"/>
            <p:cNvSpPr>
              <a:spLocks noChangeArrowheads="1"/>
            </p:cNvSpPr>
            <p:nvPr/>
          </p:nvSpPr>
          <p:spPr bwMode="auto">
            <a:xfrm>
              <a:off x="1333" y="1372"/>
              <a:ext cx="323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CMx1</a:t>
              </a:r>
            </a:p>
          </p:txBody>
        </p:sp>
        <p:sp>
          <p:nvSpPr>
            <p:cNvPr id="21580" name="Line 225"/>
            <p:cNvSpPr>
              <a:spLocks noChangeShapeType="1"/>
            </p:cNvSpPr>
            <p:nvPr/>
          </p:nvSpPr>
          <p:spPr bwMode="auto">
            <a:xfrm flipV="1">
              <a:off x="1751" y="1290"/>
              <a:ext cx="0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1" name="Rectangle 226"/>
            <p:cNvSpPr>
              <a:spLocks noChangeArrowheads="1"/>
            </p:cNvSpPr>
            <p:nvPr/>
          </p:nvSpPr>
          <p:spPr bwMode="auto">
            <a:xfrm>
              <a:off x="1731" y="1326"/>
              <a:ext cx="35" cy="3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2" name="Rectangle 227"/>
            <p:cNvSpPr>
              <a:spLocks noChangeArrowheads="1"/>
            </p:cNvSpPr>
            <p:nvPr/>
          </p:nvSpPr>
          <p:spPr bwMode="auto">
            <a:xfrm>
              <a:off x="1638" y="1372"/>
              <a:ext cx="323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CMx0</a:t>
              </a:r>
            </a:p>
          </p:txBody>
        </p:sp>
        <p:sp>
          <p:nvSpPr>
            <p:cNvPr id="21583" name="Oval 228"/>
            <p:cNvSpPr>
              <a:spLocks noChangeArrowheads="1"/>
            </p:cNvSpPr>
            <p:nvPr/>
          </p:nvSpPr>
          <p:spPr bwMode="auto">
            <a:xfrm>
              <a:off x="1297" y="1149"/>
              <a:ext cx="20" cy="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4" name="Line 229"/>
            <p:cNvSpPr>
              <a:spLocks noChangeShapeType="1"/>
            </p:cNvSpPr>
            <p:nvPr/>
          </p:nvSpPr>
          <p:spPr bwMode="auto">
            <a:xfrm>
              <a:off x="1653" y="940"/>
              <a:ext cx="0" cy="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5" name="Rectangle 230"/>
            <p:cNvSpPr>
              <a:spLocks noChangeArrowheads="1"/>
            </p:cNvSpPr>
            <p:nvPr/>
          </p:nvSpPr>
          <p:spPr bwMode="auto">
            <a:xfrm>
              <a:off x="1633" y="921"/>
              <a:ext cx="34" cy="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6" name="Rectangle 231"/>
            <p:cNvSpPr>
              <a:spLocks noChangeArrowheads="1"/>
            </p:cNvSpPr>
            <p:nvPr/>
          </p:nvSpPr>
          <p:spPr bwMode="auto">
            <a:xfrm>
              <a:off x="1540" y="788"/>
              <a:ext cx="33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CMPx</a:t>
              </a:r>
            </a:p>
          </p:txBody>
        </p:sp>
        <p:sp>
          <p:nvSpPr>
            <p:cNvPr id="21587" name="Oval 232"/>
            <p:cNvSpPr>
              <a:spLocks noChangeArrowheads="1"/>
            </p:cNvSpPr>
            <p:nvPr/>
          </p:nvSpPr>
          <p:spPr bwMode="auto">
            <a:xfrm>
              <a:off x="2520" y="1147"/>
              <a:ext cx="25" cy="2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8" name="Rectangle 233"/>
            <p:cNvSpPr>
              <a:spLocks noChangeArrowheads="1"/>
            </p:cNvSpPr>
            <p:nvPr/>
          </p:nvSpPr>
          <p:spPr bwMode="auto">
            <a:xfrm>
              <a:off x="2340" y="1294"/>
              <a:ext cx="453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9" name="Freeform 234"/>
            <p:cNvSpPr>
              <a:spLocks/>
            </p:cNvSpPr>
            <p:nvPr/>
          </p:nvSpPr>
          <p:spPr bwMode="auto">
            <a:xfrm>
              <a:off x="2285" y="1406"/>
              <a:ext cx="56" cy="46"/>
            </a:xfrm>
            <a:custGeom>
              <a:avLst/>
              <a:gdLst>
                <a:gd name="T0" fmla="*/ 0 w 55"/>
                <a:gd name="T1" fmla="*/ 0 h 48"/>
                <a:gd name="T2" fmla="*/ 54 w 55"/>
                <a:gd name="T3" fmla="*/ 23 h 48"/>
                <a:gd name="T4" fmla="*/ 0 w 55"/>
                <a:gd name="T5" fmla="*/ 47 h 48"/>
                <a:gd name="T6" fmla="*/ 0 w 55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48"/>
                <a:gd name="T14" fmla="*/ 55 w 5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48">
                  <a:moveTo>
                    <a:pt x="0" y="0"/>
                  </a:moveTo>
                  <a:lnTo>
                    <a:pt x="54" y="23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Line 235"/>
            <p:cNvSpPr>
              <a:spLocks noChangeShapeType="1"/>
            </p:cNvSpPr>
            <p:nvPr/>
          </p:nvSpPr>
          <p:spPr bwMode="auto">
            <a:xfrm>
              <a:off x="2064" y="144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Rectangle 236"/>
            <p:cNvSpPr>
              <a:spLocks noChangeArrowheads="1"/>
            </p:cNvSpPr>
            <p:nvPr/>
          </p:nvSpPr>
          <p:spPr bwMode="auto">
            <a:xfrm>
              <a:off x="1981" y="1237"/>
              <a:ext cx="31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Timer</a:t>
              </a:r>
            </a:p>
          </p:txBody>
        </p:sp>
        <p:sp>
          <p:nvSpPr>
            <p:cNvPr id="21592" name="Rectangle 237"/>
            <p:cNvSpPr>
              <a:spLocks noChangeArrowheads="1"/>
            </p:cNvSpPr>
            <p:nvPr/>
          </p:nvSpPr>
          <p:spPr bwMode="auto">
            <a:xfrm>
              <a:off x="1981" y="1327"/>
              <a:ext cx="31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Clock</a:t>
              </a:r>
            </a:p>
          </p:txBody>
        </p:sp>
        <p:sp>
          <p:nvSpPr>
            <p:cNvPr id="21593" name="Line 238"/>
            <p:cNvSpPr>
              <a:spLocks noChangeShapeType="1"/>
            </p:cNvSpPr>
            <p:nvPr/>
          </p:nvSpPr>
          <p:spPr bwMode="auto">
            <a:xfrm flipV="1">
              <a:off x="3128" y="1201"/>
              <a:ext cx="92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4" name="Rectangle 239"/>
            <p:cNvSpPr>
              <a:spLocks noChangeArrowheads="1"/>
            </p:cNvSpPr>
            <p:nvPr/>
          </p:nvSpPr>
          <p:spPr bwMode="auto">
            <a:xfrm>
              <a:off x="3062" y="1054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1595" name="Oval 240"/>
            <p:cNvSpPr>
              <a:spLocks noChangeArrowheads="1"/>
            </p:cNvSpPr>
            <p:nvPr/>
          </p:nvSpPr>
          <p:spPr bwMode="auto">
            <a:xfrm>
              <a:off x="3080" y="1234"/>
              <a:ext cx="31" cy="2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6" name="Rectangle 241"/>
            <p:cNvSpPr>
              <a:spLocks noChangeArrowheads="1"/>
            </p:cNvSpPr>
            <p:nvPr/>
          </p:nvSpPr>
          <p:spPr bwMode="auto">
            <a:xfrm>
              <a:off x="3057" y="1256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597" name="Oval 242"/>
            <p:cNvSpPr>
              <a:spLocks noChangeArrowheads="1"/>
            </p:cNvSpPr>
            <p:nvPr/>
          </p:nvSpPr>
          <p:spPr bwMode="auto">
            <a:xfrm>
              <a:off x="3080" y="1144"/>
              <a:ext cx="31" cy="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8" name="Oval 243"/>
            <p:cNvSpPr>
              <a:spLocks noChangeArrowheads="1"/>
            </p:cNvSpPr>
            <p:nvPr/>
          </p:nvSpPr>
          <p:spPr bwMode="auto">
            <a:xfrm>
              <a:off x="3206" y="1191"/>
              <a:ext cx="25" cy="2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9" name="Line 244"/>
            <p:cNvSpPr>
              <a:spLocks noChangeShapeType="1"/>
            </p:cNvSpPr>
            <p:nvPr/>
          </p:nvSpPr>
          <p:spPr bwMode="auto">
            <a:xfrm>
              <a:off x="2884" y="1250"/>
              <a:ext cx="1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0" name="Line 245"/>
            <p:cNvSpPr>
              <a:spLocks noChangeShapeType="1"/>
            </p:cNvSpPr>
            <p:nvPr/>
          </p:nvSpPr>
          <p:spPr bwMode="auto">
            <a:xfrm>
              <a:off x="3176" y="1233"/>
              <a:ext cx="0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1" name="Rectangle 246"/>
            <p:cNvSpPr>
              <a:spLocks noChangeArrowheads="1"/>
            </p:cNvSpPr>
            <p:nvPr/>
          </p:nvSpPr>
          <p:spPr bwMode="auto">
            <a:xfrm>
              <a:off x="3153" y="1370"/>
              <a:ext cx="35" cy="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2" name="Rectangle 247"/>
            <p:cNvSpPr>
              <a:spLocks noChangeArrowheads="1"/>
            </p:cNvSpPr>
            <p:nvPr/>
          </p:nvSpPr>
          <p:spPr bwMode="auto">
            <a:xfrm>
              <a:off x="3011" y="1417"/>
              <a:ext cx="31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SCSx</a:t>
              </a:r>
            </a:p>
          </p:txBody>
        </p:sp>
        <p:sp>
          <p:nvSpPr>
            <p:cNvPr id="21603" name="Rectangle 248"/>
            <p:cNvSpPr>
              <a:spLocks noChangeArrowheads="1"/>
            </p:cNvSpPr>
            <p:nvPr/>
          </p:nvSpPr>
          <p:spPr bwMode="auto">
            <a:xfrm>
              <a:off x="990" y="802"/>
              <a:ext cx="3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CCISx0</a:t>
              </a:r>
            </a:p>
          </p:txBody>
        </p:sp>
        <p:sp>
          <p:nvSpPr>
            <p:cNvPr id="21604" name="Oval 249"/>
            <p:cNvSpPr>
              <a:spLocks noChangeArrowheads="1"/>
            </p:cNvSpPr>
            <p:nvPr/>
          </p:nvSpPr>
          <p:spPr bwMode="auto">
            <a:xfrm>
              <a:off x="1195" y="1191"/>
              <a:ext cx="25" cy="2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5" name="Line 250"/>
            <p:cNvSpPr>
              <a:spLocks noChangeShapeType="1"/>
            </p:cNvSpPr>
            <p:nvPr/>
          </p:nvSpPr>
          <p:spPr bwMode="auto">
            <a:xfrm>
              <a:off x="1117" y="1200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6" name="Line 251"/>
            <p:cNvSpPr>
              <a:spLocks noChangeShapeType="1"/>
            </p:cNvSpPr>
            <p:nvPr/>
          </p:nvSpPr>
          <p:spPr bwMode="auto">
            <a:xfrm>
              <a:off x="1117" y="1295"/>
              <a:ext cx="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" name="Line 252"/>
            <p:cNvSpPr>
              <a:spLocks noChangeShapeType="1"/>
            </p:cNvSpPr>
            <p:nvPr/>
          </p:nvSpPr>
          <p:spPr bwMode="auto">
            <a:xfrm flipH="1">
              <a:off x="1209" y="1030"/>
              <a:ext cx="2" cy="2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Rectangle 253"/>
            <p:cNvSpPr>
              <a:spLocks noChangeArrowheads="1"/>
            </p:cNvSpPr>
            <p:nvPr/>
          </p:nvSpPr>
          <p:spPr bwMode="auto">
            <a:xfrm>
              <a:off x="1089" y="1092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1609" name="Rectangle 254"/>
            <p:cNvSpPr>
              <a:spLocks noChangeArrowheads="1"/>
            </p:cNvSpPr>
            <p:nvPr/>
          </p:nvSpPr>
          <p:spPr bwMode="auto">
            <a:xfrm>
              <a:off x="1090" y="1187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1610" name="Rectangle 255"/>
            <p:cNvSpPr>
              <a:spLocks noChangeArrowheads="1"/>
            </p:cNvSpPr>
            <p:nvPr/>
          </p:nvSpPr>
          <p:spPr bwMode="auto">
            <a:xfrm>
              <a:off x="1040" y="927"/>
              <a:ext cx="25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1" name="Rectangle 256"/>
            <p:cNvSpPr>
              <a:spLocks noChangeArrowheads="1"/>
            </p:cNvSpPr>
            <p:nvPr/>
          </p:nvSpPr>
          <p:spPr bwMode="auto">
            <a:xfrm>
              <a:off x="965" y="927"/>
              <a:ext cx="26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2" name="Line 257"/>
            <p:cNvSpPr>
              <a:spLocks noChangeShapeType="1"/>
            </p:cNvSpPr>
            <p:nvPr/>
          </p:nvSpPr>
          <p:spPr bwMode="auto">
            <a:xfrm>
              <a:off x="977" y="930"/>
              <a:ext cx="0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3" name="Line 258"/>
            <p:cNvSpPr>
              <a:spLocks noChangeShapeType="1"/>
            </p:cNvSpPr>
            <p:nvPr/>
          </p:nvSpPr>
          <p:spPr bwMode="auto">
            <a:xfrm>
              <a:off x="1054" y="930"/>
              <a:ext cx="0" cy="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4" name="Rectangle 259"/>
            <p:cNvSpPr>
              <a:spLocks noChangeArrowheads="1"/>
            </p:cNvSpPr>
            <p:nvPr/>
          </p:nvSpPr>
          <p:spPr bwMode="auto">
            <a:xfrm>
              <a:off x="670" y="794"/>
              <a:ext cx="3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CCISx1</a:t>
              </a:r>
            </a:p>
          </p:txBody>
        </p:sp>
        <p:sp>
          <p:nvSpPr>
            <p:cNvPr id="21615" name="Line 260"/>
            <p:cNvSpPr>
              <a:spLocks noChangeShapeType="1"/>
            </p:cNvSpPr>
            <p:nvPr/>
          </p:nvSpPr>
          <p:spPr bwMode="auto">
            <a:xfrm>
              <a:off x="823" y="1025"/>
              <a:ext cx="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6" name="Line 261"/>
            <p:cNvSpPr>
              <a:spLocks noChangeShapeType="1"/>
            </p:cNvSpPr>
            <p:nvPr/>
          </p:nvSpPr>
          <p:spPr bwMode="auto">
            <a:xfrm>
              <a:off x="1117" y="1026"/>
              <a:ext cx="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7" name="Line 262"/>
            <p:cNvSpPr>
              <a:spLocks noChangeShapeType="1"/>
            </p:cNvSpPr>
            <p:nvPr/>
          </p:nvSpPr>
          <p:spPr bwMode="auto">
            <a:xfrm>
              <a:off x="967" y="1026"/>
              <a:ext cx="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8" name="Line 263"/>
            <p:cNvSpPr>
              <a:spLocks noChangeShapeType="1"/>
            </p:cNvSpPr>
            <p:nvPr/>
          </p:nvSpPr>
          <p:spPr bwMode="auto">
            <a:xfrm>
              <a:off x="1117" y="1116"/>
              <a:ext cx="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9" name="Rectangle 264"/>
            <p:cNvSpPr>
              <a:spLocks noChangeArrowheads="1"/>
            </p:cNvSpPr>
            <p:nvPr/>
          </p:nvSpPr>
          <p:spPr bwMode="auto">
            <a:xfrm>
              <a:off x="1097" y="915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1620" name="Rectangle 265"/>
            <p:cNvSpPr>
              <a:spLocks noChangeArrowheads="1"/>
            </p:cNvSpPr>
            <p:nvPr/>
          </p:nvSpPr>
          <p:spPr bwMode="auto">
            <a:xfrm>
              <a:off x="1096" y="1008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1621" name="Oval 266"/>
            <p:cNvSpPr>
              <a:spLocks noChangeArrowheads="1"/>
            </p:cNvSpPr>
            <p:nvPr/>
          </p:nvSpPr>
          <p:spPr bwMode="auto">
            <a:xfrm>
              <a:off x="908" y="1000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2" name="Oval 267"/>
            <p:cNvSpPr>
              <a:spLocks noChangeArrowheads="1"/>
            </p:cNvSpPr>
            <p:nvPr/>
          </p:nvSpPr>
          <p:spPr bwMode="auto">
            <a:xfrm>
              <a:off x="1195" y="1102"/>
              <a:ext cx="25" cy="2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3" name="Oval 268"/>
            <p:cNvSpPr>
              <a:spLocks noChangeArrowheads="1"/>
            </p:cNvSpPr>
            <p:nvPr/>
          </p:nvSpPr>
          <p:spPr bwMode="auto">
            <a:xfrm>
              <a:off x="1195" y="1147"/>
              <a:ext cx="25" cy="2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4" name="Line 269"/>
            <p:cNvSpPr>
              <a:spLocks noChangeShapeType="1"/>
            </p:cNvSpPr>
            <p:nvPr/>
          </p:nvSpPr>
          <p:spPr bwMode="auto">
            <a:xfrm>
              <a:off x="823" y="1205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5" name="Line 270"/>
            <p:cNvSpPr>
              <a:spLocks noChangeShapeType="1"/>
            </p:cNvSpPr>
            <p:nvPr/>
          </p:nvSpPr>
          <p:spPr bwMode="auto">
            <a:xfrm>
              <a:off x="823" y="1115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6" name="Line 271"/>
            <p:cNvSpPr>
              <a:spLocks noChangeShapeType="1"/>
            </p:cNvSpPr>
            <p:nvPr/>
          </p:nvSpPr>
          <p:spPr bwMode="auto">
            <a:xfrm>
              <a:off x="823" y="1294"/>
              <a:ext cx="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7" name="Rectangle 272"/>
            <p:cNvSpPr>
              <a:spLocks noChangeArrowheads="1"/>
            </p:cNvSpPr>
            <p:nvPr/>
          </p:nvSpPr>
          <p:spPr bwMode="auto">
            <a:xfrm>
              <a:off x="466" y="1039"/>
              <a:ext cx="34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CCIxB</a:t>
              </a:r>
            </a:p>
          </p:txBody>
        </p:sp>
        <p:sp>
          <p:nvSpPr>
            <p:cNvPr id="21628" name="Rectangle 273"/>
            <p:cNvSpPr>
              <a:spLocks noChangeArrowheads="1"/>
            </p:cNvSpPr>
            <p:nvPr/>
          </p:nvSpPr>
          <p:spPr bwMode="auto">
            <a:xfrm>
              <a:off x="515" y="1255"/>
              <a:ext cx="28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VCC</a:t>
              </a:r>
            </a:p>
          </p:txBody>
        </p:sp>
        <p:sp>
          <p:nvSpPr>
            <p:cNvPr id="21629" name="Rectangle 274"/>
            <p:cNvSpPr>
              <a:spLocks noChangeArrowheads="1"/>
            </p:cNvSpPr>
            <p:nvPr/>
          </p:nvSpPr>
          <p:spPr bwMode="auto">
            <a:xfrm>
              <a:off x="515" y="1144"/>
              <a:ext cx="2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GND</a:t>
              </a:r>
            </a:p>
          </p:txBody>
        </p:sp>
        <p:sp>
          <p:nvSpPr>
            <p:cNvPr id="21630" name="Rectangle 275"/>
            <p:cNvSpPr>
              <a:spLocks noChangeArrowheads="1"/>
            </p:cNvSpPr>
            <p:nvPr/>
          </p:nvSpPr>
          <p:spPr bwMode="auto">
            <a:xfrm>
              <a:off x="466" y="935"/>
              <a:ext cx="34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CCIxA</a:t>
              </a:r>
            </a:p>
          </p:txBody>
        </p:sp>
        <p:sp>
          <p:nvSpPr>
            <p:cNvPr id="21631" name="Rectangle 276"/>
            <p:cNvSpPr>
              <a:spLocks noChangeArrowheads="1"/>
            </p:cNvSpPr>
            <p:nvPr/>
          </p:nvSpPr>
          <p:spPr bwMode="auto">
            <a:xfrm>
              <a:off x="754" y="2450"/>
              <a:ext cx="29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CCIx</a:t>
              </a:r>
            </a:p>
          </p:txBody>
        </p:sp>
        <p:sp>
          <p:nvSpPr>
            <p:cNvPr id="21632" name="Oval 277"/>
            <p:cNvSpPr>
              <a:spLocks noChangeArrowheads="1"/>
            </p:cNvSpPr>
            <p:nvPr/>
          </p:nvSpPr>
          <p:spPr bwMode="auto">
            <a:xfrm>
              <a:off x="1297" y="2495"/>
              <a:ext cx="20" cy="1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3" name="Rectangle 278"/>
            <p:cNvSpPr>
              <a:spLocks noChangeArrowheads="1"/>
            </p:cNvSpPr>
            <p:nvPr/>
          </p:nvSpPr>
          <p:spPr bwMode="auto">
            <a:xfrm>
              <a:off x="2438" y="711"/>
              <a:ext cx="582" cy="1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4" name="Rectangle 279"/>
            <p:cNvSpPr>
              <a:spLocks noChangeArrowheads="1"/>
            </p:cNvSpPr>
            <p:nvPr/>
          </p:nvSpPr>
          <p:spPr bwMode="auto">
            <a:xfrm>
              <a:off x="2427" y="712"/>
              <a:ext cx="611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Capture Path</a:t>
              </a:r>
            </a:p>
          </p:txBody>
        </p:sp>
        <p:sp>
          <p:nvSpPr>
            <p:cNvPr id="21635" name="Rectangle 280"/>
            <p:cNvSpPr>
              <a:spLocks noChangeArrowheads="1"/>
            </p:cNvSpPr>
            <p:nvPr/>
          </p:nvSpPr>
          <p:spPr bwMode="auto">
            <a:xfrm>
              <a:off x="2438" y="2282"/>
              <a:ext cx="680" cy="1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6" name="Rectangle 281"/>
            <p:cNvSpPr>
              <a:spLocks noChangeArrowheads="1"/>
            </p:cNvSpPr>
            <p:nvPr/>
          </p:nvSpPr>
          <p:spPr bwMode="auto">
            <a:xfrm>
              <a:off x="2453" y="2285"/>
              <a:ext cx="65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Compare Path</a:t>
              </a:r>
            </a:p>
          </p:txBody>
        </p:sp>
        <p:sp>
          <p:nvSpPr>
            <p:cNvPr id="21637" name="Rectangle 282"/>
            <p:cNvSpPr>
              <a:spLocks noChangeArrowheads="1"/>
            </p:cNvSpPr>
            <p:nvPr/>
          </p:nvSpPr>
          <p:spPr bwMode="auto">
            <a:xfrm>
              <a:off x="4901" y="2242"/>
              <a:ext cx="56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Set_CCIFGx</a:t>
              </a:r>
            </a:p>
          </p:txBody>
        </p:sp>
        <p:sp>
          <p:nvSpPr>
            <p:cNvPr id="21638" name="Line 283"/>
            <p:cNvSpPr>
              <a:spLocks noChangeShapeType="1"/>
            </p:cNvSpPr>
            <p:nvPr/>
          </p:nvSpPr>
          <p:spPr bwMode="auto">
            <a:xfrm>
              <a:off x="3619" y="2237"/>
              <a:ext cx="11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9" name="Rectangle 284"/>
            <p:cNvSpPr>
              <a:spLocks noChangeArrowheads="1"/>
            </p:cNvSpPr>
            <p:nvPr/>
          </p:nvSpPr>
          <p:spPr bwMode="auto">
            <a:xfrm>
              <a:off x="4706" y="2211"/>
              <a:ext cx="158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1640" name="Oval 285"/>
            <p:cNvSpPr>
              <a:spLocks noChangeArrowheads="1"/>
            </p:cNvSpPr>
            <p:nvPr/>
          </p:nvSpPr>
          <p:spPr bwMode="auto">
            <a:xfrm>
              <a:off x="4798" y="2221"/>
              <a:ext cx="31" cy="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1" name="Oval 286"/>
            <p:cNvSpPr>
              <a:spLocks noChangeArrowheads="1"/>
            </p:cNvSpPr>
            <p:nvPr/>
          </p:nvSpPr>
          <p:spPr bwMode="auto">
            <a:xfrm>
              <a:off x="4945" y="2176"/>
              <a:ext cx="31" cy="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2" name="Rectangle 287"/>
            <p:cNvSpPr>
              <a:spLocks noChangeArrowheads="1"/>
            </p:cNvSpPr>
            <p:nvPr/>
          </p:nvSpPr>
          <p:spPr bwMode="auto">
            <a:xfrm>
              <a:off x="4499" y="2372"/>
              <a:ext cx="386" cy="1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3" name="Line 288"/>
            <p:cNvSpPr>
              <a:spLocks noChangeShapeType="1"/>
            </p:cNvSpPr>
            <p:nvPr/>
          </p:nvSpPr>
          <p:spPr bwMode="auto">
            <a:xfrm>
              <a:off x="4405" y="2416"/>
              <a:ext cx="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4" name="Line 289"/>
            <p:cNvSpPr>
              <a:spLocks noChangeShapeType="1"/>
            </p:cNvSpPr>
            <p:nvPr/>
          </p:nvSpPr>
          <p:spPr bwMode="auto">
            <a:xfrm>
              <a:off x="4895" y="2463"/>
              <a:ext cx="13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5" name="Rectangle 290"/>
            <p:cNvSpPr>
              <a:spLocks noChangeArrowheads="1"/>
            </p:cNvSpPr>
            <p:nvPr/>
          </p:nvSpPr>
          <p:spPr bwMode="auto">
            <a:xfrm>
              <a:off x="5018" y="2447"/>
              <a:ext cx="35" cy="32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6" name="Rectangle 291"/>
            <p:cNvSpPr>
              <a:spLocks noChangeArrowheads="1"/>
            </p:cNvSpPr>
            <p:nvPr/>
          </p:nvSpPr>
          <p:spPr bwMode="auto">
            <a:xfrm>
              <a:off x="5025" y="2405"/>
              <a:ext cx="34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SCCIx</a:t>
              </a:r>
            </a:p>
          </p:txBody>
        </p:sp>
        <p:sp>
          <p:nvSpPr>
            <p:cNvPr id="21647" name="Rectangle 292"/>
            <p:cNvSpPr>
              <a:spLocks noChangeArrowheads="1"/>
            </p:cNvSpPr>
            <p:nvPr/>
          </p:nvSpPr>
          <p:spPr bwMode="auto">
            <a:xfrm>
              <a:off x="4461" y="2352"/>
              <a:ext cx="22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EN</a:t>
              </a:r>
            </a:p>
          </p:txBody>
        </p:sp>
        <p:sp>
          <p:nvSpPr>
            <p:cNvPr id="21648" name="Rectangle 293"/>
            <p:cNvSpPr>
              <a:spLocks noChangeArrowheads="1"/>
            </p:cNvSpPr>
            <p:nvPr/>
          </p:nvSpPr>
          <p:spPr bwMode="auto">
            <a:xfrm>
              <a:off x="4461" y="2441"/>
              <a:ext cx="16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1649" name="Rectangle 294"/>
            <p:cNvSpPr>
              <a:spLocks noChangeArrowheads="1"/>
            </p:cNvSpPr>
            <p:nvPr/>
          </p:nvSpPr>
          <p:spPr bwMode="auto">
            <a:xfrm>
              <a:off x="4755" y="2400"/>
              <a:ext cx="16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21650" name="Line 295"/>
            <p:cNvSpPr>
              <a:spLocks noChangeShapeType="1"/>
            </p:cNvSpPr>
            <p:nvPr/>
          </p:nvSpPr>
          <p:spPr bwMode="auto">
            <a:xfrm flipV="1">
              <a:off x="3615" y="1201"/>
              <a:ext cx="0" cy="10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1" name="Rectangle 296"/>
            <p:cNvSpPr>
              <a:spLocks noChangeArrowheads="1"/>
            </p:cNvSpPr>
            <p:nvPr/>
          </p:nvSpPr>
          <p:spPr bwMode="auto">
            <a:xfrm>
              <a:off x="2294" y="1329"/>
              <a:ext cx="55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Synchronize</a:t>
              </a:r>
            </a:p>
          </p:txBody>
        </p:sp>
        <p:sp>
          <p:nvSpPr>
            <p:cNvPr id="21652" name="Rectangle 297"/>
            <p:cNvSpPr>
              <a:spLocks noChangeArrowheads="1"/>
            </p:cNvSpPr>
            <p:nvPr/>
          </p:nvSpPr>
          <p:spPr bwMode="auto">
            <a:xfrm>
              <a:off x="2343" y="1425"/>
              <a:ext cx="39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Capture</a:t>
              </a:r>
            </a:p>
          </p:txBody>
        </p:sp>
        <p:sp>
          <p:nvSpPr>
            <p:cNvPr id="21653" name="Rectangle 298"/>
            <p:cNvSpPr>
              <a:spLocks noChangeArrowheads="1"/>
            </p:cNvSpPr>
            <p:nvPr/>
          </p:nvSpPr>
          <p:spPr bwMode="auto">
            <a:xfrm>
              <a:off x="1478" y="1065"/>
              <a:ext cx="39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Capture</a:t>
              </a:r>
            </a:p>
          </p:txBody>
        </p:sp>
        <p:sp>
          <p:nvSpPr>
            <p:cNvPr id="21654" name="Rectangle 299"/>
            <p:cNvSpPr>
              <a:spLocks noChangeArrowheads="1"/>
            </p:cNvSpPr>
            <p:nvPr/>
          </p:nvSpPr>
          <p:spPr bwMode="auto">
            <a:xfrm>
              <a:off x="1510" y="1153"/>
              <a:ext cx="31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Mode</a:t>
              </a:r>
            </a:p>
          </p:txBody>
        </p:sp>
        <p:grpSp>
          <p:nvGrpSpPr>
            <p:cNvPr id="21655" name="Group 300"/>
            <p:cNvGrpSpPr>
              <a:grpSpLocks/>
            </p:cNvGrpSpPr>
            <p:nvPr/>
          </p:nvGrpSpPr>
          <p:grpSpPr bwMode="auto">
            <a:xfrm>
              <a:off x="772" y="1005"/>
              <a:ext cx="48" cy="313"/>
              <a:chOff x="647" y="1130"/>
              <a:chExt cx="47" cy="326"/>
            </a:xfrm>
          </p:grpSpPr>
          <p:sp>
            <p:nvSpPr>
              <p:cNvPr id="21664" name="Freeform 301"/>
              <p:cNvSpPr>
                <a:spLocks/>
              </p:cNvSpPr>
              <p:nvPr/>
            </p:nvSpPr>
            <p:spPr bwMode="auto">
              <a:xfrm>
                <a:off x="647" y="1130"/>
                <a:ext cx="47" cy="45"/>
              </a:xfrm>
              <a:custGeom>
                <a:avLst/>
                <a:gdLst>
                  <a:gd name="T0" fmla="*/ 0 w 47"/>
                  <a:gd name="T1" fmla="*/ 0 h 45"/>
                  <a:gd name="T2" fmla="*/ 46 w 47"/>
                  <a:gd name="T3" fmla="*/ 22 h 45"/>
                  <a:gd name="T4" fmla="*/ 0 w 47"/>
                  <a:gd name="T5" fmla="*/ 44 h 45"/>
                  <a:gd name="T6" fmla="*/ 0 60000 65536"/>
                  <a:gd name="T7" fmla="*/ 0 60000 65536"/>
                  <a:gd name="T8" fmla="*/ 0 60000 65536"/>
                  <a:gd name="T9" fmla="*/ 0 w 47"/>
                  <a:gd name="T10" fmla="*/ 0 h 45"/>
                  <a:gd name="T11" fmla="*/ 47 w 47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" h="45">
                    <a:moveTo>
                      <a:pt x="0" y="0"/>
                    </a:moveTo>
                    <a:lnTo>
                      <a:pt x="46" y="22"/>
                    </a:lnTo>
                    <a:lnTo>
                      <a:pt x="0" y="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5" name="Freeform 302"/>
              <p:cNvSpPr>
                <a:spLocks/>
              </p:cNvSpPr>
              <p:nvPr/>
            </p:nvSpPr>
            <p:spPr bwMode="auto">
              <a:xfrm>
                <a:off x="647" y="1223"/>
                <a:ext cx="47" cy="46"/>
              </a:xfrm>
              <a:custGeom>
                <a:avLst/>
                <a:gdLst>
                  <a:gd name="T0" fmla="*/ 0 w 47"/>
                  <a:gd name="T1" fmla="*/ 0 h 46"/>
                  <a:gd name="T2" fmla="*/ 46 w 47"/>
                  <a:gd name="T3" fmla="*/ 23 h 46"/>
                  <a:gd name="T4" fmla="*/ 0 w 47"/>
                  <a:gd name="T5" fmla="*/ 45 h 46"/>
                  <a:gd name="T6" fmla="*/ 0 60000 65536"/>
                  <a:gd name="T7" fmla="*/ 0 60000 65536"/>
                  <a:gd name="T8" fmla="*/ 0 60000 65536"/>
                  <a:gd name="T9" fmla="*/ 0 w 47"/>
                  <a:gd name="T10" fmla="*/ 0 h 46"/>
                  <a:gd name="T11" fmla="*/ 47 w 47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" h="46">
                    <a:moveTo>
                      <a:pt x="0" y="0"/>
                    </a:moveTo>
                    <a:lnTo>
                      <a:pt x="46" y="23"/>
                    </a:lnTo>
                    <a:lnTo>
                      <a:pt x="0" y="4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6" name="Freeform 303"/>
              <p:cNvSpPr>
                <a:spLocks/>
              </p:cNvSpPr>
              <p:nvPr/>
            </p:nvSpPr>
            <p:spPr bwMode="auto">
              <a:xfrm>
                <a:off x="647" y="1317"/>
                <a:ext cx="47" cy="45"/>
              </a:xfrm>
              <a:custGeom>
                <a:avLst/>
                <a:gdLst>
                  <a:gd name="T0" fmla="*/ 0 w 47"/>
                  <a:gd name="T1" fmla="*/ 0 h 45"/>
                  <a:gd name="T2" fmla="*/ 46 w 47"/>
                  <a:gd name="T3" fmla="*/ 22 h 45"/>
                  <a:gd name="T4" fmla="*/ 0 w 47"/>
                  <a:gd name="T5" fmla="*/ 44 h 45"/>
                  <a:gd name="T6" fmla="*/ 0 60000 65536"/>
                  <a:gd name="T7" fmla="*/ 0 60000 65536"/>
                  <a:gd name="T8" fmla="*/ 0 60000 65536"/>
                  <a:gd name="T9" fmla="*/ 0 w 47"/>
                  <a:gd name="T10" fmla="*/ 0 h 45"/>
                  <a:gd name="T11" fmla="*/ 47 w 47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" h="45">
                    <a:moveTo>
                      <a:pt x="0" y="0"/>
                    </a:moveTo>
                    <a:lnTo>
                      <a:pt x="46" y="22"/>
                    </a:lnTo>
                    <a:lnTo>
                      <a:pt x="0" y="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7" name="Freeform 304"/>
              <p:cNvSpPr>
                <a:spLocks/>
              </p:cNvSpPr>
              <p:nvPr/>
            </p:nvSpPr>
            <p:spPr bwMode="auto">
              <a:xfrm>
                <a:off x="647" y="1410"/>
                <a:ext cx="47" cy="46"/>
              </a:xfrm>
              <a:custGeom>
                <a:avLst/>
                <a:gdLst>
                  <a:gd name="T0" fmla="*/ 0 w 47"/>
                  <a:gd name="T1" fmla="*/ 0 h 46"/>
                  <a:gd name="T2" fmla="*/ 46 w 47"/>
                  <a:gd name="T3" fmla="*/ 23 h 46"/>
                  <a:gd name="T4" fmla="*/ 0 w 47"/>
                  <a:gd name="T5" fmla="*/ 45 h 46"/>
                  <a:gd name="T6" fmla="*/ 0 60000 65536"/>
                  <a:gd name="T7" fmla="*/ 0 60000 65536"/>
                  <a:gd name="T8" fmla="*/ 0 60000 65536"/>
                  <a:gd name="T9" fmla="*/ 0 w 47"/>
                  <a:gd name="T10" fmla="*/ 0 h 46"/>
                  <a:gd name="T11" fmla="*/ 47 w 47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" h="46">
                    <a:moveTo>
                      <a:pt x="0" y="0"/>
                    </a:moveTo>
                    <a:lnTo>
                      <a:pt x="46" y="23"/>
                    </a:lnTo>
                    <a:lnTo>
                      <a:pt x="0" y="4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56" name="Oval 305"/>
            <p:cNvSpPr>
              <a:spLocks noChangeArrowheads="1"/>
            </p:cNvSpPr>
            <p:nvPr/>
          </p:nvSpPr>
          <p:spPr bwMode="auto">
            <a:xfrm>
              <a:off x="906" y="1090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7" name="Oval 306"/>
            <p:cNvSpPr>
              <a:spLocks noChangeArrowheads="1"/>
            </p:cNvSpPr>
            <p:nvPr/>
          </p:nvSpPr>
          <p:spPr bwMode="auto">
            <a:xfrm>
              <a:off x="906" y="1178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8" name="Oval 307"/>
            <p:cNvSpPr>
              <a:spLocks noChangeArrowheads="1"/>
            </p:cNvSpPr>
            <p:nvPr/>
          </p:nvSpPr>
          <p:spPr bwMode="auto">
            <a:xfrm>
              <a:off x="904" y="1268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59" name="Oval 308"/>
            <p:cNvSpPr>
              <a:spLocks noChangeArrowheads="1"/>
            </p:cNvSpPr>
            <p:nvPr/>
          </p:nvSpPr>
          <p:spPr bwMode="auto">
            <a:xfrm>
              <a:off x="1072" y="1004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0" name="Oval 309"/>
            <p:cNvSpPr>
              <a:spLocks noChangeArrowheads="1"/>
            </p:cNvSpPr>
            <p:nvPr/>
          </p:nvSpPr>
          <p:spPr bwMode="auto">
            <a:xfrm>
              <a:off x="1072" y="1093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1" name="Oval 310"/>
            <p:cNvSpPr>
              <a:spLocks noChangeArrowheads="1"/>
            </p:cNvSpPr>
            <p:nvPr/>
          </p:nvSpPr>
          <p:spPr bwMode="auto">
            <a:xfrm>
              <a:off x="1072" y="1179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2" name="Oval 311"/>
            <p:cNvSpPr>
              <a:spLocks noChangeArrowheads="1"/>
            </p:cNvSpPr>
            <p:nvPr/>
          </p:nvSpPr>
          <p:spPr bwMode="auto">
            <a:xfrm>
              <a:off x="1072" y="1273"/>
              <a:ext cx="47" cy="4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63" name="Line 312"/>
            <p:cNvSpPr>
              <a:spLocks noChangeShapeType="1"/>
            </p:cNvSpPr>
            <p:nvPr/>
          </p:nvSpPr>
          <p:spPr bwMode="auto">
            <a:xfrm>
              <a:off x="4978" y="218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1" name="Rectangle 3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Timer_A Capture Compare Blocks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74BDE-8EA5-4EB7-8561-B5AF30C3029B}" type="slidenum">
              <a:rPr lang="en-US"/>
              <a:pPr/>
              <a:t>27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TACCTLn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Capture Control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b="1" dirty="0" err="1" smtClean="0"/>
              <a:t>CMx</a:t>
            </a:r>
            <a:r>
              <a:rPr lang="en-US" sz="2000" dirty="0" smtClean="0"/>
              <a:t> (Capture Mode)</a:t>
            </a:r>
          </a:p>
          <a:p>
            <a:pPr lvl="1" eaLnBrk="1" hangingPunct="1"/>
            <a:r>
              <a:rPr lang="en-US" sz="1800" dirty="0" smtClean="0"/>
              <a:t>00 – disabled</a:t>
            </a:r>
          </a:p>
          <a:p>
            <a:pPr lvl="1" eaLnBrk="1" hangingPunct="1"/>
            <a:r>
              <a:rPr lang="en-US" sz="1800" dirty="0" smtClean="0"/>
              <a:t>01 – positive edge</a:t>
            </a:r>
          </a:p>
          <a:p>
            <a:pPr lvl="1" eaLnBrk="1" hangingPunct="1"/>
            <a:r>
              <a:rPr lang="en-US" sz="1800" dirty="0" smtClean="0"/>
              <a:t>10 – negative edge</a:t>
            </a:r>
          </a:p>
          <a:p>
            <a:pPr lvl="1" eaLnBrk="1" hangingPunct="1"/>
            <a:r>
              <a:rPr lang="en-US" sz="1800" dirty="0" smtClean="0"/>
              <a:t>11 – both edges</a:t>
            </a:r>
          </a:p>
          <a:p>
            <a:pPr eaLnBrk="1" hangingPunct="1"/>
            <a:r>
              <a:rPr lang="en-US" sz="2000" b="1" dirty="0" err="1" smtClean="0"/>
              <a:t>CCISx</a:t>
            </a:r>
            <a:r>
              <a:rPr lang="en-US" sz="2000" dirty="0" smtClean="0"/>
              <a:t> (Capture Input Select)</a:t>
            </a:r>
          </a:p>
          <a:p>
            <a:pPr lvl="1" eaLnBrk="1" hangingPunct="1"/>
            <a:r>
              <a:rPr lang="en-US" sz="1800" dirty="0" smtClean="0"/>
              <a:t>00 – </a:t>
            </a:r>
            <a:r>
              <a:rPr lang="en-US" sz="1800" dirty="0" err="1" smtClean="0"/>
              <a:t>CCInA</a:t>
            </a:r>
            <a:r>
              <a:rPr lang="en-US" sz="1800" dirty="0" smtClean="0"/>
              <a:t> (outside timer)</a:t>
            </a:r>
          </a:p>
          <a:p>
            <a:pPr lvl="1" eaLnBrk="1" hangingPunct="1"/>
            <a:r>
              <a:rPr lang="en-US" sz="1800" dirty="0" smtClean="0"/>
              <a:t>01 – </a:t>
            </a:r>
            <a:r>
              <a:rPr lang="en-US" sz="1800" dirty="0" err="1" smtClean="0"/>
              <a:t>CCInB</a:t>
            </a:r>
            <a:r>
              <a:rPr lang="en-US" sz="1800" dirty="0" smtClean="0"/>
              <a:t> (outside timer)</a:t>
            </a:r>
          </a:p>
          <a:p>
            <a:pPr lvl="1" eaLnBrk="1" hangingPunct="1"/>
            <a:r>
              <a:rPr lang="en-US" sz="1800" dirty="0" smtClean="0"/>
              <a:t>10 – </a:t>
            </a:r>
            <a:r>
              <a:rPr lang="en-US" sz="1800" dirty="0" err="1" smtClean="0"/>
              <a:t>Gnd</a:t>
            </a:r>
            <a:r>
              <a:rPr lang="en-US" sz="1800" dirty="0" smtClean="0"/>
              <a:t> (pointless, but allows captures from SW)</a:t>
            </a:r>
          </a:p>
          <a:p>
            <a:pPr lvl="1" eaLnBrk="1" hangingPunct="1"/>
            <a:r>
              <a:rPr lang="en-US" sz="1800" dirty="0" smtClean="0"/>
              <a:t>11 – </a:t>
            </a:r>
            <a:r>
              <a:rPr lang="en-US" sz="1800" dirty="0" err="1" smtClean="0"/>
              <a:t>Vdd</a:t>
            </a:r>
            <a:r>
              <a:rPr lang="en-US" sz="1800" dirty="0" smtClean="0"/>
              <a:t> (pointless, but allows captures from SW)</a:t>
            </a:r>
          </a:p>
          <a:p>
            <a:pPr lvl="1" eaLnBrk="1" hangingPunct="1"/>
            <a:r>
              <a:rPr lang="en-US" sz="1800" dirty="0" smtClean="0"/>
              <a:t>(for SW-triggered captures: use </a:t>
            </a:r>
            <a:r>
              <a:rPr lang="en-US" sz="1800" dirty="0" err="1" smtClean="0"/>
              <a:t>CMx</a:t>
            </a:r>
            <a:r>
              <a:rPr lang="en-US" sz="1800" dirty="0" smtClean="0"/>
              <a:t>=11, set CCIS1=1, and toggle CCIS0)</a:t>
            </a:r>
          </a:p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en-US" sz="1800" b="1" dirty="0" smtClean="0"/>
              <a:t>SCS</a:t>
            </a:r>
            <a:r>
              <a:rPr lang="en-US" sz="1800" dirty="0" smtClean="0"/>
              <a:t> – synchronizer bit ensures synchronization with the timer clock </a:t>
            </a:r>
            <a:br>
              <a:rPr lang="en-US" sz="1800" dirty="0" smtClean="0"/>
            </a:br>
            <a:r>
              <a:rPr lang="en-US" sz="1800" dirty="0" smtClean="0"/>
              <a:t>(SHOULD always be set)</a:t>
            </a:r>
          </a:p>
          <a:p>
            <a:pPr lvl="1" eaLnBrk="1" hangingPunct="1"/>
            <a:r>
              <a:rPr lang="en-US" sz="1600" dirty="0" smtClean="0"/>
              <a:t>Race conditions: the selected input changes at the same time as the timer clock</a:t>
            </a:r>
          </a:p>
          <a:p>
            <a:pPr eaLnBrk="1" hangingPunct="1"/>
            <a:r>
              <a:rPr lang="en-US" sz="1800" b="1" dirty="0" smtClean="0"/>
              <a:t>CCI</a:t>
            </a:r>
            <a:r>
              <a:rPr lang="en-US" sz="1800" dirty="0" smtClean="0"/>
              <a:t> –the state of the selected input can be read at any time from SW</a:t>
            </a:r>
          </a:p>
          <a:p>
            <a:r>
              <a:rPr lang="en-US" sz="1800" b="1" dirty="0" smtClean="0"/>
              <a:t>OUT- </a:t>
            </a:r>
            <a:r>
              <a:rPr lang="en-US" sz="1800" dirty="0" smtClean="0"/>
              <a:t> For output mode 0, this bit directly controls the state of the output</a:t>
            </a: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363" y="1026161"/>
            <a:ext cx="5168637" cy="17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4053840" y="932180"/>
            <a:ext cx="378968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63360" y="1991360"/>
            <a:ext cx="1270000" cy="7315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74BDE-8EA5-4EB7-8561-B5AF30C3029B}" type="slidenum">
              <a:rPr lang="en-US"/>
              <a:pPr/>
              <a:t>28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TACCTLn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Capture Control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CAP: Capture mode</a:t>
            </a:r>
          </a:p>
          <a:p>
            <a:pPr lvl="1"/>
            <a:r>
              <a:rPr lang="en-US" sz="1800" dirty="0" smtClean="0"/>
              <a:t>0 - Compare mode</a:t>
            </a:r>
          </a:p>
          <a:p>
            <a:pPr lvl="1"/>
            <a:r>
              <a:rPr lang="en-US" sz="1800" dirty="0" smtClean="0"/>
              <a:t>1 - Capture mode</a:t>
            </a:r>
            <a:endParaRPr lang="en-US" sz="2400" dirty="0" smtClean="0"/>
          </a:p>
          <a:p>
            <a:r>
              <a:rPr lang="en-US" sz="2400" dirty="0" smtClean="0"/>
              <a:t>Capture: TAR is copied into </a:t>
            </a:r>
            <a:r>
              <a:rPr lang="en-US" sz="2400" dirty="0" err="1" smtClean="0"/>
              <a:t>TACCRn</a:t>
            </a:r>
            <a:r>
              <a:rPr lang="en-US" sz="2400" dirty="0" smtClean="0"/>
              <a:t>, the channel flag </a:t>
            </a:r>
            <a:r>
              <a:rPr lang="en-US" sz="2400" dirty="0" err="1" smtClean="0"/>
              <a:t>CCIFGn</a:t>
            </a:r>
            <a:r>
              <a:rPr lang="en-US" sz="2400" dirty="0" smtClean="0"/>
              <a:t> is set, and a </a:t>
            </a:r>
            <a:r>
              <a:rPr lang="en-US" sz="2400" dirty="0" err="1" smtClean="0"/>
              <a:t>maskable</a:t>
            </a:r>
            <a:r>
              <a:rPr lang="en-US" sz="2400" dirty="0" smtClean="0"/>
              <a:t> interrupt is requested if bit CCIE in </a:t>
            </a:r>
            <a:r>
              <a:rPr lang="en-US" sz="2400" dirty="0" err="1" smtClean="0"/>
              <a:t>TACCTLx</a:t>
            </a:r>
            <a:r>
              <a:rPr lang="en-US" sz="2400" dirty="0" smtClean="0"/>
              <a:t> is set</a:t>
            </a:r>
          </a:p>
          <a:p>
            <a:r>
              <a:rPr lang="en-US" sz="2400" dirty="0" smtClean="0"/>
              <a:t>COV: Capture Overflow (next capture occurs before the </a:t>
            </a:r>
            <a:r>
              <a:rPr lang="en-US" sz="2400" dirty="0" err="1" smtClean="0"/>
              <a:t>TACCRn</a:t>
            </a:r>
            <a:r>
              <a:rPr lang="en-US" sz="2400" dirty="0" smtClean="0"/>
              <a:t> has been read following the previous event)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363" y="1026161"/>
            <a:ext cx="5168637" cy="17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8442960" y="952500"/>
            <a:ext cx="70104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792720" y="1877060"/>
            <a:ext cx="70104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74BDE-8EA5-4EB7-8561-B5AF30C3029B}" type="slidenum">
              <a:rPr lang="en-US"/>
              <a:pPr/>
              <a:t>29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TACCTLn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Compare Mode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eaLnBrk="1" hangingPunct="1"/>
            <a:r>
              <a:rPr lang="en-US" sz="2400" dirty="0" smtClean="0"/>
              <a:t>Compare mode: produces an output and interrupt at the time stored in </a:t>
            </a:r>
            <a:r>
              <a:rPr lang="en-US" sz="2400" dirty="0" err="1" smtClean="0"/>
              <a:t>TACCRn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Actions when TAR reaches value in </a:t>
            </a:r>
            <a:r>
              <a:rPr lang="en-US" sz="2400" dirty="0" err="1" smtClean="0"/>
              <a:t>TACCRn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Internal EQU is set</a:t>
            </a:r>
          </a:p>
          <a:p>
            <a:pPr lvl="1" eaLnBrk="1" hangingPunct="1"/>
            <a:r>
              <a:rPr lang="en-US" sz="2000" dirty="0" err="1" smtClean="0"/>
              <a:t>CCIFGn</a:t>
            </a:r>
            <a:r>
              <a:rPr lang="en-US" sz="2000" dirty="0" smtClean="0"/>
              <a:t> flag is set and an interrupt is requested if enabled</a:t>
            </a:r>
          </a:p>
          <a:p>
            <a:pPr lvl="1" eaLnBrk="1" hangingPunct="1"/>
            <a:r>
              <a:rPr lang="en-US" sz="2000" dirty="0" smtClean="0"/>
              <a:t>Output </a:t>
            </a:r>
            <a:r>
              <a:rPr lang="en-US" sz="2000" dirty="0" err="1" smtClean="0"/>
              <a:t>OUTn</a:t>
            </a:r>
            <a:r>
              <a:rPr lang="en-US" sz="2000" dirty="0" smtClean="0"/>
              <a:t> is changed according to the mode set in </a:t>
            </a:r>
            <a:r>
              <a:rPr lang="en-US" sz="2000" dirty="0" err="1" smtClean="0"/>
              <a:t>OUTMODx</a:t>
            </a:r>
            <a:r>
              <a:rPr lang="en-US" sz="2000" dirty="0" smtClean="0"/>
              <a:t> bits in </a:t>
            </a:r>
            <a:r>
              <a:rPr lang="en-US" sz="2000" dirty="0" err="1" smtClean="0"/>
              <a:t>TACCTLn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Input signal to the capture HW, CCI, is latched into the SCCI bit</a:t>
            </a:r>
          </a:p>
          <a:p>
            <a:pPr eaLnBrk="1" hangingPunct="1"/>
            <a:r>
              <a:rPr lang="en-US" sz="2400" dirty="0" smtClean="0"/>
              <a:t>Use compare mode to trigger periodic events on other peripherals (e.g., DAC, ADC) 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363" y="924561"/>
            <a:ext cx="5168637" cy="17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8442960" y="952500"/>
            <a:ext cx="70104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MSP430xG461x Microcontroller</a:t>
            </a:r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CPE 323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2BCC8-41DB-487E-A72D-0214E63F68AE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75" y="1570038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3291840" y="4376420"/>
            <a:ext cx="650240" cy="10795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capture signal can be asynchronous to the timer clock and cause a </a:t>
            </a:r>
            <a:r>
              <a:rPr lang="en-US" dirty="0" smtClean="0"/>
              <a:t>race condition</a:t>
            </a:r>
            <a:endParaRPr lang="en-US" dirty="0" smtClean="0"/>
          </a:p>
          <a:p>
            <a:r>
              <a:rPr lang="en-US" dirty="0" smtClean="0"/>
              <a:t>=&gt; </a:t>
            </a:r>
            <a:r>
              <a:rPr lang="en-US" dirty="0" smtClean="0"/>
              <a:t>Setting the SCS bit synchronizes the capture with the next </a:t>
            </a:r>
            <a:r>
              <a:rPr lang="en-US" dirty="0" smtClean="0"/>
              <a:t>timer clock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043" y="3568383"/>
            <a:ext cx="77628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TACCTLn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Output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OUTMODx</a:t>
            </a:r>
            <a:r>
              <a:rPr lang="en-US" dirty="0" smtClean="0"/>
              <a:t>: Output mode </a:t>
            </a:r>
          </a:p>
          <a:p>
            <a:pPr lvl="1"/>
            <a:r>
              <a:rPr lang="en-US" dirty="0" smtClean="0"/>
              <a:t>000 OUT bit value</a:t>
            </a:r>
          </a:p>
          <a:p>
            <a:pPr lvl="1"/>
            <a:r>
              <a:rPr lang="en-US" dirty="0" smtClean="0"/>
              <a:t>001 Set</a:t>
            </a:r>
          </a:p>
          <a:p>
            <a:pPr lvl="1"/>
            <a:r>
              <a:rPr lang="en-US" dirty="0" smtClean="0"/>
              <a:t>010 Toggle/reset</a:t>
            </a:r>
          </a:p>
          <a:p>
            <a:pPr lvl="1"/>
            <a:r>
              <a:rPr lang="en-US" dirty="0" smtClean="0"/>
              <a:t>011 Set/reset</a:t>
            </a:r>
          </a:p>
          <a:p>
            <a:pPr lvl="1"/>
            <a:r>
              <a:rPr lang="en-US" dirty="0" smtClean="0"/>
              <a:t>100 Toggle</a:t>
            </a:r>
          </a:p>
          <a:p>
            <a:pPr lvl="1"/>
            <a:r>
              <a:rPr lang="en-US" dirty="0" smtClean="0"/>
              <a:t>101 Reset</a:t>
            </a:r>
          </a:p>
          <a:p>
            <a:pPr lvl="1"/>
            <a:r>
              <a:rPr lang="en-US" dirty="0" smtClean="0"/>
              <a:t>110 Toggle/set</a:t>
            </a:r>
          </a:p>
          <a:p>
            <a:pPr lvl="1"/>
            <a:r>
              <a:rPr lang="en-US" dirty="0" smtClean="0"/>
              <a:t>111 Reset/set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CD2CB1-C255-407A-A5AB-A149744624BE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1009650" y="4178300"/>
            <a:ext cx="7021513" cy="2182813"/>
            <a:chOff x="642" y="2362"/>
            <a:chExt cx="4423" cy="1375"/>
          </a:xfrm>
        </p:grpSpPr>
        <p:sp>
          <p:nvSpPr>
            <p:cNvPr id="24651" name="Rectangle 3"/>
            <p:cNvSpPr>
              <a:spLocks noChangeArrowheads="1"/>
            </p:cNvSpPr>
            <p:nvPr/>
          </p:nvSpPr>
          <p:spPr bwMode="auto">
            <a:xfrm>
              <a:off x="674" y="3595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52" name="Rectangle 4"/>
            <p:cNvSpPr>
              <a:spLocks noChangeArrowheads="1"/>
            </p:cNvSpPr>
            <p:nvPr/>
          </p:nvSpPr>
          <p:spPr bwMode="auto">
            <a:xfrm>
              <a:off x="923" y="3595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53" name="Rectangle 5"/>
            <p:cNvSpPr>
              <a:spLocks noChangeArrowheads="1"/>
            </p:cNvSpPr>
            <p:nvPr/>
          </p:nvSpPr>
          <p:spPr bwMode="auto">
            <a:xfrm>
              <a:off x="1171" y="3595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54" name="Rectangle 6"/>
            <p:cNvSpPr>
              <a:spLocks noChangeArrowheads="1"/>
            </p:cNvSpPr>
            <p:nvPr/>
          </p:nvSpPr>
          <p:spPr bwMode="auto">
            <a:xfrm>
              <a:off x="1419" y="3595"/>
              <a:ext cx="681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PWM Set/Reset</a:t>
              </a:r>
            </a:p>
          </p:txBody>
        </p:sp>
        <p:sp>
          <p:nvSpPr>
            <p:cNvPr id="24655" name="Rectangle 7"/>
            <p:cNvSpPr>
              <a:spLocks noChangeArrowheads="1"/>
            </p:cNvSpPr>
            <p:nvPr/>
          </p:nvSpPr>
          <p:spPr bwMode="auto">
            <a:xfrm>
              <a:off x="2227" y="3595"/>
              <a:ext cx="2806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EQUx resets Outx signal, set with EQU0, clock synchronous with timer clock</a:t>
              </a:r>
            </a:p>
          </p:txBody>
        </p:sp>
        <p:sp>
          <p:nvSpPr>
            <p:cNvPr id="24656" name="Rectangle 8"/>
            <p:cNvSpPr>
              <a:spLocks noChangeArrowheads="1"/>
            </p:cNvSpPr>
            <p:nvPr/>
          </p:nvSpPr>
          <p:spPr bwMode="auto">
            <a:xfrm>
              <a:off x="916" y="2723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57" name="Rectangle 9"/>
            <p:cNvSpPr>
              <a:spLocks noChangeArrowheads="1"/>
            </p:cNvSpPr>
            <p:nvPr/>
          </p:nvSpPr>
          <p:spPr bwMode="auto">
            <a:xfrm>
              <a:off x="916" y="2592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58" name="Rectangle 10"/>
            <p:cNvSpPr>
              <a:spLocks noChangeArrowheads="1"/>
            </p:cNvSpPr>
            <p:nvPr/>
          </p:nvSpPr>
          <p:spPr bwMode="auto">
            <a:xfrm>
              <a:off x="1164" y="2592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59" name="Rectangle 11"/>
            <p:cNvSpPr>
              <a:spLocks noChangeArrowheads="1"/>
            </p:cNvSpPr>
            <p:nvPr/>
          </p:nvSpPr>
          <p:spPr bwMode="auto">
            <a:xfrm>
              <a:off x="891" y="2362"/>
              <a:ext cx="327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OMx1</a:t>
              </a:r>
            </a:p>
          </p:txBody>
        </p:sp>
        <p:sp>
          <p:nvSpPr>
            <p:cNvPr id="24660" name="Rectangle 12"/>
            <p:cNvSpPr>
              <a:spLocks noChangeArrowheads="1"/>
            </p:cNvSpPr>
            <p:nvPr/>
          </p:nvSpPr>
          <p:spPr bwMode="auto">
            <a:xfrm>
              <a:off x="1138" y="2362"/>
              <a:ext cx="327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OMx0</a:t>
              </a:r>
            </a:p>
          </p:txBody>
        </p:sp>
        <p:sp>
          <p:nvSpPr>
            <p:cNvPr id="24661" name="Rectangle 13"/>
            <p:cNvSpPr>
              <a:spLocks noChangeArrowheads="1"/>
            </p:cNvSpPr>
            <p:nvPr/>
          </p:nvSpPr>
          <p:spPr bwMode="auto">
            <a:xfrm>
              <a:off x="642" y="2362"/>
              <a:ext cx="327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OMx2</a:t>
              </a:r>
            </a:p>
          </p:txBody>
        </p:sp>
        <p:sp>
          <p:nvSpPr>
            <p:cNvPr id="24662" name="Rectangle 14"/>
            <p:cNvSpPr>
              <a:spLocks noChangeArrowheads="1"/>
            </p:cNvSpPr>
            <p:nvPr/>
          </p:nvSpPr>
          <p:spPr bwMode="auto">
            <a:xfrm>
              <a:off x="667" y="2723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63" name="Rectangle 15"/>
            <p:cNvSpPr>
              <a:spLocks noChangeArrowheads="1"/>
            </p:cNvSpPr>
            <p:nvPr/>
          </p:nvSpPr>
          <p:spPr bwMode="auto">
            <a:xfrm>
              <a:off x="667" y="2592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64" name="Rectangle 16"/>
            <p:cNvSpPr>
              <a:spLocks noChangeArrowheads="1"/>
            </p:cNvSpPr>
            <p:nvPr/>
          </p:nvSpPr>
          <p:spPr bwMode="auto">
            <a:xfrm>
              <a:off x="667" y="3011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65" name="Rectangle 17"/>
            <p:cNvSpPr>
              <a:spLocks noChangeArrowheads="1"/>
            </p:cNvSpPr>
            <p:nvPr/>
          </p:nvSpPr>
          <p:spPr bwMode="auto">
            <a:xfrm>
              <a:off x="667" y="2880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66" name="Rectangle 18"/>
            <p:cNvSpPr>
              <a:spLocks noChangeArrowheads="1"/>
            </p:cNvSpPr>
            <p:nvPr/>
          </p:nvSpPr>
          <p:spPr bwMode="auto">
            <a:xfrm>
              <a:off x="1412" y="2723"/>
              <a:ext cx="233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Set</a:t>
              </a:r>
            </a:p>
          </p:txBody>
        </p:sp>
        <p:sp>
          <p:nvSpPr>
            <p:cNvPr id="24667" name="Rectangle 19"/>
            <p:cNvSpPr>
              <a:spLocks noChangeArrowheads="1"/>
            </p:cNvSpPr>
            <p:nvPr/>
          </p:nvSpPr>
          <p:spPr bwMode="auto">
            <a:xfrm>
              <a:off x="1412" y="2867"/>
              <a:ext cx="805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PWM Toggle/Reset</a:t>
              </a:r>
            </a:p>
          </p:txBody>
        </p:sp>
        <p:sp>
          <p:nvSpPr>
            <p:cNvPr id="24668" name="Rectangle 20"/>
            <p:cNvSpPr>
              <a:spLocks noChangeArrowheads="1"/>
            </p:cNvSpPr>
            <p:nvPr/>
          </p:nvSpPr>
          <p:spPr bwMode="auto">
            <a:xfrm>
              <a:off x="1412" y="3011"/>
              <a:ext cx="681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PWM Set/Reset</a:t>
              </a:r>
            </a:p>
          </p:txBody>
        </p:sp>
        <p:sp>
          <p:nvSpPr>
            <p:cNvPr id="24669" name="Rectangle 21"/>
            <p:cNvSpPr>
              <a:spLocks noChangeArrowheads="1"/>
            </p:cNvSpPr>
            <p:nvPr/>
          </p:nvSpPr>
          <p:spPr bwMode="auto">
            <a:xfrm>
              <a:off x="667" y="3299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70" name="Rectangle 22"/>
            <p:cNvSpPr>
              <a:spLocks noChangeArrowheads="1"/>
            </p:cNvSpPr>
            <p:nvPr/>
          </p:nvSpPr>
          <p:spPr bwMode="auto">
            <a:xfrm>
              <a:off x="667" y="3167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71" name="Rectangle 23"/>
            <p:cNvSpPr>
              <a:spLocks noChangeArrowheads="1"/>
            </p:cNvSpPr>
            <p:nvPr/>
          </p:nvSpPr>
          <p:spPr bwMode="auto">
            <a:xfrm>
              <a:off x="667" y="3455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72" name="Rectangle 24"/>
            <p:cNvSpPr>
              <a:spLocks noChangeArrowheads="1"/>
            </p:cNvSpPr>
            <p:nvPr/>
          </p:nvSpPr>
          <p:spPr bwMode="auto">
            <a:xfrm>
              <a:off x="916" y="3011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73" name="Rectangle 25"/>
            <p:cNvSpPr>
              <a:spLocks noChangeArrowheads="1"/>
            </p:cNvSpPr>
            <p:nvPr/>
          </p:nvSpPr>
          <p:spPr bwMode="auto">
            <a:xfrm>
              <a:off x="916" y="2880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74" name="Rectangle 26"/>
            <p:cNvSpPr>
              <a:spLocks noChangeArrowheads="1"/>
            </p:cNvSpPr>
            <p:nvPr/>
          </p:nvSpPr>
          <p:spPr bwMode="auto">
            <a:xfrm>
              <a:off x="916" y="3299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75" name="Rectangle 27"/>
            <p:cNvSpPr>
              <a:spLocks noChangeArrowheads="1"/>
            </p:cNvSpPr>
            <p:nvPr/>
          </p:nvSpPr>
          <p:spPr bwMode="auto">
            <a:xfrm>
              <a:off x="916" y="3167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76" name="Rectangle 28"/>
            <p:cNvSpPr>
              <a:spLocks noChangeArrowheads="1"/>
            </p:cNvSpPr>
            <p:nvPr/>
          </p:nvSpPr>
          <p:spPr bwMode="auto">
            <a:xfrm>
              <a:off x="916" y="3455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77" name="Rectangle 29"/>
            <p:cNvSpPr>
              <a:spLocks noChangeArrowheads="1"/>
            </p:cNvSpPr>
            <p:nvPr/>
          </p:nvSpPr>
          <p:spPr bwMode="auto">
            <a:xfrm>
              <a:off x="1164" y="2867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78" name="Rectangle 30"/>
            <p:cNvSpPr>
              <a:spLocks noChangeArrowheads="1"/>
            </p:cNvSpPr>
            <p:nvPr/>
          </p:nvSpPr>
          <p:spPr bwMode="auto">
            <a:xfrm>
              <a:off x="1164" y="3011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79" name="Rectangle 31"/>
            <p:cNvSpPr>
              <a:spLocks noChangeArrowheads="1"/>
            </p:cNvSpPr>
            <p:nvPr/>
          </p:nvSpPr>
          <p:spPr bwMode="auto">
            <a:xfrm>
              <a:off x="1164" y="2736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0" name="Rectangle 32"/>
            <p:cNvSpPr>
              <a:spLocks noChangeArrowheads="1"/>
            </p:cNvSpPr>
            <p:nvPr/>
          </p:nvSpPr>
          <p:spPr bwMode="auto">
            <a:xfrm>
              <a:off x="1164" y="3443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1" name="Rectangle 33"/>
            <p:cNvSpPr>
              <a:spLocks noChangeArrowheads="1"/>
            </p:cNvSpPr>
            <p:nvPr/>
          </p:nvSpPr>
          <p:spPr bwMode="auto">
            <a:xfrm>
              <a:off x="1164" y="3167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4682" name="Rectangle 34"/>
            <p:cNvSpPr>
              <a:spLocks noChangeArrowheads="1"/>
            </p:cNvSpPr>
            <p:nvPr/>
          </p:nvSpPr>
          <p:spPr bwMode="auto">
            <a:xfrm>
              <a:off x="1164" y="3311"/>
              <a:ext cx="158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683" name="Rectangle 35"/>
            <p:cNvSpPr>
              <a:spLocks noChangeArrowheads="1"/>
            </p:cNvSpPr>
            <p:nvPr/>
          </p:nvSpPr>
          <p:spPr bwMode="auto">
            <a:xfrm>
              <a:off x="1412" y="3299"/>
              <a:ext cx="322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Reset</a:t>
              </a:r>
            </a:p>
          </p:txBody>
        </p:sp>
        <p:sp>
          <p:nvSpPr>
            <p:cNvPr id="24684" name="Rectangle 36"/>
            <p:cNvSpPr>
              <a:spLocks noChangeArrowheads="1"/>
            </p:cNvSpPr>
            <p:nvPr/>
          </p:nvSpPr>
          <p:spPr bwMode="auto">
            <a:xfrm>
              <a:off x="1412" y="3443"/>
              <a:ext cx="805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PWM Toggle/Reset</a:t>
              </a:r>
            </a:p>
          </p:txBody>
        </p:sp>
        <p:sp>
          <p:nvSpPr>
            <p:cNvPr id="24685" name="Rectangle 37"/>
            <p:cNvSpPr>
              <a:spLocks noChangeArrowheads="1"/>
            </p:cNvSpPr>
            <p:nvPr/>
          </p:nvSpPr>
          <p:spPr bwMode="auto">
            <a:xfrm>
              <a:off x="1412" y="2580"/>
              <a:ext cx="573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Output Mode</a:t>
              </a:r>
            </a:p>
          </p:txBody>
        </p:sp>
        <p:sp>
          <p:nvSpPr>
            <p:cNvPr id="24686" name="Rectangle 38"/>
            <p:cNvSpPr>
              <a:spLocks noChangeArrowheads="1"/>
            </p:cNvSpPr>
            <p:nvPr/>
          </p:nvSpPr>
          <p:spPr bwMode="auto">
            <a:xfrm>
              <a:off x="1412" y="3155"/>
              <a:ext cx="357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Toggle</a:t>
              </a:r>
            </a:p>
          </p:txBody>
        </p:sp>
        <p:sp>
          <p:nvSpPr>
            <p:cNvPr id="24687" name="Rectangle 39"/>
            <p:cNvSpPr>
              <a:spLocks noChangeArrowheads="1"/>
            </p:cNvSpPr>
            <p:nvPr/>
          </p:nvSpPr>
          <p:spPr bwMode="auto">
            <a:xfrm>
              <a:off x="2220" y="2580"/>
              <a:ext cx="1471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Outx signal is set according to Outx bit</a:t>
              </a:r>
            </a:p>
          </p:txBody>
        </p:sp>
        <p:sp>
          <p:nvSpPr>
            <p:cNvPr id="24688" name="Rectangle 40"/>
            <p:cNvSpPr>
              <a:spLocks noChangeArrowheads="1"/>
            </p:cNvSpPr>
            <p:nvPr/>
          </p:nvSpPr>
          <p:spPr bwMode="auto">
            <a:xfrm>
              <a:off x="2220" y="2723"/>
              <a:ext cx="2726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EQUx sets Outx signal clock synchronous with timer clock (single change)</a:t>
              </a:r>
            </a:p>
          </p:txBody>
        </p:sp>
        <p:sp>
          <p:nvSpPr>
            <p:cNvPr id="24689" name="Rectangle 41"/>
            <p:cNvSpPr>
              <a:spLocks noChangeArrowheads="1"/>
            </p:cNvSpPr>
            <p:nvPr/>
          </p:nvSpPr>
          <p:spPr bwMode="auto">
            <a:xfrm>
              <a:off x="2220" y="2867"/>
              <a:ext cx="2651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EQUx toggles Outx signal, reset with EQU0, clock sync. with timer clock</a:t>
              </a:r>
            </a:p>
          </p:txBody>
        </p:sp>
        <p:sp>
          <p:nvSpPr>
            <p:cNvPr id="24690" name="Rectangle 42"/>
            <p:cNvSpPr>
              <a:spLocks noChangeArrowheads="1"/>
            </p:cNvSpPr>
            <p:nvPr/>
          </p:nvSpPr>
          <p:spPr bwMode="auto">
            <a:xfrm>
              <a:off x="2220" y="3011"/>
              <a:ext cx="2806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EQUx sets Outx signal, reset with EQU0, clock synchronous with timer clock</a:t>
              </a:r>
            </a:p>
          </p:txBody>
        </p:sp>
        <p:sp>
          <p:nvSpPr>
            <p:cNvPr id="24691" name="Rectangle 43"/>
            <p:cNvSpPr>
              <a:spLocks noChangeArrowheads="1"/>
            </p:cNvSpPr>
            <p:nvPr/>
          </p:nvSpPr>
          <p:spPr bwMode="auto">
            <a:xfrm>
              <a:off x="2220" y="3155"/>
              <a:ext cx="2292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EQUx toggles Outx signal, clock synchronous with timer clock</a:t>
              </a:r>
            </a:p>
          </p:txBody>
        </p:sp>
        <p:sp>
          <p:nvSpPr>
            <p:cNvPr id="24692" name="Rectangle 44"/>
            <p:cNvSpPr>
              <a:spLocks noChangeArrowheads="1"/>
            </p:cNvSpPr>
            <p:nvPr/>
          </p:nvSpPr>
          <p:spPr bwMode="auto">
            <a:xfrm>
              <a:off x="2220" y="3299"/>
              <a:ext cx="2797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EQUx resets Outx signal clock synchronous with timer clock (single change)</a:t>
              </a:r>
            </a:p>
          </p:txBody>
        </p:sp>
        <p:sp>
          <p:nvSpPr>
            <p:cNvPr id="24693" name="Rectangle 45"/>
            <p:cNvSpPr>
              <a:spLocks noChangeArrowheads="1"/>
            </p:cNvSpPr>
            <p:nvPr/>
          </p:nvSpPr>
          <p:spPr bwMode="auto">
            <a:xfrm>
              <a:off x="2220" y="3443"/>
              <a:ext cx="2845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EQUx toggles Outx signal, set with EQU0, clock synchronous with timer clock</a:t>
              </a:r>
            </a:p>
          </p:txBody>
        </p:sp>
        <p:sp>
          <p:nvSpPr>
            <p:cNvPr id="24694" name="Rectangle 46"/>
            <p:cNvSpPr>
              <a:spLocks noChangeArrowheads="1"/>
            </p:cNvSpPr>
            <p:nvPr/>
          </p:nvSpPr>
          <p:spPr bwMode="auto">
            <a:xfrm>
              <a:off x="1412" y="2364"/>
              <a:ext cx="419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Function</a:t>
              </a:r>
            </a:p>
          </p:txBody>
        </p:sp>
        <p:sp>
          <p:nvSpPr>
            <p:cNvPr id="24695" name="Rectangle 47"/>
            <p:cNvSpPr>
              <a:spLocks noChangeArrowheads="1"/>
            </p:cNvSpPr>
            <p:nvPr/>
          </p:nvSpPr>
          <p:spPr bwMode="auto">
            <a:xfrm>
              <a:off x="2220" y="2364"/>
              <a:ext cx="923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Operational Conditions</a:t>
              </a:r>
            </a:p>
          </p:txBody>
        </p:sp>
      </p:grpSp>
      <p:sp>
        <p:nvSpPr>
          <p:cNvPr id="24581" name="Rectangle 49"/>
          <p:cNvSpPr>
            <a:spLocks noChangeArrowheads="1"/>
          </p:cNvSpPr>
          <p:nvPr/>
        </p:nvSpPr>
        <p:spPr bwMode="auto">
          <a:xfrm>
            <a:off x="1143000" y="1343025"/>
            <a:ext cx="6880225" cy="2667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50"/>
          <p:cNvSpPr>
            <a:spLocks noChangeShapeType="1"/>
          </p:cNvSpPr>
          <p:nvPr/>
        </p:nvSpPr>
        <p:spPr bwMode="auto">
          <a:xfrm>
            <a:off x="1968500" y="1951038"/>
            <a:ext cx="677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51"/>
          <p:cNvSpPr>
            <a:spLocks noChangeShapeType="1"/>
          </p:cNvSpPr>
          <p:nvPr/>
        </p:nvSpPr>
        <p:spPr bwMode="auto">
          <a:xfrm flipV="1">
            <a:off x="1982788" y="2286000"/>
            <a:ext cx="642937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Line 52"/>
          <p:cNvSpPr>
            <a:spLocks noChangeShapeType="1"/>
          </p:cNvSpPr>
          <p:nvPr/>
        </p:nvSpPr>
        <p:spPr bwMode="auto">
          <a:xfrm>
            <a:off x="3582988" y="2254250"/>
            <a:ext cx="21796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53"/>
          <p:cNvSpPr>
            <a:spLocks noChangeShapeType="1"/>
          </p:cNvSpPr>
          <p:nvPr/>
        </p:nvSpPr>
        <p:spPr bwMode="auto">
          <a:xfrm>
            <a:off x="2763838" y="2582863"/>
            <a:ext cx="1587" cy="10318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54"/>
          <p:cNvSpPr>
            <a:spLocks noChangeShapeType="1"/>
          </p:cNvSpPr>
          <p:nvPr/>
        </p:nvSpPr>
        <p:spPr bwMode="auto">
          <a:xfrm>
            <a:off x="5507038" y="2000250"/>
            <a:ext cx="1587" cy="13589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55"/>
          <p:cNvSpPr>
            <a:spLocks noChangeShapeType="1"/>
          </p:cNvSpPr>
          <p:nvPr/>
        </p:nvSpPr>
        <p:spPr bwMode="auto">
          <a:xfrm flipV="1">
            <a:off x="5932488" y="2849563"/>
            <a:ext cx="1587" cy="1698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Arc 56"/>
          <p:cNvSpPr>
            <a:spLocks/>
          </p:cNvSpPr>
          <p:nvPr/>
        </p:nvSpPr>
        <p:spPr bwMode="auto">
          <a:xfrm>
            <a:off x="3954463" y="3187700"/>
            <a:ext cx="171450" cy="342900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42900 h 43200"/>
              <a:gd name="T4" fmla="*/ 0 w 21600"/>
              <a:gd name="T5" fmla="*/ 171450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Arc 57"/>
          <p:cNvSpPr>
            <a:spLocks/>
          </p:cNvSpPr>
          <p:nvPr/>
        </p:nvSpPr>
        <p:spPr bwMode="auto">
          <a:xfrm>
            <a:off x="5768975" y="3019425"/>
            <a:ext cx="342900" cy="169863"/>
          </a:xfrm>
          <a:custGeom>
            <a:avLst/>
            <a:gdLst>
              <a:gd name="T0" fmla="*/ 0 w 43200"/>
              <a:gd name="T1" fmla="*/ 169863 h 21600"/>
              <a:gd name="T2" fmla="*/ 342900 w 43200"/>
              <a:gd name="T3" fmla="*/ 169863 h 21600"/>
              <a:gd name="T4" fmla="*/ 171450 w 43200"/>
              <a:gd name="T5" fmla="*/ 169863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Freeform 58"/>
          <p:cNvSpPr>
            <a:spLocks/>
          </p:cNvSpPr>
          <p:nvPr/>
        </p:nvSpPr>
        <p:spPr bwMode="auto">
          <a:xfrm>
            <a:off x="3444875" y="3273425"/>
            <a:ext cx="661988" cy="3175"/>
          </a:xfrm>
          <a:custGeom>
            <a:avLst/>
            <a:gdLst>
              <a:gd name="T0" fmla="*/ 0 w 417"/>
              <a:gd name="T1" fmla="*/ 0 h 2"/>
              <a:gd name="T2" fmla="*/ 321 w 417"/>
              <a:gd name="T3" fmla="*/ 0 h 2"/>
              <a:gd name="T4" fmla="*/ 417 w 417"/>
              <a:gd name="T5" fmla="*/ 2 h 2"/>
              <a:gd name="T6" fmla="*/ 0 60000 65536"/>
              <a:gd name="T7" fmla="*/ 0 60000 65536"/>
              <a:gd name="T8" fmla="*/ 0 60000 65536"/>
              <a:gd name="T9" fmla="*/ 0 w 417"/>
              <a:gd name="T10" fmla="*/ 0 h 2"/>
              <a:gd name="T11" fmla="*/ 417 w 417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7" h="2">
                <a:moveTo>
                  <a:pt x="0" y="0"/>
                </a:moveTo>
                <a:lnTo>
                  <a:pt x="321" y="0"/>
                </a:lnTo>
                <a:lnTo>
                  <a:pt x="417" y="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Freeform 59"/>
          <p:cNvSpPr>
            <a:spLocks/>
          </p:cNvSpPr>
          <p:nvPr/>
        </p:nvSpPr>
        <p:spPr bwMode="auto">
          <a:xfrm>
            <a:off x="2763838" y="3444875"/>
            <a:ext cx="1336675" cy="3175"/>
          </a:xfrm>
          <a:custGeom>
            <a:avLst/>
            <a:gdLst>
              <a:gd name="T0" fmla="*/ 0 w 842"/>
              <a:gd name="T1" fmla="*/ 0 h 2"/>
              <a:gd name="T2" fmla="*/ 690 w 842"/>
              <a:gd name="T3" fmla="*/ 0 h 2"/>
              <a:gd name="T4" fmla="*/ 842 w 842"/>
              <a:gd name="T5" fmla="*/ 2 h 2"/>
              <a:gd name="T6" fmla="*/ 0 60000 65536"/>
              <a:gd name="T7" fmla="*/ 0 60000 65536"/>
              <a:gd name="T8" fmla="*/ 0 60000 65536"/>
              <a:gd name="T9" fmla="*/ 0 w 842"/>
              <a:gd name="T10" fmla="*/ 0 h 2"/>
              <a:gd name="T11" fmla="*/ 842 w 842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2" h="2">
                <a:moveTo>
                  <a:pt x="0" y="0"/>
                </a:moveTo>
                <a:lnTo>
                  <a:pt x="690" y="0"/>
                </a:lnTo>
                <a:lnTo>
                  <a:pt x="842" y="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Oval 60"/>
          <p:cNvSpPr>
            <a:spLocks noChangeArrowheads="1"/>
          </p:cNvSpPr>
          <p:nvPr/>
        </p:nvSpPr>
        <p:spPr bwMode="auto">
          <a:xfrm>
            <a:off x="5481638" y="3333750"/>
            <a:ext cx="52387" cy="52388"/>
          </a:xfrm>
          <a:prstGeom prst="ellipse">
            <a:avLst/>
          </a:pr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Line 61"/>
          <p:cNvSpPr>
            <a:spLocks noChangeShapeType="1"/>
          </p:cNvSpPr>
          <p:nvPr/>
        </p:nvSpPr>
        <p:spPr bwMode="auto">
          <a:xfrm>
            <a:off x="3114675" y="3359150"/>
            <a:ext cx="27320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Rectangle 62"/>
          <p:cNvSpPr>
            <a:spLocks noChangeArrowheads="1"/>
          </p:cNvSpPr>
          <p:nvPr/>
        </p:nvSpPr>
        <p:spPr bwMode="auto">
          <a:xfrm>
            <a:off x="5761038" y="2082800"/>
            <a:ext cx="682625" cy="765175"/>
          </a:xfrm>
          <a:prstGeom prst="rect">
            <a:avLst/>
          </a:prstGeom>
          <a:solidFill>
            <a:schemeClr val="bg1"/>
          </a:solidFill>
          <a:ln w="1435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Rectangle 63"/>
          <p:cNvSpPr>
            <a:spLocks noChangeArrowheads="1"/>
          </p:cNvSpPr>
          <p:nvPr/>
        </p:nvSpPr>
        <p:spPr bwMode="auto">
          <a:xfrm>
            <a:off x="5973763" y="3324225"/>
            <a:ext cx="87312" cy="87313"/>
          </a:xfrm>
          <a:prstGeom prst="rect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Rectangle 64"/>
          <p:cNvSpPr>
            <a:spLocks noChangeArrowheads="1"/>
          </p:cNvSpPr>
          <p:nvPr/>
        </p:nvSpPr>
        <p:spPr bwMode="auto">
          <a:xfrm>
            <a:off x="5378450" y="1778000"/>
            <a:ext cx="87313" cy="87313"/>
          </a:xfrm>
          <a:prstGeom prst="rect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Rectangle 65"/>
          <p:cNvSpPr>
            <a:spLocks noChangeArrowheads="1"/>
          </p:cNvSpPr>
          <p:nvPr/>
        </p:nvSpPr>
        <p:spPr bwMode="auto">
          <a:xfrm>
            <a:off x="4386263" y="1795463"/>
            <a:ext cx="952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OUTx (CCTLx.2)</a:t>
            </a:r>
            <a:endParaRPr lang="en-US" sz="1000">
              <a:latin typeface="Arial" charset="0"/>
            </a:endParaRPr>
          </a:p>
        </p:txBody>
      </p:sp>
      <p:sp>
        <p:nvSpPr>
          <p:cNvPr id="24598" name="Line 66"/>
          <p:cNvSpPr>
            <a:spLocks noChangeShapeType="1"/>
          </p:cNvSpPr>
          <p:nvPr/>
        </p:nvSpPr>
        <p:spPr bwMode="auto">
          <a:xfrm>
            <a:off x="3103563" y="2605088"/>
            <a:ext cx="1587" cy="10096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Rectangle 67"/>
          <p:cNvSpPr>
            <a:spLocks noChangeArrowheads="1"/>
          </p:cNvSpPr>
          <p:nvPr/>
        </p:nvSpPr>
        <p:spPr bwMode="auto">
          <a:xfrm>
            <a:off x="3060700" y="3579813"/>
            <a:ext cx="87313" cy="87312"/>
          </a:xfrm>
          <a:prstGeom prst="rect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68"/>
          <p:cNvSpPr>
            <a:spLocks noChangeShapeType="1"/>
          </p:cNvSpPr>
          <p:nvPr/>
        </p:nvSpPr>
        <p:spPr bwMode="auto">
          <a:xfrm>
            <a:off x="3444875" y="2605088"/>
            <a:ext cx="1588" cy="10096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Rectangle 69"/>
          <p:cNvSpPr>
            <a:spLocks noChangeArrowheads="1"/>
          </p:cNvSpPr>
          <p:nvPr/>
        </p:nvSpPr>
        <p:spPr bwMode="auto">
          <a:xfrm>
            <a:off x="3400425" y="3579813"/>
            <a:ext cx="87313" cy="87312"/>
          </a:xfrm>
          <a:prstGeom prst="rect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Rectangle 70"/>
          <p:cNvSpPr>
            <a:spLocks noChangeArrowheads="1"/>
          </p:cNvSpPr>
          <p:nvPr/>
        </p:nvSpPr>
        <p:spPr bwMode="auto">
          <a:xfrm>
            <a:off x="2720975" y="3579813"/>
            <a:ext cx="85725" cy="87312"/>
          </a:xfrm>
          <a:prstGeom prst="rect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3" name="Rectangle 71"/>
          <p:cNvSpPr>
            <a:spLocks noChangeArrowheads="1"/>
          </p:cNvSpPr>
          <p:nvPr/>
        </p:nvSpPr>
        <p:spPr bwMode="auto">
          <a:xfrm>
            <a:off x="2505075" y="3716338"/>
            <a:ext cx="19573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OMx2  OMx1  OMx0                       </a:t>
            </a:r>
            <a:endParaRPr lang="en-US" sz="1000">
              <a:latin typeface="Arial" charset="0"/>
            </a:endParaRPr>
          </a:p>
        </p:txBody>
      </p:sp>
      <p:sp>
        <p:nvSpPr>
          <p:cNvPr id="24604" name="Line 72"/>
          <p:cNvSpPr>
            <a:spLocks noChangeShapeType="1"/>
          </p:cNvSpPr>
          <p:nvPr/>
        </p:nvSpPr>
        <p:spPr bwMode="auto">
          <a:xfrm>
            <a:off x="6442075" y="2254250"/>
            <a:ext cx="5111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Rectangle 73"/>
          <p:cNvSpPr>
            <a:spLocks noChangeArrowheads="1"/>
          </p:cNvSpPr>
          <p:nvPr/>
        </p:nvSpPr>
        <p:spPr bwMode="auto">
          <a:xfrm>
            <a:off x="1489075" y="1884363"/>
            <a:ext cx="3381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EQUx</a:t>
            </a:r>
            <a:endParaRPr lang="en-US" sz="1400">
              <a:latin typeface="Arial" charset="0"/>
            </a:endParaRPr>
          </a:p>
        </p:txBody>
      </p:sp>
      <p:sp>
        <p:nvSpPr>
          <p:cNvPr id="24606" name="Oval 74"/>
          <p:cNvSpPr>
            <a:spLocks noChangeArrowheads="1"/>
          </p:cNvSpPr>
          <p:nvPr/>
        </p:nvSpPr>
        <p:spPr bwMode="auto">
          <a:xfrm>
            <a:off x="2738438" y="3419475"/>
            <a:ext cx="52387" cy="52388"/>
          </a:xfrm>
          <a:prstGeom prst="ellipse">
            <a:avLst/>
          </a:pr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Oval 75"/>
          <p:cNvSpPr>
            <a:spLocks noChangeArrowheads="1"/>
          </p:cNvSpPr>
          <p:nvPr/>
        </p:nvSpPr>
        <p:spPr bwMode="auto">
          <a:xfrm>
            <a:off x="3078163" y="3333750"/>
            <a:ext cx="52387" cy="52388"/>
          </a:xfrm>
          <a:prstGeom prst="ellipse">
            <a:avLst/>
          </a:pr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Oval 76"/>
          <p:cNvSpPr>
            <a:spLocks noChangeArrowheads="1"/>
          </p:cNvSpPr>
          <p:nvPr/>
        </p:nvSpPr>
        <p:spPr bwMode="auto">
          <a:xfrm>
            <a:off x="3417888" y="3248025"/>
            <a:ext cx="53975" cy="53975"/>
          </a:xfrm>
          <a:prstGeom prst="ellipse">
            <a:avLst/>
          </a:pr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Oval 77"/>
          <p:cNvSpPr>
            <a:spLocks noChangeArrowheads="1"/>
          </p:cNvSpPr>
          <p:nvPr/>
        </p:nvSpPr>
        <p:spPr bwMode="auto">
          <a:xfrm>
            <a:off x="4132263" y="3317875"/>
            <a:ext cx="84137" cy="825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Freeform 78"/>
          <p:cNvSpPr>
            <a:spLocks/>
          </p:cNvSpPr>
          <p:nvPr/>
        </p:nvSpPr>
        <p:spPr bwMode="auto">
          <a:xfrm>
            <a:off x="5762625" y="2630488"/>
            <a:ext cx="84138" cy="85725"/>
          </a:xfrm>
          <a:custGeom>
            <a:avLst/>
            <a:gdLst>
              <a:gd name="T0" fmla="*/ 0 w 53"/>
              <a:gd name="T1" fmla="*/ 0 h 54"/>
              <a:gd name="T2" fmla="*/ 53 w 53"/>
              <a:gd name="T3" fmla="*/ 27 h 54"/>
              <a:gd name="T4" fmla="*/ 0 w 53"/>
              <a:gd name="T5" fmla="*/ 54 h 54"/>
              <a:gd name="T6" fmla="*/ 0 60000 65536"/>
              <a:gd name="T7" fmla="*/ 0 60000 65536"/>
              <a:gd name="T8" fmla="*/ 0 60000 65536"/>
              <a:gd name="T9" fmla="*/ 0 w 53"/>
              <a:gd name="T10" fmla="*/ 0 h 54"/>
              <a:gd name="T11" fmla="*/ 53 w 53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" h="54">
                <a:moveTo>
                  <a:pt x="0" y="0"/>
                </a:moveTo>
                <a:lnTo>
                  <a:pt x="53" y="27"/>
                </a:lnTo>
                <a:lnTo>
                  <a:pt x="0" y="5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Rectangle 79"/>
          <p:cNvSpPr>
            <a:spLocks noChangeArrowheads="1"/>
          </p:cNvSpPr>
          <p:nvPr/>
        </p:nvSpPr>
        <p:spPr bwMode="auto">
          <a:xfrm>
            <a:off x="1498600" y="2219325"/>
            <a:ext cx="3444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EQU0</a:t>
            </a:r>
            <a:endParaRPr lang="en-US" sz="1400">
              <a:latin typeface="Arial" charset="0"/>
            </a:endParaRPr>
          </a:p>
        </p:txBody>
      </p:sp>
      <p:sp>
        <p:nvSpPr>
          <p:cNvPr id="24612" name="Rectangle 80"/>
          <p:cNvSpPr>
            <a:spLocks noChangeArrowheads="1"/>
          </p:cNvSpPr>
          <p:nvPr/>
        </p:nvSpPr>
        <p:spPr bwMode="auto">
          <a:xfrm>
            <a:off x="6057900" y="2114550"/>
            <a:ext cx="1889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Set</a:t>
            </a:r>
            <a:endParaRPr lang="en-US" sz="1400">
              <a:latin typeface="Arial" charset="0"/>
            </a:endParaRPr>
          </a:p>
        </p:txBody>
      </p:sp>
      <p:sp>
        <p:nvSpPr>
          <p:cNvPr id="24613" name="Rectangle 81"/>
          <p:cNvSpPr>
            <a:spLocks noChangeArrowheads="1"/>
          </p:cNvSpPr>
          <p:nvPr/>
        </p:nvSpPr>
        <p:spPr bwMode="auto">
          <a:xfrm>
            <a:off x="5965825" y="2709863"/>
            <a:ext cx="330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Reset</a:t>
            </a:r>
            <a:endParaRPr lang="en-US" sz="1000">
              <a:latin typeface="Arial" charset="0"/>
            </a:endParaRPr>
          </a:p>
        </p:txBody>
      </p:sp>
      <p:sp>
        <p:nvSpPr>
          <p:cNvPr id="24614" name="Rectangle 82"/>
          <p:cNvSpPr>
            <a:spLocks noChangeArrowheads="1"/>
          </p:cNvSpPr>
          <p:nvPr/>
        </p:nvSpPr>
        <p:spPr bwMode="auto">
          <a:xfrm>
            <a:off x="5891213" y="2200275"/>
            <a:ext cx="92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D</a:t>
            </a:r>
            <a:endParaRPr lang="en-US" sz="1400">
              <a:latin typeface="Arial" charset="0"/>
            </a:endParaRPr>
          </a:p>
        </p:txBody>
      </p:sp>
      <p:sp>
        <p:nvSpPr>
          <p:cNvPr id="24615" name="Rectangle 83"/>
          <p:cNvSpPr>
            <a:spLocks noChangeArrowheads="1"/>
          </p:cNvSpPr>
          <p:nvPr/>
        </p:nvSpPr>
        <p:spPr bwMode="auto">
          <a:xfrm>
            <a:off x="6316663" y="2200275"/>
            <a:ext cx="98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Q</a:t>
            </a:r>
            <a:endParaRPr lang="en-US" sz="1000">
              <a:latin typeface="Arial" charset="0"/>
            </a:endParaRPr>
          </a:p>
        </p:txBody>
      </p:sp>
      <p:sp>
        <p:nvSpPr>
          <p:cNvPr id="24616" name="Line 84"/>
          <p:cNvSpPr>
            <a:spLocks noChangeShapeType="1"/>
          </p:cNvSpPr>
          <p:nvPr/>
        </p:nvSpPr>
        <p:spPr bwMode="auto">
          <a:xfrm>
            <a:off x="6107113" y="1920875"/>
            <a:ext cx="1587" cy="1635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7" name="Line 85"/>
          <p:cNvSpPr>
            <a:spLocks noChangeShapeType="1"/>
          </p:cNvSpPr>
          <p:nvPr/>
        </p:nvSpPr>
        <p:spPr bwMode="auto">
          <a:xfrm>
            <a:off x="5451475" y="1822450"/>
            <a:ext cx="169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Rectangle 86"/>
          <p:cNvSpPr>
            <a:spLocks noChangeArrowheads="1"/>
          </p:cNvSpPr>
          <p:nvPr/>
        </p:nvSpPr>
        <p:spPr bwMode="auto">
          <a:xfrm>
            <a:off x="5932488" y="3460750"/>
            <a:ext cx="3317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OUTx</a:t>
            </a:r>
            <a:endParaRPr lang="en-US" sz="1000">
              <a:latin typeface="Arial" charset="0"/>
            </a:endParaRPr>
          </a:p>
        </p:txBody>
      </p:sp>
      <p:sp>
        <p:nvSpPr>
          <p:cNvPr id="24619" name="Line 87"/>
          <p:cNvSpPr>
            <a:spLocks noChangeShapeType="1"/>
          </p:cNvSpPr>
          <p:nvPr/>
        </p:nvSpPr>
        <p:spPr bwMode="auto">
          <a:xfrm>
            <a:off x="6016625" y="3189288"/>
            <a:ext cx="1588" cy="1698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Line 88"/>
          <p:cNvSpPr>
            <a:spLocks noChangeShapeType="1"/>
          </p:cNvSpPr>
          <p:nvPr/>
        </p:nvSpPr>
        <p:spPr bwMode="auto">
          <a:xfrm>
            <a:off x="5846763" y="3189288"/>
            <a:ext cx="1587" cy="1698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1" name="Line 89"/>
          <p:cNvSpPr>
            <a:spLocks noChangeShapeType="1"/>
          </p:cNvSpPr>
          <p:nvPr/>
        </p:nvSpPr>
        <p:spPr bwMode="auto">
          <a:xfrm>
            <a:off x="4667250" y="2679700"/>
            <a:ext cx="10953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2" name="Rectangle 90"/>
          <p:cNvSpPr>
            <a:spLocks noChangeArrowheads="1"/>
          </p:cNvSpPr>
          <p:nvPr/>
        </p:nvSpPr>
        <p:spPr bwMode="auto">
          <a:xfrm>
            <a:off x="4619625" y="2516188"/>
            <a:ext cx="677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Timer Clock</a:t>
            </a:r>
            <a:endParaRPr lang="en-US" sz="1000">
              <a:latin typeface="Arial" charset="0"/>
            </a:endParaRPr>
          </a:p>
        </p:txBody>
      </p:sp>
      <p:sp>
        <p:nvSpPr>
          <p:cNvPr id="24623" name="Oval 91"/>
          <p:cNvSpPr>
            <a:spLocks noChangeArrowheads="1"/>
          </p:cNvSpPr>
          <p:nvPr/>
        </p:nvSpPr>
        <p:spPr bwMode="auto">
          <a:xfrm>
            <a:off x="5973763" y="3190875"/>
            <a:ext cx="82550" cy="825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92"/>
          <p:cNvSpPr>
            <a:spLocks noChangeShapeType="1"/>
          </p:cNvSpPr>
          <p:nvPr/>
        </p:nvSpPr>
        <p:spPr bwMode="auto">
          <a:xfrm>
            <a:off x="3103563" y="1604963"/>
            <a:ext cx="35099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Line 93"/>
          <p:cNvSpPr>
            <a:spLocks noChangeShapeType="1"/>
          </p:cNvSpPr>
          <p:nvPr/>
        </p:nvSpPr>
        <p:spPr bwMode="auto">
          <a:xfrm flipH="1">
            <a:off x="6611938" y="1627188"/>
            <a:ext cx="1587" cy="6254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6" name="Oval 94"/>
          <p:cNvSpPr>
            <a:spLocks noChangeArrowheads="1"/>
          </p:cNvSpPr>
          <p:nvPr/>
        </p:nvSpPr>
        <p:spPr bwMode="auto">
          <a:xfrm>
            <a:off x="6586538" y="2228850"/>
            <a:ext cx="53975" cy="52388"/>
          </a:xfrm>
          <a:prstGeom prst="ellipse">
            <a:avLst/>
          </a:prstGeom>
          <a:solidFill>
            <a:srgbClr val="00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Line 95"/>
          <p:cNvSpPr>
            <a:spLocks noChangeShapeType="1"/>
          </p:cNvSpPr>
          <p:nvPr/>
        </p:nvSpPr>
        <p:spPr bwMode="auto">
          <a:xfrm flipV="1">
            <a:off x="6186488" y="2863850"/>
            <a:ext cx="1587" cy="2397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8" name="Freeform 96"/>
          <p:cNvSpPr>
            <a:spLocks/>
          </p:cNvSpPr>
          <p:nvPr/>
        </p:nvSpPr>
        <p:spPr bwMode="auto">
          <a:xfrm>
            <a:off x="6145213" y="2851150"/>
            <a:ext cx="84137" cy="95250"/>
          </a:xfrm>
          <a:custGeom>
            <a:avLst/>
            <a:gdLst>
              <a:gd name="T0" fmla="*/ 0 w 53"/>
              <a:gd name="T1" fmla="*/ 60 h 60"/>
              <a:gd name="T2" fmla="*/ 25 w 53"/>
              <a:gd name="T3" fmla="*/ 0 h 60"/>
              <a:gd name="T4" fmla="*/ 53 w 53"/>
              <a:gd name="T5" fmla="*/ 60 h 60"/>
              <a:gd name="T6" fmla="*/ 0 w 53"/>
              <a:gd name="T7" fmla="*/ 6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53"/>
              <a:gd name="T13" fmla="*/ 0 h 60"/>
              <a:gd name="T14" fmla="*/ 53 w 53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" h="60">
                <a:moveTo>
                  <a:pt x="0" y="60"/>
                </a:moveTo>
                <a:lnTo>
                  <a:pt x="25" y="0"/>
                </a:lnTo>
                <a:lnTo>
                  <a:pt x="53" y="60"/>
                </a:lnTo>
                <a:lnTo>
                  <a:pt x="0" y="6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9" name="Rectangle 97"/>
          <p:cNvSpPr>
            <a:spLocks noChangeArrowheads="1"/>
          </p:cNvSpPr>
          <p:nvPr/>
        </p:nvSpPr>
        <p:spPr bwMode="auto">
          <a:xfrm>
            <a:off x="6138863" y="3135313"/>
            <a:ext cx="2746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POR</a:t>
            </a:r>
            <a:endParaRPr lang="en-US" sz="1000">
              <a:latin typeface="Arial" charset="0"/>
            </a:endParaRPr>
          </a:p>
        </p:txBody>
      </p:sp>
      <p:sp>
        <p:nvSpPr>
          <p:cNvPr id="24630" name="Freeform 98"/>
          <p:cNvSpPr>
            <a:spLocks/>
          </p:cNvSpPr>
          <p:nvPr/>
        </p:nvSpPr>
        <p:spPr bwMode="auto">
          <a:xfrm>
            <a:off x="6905625" y="2212975"/>
            <a:ext cx="95250" cy="85725"/>
          </a:xfrm>
          <a:custGeom>
            <a:avLst/>
            <a:gdLst>
              <a:gd name="T0" fmla="*/ 0 w 60"/>
              <a:gd name="T1" fmla="*/ 0 h 54"/>
              <a:gd name="T2" fmla="*/ 60 w 60"/>
              <a:gd name="T3" fmla="*/ 26 h 54"/>
              <a:gd name="T4" fmla="*/ 0 w 60"/>
              <a:gd name="T5" fmla="*/ 54 h 54"/>
              <a:gd name="T6" fmla="*/ 0 w 60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54"/>
              <a:gd name="T14" fmla="*/ 60 w 60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54">
                <a:moveTo>
                  <a:pt x="0" y="0"/>
                </a:moveTo>
                <a:lnTo>
                  <a:pt x="60" y="26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1" name="Rectangle 99"/>
          <p:cNvSpPr>
            <a:spLocks noChangeArrowheads="1"/>
          </p:cNvSpPr>
          <p:nvPr/>
        </p:nvSpPr>
        <p:spPr bwMode="auto">
          <a:xfrm>
            <a:off x="3649663" y="1677988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TAx</a:t>
            </a:r>
            <a:endParaRPr lang="en-US" sz="1000">
              <a:latin typeface="Arial" charset="0"/>
            </a:endParaRPr>
          </a:p>
        </p:txBody>
      </p:sp>
      <p:sp>
        <p:nvSpPr>
          <p:cNvPr id="24632" name="Rectangle 100"/>
          <p:cNvSpPr>
            <a:spLocks noChangeArrowheads="1"/>
          </p:cNvSpPr>
          <p:nvPr/>
        </p:nvSpPr>
        <p:spPr bwMode="auto">
          <a:xfrm>
            <a:off x="4708525" y="3451225"/>
            <a:ext cx="833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Output Mode 0</a:t>
            </a:r>
            <a:endParaRPr lang="en-US" sz="1000">
              <a:latin typeface="Arial" charset="0"/>
            </a:endParaRPr>
          </a:p>
        </p:txBody>
      </p:sp>
      <p:sp>
        <p:nvSpPr>
          <p:cNvPr id="24633" name="Line 101"/>
          <p:cNvSpPr>
            <a:spLocks noChangeShapeType="1"/>
          </p:cNvSpPr>
          <p:nvPr/>
        </p:nvSpPr>
        <p:spPr bwMode="auto">
          <a:xfrm>
            <a:off x="5778500" y="1920875"/>
            <a:ext cx="3286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4" name="Line 102"/>
          <p:cNvSpPr>
            <a:spLocks noChangeShapeType="1"/>
          </p:cNvSpPr>
          <p:nvPr/>
        </p:nvSpPr>
        <p:spPr bwMode="auto">
          <a:xfrm flipH="1">
            <a:off x="5507038" y="2000250"/>
            <a:ext cx="1063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5" name="Arc 103"/>
          <p:cNvSpPr>
            <a:spLocks/>
          </p:cNvSpPr>
          <p:nvPr/>
        </p:nvSpPr>
        <p:spPr bwMode="auto">
          <a:xfrm>
            <a:off x="5611813" y="1749425"/>
            <a:ext cx="169862" cy="344488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344488 h 43200"/>
              <a:gd name="T4" fmla="*/ 0 w 21600"/>
              <a:gd name="T5" fmla="*/ 172244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Rectangle 104"/>
          <p:cNvSpPr>
            <a:spLocks noChangeArrowheads="1"/>
          </p:cNvSpPr>
          <p:nvPr/>
        </p:nvSpPr>
        <p:spPr bwMode="auto">
          <a:xfrm>
            <a:off x="2614613" y="1412875"/>
            <a:ext cx="969962" cy="117157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Rectangle 105"/>
          <p:cNvSpPr>
            <a:spLocks noChangeArrowheads="1"/>
          </p:cNvSpPr>
          <p:nvPr/>
        </p:nvSpPr>
        <p:spPr bwMode="auto">
          <a:xfrm>
            <a:off x="1900238" y="1908175"/>
            <a:ext cx="85725" cy="85725"/>
          </a:xfrm>
          <a:prstGeom prst="rect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Rectangle 106"/>
          <p:cNvSpPr>
            <a:spLocks noChangeArrowheads="1"/>
          </p:cNvSpPr>
          <p:nvPr/>
        </p:nvSpPr>
        <p:spPr bwMode="auto">
          <a:xfrm>
            <a:off x="1903413" y="2243138"/>
            <a:ext cx="87312" cy="85725"/>
          </a:xfrm>
          <a:prstGeom prst="rect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9" name="Rectangle 107"/>
          <p:cNvSpPr>
            <a:spLocks noChangeArrowheads="1"/>
          </p:cNvSpPr>
          <p:nvPr/>
        </p:nvSpPr>
        <p:spPr bwMode="auto">
          <a:xfrm>
            <a:off x="2832100" y="1897063"/>
            <a:ext cx="449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Logic</a:t>
            </a:r>
            <a:endParaRPr lang="en-US" sz="1200">
              <a:latin typeface="Arial" charset="0"/>
            </a:endParaRPr>
          </a:p>
        </p:txBody>
      </p:sp>
      <p:sp>
        <p:nvSpPr>
          <p:cNvPr id="24640" name="Rectangle 108"/>
          <p:cNvSpPr>
            <a:spLocks noChangeArrowheads="1"/>
          </p:cNvSpPr>
          <p:nvPr/>
        </p:nvSpPr>
        <p:spPr bwMode="auto">
          <a:xfrm>
            <a:off x="3090863" y="2176463"/>
            <a:ext cx="3778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Output</a:t>
            </a:r>
            <a:endParaRPr lang="en-US" sz="1400">
              <a:latin typeface="Arial" charset="0"/>
            </a:endParaRPr>
          </a:p>
        </p:txBody>
      </p:sp>
      <p:sp>
        <p:nvSpPr>
          <p:cNvPr id="24641" name="Freeform 109"/>
          <p:cNvSpPr>
            <a:spLocks/>
          </p:cNvSpPr>
          <p:nvPr/>
        </p:nvSpPr>
        <p:spPr bwMode="auto">
          <a:xfrm>
            <a:off x="4799013" y="2212975"/>
            <a:ext cx="96837" cy="85725"/>
          </a:xfrm>
          <a:custGeom>
            <a:avLst/>
            <a:gdLst>
              <a:gd name="T0" fmla="*/ 0 w 61"/>
              <a:gd name="T1" fmla="*/ 0 h 54"/>
              <a:gd name="T2" fmla="*/ 61 w 61"/>
              <a:gd name="T3" fmla="*/ 26 h 54"/>
              <a:gd name="T4" fmla="*/ 0 w 61"/>
              <a:gd name="T5" fmla="*/ 54 h 54"/>
              <a:gd name="T6" fmla="*/ 0 w 61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54"/>
              <a:gd name="T14" fmla="*/ 61 w 61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54">
                <a:moveTo>
                  <a:pt x="0" y="0"/>
                </a:moveTo>
                <a:lnTo>
                  <a:pt x="61" y="26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2" name="Freeform 110"/>
          <p:cNvSpPr>
            <a:spLocks/>
          </p:cNvSpPr>
          <p:nvPr/>
        </p:nvSpPr>
        <p:spPr bwMode="auto">
          <a:xfrm>
            <a:off x="4246563" y="1565275"/>
            <a:ext cx="95250" cy="84138"/>
          </a:xfrm>
          <a:custGeom>
            <a:avLst/>
            <a:gdLst>
              <a:gd name="T0" fmla="*/ 60 w 60"/>
              <a:gd name="T1" fmla="*/ 0 h 53"/>
              <a:gd name="T2" fmla="*/ 0 w 60"/>
              <a:gd name="T3" fmla="*/ 25 h 53"/>
              <a:gd name="T4" fmla="*/ 60 w 60"/>
              <a:gd name="T5" fmla="*/ 53 h 53"/>
              <a:gd name="T6" fmla="*/ 60 w 60"/>
              <a:gd name="T7" fmla="*/ 0 h 53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53"/>
              <a:gd name="T14" fmla="*/ 60 w 60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53">
                <a:moveTo>
                  <a:pt x="60" y="0"/>
                </a:moveTo>
                <a:lnTo>
                  <a:pt x="0" y="25"/>
                </a:lnTo>
                <a:lnTo>
                  <a:pt x="60" y="53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3" name="Rectangle 111"/>
          <p:cNvSpPr>
            <a:spLocks noChangeArrowheads="1"/>
          </p:cNvSpPr>
          <p:nvPr/>
        </p:nvSpPr>
        <p:spPr bwMode="auto">
          <a:xfrm>
            <a:off x="6697663" y="2030413"/>
            <a:ext cx="1065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Output Signal Outx</a:t>
            </a:r>
            <a:endParaRPr lang="en-US" sz="1000">
              <a:latin typeface="Arial" charset="0"/>
            </a:endParaRPr>
          </a:p>
        </p:txBody>
      </p:sp>
      <p:sp>
        <p:nvSpPr>
          <p:cNvPr id="24644" name="Rectangle 112"/>
          <p:cNvSpPr>
            <a:spLocks noChangeArrowheads="1"/>
          </p:cNvSpPr>
          <p:nvPr/>
        </p:nvSpPr>
        <p:spPr bwMode="auto">
          <a:xfrm>
            <a:off x="6716713" y="2381250"/>
            <a:ext cx="1157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To Output Logic TAx</a:t>
            </a:r>
            <a:endParaRPr lang="en-US" sz="1000">
              <a:latin typeface="Arial" charset="0"/>
            </a:endParaRPr>
          </a:p>
        </p:txBody>
      </p:sp>
      <p:sp>
        <p:nvSpPr>
          <p:cNvPr id="24645" name="Rectangle 113"/>
          <p:cNvSpPr>
            <a:spLocks noChangeArrowheads="1"/>
          </p:cNvSpPr>
          <p:nvPr/>
        </p:nvSpPr>
        <p:spPr bwMode="auto">
          <a:xfrm>
            <a:off x="1176338" y="1566863"/>
            <a:ext cx="677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Timer Clock</a:t>
            </a:r>
            <a:endParaRPr lang="en-US" sz="1000">
              <a:latin typeface="Arial" charset="0"/>
            </a:endParaRPr>
          </a:p>
        </p:txBody>
      </p:sp>
      <p:sp>
        <p:nvSpPr>
          <p:cNvPr id="24646" name="Line 114"/>
          <p:cNvSpPr>
            <a:spLocks noChangeShapeType="1"/>
          </p:cNvSpPr>
          <p:nvPr/>
        </p:nvSpPr>
        <p:spPr bwMode="auto">
          <a:xfrm>
            <a:off x="1990725" y="1627188"/>
            <a:ext cx="6207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7" name="Rectangle 115"/>
          <p:cNvSpPr>
            <a:spLocks noChangeArrowheads="1"/>
          </p:cNvSpPr>
          <p:nvPr/>
        </p:nvSpPr>
        <p:spPr bwMode="auto">
          <a:xfrm>
            <a:off x="1901825" y="1587500"/>
            <a:ext cx="87313" cy="85725"/>
          </a:xfrm>
          <a:prstGeom prst="rect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8" name="Freeform 116"/>
          <p:cNvSpPr>
            <a:spLocks/>
          </p:cNvSpPr>
          <p:nvPr/>
        </p:nvSpPr>
        <p:spPr bwMode="auto">
          <a:xfrm>
            <a:off x="5006975" y="3135313"/>
            <a:ext cx="276225" cy="171450"/>
          </a:xfrm>
          <a:custGeom>
            <a:avLst/>
            <a:gdLst>
              <a:gd name="T0" fmla="*/ 0 w 174"/>
              <a:gd name="T1" fmla="*/ 108 h 108"/>
              <a:gd name="T2" fmla="*/ 80 w 174"/>
              <a:gd name="T3" fmla="*/ 108 h 108"/>
              <a:gd name="T4" fmla="*/ 80 w 174"/>
              <a:gd name="T5" fmla="*/ 0 h 108"/>
              <a:gd name="T6" fmla="*/ 134 w 174"/>
              <a:gd name="T7" fmla="*/ 0 h 108"/>
              <a:gd name="T8" fmla="*/ 134 w 174"/>
              <a:gd name="T9" fmla="*/ 108 h 108"/>
              <a:gd name="T10" fmla="*/ 174 w 174"/>
              <a:gd name="T11" fmla="*/ 108 h 108"/>
              <a:gd name="T12" fmla="*/ 174 w 174"/>
              <a:gd name="T13" fmla="*/ 108 h 1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4"/>
              <a:gd name="T22" fmla="*/ 0 h 108"/>
              <a:gd name="T23" fmla="*/ 174 w 174"/>
              <a:gd name="T24" fmla="*/ 108 h 1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4" h="108">
                <a:moveTo>
                  <a:pt x="0" y="108"/>
                </a:moveTo>
                <a:lnTo>
                  <a:pt x="80" y="108"/>
                </a:lnTo>
                <a:lnTo>
                  <a:pt x="80" y="0"/>
                </a:lnTo>
                <a:lnTo>
                  <a:pt x="134" y="0"/>
                </a:lnTo>
                <a:lnTo>
                  <a:pt x="134" y="108"/>
                </a:lnTo>
                <a:lnTo>
                  <a:pt x="174" y="108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9" name="Line 117"/>
          <p:cNvSpPr>
            <a:spLocks noChangeShapeType="1"/>
          </p:cNvSpPr>
          <p:nvPr/>
        </p:nvSpPr>
        <p:spPr bwMode="auto">
          <a:xfrm>
            <a:off x="762000" y="19526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Timer_A Output Units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E43D9A-2D48-4994-930D-CD7CC4F0BB0A}" type="slidenum">
              <a:rPr lang="en-US"/>
              <a:pPr/>
              <a:t>33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Mode Examples (UP Mode)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305" y="1554480"/>
            <a:ext cx="4823027" cy="475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Mode Examples </a:t>
            </a:r>
            <a:br>
              <a:rPr lang="en-US" dirty="0" smtClean="0"/>
            </a:br>
            <a:r>
              <a:rPr lang="en-US" dirty="0" smtClean="0"/>
              <a:t>(Continuous Mode)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380" y="1270980"/>
            <a:ext cx="5316220" cy="527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E867FB-8408-4359-B086-4CFA6879CD94}" type="slidenum">
              <a:rPr lang="en-US"/>
              <a:pPr/>
              <a:t>35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Mode Examples (UP/DOWN)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5813" y="1209039"/>
            <a:ext cx="5402479" cy="526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F9C8CC-1462-4EA0-941A-1B70CFABBC69}" type="slidenum">
              <a:rPr lang="en-US"/>
              <a:pPr/>
              <a:t>36</a:t>
            </a:fld>
            <a:endParaRPr lang="en-U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2543175" y="820738"/>
            <a:ext cx="93663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System"/>
              </a:rPr>
              <a:t> </a:t>
            </a:r>
            <a:endParaRPr lang="en-US" sz="1400">
              <a:latin typeface="Arial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838200" y="5410200"/>
            <a:ext cx="7239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Example shows three independent HW event captures. </a:t>
            </a:r>
            <a:r>
              <a:rPr lang="en-US" sz="2000" b="1" dirty="0" err="1">
                <a:solidFill>
                  <a:schemeClr val="tx2"/>
                </a:solidFill>
                <a:latin typeface="Arial" charset="0"/>
              </a:rPr>
              <a:t>CCRx</a:t>
            </a: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 “stamps” time of event - Continuous-Mode is ideal.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149475" y="1096963"/>
            <a:ext cx="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en-US" sz="1400">
              <a:latin typeface="Arial" charset="0"/>
            </a:endParaRPr>
          </a:p>
        </p:txBody>
      </p:sp>
      <p:grpSp>
        <p:nvGrpSpPr>
          <p:cNvPr id="27655" name="Group 6"/>
          <p:cNvGrpSpPr>
            <a:grpSpLocks/>
          </p:cNvGrpSpPr>
          <p:nvPr/>
        </p:nvGrpSpPr>
        <p:grpSpPr bwMode="auto">
          <a:xfrm>
            <a:off x="914400" y="1066800"/>
            <a:ext cx="7497763" cy="4114800"/>
            <a:chOff x="576" y="768"/>
            <a:chExt cx="4723" cy="2592"/>
          </a:xfrm>
        </p:grpSpPr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576" y="1632"/>
              <a:ext cx="960" cy="1152"/>
            </a:xfrm>
            <a:prstGeom prst="rect">
              <a:avLst/>
            </a:prstGeom>
            <a:solidFill>
              <a:srgbClr val="C0C0C0"/>
            </a:solidFill>
            <a:ln w="142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8" name="Group 8"/>
            <p:cNvGrpSpPr>
              <a:grpSpLocks/>
            </p:cNvGrpSpPr>
            <p:nvPr/>
          </p:nvGrpSpPr>
          <p:grpSpPr bwMode="auto">
            <a:xfrm>
              <a:off x="1125" y="768"/>
              <a:ext cx="4155" cy="2592"/>
              <a:chOff x="1125" y="768"/>
              <a:chExt cx="4155" cy="2592"/>
            </a:xfrm>
          </p:grpSpPr>
          <p:sp>
            <p:nvSpPr>
              <p:cNvPr id="27666" name="Line 9"/>
              <p:cNvSpPr>
                <a:spLocks noChangeShapeType="1"/>
              </p:cNvSpPr>
              <p:nvPr/>
            </p:nvSpPr>
            <p:spPr bwMode="auto">
              <a:xfrm flipH="1" flipV="1">
                <a:off x="1488" y="768"/>
                <a:ext cx="0" cy="7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10"/>
              <p:cNvSpPr>
                <a:spLocks noChangeShapeType="1"/>
              </p:cNvSpPr>
              <p:nvPr/>
            </p:nvSpPr>
            <p:spPr bwMode="auto">
              <a:xfrm>
                <a:off x="1461" y="1507"/>
                <a:ext cx="30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Rectangle 11"/>
              <p:cNvSpPr>
                <a:spLocks noChangeArrowheads="1"/>
              </p:cNvSpPr>
              <p:nvPr/>
            </p:nvSpPr>
            <p:spPr bwMode="auto">
              <a:xfrm>
                <a:off x="1343" y="1482"/>
                <a:ext cx="8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0h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669" name="Line 12"/>
              <p:cNvSpPr>
                <a:spLocks noChangeShapeType="1"/>
              </p:cNvSpPr>
              <p:nvPr/>
            </p:nvSpPr>
            <p:spPr bwMode="auto">
              <a:xfrm flipV="1">
                <a:off x="1505" y="924"/>
                <a:ext cx="1091" cy="58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Line 13"/>
              <p:cNvSpPr>
                <a:spLocks noChangeShapeType="1"/>
              </p:cNvSpPr>
              <p:nvPr/>
            </p:nvSpPr>
            <p:spPr bwMode="auto">
              <a:xfrm flipV="1">
                <a:off x="2596" y="924"/>
                <a:ext cx="1" cy="58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14"/>
              <p:cNvSpPr>
                <a:spLocks noChangeShapeType="1"/>
              </p:cNvSpPr>
              <p:nvPr/>
            </p:nvSpPr>
            <p:spPr bwMode="auto">
              <a:xfrm flipV="1">
                <a:off x="2596" y="924"/>
                <a:ext cx="1048" cy="58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2" name="Line 15"/>
              <p:cNvSpPr>
                <a:spLocks noChangeShapeType="1"/>
              </p:cNvSpPr>
              <p:nvPr/>
            </p:nvSpPr>
            <p:spPr bwMode="auto">
              <a:xfrm>
                <a:off x="3641" y="924"/>
                <a:ext cx="3" cy="575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Line 16"/>
              <p:cNvSpPr>
                <a:spLocks noChangeShapeType="1"/>
              </p:cNvSpPr>
              <p:nvPr/>
            </p:nvSpPr>
            <p:spPr bwMode="auto">
              <a:xfrm flipV="1">
                <a:off x="3644" y="1157"/>
                <a:ext cx="655" cy="35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17"/>
              <p:cNvSpPr>
                <a:spLocks noChangeShapeType="1"/>
              </p:cNvSpPr>
              <p:nvPr/>
            </p:nvSpPr>
            <p:spPr bwMode="auto">
              <a:xfrm>
                <a:off x="1505" y="924"/>
                <a:ext cx="296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18"/>
              <p:cNvSpPr>
                <a:spLocks noChangeShapeType="1"/>
              </p:cNvSpPr>
              <p:nvPr/>
            </p:nvSpPr>
            <p:spPr bwMode="auto">
              <a:xfrm flipH="1" flipV="1">
                <a:off x="2208" y="1152"/>
                <a:ext cx="0" cy="18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19"/>
              <p:cNvSpPr>
                <a:spLocks noChangeShapeType="1"/>
              </p:cNvSpPr>
              <p:nvPr/>
            </p:nvSpPr>
            <p:spPr bwMode="auto">
              <a:xfrm flipV="1">
                <a:off x="2880" y="1344"/>
                <a:ext cx="0" cy="16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Line 20"/>
              <p:cNvSpPr>
                <a:spLocks noChangeShapeType="1"/>
              </p:cNvSpPr>
              <p:nvPr/>
            </p:nvSpPr>
            <p:spPr bwMode="auto">
              <a:xfrm flipV="1">
                <a:off x="2688" y="1440"/>
                <a:ext cx="5" cy="16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Line 21"/>
              <p:cNvSpPr>
                <a:spLocks noChangeShapeType="1"/>
              </p:cNvSpPr>
              <p:nvPr/>
            </p:nvSpPr>
            <p:spPr bwMode="auto">
              <a:xfrm flipH="1" flipV="1">
                <a:off x="3696" y="1488"/>
                <a:ext cx="0" cy="16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Rectangle 22"/>
              <p:cNvSpPr>
                <a:spLocks noChangeArrowheads="1"/>
              </p:cNvSpPr>
              <p:nvPr/>
            </p:nvSpPr>
            <p:spPr bwMode="auto">
              <a:xfrm>
                <a:off x="1260" y="880"/>
                <a:ext cx="23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0FFFh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680" name="Line 23"/>
              <p:cNvSpPr>
                <a:spLocks noChangeShapeType="1"/>
              </p:cNvSpPr>
              <p:nvPr/>
            </p:nvSpPr>
            <p:spPr bwMode="auto">
              <a:xfrm flipV="1">
                <a:off x="1504" y="1854"/>
                <a:ext cx="2489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Rectangle 24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105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Capture Mode: Positive Edge 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682" name="Line 25"/>
              <p:cNvSpPr>
                <a:spLocks noChangeShapeType="1"/>
              </p:cNvSpPr>
              <p:nvPr/>
            </p:nvSpPr>
            <p:spPr bwMode="auto">
              <a:xfrm>
                <a:off x="1505" y="1855"/>
                <a:ext cx="698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26"/>
              <p:cNvSpPr>
                <a:spLocks noChangeShapeType="1"/>
              </p:cNvSpPr>
              <p:nvPr/>
            </p:nvSpPr>
            <p:spPr bwMode="auto">
              <a:xfrm flipH="1" flipV="1">
                <a:off x="2203" y="1740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27"/>
              <p:cNvSpPr>
                <a:spLocks noChangeShapeType="1"/>
              </p:cNvSpPr>
              <p:nvPr/>
            </p:nvSpPr>
            <p:spPr bwMode="auto">
              <a:xfrm flipV="1">
                <a:off x="2208" y="1728"/>
                <a:ext cx="192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28"/>
              <p:cNvSpPr>
                <a:spLocks noChangeShapeType="1"/>
              </p:cNvSpPr>
              <p:nvPr/>
            </p:nvSpPr>
            <p:spPr bwMode="auto">
              <a:xfrm flipV="1">
                <a:off x="2400" y="1728"/>
                <a:ext cx="1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29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48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30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31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432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Line 32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Line 33"/>
              <p:cNvSpPr>
                <a:spLocks noChangeShapeType="1"/>
              </p:cNvSpPr>
              <p:nvPr/>
            </p:nvSpPr>
            <p:spPr bwMode="auto">
              <a:xfrm flipV="1">
                <a:off x="3312" y="1872"/>
                <a:ext cx="816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Line 34"/>
              <p:cNvSpPr>
                <a:spLocks noChangeShapeType="1"/>
              </p:cNvSpPr>
              <p:nvPr/>
            </p:nvSpPr>
            <p:spPr bwMode="auto">
              <a:xfrm>
                <a:off x="1505" y="2281"/>
                <a:ext cx="248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35"/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24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Line 36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37"/>
              <p:cNvSpPr>
                <a:spLocks noChangeShapeType="1"/>
              </p:cNvSpPr>
              <p:nvPr/>
            </p:nvSpPr>
            <p:spPr bwMode="auto">
              <a:xfrm flipV="1">
                <a:off x="1920" y="2304"/>
                <a:ext cx="768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38"/>
              <p:cNvSpPr>
                <a:spLocks noChangeShapeType="1"/>
              </p:cNvSpPr>
              <p:nvPr/>
            </p:nvSpPr>
            <p:spPr bwMode="auto">
              <a:xfrm>
                <a:off x="2688" y="2160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39"/>
              <p:cNvSpPr>
                <a:spLocks noChangeShapeType="1"/>
              </p:cNvSpPr>
              <p:nvPr/>
            </p:nvSpPr>
            <p:spPr bwMode="auto">
              <a:xfrm flipV="1">
                <a:off x="2688" y="2160"/>
                <a:ext cx="672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Line 40"/>
              <p:cNvSpPr>
                <a:spLocks noChangeShapeType="1"/>
              </p:cNvSpPr>
              <p:nvPr/>
            </p:nvSpPr>
            <p:spPr bwMode="auto">
              <a:xfrm flipV="1">
                <a:off x="3360" y="2160"/>
                <a:ext cx="1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Line 41"/>
              <p:cNvSpPr>
                <a:spLocks noChangeShapeType="1"/>
              </p:cNvSpPr>
              <p:nvPr/>
            </p:nvSpPr>
            <p:spPr bwMode="auto">
              <a:xfrm flipV="1">
                <a:off x="3360" y="2304"/>
                <a:ext cx="336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42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Line 43"/>
              <p:cNvSpPr>
                <a:spLocks noChangeShapeType="1"/>
              </p:cNvSpPr>
              <p:nvPr/>
            </p:nvSpPr>
            <p:spPr bwMode="auto">
              <a:xfrm flipV="1">
                <a:off x="3696" y="2160"/>
                <a:ext cx="24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Rectangle 44"/>
              <p:cNvSpPr>
                <a:spLocks noChangeArrowheads="1"/>
              </p:cNvSpPr>
              <p:nvPr/>
            </p:nvSpPr>
            <p:spPr bwMode="auto">
              <a:xfrm>
                <a:off x="2566" y="2913"/>
                <a:ext cx="2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System"/>
                  </a:rPr>
                  <a:t> 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02" name="Rectangle 45"/>
              <p:cNvSpPr>
                <a:spLocks noChangeArrowheads="1"/>
              </p:cNvSpPr>
              <p:nvPr/>
            </p:nvSpPr>
            <p:spPr bwMode="auto">
              <a:xfrm>
                <a:off x="3306" y="3072"/>
                <a:ext cx="2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 CCR1</a:t>
                </a:r>
              </a:p>
            </p:txBody>
          </p:sp>
          <p:sp>
            <p:nvSpPr>
              <p:cNvPr id="27703" name="Rectangle 46"/>
              <p:cNvSpPr>
                <a:spLocks noChangeArrowheads="1"/>
              </p:cNvSpPr>
              <p:nvPr/>
            </p:nvSpPr>
            <p:spPr bwMode="auto">
              <a:xfrm>
                <a:off x="2154" y="2928"/>
                <a:ext cx="2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 CCR0</a:t>
                </a:r>
              </a:p>
            </p:txBody>
          </p:sp>
          <p:sp>
            <p:nvSpPr>
              <p:cNvPr id="27704" name="Rectangle 47"/>
              <p:cNvSpPr>
                <a:spLocks noChangeArrowheads="1"/>
              </p:cNvSpPr>
              <p:nvPr/>
            </p:nvSpPr>
            <p:spPr bwMode="auto">
              <a:xfrm>
                <a:off x="1625" y="3072"/>
                <a:ext cx="2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 CCR1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05" name="Rectangle 48"/>
              <p:cNvSpPr>
                <a:spLocks noChangeArrowheads="1"/>
              </p:cNvSpPr>
              <p:nvPr/>
            </p:nvSpPr>
            <p:spPr bwMode="auto">
              <a:xfrm>
                <a:off x="1866" y="3072"/>
                <a:ext cx="2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 CCR1</a:t>
                </a:r>
              </a:p>
            </p:txBody>
          </p:sp>
          <p:sp>
            <p:nvSpPr>
              <p:cNvPr id="27706" name="Rectangle 49"/>
              <p:cNvSpPr>
                <a:spLocks noChangeArrowheads="1"/>
              </p:cNvSpPr>
              <p:nvPr/>
            </p:nvSpPr>
            <p:spPr bwMode="auto">
              <a:xfrm>
                <a:off x="2826" y="2928"/>
                <a:ext cx="2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 CCR0</a:t>
                </a:r>
              </a:p>
            </p:txBody>
          </p:sp>
          <p:sp>
            <p:nvSpPr>
              <p:cNvPr id="27707" name="Rectangle 50"/>
              <p:cNvSpPr>
                <a:spLocks noChangeArrowheads="1"/>
              </p:cNvSpPr>
              <p:nvPr/>
            </p:nvSpPr>
            <p:spPr bwMode="auto">
              <a:xfrm>
                <a:off x="1125" y="1715"/>
                <a:ext cx="3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TA0 Input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08" name="Rectangle 51"/>
              <p:cNvSpPr>
                <a:spLocks noChangeArrowheads="1"/>
              </p:cNvSpPr>
              <p:nvPr/>
            </p:nvSpPr>
            <p:spPr bwMode="auto">
              <a:xfrm>
                <a:off x="4192" y="2064"/>
                <a:ext cx="2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CCR1: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09" name="Line 52"/>
              <p:cNvSpPr>
                <a:spLocks noChangeShapeType="1"/>
              </p:cNvSpPr>
              <p:nvPr/>
            </p:nvSpPr>
            <p:spPr bwMode="auto">
              <a:xfrm flipV="1">
                <a:off x="1920" y="1296"/>
                <a:ext cx="1" cy="18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Line 53"/>
              <p:cNvSpPr>
                <a:spLocks noChangeShapeType="1"/>
              </p:cNvSpPr>
              <p:nvPr/>
            </p:nvSpPr>
            <p:spPr bwMode="auto">
              <a:xfrm flipV="1">
                <a:off x="3360" y="1104"/>
                <a:ext cx="0" cy="20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Line 54"/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Line 55"/>
              <p:cNvSpPr>
                <a:spLocks noChangeShapeType="1"/>
              </p:cNvSpPr>
              <p:nvPr/>
            </p:nvSpPr>
            <p:spPr bwMode="auto">
              <a:xfrm flipV="1">
                <a:off x="3936" y="1344"/>
                <a:ext cx="0" cy="177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Line 56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Line 57"/>
              <p:cNvSpPr>
                <a:spLocks noChangeShapeType="1"/>
              </p:cNvSpPr>
              <p:nvPr/>
            </p:nvSpPr>
            <p:spPr bwMode="auto">
              <a:xfrm flipV="1">
                <a:off x="3936" y="2304"/>
                <a:ext cx="192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5" name="Rectangle 58"/>
              <p:cNvSpPr>
                <a:spLocks noChangeArrowheads="1"/>
              </p:cNvSpPr>
              <p:nvPr/>
            </p:nvSpPr>
            <p:spPr bwMode="auto">
              <a:xfrm>
                <a:off x="3642" y="3072"/>
                <a:ext cx="2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 CCR1</a:t>
                </a:r>
              </a:p>
            </p:txBody>
          </p:sp>
          <p:sp>
            <p:nvSpPr>
              <p:cNvPr id="27716" name="Rectangle 59"/>
              <p:cNvSpPr>
                <a:spLocks noChangeArrowheads="1"/>
              </p:cNvSpPr>
              <p:nvPr/>
            </p:nvSpPr>
            <p:spPr bwMode="auto">
              <a:xfrm>
                <a:off x="3882" y="3072"/>
                <a:ext cx="2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 CCR1</a:t>
                </a:r>
              </a:p>
            </p:txBody>
          </p:sp>
          <p:sp>
            <p:nvSpPr>
              <p:cNvPr id="27717" name="Rectangle 60"/>
              <p:cNvSpPr>
                <a:spLocks noChangeArrowheads="1"/>
              </p:cNvSpPr>
              <p:nvPr/>
            </p:nvSpPr>
            <p:spPr bwMode="auto">
              <a:xfrm>
                <a:off x="2394" y="3264"/>
                <a:ext cx="28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 CCR2</a:t>
                </a:r>
              </a:p>
            </p:txBody>
          </p:sp>
          <p:sp>
            <p:nvSpPr>
              <p:cNvPr id="27718" name="Rectangle 61"/>
              <p:cNvSpPr>
                <a:spLocks noChangeArrowheads="1"/>
              </p:cNvSpPr>
              <p:nvPr/>
            </p:nvSpPr>
            <p:spPr bwMode="auto">
              <a:xfrm>
                <a:off x="1125" y="2142"/>
                <a:ext cx="3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TA1 Input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19" name="Rectangle 62"/>
              <p:cNvSpPr>
                <a:spLocks noChangeArrowheads="1"/>
              </p:cNvSpPr>
              <p:nvPr/>
            </p:nvSpPr>
            <p:spPr bwMode="auto">
              <a:xfrm>
                <a:off x="4192" y="1637"/>
                <a:ext cx="2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CCR0: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20" name="Line 63"/>
              <p:cNvSpPr>
                <a:spLocks noChangeShapeType="1"/>
              </p:cNvSpPr>
              <p:nvPr/>
            </p:nvSpPr>
            <p:spPr bwMode="auto">
              <a:xfrm>
                <a:off x="1505" y="2708"/>
                <a:ext cx="248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1" name="Line 64"/>
              <p:cNvSpPr>
                <a:spLocks noChangeShapeType="1"/>
              </p:cNvSpPr>
              <p:nvPr/>
            </p:nvSpPr>
            <p:spPr bwMode="auto">
              <a:xfrm flipV="1">
                <a:off x="1505" y="2592"/>
                <a:ext cx="943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65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66"/>
              <p:cNvSpPr>
                <a:spLocks noChangeShapeType="1"/>
              </p:cNvSpPr>
              <p:nvPr/>
            </p:nvSpPr>
            <p:spPr bwMode="auto">
              <a:xfrm flipV="1">
                <a:off x="2448" y="2736"/>
                <a:ext cx="1200" cy="0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Line 67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44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5" name="Rectangle 68"/>
              <p:cNvSpPr>
                <a:spLocks noChangeArrowheads="1"/>
              </p:cNvSpPr>
              <p:nvPr/>
            </p:nvSpPr>
            <p:spPr bwMode="auto">
              <a:xfrm>
                <a:off x="4192" y="2492"/>
                <a:ext cx="24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CCR2: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26" name="Line 69"/>
              <p:cNvSpPr>
                <a:spLocks noChangeShapeType="1"/>
              </p:cNvSpPr>
              <p:nvPr/>
            </p:nvSpPr>
            <p:spPr bwMode="auto">
              <a:xfrm>
                <a:off x="1505" y="2594"/>
                <a:ext cx="1" cy="117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70"/>
              <p:cNvSpPr>
                <a:spLocks noChangeShapeType="1"/>
              </p:cNvSpPr>
              <p:nvPr/>
            </p:nvSpPr>
            <p:spPr bwMode="auto">
              <a:xfrm>
                <a:off x="3644" y="2594"/>
                <a:ext cx="437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Rectangle 71"/>
              <p:cNvSpPr>
                <a:spLocks noChangeArrowheads="1"/>
              </p:cNvSpPr>
              <p:nvPr/>
            </p:nvSpPr>
            <p:spPr bwMode="auto">
              <a:xfrm>
                <a:off x="1125" y="2569"/>
                <a:ext cx="34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TA2 Input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29" name="Line 72"/>
              <p:cNvSpPr>
                <a:spLocks noChangeShapeType="1"/>
              </p:cNvSpPr>
              <p:nvPr/>
            </p:nvSpPr>
            <p:spPr bwMode="auto">
              <a:xfrm flipV="1">
                <a:off x="1680" y="1392"/>
                <a:ext cx="0" cy="17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Line 73"/>
              <p:cNvSpPr>
                <a:spLocks noChangeShapeType="1"/>
              </p:cNvSpPr>
              <p:nvPr/>
            </p:nvSpPr>
            <p:spPr bwMode="auto">
              <a:xfrm flipH="1" flipV="1">
                <a:off x="2448" y="1008"/>
                <a:ext cx="0" cy="23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Rectangle 74"/>
              <p:cNvSpPr>
                <a:spLocks noChangeArrowheads="1"/>
              </p:cNvSpPr>
              <p:nvPr/>
            </p:nvSpPr>
            <p:spPr bwMode="auto">
              <a:xfrm>
                <a:off x="2662" y="3072"/>
                <a:ext cx="26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  CCR1</a:t>
                </a:r>
              </a:p>
            </p:txBody>
          </p:sp>
          <p:sp>
            <p:nvSpPr>
              <p:cNvPr id="27732" name="Rectangle 75"/>
              <p:cNvSpPr>
                <a:spLocks noChangeArrowheads="1"/>
              </p:cNvSpPr>
              <p:nvPr/>
            </p:nvSpPr>
            <p:spPr bwMode="auto">
              <a:xfrm>
                <a:off x="4262" y="2160"/>
                <a:ext cx="98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Capture Mode: Both Edges 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27733" name="Rectangle 76"/>
              <p:cNvSpPr>
                <a:spLocks noChangeArrowheads="1"/>
              </p:cNvSpPr>
              <p:nvPr/>
            </p:nvSpPr>
            <p:spPr bwMode="auto">
              <a:xfrm>
                <a:off x="4168" y="2592"/>
                <a:ext cx="109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Capture Mode: Negative Edge </a:t>
                </a:r>
                <a:endParaRPr lang="en-US" sz="1000">
                  <a:latin typeface="Arial" charset="0"/>
                </a:endParaRPr>
              </a:p>
            </p:txBody>
          </p:sp>
        </p:grpSp>
        <p:sp>
          <p:nvSpPr>
            <p:cNvPr id="27659" name="Rectangle 77"/>
            <p:cNvSpPr>
              <a:spLocks noChangeArrowheads="1"/>
            </p:cNvSpPr>
            <p:nvPr/>
          </p:nvSpPr>
          <p:spPr bwMode="auto">
            <a:xfrm>
              <a:off x="4324" y="3072"/>
              <a:ext cx="97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Interrupts can be generated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7660" name="Line 78"/>
            <p:cNvSpPr>
              <a:spLocks noChangeShapeType="1"/>
            </p:cNvSpPr>
            <p:nvPr/>
          </p:nvSpPr>
          <p:spPr bwMode="auto">
            <a:xfrm>
              <a:off x="720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79"/>
            <p:cNvSpPr>
              <a:spLocks noChangeShapeType="1"/>
            </p:cNvSpPr>
            <p:nvPr/>
          </p:nvSpPr>
          <p:spPr bwMode="auto">
            <a:xfrm>
              <a:off x="720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80"/>
            <p:cNvSpPr>
              <a:spLocks noChangeShapeType="1"/>
            </p:cNvSpPr>
            <p:nvPr/>
          </p:nvSpPr>
          <p:spPr bwMode="auto">
            <a:xfrm>
              <a:off x="72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Rectangle 81"/>
            <p:cNvSpPr>
              <a:spLocks noChangeArrowheads="1"/>
            </p:cNvSpPr>
            <p:nvPr/>
          </p:nvSpPr>
          <p:spPr bwMode="auto">
            <a:xfrm>
              <a:off x="720" y="1728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Px.x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7664" name="Rectangle 82"/>
            <p:cNvSpPr>
              <a:spLocks noChangeArrowheads="1"/>
            </p:cNvSpPr>
            <p:nvPr/>
          </p:nvSpPr>
          <p:spPr bwMode="auto">
            <a:xfrm>
              <a:off x="720" y="2160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Px.y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7665" name="Rectangle 83"/>
            <p:cNvSpPr>
              <a:spLocks noChangeArrowheads="1"/>
            </p:cNvSpPr>
            <p:nvPr/>
          </p:nvSpPr>
          <p:spPr bwMode="auto">
            <a:xfrm>
              <a:off x="720" y="2592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Px.z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7656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Timer_A Continuous-Mode Example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6A851-DDBD-451C-973B-8D813C64F356}" type="slidenum">
              <a:rPr lang="en-US"/>
              <a:pPr/>
              <a:t>37</a:t>
            </a:fld>
            <a:endParaRPr lang="en-US"/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6781800" y="5334000"/>
            <a:ext cx="16351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Output Mode 4: PWM Toggle</a:t>
            </a:r>
            <a:endParaRPr lang="en-US" sz="1000">
              <a:latin typeface="Arial" charset="0"/>
            </a:endParaRPr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1965325" y="5400675"/>
            <a:ext cx="5461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Example shows three different asymmetric PWM-Timings generated with the Up-Mode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81000" y="5105400"/>
          <a:ext cx="566738" cy="1433513"/>
        </p:xfrm>
        <a:graphic>
          <a:graphicData uri="http://schemas.openxmlformats.org/presentationml/2006/ole">
            <p:oleObj spid="_x0000_s2050" name="Clip" r:id="rId4" imgW="1295640" imgH="3934080" progId="">
              <p:embed/>
            </p:oleObj>
          </a:graphicData>
        </a:graphic>
      </p:graphicFrame>
      <p:sp>
        <p:nvSpPr>
          <p:cNvPr id="2055" name="AutoShape 6"/>
          <p:cNvSpPr>
            <a:spLocks noChangeArrowheads="1"/>
          </p:cNvSpPr>
          <p:nvPr/>
        </p:nvSpPr>
        <p:spPr bwMode="auto">
          <a:xfrm>
            <a:off x="228600" y="4114800"/>
            <a:ext cx="1295400" cy="869950"/>
          </a:xfrm>
          <a:prstGeom prst="cloudCallout">
            <a:avLst>
              <a:gd name="adj1" fmla="val -17523"/>
              <a:gd name="adj2" fmla="val 49454"/>
            </a:avLst>
          </a:prstGeom>
          <a:solidFill>
            <a:srgbClr val="EAEAE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  <a:latin typeface="Arial" charset="0"/>
              </a:rPr>
              <a:t>Auto</a:t>
            </a:r>
          </a:p>
          <a:p>
            <a:pPr algn="ctr" eaLnBrk="0" hangingPunct="0"/>
            <a:r>
              <a:rPr lang="en-US" sz="2000" b="1">
                <a:solidFill>
                  <a:srgbClr val="0000FF"/>
                </a:solidFill>
                <a:latin typeface="Arial" charset="0"/>
              </a:rPr>
              <a:t>Re-load</a:t>
            </a:r>
            <a:endParaRPr lang="en-US" sz="2000" b="1" i="1" u="sng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2571750" y="820738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System"/>
              </a:rPr>
              <a:t> </a:t>
            </a:r>
            <a:endParaRPr lang="en-US" sz="1400">
              <a:latin typeface="Arial" charset="0"/>
            </a:endParaRPr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 flipV="1">
            <a:off x="2389188" y="974725"/>
            <a:ext cx="1587" cy="34512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58" name="Group 9"/>
          <p:cNvGrpSpPr>
            <a:grpSpLocks/>
          </p:cNvGrpSpPr>
          <p:nvPr/>
        </p:nvGrpSpPr>
        <p:grpSpPr bwMode="auto">
          <a:xfrm>
            <a:off x="914400" y="1219200"/>
            <a:ext cx="6805613" cy="3703638"/>
            <a:chOff x="576" y="691"/>
            <a:chExt cx="4287" cy="2333"/>
          </a:xfrm>
        </p:grpSpPr>
        <p:sp>
          <p:nvSpPr>
            <p:cNvPr id="2060" name="Rectangle 10"/>
            <p:cNvSpPr>
              <a:spLocks noChangeArrowheads="1"/>
            </p:cNvSpPr>
            <p:nvPr/>
          </p:nvSpPr>
          <p:spPr bwMode="auto">
            <a:xfrm>
              <a:off x="3888" y="1584"/>
              <a:ext cx="912" cy="1200"/>
            </a:xfrm>
            <a:prstGeom prst="rect">
              <a:avLst/>
            </a:prstGeom>
            <a:solidFill>
              <a:srgbClr val="C0C0C0"/>
            </a:solidFill>
            <a:ln w="142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Rectangle 11"/>
            <p:cNvSpPr>
              <a:spLocks noChangeArrowheads="1"/>
            </p:cNvSpPr>
            <p:nvPr/>
          </p:nvSpPr>
          <p:spPr bwMode="auto">
            <a:xfrm>
              <a:off x="1212" y="691"/>
              <a:ext cx="28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0FFFFh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2" name="Line 12"/>
            <p:cNvSpPr>
              <a:spLocks noChangeShapeType="1"/>
            </p:cNvSpPr>
            <p:nvPr/>
          </p:nvSpPr>
          <p:spPr bwMode="auto">
            <a:xfrm>
              <a:off x="1461" y="1507"/>
              <a:ext cx="305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Rectangle 13"/>
            <p:cNvSpPr>
              <a:spLocks noChangeArrowheads="1"/>
            </p:cNvSpPr>
            <p:nvPr/>
          </p:nvSpPr>
          <p:spPr bwMode="auto">
            <a:xfrm>
              <a:off x="1343" y="1482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0h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64" name="Line 14"/>
            <p:cNvSpPr>
              <a:spLocks noChangeShapeType="1"/>
            </p:cNvSpPr>
            <p:nvPr/>
          </p:nvSpPr>
          <p:spPr bwMode="auto">
            <a:xfrm flipV="1">
              <a:off x="1505" y="924"/>
              <a:ext cx="1091" cy="58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Line 15"/>
            <p:cNvSpPr>
              <a:spLocks noChangeShapeType="1"/>
            </p:cNvSpPr>
            <p:nvPr/>
          </p:nvSpPr>
          <p:spPr bwMode="auto">
            <a:xfrm flipV="1">
              <a:off x="2596" y="924"/>
              <a:ext cx="1" cy="58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16"/>
            <p:cNvSpPr>
              <a:spLocks noChangeShapeType="1"/>
            </p:cNvSpPr>
            <p:nvPr/>
          </p:nvSpPr>
          <p:spPr bwMode="auto">
            <a:xfrm flipV="1">
              <a:off x="2596" y="924"/>
              <a:ext cx="1048" cy="58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17"/>
            <p:cNvSpPr>
              <a:spLocks noChangeShapeType="1"/>
            </p:cNvSpPr>
            <p:nvPr/>
          </p:nvSpPr>
          <p:spPr bwMode="auto">
            <a:xfrm>
              <a:off x="3644" y="924"/>
              <a:ext cx="1" cy="58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18"/>
            <p:cNvSpPr>
              <a:spLocks noChangeShapeType="1"/>
            </p:cNvSpPr>
            <p:nvPr/>
          </p:nvSpPr>
          <p:spPr bwMode="auto">
            <a:xfrm flipV="1">
              <a:off x="3644" y="1157"/>
              <a:ext cx="655" cy="35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9"/>
            <p:cNvSpPr>
              <a:spLocks noChangeShapeType="1"/>
            </p:cNvSpPr>
            <p:nvPr/>
          </p:nvSpPr>
          <p:spPr bwMode="auto">
            <a:xfrm>
              <a:off x="1505" y="924"/>
              <a:ext cx="29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20"/>
            <p:cNvSpPr>
              <a:spLocks noChangeShapeType="1"/>
            </p:cNvSpPr>
            <p:nvPr/>
          </p:nvSpPr>
          <p:spPr bwMode="auto">
            <a:xfrm>
              <a:off x="1505" y="1157"/>
              <a:ext cx="29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21"/>
            <p:cNvSpPr>
              <a:spLocks noChangeShapeType="1"/>
            </p:cNvSpPr>
            <p:nvPr/>
          </p:nvSpPr>
          <p:spPr bwMode="auto">
            <a:xfrm flipV="1">
              <a:off x="2204" y="1077"/>
              <a:ext cx="1" cy="17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22"/>
            <p:cNvSpPr>
              <a:spLocks noChangeShapeType="1"/>
            </p:cNvSpPr>
            <p:nvPr/>
          </p:nvSpPr>
          <p:spPr bwMode="auto">
            <a:xfrm flipV="1">
              <a:off x="3251" y="1077"/>
              <a:ext cx="1" cy="17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23"/>
            <p:cNvSpPr>
              <a:spLocks noChangeShapeType="1"/>
            </p:cNvSpPr>
            <p:nvPr/>
          </p:nvSpPr>
          <p:spPr bwMode="auto">
            <a:xfrm flipV="1">
              <a:off x="2596" y="1427"/>
              <a:ext cx="1" cy="13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24"/>
            <p:cNvSpPr>
              <a:spLocks noChangeShapeType="1"/>
            </p:cNvSpPr>
            <p:nvPr/>
          </p:nvSpPr>
          <p:spPr bwMode="auto">
            <a:xfrm flipV="1">
              <a:off x="3644" y="1504"/>
              <a:ext cx="1" cy="12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Rectangle 25"/>
            <p:cNvSpPr>
              <a:spLocks noChangeArrowheads="1"/>
            </p:cNvSpPr>
            <p:nvPr/>
          </p:nvSpPr>
          <p:spPr bwMode="auto">
            <a:xfrm>
              <a:off x="1267" y="880"/>
              <a:ext cx="2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76" name="Rectangle 26"/>
            <p:cNvSpPr>
              <a:spLocks noChangeArrowheads="1"/>
            </p:cNvSpPr>
            <p:nvPr/>
          </p:nvSpPr>
          <p:spPr bwMode="auto">
            <a:xfrm>
              <a:off x="1267" y="1132"/>
              <a:ext cx="2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 flipV="1">
              <a:off x="1504" y="1854"/>
              <a:ext cx="2489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1505" y="1855"/>
              <a:ext cx="69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9"/>
            <p:cNvSpPr>
              <a:spLocks noChangeShapeType="1"/>
            </p:cNvSpPr>
            <p:nvPr/>
          </p:nvSpPr>
          <p:spPr bwMode="auto">
            <a:xfrm flipH="1" flipV="1">
              <a:off x="2203" y="1740"/>
              <a:ext cx="1" cy="1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30"/>
            <p:cNvSpPr>
              <a:spLocks noChangeShapeType="1"/>
            </p:cNvSpPr>
            <p:nvPr/>
          </p:nvSpPr>
          <p:spPr bwMode="auto">
            <a:xfrm>
              <a:off x="2203" y="1740"/>
              <a:ext cx="39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31"/>
            <p:cNvSpPr>
              <a:spLocks noChangeShapeType="1"/>
            </p:cNvSpPr>
            <p:nvPr/>
          </p:nvSpPr>
          <p:spPr bwMode="auto">
            <a:xfrm flipV="1">
              <a:off x="2596" y="1737"/>
              <a:ext cx="1" cy="120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32"/>
            <p:cNvSpPr>
              <a:spLocks noChangeShapeType="1"/>
            </p:cNvSpPr>
            <p:nvPr/>
          </p:nvSpPr>
          <p:spPr bwMode="auto">
            <a:xfrm>
              <a:off x="2596" y="1854"/>
              <a:ext cx="655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33"/>
            <p:cNvSpPr>
              <a:spLocks noChangeShapeType="1"/>
            </p:cNvSpPr>
            <p:nvPr/>
          </p:nvSpPr>
          <p:spPr bwMode="auto">
            <a:xfrm>
              <a:off x="3251" y="1742"/>
              <a:ext cx="1" cy="11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34"/>
            <p:cNvSpPr>
              <a:spLocks noChangeShapeType="1"/>
            </p:cNvSpPr>
            <p:nvPr/>
          </p:nvSpPr>
          <p:spPr bwMode="auto">
            <a:xfrm>
              <a:off x="3251" y="1737"/>
              <a:ext cx="39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35"/>
            <p:cNvSpPr>
              <a:spLocks noChangeShapeType="1"/>
            </p:cNvSpPr>
            <p:nvPr/>
          </p:nvSpPr>
          <p:spPr bwMode="auto">
            <a:xfrm>
              <a:off x="3644" y="1742"/>
              <a:ext cx="1" cy="11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36"/>
            <p:cNvSpPr>
              <a:spLocks noChangeShapeType="1"/>
            </p:cNvSpPr>
            <p:nvPr/>
          </p:nvSpPr>
          <p:spPr bwMode="auto">
            <a:xfrm flipV="1">
              <a:off x="3644" y="1856"/>
              <a:ext cx="480" cy="3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37"/>
            <p:cNvSpPr>
              <a:spLocks noChangeShapeType="1"/>
            </p:cNvSpPr>
            <p:nvPr/>
          </p:nvSpPr>
          <p:spPr bwMode="auto">
            <a:xfrm>
              <a:off x="1505" y="2281"/>
              <a:ext cx="24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38"/>
            <p:cNvSpPr>
              <a:spLocks noChangeShapeType="1"/>
            </p:cNvSpPr>
            <p:nvPr/>
          </p:nvSpPr>
          <p:spPr bwMode="auto">
            <a:xfrm>
              <a:off x="1505" y="2165"/>
              <a:ext cx="218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9"/>
            <p:cNvSpPr>
              <a:spLocks noChangeShapeType="1"/>
            </p:cNvSpPr>
            <p:nvPr/>
          </p:nvSpPr>
          <p:spPr bwMode="auto">
            <a:xfrm>
              <a:off x="1722" y="2166"/>
              <a:ext cx="1" cy="1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40"/>
            <p:cNvSpPr>
              <a:spLocks noChangeShapeType="1"/>
            </p:cNvSpPr>
            <p:nvPr/>
          </p:nvSpPr>
          <p:spPr bwMode="auto">
            <a:xfrm flipV="1">
              <a:off x="1723" y="2283"/>
              <a:ext cx="87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41"/>
            <p:cNvSpPr>
              <a:spLocks noChangeShapeType="1"/>
            </p:cNvSpPr>
            <p:nvPr/>
          </p:nvSpPr>
          <p:spPr bwMode="auto">
            <a:xfrm>
              <a:off x="2596" y="2165"/>
              <a:ext cx="1" cy="1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42"/>
            <p:cNvSpPr>
              <a:spLocks noChangeShapeType="1"/>
            </p:cNvSpPr>
            <p:nvPr/>
          </p:nvSpPr>
          <p:spPr bwMode="auto">
            <a:xfrm>
              <a:off x="2596" y="2165"/>
              <a:ext cx="219" cy="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43"/>
            <p:cNvSpPr>
              <a:spLocks noChangeShapeType="1"/>
            </p:cNvSpPr>
            <p:nvPr/>
          </p:nvSpPr>
          <p:spPr bwMode="auto">
            <a:xfrm flipV="1">
              <a:off x="2815" y="2165"/>
              <a:ext cx="1" cy="1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44"/>
            <p:cNvSpPr>
              <a:spLocks noChangeShapeType="1"/>
            </p:cNvSpPr>
            <p:nvPr/>
          </p:nvSpPr>
          <p:spPr bwMode="auto">
            <a:xfrm>
              <a:off x="2815" y="2283"/>
              <a:ext cx="82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45"/>
            <p:cNvSpPr>
              <a:spLocks noChangeShapeType="1"/>
            </p:cNvSpPr>
            <p:nvPr/>
          </p:nvSpPr>
          <p:spPr bwMode="auto">
            <a:xfrm>
              <a:off x="3644" y="2167"/>
              <a:ext cx="1" cy="1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Line 46"/>
            <p:cNvSpPr>
              <a:spLocks noChangeShapeType="1"/>
            </p:cNvSpPr>
            <p:nvPr/>
          </p:nvSpPr>
          <p:spPr bwMode="auto">
            <a:xfrm>
              <a:off x="3644" y="2167"/>
              <a:ext cx="21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Rectangle 47"/>
            <p:cNvSpPr>
              <a:spLocks noChangeArrowheads="1"/>
            </p:cNvSpPr>
            <p:nvPr/>
          </p:nvSpPr>
          <p:spPr bwMode="auto">
            <a:xfrm>
              <a:off x="2566" y="291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98" name="Rectangle 48"/>
            <p:cNvSpPr>
              <a:spLocks noChangeArrowheads="1"/>
            </p:cNvSpPr>
            <p:nvPr/>
          </p:nvSpPr>
          <p:spPr bwMode="auto">
            <a:xfrm>
              <a:off x="1393" y="2873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099" name="Rectangle 49"/>
            <p:cNvSpPr>
              <a:spLocks noChangeArrowheads="1"/>
            </p:cNvSpPr>
            <p:nvPr/>
          </p:nvSpPr>
          <p:spPr bwMode="auto">
            <a:xfrm>
              <a:off x="2452" y="2873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00" name="Rectangle 50"/>
            <p:cNvSpPr>
              <a:spLocks noChangeArrowheads="1"/>
            </p:cNvSpPr>
            <p:nvPr/>
          </p:nvSpPr>
          <p:spPr bwMode="auto">
            <a:xfrm>
              <a:off x="2073" y="2873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01" name="Rectangle 51"/>
            <p:cNvSpPr>
              <a:spLocks noChangeArrowheads="1"/>
            </p:cNvSpPr>
            <p:nvPr/>
          </p:nvSpPr>
          <p:spPr bwMode="auto">
            <a:xfrm>
              <a:off x="3161" y="2868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02" name="Rectangle 52"/>
            <p:cNvSpPr>
              <a:spLocks noChangeArrowheads="1"/>
            </p:cNvSpPr>
            <p:nvPr/>
          </p:nvSpPr>
          <p:spPr bwMode="auto">
            <a:xfrm>
              <a:off x="3537" y="2868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03" name="Line 53"/>
            <p:cNvSpPr>
              <a:spLocks noChangeShapeType="1"/>
            </p:cNvSpPr>
            <p:nvPr/>
          </p:nvSpPr>
          <p:spPr bwMode="auto">
            <a:xfrm>
              <a:off x="1505" y="1390"/>
              <a:ext cx="296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Rectangle 54"/>
            <p:cNvSpPr>
              <a:spLocks noChangeArrowheads="1"/>
            </p:cNvSpPr>
            <p:nvPr/>
          </p:nvSpPr>
          <p:spPr bwMode="auto">
            <a:xfrm>
              <a:off x="1267" y="1365"/>
              <a:ext cx="2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05" name="Rectangle 55"/>
            <p:cNvSpPr>
              <a:spLocks noChangeArrowheads="1"/>
            </p:cNvSpPr>
            <p:nvPr/>
          </p:nvSpPr>
          <p:spPr bwMode="auto">
            <a:xfrm>
              <a:off x="3936" y="1632"/>
              <a:ext cx="40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TA1 Output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06" name="Rectangle 56"/>
            <p:cNvSpPr>
              <a:spLocks noChangeArrowheads="1"/>
            </p:cNvSpPr>
            <p:nvPr/>
          </p:nvSpPr>
          <p:spPr bwMode="auto">
            <a:xfrm>
              <a:off x="576" y="2064"/>
              <a:ext cx="85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CCR2:  PWM Reset/Set</a:t>
              </a:r>
            </a:p>
          </p:txBody>
        </p:sp>
        <p:sp>
          <p:nvSpPr>
            <p:cNvPr id="2107" name="Line 57"/>
            <p:cNvSpPr>
              <a:spLocks noChangeShapeType="1"/>
            </p:cNvSpPr>
            <p:nvPr/>
          </p:nvSpPr>
          <p:spPr bwMode="auto">
            <a:xfrm flipV="1">
              <a:off x="1723" y="1313"/>
              <a:ext cx="1" cy="14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58"/>
            <p:cNvSpPr>
              <a:spLocks noChangeShapeType="1"/>
            </p:cNvSpPr>
            <p:nvPr/>
          </p:nvSpPr>
          <p:spPr bwMode="auto">
            <a:xfrm flipV="1">
              <a:off x="2815" y="1351"/>
              <a:ext cx="1" cy="14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Line 59"/>
            <p:cNvSpPr>
              <a:spLocks noChangeShapeType="1"/>
            </p:cNvSpPr>
            <p:nvPr/>
          </p:nvSpPr>
          <p:spPr bwMode="auto">
            <a:xfrm flipH="1" flipV="1">
              <a:off x="1504" y="1740"/>
              <a:ext cx="1" cy="1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60"/>
            <p:cNvSpPr>
              <a:spLocks noChangeShapeType="1"/>
            </p:cNvSpPr>
            <p:nvPr/>
          </p:nvSpPr>
          <p:spPr bwMode="auto">
            <a:xfrm>
              <a:off x="1505" y="2167"/>
              <a:ext cx="1" cy="1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Line 61"/>
            <p:cNvSpPr>
              <a:spLocks noChangeShapeType="1"/>
            </p:cNvSpPr>
            <p:nvPr/>
          </p:nvSpPr>
          <p:spPr bwMode="auto">
            <a:xfrm flipV="1">
              <a:off x="3862" y="1351"/>
              <a:ext cx="1" cy="14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Line 62"/>
            <p:cNvSpPr>
              <a:spLocks noChangeShapeType="1"/>
            </p:cNvSpPr>
            <p:nvPr/>
          </p:nvSpPr>
          <p:spPr bwMode="auto">
            <a:xfrm>
              <a:off x="3862" y="2167"/>
              <a:ext cx="1" cy="1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Line 63"/>
            <p:cNvSpPr>
              <a:spLocks noChangeShapeType="1"/>
            </p:cNvSpPr>
            <p:nvPr/>
          </p:nvSpPr>
          <p:spPr bwMode="auto">
            <a:xfrm>
              <a:off x="3862" y="2283"/>
              <a:ext cx="26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Rectangle 64"/>
            <p:cNvSpPr>
              <a:spLocks noChangeArrowheads="1"/>
            </p:cNvSpPr>
            <p:nvPr/>
          </p:nvSpPr>
          <p:spPr bwMode="auto">
            <a:xfrm>
              <a:off x="1611" y="2795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15" name="Rectangle 65"/>
            <p:cNvSpPr>
              <a:spLocks noChangeArrowheads="1"/>
            </p:cNvSpPr>
            <p:nvPr/>
          </p:nvSpPr>
          <p:spPr bwMode="auto">
            <a:xfrm>
              <a:off x="2703" y="2795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16" name="Rectangle 66"/>
            <p:cNvSpPr>
              <a:spLocks noChangeArrowheads="1"/>
            </p:cNvSpPr>
            <p:nvPr/>
          </p:nvSpPr>
          <p:spPr bwMode="auto">
            <a:xfrm>
              <a:off x="3751" y="2795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17" name="Rectangle 67"/>
            <p:cNvSpPr>
              <a:spLocks noChangeArrowheads="1"/>
            </p:cNvSpPr>
            <p:nvPr/>
          </p:nvSpPr>
          <p:spPr bwMode="auto">
            <a:xfrm>
              <a:off x="3888" y="2928"/>
              <a:ext cx="97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Interrupts can be generated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18" name="Rectangle 68"/>
            <p:cNvSpPr>
              <a:spLocks noChangeArrowheads="1"/>
            </p:cNvSpPr>
            <p:nvPr/>
          </p:nvSpPr>
          <p:spPr bwMode="auto">
            <a:xfrm>
              <a:off x="3936" y="2064"/>
              <a:ext cx="40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TA2 Output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19" name="Rectangle 69"/>
            <p:cNvSpPr>
              <a:spLocks noChangeArrowheads="1"/>
            </p:cNvSpPr>
            <p:nvPr/>
          </p:nvSpPr>
          <p:spPr bwMode="auto">
            <a:xfrm>
              <a:off x="576" y="1680"/>
              <a:ext cx="85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CCR1: PWM Set/Reset 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20" name="Line 70"/>
            <p:cNvSpPr>
              <a:spLocks noChangeShapeType="1"/>
            </p:cNvSpPr>
            <p:nvPr/>
          </p:nvSpPr>
          <p:spPr bwMode="auto">
            <a:xfrm>
              <a:off x="1505" y="2708"/>
              <a:ext cx="24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Line 71"/>
            <p:cNvSpPr>
              <a:spLocks noChangeShapeType="1"/>
            </p:cNvSpPr>
            <p:nvPr/>
          </p:nvSpPr>
          <p:spPr bwMode="auto">
            <a:xfrm>
              <a:off x="1505" y="2593"/>
              <a:ext cx="109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Line 72"/>
            <p:cNvSpPr>
              <a:spLocks noChangeShapeType="1"/>
            </p:cNvSpPr>
            <p:nvPr/>
          </p:nvSpPr>
          <p:spPr bwMode="auto">
            <a:xfrm>
              <a:off x="2596" y="2592"/>
              <a:ext cx="1" cy="116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Line 73"/>
            <p:cNvSpPr>
              <a:spLocks noChangeShapeType="1"/>
            </p:cNvSpPr>
            <p:nvPr/>
          </p:nvSpPr>
          <p:spPr bwMode="auto">
            <a:xfrm>
              <a:off x="2596" y="2711"/>
              <a:ext cx="104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Line 74"/>
            <p:cNvSpPr>
              <a:spLocks noChangeShapeType="1"/>
            </p:cNvSpPr>
            <p:nvPr/>
          </p:nvSpPr>
          <p:spPr bwMode="auto">
            <a:xfrm>
              <a:off x="3644" y="2594"/>
              <a:ext cx="1" cy="1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Rectangle 75"/>
            <p:cNvSpPr>
              <a:spLocks noChangeArrowheads="1"/>
            </p:cNvSpPr>
            <p:nvPr/>
          </p:nvSpPr>
          <p:spPr bwMode="auto">
            <a:xfrm>
              <a:off x="576" y="2448"/>
              <a:ext cx="7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CCR0:  PWM Toggle</a:t>
              </a:r>
            </a:p>
          </p:txBody>
        </p:sp>
        <p:sp>
          <p:nvSpPr>
            <p:cNvPr id="2126" name="Line 76"/>
            <p:cNvSpPr>
              <a:spLocks noChangeShapeType="1"/>
            </p:cNvSpPr>
            <p:nvPr/>
          </p:nvSpPr>
          <p:spPr bwMode="auto">
            <a:xfrm>
              <a:off x="1505" y="2594"/>
              <a:ext cx="1" cy="1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Line 77"/>
            <p:cNvSpPr>
              <a:spLocks noChangeShapeType="1"/>
            </p:cNvSpPr>
            <p:nvPr/>
          </p:nvSpPr>
          <p:spPr bwMode="auto">
            <a:xfrm>
              <a:off x="3644" y="2594"/>
              <a:ext cx="437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Rectangle 78"/>
            <p:cNvSpPr>
              <a:spLocks noChangeArrowheads="1"/>
            </p:cNvSpPr>
            <p:nvPr/>
          </p:nvSpPr>
          <p:spPr bwMode="auto">
            <a:xfrm>
              <a:off x="3888" y="2448"/>
              <a:ext cx="40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TA0 Output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29" name="Line 79"/>
            <p:cNvSpPr>
              <a:spLocks noChangeShapeType="1"/>
            </p:cNvSpPr>
            <p:nvPr/>
          </p:nvSpPr>
          <p:spPr bwMode="auto">
            <a:xfrm>
              <a:off x="4416" y="18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0" name="Line 80"/>
            <p:cNvSpPr>
              <a:spLocks noChangeShapeType="1"/>
            </p:cNvSpPr>
            <p:nvPr/>
          </p:nvSpPr>
          <p:spPr bwMode="auto">
            <a:xfrm>
              <a:off x="4416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1" name="Line 81"/>
            <p:cNvSpPr>
              <a:spLocks noChangeShapeType="1"/>
            </p:cNvSpPr>
            <p:nvPr/>
          </p:nvSpPr>
          <p:spPr bwMode="auto">
            <a:xfrm>
              <a:off x="4416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2" name="Rectangle 82"/>
            <p:cNvSpPr>
              <a:spLocks noChangeArrowheads="1"/>
            </p:cNvSpPr>
            <p:nvPr/>
          </p:nvSpPr>
          <p:spPr bwMode="auto">
            <a:xfrm>
              <a:off x="4416" y="1728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Px.x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33" name="Rectangle 83"/>
            <p:cNvSpPr>
              <a:spLocks noChangeArrowheads="1"/>
            </p:cNvSpPr>
            <p:nvPr/>
          </p:nvSpPr>
          <p:spPr bwMode="auto">
            <a:xfrm>
              <a:off x="4416" y="2160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Px.y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34" name="Rectangle 84"/>
            <p:cNvSpPr>
              <a:spLocks noChangeArrowheads="1"/>
            </p:cNvSpPr>
            <p:nvPr/>
          </p:nvSpPr>
          <p:spPr bwMode="auto">
            <a:xfrm>
              <a:off x="4416" y="2592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Px.z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59" name="Rectangle 8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Timer_A PWM Up-Mode Example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CA9FF2-B425-488B-BAF7-405F984C9874}" type="slidenum">
              <a:rPr lang="en-US"/>
              <a:pPr/>
              <a:t>38</a:t>
            </a:fld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256338" y="5959475"/>
            <a:ext cx="10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System"/>
              </a:rPr>
              <a:t> </a:t>
            </a:r>
            <a:endParaRPr lang="en-US" sz="1400">
              <a:latin typeface="Arial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498850" y="5957888"/>
            <a:ext cx="103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System"/>
              </a:rPr>
              <a:t> </a:t>
            </a:r>
            <a:endParaRPr lang="en-US" sz="1400">
              <a:latin typeface="Arial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547813" y="5435600"/>
            <a:ext cx="576103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Example shows Symmetric PWM Generation - Digital Motor Control</a:t>
            </a:r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533400" y="1143000"/>
            <a:ext cx="7769225" cy="4125913"/>
            <a:chOff x="338" y="617"/>
            <a:chExt cx="4894" cy="2599"/>
          </a:xfrm>
        </p:grpSpPr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4416" y="1680"/>
              <a:ext cx="816" cy="1296"/>
            </a:xfrm>
            <a:prstGeom prst="rect">
              <a:avLst/>
            </a:prstGeom>
            <a:solidFill>
              <a:srgbClr val="C0C0C0"/>
            </a:solidFill>
            <a:ln w="142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 flipV="1">
              <a:off x="2397" y="617"/>
              <a:ext cx="2" cy="24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 flipV="1">
              <a:off x="2493" y="1441"/>
              <a:ext cx="3" cy="15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0"/>
            <p:cNvSpPr>
              <a:spLocks noChangeShapeType="1"/>
            </p:cNvSpPr>
            <p:nvPr/>
          </p:nvSpPr>
          <p:spPr bwMode="auto">
            <a:xfrm flipH="1" flipV="1">
              <a:off x="2322" y="1435"/>
              <a:ext cx="3" cy="15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 flipV="1">
              <a:off x="955" y="637"/>
              <a:ext cx="3" cy="23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Rectangle 12"/>
            <p:cNvSpPr>
              <a:spLocks noChangeArrowheads="1"/>
            </p:cNvSpPr>
            <p:nvPr/>
          </p:nvSpPr>
          <p:spPr bwMode="auto">
            <a:xfrm>
              <a:off x="654" y="624"/>
              <a:ext cx="28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0FFFFh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>
              <a:off x="911" y="1585"/>
              <a:ext cx="370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Rectangle 14"/>
            <p:cNvSpPr>
              <a:spLocks noChangeArrowheads="1"/>
            </p:cNvSpPr>
            <p:nvPr/>
          </p:nvSpPr>
          <p:spPr bwMode="auto">
            <a:xfrm>
              <a:off x="774" y="1554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0h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 flipV="1">
              <a:off x="959" y="865"/>
              <a:ext cx="768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>
              <a:off x="1727" y="865"/>
              <a:ext cx="672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>
              <a:off x="959" y="865"/>
              <a:ext cx="3711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 flipH="1" flipV="1">
              <a:off x="1721" y="629"/>
              <a:ext cx="1" cy="24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9"/>
            <p:cNvSpPr>
              <a:spLocks noChangeShapeType="1"/>
            </p:cNvSpPr>
            <p:nvPr/>
          </p:nvSpPr>
          <p:spPr bwMode="auto">
            <a:xfrm flipH="1" flipV="1">
              <a:off x="1340" y="1171"/>
              <a:ext cx="1" cy="17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Rectangle 20"/>
            <p:cNvSpPr>
              <a:spLocks noChangeArrowheads="1"/>
            </p:cNvSpPr>
            <p:nvPr/>
          </p:nvSpPr>
          <p:spPr bwMode="auto">
            <a:xfrm>
              <a:off x="736" y="812"/>
              <a:ext cx="2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CCR0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>
              <a:off x="955" y="1971"/>
              <a:ext cx="3634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>
              <a:off x="960" y="2456"/>
              <a:ext cx="357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Rectangle 23"/>
            <p:cNvSpPr>
              <a:spLocks noChangeArrowheads="1"/>
            </p:cNvSpPr>
            <p:nvPr/>
          </p:nvSpPr>
          <p:spPr bwMode="auto">
            <a:xfrm>
              <a:off x="840" y="3120"/>
              <a:ext cx="2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TIMOV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698" name="Rectangle 24"/>
            <p:cNvSpPr>
              <a:spLocks noChangeArrowheads="1"/>
            </p:cNvSpPr>
            <p:nvPr/>
          </p:nvSpPr>
          <p:spPr bwMode="auto">
            <a:xfrm>
              <a:off x="1623" y="3120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EQU0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699" name="Rectangle 25"/>
            <p:cNvSpPr>
              <a:spLocks noChangeArrowheads="1"/>
            </p:cNvSpPr>
            <p:nvPr/>
          </p:nvSpPr>
          <p:spPr bwMode="auto">
            <a:xfrm>
              <a:off x="2286" y="3120"/>
              <a:ext cx="2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TIMOV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00" name="Line 26"/>
            <p:cNvSpPr>
              <a:spLocks noChangeShapeType="1"/>
            </p:cNvSpPr>
            <p:nvPr/>
          </p:nvSpPr>
          <p:spPr bwMode="auto">
            <a:xfrm>
              <a:off x="959" y="1225"/>
              <a:ext cx="365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Rectangle 27"/>
            <p:cNvSpPr>
              <a:spLocks noChangeArrowheads="1"/>
            </p:cNvSpPr>
            <p:nvPr/>
          </p:nvSpPr>
          <p:spPr bwMode="auto">
            <a:xfrm>
              <a:off x="734" y="1186"/>
              <a:ext cx="2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02" name="Line 28"/>
            <p:cNvSpPr>
              <a:spLocks noChangeShapeType="1"/>
            </p:cNvSpPr>
            <p:nvPr/>
          </p:nvSpPr>
          <p:spPr bwMode="auto">
            <a:xfrm flipV="1">
              <a:off x="2069" y="1153"/>
              <a:ext cx="1" cy="18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29"/>
            <p:cNvSpPr>
              <a:spLocks noChangeShapeType="1"/>
            </p:cNvSpPr>
            <p:nvPr/>
          </p:nvSpPr>
          <p:spPr bwMode="auto">
            <a:xfrm flipV="1">
              <a:off x="2399" y="865"/>
              <a:ext cx="769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30"/>
            <p:cNvSpPr>
              <a:spLocks noChangeShapeType="1"/>
            </p:cNvSpPr>
            <p:nvPr/>
          </p:nvSpPr>
          <p:spPr bwMode="auto">
            <a:xfrm flipH="1" flipV="1">
              <a:off x="3162" y="634"/>
              <a:ext cx="1" cy="24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31"/>
            <p:cNvSpPr>
              <a:spLocks noChangeShapeType="1"/>
            </p:cNvSpPr>
            <p:nvPr/>
          </p:nvSpPr>
          <p:spPr bwMode="auto">
            <a:xfrm flipV="1">
              <a:off x="2782" y="1138"/>
              <a:ext cx="1" cy="18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Rectangle 32"/>
            <p:cNvSpPr>
              <a:spLocks noChangeArrowheads="1"/>
            </p:cNvSpPr>
            <p:nvPr/>
          </p:nvSpPr>
          <p:spPr bwMode="auto">
            <a:xfrm>
              <a:off x="3062" y="3120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EQU0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07" name="Line 33"/>
            <p:cNvSpPr>
              <a:spLocks noChangeShapeType="1"/>
            </p:cNvSpPr>
            <p:nvPr/>
          </p:nvSpPr>
          <p:spPr bwMode="auto">
            <a:xfrm flipH="1" flipV="1">
              <a:off x="3504" y="1145"/>
              <a:ext cx="1" cy="18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34"/>
            <p:cNvSpPr>
              <a:spLocks noChangeShapeType="1"/>
            </p:cNvSpPr>
            <p:nvPr/>
          </p:nvSpPr>
          <p:spPr bwMode="auto">
            <a:xfrm>
              <a:off x="3168" y="865"/>
              <a:ext cx="672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35"/>
            <p:cNvSpPr>
              <a:spLocks noChangeShapeType="1"/>
            </p:cNvSpPr>
            <p:nvPr/>
          </p:nvSpPr>
          <p:spPr bwMode="auto">
            <a:xfrm>
              <a:off x="967" y="961"/>
              <a:ext cx="3669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Rectangle 36"/>
            <p:cNvSpPr>
              <a:spLocks noChangeArrowheads="1"/>
            </p:cNvSpPr>
            <p:nvPr/>
          </p:nvSpPr>
          <p:spPr bwMode="auto">
            <a:xfrm>
              <a:off x="734" y="924"/>
              <a:ext cx="2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CCR2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11" name="Line 37"/>
            <p:cNvSpPr>
              <a:spLocks noChangeShapeType="1"/>
            </p:cNvSpPr>
            <p:nvPr/>
          </p:nvSpPr>
          <p:spPr bwMode="auto">
            <a:xfrm flipH="1" flipV="1">
              <a:off x="1627" y="918"/>
              <a:ext cx="2" cy="20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Line 38"/>
            <p:cNvSpPr>
              <a:spLocks noChangeShapeType="1"/>
            </p:cNvSpPr>
            <p:nvPr/>
          </p:nvSpPr>
          <p:spPr bwMode="auto">
            <a:xfrm flipV="1">
              <a:off x="1821" y="916"/>
              <a:ext cx="1" cy="20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39"/>
            <p:cNvSpPr>
              <a:spLocks noChangeShapeType="1"/>
            </p:cNvSpPr>
            <p:nvPr/>
          </p:nvSpPr>
          <p:spPr bwMode="auto">
            <a:xfrm>
              <a:off x="3066" y="917"/>
              <a:ext cx="4" cy="20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40"/>
            <p:cNvSpPr>
              <a:spLocks noChangeShapeType="1"/>
            </p:cNvSpPr>
            <p:nvPr/>
          </p:nvSpPr>
          <p:spPr bwMode="auto">
            <a:xfrm flipH="1" flipV="1">
              <a:off x="3259" y="905"/>
              <a:ext cx="3" cy="20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Rectangle 41"/>
            <p:cNvSpPr>
              <a:spLocks noChangeArrowheads="1"/>
            </p:cNvSpPr>
            <p:nvPr/>
          </p:nvSpPr>
          <p:spPr bwMode="auto">
            <a:xfrm>
              <a:off x="4230" y="3108"/>
              <a:ext cx="97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Interrupts can be generated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8716" name="Rectangle 42"/>
            <p:cNvSpPr>
              <a:spLocks noChangeArrowheads="1"/>
            </p:cNvSpPr>
            <p:nvPr/>
          </p:nvSpPr>
          <p:spPr bwMode="auto">
            <a:xfrm>
              <a:off x="2125" y="2030"/>
              <a:ext cx="575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43"/>
            <p:cNvSpPr>
              <a:spLocks noChangeArrowheads="1"/>
            </p:cNvSpPr>
            <p:nvPr/>
          </p:nvSpPr>
          <p:spPr bwMode="auto">
            <a:xfrm>
              <a:off x="2231" y="2024"/>
              <a:ext cx="319" cy="1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Freeform 44"/>
            <p:cNvSpPr>
              <a:spLocks/>
            </p:cNvSpPr>
            <p:nvPr/>
          </p:nvSpPr>
          <p:spPr bwMode="auto">
            <a:xfrm>
              <a:off x="2078" y="2059"/>
              <a:ext cx="53" cy="48"/>
            </a:xfrm>
            <a:custGeom>
              <a:avLst/>
              <a:gdLst>
                <a:gd name="T0" fmla="*/ 53 w 53"/>
                <a:gd name="T1" fmla="*/ 48 h 48"/>
                <a:gd name="T2" fmla="*/ 0 w 53"/>
                <a:gd name="T3" fmla="*/ 24 h 48"/>
                <a:gd name="T4" fmla="*/ 53 w 53"/>
                <a:gd name="T5" fmla="*/ 0 h 48"/>
                <a:gd name="T6" fmla="*/ 24 w 53"/>
                <a:gd name="T7" fmla="*/ 24 h 48"/>
                <a:gd name="T8" fmla="*/ 53 w 53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8"/>
                <a:gd name="T17" fmla="*/ 53 w 5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8">
                  <a:moveTo>
                    <a:pt x="53" y="48"/>
                  </a:moveTo>
                  <a:lnTo>
                    <a:pt x="0" y="24"/>
                  </a:lnTo>
                  <a:lnTo>
                    <a:pt x="53" y="0"/>
                  </a:lnTo>
                  <a:lnTo>
                    <a:pt x="24" y="24"/>
                  </a:lnTo>
                  <a:lnTo>
                    <a:pt x="53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Freeform 45"/>
            <p:cNvSpPr>
              <a:spLocks/>
            </p:cNvSpPr>
            <p:nvPr/>
          </p:nvSpPr>
          <p:spPr bwMode="auto">
            <a:xfrm>
              <a:off x="2724" y="2059"/>
              <a:ext cx="54" cy="48"/>
            </a:xfrm>
            <a:custGeom>
              <a:avLst/>
              <a:gdLst>
                <a:gd name="T0" fmla="*/ 0 w 54"/>
                <a:gd name="T1" fmla="*/ 48 h 48"/>
                <a:gd name="T2" fmla="*/ 54 w 54"/>
                <a:gd name="T3" fmla="*/ 24 h 48"/>
                <a:gd name="T4" fmla="*/ 0 w 54"/>
                <a:gd name="T5" fmla="*/ 0 h 48"/>
                <a:gd name="T6" fmla="*/ 30 w 54"/>
                <a:gd name="T7" fmla="*/ 24 h 48"/>
                <a:gd name="T8" fmla="*/ 0 w 54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48"/>
                <a:gd name="T17" fmla="*/ 54 w 54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48">
                  <a:moveTo>
                    <a:pt x="0" y="48"/>
                  </a:moveTo>
                  <a:lnTo>
                    <a:pt x="54" y="24"/>
                  </a:lnTo>
                  <a:lnTo>
                    <a:pt x="0" y="0"/>
                  </a:lnTo>
                  <a:lnTo>
                    <a:pt x="30" y="2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46"/>
            <p:cNvSpPr>
              <a:spLocks noChangeShapeType="1"/>
            </p:cNvSpPr>
            <p:nvPr/>
          </p:nvSpPr>
          <p:spPr bwMode="auto">
            <a:xfrm>
              <a:off x="2101" y="2083"/>
              <a:ext cx="18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47"/>
            <p:cNvSpPr>
              <a:spLocks noChangeShapeType="1"/>
            </p:cNvSpPr>
            <p:nvPr/>
          </p:nvSpPr>
          <p:spPr bwMode="auto">
            <a:xfrm>
              <a:off x="2506" y="2083"/>
              <a:ext cx="25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Rectangle 48"/>
            <p:cNvSpPr>
              <a:spLocks noChangeArrowheads="1"/>
            </p:cNvSpPr>
            <p:nvPr/>
          </p:nvSpPr>
          <p:spPr bwMode="auto">
            <a:xfrm>
              <a:off x="2081" y="2342"/>
              <a:ext cx="676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Rectangle 49"/>
            <p:cNvSpPr>
              <a:spLocks noChangeArrowheads="1"/>
            </p:cNvSpPr>
            <p:nvPr/>
          </p:nvSpPr>
          <p:spPr bwMode="auto">
            <a:xfrm>
              <a:off x="2263" y="2341"/>
              <a:ext cx="29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Freeform 50"/>
            <p:cNvSpPr>
              <a:spLocks/>
            </p:cNvSpPr>
            <p:nvPr/>
          </p:nvSpPr>
          <p:spPr bwMode="auto">
            <a:xfrm>
              <a:off x="1831" y="2371"/>
              <a:ext cx="53" cy="48"/>
            </a:xfrm>
            <a:custGeom>
              <a:avLst/>
              <a:gdLst>
                <a:gd name="T0" fmla="*/ 53 w 53"/>
                <a:gd name="T1" fmla="*/ 48 h 48"/>
                <a:gd name="T2" fmla="*/ 0 w 53"/>
                <a:gd name="T3" fmla="*/ 24 h 48"/>
                <a:gd name="T4" fmla="*/ 53 w 53"/>
                <a:gd name="T5" fmla="*/ 0 h 48"/>
                <a:gd name="T6" fmla="*/ 24 w 53"/>
                <a:gd name="T7" fmla="*/ 24 h 48"/>
                <a:gd name="T8" fmla="*/ 53 w 53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8"/>
                <a:gd name="T17" fmla="*/ 53 w 5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8">
                  <a:moveTo>
                    <a:pt x="53" y="48"/>
                  </a:moveTo>
                  <a:lnTo>
                    <a:pt x="0" y="24"/>
                  </a:lnTo>
                  <a:lnTo>
                    <a:pt x="53" y="0"/>
                  </a:lnTo>
                  <a:lnTo>
                    <a:pt x="24" y="24"/>
                  </a:lnTo>
                  <a:lnTo>
                    <a:pt x="53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Freeform 51"/>
            <p:cNvSpPr>
              <a:spLocks/>
            </p:cNvSpPr>
            <p:nvPr/>
          </p:nvSpPr>
          <p:spPr bwMode="auto">
            <a:xfrm>
              <a:off x="2997" y="2372"/>
              <a:ext cx="53" cy="48"/>
            </a:xfrm>
            <a:custGeom>
              <a:avLst/>
              <a:gdLst>
                <a:gd name="T0" fmla="*/ 0 w 53"/>
                <a:gd name="T1" fmla="*/ 48 h 48"/>
                <a:gd name="T2" fmla="*/ 53 w 53"/>
                <a:gd name="T3" fmla="*/ 24 h 48"/>
                <a:gd name="T4" fmla="*/ 0 w 53"/>
                <a:gd name="T5" fmla="*/ 0 h 48"/>
                <a:gd name="T6" fmla="*/ 29 w 53"/>
                <a:gd name="T7" fmla="*/ 24 h 48"/>
                <a:gd name="T8" fmla="*/ 0 w 53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8"/>
                <a:gd name="T17" fmla="*/ 53 w 5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8">
                  <a:moveTo>
                    <a:pt x="0" y="48"/>
                  </a:moveTo>
                  <a:lnTo>
                    <a:pt x="53" y="24"/>
                  </a:lnTo>
                  <a:lnTo>
                    <a:pt x="0" y="0"/>
                  </a:lnTo>
                  <a:lnTo>
                    <a:pt x="29" y="2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Rectangle 52"/>
            <p:cNvSpPr>
              <a:spLocks noChangeArrowheads="1"/>
            </p:cNvSpPr>
            <p:nvPr/>
          </p:nvSpPr>
          <p:spPr bwMode="auto">
            <a:xfrm>
              <a:off x="2354" y="2349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27" name="Line 53"/>
            <p:cNvSpPr>
              <a:spLocks noChangeShapeType="1"/>
            </p:cNvSpPr>
            <p:nvPr/>
          </p:nvSpPr>
          <p:spPr bwMode="auto">
            <a:xfrm>
              <a:off x="1849" y="2394"/>
              <a:ext cx="45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54"/>
            <p:cNvSpPr>
              <a:spLocks noChangeShapeType="1"/>
            </p:cNvSpPr>
            <p:nvPr/>
          </p:nvSpPr>
          <p:spPr bwMode="auto">
            <a:xfrm flipV="1">
              <a:off x="2531" y="2396"/>
              <a:ext cx="50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Rectangle 55"/>
            <p:cNvSpPr>
              <a:spLocks noChangeArrowheads="1"/>
            </p:cNvSpPr>
            <p:nvPr/>
          </p:nvSpPr>
          <p:spPr bwMode="auto">
            <a:xfrm>
              <a:off x="2377" y="2362"/>
              <a:ext cx="14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pw2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30" name="Line 56"/>
            <p:cNvSpPr>
              <a:spLocks noChangeShapeType="1"/>
            </p:cNvSpPr>
            <p:nvPr/>
          </p:nvSpPr>
          <p:spPr bwMode="auto">
            <a:xfrm flipV="1">
              <a:off x="3842" y="864"/>
              <a:ext cx="768" cy="7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57"/>
            <p:cNvSpPr>
              <a:spLocks noChangeShapeType="1"/>
            </p:cNvSpPr>
            <p:nvPr/>
          </p:nvSpPr>
          <p:spPr bwMode="auto">
            <a:xfrm flipV="1">
              <a:off x="4222" y="1153"/>
              <a:ext cx="3" cy="18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Line 58"/>
            <p:cNvSpPr>
              <a:spLocks noChangeShapeType="1"/>
            </p:cNvSpPr>
            <p:nvPr/>
          </p:nvSpPr>
          <p:spPr bwMode="auto">
            <a:xfrm>
              <a:off x="954" y="2912"/>
              <a:ext cx="36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59"/>
            <p:cNvSpPr>
              <a:spLocks noChangeShapeType="1"/>
            </p:cNvSpPr>
            <p:nvPr/>
          </p:nvSpPr>
          <p:spPr bwMode="auto">
            <a:xfrm>
              <a:off x="1573" y="2909"/>
              <a:ext cx="2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Line 60"/>
            <p:cNvSpPr>
              <a:spLocks noChangeShapeType="1"/>
            </p:cNvSpPr>
            <p:nvPr/>
          </p:nvSpPr>
          <p:spPr bwMode="auto">
            <a:xfrm>
              <a:off x="3014" y="2909"/>
              <a:ext cx="2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Rectangle 61"/>
            <p:cNvSpPr>
              <a:spLocks noChangeArrowheads="1"/>
            </p:cNvSpPr>
            <p:nvPr/>
          </p:nvSpPr>
          <p:spPr bwMode="auto">
            <a:xfrm>
              <a:off x="2263" y="2623"/>
              <a:ext cx="297" cy="1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Freeform 62"/>
            <p:cNvSpPr>
              <a:spLocks/>
            </p:cNvSpPr>
            <p:nvPr/>
          </p:nvSpPr>
          <p:spPr bwMode="auto">
            <a:xfrm>
              <a:off x="2506" y="2671"/>
              <a:ext cx="53" cy="48"/>
            </a:xfrm>
            <a:custGeom>
              <a:avLst/>
              <a:gdLst>
                <a:gd name="T0" fmla="*/ 53 w 53"/>
                <a:gd name="T1" fmla="*/ 48 h 48"/>
                <a:gd name="T2" fmla="*/ 0 w 53"/>
                <a:gd name="T3" fmla="*/ 24 h 48"/>
                <a:gd name="T4" fmla="*/ 53 w 53"/>
                <a:gd name="T5" fmla="*/ 0 h 48"/>
                <a:gd name="T6" fmla="*/ 24 w 53"/>
                <a:gd name="T7" fmla="*/ 24 h 48"/>
                <a:gd name="T8" fmla="*/ 53 w 53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8"/>
                <a:gd name="T17" fmla="*/ 53 w 5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8">
                  <a:moveTo>
                    <a:pt x="53" y="48"/>
                  </a:moveTo>
                  <a:lnTo>
                    <a:pt x="0" y="24"/>
                  </a:lnTo>
                  <a:lnTo>
                    <a:pt x="53" y="0"/>
                  </a:lnTo>
                  <a:lnTo>
                    <a:pt x="24" y="24"/>
                  </a:lnTo>
                  <a:lnTo>
                    <a:pt x="53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Freeform 63"/>
            <p:cNvSpPr>
              <a:spLocks/>
            </p:cNvSpPr>
            <p:nvPr/>
          </p:nvSpPr>
          <p:spPr bwMode="auto">
            <a:xfrm>
              <a:off x="2266" y="2671"/>
              <a:ext cx="53" cy="48"/>
            </a:xfrm>
            <a:custGeom>
              <a:avLst/>
              <a:gdLst>
                <a:gd name="T0" fmla="*/ 0 w 53"/>
                <a:gd name="T1" fmla="*/ 48 h 48"/>
                <a:gd name="T2" fmla="*/ 53 w 53"/>
                <a:gd name="T3" fmla="*/ 24 h 48"/>
                <a:gd name="T4" fmla="*/ 0 w 53"/>
                <a:gd name="T5" fmla="*/ 0 h 48"/>
                <a:gd name="T6" fmla="*/ 29 w 53"/>
                <a:gd name="T7" fmla="*/ 24 h 48"/>
                <a:gd name="T8" fmla="*/ 0 w 53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8"/>
                <a:gd name="T17" fmla="*/ 53 w 5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8">
                  <a:moveTo>
                    <a:pt x="0" y="48"/>
                  </a:moveTo>
                  <a:lnTo>
                    <a:pt x="53" y="24"/>
                  </a:lnTo>
                  <a:lnTo>
                    <a:pt x="0" y="0"/>
                  </a:lnTo>
                  <a:lnTo>
                    <a:pt x="29" y="2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Rectangle 64"/>
            <p:cNvSpPr>
              <a:spLocks noChangeArrowheads="1"/>
            </p:cNvSpPr>
            <p:nvPr/>
          </p:nvSpPr>
          <p:spPr bwMode="auto">
            <a:xfrm>
              <a:off x="2345" y="264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39" name="Line 65"/>
            <p:cNvSpPr>
              <a:spLocks noChangeShapeType="1"/>
            </p:cNvSpPr>
            <p:nvPr/>
          </p:nvSpPr>
          <p:spPr bwMode="auto">
            <a:xfrm>
              <a:off x="2170" y="2695"/>
              <a:ext cx="1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0" name="Line 66"/>
            <p:cNvSpPr>
              <a:spLocks noChangeShapeType="1"/>
            </p:cNvSpPr>
            <p:nvPr/>
          </p:nvSpPr>
          <p:spPr bwMode="auto">
            <a:xfrm flipV="1">
              <a:off x="2529" y="2695"/>
              <a:ext cx="12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Rectangle 67"/>
            <p:cNvSpPr>
              <a:spLocks noChangeArrowheads="1"/>
            </p:cNvSpPr>
            <p:nvPr/>
          </p:nvSpPr>
          <p:spPr bwMode="auto">
            <a:xfrm>
              <a:off x="2366" y="2651"/>
              <a:ext cx="14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pw3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42" name="Line 68"/>
            <p:cNvSpPr>
              <a:spLocks noChangeShapeType="1"/>
            </p:cNvSpPr>
            <p:nvPr/>
          </p:nvSpPr>
          <p:spPr bwMode="auto">
            <a:xfrm>
              <a:off x="967" y="1497"/>
              <a:ext cx="3669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Rectangle 69"/>
            <p:cNvSpPr>
              <a:spLocks noChangeArrowheads="1"/>
            </p:cNvSpPr>
            <p:nvPr/>
          </p:nvSpPr>
          <p:spPr bwMode="auto">
            <a:xfrm>
              <a:off x="736" y="1446"/>
              <a:ext cx="2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CCR3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44" name="Line 70"/>
            <p:cNvSpPr>
              <a:spLocks noChangeShapeType="1"/>
            </p:cNvSpPr>
            <p:nvPr/>
          </p:nvSpPr>
          <p:spPr bwMode="auto">
            <a:xfrm flipV="1">
              <a:off x="3926" y="1427"/>
              <a:ext cx="3" cy="15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5" name="Line 71"/>
            <p:cNvSpPr>
              <a:spLocks noChangeShapeType="1"/>
            </p:cNvSpPr>
            <p:nvPr/>
          </p:nvSpPr>
          <p:spPr bwMode="auto">
            <a:xfrm flipH="1" flipV="1">
              <a:off x="3763" y="1423"/>
              <a:ext cx="3" cy="15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Line 72"/>
            <p:cNvSpPr>
              <a:spLocks noChangeShapeType="1"/>
            </p:cNvSpPr>
            <p:nvPr/>
          </p:nvSpPr>
          <p:spPr bwMode="auto">
            <a:xfrm flipV="1">
              <a:off x="1045" y="1429"/>
              <a:ext cx="5" cy="1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Freeform 73"/>
            <p:cNvSpPr>
              <a:spLocks/>
            </p:cNvSpPr>
            <p:nvPr/>
          </p:nvSpPr>
          <p:spPr bwMode="auto">
            <a:xfrm>
              <a:off x="961" y="1823"/>
              <a:ext cx="1437" cy="147"/>
            </a:xfrm>
            <a:custGeom>
              <a:avLst/>
              <a:gdLst>
                <a:gd name="T0" fmla="*/ 0 w 1437"/>
                <a:gd name="T1" fmla="*/ 0 h 147"/>
                <a:gd name="T2" fmla="*/ 378 w 1437"/>
                <a:gd name="T3" fmla="*/ 0 h 147"/>
                <a:gd name="T4" fmla="*/ 378 w 1437"/>
                <a:gd name="T5" fmla="*/ 147 h 147"/>
                <a:gd name="T6" fmla="*/ 1107 w 1437"/>
                <a:gd name="T7" fmla="*/ 147 h 147"/>
                <a:gd name="T8" fmla="*/ 1107 w 1437"/>
                <a:gd name="T9" fmla="*/ 9 h 147"/>
                <a:gd name="T10" fmla="*/ 1437 w 1437"/>
                <a:gd name="T11" fmla="*/ 9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7"/>
                <a:gd name="T19" fmla="*/ 0 h 147"/>
                <a:gd name="T20" fmla="*/ 1437 w 1437"/>
                <a:gd name="T21" fmla="*/ 147 h 1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7" h="147">
                  <a:moveTo>
                    <a:pt x="0" y="0"/>
                  </a:moveTo>
                  <a:lnTo>
                    <a:pt x="378" y="0"/>
                  </a:lnTo>
                  <a:lnTo>
                    <a:pt x="378" y="147"/>
                  </a:lnTo>
                  <a:lnTo>
                    <a:pt x="1107" y="147"/>
                  </a:lnTo>
                  <a:lnTo>
                    <a:pt x="1107" y="9"/>
                  </a:lnTo>
                  <a:lnTo>
                    <a:pt x="1437" y="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Freeform 74"/>
            <p:cNvSpPr>
              <a:spLocks/>
            </p:cNvSpPr>
            <p:nvPr/>
          </p:nvSpPr>
          <p:spPr bwMode="auto">
            <a:xfrm>
              <a:off x="2398" y="1832"/>
              <a:ext cx="1438" cy="147"/>
            </a:xfrm>
            <a:custGeom>
              <a:avLst/>
              <a:gdLst>
                <a:gd name="T0" fmla="*/ 0 w 1438"/>
                <a:gd name="T1" fmla="*/ 0 h 147"/>
                <a:gd name="T2" fmla="*/ 379 w 1438"/>
                <a:gd name="T3" fmla="*/ 0 h 147"/>
                <a:gd name="T4" fmla="*/ 379 w 1438"/>
                <a:gd name="T5" fmla="*/ 147 h 147"/>
                <a:gd name="T6" fmla="*/ 1108 w 1438"/>
                <a:gd name="T7" fmla="*/ 147 h 147"/>
                <a:gd name="T8" fmla="*/ 1108 w 1438"/>
                <a:gd name="T9" fmla="*/ 9 h 147"/>
                <a:gd name="T10" fmla="*/ 1438 w 1438"/>
                <a:gd name="T11" fmla="*/ 9 h 1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8"/>
                <a:gd name="T19" fmla="*/ 0 h 147"/>
                <a:gd name="T20" fmla="*/ 1438 w 1438"/>
                <a:gd name="T21" fmla="*/ 147 h 1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8" h="147">
                  <a:moveTo>
                    <a:pt x="0" y="0"/>
                  </a:moveTo>
                  <a:lnTo>
                    <a:pt x="379" y="0"/>
                  </a:lnTo>
                  <a:lnTo>
                    <a:pt x="379" y="147"/>
                  </a:lnTo>
                  <a:lnTo>
                    <a:pt x="1108" y="147"/>
                  </a:lnTo>
                  <a:lnTo>
                    <a:pt x="1108" y="9"/>
                  </a:lnTo>
                  <a:lnTo>
                    <a:pt x="1438" y="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75"/>
            <p:cNvSpPr>
              <a:spLocks noChangeShapeType="1"/>
            </p:cNvSpPr>
            <p:nvPr/>
          </p:nvSpPr>
          <p:spPr bwMode="auto">
            <a:xfrm>
              <a:off x="3840" y="654"/>
              <a:ext cx="1" cy="23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Rectangle 76"/>
            <p:cNvSpPr>
              <a:spLocks noChangeArrowheads="1"/>
            </p:cNvSpPr>
            <p:nvPr/>
          </p:nvSpPr>
          <p:spPr bwMode="auto">
            <a:xfrm>
              <a:off x="2365" y="2047"/>
              <a:ext cx="14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pw1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51" name="Rectangle 77"/>
            <p:cNvSpPr>
              <a:spLocks noChangeArrowheads="1"/>
            </p:cNvSpPr>
            <p:nvPr/>
          </p:nvSpPr>
          <p:spPr bwMode="auto">
            <a:xfrm>
              <a:off x="2342" y="203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52" name="Freeform 78"/>
            <p:cNvSpPr>
              <a:spLocks/>
            </p:cNvSpPr>
            <p:nvPr/>
          </p:nvSpPr>
          <p:spPr bwMode="auto">
            <a:xfrm>
              <a:off x="965" y="2306"/>
              <a:ext cx="3247" cy="150"/>
            </a:xfrm>
            <a:custGeom>
              <a:avLst/>
              <a:gdLst>
                <a:gd name="T0" fmla="*/ 0 w 3247"/>
                <a:gd name="T1" fmla="*/ 0 h 150"/>
                <a:gd name="T2" fmla="*/ 660 w 3247"/>
                <a:gd name="T3" fmla="*/ 0 h 150"/>
                <a:gd name="T4" fmla="*/ 660 w 3247"/>
                <a:gd name="T5" fmla="*/ 150 h 150"/>
                <a:gd name="T6" fmla="*/ 852 w 3247"/>
                <a:gd name="T7" fmla="*/ 150 h 150"/>
                <a:gd name="T8" fmla="*/ 852 w 3247"/>
                <a:gd name="T9" fmla="*/ 0 h 150"/>
                <a:gd name="T10" fmla="*/ 2101 w 3247"/>
                <a:gd name="T11" fmla="*/ 0 h 150"/>
                <a:gd name="T12" fmla="*/ 2101 w 3247"/>
                <a:gd name="T13" fmla="*/ 150 h 150"/>
                <a:gd name="T14" fmla="*/ 2293 w 3247"/>
                <a:gd name="T15" fmla="*/ 150 h 150"/>
                <a:gd name="T16" fmla="*/ 2293 w 3247"/>
                <a:gd name="T17" fmla="*/ 0 h 150"/>
                <a:gd name="T18" fmla="*/ 3247 w 3247"/>
                <a:gd name="T19" fmla="*/ 0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47"/>
                <a:gd name="T31" fmla="*/ 0 h 150"/>
                <a:gd name="T32" fmla="*/ 3247 w 3247"/>
                <a:gd name="T33" fmla="*/ 150 h 1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47" h="150">
                  <a:moveTo>
                    <a:pt x="0" y="0"/>
                  </a:moveTo>
                  <a:lnTo>
                    <a:pt x="660" y="0"/>
                  </a:lnTo>
                  <a:lnTo>
                    <a:pt x="660" y="150"/>
                  </a:lnTo>
                  <a:lnTo>
                    <a:pt x="852" y="150"/>
                  </a:lnTo>
                  <a:lnTo>
                    <a:pt x="852" y="0"/>
                  </a:lnTo>
                  <a:lnTo>
                    <a:pt x="2101" y="0"/>
                  </a:lnTo>
                  <a:lnTo>
                    <a:pt x="2101" y="150"/>
                  </a:lnTo>
                  <a:lnTo>
                    <a:pt x="2293" y="150"/>
                  </a:lnTo>
                  <a:lnTo>
                    <a:pt x="2293" y="0"/>
                  </a:lnTo>
                  <a:lnTo>
                    <a:pt x="32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Freeform 79"/>
            <p:cNvSpPr>
              <a:spLocks/>
            </p:cNvSpPr>
            <p:nvPr/>
          </p:nvSpPr>
          <p:spPr bwMode="auto">
            <a:xfrm>
              <a:off x="4164" y="2306"/>
              <a:ext cx="366" cy="156"/>
            </a:xfrm>
            <a:custGeom>
              <a:avLst/>
              <a:gdLst>
                <a:gd name="T0" fmla="*/ 0 w 366"/>
                <a:gd name="T1" fmla="*/ 0 h 156"/>
                <a:gd name="T2" fmla="*/ 336 w 366"/>
                <a:gd name="T3" fmla="*/ 0 h 156"/>
                <a:gd name="T4" fmla="*/ 336 w 366"/>
                <a:gd name="T5" fmla="*/ 156 h 156"/>
                <a:gd name="T6" fmla="*/ 366 w 366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6"/>
                <a:gd name="T13" fmla="*/ 0 h 156"/>
                <a:gd name="T14" fmla="*/ 366 w 366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6" h="156">
                  <a:moveTo>
                    <a:pt x="0" y="0"/>
                  </a:moveTo>
                  <a:lnTo>
                    <a:pt x="336" y="0"/>
                  </a:lnTo>
                  <a:lnTo>
                    <a:pt x="336" y="156"/>
                  </a:lnTo>
                  <a:lnTo>
                    <a:pt x="366" y="15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Freeform 80"/>
            <p:cNvSpPr>
              <a:spLocks/>
            </p:cNvSpPr>
            <p:nvPr/>
          </p:nvSpPr>
          <p:spPr bwMode="auto">
            <a:xfrm>
              <a:off x="943" y="2760"/>
              <a:ext cx="2995" cy="150"/>
            </a:xfrm>
            <a:custGeom>
              <a:avLst/>
              <a:gdLst>
                <a:gd name="T0" fmla="*/ 0 w 2995"/>
                <a:gd name="T1" fmla="*/ 6 h 150"/>
                <a:gd name="T2" fmla="*/ 108 w 2995"/>
                <a:gd name="T3" fmla="*/ 6 h 150"/>
                <a:gd name="T4" fmla="*/ 108 w 2995"/>
                <a:gd name="T5" fmla="*/ 150 h 150"/>
                <a:gd name="T6" fmla="*/ 1380 w 2995"/>
                <a:gd name="T7" fmla="*/ 150 h 150"/>
                <a:gd name="T8" fmla="*/ 1380 w 2995"/>
                <a:gd name="T9" fmla="*/ 0 h 150"/>
                <a:gd name="T10" fmla="*/ 1554 w 2995"/>
                <a:gd name="T11" fmla="*/ 0 h 150"/>
                <a:gd name="T12" fmla="*/ 1554 w 2995"/>
                <a:gd name="T13" fmla="*/ 150 h 150"/>
                <a:gd name="T14" fmla="*/ 2821 w 2995"/>
                <a:gd name="T15" fmla="*/ 150 h 150"/>
                <a:gd name="T16" fmla="*/ 2821 w 2995"/>
                <a:gd name="T17" fmla="*/ 0 h 150"/>
                <a:gd name="T18" fmla="*/ 2989 w 2995"/>
                <a:gd name="T19" fmla="*/ 0 h 150"/>
                <a:gd name="T20" fmla="*/ 2995 w 2995"/>
                <a:gd name="T21" fmla="*/ 144 h 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95"/>
                <a:gd name="T34" fmla="*/ 0 h 150"/>
                <a:gd name="T35" fmla="*/ 2995 w 2995"/>
                <a:gd name="T36" fmla="*/ 150 h 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95" h="150">
                  <a:moveTo>
                    <a:pt x="0" y="6"/>
                  </a:moveTo>
                  <a:lnTo>
                    <a:pt x="108" y="6"/>
                  </a:lnTo>
                  <a:lnTo>
                    <a:pt x="108" y="150"/>
                  </a:lnTo>
                  <a:lnTo>
                    <a:pt x="1380" y="150"/>
                  </a:lnTo>
                  <a:lnTo>
                    <a:pt x="1380" y="0"/>
                  </a:lnTo>
                  <a:lnTo>
                    <a:pt x="1554" y="0"/>
                  </a:lnTo>
                  <a:lnTo>
                    <a:pt x="1554" y="150"/>
                  </a:lnTo>
                  <a:lnTo>
                    <a:pt x="2821" y="150"/>
                  </a:lnTo>
                  <a:lnTo>
                    <a:pt x="2821" y="0"/>
                  </a:lnTo>
                  <a:lnTo>
                    <a:pt x="2989" y="0"/>
                  </a:lnTo>
                  <a:lnTo>
                    <a:pt x="2995" y="14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Rectangle 81"/>
            <p:cNvSpPr>
              <a:spLocks noChangeArrowheads="1"/>
            </p:cNvSpPr>
            <p:nvPr/>
          </p:nvSpPr>
          <p:spPr bwMode="auto">
            <a:xfrm>
              <a:off x="338" y="1783"/>
              <a:ext cx="3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 Degrees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56" name="Rectangle 82"/>
            <p:cNvSpPr>
              <a:spLocks noChangeArrowheads="1"/>
            </p:cNvSpPr>
            <p:nvPr/>
          </p:nvSpPr>
          <p:spPr bwMode="auto">
            <a:xfrm>
              <a:off x="338" y="2263"/>
              <a:ext cx="5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+120 Degrees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57" name="Rectangle 83"/>
            <p:cNvSpPr>
              <a:spLocks noChangeArrowheads="1"/>
            </p:cNvSpPr>
            <p:nvPr/>
          </p:nvSpPr>
          <p:spPr bwMode="auto">
            <a:xfrm>
              <a:off x="338" y="2707"/>
              <a:ext cx="48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-120 Degrees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58" name="Rectangle 84"/>
            <p:cNvSpPr>
              <a:spLocks noChangeArrowheads="1"/>
            </p:cNvSpPr>
            <p:nvPr/>
          </p:nvSpPr>
          <p:spPr bwMode="auto">
            <a:xfrm>
              <a:off x="3735" y="3120"/>
              <a:ext cx="2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TIMOV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59" name="Rectangle 85"/>
            <p:cNvSpPr>
              <a:spLocks noChangeArrowheads="1"/>
            </p:cNvSpPr>
            <p:nvPr/>
          </p:nvSpPr>
          <p:spPr bwMode="auto">
            <a:xfrm>
              <a:off x="1108" y="677"/>
              <a:ext cx="319" cy="1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Freeform 86"/>
            <p:cNvSpPr>
              <a:spLocks/>
            </p:cNvSpPr>
            <p:nvPr/>
          </p:nvSpPr>
          <p:spPr bwMode="auto">
            <a:xfrm>
              <a:off x="967" y="715"/>
              <a:ext cx="53" cy="48"/>
            </a:xfrm>
            <a:custGeom>
              <a:avLst/>
              <a:gdLst>
                <a:gd name="T0" fmla="*/ 53 w 53"/>
                <a:gd name="T1" fmla="*/ 48 h 48"/>
                <a:gd name="T2" fmla="*/ 0 w 53"/>
                <a:gd name="T3" fmla="*/ 24 h 48"/>
                <a:gd name="T4" fmla="*/ 53 w 53"/>
                <a:gd name="T5" fmla="*/ 0 h 48"/>
                <a:gd name="T6" fmla="*/ 24 w 53"/>
                <a:gd name="T7" fmla="*/ 24 h 48"/>
                <a:gd name="T8" fmla="*/ 53 w 53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8"/>
                <a:gd name="T17" fmla="*/ 53 w 5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8">
                  <a:moveTo>
                    <a:pt x="53" y="48"/>
                  </a:moveTo>
                  <a:lnTo>
                    <a:pt x="0" y="24"/>
                  </a:lnTo>
                  <a:lnTo>
                    <a:pt x="53" y="0"/>
                  </a:lnTo>
                  <a:lnTo>
                    <a:pt x="24" y="24"/>
                  </a:lnTo>
                  <a:lnTo>
                    <a:pt x="53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Freeform 87"/>
            <p:cNvSpPr>
              <a:spLocks/>
            </p:cNvSpPr>
            <p:nvPr/>
          </p:nvSpPr>
          <p:spPr bwMode="auto">
            <a:xfrm>
              <a:off x="1667" y="715"/>
              <a:ext cx="53" cy="48"/>
            </a:xfrm>
            <a:custGeom>
              <a:avLst/>
              <a:gdLst>
                <a:gd name="T0" fmla="*/ 0 w 53"/>
                <a:gd name="T1" fmla="*/ 48 h 48"/>
                <a:gd name="T2" fmla="*/ 53 w 53"/>
                <a:gd name="T3" fmla="*/ 24 h 48"/>
                <a:gd name="T4" fmla="*/ 0 w 53"/>
                <a:gd name="T5" fmla="*/ 0 h 48"/>
                <a:gd name="T6" fmla="*/ 29 w 53"/>
                <a:gd name="T7" fmla="*/ 24 h 48"/>
                <a:gd name="T8" fmla="*/ 0 w 53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8"/>
                <a:gd name="T17" fmla="*/ 53 w 53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48">
                  <a:moveTo>
                    <a:pt x="0" y="48"/>
                  </a:moveTo>
                  <a:lnTo>
                    <a:pt x="53" y="24"/>
                  </a:lnTo>
                  <a:lnTo>
                    <a:pt x="0" y="0"/>
                  </a:lnTo>
                  <a:lnTo>
                    <a:pt x="29" y="2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88"/>
            <p:cNvSpPr>
              <a:spLocks noChangeShapeType="1"/>
            </p:cNvSpPr>
            <p:nvPr/>
          </p:nvSpPr>
          <p:spPr bwMode="auto">
            <a:xfrm flipV="1">
              <a:off x="984" y="738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Line 89"/>
            <p:cNvSpPr>
              <a:spLocks noChangeShapeType="1"/>
            </p:cNvSpPr>
            <p:nvPr/>
          </p:nvSpPr>
          <p:spPr bwMode="auto">
            <a:xfrm>
              <a:off x="1458" y="738"/>
              <a:ext cx="24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Rectangle 90"/>
            <p:cNvSpPr>
              <a:spLocks noChangeArrowheads="1"/>
            </p:cNvSpPr>
            <p:nvPr/>
          </p:nvSpPr>
          <p:spPr bwMode="auto">
            <a:xfrm>
              <a:off x="1268" y="700"/>
              <a:ext cx="19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hlfper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65" name="Rectangle 91"/>
            <p:cNvSpPr>
              <a:spLocks noChangeArrowheads="1"/>
            </p:cNvSpPr>
            <p:nvPr/>
          </p:nvSpPr>
          <p:spPr bwMode="auto">
            <a:xfrm>
              <a:off x="1243" y="673"/>
              <a:ext cx="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t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66" name="Rectangle 92"/>
            <p:cNvSpPr>
              <a:spLocks noChangeArrowheads="1"/>
            </p:cNvSpPr>
            <p:nvPr/>
          </p:nvSpPr>
          <p:spPr bwMode="auto">
            <a:xfrm>
              <a:off x="339" y="1915"/>
              <a:ext cx="46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(0.5xVmotor)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67" name="Rectangle 93"/>
            <p:cNvSpPr>
              <a:spLocks noChangeArrowheads="1"/>
            </p:cNvSpPr>
            <p:nvPr/>
          </p:nvSpPr>
          <p:spPr bwMode="auto">
            <a:xfrm>
              <a:off x="339" y="2395"/>
              <a:ext cx="50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(0.93xVmotor)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68" name="Rectangle 94"/>
            <p:cNvSpPr>
              <a:spLocks noChangeArrowheads="1"/>
            </p:cNvSpPr>
            <p:nvPr/>
          </p:nvSpPr>
          <p:spPr bwMode="auto">
            <a:xfrm>
              <a:off x="339" y="2851"/>
              <a:ext cx="50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(0.07xVmotor)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28769" name="Rectangle 95"/>
            <p:cNvSpPr>
              <a:spLocks noChangeArrowheads="1"/>
            </p:cNvSpPr>
            <p:nvPr/>
          </p:nvSpPr>
          <p:spPr bwMode="auto">
            <a:xfrm>
              <a:off x="4464" y="1728"/>
              <a:ext cx="40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TA1 Output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8770" name="Line 96"/>
            <p:cNvSpPr>
              <a:spLocks noChangeShapeType="1"/>
            </p:cNvSpPr>
            <p:nvPr/>
          </p:nvSpPr>
          <p:spPr bwMode="auto">
            <a:xfrm>
              <a:off x="4523" y="2462"/>
              <a:ext cx="66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Rectangle 97"/>
            <p:cNvSpPr>
              <a:spLocks noChangeArrowheads="1"/>
            </p:cNvSpPr>
            <p:nvPr/>
          </p:nvSpPr>
          <p:spPr bwMode="auto">
            <a:xfrm>
              <a:off x="4464" y="2160"/>
              <a:ext cx="40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TA2 Output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8772" name="Rectangle 98"/>
            <p:cNvSpPr>
              <a:spLocks noChangeArrowheads="1"/>
            </p:cNvSpPr>
            <p:nvPr/>
          </p:nvSpPr>
          <p:spPr bwMode="auto">
            <a:xfrm>
              <a:off x="4416" y="2688"/>
              <a:ext cx="40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TA0 Output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8773" name="Line 99"/>
            <p:cNvSpPr>
              <a:spLocks noChangeShapeType="1"/>
            </p:cNvSpPr>
            <p:nvPr/>
          </p:nvSpPr>
          <p:spPr bwMode="auto">
            <a:xfrm>
              <a:off x="4800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4" name="Line 100"/>
            <p:cNvSpPr>
              <a:spLocks noChangeShapeType="1"/>
            </p:cNvSpPr>
            <p:nvPr/>
          </p:nvSpPr>
          <p:spPr bwMode="auto">
            <a:xfrm>
              <a:off x="4800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" name="Line 101"/>
            <p:cNvSpPr>
              <a:spLocks noChangeShapeType="1"/>
            </p:cNvSpPr>
            <p:nvPr/>
          </p:nvSpPr>
          <p:spPr bwMode="auto">
            <a:xfrm>
              <a:off x="4800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" name="Rectangle 102"/>
            <p:cNvSpPr>
              <a:spLocks noChangeArrowheads="1"/>
            </p:cNvSpPr>
            <p:nvPr/>
          </p:nvSpPr>
          <p:spPr bwMode="auto">
            <a:xfrm>
              <a:off x="4800" y="1920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Px.x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8777" name="Rectangle 103"/>
            <p:cNvSpPr>
              <a:spLocks noChangeArrowheads="1"/>
            </p:cNvSpPr>
            <p:nvPr/>
          </p:nvSpPr>
          <p:spPr bwMode="auto">
            <a:xfrm>
              <a:off x="4800" y="2352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Px.y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8778" name="Rectangle 104"/>
            <p:cNvSpPr>
              <a:spLocks noChangeArrowheads="1"/>
            </p:cNvSpPr>
            <p:nvPr/>
          </p:nvSpPr>
          <p:spPr bwMode="auto">
            <a:xfrm>
              <a:off x="4800" y="2832"/>
              <a:ext cx="15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Px.z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8779" name="Line 105"/>
            <p:cNvSpPr>
              <a:spLocks noChangeShapeType="1"/>
            </p:cNvSpPr>
            <p:nvPr/>
          </p:nvSpPr>
          <p:spPr bwMode="auto">
            <a:xfrm>
              <a:off x="3938" y="2909"/>
              <a:ext cx="63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Freeform 106"/>
            <p:cNvSpPr>
              <a:spLocks/>
            </p:cNvSpPr>
            <p:nvPr/>
          </p:nvSpPr>
          <p:spPr bwMode="auto">
            <a:xfrm>
              <a:off x="3794" y="1841"/>
              <a:ext cx="774" cy="132"/>
            </a:xfrm>
            <a:custGeom>
              <a:avLst/>
              <a:gdLst>
                <a:gd name="T0" fmla="*/ 0 w 774"/>
                <a:gd name="T1" fmla="*/ 0 h 132"/>
                <a:gd name="T2" fmla="*/ 432 w 774"/>
                <a:gd name="T3" fmla="*/ 0 h 132"/>
                <a:gd name="T4" fmla="*/ 432 w 774"/>
                <a:gd name="T5" fmla="*/ 132 h 132"/>
                <a:gd name="T6" fmla="*/ 774 w 774"/>
                <a:gd name="T7" fmla="*/ 132 h 1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4"/>
                <a:gd name="T13" fmla="*/ 0 h 132"/>
                <a:gd name="T14" fmla="*/ 774 w 774"/>
                <a:gd name="T15" fmla="*/ 132 h 1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4" h="132">
                  <a:moveTo>
                    <a:pt x="0" y="0"/>
                  </a:moveTo>
                  <a:lnTo>
                    <a:pt x="432" y="0"/>
                  </a:lnTo>
                  <a:lnTo>
                    <a:pt x="432" y="132"/>
                  </a:lnTo>
                  <a:lnTo>
                    <a:pt x="774" y="1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0" name="Rectangle 1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Timer_A PWM Up/Down Mode Example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Interrupts from Timer_A</a:t>
            </a:r>
            <a:endParaRPr lang="en-US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Sources: when TAIFG and CCIFG bit in each </a:t>
            </a:r>
            <a:r>
              <a:rPr lang="en-US" sz="2400" dirty="0" err="1" smtClean="0"/>
              <a:t>TACCTLn</a:t>
            </a:r>
            <a:r>
              <a:rPr lang="en-US" sz="2400" dirty="0" smtClean="0"/>
              <a:t> is set (</a:t>
            </a:r>
            <a:r>
              <a:rPr lang="en-US" sz="2400" dirty="0" err="1" smtClean="0"/>
              <a:t>CCIFGn</a:t>
            </a:r>
            <a:r>
              <a:rPr lang="en-US" sz="2400" dirty="0" smtClean="0"/>
              <a:t> for short)</a:t>
            </a:r>
          </a:p>
          <a:p>
            <a:r>
              <a:rPr lang="en-US" sz="2400" dirty="0" smtClean="0"/>
              <a:t>TACCR0 interrupt is privileged (has higher priority than others) and has its own vector </a:t>
            </a:r>
            <a:r>
              <a:rPr lang="en-US" sz="2400" u="sng" dirty="0" smtClean="0"/>
              <a:t>TIMERA0_VECTOR</a:t>
            </a:r>
            <a:r>
              <a:rPr lang="en-US" sz="2400" dirty="0" smtClean="0"/>
              <a:t> (single source)</a:t>
            </a:r>
          </a:p>
          <a:p>
            <a:r>
              <a:rPr lang="en-US" sz="2400" u="sng" dirty="0" smtClean="0"/>
              <a:t>TIMERA1_VECTOR</a:t>
            </a:r>
            <a:r>
              <a:rPr lang="en-US" sz="2400" dirty="0" smtClean="0"/>
              <a:t> is shared by the others (TAIFG + </a:t>
            </a:r>
            <a:r>
              <a:rPr lang="en-US" sz="2400" dirty="0" err="1" smtClean="0"/>
              <a:t>CCIFGx</a:t>
            </a:r>
            <a:r>
              <a:rPr lang="en-US" sz="2400" dirty="0" smtClean="0"/>
              <a:t>, x=1,2, ...) (multi source)</a:t>
            </a:r>
          </a:p>
          <a:p>
            <a:r>
              <a:rPr lang="en-US" sz="2400" dirty="0" smtClean="0"/>
              <a:t>Inspecting individual flags can take a lot of time in the ISR =&gt; </a:t>
            </a:r>
            <a:r>
              <a:rPr lang="en-US" sz="2400" dirty="0" err="1" smtClean="0"/>
              <a:t>Timer_A</a:t>
            </a:r>
            <a:r>
              <a:rPr lang="en-US" sz="2400" dirty="0" smtClean="0"/>
              <a:t> uses TAIV – interrupt vector register to identify the source of the interrupt rapidly</a:t>
            </a:r>
          </a:p>
          <a:p>
            <a:r>
              <a:rPr lang="en-US" sz="2400" dirty="0" smtClean="0"/>
              <a:t>When one or more of the shared and enabled interrupts is set, TAIV is loaded with the value that corresponds to the highest priority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</a:t>
            </a:r>
            <a:endParaRPr lang="en-US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75C9-A22E-4150-8F4F-0C7CA5287A1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function: WDT operation</a:t>
            </a:r>
          </a:p>
          <a:p>
            <a:pPr lvl="1"/>
            <a:r>
              <a:rPr lang="en-US" dirty="0" smtClean="0"/>
              <a:t>Performs a controlled-system restart after a software problem occurs</a:t>
            </a:r>
          </a:p>
          <a:p>
            <a:pPr lvl="1"/>
            <a:r>
              <a:rPr lang="en-US" dirty="0" smtClean="0"/>
              <a:t>If the selected time interval expires, a system reset is generated</a:t>
            </a:r>
          </a:p>
          <a:p>
            <a:r>
              <a:rPr lang="en-US" dirty="0" smtClean="0"/>
              <a:t>Secondary function </a:t>
            </a:r>
            <a:br>
              <a:rPr lang="en-US" dirty="0" smtClean="0"/>
            </a:br>
            <a:r>
              <a:rPr lang="en-US" dirty="0" smtClean="0"/>
              <a:t>(if WDT functionality is not needed)</a:t>
            </a:r>
          </a:p>
          <a:p>
            <a:pPr lvl="1"/>
            <a:r>
              <a:rPr lang="en-US" dirty="0" smtClean="0"/>
              <a:t>Can work as an interval timer, to generate an interrupt after the selected time interval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454C73-14BB-43DF-9E84-8D8A611736A5}" type="slidenum">
              <a:rPr lang="en-US"/>
              <a:pPr/>
              <a:t>40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Timer_A Interrupt Service Routines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245" y="1231346"/>
            <a:ext cx="5263515" cy="527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4C48EC-0BC5-4BB4-8CB2-C32E4B48DB24}" type="slidenum">
              <a:rPr lang="en-US"/>
              <a:pPr/>
              <a:t>41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TAIV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320" y="1299132"/>
            <a:ext cx="6604000" cy="540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Timer_A</a:t>
            </a:r>
            <a:r>
              <a:rPr lang="en-US" dirty="0" smtClean="0"/>
              <a:t>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1309370"/>
            <a:ext cx="82391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2ECCCC-EC46-436D-BD86-75B968E7E1B7}" type="slidenum">
              <a:rPr lang="en-US"/>
              <a:pPr/>
              <a:t>43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 Examples, CCR0 Contmode ISR, TA_0 ISR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350" y="1200150"/>
            <a:ext cx="4810125" cy="508635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//***************************************************************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MSP-FET430P140 Demo - Timer_A Toggle P1.0,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CCR0 Contmode ISR, DCO SMCLK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Description; Toggle P1.0 using software and TA_0 ISR. Toggle rate is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set at 50000 DCO/SMCLK cycles. Default DCO frequency used for TACLK.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Durring the TA_0 ISR P0.1 is toggled and 50000 clock cycles are added to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CCR0.  TA_0 ISR is triggered exactly 50000 cycles. CPU is normally off and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used only durring TA_ISR. 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ACLK = n/a, MCLK = SMCLK = TACLK = DCO~ 800k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         MSP430F149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       ---------------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   /|\|            XIN|-  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    | |               |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    --|RST        XOUT|-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      |               |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      |           P1.0|--&gt;LED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M. Buccini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Texas Instruments, Inc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September 2003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Built with IAR Embedded Workbench Version: 1.26B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December 2003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  Updated for IAR Embedded Workbench Version: 2.21B</a:t>
            </a:r>
          </a:p>
          <a:p>
            <a:pPr eaLnBrk="1" hangingPunct="1">
              <a:buClrTx/>
              <a:buFontTx/>
              <a:buNone/>
            </a:pPr>
            <a:r>
              <a:rPr lang="en-US" sz="800" b="1" smtClean="0">
                <a:latin typeface="Courier New" pitchFamily="49" charset="0"/>
              </a:rPr>
              <a:t>//**********************************************************************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29175" y="1257300"/>
            <a:ext cx="4314825" cy="508635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#include &lt;msp430x14x.h&gt;</a:t>
            </a:r>
          </a:p>
          <a:p>
            <a:pPr eaLnBrk="1" hangingPunct="1">
              <a:buClrTx/>
              <a:buFontTx/>
              <a:buNone/>
            </a:pPr>
            <a:endParaRPr lang="en-US" sz="1000" b="1" smtClean="0">
              <a:solidFill>
                <a:srgbClr val="009900"/>
              </a:solidFill>
              <a:latin typeface="Courier New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void main(void)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  WDTCTL = WDTPW + WDTHOLD;             // Stop WDT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  P1DIR |= 0x01;                        // P1.0 output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  CCTL0 = CCIE; 	// CCR0 interrupt enabled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  CCR0 = 50000;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  TACTL = TASSEL_2 + MC_2; // SMCLK, contmode</a:t>
            </a:r>
          </a:p>
          <a:p>
            <a:pPr eaLnBrk="1" hangingPunct="1">
              <a:buClrTx/>
              <a:buFontTx/>
              <a:buNone/>
            </a:pPr>
            <a:endParaRPr lang="en-US" sz="1000" b="1" smtClean="0">
              <a:solidFill>
                <a:srgbClr val="009900"/>
              </a:solidFill>
              <a:latin typeface="Courier New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  _BIS_SR(LPM0_bits + GIE); // Enter LPM0 w/ interrupt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ClrTx/>
              <a:buFontTx/>
              <a:buNone/>
            </a:pPr>
            <a:endParaRPr lang="en-US" sz="1000" b="1" smtClean="0">
              <a:solidFill>
                <a:srgbClr val="009900"/>
              </a:solidFill>
              <a:latin typeface="Courier New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// Timer A0 interrupt service routine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interrupt[TIMERA0_VECTOR] void TimerA(void)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  P1OUT ^= 0x01; // Toggle P1.0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  CCR0 += 50000; // Add Offset to CCR0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99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E0B96-038B-4DF1-A2B4-486A583CD16C}" type="slidenum">
              <a:rPr lang="en-US"/>
              <a:pPr/>
              <a:t>44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 Examples, CCR0 Upmode ISR, TA_0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675" y="1200150"/>
            <a:ext cx="5257800" cy="508635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//************************************************************************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MSP-FET430P140 Demo - Timer_A Toggle P1.0, CCR0 upmode ISR, 32kHz ACLK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Description; Toggle P1.0 using software and the TA_0 ISR. Timer_A is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configured in an upmode, thus the the timer will overflow when TAR counts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to CCR0. In this example, CCR0 is loaded with 1000-1.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Toggle rate = 32768/(2*1000) = 16.384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ACLK = TACLK = 32768, MCLK = SMCLK = DCO~ 800k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//*An external watch crystal on XIN XOUT is required for ACLK*//	 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  MSP430F149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---------------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/|\|            XIN|- 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| |               | 32kHz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--|RST        XOUT|-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|               |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|           P1.0|--&gt;LED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M. Buccini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Texas Instruments, Inc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October 2003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Built with IAR Embedded Workbench Version: 1.26B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December 2003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Updated for IAR Embedded Workbench Version: 2.21B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//************************************************************************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3025" y="1257300"/>
            <a:ext cx="3914775" cy="508635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00FF"/>
                </a:solidFill>
                <a:latin typeface="Courier New" pitchFamily="49" charset="0"/>
              </a:rPr>
              <a:t>#include &lt;msp430x14x.h&gt;</a:t>
            </a:r>
          </a:p>
          <a:p>
            <a:pPr eaLnBrk="1" hangingPunct="1">
              <a:buClrTx/>
              <a:buFontTx/>
              <a:buNone/>
            </a:pPr>
            <a:endParaRPr lang="en-US" sz="10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00FF"/>
                </a:solidFill>
                <a:latin typeface="Courier New" pitchFamily="49" charset="0"/>
              </a:rPr>
              <a:t>void main(void)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00FF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00FF"/>
                </a:solidFill>
                <a:latin typeface="Courier New" pitchFamily="49" charset="0"/>
              </a:rPr>
              <a:t>  WDTCTL = WDTPW + WDTHOLD; </a:t>
            </a: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// Stop WDT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  P1DIR |= 0x01;  // P1.0 output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  CCTL0 = CCIE;   // CCR0 interrupt enabled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  CCR0 = 1000-1;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  TACTL = TASSEL_1 + MC_1; // ACLK, upmode</a:t>
            </a:r>
          </a:p>
          <a:p>
            <a:pPr eaLnBrk="1" hangingPunct="1">
              <a:buClrTx/>
              <a:buFontTx/>
              <a:buNone/>
            </a:pPr>
            <a:endParaRPr lang="en-US" sz="1000" b="1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  _BIS_SR(LPM3_bits + GIE); // Enter LPM3 w/ interrupt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ClrTx/>
              <a:buFontTx/>
              <a:buNone/>
            </a:pPr>
            <a:endParaRPr lang="en-US" sz="1000" b="1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// Timer A0 interrupt service routine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00FF"/>
                </a:solidFill>
                <a:latin typeface="Courier New" pitchFamily="49" charset="0"/>
              </a:rPr>
              <a:t>#pragma vector=TIMERA0_VECTOR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00FF"/>
                </a:solidFill>
                <a:latin typeface="Courier New" pitchFamily="49" charset="0"/>
              </a:rPr>
              <a:t>Interrupt[TIMERA0_VECTOR] void Timer_A (void)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00FF"/>
                </a:solidFill>
                <a:latin typeface="Courier New" pitchFamily="49" charset="0"/>
              </a:rPr>
              <a:t>  P1OUT ^= 0x01; </a:t>
            </a: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// Toggle P1.0</a:t>
            </a:r>
          </a:p>
          <a:p>
            <a:pPr eaLnBrk="1" hangingPunct="1">
              <a:buClrTx/>
              <a:buFontTx/>
              <a:buNone/>
            </a:pPr>
            <a:r>
              <a:rPr lang="en-US" sz="1000" b="1" smtClean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12976-784C-4E55-979C-E425F03557D6}" type="slidenum">
              <a:rPr lang="en-US"/>
              <a:pPr/>
              <a:t>45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 Examples, CCR1 Contmode ISR, TA_1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00150"/>
            <a:ext cx="4848225" cy="4705350"/>
          </a:xfrm>
        </p:spPr>
        <p:txBody>
          <a:bodyPr/>
          <a:lstStyle/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//*****************************************************************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MSP-FET430P140 Demo –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Timer_A Toggle P1.0, CCR1 Contmode ISR, CO SMCLK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Description; Toggle P1.0 using using software and TA_1 ISR.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Toggle rate is set at 50000 DCO/SMCLK cycles.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Default DCO frequency used for TACLK.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Durring the TA_1 ISR P0.1 is toggled and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50000 clock cycles are added to CCR1.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TA_1 ISR is triggered exactly 50000 cycles.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CPU is normally off and used only durring TA_ISR.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ACLK = n/a, MCLK = SMCLK = TACLK = DCO ~ 800k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Proper use of TAIV interrupt vector generator demonstrated.  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  MSP430F149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---------------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/|\|            XIN|-  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| |               |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--|RST        XOUT|-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|               |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|           P1.0|--&gt;LED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M. Buccini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Texas Instruments, Inc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September 2003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Built with IAR Embedded Workbench Version: 1.26B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December 2003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Updated for IAR Embedded Workbench Version: 2.21B</a:t>
            </a:r>
          </a:p>
          <a:p>
            <a:pPr marL="0" indent="0"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//**************************************************************</a:t>
            </a:r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67300" y="1133475"/>
            <a:ext cx="4076700" cy="5286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#include &lt;msp430x14x.h&gt;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sz="1100" b="1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void main(void)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  WDTCTL = WDTPW + WDTHOLD; </a:t>
            </a: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// Stop WDT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P1DIR |= 0x01; // P1.0 output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CCTL1 = CCIE;  // CCR1 interrupt enabled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CCR1 = 50000;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TACTL = TASSEL_2 + MC_2; // SMCLK, Contmode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en-US" sz="1100" b="1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_BIS_SR(LPM0_bits + GIE); // Enter LPM0 w/ interrupt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// Timer_A3 Interrupt Vector (TAIV) handler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#pragma vector=TIMERA1_VECTOR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__interrupt void Timer_A(void)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  switch( TAIV 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  case  2:              </a:t>
            </a: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// CCR1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  P1OUT ^= 0x01;      // Toggle P1.0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  CCR1 += 50000;      // Add Offset to CCR1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         </a:t>
            </a: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break;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  case  4: break;       </a:t>
            </a: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// CCR2 not used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en-US" sz="1100" b="1" smtClean="0">
                <a:solidFill>
                  <a:srgbClr val="0000FF"/>
                </a:solidFill>
                <a:latin typeface="Courier New" pitchFamily="49" charset="0"/>
              </a:rPr>
              <a:t>case 10: break;       </a:t>
            </a: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// overflow not used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sz="1100" b="1" smtClean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56AB7-A99E-46E7-ADB5-43C016C30A7D}" type="slidenum">
              <a:rPr lang="en-US"/>
              <a:pPr/>
              <a:t>46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 Examples, PWM, TA1-2 upmode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675" y="1200150"/>
            <a:ext cx="5867400" cy="4200525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//***************************************************************************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MSP-FET430P140 Demo - Timer_a PWM TA1-2 upmode, DCO SMCLK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Description; This program will generate a two PWM outputs on P1.2/1.3 using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Timer_A in an upmode.  The value in CCR0, defines the period and the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values in CCR1 and CCR2 the duty PWM cycles.  Using ~ 800kHz SMCLK as TACLK,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the timer period is ~ 640us with a 75% duty cycle on P1.2 and 25% on P1.3.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ACLK = na, SMCLK = MCLK = TACLK = default DCO ~ 800kHz.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      MSP430F149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   -----------------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/|\|              XIN|- 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| |                 | 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--|RST          XOUT|-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  |                 |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  |             P1.2|--&gt; CCR1 - 75% PWM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         |             P1.3|--&gt; CCR2 - 25% PWM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M.Buccini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Texas Instruments, Inc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September 2003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Built with IAR Embedded Workbench Version: 1.26B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January 2004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  Updated for IAR Embedded Workbench Version: 2.21B</a:t>
            </a:r>
          </a:p>
          <a:p>
            <a:pPr eaLnBrk="1" hangingPunct="1">
              <a:buClrTx/>
              <a:buFontTx/>
              <a:buNone/>
            </a:pPr>
            <a:r>
              <a:rPr lang="en-US" sz="900" b="1" smtClean="0">
                <a:solidFill>
                  <a:srgbClr val="008000"/>
                </a:solidFill>
                <a:latin typeface="Courier New" pitchFamily="49" charset="0"/>
              </a:rPr>
              <a:t>//*****************************************************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81475" y="3105150"/>
            <a:ext cx="4819650" cy="3343275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</a:rPr>
              <a:t>void main(void)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</a:rPr>
              <a:t>  WDTCTL = WDTPW + WDTHOLD;   </a:t>
            </a: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// Stop WDT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P1DIR |= 0x0C;   // P1.2 and P1.3 output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P1SEL |= 0x0C; // P1.2 and P1.3 TA1/2 options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CCR0 = 512-1;         // PWM Period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CCTL1 = OUTMOD_7;     // CCR1 reset/set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CCR1 = 384;           // CCR1 PWM duty cycle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CCTL2 = OUTMOD_7;     // CCR2 reset/set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CCR2 = 128;           // CCR2 PWM duty cycle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TACTL = TASSEL_2 + MC_1;  // SMCLK, up mode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  _BIS_SR(LPM0_bits);         // Enter LPM0</a:t>
            </a:r>
          </a:p>
          <a:p>
            <a:pPr eaLnBrk="1" hangingPunct="1">
              <a:buClrTx/>
              <a:buFontTx/>
              <a:buNone/>
            </a:pPr>
            <a:r>
              <a:rPr lang="en-US" sz="1200" b="1" smtClean="0">
                <a:solidFill>
                  <a:srgbClr val="008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MSP430: </a:t>
            </a:r>
            <a:r>
              <a:rPr lang="en-US" dirty="0" err="1" smtClean="0"/>
              <a:t>Timer_B</a:t>
            </a:r>
            <a:endParaRPr lang="en-US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Timer_B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Timer_B</a:t>
            </a:r>
            <a:r>
              <a:rPr lang="en-US" dirty="0" smtClean="0"/>
              <a:t> is identical to </a:t>
            </a:r>
            <a:r>
              <a:rPr lang="en-US" dirty="0" err="1" smtClean="0"/>
              <a:t>Timer_A</a:t>
            </a:r>
            <a:r>
              <a:rPr lang="en-US" dirty="0" smtClean="0"/>
              <a:t> with the following exceptions:</a:t>
            </a:r>
          </a:p>
          <a:p>
            <a:pPr lvl="1"/>
            <a:r>
              <a:rPr lang="en-US" dirty="0" err="1" smtClean="0"/>
              <a:t>Timer_B</a:t>
            </a:r>
            <a:r>
              <a:rPr lang="en-US" dirty="0" smtClean="0"/>
              <a:t> length is </a:t>
            </a:r>
            <a:r>
              <a:rPr lang="en-US" dirty="0" smtClean="0"/>
              <a:t>programmable </a:t>
            </a:r>
            <a:r>
              <a:rPr lang="en-US" dirty="0" smtClean="0"/>
              <a:t>and can be </a:t>
            </a:r>
            <a:br>
              <a:rPr lang="en-US" dirty="0" smtClean="0"/>
            </a:br>
            <a:r>
              <a:rPr lang="en-US" dirty="0" smtClean="0"/>
              <a:t>8</a:t>
            </a:r>
            <a:r>
              <a:rPr lang="en-US" dirty="0" smtClean="0"/>
              <a:t>, 10, 12, or 16 </a:t>
            </a:r>
            <a:r>
              <a:rPr lang="en-US" dirty="0" smtClean="0"/>
              <a:t>bits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Timer_B</a:t>
            </a:r>
            <a:r>
              <a:rPr lang="en-US" dirty="0" smtClean="0"/>
              <a:t> </a:t>
            </a:r>
            <a:r>
              <a:rPr lang="en-US" dirty="0" err="1" smtClean="0"/>
              <a:t>TBCCRx</a:t>
            </a:r>
            <a:r>
              <a:rPr lang="en-US" dirty="0" smtClean="0"/>
              <a:t> registers are double-buffered and can be </a:t>
            </a:r>
            <a:r>
              <a:rPr lang="en-US" dirty="0" smtClean="0"/>
              <a:t>grouped</a:t>
            </a:r>
            <a:endParaRPr lang="en-US" dirty="0" smtClean="0"/>
          </a:p>
          <a:p>
            <a:pPr lvl="1"/>
            <a:r>
              <a:rPr lang="en-US" dirty="0" smtClean="0"/>
              <a:t> All </a:t>
            </a:r>
            <a:r>
              <a:rPr lang="en-US" dirty="0" err="1" smtClean="0"/>
              <a:t>Timer_B</a:t>
            </a:r>
            <a:r>
              <a:rPr lang="en-US" dirty="0" smtClean="0"/>
              <a:t> outputs can be put into a high-impedance </a:t>
            </a:r>
            <a:r>
              <a:rPr lang="en-US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SCCI bit function is not implemented in </a:t>
            </a:r>
            <a:r>
              <a:rPr lang="en-US" dirty="0" err="1" smtClean="0"/>
              <a:t>Timer_B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Timer_B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0480" y="0"/>
            <a:ext cx="5303520" cy="682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CPE 323 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03AAD-C149-4E95-86A2-5217A4338173}" type="slidenum">
              <a:rPr lang="en-US"/>
              <a:pPr/>
              <a:t>5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160338"/>
            <a:ext cx="7793037" cy="2034222"/>
          </a:xfrm>
        </p:spPr>
        <p:txBody>
          <a:bodyPr/>
          <a:lstStyle/>
          <a:p>
            <a:pPr eaLnBrk="1" hangingPunct="1"/>
            <a:r>
              <a:rPr lang="en-US" dirty="0" smtClean="0"/>
              <a:t>WDT</a:t>
            </a:r>
            <a:br>
              <a:rPr lang="en-US" dirty="0" smtClean="0"/>
            </a:br>
            <a:r>
              <a:rPr lang="en-US" dirty="0" smtClean="0"/>
              <a:t>Block</a:t>
            </a:r>
            <a:br>
              <a:rPr lang="en-US" dirty="0" smtClean="0"/>
            </a:br>
            <a:r>
              <a:rPr lang="en-US" dirty="0" smtClean="0"/>
              <a:t>Diagram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8296" y="431164"/>
            <a:ext cx="6035704" cy="62642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8" name="TextBox 7"/>
          <p:cNvSpPr txBox="1"/>
          <p:nvPr/>
        </p:nvSpPr>
        <p:spPr>
          <a:xfrm>
            <a:off x="1615440" y="4226560"/>
            <a:ext cx="2458720" cy="707886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Clock source: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ACLK</a:t>
            </a:r>
            <a:r>
              <a:rPr lang="en-US" sz="2000" dirty="0"/>
              <a:t>, SMCLK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2320" y="0"/>
            <a:ext cx="3190240" cy="707886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WDTCNT – 16-bit counter</a:t>
            </a:r>
            <a:br>
              <a:rPr lang="en-US" sz="2000" dirty="0" smtClean="0"/>
            </a:br>
            <a:r>
              <a:rPr lang="en-US" sz="2000" dirty="0" smtClean="0"/>
              <a:t>(not visible from SW)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WDT Startup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Important: It Powers Up Active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 PUC, WDT is automatically configured in the watchdog mode with an initial 32768 clock cycle reset interval using the DCOCLK</a:t>
            </a:r>
          </a:p>
          <a:p>
            <a:r>
              <a:rPr lang="en-US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User must setup or halt the WDT prior to the expiration of the initial reset interval</a:t>
            </a:r>
            <a:endParaRPr lang="en-US" sz="28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5CB80-10B7-42EF-8653-2735E61435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Expiration of the selected time interval, sets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WDTIFG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triggers a PUC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=&gt;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 vector interrupt is sourced, and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WDT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goes to its default configuration</a:t>
            </a:r>
          </a:p>
          <a:p>
            <a:r>
              <a:rPr lang="en-US" sz="2800" dirty="0" smtClean="0"/>
              <a:t>Security key violation does the same</a:t>
            </a:r>
            <a:endParaRPr lang="en-US" sz="2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WDTIFG can be used by the reset ISR to determine source of reset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flag is set, then WDT initiated the reset condition either by timing out or by a security key violation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WDTIFG is cleared, the reset was caused by a different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Interval mode: WDTTMSEL is set to 1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mode, the WDT provides periodic interrupts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WDTIFG is set at the expiration of the selected time interval (no PUC is generated this time)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WDTIE bit and the GIE bit are set, the WDTIFG flag requests an interrupt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The interrupt vector address in interval timer mode is </a:t>
            </a:r>
            <a:br>
              <a:rPr lang="en-US" sz="2000" dirty="0" smtClean="0">
                <a:solidFill>
                  <a:schemeClr val="tx1"/>
                </a:solidFill>
                <a:latin typeface="+mn-lt"/>
              </a:rPr>
            </a:b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different from that in watchdog mode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WDTIFG interrupt flag is automatically reset when its interrupt request is serviced, or may be reset by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2A69C-0223-4498-AACF-128654AB1C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043" y="1778953"/>
            <a:ext cx="8372475" cy="15525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2913</TotalTime>
  <Words>3116</Words>
  <Application>Microsoft Office PowerPoint</Application>
  <PresentationFormat>On-screen Show (4:3)</PresentationFormat>
  <Paragraphs>903</Paragraphs>
  <Slides>49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Blends</vt:lpstr>
      <vt:lpstr>Microsoft Drawing</vt:lpstr>
      <vt:lpstr>Clip</vt:lpstr>
      <vt:lpstr>CPE 323 Introduction to Embedded Computer Systems: Watchdog Timer, Timer A, Timer B</vt:lpstr>
      <vt:lpstr>MSP430: Watchdog Timer</vt:lpstr>
      <vt:lpstr>MSP430xG461x Microcontroller</vt:lpstr>
      <vt:lpstr>Watchdog Timer Function</vt:lpstr>
      <vt:lpstr>WDT Block Diagram</vt:lpstr>
      <vt:lpstr>WDT Startup Conditions</vt:lpstr>
      <vt:lpstr>Watchdog Mode</vt:lpstr>
      <vt:lpstr>Interval Mode</vt:lpstr>
      <vt:lpstr>WDT Registers</vt:lpstr>
      <vt:lpstr>WDT Control Register</vt:lpstr>
      <vt:lpstr>WDTCTL</vt:lpstr>
      <vt:lpstr>IE1</vt:lpstr>
      <vt:lpstr>IFG1</vt:lpstr>
      <vt:lpstr>Watchdog Timer-Examples</vt:lpstr>
      <vt:lpstr>MSP430: Timer_A</vt:lpstr>
      <vt:lpstr>MSP430xG461x Microcontroller</vt:lpstr>
      <vt:lpstr>Timer_A</vt:lpstr>
      <vt:lpstr>Timer_A: Block Diagram</vt:lpstr>
      <vt:lpstr>Timer_A Organization</vt:lpstr>
      <vt:lpstr>Timer_A Organization</vt:lpstr>
      <vt:lpstr>Timer_A  Counting Modes</vt:lpstr>
      <vt:lpstr>UP Mode</vt:lpstr>
      <vt:lpstr>Continuous Mode</vt:lpstr>
      <vt:lpstr>Up/Down Mode</vt:lpstr>
      <vt:lpstr>Timer_A 16-bit Counter</vt:lpstr>
      <vt:lpstr>Timer_A Capture Compare Blocks</vt:lpstr>
      <vt:lpstr>TACCTLn:  Capture Control</vt:lpstr>
      <vt:lpstr>TACCTLn:  Capture Control</vt:lpstr>
      <vt:lpstr>TACCTLn:  Compare Mode</vt:lpstr>
      <vt:lpstr>Capture Signal</vt:lpstr>
      <vt:lpstr>TACCTLn:  Output Mode</vt:lpstr>
      <vt:lpstr>Timer_A Output Units</vt:lpstr>
      <vt:lpstr>Output Mode Examples (UP Mode)</vt:lpstr>
      <vt:lpstr>Output Mode Examples  (Continuous Mode)</vt:lpstr>
      <vt:lpstr>Output Mode Examples (UP/DOWN)</vt:lpstr>
      <vt:lpstr>Timer_A Continuous-Mode Example</vt:lpstr>
      <vt:lpstr>Timer_A PWM Up-Mode Example</vt:lpstr>
      <vt:lpstr>Timer_A PWM Up/Down Mode Example</vt:lpstr>
      <vt:lpstr>Interrupts from Timer_A</vt:lpstr>
      <vt:lpstr>Timer_A Interrupt Service Routines</vt:lpstr>
      <vt:lpstr>TAIV</vt:lpstr>
      <vt:lpstr>Timer_A Registers</vt:lpstr>
      <vt:lpstr>C Examples, CCR0 Contmode ISR, TA_0 ISR</vt:lpstr>
      <vt:lpstr>C Examples, CCR0 Upmode ISR, TA_0</vt:lpstr>
      <vt:lpstr>C Examples, CCR1 Contmode ISR, TA_1</vt:lpstr>
      <vt:lpstr>C Examples, PWM, TA1-2 upmode</vt:lpstr>
      <vt:lpstr>MSP430: Timer_B</vt:lpstr>
      <vt:lpstr>Timer_B</vt:lpstr>
      <vt:lpstr>Timer_B</vt:lpstr>
    </vt:vector>
  </TitlesOfParts>
  <Company>UAH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Lecture Notes</dc:title>
  <dc:creator>Aleksandar Milenkovic</dc:creator>
  <cp:lastModifiedBy>milenka</cp:lastModifiedBy>
  <cp:revision>192</cp:revision>
  <cp:lastPrinted>2000-08-31T19:14:43Z</cp:lastPrinted>
  <dcterms:created xsi:type="dcterms:W3CDTF">2000-08-22T23:43:45Z</dcterms:created>
  <dcterms:modified xsi:type="dcterms:W3CDTF">2012-03-07T03:04:43Z</dcterms:modified>
</cp:coreProperties>
</file>