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641" r:id="rId2"/>
    <p:sldId id="911" r:id="rId3"/>
    <p:sldId id="807" r:id="rId4"/>
    <p:sldId id="912" r:id="rId5"/>
    <p:sldId id="808" r:id="rId6"/>
    <p:sldId id="914" r:id="rId7"/>
    <p:sldId id="915" r:id="rId8"/>
    <p:sldId id="916" r:id="rId9"/>
    <p:sldId id="810" r:id="rId10"/>
    <p:sldId id="811" r:id="rId11"/>
    <p:sldId id="812" r:id="rId12"/>
    <p:sldId id="917" r:id="rId13"/>
    <p:sldId id="919" r:id="rId14"/>
    <p:sldId id="920" r:id="rId15"/>
    <p:sldId id="873" r:id="rId16"/>
    <p:sldId id="924" r:id="rId17"/>
    <p:sldId id="925" r:id="rId18"/>
    <p:sldId id="923" r:id="rId19"/>
    <p:sldId id="921" r:id="rId20"/>
    <p:sldId id="922" r:id="rId21"/>
    <p:sldId id="817" r:id="rId22"/>
    <p:sldId id="818" r:id="rId23"/>
    <p:sldId id="926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33CC33"/>
    <a:srgbClr val="CC9900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8679" autoAdjust="0"/>
    <p:restoredTop sz="98649" autoAdjust="0"/>
  </p:normalViewPr>
  <p:slideViewPr>
    <p:cSldViewPr snapToGrid="0">
      <p:cViewPr>
        <p:scale>
          <a:sx n="75" d="100"/>
          <a:sy n="75" d="100"/>
        </p:scale>
        <p:origin x="-14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3024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01D076D5-BB88-4563-93C0-D8E8CEE9C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5963"/>
            <a:ext cx="4806950" cy="3605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2931A422-16F6-4B51-8E68-494D8C32D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2765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C9239-15CB-413D-88C3-B16286C7F35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686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BC525-5E62-46F2-A8CD-CA01D669A7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36869" name="Rectangle 3"/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5" tIns="45707" rIns="91415" bIns="45707"/>
          <a:lstStyle/>
          <a:p>
            <a:r>
              <a:rPr lang="en-US" smtClean="0"/>
              <a:t>$12341234 + $FFFF = in this case:	$1234+$FFFF=$11233, THEN concatenate $1234 and you have wrong result: $12341233 instead of $12351233, what you probably wanted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789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8CF5C-EF70-41BE-8DCA-0ECC62D5255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891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7C7E4-ABFE-413F-9DDB-63455B6FC65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993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0335D-F688-4FE2-A4F4-810D3566AF3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994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096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6687E-8888-4A3D-BDAD-F391655C7E6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096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19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3902D-F526-41C2-9A87-17FAFC7ECB7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198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301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0749F-F19E-4D33-9D88-93BC90711CF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403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89421-6821-4D9D-8DEC-B34AB157165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403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505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2E604A-6868-4C4F-A96F-523E78C1836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506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608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7666E-8F74-4739-B04F-969E10288FB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608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2867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803A0-2C56-4DF7-A712-34747693524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710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202E-CF9C-43A0-9320-1A882AC0ADF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710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813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BAF68-2D74-4FEB-925F-545439DF43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813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4915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063D5-7A50-4361-A14E-D1066DF8594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915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2969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38859-22E2-42FF-A5D5-DC8FE655C5A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70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8E7A6-9C8A-443B-9009-2892CFC0F48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2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174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3CCCF-0109-42AE-9DA1-3C34B6825F6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277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C5F5-090C-44AD-84A0-FF2BB0C5875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379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9CF33-8892-4BA9-8067-D3495449F75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481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184-C80F-45B5-AEFB-BDF59E98A81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584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3420F-6208-4311-B5DC-F29B7682E0D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2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512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512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12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12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512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512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512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513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513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8092" name="Rectangle 5132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513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513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1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16" name="Rectangle 51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B188A0-164B-4DB7-9DC8-D62893099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950F8-BA12-41A3-A184-6F9FA3DE0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98B3E-59D9-4DDB-9E61-5BE8C611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80C18-36CE-4E48-99E7-E813EC579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9F750-C6E4-44C4-9801-A7E1019FC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71D4B-2D67-4B07-AAE7-779064E8C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F264-9ED8-487E-BFCD-79CD72598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54BE8-4C5F-4BDE-A2A1-FBC2277F5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6E93-C1D3-4137-A74F-EC5D2317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C3A2-1842-47F2-9F92-E7BF7D10E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53869-BA37-40FE-AB39-FEB01DEEA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/>
              <a:t>CPE 323 Intro2EmbeddedSystems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E47A207-2D2D-4649-BDE2-85E766D73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CPE 323 Introduction to </a:t>
            </a:r>
            <a:br>
              <a:rPr lang="en-US" sz="3200" smtClean="0"/>
            </a:br>
            <a:r>
              <a:rPr lang="en-US" sz="3200" smtClean="0"/>
              <a:t>Embedded Computer Systems:</a:t>
            </a:r>
            <a:br>
              <a:rPr lang="en-US" sz="3200" smtClean="0"/>
            </a:br>
            <a:r>
              <a:rPr lang="en-US" sz="3200" smtClean="0"/>
              <a:t>MSP430: Assembly Language and C</a:t>
            </a: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Instructor: Dr Aleksandar Milenkovic</a:t>
            </a:r>
            <a:br>
              <a:rPr lang="en-US" smtClean="0"/>
            </a:br>
            <a:r>
              <a:rPr lang="en-US" smtClean="0"/>
              <a:t>Lecture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46998-73E5-4CBE-AF84-83DF1BAB38C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 Class Specifiers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auto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Variable is no longer required once a block has been left; Default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compiler to allocate the variable to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Also is automatic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Cannot be accessed by means of pointers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static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Allows local variable to retain its value when a block is reentered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Initialized only once, by the compiler!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extern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Indicates that the variable is defined outside the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same global variable can be defined in more than one module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E3DE4-549A-47C9-8CAD-26CD4496907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 Class Modifiers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b="1" smtClean="0">
                <a:latin typeface="Courier New" pitchFamily="49" charset="0"/>
              </a:rPr>
              <a:t>volatile</a:t>
            </a:r>
          </a:p>
          <a:p>
            <a:pPr lvl="1" eaLnBrk="1" hangingPunct="1"/>
            <a:r>
              <a:rPr lang="en-US" sz="1800" smtClean="0"/>
              <a:t>To define variables that can be changed externally</a:t>
            </a:r>
          </a:p>
          <a:p>
            <a:pPr lvl="1" eaLnBrk="1" hangingPunct="1"/>
            <a:r>
              <a:rPr lang="en-US" sz="1800" smtClean="0"/>
              <a:t>Compiler will not put them in registers</a:t>
            </a:r>
          </a:p>
          <a:p>
            <a:pPr lvl="1" eaLnBrk="1" hangingPunct="1"/>
            <a:r>
              <a:rPr lang="en-US" sz="1800" smtClean="0"/>
              <a:t>Think about Status Registers !</a:t>
            </a:r>
          </a:p>
          <a:p>
            <a:pPr eaLnBrk="1" hangingPunct="1"/>
            <a:r>
              <a:rPr lang="en-US" sz="2000" b="1" smtClean="0">
                <a:latin typeface="Courier New" pitchFamily="49" charset="0"/>
              </a:rPr>
              <a:t>const</a:t>
            </a:r>
          </a:p>
          <a:p>
            <a:pPr lvl="1" eaLnBrk="1" hangingPunct="1"/>
            <a:r>
              <a:rPr lang="en-US" sz="1800" smtClean="0"/>
              <a:t>Variable may not be changed during the execution of a program</a:t>
            </a:r>
          </a:p>
          <a:p>
            <a:pPr lvl="1" eaLnBrk="1" hangingPunct="1"/>
            <a:r>
              <a:rPr lang="en-US" sz="1800" smtClean="0"/>
              <a:t>Cannot be changed unintentionally, </a:t>
            </a:r>
            <a:br>
              <a:rPr lang="en-US" sz="1800" smtClean="0"/>
            </a:br>
            <a:r>
              <a:rPr lang="en-US" sz="1800" smtClean="0"/>
              <a:t>but CAN be changed externally </a:t>
            </a:r>
            <a:br>
              <a:rPr lang="en-US" sz="1800" smtClean="0"/>
            </a:br>
            <a:r>
              <a:rPr lang="en-US" sz="1800" smtClean="0"/>
              <a:t>(as a result of an I/O, or OS operations external to the C program)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z="2000" smtClean="0"/>
              <a:t>Type conversion</a:t>
            </a:r>
          </a:p>
          <a:p>
            <a:pPr lvl="1" eaLnBrk="1" hangingPunct="1"/>
            <a:r>
              <a:rPr lang="en-US" sz="1800" smtClean="0"/>
              <a:t>In C, done either automatically or explicitly (casting)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3CD1E-7547-405C-AE04-6B9610F6D0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 C Program: Example #2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338263"/>
            <a:ext cx="5314950" cy="3290887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#include "io430.h"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int main( void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</a:rPr>
              <a:t>volatile</a:t>
            </a:r>
            <a:r>
              <a:rPr lang="en-US" sz="1200" smtClean="0">
                <a:latin typeface="Courier New" pitchFamily="49" charset="0"/>
              </a:rPr>
              <a:t> int i1, i2;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</a:rPr>
              <a:t>volatile</a:t>
            </a:r>
            <a:r>
              <a:rPr lang="en-US" sz="1200" smtClean="0">
                <a:latin typeface="Courier New" pitchFamily="49" charset="0"/>
              </a:rPr>
              <a:t> unsigned int ui1;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</a:rPr>
              <a:t>volatile</a:t>
            </a:r>
            <a:r>
              <a:rPr lang="en-US" sz="1200" smtClean="0">
                <a:latin typeface="Courier New" pitchFamily="49" charset="0"/>
              </a:rPr>
              <a:t> short int sint1;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</a:rPr>
              <a:t>volatile</a:t>
            </a:r>
            <a:r>
              <a:rPr lang="en-US" sz="1200" smtClean="0">
                <a:latin typeface="Courier New" pitchFamily="49" charset="0"/>
              </a:rPr>
              <a:t> long int lint2;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</a:rPr>
              <a:t>volatile</a:t>
            </a:r>
            <a:r>
              <a:rPr lang="en-US" sz="1200" smtClean="0">
                <a:latin typeface="Courier New" pitchFamily="49" charset="0"/>
              </a:rPr>
              <a:t> int a[4];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// Stop watchdog timer to prevent time out reset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WDTCTL = WDTPW + WDTHOLD;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i1 = 2; i2 = -2;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ui1=65535;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sint1=127;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lint2=128243;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a[0]=20; a[1]=9;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210D5-44F6-41F6-B098-346F5A69BBF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#2 Compiler Generated List File </a:t>
            </a:r>
            <a:br>
              <a:rPr lang="en-US" sz="2800" smtClean="0"/>
            </a:br>
            <a:r>
              <a:rPr lang="en-US" sz="2800" smtClean="0"/>
              <a:t>(no optimization)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6950" y="1195388"/>
            <a:ext cx="7772400" cy="5519737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C:\Documents and Settings\Aleksandar\My Documents\Work\teaching\cpe323-08F\tutorial\test_dtypes.c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1          #include "io430.h"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            In  segment DATA16_AN, at 0x120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union &lt;unnamed&gt; volatile __data16 _A_WDTCTL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_A_WDTCTL: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000000                DS8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            In  segment CODE, align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2          int main( void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main: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000000   31801400     SUB.W   #0x14, SP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3            volatile int i1, i2;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4            volatile unsigned int ui1;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5            volatile short int sint1;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6            volatile long int lint2;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7            volatile int a[4];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8            // Stop watchdog timer to prevent time out reset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9            WDTCTL = WDTPW + WDTHOLD;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000004   B240805A2001 MOV.W   #0x5a80, &amp;0x120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10            i1 = 2; i2 = -2;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00000A   A1430000     MOV.W   #0x2, 0(SP)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00000E   B140FEFF0200 MOV.W   #0xfffe, 0x2(SP)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11            ui1=65535;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000014   B1430400     MOV.W   #0xffff, 0x4(SP)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12            sint1=127;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000018   B1407F000600 MOV.W   #0x7f, 0x6(SP)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13            lint2=128243;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00001E   B140F3F40800 MOV.W   #0xf4f3, 0x8(SP)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000024   91430A00     MOV.W   #0x1, 0xa(SP)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0AF9C-ECA6-4777-9A67-AEAF016CF6E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#2 Compiler Generated List File </a:t>
            </a:r>
            <a:br>
              <a:rPr lang="en-US" sz="2800" smtClean="0"/>
            </a:br>
            <a:r>
              <a:rPr lang="en-US" sz="2800" smtClean="0"/>
              <a:t>(no optimization)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6950" y="1357313"/>
            <a:ext cx="7772400" cy="5357812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14            a[0]=20; a[1]=9;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000028   B14014000C00 MOV.W   #0x14, 0xc(SP)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00002E   B14009000E00 MOV.W   #0x9, 0xe(SP)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15        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000034   0C43         MOV.W   #0x0, R12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000036   31501400     ADD.W   #0x14, SP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00003A   3041         RET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00003C                REQUIRE _A_WDTCTL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16  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Maximum stack usage in bytes: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Function CSTACK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-------- ------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main        22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Segment part sizes: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Function/Label Bytes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-------------- 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_A_WDTCTL     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main             60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60 bytes in segment CODE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2 bytes in segment DATA16_AN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60 bytes of CODE memory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0 bytes of DATA memory (+ 2 bytes shared)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Errors: none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Warnings: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653DB5-CD7E-45E9-81C1-84E6BDDFAEC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149475" y="1557338"/>
            <a:ext cx="3867150" cy="43767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#include "stdio.h"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#include "io430.h"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int fact(int n);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int main(void)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n = 5;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nf;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nf = fact(n);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printf("n=%d, nf=%d\n", n, nf);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return 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int fact(int n)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if(n&gt;1) return n*fact(n-1);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else return 1;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EA924-3FA4-4949-BD78-C78F18E3E1D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Factorial: List File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855663" y="1243013"/>
            <a:ext cx="7632700" cy="539591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	  1          # include "stdio.h"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2          #include "io430.h"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4          int fact(int n);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            In  segment CODE, align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6          int main(void)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main: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000000   0A12         PUSH.W 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000002   0B12         PUSH.W  R11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7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8            int n = 5;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000004   3A400500     MOV.W   #0x5,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9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10            int nf;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11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12            nf = fact(n);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000008   0C4A         MOV.W   R10,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00000A   B012....     CALL    #fact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00000E   0B4C         MOV.W   R12, R11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13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14            printf("n=%d, nf=%d\n", n, nf);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000010   0B12         PUSH.W  R11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000012   0A12         PUSH.W 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000014   3C40....     MOV.W   #`?&lt;Constant "n=%d, nf=%d\\n"&gt;`,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000018   B012....     CALL    #printf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15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16            return 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00001C   0C43         MOV.W   #0x0,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00001E   2152         ADD.W   #0x4, SP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000020   3B41         POP.W   R11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000022   3A41         POP.W  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000024   3041         RET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17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FD8BC-DE25-4261-A6FF-9CCCD4EEF7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Factorial: List File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979488" y="1176338"/>
            <a:ext cx="7413625" cy="53863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19          int fact(int n)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fact: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000000   0A12         PUSH.W 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000002   0A4C         MOV.W   R12,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20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21            if(n&gt;1) return n*fact(n-1);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000004   2A93         CMP.W   #0x2,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000006   0E38         JL      ??fact_0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000008   0C4A         MOV.W   R10,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00000A   3C53         ADD.W   #0xffff,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00000C   B012....     CALL    #fact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000010   0212         PUSH.W  SR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000012   32C2         DINT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000014   824A3001     MOV.W   R10, &amp;0x130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000018   824C3801     MOV.W   R12, &amp;0x138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00001C   1C423A01     MOV.W   &amp;0x13a,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000020   3241         POP.W   SR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000022   013C         JMP     ??fact_1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22            else return 1;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??fact_0: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000024   1C43         MOV.W   #0x1,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??fact_1: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000026   3A41         POP.W   R10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000028   3041         RET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23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            In  segment DATA16_C, align 1, align-sorted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`?&lt;Constant "n=%d, nf=%d\\n"&gt;`: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000000   6E3D25642C20 DC8 "n=%d, nf=%d\012"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6E663D25640A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00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97B34-0C8F-48BF-A750-0DDA64D2BB4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and Parameters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44500" y="1595438"/>
            <a:ext cx="4838700" cy="43767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#include "io430.h"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void swapbyv(int a, int b);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void swapbyr(int *a, int *b);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int main( void 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// Stop watchdog timer to prevent time out reset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WDTCTL = WDTPW + WDTHOLD;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x = 5;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y = 6;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// pass parameters by value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swapbyv(x,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// pass parameters by reference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swapbyr(&amp;x, &amp;y);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return 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5543550" y="1590675"/>
            <a:ext cx="3171825" cy="23002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void swapbyv(int a, int b)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temp = a;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a = b;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b =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void swapbyr(int *a, int *b)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temp = *a;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*a = *b;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*b =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9C75F-1EDA-423F-BBE3-C11BCBF9379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and Parameters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25475" y="1239838"/>
            <a:ext cx="6772275" cy="512921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8          int main( void 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main: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9         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000000   2182         SUB.W   #0x4, SP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10            // Stop watchdog timer to prevent time out reset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11            WDTCTL = WDTPW + WDTHOLD;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000002   B240805A2001 MOV.W   #0x5a80, &amp;0x120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12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13            int x = 5;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000008   B14005000200 MOV.W   #0x5, 0x2(SP)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14            int y = 6;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00000E   B14006000000 MOV.W   #0x6, 0(SP)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19            swapbyv(x,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000014   2D41         MOV.W   @SP, R13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000016   1C410200     MOV.W   0x2(SP),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00001A   B012....     CALL    #swapbyv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24            swapbyr(&amp;x, &amp;y);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00001E   0D41         MOV.W   SP, R13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000020   0C41         MOV.W   SP,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000022   2C53         ADD.W   #0x2,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000024   B012....     CALL    #swapbyr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29            return 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000028   0C43         MOV.W   #0x0,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00002A   2152         ADD.W   #0x4, SP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00002C   3041         RET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00002E                REQUIRE _A_WDTCTL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30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9BF80-8AC7-4593-9894-048B45A99E3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Language and C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are interested in:</a:t>
            </a:r>
          </a:p>
          <a:p>
            <a:pPr lvl="1" eaLnBrk="1" hangingPunct="1"/>
            <a:r>
              <a:rPr lang="en-US" smtClean="0"/>
              <a:t>How a high-level language uses low-level language features?</a:t>
            </a:r>
          </a:p>
          <a:p>
            <a:pPr lvl="1" eaLnBrk="1" hangingPunct="1"/>
            <a:r>
              <a:rPr lang="en-US" smtClean="0"/>
              <a:t>C: System programming, device drivers, …</a:t>
            </a:r>
          </a:p>
          <a:p>
            <a:pPr lvl="1" eaLnBrk="1" hangingPunct="1"/>
            <a:r>
              <a:rPr lang="en-US" smtClean="0"/>
              <a:t>Use of addressing modes by compilers</a:t>
            </a:r>
          </a:p>
          <a:p>
            <a:pPr lvl="1" eaLnBrk="1" hangingPunct="1"/>
            <a:r>
              <a:rPr lang="en-US" smtClean="0"/>
              <a:t>Parameter passing in assembly language</a:t>
            </a:r>
          </a:p>
          <a:p>
            <a:pPr lvl="1" eaLnBrk="1" hangingPunct="1"/>
            <a:r>
              <a:rPr lang="en-US" smtClean="0"/>
              <a:t>Local storage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9774F-92C2-4AC2-B49C-D7F1F0E67FF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and Parameters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49225" y="1335088"/>
            <a:ext cx="5572125" cy="516731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            In  segment CODE, align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32          void swapbyv(int a, int b)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swapbyv: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33            int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34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35            temp = a;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000000   0F4C         MOV.W   R12,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36            a = b;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000002   0C4D         MOV.W   R13,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37            b =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000004   0D4F         MOV.W   R15, R13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38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000006   3041         RET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39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            In  segment CODE, align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40          void swapbyr(int *a, int *b)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                  swapbyr: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41            int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42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43            temp = *a;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000000   2F4C         MOV.W   @R12,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44            *a = *b;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000002   AC4D0000     MOV.W   @R13, 0(R12)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45            *b = temp;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000006   8D4F0000     MOV.W   R15, 0(R13)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46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\   00000A   3041         RET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5829300" y="1330325"/>
            <a:ext cx="3286125" cy="45005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Maximum stack usage in bytes: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Function     CSTACK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--------     ------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main             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-&gt; swapbyv     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-&gt; swapbyr     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swapbyr         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swapbyv         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Segment part sizes: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Function/Label Bytes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-------------- -----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_A_WDTCTL        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main             46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swapbyv           8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swapbyr          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66 bytes in segment CODE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2 bytes in segment DATA16_AN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66 bytes of CODE memory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0 bytes of DATA memory (+ 2 bytes 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8F7181-8422-421F-8E81-C2B6F87DC7F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C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528763" y="1211263"/>
            <a:ext cx="6086475" cy="5405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#include "io430.h"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#include "stdio.h"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int main( void 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// Stop watchdog timer to prevent time out reset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WDTCTL = WDTPW + WDTHOLD;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x = 5;  // an integer x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*p_x;   // a pointer to int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int y1;     // an integer y1 (uninitialized)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long int y2, y3; // long integers y2, y3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long int *p_y2;  // a pointer to long integer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char mya[20] = "hello world, cpe323!";    // character array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char *p_mya;     // pointer to character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p_x = &amp;x;        // p_x points to x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y1 = 10 + x;     // new value to y1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y2 = -1;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p_y2 = &amp;y2;      // pointer p_y2 points to y2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y3 = 10 + *p_y2;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p_mya = mya;     // p_mya points to array mya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p_mya = p_mya + 3;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// display addresses and variables in terminal i/o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printf("a.x=%x, x=%x\n", &amp;x, 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printf("a.p_x=%x, p_x=%x\n", &amp;p_x, p_x);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printf("a.y1=%x, y1=%x\n", &amp;y1, y1);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printf("a.y2=%x, y2=%lx\n", &amp;y2, y2);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printf("a.y3=%x, y3=%lx\n", &amp;y3, y3);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printf("a.p_y2=%x, p_y2=%x\n", &amp;p_y2, p_y2);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printf("a.mya=%x, mya=%s\n", &amp;mya, mya);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printf("a.p_mya=%x, p_mya=%x\n", &amp;p_mya, p_mya);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return 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EB659-FBC8-4781-834B-495A325DDF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C, cont’d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911225" y="1239838"/>
            <a:ext cx="7077075" cy="52339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1          #include "io430.h"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                              In  segment DATA16_AN, at 0x120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union &lt;unnamed&gt; volatile __data16 _A_WDTCTL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                  _A_WDTCTL: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000000                DS8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2          #include "stdio.h"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3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                              In  segment CODE, align 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4          int main(void)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                  main: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000000   31802600     SUB.W   #0x26, SP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5            // Stop watchdog timer to prevent time out reset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6            WDTCTL = WDTPW + WDTHOLD;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000004   B240805A2001 MOV.W   #0x5a80, &amp;0x120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7            int x = 5;  // an integer x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00000A   B14005000000 MOV.W   #0x5, 0(SP)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8            int *p_x;   // a pointer to int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9            int y1;     // an integer y1 (uninitialized)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10            long int y2, y3; // long integers y2, y3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11            long int *p_y2;  // a pointer to long integer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12            char mya[20] = "hello world, cpe323!";    // character array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000010   0C41         MOV.W   SP,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000012   3C501200     ADD.W   #0x12, R12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000016   3E40....     MOV.W   #`?&lt;Constant "hello world, cpe323!"&gt;`, R14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00001A   3D401400     MOV.W   #0x14, R13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00001E   B012....     CALL    #?CopyMemoryBytes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13            char *p_mya;     // pointer to character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14   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15            p_x = &amp;x;        // p_x points to x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000022   0F41         MOV.W   SP,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000024   814F0800     MOV.W   R15, 0x8(SP)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56D8C-4E99-4039-B55B-293CFCA02AB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C, cont’d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911225" y="1239838"/>
            <a:ext cx="7077075" cy="45100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16            y1 = 10 + x;     // new value to y1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000028   2F41         MOV.W   @SP,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00002A   3F500A00     ADD.W   #0xa,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00002E   814F0600     MOV.W   R15, 0x6(SP)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17            y2 = -1;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000032   B1430A00     MOV.W   #0xffff, 0xa(SP)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000036   B1430C00     MOV.W   #0xffff, 0xc(SP)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18            p_y2 = &amp;y2;      // pointer p_y2 points to y2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00003A   0F41         MOV.W   SP,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00003C   3F500A00     ADD.W   #0xa,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000040   814F0400     MOV.W   R15, 0x4(SP)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19            y3 = 10 + *p_y2;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000044   1F410400     MOV.W   0x4(SP),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000048   2E4F         MOV.W   @R15, R14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00004A   1F4F0200     MOV.W   0x2(R15),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00004E   3E500A00     ADD.W   #0xa, R14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000052   0F63         ADDC.W  #0x0,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000054   814E0E00     MOV.W   R14, 0xe(SP)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000058   814F1000     MOV.W   R15, 0x10(SP)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20            p_mya = mya;     // p_mya points to array mya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00005C   0F41         MOV.W   SP,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00005E   3F501200     ADD.W   #0x12, R15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000062   814F0200     MOV.W   R15, 0x2(SP)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21            p_mya = p_mya + 3;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\   000066   B15003000200 ADD.W   #0x3, 0x2(SP)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14EEA-C06C-48B3-B36F-B64ADFC47D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and the MSP430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and the MSP430 instruction set</a:t>
            </a:r>
          </a:p>
          <a:p>
            <a:pPr eaLnBrk="1" hangingPunct="1"/>
            <a:r>
              <a:rPr lang="en-US" smtClean="0"/>
              <a:t>C data types and implementation</a:t>
            </a:r>
          </a:p>
          <a:p>
            <a:pPr eaLnBrk="1" hangingPunct="1"/>
            <a:r>
              <a:rPr lang="en-US" smtClean="0"/>
              <a:t>Storage classes</a:t>
            </a:r>
          </a:p>
          <a:p>
            <a:pPr eaLnBrk="1" hangingPunct="1"/>
            <a:r>
              <a:rPr lang="en-US" smtClean="0"/>
              <a:t>Functions and parameters</a:t>
            </a:r>
          </a:p>
          <a:p>
            <a:pPr eaLnBrk="1" hangingPunct="1"/>
            <a:r>
              <a:rPr lang="en-US" smtClean="0"/>
              <a:t>Pointers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A6E4D-E586-42C2-B065-77300C2D7A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 C Program: Example #1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338263"/>
            <a:ext cx="5314950" cy="3290887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#include "io430.h"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int main( void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int i1, i2;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unsigned int ui1;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short int sint1;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long int lint2;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int a[4];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// Stop watchdog timer to prevent time out reset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WDTCTL = WDTPW + WDTHOLD;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i1 = 2; i2 = -2;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ui1=65535;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sint1=127;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lint2=128243;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a[0]=20; a[1]=9;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62144A-CF1B-43AE-9135-9CDA1584D44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#1 Compiler Generated List File </a:t>
            </a:r>
            <a:br>
              <a:rPr lang="en-US" sz="2800" smtClean="0"/>
            </a:br>
            <a:r>
              <a:rPr lang="en-US" sz="2800" smtClean="0"/>
              <a:t>(no optimization)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6950" y="1195388"/>
            <a:ext cx="7839075" cy="5529262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###############################################################################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  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IAR MSP430 C/C++ Compiler V4.11C/W32  [Kickstart]     21/Sep/2008  20:24:33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Copyright 1996-2008 IAR Systems. All rights reserved.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  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__rt_version  =  3 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__double_size =  32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__reg_r4      =  free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__reg_r5      =  free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__pic         =  no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__core        =  430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Source file   =  C:\Documents and Settings\Aleksandar\My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Documents\Work\teaching\cpe323-08F\tutorial\test_dtypes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.c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Command line  =  "C:\Documents and Settings\Aleksandar\My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Documents\Work\teaching\cpe323-08F\tutorial\test_dtypes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.c" -lC "C:\Documents and Settings\Aleksandar\My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Documents\Work\teaching\cpe323-08F\tutorial\Debug\List\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" -o "C:\Documents and Settings\Aleksandar\My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Documents\Work\teaching\cpe323-08F\tutorial\Debug\Obj\"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 --no_cse --no_unroll --no_inline --no_code_motion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--no_tbaa --debug -D__MSP430F149__ -e --double=32 -I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"C:\Program Files\IAR Systems\Embedded Workbench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5.0\430\INC\" -Ol --multiplier=16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List file     =  C:\Documents and Settings\Aleksandar\My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Documents\Work\teaching\cpe323-08F\tutorial\Debug\List\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test_dtypes.lst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Object file   =  C:\Documents and Settings\Aleksandar\My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Documents\Work\teaching\cpe323-08F\tutorial\Debug\Obj\t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est_dtypes.r43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  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                                                                          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###############################################################################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2B220-E320-410A-9182-F789BA687A3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#1 Compiler Generated List File </a:t>
            </a:r>
            <a:br>
              <a:rPr lang="en-US" sz="2800" smtClean="0"/>
            </a:br>
            <a:r>
              <a:rPr lang="en-US" sz="2800" smtClean="0"/>
              <a:t>(no optimization)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9663" y="1195388"/>
            <a:ext cx="7181850" cy="5519737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          #include "io430.h"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            In  segment DATA16_AN, at 0x120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union &lt;unnamed&gt; volatile __data16 _A_WDTCTL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_A_WDTCTL: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000000                DS8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            In  segment CODE, align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2          int main( void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                  main: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000000   0A12         PUSH.W  R10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000002   0812         PUSH.W  R8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000004   0912         PUSH.W  R9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000006   3182         SUB.W   #0x8, SP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3            int i1, i2;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             ^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Warning[Pe550]: variable "i1" was set but never used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int i1, i2;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  ^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"C:\Documents and Settings\Aleksandar\My Documents\Work\teaching\cpe323-08F\tutorial\test_dtypes.c",3  Warning[Pe550]: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variable "i2" was set but never used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4            unsigned int ui1;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                      ^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Warning[Pe550]: variable "ui1" was set but never used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5            short int sint1;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                   ^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Warning[Pe550]: variable "sint1" was set but never used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6            long int lint2;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                  ^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Warning[Pe550]: variable "lint2" was set but never used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7            int a[4];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                 ^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Warning[Pe550]: variable "a" was set but never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6C0210-1D5C-4E52-BD44-1EDD63879A0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#1 Compiler Generated List File </a:t>
            </a:r>
            <a:br>
              <a:rPr lang="en-US" sz="2800" smtClean="0"/>
            </a:br>
            <a:r>
              <a:rPr lang="en-US" sz="2800" smtClean="0"/>
              <a:t>(no optimization)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525" y="1425575"/>
            <a:ext cx="6543675" cy="4005263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	  8            // Stop watchdog timer to prevent time out reset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 9            WDTCTL = WDTPW + WDTHOLD;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000008   B240805A2001 MOV.W   #0x5a80, &amp;0x120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10            i1 = 2; i2 = -2;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00000E   2F43         MOV.W   #0x2, R15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000010   3E40FEFF     MOV.W   #0xfffe, R14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11            ui1=65535;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000014   3D43         MOV.W   #0xffff, R13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12            sint1=127;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000016   3A407F00     MOV.W   #0x7f, R10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13            lint2=128243;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00001A   3840F3F4     MOV.W   #0xf4f3, R8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00001E   1943         MOV.W   #0x1, R9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14            a[0]=20; a[1]=9;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000020   B14014000000 MOV.W   #0x14, 0(SP)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000026   B14009000200 MOV.W   #0x9, 0x2(SP)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15        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00002C   0C43         MOV.W   #0x0, R12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00002E   3152         ADD.W   #0x8, SP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000030   3941         POP.W   R9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000032   3841         POP.W   R8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000034   3A41         POP.W   R10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000036   3041         RET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\   000038                REQUIRE _A_WDTCTL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  16 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200" b="1" smtClean="0">
                <a:latin typeface="Courier New" pitchFamily="49" charset="0"/>
              </a:rPr>
              <a:t>   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254625" y="2652713"/>
            <a:ext cx="3733800" cy="39385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Maximum stack usage in bytes: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Function CSTACK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-------- ------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main        16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Segment part sizes: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Function/Label Bytes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-------------- -----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_A_WDTCTL         2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   main             56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56 bytes in segment CODE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2 bytes in segment DATA16_AN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56 bytes of CODE memory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  0 bytes of DATA memory (+ 2 bytes shared)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Errors: none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</a:rPr>
              <a:t>Warnings: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38892-81E8-4116-B630-FB4C01DDF8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Data Types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98463" y="1951038"/>
            <a:ext cx="8548687" cy="4305300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>
                <a:latin typeface="Arial" charset="0"/>
              </a:rPr>
              <a:t>Data type 	Size 	Range 	Alignment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bool 	8 bits 	0 to 1 	1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char 	8 bits 	 to 255 	1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signed char 	8 bits 	-128 to 127 	1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unsigned char 	8 bits 	0 to 255 	1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signed short 	16 bits 	-32768 to 32767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unsigned short 	16 bits 	0 to 65535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signed int 	16 bits 	-32768 to 32767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unsigned int 	16 bits 	0 to 65535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signed long 	32 bits 	-2</a:t>
            </a:r>
            <a:r>
              <a:rPr lang="en-US" sz="1600" b="0" baseline="30000">
                <a:latin typeface="Arial" charset="0"/>
              </a:rPr>
              <a:t>31</a:t>
            </a:r>
            <a:r>
              <a:rPr lang="en-US" sz="1600" b="0">
                <a:latin typeface="Arial" charset="0"/>
              </a:rPr>
              <a:t> to 2</a:t>
            </a:r>
            <a:r>
              <a:rPr lang="en-US" sz="1600" b="0" baseline="30000">
                <a:latin typeface="Arial" charset="0"/>
              </a:rPr>
              <a:t>31</a:t>
            </a:r>
            <a:r>
              <a:rPr lang="en-US" sz="1600" b="0">
                <a:latin typeface="Arial" charset="0"/>
              </a:rPr>
              <a:t>-1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unsigned long 	32 bits 	0 to 2</a:t>
            </a:r>
            <a:r>
              <a:rPr lang="en-US" sz="1600" b="0" baseline="30000">
                <a:latin typeface="Arial" charset="0"/>
              </a:rPr>
              <a:t>32</a:t>
            </a:r>
            <a:r>
              <a:rPr lang="en-US" sz="1600" b="0">
                <a:latin typeface="Arial" charset="0"/>
              </a:rPr>
              <a:t>-1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signed long long 	64 bits 	-2</a:t>
            </a:r>
            <a:r>
              <a:rPr lang="en-US" sz="1600" b="0" baseline="30000">
                <a:latin typeface="Arial" charset="0"/>
              </a:rPr>
              <a:t>63</a:t>
            </a:r>
            <a:r>
              <a:rPr lang="en-US" sz="1600" b="0">
                <a:latin typeface="Arial" charset="0"/>
              </a:rPr>
              <a:t> to 2</a:t>
            </a:r>
            <a:r>
              <a:rPr lang="en-US" sz="1600" b="0" baseline="30000">
                <a:latin typeface="Arial" charset="0"/>
              </a:rPr>
              <a:t>63</a:t>
            </a:r>
            <a:r>
              <a:rPr lang="en-US" sz="1600" b="0">
                <a:latin typeface="Arial" charset="0"/>
              </a:rPr>
              <a:t>-1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unsigned long long 	64 bits 	0 to 2</a:t>
            </a:r>
            <a:r>
              <a:rPr lang="en-US" sz="1600" b="0" baseline="30000">
                <a:latin typeface="Arial" charset="0"/>
              </a:rPr>
              <a:t>64</a:t>
            </a:r>
            <a:r>
              <a:rPr lang="en-US" sz="1600" b="0">
                <a:latin typeface="Arial" charset="0"/>
              </a:rPr>
              <a:t>-1 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endParaRPr lang="en-US" sz="1600" b="0">
              <a:latin typeface="Arial" charset="0"/>
            </a:endParaRP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float	32 bits		2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double	32 bits		2 (*)</a:t>
            </a:r>
          </a:p>
          <a:p>
            <a:pPr defTabSz="762000">
              <a:tabLst>
                <a:tab pos="2400300" algn="l"/>
                <a:tab pos="3651250" algn="l"/>
                <a:tab pos="5484813" algn="ctr"/>
                <a:tab pos="7143750" algn="ctr"/>
              </a:tabLst>
            </a:pPr>
            <a:r>
              <a:rPr lang="en-US" sz="1600" b="0">
                <a:latin typeface="Arial" charset="0"/>
              </a:rPr>
              <a:t>double	64 bits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Intro2EmbeddedSystems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74B97A-A5C3-4D8E-9654-E5997A56DC2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Data Types, cont’d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877888" y="1376363"/>
            <a:ext cx="8097837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b="0">
                <a:latin typeface="Arial" charset="0"/>
              </a:rPr>
              <a:t>Local variables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b="0">
                <a:latin typeface="Arial" charset="0"/>
              </a:rPr>
              <a:t>Defined inside a function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b="0">
                <a:latin typeface="Arial" charset="0"/>
              </a:rPr>
              <a:t>Cannot be accessed from outside the function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b="0">
                <a:latin typeface="Arial" charset="0"/>
              </a:rPr>
              <a:t>Normally lost when a return from the function is made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b="0">
                <a:latin typeface="Arial" charset="0"/>
              </a:rPr>
              <a:t>Global variables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b="0">
                <a:latin typeface="Arial" charset="0"/>
              </a:rPr>
              <a:t>Defined outside a function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b="0">
                <a:latin typeface="Arial" charset="0"/>
              </a:rPr>
              <a:t>Can be accessed both from inside and outside the function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b="0">
                <a:latin typeface="Arial" charset="0"/>
              </a:rPr>
              <a:t>Variables defined in a block exist only within that block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954088" y="4013200"/>
            <a:ext cx="7234237" cy="2335213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int i; /*global variable, visible to everything from this point*/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void function_1(void) /*A function with no parameters*/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{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	int k; /*Integer k is local to function_1*/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		{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			int q; /*Integer q exists only in this block*/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			int j; /*Integer j is local and not the same as j in main*/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		}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}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void main(void)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{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	int j; /*Integer j is local to this block within function main*/ </a:t>
            </a:r>
          </a:p>
          <a:p>
            <a:pPr defTabSz="762000" eaLnBrk="0" hangingPunct="0">
              <a:lnSpc>
                <a:spcPct val="60000"/>
              </a:lnSpc>
              <a:spcAft>
                <a:spcPts val="500"/>
              </a:spcAft>
              <a:tabLst>
                <a:tab pos="230188" algn="l"/>
                <a:tab pos="461963" algn="l"/>
                <a:tab pos="692150" algn="l"/>
                <a:tab pos="909638" algn="l"/>
              </a:tabLst>
            </a:pPr>
            <a:r>
              <a:rPr lang="en-US" sz="1200">
                <a:latin typeface="Courier New" pitchFamily="49" charset="0"/>
              </a:rPr>
              <a:t>	} /*This is the point at which integer j ceases to exist*/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2648</TotalTime>
  <Words>3259</Words>
  <Application>Microsoft Office PowerPoint</Application>
  <PresentationFormat>On-screen Show (4:3)</PresentationFormat>
  <Paragraphs>689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Tahoma</vt:lpstr>
      <vt:lpstr>Arial</vt:lpstr>
      <vt:lpstr>Wingdings</vt:lpstr>
      <vt:lpstr>Times New Roman</vt:lpstr>
      <vt:lpstr>Courier New</vt:lpstr>
      <vt:lpstr>Blends</vt:lpstr>
      <vt:lpstr>CPE 323 Introduction to  Embedded Computer Systems: MSP430: Assembly Language and C</vt:lpstr>
      <vt:lpstr>Assembly Language and C</vt:lpstr>
      <vt:lpstr>C and the MSP430</vt:lpstr>
      <vt:lpstr>Compiling a C Program: Example #1</vt:lpstr>
      <vt:lpstr>Example #1 Compiler Generated List File  (no optimization)</vt:lpstr>
      <vt:lpstr>Example #1 Compiler Generated List File  (no optimization)</vt:lpstr>
      <vt:lpstr>Example #1 Compiler Generated List File  (no optimization)</vt:lpstr>
      <vt:lpstr>C Data Types</vt:lpstr>
      <vt:lpstr>C Data Types, cont’d</vt:lpstr>
      <vt:lpstr>Storage Class Specifiers</vt:lpstr>
      <vt:lpstr>Storage Class Modifiers</vt:lpstr>
      <vt:lpstr>Compiling a C Program: Example #2</vt:lpstr>
      <vt:lpstr>Example #2 Compiler Generated List File  (no optimization)</vt:lpstr>
      <vt:lpstr>Example #2 Compiler Generated List File  (no optimization)</vt:lpstr>
      <vt:lpstr>Factorial</vt:lpstr>
      <vt:lpstr>Factorial: List File</vt:lpstr>
      <vt:lpstr>Factorial: List File</vt:lpstr>
      <vt:lpstr>Functions and Parameters</vt:lpstr>
      <vt:lpstr>Functions and Parameters</vt:lpstr>
      <vt:lpstr>Functions and Parameters</vt:lpstr>
      <vt:lpstr>Pointers and C</vt:lpstr>
      <vt:lpstr>Pointers and C, cont’d</vt:lpstr>
      <vt:lpstr>Pointers and C, cont’d</vt:lpstr>
    </vt:vector>
  </TitlesOfParts>
  <Company>UAH / Microsoft MOLP Program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Microcomputers notes</dc:title>
  <dc:creator>Emil Jovanov</dc:creator>
  <cp:lastModifiedBy>milenka</cp:lastModifiedBy>
  <cp:revision>163</cp:revision>
  <cp:lastPrinted>2000-08-31T19:14:43Z</cp:lastPrinted>
  <dcterms:created xsi:type="dcterms:W3CDTF">2000-08-22T23:43:45Z</dcterms:created>
  <dcterms:modified xsi:type="dcterms:W3CDTF">2012-02-08T16:40:19Z</dcterms:modified>
</cp:coreProperties>
</file>