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33"/>
  </p:notesMasterIdLst>
  <p:handoutMasterIdLst>
    <p:handoutMasterId r:id="rId34"/>
  </p:handoutMasterIdLst>
  <p:sldIdLst>
    <p:sldId id="641" r:id="rId2"/>
    <p:sldId id="996" r:id="rId3"/>
    <p:sldId id="730" r:id="rId4"/>
    <p:sldId id="978" r:id="rId5"/>
    <p:sldId id="979" r:id="rId6"/>
    <p:sldId id="731" r:id="rId7"/>
    <p:sldId id="949" r:id="rId8"/>
    <p:sldId id="950" r:id="rId9"/>
    <p:sldId id="951" r:id="rId10"/>
    <p:sldId id="980" r:id="rId11"/>
    <p:sldId id="952" r:id="rId12"/>
    <p:sldId id="984" r:id="rId13"/>
    <p:sldId id="985" r:id="rId14"/>
    <p:sldId id="986" r:id="rId15"/>
    <p:sldId id="987" r:id="rId16"/>
    <p:sldId id="988" r:id="rId17"/>
    <p:sldId id="989" r:id="rId18"/>
    <p:sldId id="990" r:id="rId19"/>
    <p:sldId id="953" r:id="rId20"/>
    <p:sldId id="954" r:id="rId21"/>
    <p:sldId id="955" r:id="rId22"/>
    <p:sldId id="956" r:id="rId23"/>
    <p:sldId id="981" r:id="rId24"/>
    <p:sldId id="982" r:id="rId25"/>
    <p:sldId id="983" r:id="rId26"/>
    <p:sldId id="957" r:id="rId27"/>
    <p:sldId id="991" r:id="rId28"/>
    <p:sldId id="992" r:id="rId29"/>
    <p:sldId id="993" r:id="rId30"/>
    <p:sldId id="994" r:id="rId31"/>
    <p:sldId id="995" r:id="rId3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990099"/>
    <a:srgbClr val="0033CC"/>
    <a:srgbClr val="CC3300"/>
    <a:srgbClr val="969696"/>
    <a:srgbClr val="33CC33"/>
    <a:srgbClr val="CC9900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>
        <p:scale>
          <a:sx n="75" d="100"/>
          <a:sy n="75" d="100"/>
        </p:scale>
        <p:origin x="-1349" y="-4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-2654" y="-77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4" rIns="96606" bIns="48304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4" rIns="96606" bIns="48304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4" rIns="96606" bIns="48304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Alex Milenkovich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4" rIns="96606" bIns="48304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0C028655-BE4B-46C1-9111-5FC35346F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4" rIns="96606" bIns="48304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4" rIns="96606" bIns="48304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5963"/>
            <a:ext cx="4806950" cy="36052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4" rIns="96606" bIns="483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4" rIns="96606" bIns="48304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Alex </a:t>
            </a:r>
            <a:r>
              <a:rPr lang="en-US" dirty="0" err="1"/>
              <a:t>Milenkovich</a:t>
            </a: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4" rIns="96606" bIns="48304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785CE0D1-6AE3-4EB3-931E-25002109DA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Alex </a:t>
            </a:r>
            <a:r>
              <a:rPr lang="en-US" dirty="0" err="1"/>
              <a:t>Milenkovich</a:t>
            </a:r>
            <a:endParaRPr lang="en-US"/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DD3222-7DAD-4EFD-81F7-6CB60C25BC8E}" type="slidenum">
              <a:rPr lang="en-US"/>
              <a:pPr/>
              <a:t>1</a:t>
            </a:fld>
            <a:endParaRPr lang="en-US"/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419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7CF08F-4459-49DD-AFBB-8B310F353449}" type="slidenum">
              <a:rPr lang="en-US"/>
              <a:pPr/>
              <a:t>3</a:t>
            </a:fld>
            <a:endParaRPr lang="en-US"/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B42431-4116-483C-88A4-6F88244D7CD6}" type="slidenum">
              <a:rPr lang="en-US"/>
              <a:pPr/>
              <a:t>4</a:t>
            </a:fld>
            <a:endParaRPr lang="en-US"/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602CEA-48FF-4744-8287-3A4FFC26841B}" type="slidenum">
              <a:rPr lang="en-US"/>
              <a:pPr/>
              <a:t>6</a:t>
            </a:fld>
            <a:endParaRPr lang="en-US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558092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990600" y="1408113"/>
            <a:ext cx="7947025" cy="1563687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58093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820738" y="3624263"/>
            <a:ext cx="7620000" cy="2463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/>
              <a:t>CPE 323 </a:t>
            </a:r>
          </a:p>
        </p:txBody>
      </p:sp>
      <p:sp>
        <p:nvSpPr>
          <p:cNvPr id="16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8A70B7F-15B0-4890-9C97-8765C1B6D2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CPE 323 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91E1A-4D52-40CE-9012-C86B93BF9D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160338"/>
            <a:ext cx="2039938" cy="64373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0575" y="160338"/>
            <a:ext cx="5972175" cy="64373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CPE 323 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EC858-94B2-4996-9355-A3DF00BF06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CPE 323 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27AC3-A228-432F-9490-4A39DDCA6C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CPE 323 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F06BA-F9C9-4722-A0D4-6786B0D105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0575" y="1304925"/>
            <a:ext cx="4005263" cy="529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8238" y="1304925"/>
            <a:ext cx="4006850" cy="529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CPE 323 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94CF9-098F-46F0-89A5-D0E8F4DB4D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CPE 323 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D8894-849C-4EEE-AA5A-52E689D132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CPE 323 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E7376-CD3A-4B46-970B-6B595C7A7F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CPE 323 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4B5AC-4B05-4954-9CAF-B64274EA95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CPE 323 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BC2E6-74B7-4DB8-9075-6CA20E68AD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CPE 323 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B0BF3-A484-4C7D-93BF-0CCC53ECA9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ChangeArrowheads="1"/>
          </p:cNvSpPr>
          <p:nvPr/>
        </p:nvSpPr>
        <p:spPr bwMode="ltGray">
          <a:xfrm>
            <a:off x="417513" y="455613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dirty="0"/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ltGray">
          <a:xfrm>
            <a:off x="800100" y="4556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dirty="0"/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ltGray">
          <a:xfrm>
            <a:off x="541338" y="87788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dirty="0"/>
          </a:p>
        </p:txBody>
      </p:sp>
      <p:sp>
        <p:nvSpPr>
          <p:cNvPr id="557061" name="Rectangle 5"/>
          <p:cNvSpPr>
            <a:spLocks noChangeArrowheads="1"/>
          </p:cNvSpPr>
          <p:nvPr/>
        </p:nvSpPr>
        <p:spPr bwMode="ltGray">
          <a:xfrm>
            <a:off x="911225" y="8778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dirty="0"/>
          </a:p>
        </p:txBody>
      </p:sp>
      <p:sp>
        <p:nvSpPr>
          <p:cNvPr id="557062" name="Rectangle 6"/>
          <p:cNvSpPr>
            <a:spLocks noChangeArrowheads="1"/>
          </p:cNvSpPr>
          <p:nvPr/>
        </p:nvSpPr>
        <p:spPr bwMode="ltGray">
          <a:xfrm>
            <a:off x="127000" y="8048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dirty="0"/>
          </a:p>
        </p:txBody>
      </p:sp>
      <p:sp>
        <p:nvSpPr>
          <p:cNvPr id="557063" name="Rectangle 7"/>
          <p:cNvSpPr>
            <a:spLocks noChangeArrowheads="1"/>
          </p:cNvSpPr>
          <p:nvPr/>
        </p:nvSpPr>
        <p:spPr bwMode="gray">
          <a:xfrm>
            <a:off x="762000" y="447675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dirty="0"/>
          </a:p>
        </p:txBody>
      </p:sp>
      <p:sp>
        <p:nvSpPr>
          <p:cNvPr id="557064" name="Rectangle 8"/>
          <p:cNvSpPr>
            <a:spLocks noChangeArrowheads="1"/>
          </p:cNvSpPr>
          <p:nvPr/>
        </p:nvSpPr>
        <p:spPr bwMode="gray">
          <a:xfrm>
            <a:off x="442913" y="1138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60338"/>
            <a:ext cx="7793037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0575" y="1304925"/>
            <a:ext cx="8164513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70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70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dirty="0"/>
              <a:t>CPE 323 </a:t>
            </a:r>
          </a:p>
        </p:txBody>
      </p:sp>
      <p:sp>
        <p:nvSpPr>
          <p:cNvPr id="5570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CBCF02F-B8AD-4F6B-B810-EE60D6973A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CPE 323 Introduction to </a:t>
            </a:r>
            <a:br>
              <a:rPr lang="en-US" sz="3200" dirty="0" smtClean="0"/>
            </a:br>
            <a:r>
              <a:rPr lang="en-US" sz="3200" dirty="0" smtClean="0"/>
              <a:t>Embedded Computer Systems:</a:t>
            </a:r>
            <a:br>
              <a:rPr lang="en-US" sz="3200" dirty="0" smtClean="0"/>
            </a:br>
            <a:r>
              <a:rPr lang="en-US" sz="3200" dirty="0" smtClean="0"/>
              <a:t>The MSP430 Clock System</a:t>
            </a:r>
          </a:p>
        </p:txBody>
      </p:sp>
      <p:sp>
        <p:nvSpPr>
          <p:cNvPr id="3075" name="Rectangle 1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Instructor: Dr Aleksandar Milenkovic</a:t>
            </a:r>
            <a:br>
              <a:rPr lang="en-US" dirty="0" smtClean="0"/>
            </a:br>
            <a:r>
              <a:rPr lang="en-US" dirty="0" smtClean="0"/>
              <a:t>Lecture Notes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FLL+ Clock Module (cont’d)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2400" dirty="0" smtClean="0"/>
              <a:t>Four clock signals are available from the FLL+ module</a:t>
            </a:r>
          </a:p>
          <a:p>
            <a:r>
              <a:rPr lang="en-US" sz="2400" dirty="0" smtClean="0"/>
              <a:t>ACLK: Auxiliary clock</a:t>
            </a:r>
          </a:p>
          <a:p>
            <a:pPr lvl="1"/>
            <a:r>
              <a:rPr lang="en-US" sz="2000" dirty="0" smtClean="0"/>
              <a:t>The ACLK is the LFXT1CLK clock source. ACLK is software selectable for individual peripheral modules</a:t>
            </a:r>
          </a:p>
          <a:p>
            <a:r>
              <a:rPr lang="en-US" sz="2400" dirty="0" smtClean="0"/>
              <a:t>ACLK/n: Buffered output of the ACLK</a:t>
            </a:r>
          </a:p>
          <a:p>
            <a:pPr lvl="1"/>
            <a:r>
              <a:rPr lang="en-US" sz="2000" dirty="0" smtClean="0"/>
              <a:t>The ACLK/n is ACLK divided by 1,2,4 or 8 and only used externally</a:t>
            </a:r>
          </a:p>
          <a:p>
            <a:r>
              <a:rPr lang="en-US" sz="2400" dirty="0" smtClean="0"/>
              <a:t>MCLK: Master clock used by the CPU and system</a:t>
            </a:r>
          </a:p>
          <a:p>
            <a:pPr lvl="1"/>
            <a:r>
              <a:rPr lang="en-US" sz="2000" dirty="0" smtClean="0"/>
              <a:t>Software selectable as LFXT1CLK, XT2CLK (if available), or DCOCLK</a:t>
            </a:r>
          </a:p>
          <a:p>
            <a:pPr lvl="1"/>
            <a:r>
              <a:rPr lang="en-US" sz="2000" dirty="0" smtClean="0"/>
              <a:t>MCLK can be divided by 1, 2, 4, or 8 within the FLL block</a:t>
            </a:r>
          </a:p>
          <a:p>
            <a:r>
              <a:rPr lang="en-US" sz="2400" dirty="0" smtClean="0"/>
              <a:t>SMCLK: Sub-main clock, used by peripheral modules</a:t>
            </a:r>
          </a:p>
          <a:p>
            <a:pPr lvl="1"/>
            <a:r>
              <a:rPr lang="en-US" sz="2000" dirty="0" smtClean="0"/>
              <a:t>Software selectable as XT2CLK (if available), or DCOCLK</a:t>
            </a:r>
          </a:p>
        </p:txBody>
      </p:sp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</a:t>
            </a:r>
            <a:endParaRPr lang="en-US"/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ED10-E781-470E-80A3-8236D5AF53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9A45EF-B65C-4F99-B733-81AA7B5B5AB9}" type="slidenum">
              <a:rPr lang="en-US"/>
              <a:pPr/>
              <a:t>11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FLL+ Clock Module Operation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After a PUC, MCLK and SMCLK are sourced from DCOCLK at 32 times the ACLK frequency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When a 32,768-Hz crystal is used for ACLK, MCLK and SMCLK will stabilize to 1.048576 MHz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Status register control bits SCG0, SCG1, OSCOFF, and CPUOFF configure the MSP430 operating modes and enable or disable components of the FLL+ clock module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SCFQCTL, SCFI0, SCFI1, FLL_CTL0, and FLL_CTL1 registers configure the FLL+ clock module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FLL+ can be configured or reconfigured by software at any time during program execution.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Example, </a:t>
            </a:r>
            <a:r>
              <a:rPr lang="en-US" sz="1800" dirty="0" smtClean="0"/>
              <a:t>MCLK = 64 × ACLK = 2097152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BIC #GIE,SR ; Disable interrupts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MOV.B #(64−1),&amp;SCFQTL ; MCLK = 64 * ACLK, DCOPLUS=0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MOV.B #FN_2,&amp;SCFIO ; Select DCO range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BIS #GIE,SR ; Enable interrupts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729F50-9731-4B6F-BC73-8114EEC5463B}" type="slidenum">
              <a:rPr lang="en-US"/>
              <a:pPr/>
              <a:t>12</a:t>
            </a:fld>
            <a:endParaRPr 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FLL+ Clock Module Registers</a:t>
            </a:r>
          </a:p>
        </p:txBody>
      </p:sp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530" y="1378585"/>
            <a:ext cx="8191500" cy="28003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SCFQCTL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27AC3-A228-432F-9490-4A39DDCA6CF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1524000"/>
            <a:ext cx="8296275" cy="38100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SCFI0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27AC3-A228-432F-9490-4A39DDCA6CF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283" y="1263014"/>
            <a:ext cx="7366317" cy="5192079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8" name="Rectangle 7"/>
          <p:cNvSpPr/>
          <p:nvPr/>
        </p:nvSpPr>
        <p:spPr bwMode="auto">
          <a:xfrm>
            <a:off x="2529840" y="1849120"/>
            <a:ext cx="3586480" cy="955040"/>
          </a:xfrm>
          <a:prstGeom prst="rect">
            <a:avLst/>
          </a:prstGeom>
          <a:solidFill>
            <a:schemeClr val="accent1">
              <a:alpha val="26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116320" y="1849120"/>
            <a:ext cx="1788160" cy="955040"/>
          </a:xfrm>
          <a:prstGeom prst="rect">
            <a:avLst/>
          </a:prstGeom>
          <a:solidFill>
            <a:schemeClr val="accent6">
              <a:lumMod val="60000"/>
              <a:lumOff val="40000"/>
              <a:alpha val="26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SCFI1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27AC3-A228-432F-9490-4A39DDCA6CF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3760" y="1800225"/>
            <a:ext cx="7789228" cy="3101183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8" name="Rectangle 7"/>
          <p:cNvSpPr/>
          <p:nvPr/>
        </p:nvSpPr>
        <p:spPr bwMode="auto">
          <a:xfrm>
            <a:off x="5669280" y="2387600"/>
            <a:ext cx="2773680" cy="955040"/>
          </a:xfrm>
          <a:prstGeom prst="rect">
            <a:avLst/>
          </a:prstGeom>
          <a:solidFill>
            <a:schemeClr val="accent6">
              <a:lumMod val="60000"/>
              <a:lumOff val="40000"/>
              <a:alpha val="26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FLL-CTL0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27AC3-A228-432F-9490-4A39DDCA6CF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040" y="46028"/>
            <a:ext cx="6156960" cy="647288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FLL-CTL1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27AC3-A228-432F-9490-4A39DDCA6CF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3688" y="-1"/>
            <a:ext cx="5272481" cy="68580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IE1,</a:t>
            </a:r>
            <a:br>
              <a:rPr lang="en-US" dirty="0" smtClean="0"/>
            </a:br>
            <a:r>
              <a:rPr lang="en-US" dirty="0" smtClean="0"/>
              <a:t>IFG1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27AC3-A228-432F-9490-4A39DDCA6CF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6882" y="0"/>
            <a:ext cx="5904399" cy="321056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993" y="3568700"/>
            <a:ext cx="6161087" cy="298461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LFXT1 Oscillator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Low-frequency (LF) mode (XTS_FLL=0) with 32,768 Hz watch crystal connected to XIN and XOUT</a:t>
            </a:r>
          </a:p>
          <a:p>
            <a:r>
              <a:rPr lang="en-US" dirty="0" smtClean="0"/>
              <a:t>High-frequency (HF) mode (XTS_FLL=1) with high-frequency crystals or resonators connected to XIN and XOUT  (~450 KHz to 8 MHz)</a:t>
            </a:r>
          </a:p>
          <a:p>
            <a:r>
              <a:rPr lang="en-US" dirty="0" err="1" smtClean="0"/>
              <a:t>XCPxPF</a:t>
            </a:r>
            <a:r>
              <a:rPr lang="en-US" dirty="0" smtClean="0"/>
              <a:t> bits configure the internally provided load capacitance for the LFXT1 crystal (1, 6, 8, or 10 pF)</a:t>
            </a:r>
          </a:p>
          <a:p>
            <a:r>
              <a:rPr lang="en-US" dirty="0" smtClean="0"/>
              <a:t>OSCOFF bit can be set to disable LFXT1</a:t>
            </a:r>
          </a:p>
        </p:txBody>
      </p:sp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</a:t>
            </a:r>
            <a:endParaRPr lang="en-US"/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0E8E-D712-4C8E-ABA0-2B3B61A6FB1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MSP430xG461x Microcontroller</a:t>
            </a:r>
          </a:p>
        </p:txBody>
      </p:sp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CPE 323 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92BCC8-41DB-487E-A72D-0214E63F68AE}" type="slidenum">
              <a:rPr lang="en-US" smtClean="0"/>
              <a:pPr/>
              <a:t>2</a:t>
            </a:fld>
            <a:endParaRPr lang="en-US" smtClean="0"/>
          </a:p>
        </p:txBody>
      </p:sp>
      <p:pic>
        <p:nvPicPr>
          <p:cNvPr id="614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975" y="1570038"/>
            <a:ext cx="8305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701040" y="2263140"/>
            <a:ext cx="1229360" cy="1079500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D7264E-ED7F-446A-AFD0-542F84A50C52}" type="slidenum">
              <a:rPr lang="en-US"/>
              <a:pPr/>
              <a:t>20</a:t>
            </a:fld>
            <a:endParaRPr 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XT2 Oscillator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XT2 sources XT2CLK and its characteristics are identical to LFXT1 in HF mode, except it does not have internal load capacitors (must be provided externally)</a:t>
            </a:r>
          </a:p>
          <a:p>
            <a:pPr eaLnBrk="1" hangingPunct="1"/>
            <a:r>
              <a:rPr lang="en-US" smtClean="0"/>
              <a:t>XT2OFF bit disables the XT2 oscillator if XT2CLK is not used for MCLK and SMCLK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DCO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Integrated ring oscillator with RC-type characteristics</a:t>
            </a:r>
          </a:p>
          <a:p>
            <a:pPr eaLnBrk="1" hangingPunct="1"/>
            <a:r>
              <a:rPr lang="en-US" sz="2400" dirty="0" smtClean="0"/>
              <a:t>DCO frequency is stabilized by the FLL to  a multiple of ACLK as defined by N (the lowest 7 bits of the SCFQCTL register)</a:t>
            </a:r>
          </a:p>
          <a:p>
            <a:pPr eaLnBrk="1" hangingPunct="1"/>
            <a:r>
              <a:rPr lang="en-US" sz="2400" dirty="0" smtClean="0"/>
              <a:t>DCOPLUS bit sets the </a:t>
            </a:r>
            <a:r>
              <a:rPr lang="en-US" sz="2400" dirty="0" err="1" smtClean="0"/>
              <a:t>f</a:t>
            </a:r>
            <a:r>
              <a:rPr lang="en-US" sz="2400" baseline="-25000" dirty="0" err="1" smtClean="0"/>
              <a:t>DCOCLK</a:t>
            </a:r>
            <a:r>
              <a:rPr lang="en-US" sz="2400" dirty="0" smtClean="0"/>
              <a:t> to </a:t>
            </a:r>
            <a:r>
              <a:rPr lang="en-US" sz="2400" dirty="0" err="1" smtClean="0"/>
              <a:t>f</a:t>
            </a:r>
            <a:r>
              <a:rPr lang="en-US" sz="2400" baseline="-25000" dirty="0" err="1" smtClean="0"/>
              <a:t>DCO</a:t>
            </a:r>
            <a:r>
              <a:rPr lang="en-US" sz="2400" dirty="0" smtClean="0"/>
              <a:t> or </a:t>
            </a:r>
            <a:r>
              <a:rPr lang="en-US" sz="2400" dirty="0" err="1" smtClean="0"/>
              <a:t>f</a:t>
            </a:r>
            <a:r>
              <a:rPr lang="en-US" sz="2400" baseline="-25000" dirty="0" err="1" smtClean="0"/>
              <a:t>DCO</a:t>
            </a:r>
            <a:r>
              <a:rPr lang="en-US" sz="2400" baseline="-25000" dirty="0" smtClean="0"/>
              <a:t>/D</a:t>
            </a:r>
            <a:r>
              <a:rPr lang="en-US" sz="2400" dirty="0" smtClean="0"/>
              <a:t> (divider)</a:t>
            </a:r>
          </a:p>
          <a:p>
            <a:pPr lvl="1" eaLnBrk="1" hangingPunct="1"/>
            <a:r>
              <a:rPr lang="en-US" sz="2000" dirty="0" err="1" smtClean="0"/>
              <a:t>FLLDx</a:t>
            </a:r>
            <a:r>
              <a:rPr lang="en-US" sz="2000" dirty="0" smtClean="0"/>
              <a:t> bits define the divider D to 1, 2, 4 or 8</a:t>
            </a:r>
          </a:p>
          <a:p>
            <a:pPr lvl="1" eaLnBrk="1" hangingPunct="1"/>
            <a:r>
              <a:rPr lang="en-US" sz="2000" dirty="0" smtClean="0"/>
              <a:t>By default DCOPLUS=0 and D=2 (providing 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DCOCLK</a:t>
            </a:r>
            <a:r>
              <a:rPr lang="en-US" sz="2000" dirty="0" smtClean="0"/>
              <a:t>= 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DCO</a:t>
            </a:r>
            <a:r>
              <a:rPr lang="en-US" sz="2000" baseline="-25000" dirty="0" smtClean="0"/>
              <a:t>/2</a:t>
            </a:r>
            <a:r>
              <a:rPr lang="en-US" sz="2000" dirty="0" smtClean="0"/>
              <a:t>)</a:t>
            </a:r>
          </a:p>
          <a:p>
            <a:pPr eaLnBrk="1" hangingPunct="1"/>
            <a:r>
              <a:rPr lang="en-US" sz="2400" dirty="0" smtClean="0"/>
              <a:t>DCOPLUS = 0: </a:t>
            </a:r>
            <a:r>
              <a:rPr lang="en-US" sz="2400" dirty="0" err="1" smtClean="0"/>
              <a:t>f</a:t>
            </a:r>
            <a:r>
              <a:rPr lang="en-US" sz="2400" baseline="-25000" dirty="0" err="1" smtClean="0"/>
              <a:t>DCOCLK</a:t>
            </a:r>
            <a:r>
              <a:rPr lang="en-US" sz="2400" dirty="0" smtClean="0"/>
              <a:t> = (N + 1) x </a:t>
            </a:r>
            <a:r>
              <a:rPr lang="en-US" sz="2400" dirty="0" err="1" smtClean="0"/>
              <a:t>f</a:t>
            </a:r>
            <a:r>
              <a:rPr lang="en-US" sz="2400" baseline="-25000" dirty="0" err="1" smtClean="0"/>
              <a:t>ACLK</a:t>
            </a:r>
            <a:endParaRPr lang="en-US" sz="2400" baseline="-25000" dirty="0" smtClean="0"/>
          </a:p>
          <a:p>
            <a:pPr eaLnBrk="1" hangingPunct="1"/>
            <a:r>
              <a:rPr lang="en-US" sz="2400" dirty="0" smtClean="0"/>
              <a:t>DCOPLUS = 1: </a:t>
            </a:r>
            <a:r>
              <a:rPr lang="en-US" sz="2400" dirty="0" err="1" smtClean="0"/>
              <a:t>f</a:t>
            </a:r>
            <a:r>
              <a:rPr lang="en-US" sz="2400" baseline="-25000" dirty="0" err="1" smtClean="0"/>
              <a:t>DCOCLK</a:t>
            </a:r>
            <a:r>
              <a:rPr lang="en-US" sz="2400" dirty="0" smtClean="0"/>
              <a:t> = D x (N + 1) x </a:t>
            </a:r>
            <a:r>
              <a:rPr lang="en-US" sz="2400" dirty="0" err="1" smtClean="0"/>
              <a:t>f</a:t>
            </a:r>
            <a:r>
              <a:rPr lang="en-US" sz="2400" baseline="-25000" dirty="0" err="1" smtClean="0"/>
              <a:t>ACLK</a:t>
            </a:r>
            <a:endParaRPr lang="en-US" sz="2400" baseline="-25000" dirty="0" smtClean="0"/>
          </a:p>
        </p:txBody>
      </p:sp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6C71CD-489C-4668-9837-CDD20D8F9340}" type="slidenum">
              <a:rPr lang="en-US"/>
              <a:pPr/>
              <a:t>21</a:t>
            </a:fld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8880" y="4763453"/>
            <a:ext cx="3557249" cy="1962467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86428B-04EE-4953-82AD-EC8D1564B68E}" type="slidenum">
              <a:rPr lang="en-US"/>
              <a:pPr/>
              <a:t>22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DCO Frequency Range</a:t>
            </a:r>
          </a:p>
        </p:txBody>
      </p:sp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7760" y="1371600"/>
            <a:ext cx="7217078" cy="54864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DCO Frequency as f(V</a:t>
            </a:r>
            <a:r>
              <a:rPr lang="en-US" baseline="-25000" dirty="0" smtClean="0"/>
              <a:t>CC</a:t>
            </a:r>
            <a:r>
              <a:rPr lang="en-US" dirty="0" smtClean="0"/>
              <a:t>, T</a:t>
            </a:r>
            <a:r>
              <a:rPr lang="en-US" baseline="-25000" dirty="0" smtClean="0"/>
              <a:t>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27AC3-A228-432F-9490-4A39DDCA6CF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5" y="2333625"/>
            <a:ext cx="9001085" cy="263461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DCO </a:t>
            </a:r>
            <a:r>
              <a:rPr lang="en-US" dirty="0" err="1" smtClean="0"/>
              <a:t>Stepsize</a:t>
            </a:r>
            <a:r>
              <a:rPr lang="en-US" dirty="0" smtClean="0"/>
              <a:t> Ratio (</a:t>
            </a:r>
            <a:r>
              <a:rPr lang="en-US" dirty="0" err="1" smtClean="0"/>
              <a:t>Sn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27AC3-A228-432F-9490-4A39DDCA6CF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013" y="1704126"/>
            <a:ext cx="5650547" cy="462936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DCO Ranges </a:t>
            </a:r>
            <a:br>
              <a:rPr lang="en-US" dirty="0" smtClean="0"/>
            </a:br>
            <a:r>
              <a:rPr lang="en-US" dirty="0" smtClean="0"/>
              <a:t>Controlled by FN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27AC3-A228-432F-9490-4A39DDCA6CF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120" y="2188639"/>
            <a:ext cx="8321040" cy="466936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0" y="460375"/>
            <a:ext cx="4286250" cy="170511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Frequency Locked Loop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FLL continuously counts up or down a 10-bit frequency integrator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The output of the frequency integrator that drives the DCO can be read in SCFI1 and SCFI0. The count is adjusted +1 or −1 with each ACLK crystal period.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Five of the integrator bits, SCFI1 bits 7-3, set the DCO frequency tap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Twenty-nine taps are implemented for the DCO (28, 29, 30, and 31 are equivalent), and each is approximately 10% higher than the previous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The modulator mixes two adjacent DCO frequencies to produce fractional taps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SCFI1 bits 2-0 and SCFI0 bits 1-0 are used for the modulator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The DCO starts at the lowest tap after a PUC or when SCFI0 and SCFI1 are cleared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Time must be allowed for the DCO to settle on the proper tap for normal operation. 32 ACLK cycles are required between taps requiring a worst case of 28 x 32 ACLK cycles for the DCO to settle</a:t>
            </a:r>
          </a:p>
        </p:txBody>
      </p:sp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CPE 323 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B698AC-D214-479C-921A-EADACEB37393}" type="slidenum">
              <a:rPr lang="en-US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DCO Modulator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Mixes two adjacent DCO frequencies to produce an intermediate effective frequency and spread the clock energy, reducing electromagnetic interference (EMI)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Mixes the two adjacent frequencies across 32 DCOCLK clock cycles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error of the effective frequency is zero every 32 DCOCLK cycles and does not accumulate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Modulator settings and DCO control are automatically controlled by the FLL hardware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27AC3-A228-432F-9490-4A39DDCA6CF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FLL+ Fail-Safe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Incorporates an oscillator-fault fail-safe feature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Detects an oscillator fault for LFXT1, DCO and XT2</a:t>
            </a:r>
          </a:p>
          <a:p>
            <a:r>
              <a:rPr lang="en-US" dirty="0" smtClean="0"/>
              <a:t>A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vailable fault conditions are: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Low-frequency oscillator fault (LFOF) for LFXT1 in LF mode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High-frequency oscillator fault (XT1OF) for LFXT1 in HF mode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High-frequency oscillator fault (XT2OF) for XT2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DCO fault flag (DCOF) for the DCO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27AC3-A228-432F-9490-4A39DDCA6CF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4535" y="4984898"/>
            <a:ext cx="4965065" cy="187310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#1 (DCO on 2.45 MHz)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//******************************************************************************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//  MSP430xG46x Demo - FLL+, Runs Internal DCO at 2.45MHz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//  Description: This program demonstrates setting the internal DCO to run at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//  2.45MHz with auto-calibration by the FLL+ circuitry.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//  ACLK = LFXT1 = 32768Hz, MCLK = SMCLK = DCO = (74+1) x ACLK = 2457600Hz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//                 MSP430xG461x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//             -----------------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//         /|\|              XIN|-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//          | |                 | 32kHz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//          --|RST          XOUT|-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//            |                 |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//            |             P1.1|--&gt; MCLK = 2.45MHz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//            |                 |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//            |             P1.5|--&gt; ACLK = 32kHz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//            |                 |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//*****************************************************************************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#include  &lt;msp430xG46x.h&gt;</a:t>
            </a: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WDTCTL = WDTPW + WDTHOLD;                 // Stop watchdog timer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FLL_CTL0 |= XCAP18PF;                     // Set load capacitance for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xtal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SCFI0 |= FN_2;                            // x2 DCO, 4MHz nominal DCO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SCFQCTL = 74;                             // (74+1) x 32768 = 2.45Mhz</a:t>
            </a: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P1DIR = 0x22;                             // P1.1 &amp; P1.5 to output direction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P1SEL = 0x22;                             // P1.1 &amp; P1.5 to output MCLK &amp; ACLK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while(1);                                 // Loop in place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CPE 323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27AC3-A228-432F-9490-4A39DDCA6CF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4A86E1-06C4-4EAC-B15D-BE71D785A516}" type="slidenum">
              <a:rPr lang="en-US"/>
              <a:pPr/>
              <a:t>3</a:t>
            </a:fld>
            <a:endParaRPr lang="en-US"/>
          </a:p>
        </p:txBody>
      </p:sp>
      <p:sp>
        <p:nvSpPr>
          <p:cNvPr id="410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Clock System: An Introduction</a:t>
            </a:r>
          </a:p>
        </p:txBody>
      </p:sp>
      <p:sp>
        <p:nvSpPr>
          <p:cNvPr id="4101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Clock – square wave whose edges trigger hardware </a:t>
            </a:r>
          </a:p>
          <a:p>
            <a:pPr eaLnBrk="1" hangingPunct="1"/>
            <a:r>
              <a:rPr lang="en-US" sz="2800" smtClean="0"/>
              <a:t>Traditional clocks: a crystal with frequency of a few MHz is connected to two </a:t>
            </a:r>
            <a:r>
              <a:rPr lang="en-US" sz="2800" smtClean="0">
                <a:sym typeface="Symbol" pitchFamily="18" charset="2"/>
              </a:rPr>
              <a:t></a:t>
            </a:r>
            <a:r>
              <a:rPr lang="en-US" sz="2800" smtClean="0"/>
              <a:t>C pins; internally the clock may be divided by 2 or 4.</a:t>
            </a:r>
          </a:p>
          <a:p>
            <a:pPr eaLnBrk="1" hangingPunct="1"/>
            <a:r>
              <a:rPr lang="en-US" sz="2800" smtClean="0"/>
              <a:t>Typical application cycle in embedded systems</a:t>
            </a:r>
          </a:p>
          <a:p>
            <a:pPr lvl="1" eaLnBrk="1" hangingPunct="1"/>
            <a:r>
              <a:rPr lang="en-US" sz="2400" smtClean="0">
                <a:sym typeface="Symbol" pitchFamily="18" charset="2"/>
              </a:rPr>
              <a:t></a:t>
            </a:r>
            <a:r>
              <a:rPr lang="en-US" sz="2400" smtClean="0"/>
              <a:t>C stays in a low-power mode until </a:t>
            </a:r>
          </a:p>
          <a:p>
            <a:pPr lvl="1" eaLnBrk="1" hangingPunct="1"/>
            <a:r>
              <a:rPr lang="en-US" sz="2400" smtClean="0"/>
              <a:t>An event wakes up </a:t>
            </a:r>
            <a:r>
              <a:rPr lang="en-US" sz="2400" smtClean="0">
                <a:sym typeface="Symbol" pitchFamily="18" charset="2"/>
              </a:rPr>
              <a:t></a:t>
            </a:r>
            <a:r>
              <a:rPr lang="en-US" sz="2400" smtClean="0"/>
              <a:t>C to handle it</a:t>
            </a:r>
          </a:p>
          <a:p>
            <a:pPr eaLnBrk="1" hangingPunct="1"/>
            <a:r>
              <a:rPr lang="en-US" sz="2800" smtClean="0"/>
              <a:t>Often need multiple clocks </a:t>
            </a:r>
            <a:br>
              <a:rPr lang="en-US" sz="2800" smtClean="0"/>
            </a:br>
            <a:r>
              <a:rPr lang="en-US" sz="2800" smtClean="0"/>
              <a:t>(fast for CPU, slow for peripherals)</a:t>
            </a:r>
          </a:p>
          <a:p>
            <a:pPr eaLnBrk="1" hangingPunct="1"/>
            <a:r>
              <a:rPr lang="en-US" sz="2800" smtClean="0"/>
              <a:t>Power consumption: P ~ CV</a:t>
            </a:r>
            <a:r>
              <a:rPr lang="en-US" sz="2800" baseline="30000" smtClean="0"/>
              <a:t>2</a:t>
            </a:r>
            <a:r>
              <a:rPr lang="en-US" sz="2800" smtClean="0"/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#2 (DCO at 8 MHz)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//******************************************************************************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//  MSP430xG46x Demo - FLL+, Runs Internal DCO at 8MHz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//  Description: This program demonstrates setting the internal DCO to run at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//  8MHz with auto-calibration by the FLL+.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//  ACLK = LFXT1 = 32768Hz, MCLK = SMCLK = DCO = (121+1) x 2 x ACLK = 7995392Hz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//                 MSP430xG461x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//             -----------------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//         /|\|              XIN|-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//          | |                 | 32kHz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//          --|RST          XOUT|-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//            |                 |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//            |             P1.1|--&gt; MCLK = 8MHz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//            |                 |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//            |             P1.5|--&gt; ACLK = 32kHz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//*****************************************************************************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#include  &lt;msp430xG46x.h&gt;</a:t>
            </a: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WDTCTL = WDTPW + WDTHOLD;                 // Stop watchdog timer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FLL_CTL0 |= DCOPLUS + XCAP18PF;           // DCO+ set, freq =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xtal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x D x N+1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SCFI0 |= FN_4;                            // x2 DCO freq, 8MHz nominal DCO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SCFQCTL = 121;                            // (121+1) x 32768 x 2 = 7.99 MHz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P1DIR = 0x22;                             // P1.1 &amp; P1.5 to output direction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P1SEL = 0x22;                             // P1.1 &amp; P1.5 to output MCLK &amp; ACLK</a:t>
            </a: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while(1);                                 // Loop in place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CPE 323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27AC3-A228-432F-9490-4A39DDCA6CF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#3 (XT2 HF)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19885"/>
            <a:ext cx="5720080" cy="3287395"/>
          </a:xfrm>
        </p:spPr>
        <p:txBody>
          <a:bodyPr/>
          <a:lstStyle/>
          <a:p>
            <a:pPr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//******************************************************************************</a:t>
            </a:r>
          </a:p>
          <a:p>
            <a:pPr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//   MSP430xG46x Demo - FLL+, MCLK Configured to Operate from XT2 HF XTAL</a:t>
            </a:r>
          </a:p>
          <a:p>
            <a:pPr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//   Description: Proper selection of an external HF XTAL for MCLK is</a:t>
            </a:r>
          </a:p>
          <a:p>
            <a:pPr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//   demonstrated using HF XT2 OSC.  OFIFG is polled until the HF XTAL</a:t>
            </a:r>
          </a:p>
          <a:p>
            <a:pPr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//   is stable - only then is MCLK sourced by XT2.  MCLK is buffered on P1.1.</a:t>
            </a:r>
          </a:p>
          <a:p>
            <a:pPr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//                MSP430xG46x</a:t>
            </a:r>
          </a:p>
          <a:p>
            <a:pPr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//             -----------------</a:t>
            </a:r>
          </a:p>
          <a:p>
            <a:pPr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//         /|\|              XIN|-</a:t>
            </a:r>
          </a:p>
          <a:p>
            <a:pPr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//          | |                 |</a:t>
            </a:r>
          </a:p>
          <a:p>
            <a:pPr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//          --|RST          XOUT|-</a:t>
            </a:r>
          </a:p>
          <a:p>
            <a:pPr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//            |                 |</a:t>
            </a:r>
          </a:p>
          <a:p>
            <a:pPr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//            |            XT2IN|-</a:t>
            </a:r>
          </a:p>
          <a:p>
            <a:pPr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//            |                 | HF XTAL (455kHz - 8MHz)</a:t>
            </a:r>
          </a:p>
          <a:p>
            <a:pPr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//            |           XT2OUT|-</a:t>
            </a:r>
          </a:p>
          <a:p>
            <a:pPr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//            |                 |</a:t>
            </a:r>
          </a:p>
          <a:p>
            <a:pPr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//            |        P1.1/MCLK|--&gt;MCLK = HF XTAL</a:t>
            </a:r>
          </a:p>
          <a:p>
            <a:pPr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//******************************************************************************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140960" y="1284605"/>
            <a:ext cx="4003040" cy="5292725"/>
          </a:xfrm>
        </p:spPr>
        <p:txBody>
          <a:bodyPr/>
          <a:lstStyle/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#include  &lt;msp430xG46x.h&gt;</a:t>
            </a: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void main(void) {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volatile unsigned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i;</a:t>
            </a: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WDTCTL = WDTPW+WDTHOLD;     // Stop WDT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// Disable LFXT1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xtal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osc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&amp; FLL loop  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_BIS_SR(OSCOFF + SCG0 + GIE); 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// Activate XT2 high freq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xtal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FLL_CTL1 &amp;= ~XT2OFF;                      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// Wait for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xtal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to stabilize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do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IFG1 &amp;= ~OFIFG;  // Clear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OSCFault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flag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for (i = 5; i &gt; 0; i--);  // Time to set flag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//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OSCFault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flag still set?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while ((IFG1 &amp; OFIFG));  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FLL_CTL1 |= SELM1;   // MCLK = XT2</a:t>
            </a: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P1DIR |= 0x002; // P1.1 output direction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P1SEL |= 0x002; // P1.1 option select</a:t>
            </a: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while(1);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CPE 323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27AC3-A228-432F-9490-4A39DDCA6CF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8F60FC-3532-49B3-8BAA-0653786740EF}" type="slidenum">
              <a:rPr lang="en-US"/>
              <a:pPr/>
              <a:t>4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Clock System: An Introduction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Crystal clocks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Accurate (the frequency is typically within 11 part in 100,000), stable (do not change with time or temperature)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High-frequency (a few MHz) or low-frequency (32,768 Hz) for a real-time clock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Expensive, delicate, draw a relatively large current, require additional components (capacitors), take long time to start up and stabilize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Resistor and capacitor (RC) clocks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Cheap, quick to start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Poor accuracy and stability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Can be external or integrated into a chip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EF7CBB-1377-4FCE-BEE0-99E04EE36591}" type="slidenum">
              <a:rPr lang="en-US"/>
              <a:pPr/>
              <a:t>5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MS430 Clock System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Flexible to address conflicting demands for high-performance, low-power, and a precise frequency</a:t>
            </a:r>
          </a:p>
          <a:p>
            <a:pPr eaLnBrk="1" hangingPunct="1"/>
            <a:r>
              <a:rPr lang="en-US" sz="2800" smtClean="0"/>
              <a:t>3 internal clocks from 4 possible sources: MCLK, SMCLK, ACLK</a:t>
            </a:r>
          </a:p>
          <a:p>
            <a:pPr eaLnBrk="1" hangingPunct="1"/>
            <a:r>
              <a:rPr lang="en-US" sz="2800" smtClean="0"/>
              <a:t>Master clock, MCLK: used by the CPU and a few peripherals (e.g., ADC12, DMA, ...)</a:t>
            </a:r>
          </a:p>
          <a:p>
            <a:pPr eaLnBrk="1" hangingPunct="1"/>
            <a:r>
              <a:rPr lang="en-US" sz="2800" smtClean="0"/>
              <a:t>Subsystem master clock, SMCLK: </a:t>
            </a:r>
            <a:br>
              <a:rPr lang="en-US" sz="2800" smtClean="0"/>
            </a:br>
            <a:r>
              <a:rPr lang="en-US" sz="2800" smtClean="0"/>
              <a:t>distributed to peripherals</a:t>
            </a:r>
          </a:p>
          <a:p>
            <a:pPr eaLnBrk="1" hangingPunct="1"/>
            <a:r>
              <a:rPr lang="en-US" sz="2800" smtClean="0"/>
              <a:t>Auxiliary clock, ACLK: distributed to peripherals</a:t>
            </a:r>
          </a:p>
          <a:p>
            <a:pPr eaLnBrk="1" hangingPunct="1"/>
            <a:r>
              <a:rPr lang="en-US" sz="2800" smtClean="0"/>
              <a:t>Typical configuration: MCLK and SMCLK are in the megahertz range, ACLK is 32 KHz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6DEA71-90E0-4925-AFF6-4E10A068CD44}" type="slidenum">
              <a:rPr lang="en-US"/>
              <a:pPr/>
              <a:t>6</a:t>
            </a:fld>
            <a:endParaRPr lang="en-US"/>
          </a:p>
        </p:txBody>
      </p:sp>
      <p:sp>
        <p:nvSpPr>
          <p:cNvPr id="7172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MS430 Clock System</a:t>
            </a:r>
          </a:p>
        </p:txBody>
      </p:sp>
      <p:sp>
        <p:nvSpPr>
          <p:cNvPr id="7173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790575" y="1304925"/>
            <a:ext cx="5246688" cy="5292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Digitally controlled Oscillator, DCO: available in all devices; highly-controllable oscillator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Generated on-chip RC-type</a:t>
            </a:r>
            <a:br>
              <a:rPr lang="en-US" sz="2000" smtClean="0"/>
            </a:br>
            <a:r>
              <a:rPr lang="en-US" sz="2000" smtClean="0"/>
              <a:t>frequency controlled by SW + HW</a:t>
            </a:r>
            <a:br>
              <a:rPr lang="en-US" sz="2000" smtClean="0"/>
            </a:b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Low- or high-frequency crystal oscillator, LFXT1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LF: 32768Hz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XT: 450kHz .... 8MHz</a:t>
            </a:r>
            <a:br>
              <a:rPr lang="en-US" sz="2000" smtClean="0"/>
            </a:b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High-frequency crystal oscillator, XT2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Internal very low-power, low-frequency oscillator, VLO: available in more recent MSP430F2xx devices; provides an alternative to LFXT1 when accuracy is not needed</a:t>
            </a:r>
          </a:p>
        </p:txBody>
      </p:sp>
      <p:grpSp>
        <p:nvGrpSpPr>
          <p:cNvPr id="7174" name="Group 4"/>
          <p:cNvGrpSpPr>
            <a:grpSpLocks/>
          </p:cNvGrpSpPr>
          <p:nvPr/>
        </p:nvGrpSpPr>
        <p:grpSpPr bwMode="auto">
          <a:xfrm>
            <a:off x="6172200" y="1828800"/>
            <a:ext cx="1295400" cy="990600"/>
            <a:chOff x="2112" y="1680"/>
            <a:chExt cx="576" cy="432"/>
          </a:xfrm>
        </p:grpSpPr>
        <p:sp>
          <p:nvSpPr>
            <p:cNvPr id="7184" name="Line 5"/>
            <p:cNvSpPr>
              <a:spLocks noChangeShapeType="1"/>
            </p:cNvSpPr>
            <p:nvPr/>
          </p:nvSpPr>
          <p:spPr bwMode="auto">
            <a:xfrm>
              <a:off x="2496" y="1920"/>
              <a:ext cx="1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Line 6"/>
            <p:cNvSpPr>
              <a:spLocks noChangeShapeType="1"/>
            </p:cNvSpPr>
            <p:nvPr/>
          </p:nvSpPr>
          <p:spPr bwMode="auto">
            <a:xfrm>
              <a:off x="2496" y="1968"/>
              <a:ext cx="1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Line 7"/>
            <p:cNvSpPr>
              <a:spLocks noChangeShapeType="1"/>
            </p:cNvSpPr>
            <p:nvPr/>
          </p:nvSpPr>
          <p:spPr bwMode="auto">
            <a:xfrm>
              <a:off x="2544" y="1968"/>
              <a:ext cx="0" cy="4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Line 8"/>
            <p:cNvSpPr>
              <a:spLocks noChangeShapeType="1"/>
            </p:cNvSpPr>
            <p:nvPr/>
          </p:nvSpPr>
          <p:spPr bwMode="auto">
            <a:xfrm flipV="1">
              <a:off x="2544" y="1824"/>
              <a:ext cx="0" cy="9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Line 9"/>
            <p:cNvSpPr>
              <a:spLocks noChangeShapeType="1"/>
            </p:cNvSpPr>
            <p:nvPr/>
          </p:nvSpPr>
          <p:spPr bwMode="auto">
            <a:xfrm flipH="1">
              <a:off x="2496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Line 10"/>
            <p:cNvSpPr>
              <a:spLocks noChangeShapeType="1"/>
            </p:cNvSpPr>
            <p:nvPr/>
          </p:nvSpPr>
          <p:spPr bwMode="auto">
            <a:xfrm flipH="1" flipV="1">
              <a:off x="2448" y="1776"/>
              <a:ext cx="48" cy="4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Line 11"/>
            <p:cNvSpPr>
              <a:spLocks noChangeShapeType="1"/>
            </p:cNvSpPr>
            <p:nvPr/>
          </p:nvSpPr>
          <p:spPr bwMode="auto">
            <a:xfrm flipH="1">
              <a:off x="2400" y="1776"/>
              <a:ext cx="48" cy="4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Line 12"/>
            <p:cNvSpPr>
              <a:spLocks noChangeShapeType="1"/>
            </p:cNvSpPr>
            <p:nvPr/>
          </p:nvSpPr>
          <p:spPr bwMode="auto">
            <a:xfrm flipH="1" flipV="1">
              <a:off x="2352" y="1776"/>
              <a:ext cx="48" cy="4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Line 13"/>
            <p:cNvSpPr>
              <a:spLocks noChangeShapeType="1"/>
            </p:cNvSpPr>
            <p:nvPr/>
          </p:nvSpPr>
          <p:spPr bwMode="auto">
            <a:xfrm flipH="1">
              <a:off x="2304" y="1776"/>
              <a:ext cx="48" cy="4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Line 14"/>
            <p:cNvSpPr>
              <a:spLocks noChangeShapeType="1"/>
            </p:cNvSpPr>
            <p:nvPr/>
          </p:nvSpPr>
          <p:spPr bwMode="auto">
            <a:xfrm flipH="1" flipV="1">
              <a:off x="2256" y="1776"/>
              <a:ext cx="48" cy="4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4" name="Line 15"/>
            <p:cNvSpPr>
              <a:spLocks noChangeShapeType="1"/>
            </p:cNvSpPr>
            <p:nvPr/>
          </p:nvSpPr>
          <p:spPr bwMode="auto">
            <a:xfrm flipH="1">
              <a:off x="2208" y="1776"/>
              <a:ext cx="48" cy="4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5" name="Line 16"/>
            <p:cNvSpPr>
              <a:spLocks noChangeShapeType="1"/>
            </p:cNvSpPr>
            <p:nvPr/>
          </p:nvSpPr>
          <p:spPr bwMode="auto">
            <a:xfrm flipH="1">
              <a:off x="2160" y="1824"/>
              <a:ext cx="48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6" name="AutoShape 17"/>
            <p:cNvSpPr>
              <a:spLocks noChangeArrowheads="1"/>
            </p:cNvSpPr>
            <p:nvPr/>
          </p:nvSpPr>
          <p:spPr bwMode="auto">
            <a:xfrm flipV="1">
              <a:off x="2496" y="2016"/>
              <a:ext cx="96" cy="48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Rectangle 18"/>
            <p:cNvSpPr>
              <a:spLocks noChangeArrowheads="1"/>
            </p:cNvSpPr>
            <p:nvPr/>
          </p:nvSpPr>
          <p:spPr bwMode="auto">
            <a:xfrm>
              <a:off x="2112" y="1680"/>
              <a:ext cx="576" cy="4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5" name="Group 19"/>
          <p:cNvGrpSpPr>
            <a:grpSpLocks/>
          </p:cNvGrpSpPr>
          <p:nvPr/>
        </p:nvGrpSpPr>
        <p:grpSpPr bwMode="auto">
          <a:xfrm>
            <a:off x="6172200" y="3276600"/>
            <a:ext cx="1295400" cy="1066800"/>
            <a:chOff x="2112" y="2784"/>
            <a:chExt cx="576" cy="432"/>
          </a:xfrm>
        </p:grpSpPr>
        <p:sp>
          <p:nvSpPr>
            <p:cNvPr id="7176" name="Rectangle 20"/>
            <p:cNvSpPr>
              <a:spLocks noChangeArrowheads="1"/>
            </p:cNvSpPr>
            <p:nvPr/>
          </p:nvSpPr>
          <p:spPr bwMode="auto">
            <a:xfrm>
              <a:off x="2400" y="2984"/>
              <a:ext cx="145" cy="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Line 21"/>
            <p:cNvSpPr>
              <a:spLocks noChangeShapeType="1"/>
            </p:cNvSpPr>
            <p:nvPr/>
          </p:nvSpPr>
          <p:spPr bwMode="auto">
            <a:xfrm>
              <a:off x="2426" y="2959"/>
              <a:ext cx="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Line 22"/>
            <p:cNvSpPr>
              <a:spLocks noChangeShapeType="1"/>
            </p:cNvSpPr>
            <p:nvPr/>
          </p:nvSpPr>
          <p:spPr bwMode="auto">
            <a:xfrm>
              <a:off x="2430" y="3068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Line 23"/>
            <p:cNvSpPr>
              <a:spLocks noChangeShapeType="1"/>
            </p:cNvSpPr>
            <p:nvPr/>
          </p:nvSpPr>
          <p:spPr bwMode="auto">
            <a:xfrm flipH="1" flipV="1">
              <a:off x="2468" y="2887"/>
              <a:ext cx="1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Line 24"/>
            <p:cNvSpPr>
              <a:spLocks noChangeShapeType="1"/>
            </p:cNvSpPr>
            <p:nvPr/>
          </p:nvSpPr>
          <p:spPr bwMode="auto">
            <a:xfrm flipV="1">
              <a:off x="2473" y="3071"/>
              <a:ext cx="0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Rectangle 25"/>
            <p:cNvSpPr>
              <a:spLocks noChangeArrowheads="1"/>
            </p:cNvSpPr>
            <p:nvPr/>
          </p:nvSpPr>
          <p:spPr bwMode="auto">
            <a:xfrm>
              <a:off x="2112" y="2784"/>
              <a:ext cx="576" cy="4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Line 26"/>
            <p:cNvSpPr>
              <a:spLocks noChangeShapeType="1"/>
            </p:cNvSpPr>
            <p:nvPr/>
          </p:nvSpPr>
          <p:spPr bwMode="auto">
            <a:xfrm flipH="1">
              <a:off x="2278" y="2886"/>
              <a:ext cx="192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Line 27"/>
            <p:cNvSpPr>
              <a:spLocks noChangeShapeType="1"/>
            </p:cNvSpPr>
            <p:nvPr/>
          </p:nvSpPr>
          <p:spPr bwMode="auto">
            <a:xfrm flipH="1">
              <a:off x="2283" y="3139"/>
              <a:ext cx="192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0D1905-84F7-4054-9C8A-9673E70EFBC3}" type="slidenum">
              <a:rPr lang="en-US"/>
              <a:pPr/>
              <a:t>7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FLL+ Clock Module (MSP430x4xx)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FLL+ clock module: frequency-locked loop clock module</a:t>
            </a:r>
          </a:p>
          <a:p>
            <a:pPr eaLnBrk="1" hangingPunct="1"/>
            <a:r>
              <a:rPr lang="en-US" sz="2800" dirty="0" smtClean="0"/>
              <a:t>Characteristics</a:t>
            </a:r>
          </a:p>
          <a:p>
            <a:pPr lvl="1" eaLnBrk="1" hangingPunct="1"/>
            <a:r>
              <a:rPr lang="en-US" sz="2400" dirty="0" smtClean="0"/>
              <a:t>Low system cost</a:t>
            </a:r>
          </a:p>
          <a:p>
            <a:pPr lvl="1" eaLnBrk="1" hangingPunct="1"/>
            <a:r>
              <a:rPr lang="en-US" sz="2400" dirty="0" smtClean="0"/>
              <a:t>Ultra-low power consumption</a:t>
            </a:r>
          </a:p>
          <a:p>
            <a:pPr lvl="1" eaLnBrk="1" hangingPunct="1"/>
            <a:r>
              <a:rPr lang="en-US" sz="2400" dirty="0" smtClean="0"/>
              <a:t>Can operate with no external components</a:t>
            </a:r>
          </a:p>
          <a:p>
            <a:pPr lvl="1" eaLnBrk="1" hangingPunct="1"/>
            <a:r>
              <a:rPr lang="en-US" sz="2400" dirty="0" smtClean="0"/>
              <a:t>Supports one or two external crystals or resonators  (LFXT1 and XT2)</a:t>
            </a:r>
          </a:p>
          <a:p>
            <a:pPr lvl="1" eaLnBrk="1" hangingPunct="1"/>
            <a:r>
              <a:rPr lang="en-US" sz="2400" dirty="0" smtClean="0"/>
              <a:t>Internal digitally-controlled oscillator with stabilization to a multiple of the LFXT1 watch crystal frequency</a:t>
            </a:r>
          </a:p>
          <a:p>
            <a:pPr lvl="1" eaLnBrk="1" hangingPunct="1"/>
            <a:r>
              <a:rPr lang="en-US" sz="2400" dirty="0" smtClean="0"/>
              <a:t>Full software control over 4 output clocks: </a:t>
            </a:r>
            <a:br>
              <a:rPr lang="en-US" sz="2400" dirty="0" smtClean="0"/>
            </a:br>
            <a:r>
              <a:rPr lang="en-US" sz="2400" dirty="0" smtClean="0"/>
              <a:t>ACLK, ACLK/n, MCLK, and SMCLK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E07A0E-6359-41A3-A725-873D11D9195B}" type="slidenum">
              <a:rPr lang="en-US"/>
              <a:pPr/>
              <a:t>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60338"/>
            <a:ext cx="7793037" cy="1841182"/>
          </a:xfrm>
        </p:spPr>
        <p:txBody>
          <a:bodyPr/>
          <a:lstStyle/>
          <a:p>
            <a:pPr eaLnBrk="1" hangingPunct="1"/>
            <a:r>
              <a:rPr lang="en-US" sz="2800" dirty="0" smtClean="0"/>
              <a:t>MSP430x461x  </a:t>
            </a:r>
            <a:br>
              <a:rPr lang="en-US" sz="2800" dirty="0" smtClean="0"/>
            </a:br>
            <a:r>
              <a:rPr lang="en-US" sz="2800" dirty="0" smtClean="0"/>
              <a:t>Frequency-</a:t>
            </a:r>
            <a:br>
              <a:rPr lang="en-US" sz="2800" dirty="0" smtClean="0"/>
            </a:br>
            <a:r>
              <a:rPr lang="en-US" sz="2800" dirty="0" smtClean="0"/>
              <a:t>Locked Loop:</a:t>
            </a:r>
            <a:br>
              <a:rPr lang="en-US" sz="2800" dirty="0" smtClean="0"/>
            </a:br>
            <a:r>
              <a:rPr lang="en-US" sz="2800" dirty="0" smtClean="0"/>
              <a:t>Block Diagram</a:t>
            </a:r>
          </a:p>
        </p:txBody>
      </p:sp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8826" y="391402"/>
            <a:ext cx="5232294" cy="5978918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FLL+ Clock Module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LFXT1CLK: Low-frequency/high-frequency oscillator that can be used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either with low-frequency 32768-Hz watch crystals, or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standard crystals or resonators in the 450-kHz to 8-MHz range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XT2CLK: Optional high-frequency oscillator that can be used with standard crystals, resonators, or external clock sources in the 450-kHz to 8-MHz range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DCOCLK: Internal digitally controlled oscillator (DCO) with RC-type characteristics, stabilized by the FLL.</a:t>
            </a:r>
          </a:p>
        </p:txBody>
      </p:sp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7FED10-E781-470E-80A3-8236D5AF532B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4D4D4D"/>
      </a:hlink>
      <a:folHlink>
        <a:srgbClr val="EAEA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2929</TotalTime>
  <Words>1952</Words>
  <Application>Microsoft Office PowerPoint</Application>
  <PresentationFormat>On-screen Show (4:3)</PresentationFormat>
  <Paragraphs>293</Paragraphs>
  <Slides>31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Blends</vt:lpstr>
      <vt:lpstr>CPE 323 Introduction to  Embedded Computer Systems: The MSP430 Clock System</vt:lpstr>
      <vt:lpstr>MSP430xG461x Microcontroller</vt:lpstr>
      <vt:lpstr>Clock System: An Introduction</vt:lpstr>
      <vt:lpstr>Clock System: An Introduction</vt:lpstr>
      <vt:lpstr>MS430 Clock System</vt:lpstr>
      <vt:lpstr>MS430 Clock System</vt:lpstr>
      <vt:lpstr>FLL+ Clock Module (MSP430x4xx)</vt:lpstr>
      <vt:lpstr>MSP430x461x   Frequency- Locked Loop: Block Diagram</vt:lpstr>
      <vt:lpstr>FLL+ Clock Module</vt:lpstr>
      <vt:lpstr>FLL+ Clock Module (cont’d)</vt:lpstr>
      <vt:lpstr>FLL+ Clock Module Operation</vt:lpstr>
      <vt:lpstr>FLL+ Clock Module Registers</vt:lpstr>
      <vt:lpstr>SCFQCTL</vt:lpstr>
      <vt:lpstr>SCFI0</vt:lpstr>
      <vt:lpstr>SCFI1</vt:lpstr>
      <vt:lpstr>FLL-CTL0</vt:lpstr>
      <vt:lpstr>FLL-CTL1</vt:lpstr>
      <vt:lpstr>IE1, IFG1</vt:lpstr>
      <vt:lpstr>LFXT1 Oscillator</vt:lpstr>
      <vt:lpstr>XT2 Oscillator</vt:lpstr>
      <vt:lpstr>DCO</vt:lpstr>
      <vt:lpstr>DCO Frequency Range</vt:lpstr>
      <vt:lpstr>DCO Frequency as f(VCC, TA)</vt:lpstr>
      <vt:lpstr>DCO Stepsize Ratio (Sn)</vt:lpstr>
      <vt:lpstr>DCO Ranges  Controlled by FN bits</vt:lpstr>
      <vt:lpstr>Frequency Locked Loop</vt:lpstr>
      <vt:lpstr>DCO Modulator</vt:lpstr>
      <vt:lpstr>FLL+ Fail-Safe Operation</vt:lpstr>
      <vt:lpstr>Example #1 (DCO on 2.45 MHz)</vt:lpstr>
      <vt:lpstr>Example #2 (DCO at 8 MHz)</vt:lpstr>
      <vt:lpstr>Example #3 (XT2 HF)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cpe323 notes</dc:title>
  <dc:creator>Aleksandar Milenkovic</dc:creator>
  <cp:lastModifiedBy>milenka</cp:lastModifiedBy>
  <cp:revision>212</cp:revision>
  <cp:lastPrinted>2000-08-31T19:14:43Z</cp:lastPrinted>
  <dcterms:created xsi:type="dcterms:W3CDTF">2000-08-22T23:43:45Z</dcterms:created>
  <dcterms:modified xsi:type="dcterms:W3CDTF">2012-03-06T22:47:04Z</dcterms:modified>
</cp:coreProperties>
</file>