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9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8" r:id="rId21"/>
    <p:sldId id="29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05056E-F2D4-4ACC-B18C-AD7E394D7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1FD0-878E-4A65-8B20-8B649597635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24CB-3A3C-4459-8943-33E8B56C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969064" y="2819400"/>
            <a:ext cx="53233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Message Passing in </a:t>
            </a:r>
          </a:p>
          <a:p>
            <a:r>
              <a:rPr lang="en-US" altLang="en-US" sz="3600" dirty="0" smtClean="0">
                <a:solidFill>
                  <a:srgbClr val="FF0000"/>
                </a:solidFill>
              </a:rPr>
              <a:t>Synchronous </a:t>
            </a:r>
            <a:r>
              <a:rPr lang="en-US" altLang="en-US" sz="3600" dirty="0">
                <a:solidFill>
                  <a:srgbClr val="FF0000"/>
                </a:solidFill>
              </a:rPr>
              <a:t>Computations</a:t>
            </a:r>
          </a:p>
        </p:txBody>
      </p:sp>
    </p:spTree>
    <p:extLst>
      <p:ext uri="{BB962C8B-B14F-4D97-AF65-F5344CB8AC3E}">
        <p14:creationId xmlns:p14="http://schemas.microsoft.com/office/powerpoint/2010/main" val="24058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7800" y="228600"/>
            <a:ext cx="6553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Barrier implementation in</a:t>
            </a:r>
          </a:p>
          <a:p>
            <a:pPr algn="ctr"/>
            <a:r>
              <a:rPr lang="en-US" altLang="en-US" sz="3600" b="1"/>
              <a:t> a message-passing system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29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2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62200" y="152400"/>
            <a:ext cx="465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Tree Implementation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1000" y="990600"/>
            <a:ext cx="83820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 dirty="0"/>
              <a:t>More efficient. O(log </a:t>
            </a:r>
            <a:r>
              <a:rPr lang="en-US" altLang="en-US" sz="2200" i="1" dirty="0"/>
              <a:t>p</a:t>
            </a:r>
            <a:r>
              <a:rPr lang="en-US" altLang="en-US" sz="2200" dirty="0"/>
              <a:t>) steps</a:t>
            </a:r>
          </a:p>
          <a:p>
            <a:r>
              <a:rPr lang="en-US" altLang="en-US" sz="2200" dirty="0"/>
              <a:t>Suppose 8 processes, </a:t>
            </a:r>
            <a:r>
              <a:rPr lang="en-US" altLang="en-US" sz="2200" i="1" dirty="0"/>
              <a:t>P</a:t>
            </a:r>
            <a:r>
              <a:rPr lang="en-US" altLang="en-US" sz="2200" dirty="0"/>
              <a:t>0, </a:t>
            </a:r>
            <a:r>
              <a:rPr lang="en-US" altLang="en-US" sz="2200" i="1" dirty="0"/>
              <a:t>P</a:t>
            </a:r>
            <a:r>
              <a:rPr lang="en-US" altLang="en-US" sz="2200" dirty="0"/>
              <a:t>1, </a:t>
            </a:r>
            <a:r>
              <a:rPr lang="en-US" altLang="en-US" sz="2200" i="1" dirty="0"/>
              <a:t>P</a:t>
            </a:r>
            <a:r>
              <a:rPr lang="en-US" altLang="en-US" sz="2200" dirty="0"/>
              <a:t>2, </a:t>
            </a:r>
            <a:r>
              <a:rPr lang="en-US" altLang="en-US" sz="2200" i="1" dirty="0"/>
              <a:t>P</a:t>
            </a:r>
            <a:r>
              <a:rPr lang="en-US" altLang="en-US" sz="2200" dirty="0"/>
              <a:t>3, </a:t>
            </a:r>
            <a:r>
              <a:rPr lang="en-US" altLang="en-US" sz="2200" i="1" dirty="0"/>
              <a:t>P</a:t>
            </a:r>
            <a:r>
              <a:rPr lang="en-US" altLang="en-US" sz="2200" dirty="0"/>
              <a:t>4, </a:t>
            </a:r>
            <a:r>
              <a:rPr lang="en-US" altLang="en-US" sz="2200" i="1" dirty="0"/>
              <a:t>P</a:t>
            </a:r>
            <a:r>
              <a:rPr lang="en-US" altLang="en-US" sz="2200" dirty="0"/>
              <a:t>5, </a:t>
            </a:r>
            <a:r>
              <a:rPr lang="en-US" altLang="en-US" sz="2200" i="1" dirty="0"/>
              <a:t>P</a:t>
            </a:r>
            <a:r>
              <a:rPr lang="en-US" altLang="en-US" sz="2200" dirty="0"/>
              <a:t>6, </a:t>
            </a:r>
            <a:r>
              <a:rPr lang="en-US" altLang="en-US" sz="2200" i="1" dirty="0"/>
              <a:t>P</a:t>
            </a:r>
            <a:r>
              <a:rPr lang="en-US" altLang="en-US" sz="2200" dirty="0"/>
              <a:t>7:</a:t>
            </a:r>
          </a:p>
          <a:p>
            <a:endParaRPr lang="en-US" altLang="en-US" sz="22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1st stage: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1 sends message to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0; (when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1 reaches its barrier)</a:t>
            </a:r>
          </a:p>
          <a:p>
            <a:r>
              <a:rPr lang="en-US" altLang="en-US" sz="2000" i="1" dirty="0">
                <a:solidFill>
                  <a:srgbClr val="FF0000"/>
                </a:solidFill>
              </a:rPr>
              <a:t>	     P</a:t>
            </a:r>
            <a:r>
              <a:rPr lang="en-US" altLang="en-US" sz="2000" dirty="0">
                <a:solidFill>
                  <a:srgbClr val="FF0000"/>
                </a:solidFill>
              </a:rPr>
              <a:t>3 sends message to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2; (when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3 reaches its barrier)</a:t>
            </a:r>
          </a:p>
          <a:p>
            <a:r>
              <a:rPr lang="en-US" altLang="en-US" sz="2000" i="1" dirty="0">
                <a:solidFill>
                  <a:srgbClr val="FF0000"/>
                </a:solidFill>
              </a:rPr>
              <a:t>	     P</a:t>
            </a:r>
            <a:r>
              <a:rPr lang="en-US" altLang="en-US" sz="2000" dirty="0">
                <a:solidFill>
                  <a:srgbClr val="FF0000"/>
                </a:solidFill>
              </a:rPr>
              <a:t>5 sends message to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4; (when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5 reaches its barrier)</a:t>
            </a:r>
          </a:p>
          <a:p>
            <a:r>
              <a:rPr lang="en-US" altLang="en-US" sz="2000" i="1" dirty="0">
                <a:solidFill>
                  <a:srgbClr val="FF0000"/>
                </a:solidFill>
              </a:rPr>
              <a:t>	     P</a:t>
            </a:r>
            <a:r>
              <a:rPr lang="en-US" altLang="en-US" sz="2000" dirty="0">
                <a:solidFill>
                  <a:srgbClr val="FF0000"/>
                </a:solidFill>
              </a:rPr>
              <a:t>7 sends message to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6; (when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7 reaches its barrier)</a:t>
            </a:r>
          </a:p>
          <a:p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000" dirty="0">
                <a:solidFill>
                  <a:schemeClr val="accent2"/>
                </a:solidFill>
              </a:rPr>
              <a:t>2nd stage: 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2 sends message to 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0; (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2 &amp; 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3 reached their barrier)</a:t>
            </a:r>
          </a:p>
          <a:p>
            <a:r>
              <a:rPr lang="en-US" altLang="en-US" sz="2000" i="1" dirty="0">
                <a:solidFill>
                  <a:schemeClr val="accent2"/>
                </a:solidFill>
              </a:rPr>
              <a:t>	      P</a:t>
            </a:r>
            <a:r>
              <a:rPr lang="en-US" altLang="en-US" sz="2000" dirty="0">
                <a:solidFill>
                  <a:schemeClr val="accent2"/>
                </a:solidFill>
              </a:rPr>
              <a:t>6 sends message to 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4; (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6 &amp; </a:t>
            </a:r>
            <a:r>
              <a:rPr lang="en-US" altLang="en-US" sz="2000" i="1" dirty="0">
                <a:solidFill>
                  <a:schemeClr val="accent2"/>
                </a:solidFill>
              </a:rPr>
              <a:t>P</a:t>
            </a:r>
            <a:r>
              <a:rPr lang="en-US" altLang="en-US" sz="2000" dirty="0">
                <a:solidFill>
                  <a:schemeClr val="accent2"/>
                </a:solidFill>
              </a:rPr>
              <a:t>7 reached their barrier)</a:t>
            </a:r>
          </a:p>
          <a:p>
            <a:endParaRPr lang="en-US" altLang="en-US" sz="2000" dirty="0">
              <a:solidFill>
                <a:schemeClr val="accent2"/>
              </a:solidFill>
            </a:endParaRPr>
          </a:p>
          <a:p>
            <a:r>
              <a:rPr lang="en-US" altLang="en-US" sz="2000" dirty="0">
                <a:solidFill>
                  <a:srgbClr val="9900CC"/>
                </a:solidFill>
              </a:rPr>
              <a:t>3rd stage: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4 sends message to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0; (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4,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5,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6, &amp;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7 reached barrier)</a:t>
            </a:r>
          </a:p>
          <a:p>
            <a:r>
              <a:rPr lang="en-US" altLang="en-US" sz="2000" i="1" dirty="0">
                <a:solidFill>
                  <a:srgbClr val="9900CC"/>
                </a:solidFill>
              </a:rPr>
              <a:t>	     P</a:t>
            </a:r>
            <a:r>
              <a:rPr lang="en-US" altLang="en-US" sz="2000" dirty="0">
                <a:solidFill>
                  <a:srgbClr val="9900CC"/>
                </a:solidFill>
              </a:rPr>
              <a:t>0 terminates arrival phase;</a:t>
            </a:r>
          </a:p>
          <a:p>
            <a:r>
              <a:rPr lang="en-US" altLang="en-US" sz="2000" dirty="0">
                <a:solidFill>
                  <a:srgbClr val="9900CC"/>
                </a:solidFill>
              </a:rPr>
              <a:t>	     (when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0 reaches barrier &amp; received message from </a:t>
            </a:r>
            <a:r>
              <a:rPr lang="en-US" altLang="en-US" sz="2000" i="1" dirty="0">
                <a:solidFill>
                  <a:srgbClr val="9900CC"/>
                </a:solidFill>
              </a:rPr>
              <a:t>P</a:t>
            </a:r>
            <a:r>
              <a:rPr lang="en-US" altLang="en-US" sz="2000" dirty="0">
                <a:solidFill>
                  <a:srgbClr val="9900CC"/>
                </a:solidFill>
              </a:rPr>
              <a:t>4)</a:t>
            </a:r>
          </a:p>
          <a:p>
            <a:endParaRPr lang="en-US" altLang="en-US" sz="2000" dirty="0">
              <a:solidFill>
                <a:srgbClr val="9900CC"/>
              </a:solidFill>
            </a:endParaRPr>
          </a:p>
          <a:p>
            <a:r>
              <a:rPr lang="en-US" altLang="en-US" sz="2000" dirty="0"/>
              <a:t>Release with a reverse tree construction</a:t>
            </a:r>
            <a:r>
              <a:rPr lang="en-US" alt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5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0" y="15240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Tree barrier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39140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2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201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90800" y="2286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Butterfly Barrier</a:t>
            </a:r>
          </a:p>
        </p:txBody>
      </p:sp>
    </p:spTree>
    <p:extLst>
      <p:ext uri="{BB962C8B-B14F-4D97-AF65-F5344CB8AC3E}">
        <p14:creationId xmlns:p14="http://schemas.microsoft.com/office/powerpoint/2010/main" val="37745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33600" y="228600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Local Synchronization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3400" y="990600"/>
            <a:ext cx="838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Suppose a process </a:t>
            </a:r>
            <a:r>
              <a:rPr lang="en-US" altLang="en-US" sz="2800" i="1" dirty="0"/>
              <a:t>Pi </a:t>
            </a:r>
            <a:r>
              <a:rPr lang="en-US" altLang="en-US" sz="2800" dirty="0"/>
              <a:t>needs to be synchronized and to exchange data with process </a:t>
            </a:r>
            <a:r>
              <a:rPr lang="en-US" altLang="en-US" sz="2800" i="1" dirty="0"/>
              <a:t>Pi</a:t>
            </a:r>
            <a:r>
              <a:rPr lang="en-US" altLang="en-US" sz="2800" dirty="0"/>
              <a:t>-1 and process </a:t>
            </a:r>
            <a:r>
              <a:rPr lang="en-US" altLang="en-US" sz="2800" i="1" dirty="0"/>
              <a:t>Pi</a:t>
            </a:r>
            <a:r>
              <a:rPr lang="en-US" altLang="en-US" sz="2800" dirty="0"/>
              <a:t>+1 before continuing: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4495800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Not a perfect three-process barrier because process </a:t>
            </a:r>
            <a:r>
              <a:rPr lang="en-US" altLang="en-US" sz="2400" i="1" dirty="0"/>
              <a:t>Pi</a:t>
            </a:r>
            <a:r>
              <a:rPr lang="en-US" altLang="en-US" sz="2400" dirty="0"/>
              <a:t>-1 will only synchronize with </a:t>
            </a:r>
            <a:r>
              <a:rPr lang="en-US" altLang="en-US" sz="2400" i="1" dirty="0"/>
              <a:t>Pi </a:t>
            </a:r>
            <a:r>
              <a:rPr lang="en-US" altLang="en-US" sz="2400" dirty="0"/>
              <a:t>and continue as soon as </a:t>
            </a:r>
            <a:r>
              <a:rPr lang="en-US" altLang="en-US" sz="2400" i="1" dirty="0"/>
              <a:t>Pi </a:t>
            </a:r>
            <a:r>
              <a:rPr lang="en-US" altLang="en-US" sz="2400" dirty="0"/>
              <a:t>allows. Similarly, process </a:t>
            </a:r>
            <a:r>
              <a:rPr lang="en-US" altLang="en-US" sz="2400" i="1" dirty="0"/>
              <a:t>Pi</a:t>
            </a:r>
            <a:r>
              <a:rPr lang="en-US" altLang="en-US" sz="2400" dirty="0"/>
              <a:t>+1 only synchronizes with P</a:t>
            </a:r>
            <a:r>
              <a:rPr lang="en-US" altLang="en-US" sz="2400" i="1" dirty="0"/>
              <a:t>i</a:t>
            </a:r>
            <a:r>
              <a:rPr lang="en-US" altLang="en-US" sz="2400" dirty="0"/>
              <a:t>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198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5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429000" y="457200"/>
            <a:ext cx="221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Deadlock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1447800"/>
            <a:ext cx="807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/>
              <a:t>When a pair of processes each send and receive from each other, deadlock may occur.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/>
              <a:t>Deadlock will occur if both processes perform the send, using synchronous routines first (or blocking routines without sufficient buffering). This is because neither will return; they will wait for matching receives that are never reached.</a:t>
            </a:r>
          </a:p>
        </p:txBody>
      </p:sp>
    </p:spTree>
    <p:extLst>
      <p:ext uri="{BB962C8B-B14F-4D97-AF65-F5344CB8AC3E}">
        <p14:creationId xmlns:p14="http://schemas.microsoft.com/office/powerpoint/2010/main" val="21091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52800" y="4572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A Solution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5800" y="1447800"/>
            <a:ext cx="76962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/>
              <a:t>Arrange for one process to receive first and then send and the other process to send first and then receive.</a:t>
            </a:r>
          </a:p>
          <a:p>
            <a:endParaRPr lang="en-US" altLang="en-US" dirty="0"/>
          </a:p>
          <a:p>
            <a:pPr algn="ctr"/>
            <a:r>
              <a:rPr lang="en-US" altLang="en-US" sz="3200" b="1" dirty="0"/>
              <a:t>Example</a:t>
            </a:r>
          </a:p>
          <a:p>
            <a:pPr algn="ctr"/>
            <a:endParaRPr lang="en-US" altLang="en-US" sz="2800" b="1" dirty="0"/>
          </a:p>
          <a:p>
            <a:pPr algn="just"/>
            <a:r>
              <a:rPr lang="en-US" altLang="en-US" sz="2800" dirty="0"/>
              <a:t>Linear pipeline, deadlock can be avoided by arranging so the even-numbered processes perform their sends first and the odd-numbered processes perform their receives first.</a:t>
            </a:r>
          </a:p>
        </p:txBody>
      </p:sp>
    </p:spTree>
    <p:extLst>
      <p:ext uri="{BB962C8B-B14F-4D97-AF65-F5344CB8AC3E}">
        <p14:creationId xmlns:p14="http://schemas.microsoft.com/office/powerpoint/2010/main" val="25279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4572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/>
              <a:t>Combined deadlock-free blocking</a:t>
            </a:r>
          </a:p>
          <a:p>
            <a:pPr algn="ctr"/>
            <a:r>
              <a:rPr lang="en-US" altLang="en-US" sz="3200" b="1"/>
              <a:t>sendrecv() routines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915400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4572000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MPI provides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MPI_Sendrecv</a:t>
            </a:r>
            <a:r>
              <a:rPr lang="en-US" altLang="en-US" sz="2400" b="1" dirty="0">
                <a:solidFill>
                  <a:schemeClr val="accent2"/>
                </a:solidFill>
              </a:rPr>
              <a:t>()</a:t>
            </a:r>
            <a:r>
              <a:rPr lang="en-US" altLang="en-US" sz="2400" b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MPI_Sendrecv_replace</a:t>
            </a:r>
            <a:r>
              <a:rPr lang="en-US" altLang="en-US" sz="2400" b="1" dirty="0">
                <a:solidFill>
                  <a:schemeClr val="accent2"/>
                </a:solidFill>
              </a:rPr>
              <a:t>().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MPI </a:t>
            </a:r>
            <a:r>
              <a:rPr lang="en-US" altLang="en-US" sz="2400" dirty="0" err="1">
                <a:solidFill>
                  <a:srgbClr val="FF0000"/>
                </a:solidFill>
              </a:rPr>
              <a:t>sendrev</a:t>
            </a:r>
            <a:r>
              <a:rPr lang="en-US" altLang="en-US" sz="2400" dirty="0">
                <a:solidFill>
                  <a:srgbClr val="FF0000"/>
                </a:solidFill>
              </a:rPr>
              <a:t>()s actually has 12 parameters!</a:t>
            </a:r>
          </a:p>
        </p:txBody>
      </p:sp>
    </p:spTree>
    <p:extLst>
      <p:ext uri="{BB962C8B-B14F-4D97-AF65-F5344CB8AC3E}">
        <p14:creationId xmlns:p14="http://schemas.microsoft.com/office/powerpoint/2010/main" val="37508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7800" y="228600"/>
            <a:ext cx="638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Synchronized Computations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2000" y="1219200"/>
            <a:ext cx="79248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Can be </a:t>
            </a:r>
            <a:r>
              <a:rPr lang="en-US" altLang="en-US" sz="2400" dirty="0" err="1"/>
              <a:t>classififed</a:t>
            </a:r>
            <a:r>
              <a:rPr lang="en-US" altLang="en-US" sz="2400" dirty="0"/>
              <a:t> as:</a:t>
            </a:r>
          </a:p>
          <a:p>
            <a:endParaRPr lang="en-US" altLang="en-US" sz="2400" dirty="0"/>
          </a:p>
          <a:p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• Fully synchronous</a:t>
            </a:r>
          </a:p>
          <a:p>
            <a:r>
              <a:rPr lang="en-US" altLang="en-US" sz="2400" dirty="0"/>
              <a:t>or</a:t>
            </a:r>
          </a:p>
          <a:p>
            <a:r>
              <a:rPr lang="en-US" altLang="en-US" sz="2800" dirty="0"/>
              <a:t>	</a:t>
            </a:r>
            <a:r>
              <a:rPr lang="en-US" altLang="en-US" sz="2800" b="1" dirty="0">
                <a:solidFill>
                  <a:srgbClr val="002060"/>
                </a:solidFill>
              </a:rPr>
              <a:t>• Locally synchronous</a:t>
            </a:r>
          </a:p>
          <a:p>
            <a:endParaRPr lang="en-US" altLang="en-US" sz="2400" dirty="0">
              <a:solidFill>
                <a:schemeClr val="accent2"/>
              </a:solidFill>
            </a:endParaRPr>
          </a:p>
          <a:p>
            <a:pPr algn="just"/>
            <a:r>
              <a:rPr lang="en-US" altLang="en-US" sz="2400" dirty="0"/>
              <a:t>In fully synchronous, all processes involved in the computation must be synchronized.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In locally synchronous, processes only need to synchronize with a set of logically nearby processes, not all processes involved in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35470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5413" y="228600"/>
            <a:ext cx="901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Introduce a new message-passing operation - </a:t>
            </a:r>
            <a:r>
              <a:rPr lang="en-US" altLang="en-US" sz="2800" dirty="0" err="1">
                <a:solidFill>
                  <a:srgbClr val="FF0000"/>
                </a:solidFill>
              </a:rPr>
              <a:t>Allgather</a:t>
            </a:r>
            <a:r>
              <a:rPr lang="en-US" alt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81400" y="121920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Allgather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9050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Broadcast and gather values in one composite construction.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077200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228600"/>
            <a:ext cx="630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Synchronous Computations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21920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dirty="0"/>
              <a:t>In a (fully) synchronous application, all the processes synchronized at regular points.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86200" y="2438400"/>
            <a:ext cx="16578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Barrier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2971800"/>
            <a:ext cx="8229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/>
              <a:t>A basic mechanism for synchronizing processes - inserted at the point in each process where it must wait.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sz="2800" dirty="0"/>
              <a:t>All processes can continue from this point when all the processes have reached it (or, in some implementations, when a stated number of processes have reached this point).</a:t>
            </a:r>
          </a:p>
        </p:txBody>
      </p:sp>
    </p:spTree>
    <p:extLst>
      <p:ext uri="{BB962C8B-B14F-4D97-AF65-F5344CB8AC3E}">
        <p14:creationId xmlns:p14="http://schemas.microsoft.com/office/powerpoint/2010/main" val="23447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4.13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295400" y="228600"/>
            <a:ext cx="638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“all-to-all” broadcast routine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04800" y="914400"/>
            <a:ext cx="741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Sends data from each process to every other process</a:t>
            </a:r>
          </a:p>
        </p:txBody>
      </p:sp>
      <p:pic>
        <p:nvPicPr>
          <p:cNvPr id="15373" name="Picture 1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229600" cy="47386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56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288213" cy="3981450"/>
          </a:xfrm>
          <a:noFill/>
          <a:ln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8600" y="457200"/>
            <a:ext cx="891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“all-to-all” routine actually transfers rows of an array to columns:</a:t>
            </a:r>
          </a:p>
          <a:p>
            <a:r>
              <a:rPr lang="en-US" altLang="en-US"/>
              <a:t>Transposes a matrix.</a:t>
            </a:r>
          </a:p>
        </p:txBody>
      </p:sp>
    </p:spTree>
    <p:extLst>
      <p:ext uri="{BB962C8B-B14F-4D97-AF65-F5344CB8AC3E}">
        <p14:creationId xmlns:p14="http://schemas.microsoft.com/office/powerpoint/2010/main" val="12923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620000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524000" y="228600"/>
            <a:ext cx="582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Heat Distribution Problem</a:t>
            </a:r>
          </a:p>
        </p:txBody>
      </p:sp>
    </p:spTree>
    <p:extLst>
      <p:ext uri="{BB962C8B-B14F-4D97-AF65-F5344CB8AC3E}">
        <p14:creationId xmlns:p14="http://schemas.microsoft.com/office/powerpoint/2010/main" val="26116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1000" y="304800"/>
            <a:ext cx="810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Natural ordering of heat distribution problem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000625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76725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09600" y="7620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Number points from 1 for convenience and include those representing the edges. Each point will then use the equation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09600" y="3352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Could be written as a linear equation containing the unknowns </a:t>
            </a:r>
            <a:r>
              <a:rPr lang="en-US" altLang="en-US" i="1"/>
              <a:t>xi</a:t>
            </a:r>
            <a:r>
              <a:rPr lang="en-US" altLang="en-US"/>
              <a:t>-</a:t>
            </a:r>
            <a:r>
              <a:rPr lang="en-US" altLang="en-US" i="1"/>
              <a:t>m</a:t>
            </a:r>
            <a:r>
              <a:rPr lang="en-US" altLang="en-US"/>
              <a:t>, </a:t>
            </a:r>
            <a:r>
              <a:rPr lang="en-US" altLang="en-US" i="1"/>
              <a:t>xi</a:t>
            </a:r>
            <a:r>
              <a:rPr lang="en-US" altLang="en-US"/>
              <a:t>-1, </a:t>
            </a:r>
            <a:r>
              <a:rPr lang="en-US" altLang="en-US" i="1"/>
              <a:t>xi</a:t>
            </a:r>
            <a:r>
              <a:rPr lang="en-US" altLang="en-US"/>
              <a:t>+1, and </a:t>
            </a:r>
            <a:r>
              <a:rPr lang="en-US" altLang="en-US" i="1"/>
              <a:t>xi</a:t>
            </a:r>
            <a:r>
              <a:rPr lang="en-US" altLang="en-US"/>
              <a:t>+</a:t>
            </a:r>
            <a:r>
              <a:rPr lang="en-US" altLang="en-US" i="1"/>
              <a:t>m</a:t>
            </a:r>
            <a:r>
              <a:rPr lang="en-US" altLang="en-US"/>
              <a:t>: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85800" y="53340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Notice: solving a (sparse) system</a:t>
            </a:r>
          </a:p>
          <a:p>
            <a:r>
              <a:rPr lang="en-US" altLang="en-US"/>
              <a:t>Also solving </a:t>
            </a:r>
            <a:r>
              <a:rPr lang="en-US" altLang="en-US">
                <a:solidFill>
                  <a:schemeClr val="accent2"/>
                </a:solidFill>
              </a:rPr>
              <a:t>Laplace’s equation.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4724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457200"/>
            <a:ext cx="84582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Sequential Code</a:t>
            </a:r>
          </a:p>
          <a:p>
            <a:pPr algn="ctr"/>
            <a:endParaRPr lang="en-US" altLang="en-US" sz="3600" b="1"/>
          </a:p>
          <a:p>
            <a:r>
              <a:rPr lang="en-US" altLang="en-US"/>
              <a:t>Using a fixed number of iterations</a:t>
            </a:r>
          </a:p>
          <a:p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for (iteration = 0; iteration &lt; limit; iteration++) {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for (i = 1; i &lt; n; i++)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   for (j = 1; j &lt; n; j++)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	g[i][j] = 0.25*(h[i-1][j]+h[i+1][j]+h[i][j-1]+h[i][j+1]);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   for (i = 1; i &lt; n; i++)                        /* update points */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      for (j = 1; j &lt; n; j++)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        h[i][j] = g[i][j];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}</a:t>
            </a:r>
          </a:p>
          <a:p>
            <a:endParaRPr lang="en-US" altLang="en-US" b="1">
              <a:solidFill>
                <a:schemeClr val="accent2"/>
              </a:solidFill>
            </a:endParaRPr>
          </a:p>
          <a:p>
            <a:r>
              <a:rPr lang="en-US" altLang="en-US"/>
              <a:t>using original numbering system (</a:t>
            </a:r>
            <a:r>
              <a:rPr lang="en-US" altLang="en-US" i="1"/>
              <a:t>n </a:t>
            </a:r>
            <a:r>
              <a:rPr lang="en-US" altLang="en-US"/>
              <a:t>x </a:t>
            </a:r>
            <a:r>
              <a:rPr lang="en-US" altLang="en-US" i="1"/>
              <a:t>n </a:t>
            </a:r>
            <a:r>
              <a:rPr lang="en-US" altLang="en-US"/>
              <a:t>array).</a:t>
            </a:r>
          </a:p>
        </p:txBody>
      </p:sp>
    </p:spTree>
    <p:extLst>
      <p:ext uri="{BB962C8B-B14F-4D97-AF65-F5344CB8AC3E}">
        <p14:creationId xmlns:p14="http://schemas.microsoft.com/office/powerpoint/2010/main" val="3989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81000" y="228600"/>
            <a:ext cx="82296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To stop at some precision:</a:t>
            </a:r>
          </a:p>
          <a:p>
            <a:endParaRPr lang="en-US" altLang="en-US" sz="2000"/>
          </a:p>
          <a:p>
            <a:r>
              <a:rPr lang="en-US" altLang="en-US" sz="2000" b="1">
                <a:solidFill>
                  <a:schemeClr val="accent2"/>
                </a:solidFill>
              </a:rPr>
              <a:t>do {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for (i = 1; i &lt; n; i++)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for (j = 1; j &lt; n; j++)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g[i][j] = 0.25*(h[i-1][j]+h[i+1][j]+h[i][j-1]+h[i][j+1]);</a:t>
            </a:r>
          </a:p>
          <a:p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en-US" altLang="en-US" sz="2000" b="1">
                <a:solidFill>
                  <a:schemeClr val="accent2"/>
                </a:solidFill>
              </a:rPr>
              <a:t>      for (i = 1; i &lt; n; i++)                       /* update points */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for (j = 1; j &lt; n; j++)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 h[i][j] = g[i][j];</a:t>
            </a:r>
          </a:p>
          <a:p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en-US" altLang="en-US" sz="2000" b="1">
                <a:solidFill>
                  <a:schemeClr val="accent2"/>
                </a:solidFill>
              </a:rPr>
              <a:t>       continue = FALSE; /* indicates whether to continue */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for (i = 1; i &lt; n; i++)/* check each pt for convergence */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for (j = 1; j &lt; n; j++)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    if (!converged(i,j) {/* point found not converged */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        continue = TRUE;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        break;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           }</a:t>
            </a:r>
          </a:p>
          <a:p>
            <a:r>
              <a:rPr lang="en-US" altLang="en-US" sz="2000" b="1">
                <a:solidFill>
                  <a:schemeClr val="accent2"/>
                </a:solidFill>
              </a:rPr>
              <a:t>} while (continue == TRUE);</a:t>
            </a:r>
          </a:p>
        </p:txBody>
      </p:sp>
    </p:spTree>
    <p:extLst>
      <p:ext uri="{BB962C8B-B14F-4D97-AF65-F5344CB8AC3E}">
        <p14:creationId xmlns:p14="http://schemas.microsoft.com/office/powerpoint/2010/main" val="34871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95600" y="0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Parallel Code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81000" y="8382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With fixed number of iterations,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baseline="-25000"/>
              <a:t>,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</a:p>
          <a:p>
            <a:r>
              <a:rPr lang="en-US" altLang="en-US"/>
              <a:t>(except for the boundary points):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57200" y="4724400"/>
            <a:ext cx="807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Important to use </a:t>
            </a:r>
            <a:r>
              <a:rPr lang="en-US" altLang="en-US" b="1"/>
              <a:t>send()</a:t>
            </a:r>
            <a:r>
              <a:rPr lang="en-US" altLang="en-US"/>
              <a:t>s that do not block while waiting for </a:t>
            </a:r>
            <a:r>
              <a:rPr lang="en-US" altLang="en-US" b="1"/>
              <a:t>recv()</a:t>
            </a:r>
            <a:r>
              <a:rPr lang="en-US" altLang="en-US"/>
              <a:t>s; otherwise processes would deadlock, each waiting for a </a:t>
            </a:r>
            <a:r>
              <a:rPr lang="en-US" altLang="en-US" b="1"/>
              <a:t>recv() </a:t>
            </a:r>
            <a:r>
              <a:rPr lang="en-US" altLang="en-US"/>
              <a:t>before moving on - </a:t>
            </a:r>
            <a:r>
              <a:rPr lang="en-US" altLang="en-US" b="1"/>
              <a:t>recv()</a:t>
            </a:r>
            <a:r>
              <a:rPr lang="en-US" altLang="en-US"/>
              <a:t>s must be synchronous and wait for </a:t>
            </a:r>
            <a:r>
              <a:rPr lang="en-US" altLang="en-US" b="1"/>
              <a:t>send()</a:t>
            </a:r>
            <a:r>
              <a:rPr lang="en-US" altLang="en-US"/>
              <a:t>s.</a:t>
            </a: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866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89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90600" y="0"/>
            <a:ext cx="695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Message passing for heat distribution problem</a:t>
            </a:r>
          </a:p>
        </p:txBody>
      </p:sp>
    </p:spTree>
    <p:extLst>
      <p:ext uri="{BB962C8B-B14F-4D97-AF65-F5344CB8AC3E}">
        <p14:creationId xmlns:p14="http://schemas.microsoft.com/office/powerpoint/2010/main" val="32851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1000" y="3810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Version where processes stop when they reach their required precision: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34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2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Processes reaching barrier</a:t>
            </a:r>
          </a:p>
          <a:p>
            <a:pPr algn="ctr"/>
            <a:r>
              <a:rPr lang="en-US" altLang="en-US" sz="3600" b="1"/>
              <a:t> at different times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3188"/>
            <a:ext cx="62484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7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305800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5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4385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81000" y="152400"/>
            <a:ext cx="815340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Example</a:t>
            </a:r>
          </a:p>
          <a:p>
            <a:pPr algn="just"/>
            <a:r>
              <a:rPr lang="en-US" altLang="en-US"/>
              <a:t>A room has four walls and a fireplace. Temperature of wall is 20°C, and temperature of fireplace is 100°C. Write a parallel program using Jacobi iteration to compute the temperature inside the room and plot (preferably in color) temperature contours at 10°C intervals using Xlib calls or similar graphics calls as available on your system.</a:t>
            </a:r>
          </a:p>
        </p:txBody>
      </p:sp>
    </p:spTree>
    <p:extLst>
      <p:ext uri="{BB962C8B-B14F-4D97-AF65-F5344CB8AC3E}">
        <p14:creationId xmlns:p14="http://schemas.microsoft.com/office/powerpoint/2010/main" val="4017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61722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09600" y="457200"/>
            <a:ext cx="792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Partitioning</a:t>
            </a:r>
          </a:p>
          <a:p>
            <a:r>
              <a:rPr lang="en-US" altLang="en-US"/>
              <a:t>Normally allocate more than one point to each processor, because many more points than processors.</a:t>
            </a:r>
          </a:p>
          <a:p>
            <a:r>
              <a:rPr lang="en-US" altLang="en-US"/>
              <a:t>Points could be partitioned into square blocks or strips:</a:t>
            </a:r>
          </a:p>
        </p:txBody>
      </p:sp>
    </p:spTree>
    <p:extLst>
      <p:ext uri="{BB962C8B-B14F-4D97-AF65-F5344CB8AC3E}">
        <p14:creationId xmlns:p14="http://schemas.microsoft.com/office/powerpoint/2010/main" val="36823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" y="381000"/>
            <a:ext cx="769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Block partition</a:t>
            </a:r>
          </a:p>
          <a:p>
            <a:r>
              <a:rPr lang="en-US" altLang="en-US"/>
              <a:t>Four edges where data points exchanged.</a:t>
            </a:r>
          </a:p>
          <a:p>
            <a:r>
              <a:rPr lang="en-US" altLang="en-US"/>
              <a:t>Communication time given by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3989388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1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3624263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81000" y="457200"/>
            <a:ext cx="807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Strip partition</a:t>
            </a:r>
          </a:p>
          <a:p>
            <a:r>
              <a:rPr lang="en-US" altLang="en-US"/>
              <a:t>Two edges where data points are exchanged.</a:t>
            </a:r>
          </a:p>
          <a:p>
            <a:r>
              <a:rPr lang="en-US" altLang="en-US"/>
              <a:t>Communication time is given by</a:t>
            </a:r>
          </a:p>
        </p:txBody>
      </p:sp>
    </p:spTree>
    <p:extLst>
      <p:ext uri="{BB962C8B-B14F-4D97-AF65-F5344CB8AC3E}">
        <p14:creationId xmlns:p14="http://schemas.microsoft.com/office/powerpoint/2010/main" val="36549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4800" y="533400"/>
            <a:ext cx="8534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Optimum</a:t>
            </a:r>
          </a:p>
          <a:p>
            <a:pPr algn="just"/>
            <a:r>
              <a:rPr lang="en-US" altLang="en-US"/>
              <a:t>In general, strip partition best for large startup time, and block</a:t>
            </a:r>
          </a:p>
          <a:p>
            <a:pPr algn="just"/>
            <a:r>
              <a:rPr lang="en-US" altLang="en-US"/>
              <a:t>partition best for small startup time.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With the previous equations, block partition has a larger communication time than strip partition if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655320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3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81025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14400" y="304800"/>
            <a:ext cx="731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Startup times for block and </a:t>
            </a:r>
          </a:p>
          <a:p>
            <a:pPr algn="ctr"/>
            <a:r>
              <a:rPr lang="en-US" altLang="en-US" sz="3600" b="1"/>
              <a:t>strip partitions</a:t>
            </a:r>
          </a:p>
        </p:txBody>
      </p:sp>
    </p:spTree>
    <p:extLst>
      <p:ext uri="{BB962C8B-B14F-4D97-AF65-F5344CB8AC3E}">
        <p14:creationId xmlns:p14="http://schemas.microsoft.com/office/powerpoint/2010/main" val="16994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33400" y="3048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Ghost Points</a:t>
            </a:r>
          </a:p>
          <a:p>
            <a:pPr algn="ctr"/>
            <a:endParaRPr lang="en-US" altLang="en-US" sz="3600" b="1"/>
          </a:p>
          <a:p>
            <a:pPr algn="just"/>
            <a:r>
              <a:rPr lang="en-US" altLang="en-US"/>
              <a:t>Additional row of points at each edge that hold values from adjacent edge. Each array of points increased to accommodate ghost rows.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924800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0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8600" y="152400"/>
            <a:ext cx="8458200" cy="630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Safety and Deadlock</a:t>
            </a:r>
          </a:p>
          <a:p>
            <a:pPr algn="ctr"/>
            <a:endParaRPr lang="en-US" altLang="en-US" sz="3600" b="1"/>
          </a:p>
          <a:p>
            <a:pPr algn="just"/>
            <a:r>
              <a:rPr lang="en-US" altLang="en-US"/>
              <a:t>When all processes send their messages </a:t>
            </a:r>
            <a:r>
              <a:rPr lang="en-US" altLang="en-US">
                <a:solidFill>
                  <a:srgbClr val="FF0000"/>
                </a:solidFill>
              </a:rPr>
              <a:t>first </a:t>
            </a:r>
            <a:r>
              <a:rPr lang="en-US" altLang="en-US"/>
              <a:t>and then receive all of their messages is </a:t>
            </a:r>
            <a:r>
              <a:rPr lang="en-US" altLang="en-US">
                <a:solidFill>
                  <a:schemeClr val="accent2"/>
                </a:solidFill>
              </a:rPr>
              <a:t>“unsafe”</a:t>
            </a:r>
            <a:r>
              <a:rPr lang="en-US" altLang="en-US"/>
              <a:t> because it relies upon buffering in the </a:t>
            </a:r>
            <a:r>
              <a:rPr lang="en-US" altLang="en-US" b="1"/>
              <a:t>send()</a:t>
            </a:r>
            <a:r>
              <a:rPr lang="en-US" altLang="en-US"/>
              <a:t>s. The amount of buffering is not specified in MPI.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If insufficient storage available, send routine may be delayed from returning until storage becomes available or until the message can be sent without buffering.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>
                <a:solidFill>
                  <a:srgbClr val="FF0000"/>
                </a:solidFill>
              </a:rPr>
              <a:t>Then, a locally blocking</a:t>
            </a:r>
            <a:r>
              <a:rPr lang="en-US" altLang="en-US"/>
              <a:t> </a:t>
            </a:r>
            <a:r>
              <a:rPr lang="en-US" altLang="en-US" b="1"/>
              <a:t>send() </a:t>
            </a:r>
            <a:r>
              <a:rPr lang="en-US" altLang="en-US">
                <a:solidFill>
                  <a:srgbClr val="FF0000"/>
                </a:solidFill>
              </a:rPr>
              <a:t>could behave as a synchronous </a:t>
            </a:r>
            <a:r>
              <a:rPr lang="en-US" altLang="en-US" b="1"/>
              <a:t>send()</a:t>
            </a:r>
            <a:r>
              <a:rPr lang="en-US" altLang="en-US"/>
              <a:t>, only returning when the matching </a:t>
            </a:r>
            <a:r>
              <a:rPr lang="en-US" altLang="en-US" b="1"/>
              <a:t>recv() </a:t>
            </a:r>
            <a:r>
              <a:rPr lang="en-US" altLang="en-US"/>
              <a:t>is executed. Since a matching </a:t>
            </a:r>
            <a:r>
              <a:rPr lang="en-US" altLang="en-US" b="1"/>
              <a:t>recv() </a:t>
            </a:r>
            <a:r>
              <a:rPr lang="en-US" altLang="en-US"/>
              <a:t>would never be executed if all the </a:t>
            </a:r>
            <a:r>
              <a:rPr lang="en-US" altLang="en-US" b="1"/>
              <a:t>send()</a:t>
            </a:r>
            <a:r>
              <a:rPr lang="en-US" altLang="en-US"/>
              <a:t>s are synchronous, </a:t>
            </a:r>
            <a:r>
              <a:rPr lang="en-US" altLang="en-US">
                <a:solidFill>
                  <a:srgbClr val="FF0000"/>
                </a:solidFill>
              </a:rPr>
              <a:t>deadlock would occur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7200" y="762000"/>
            <a:ext cx="81534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Making the code safe</a:t>
            </a:r>
          </a:p>
          <a:p>
            <a:pPr algn="ctr"/>
            <a:endParaRPr lang="en-US" altLang="en-US" sz="3600" b="1"/>
          </a:p>
          <a:p>
            <a:r>
              <a:rPr lang="en-US" altLang="en-US">
                <a:solidFill>
                  <a:srgbClr val="FF0000"/>
                </a:solidFill>
              </a:rPr>
              <a:t>Alternate the order</a:t>
            </a:r>
            <a:r>
              <a:rPr lang="en-US" altLang="en-US"/>
              <a:t> of the </a:t>
            </a:r>
            <a:r>
              <a:rPr lang="en-US" altLang="en-US" b="1"/>
              <a:t>send()</a:t>
            </a:r>
            <a:r>
              <a:rPr lang="en-US" altLang="en-US"/>
              <a:t>s and </a:t>
            </a:r>
            <a:r>
              <a:rPr lang="en-US" altLang="en-US" b="1"/>
              <a:t>recv()</a:t>
            </a:r>
            <a:r>
              <a:rPr lang="en-US" altLang="en-US"/>
              <a:t>s in adjacent</a:t>
            </a:r>
          </a:p>
          <a:p>
            <a:r>
              <a:rPr lang="en-US" altLang="en-US"/>
              <a:t>processes so that only one process performs the </a:t>
            </a:r>
            <a:r>
              <a:rPr lang="en-US" altLang="en-US" b="1"/>
              <a:t>send()</a:t>
            </a:r>
            <a:r>
              <a:rPr lang="en-US" altLang="en-US"/>
              <a:t>s first.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Then even synchronous </a:t>
            </a:r>
            <a:r>
              <a:rPr lang="en-US" altLang="en-US" b="1"/>
              <a:t>send()</a:t>
            </a:r>
            <a:r>
              <a:rPr lang="en-US" altLang="en-US"/>
              <a:t>s would not cause deadlock.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Good way you can test for safety is to replace message-passing routines in a program with synchronous versions.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6.61</a:t>
            </a:r>
          </a:p>
        </p:txBody>
      </p:sp>
    </p:spTree>
    <p:extLst>
      <p:ext uri="{BB962C8B-B14F-4D97-AF65-F5344CB8AC3E}">
        <p14:creationId xmlns:p14="http://schemas.microsoft.com/office/powerpoint/2010/main" val="51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/>
              <a:t>64</a:t>
            </a:r>
            <a:endParaRPr lang="en-US" altLang="en-US" sz="1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38100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In message-passing systems, barriers provided with library</a:t>
            </a:r>
          </a:p>
          <a:p>
            <a:r>
              <a:rPr lang="en-US" altLang="en-US" sz="2400" dirty="0"/>
              <a:t>routines:</a:t>
            </a:r>
          </a:p>
        </p:txBody>
      </p:sp>
    </p:spTree>
    <p:extLst>
      <p:ext uri="{BB962C8B-B14F-4D97-AF65-F5344CB8AC3E}">
        <p14:creationId xmlns:p14="http://schemas.microsoft.com/office/powerpoint/2010/main" val="37215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81000" y="2286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/>
              <a:t>MPI Safe Message Passing Routines</a:t>
            </a:r>
          </a:p>
          <a:p>
            <a:pPr algn="ctr"/>
            <a:endParaRPr lang="en-US" altLang="en-US" sz="3600" b="1"/>
          </a:p>
          <a:p>
            <a:r>
              <a:rPr lang="en-US" altLang="en-US"/>
              <a:t>MPI offers several methods for safe communication:</a:t>
            </a: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2296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38200" y="1295400"/>
            <a:ext cx="79248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MPI</a:t>
            </a:r>
          </a:p>
          <a:p>
            <a:pPr algn="ctr"/>
            <a:r>
              <a:rPr lang="en-US" altLang="en-US" sz="2800" b="1" dirty="0" err="1"/>
              <a:t>MPI_Barrier</a:t>
            </a:r>
            <a:r>
              <a:rPr lang="en-US" altLang="en-US" sz="2800" b="1" dirty="0"/>
              <a:t>()</a:t>
            </a:r>
          </a:p>
          <a:p>
            <a:pPr algn="ctr"/>
            <a:endParaRPr lang="en-US" altLang="en-US" sz="2800" b="1" dirty="0"/>
          </a:p>
          <a:p>
            <a:pPr algn="just"/>
            <a:r>
              <a:rPr lang="en-US" altLang="en-US" sz="2800" dirty="0"/>
              <a:t>Barrier with a named communicator being the only parameter.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sz="2800" dirty="0"/>
              <a:t>Called by each process in the group, blocking until all members of the group have reached the barrier call and only returning then.</a:t>
            </a:r>
          </a:p>
        </p:txBody>
      </p:sp>
    </p:spTree>
    <p:extLst>
      <p:ext uri="{BB962C8B-B14F-4D97-AF65-F5344CB8AC3E}">
        <p14:creationId xmlns:p14="http://schemas.microsoft.com/office/powerpoint/2010/main" val="28575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57400" y="228600"/>
            <a:ext cx="518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Barrier Implementation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295400"/>
            <a:ext cx="79914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Centralized counter implementation</a:t>
            </a:r>
            <a:r>
              <a:rPr lang="en-US" altLang="en-US" sz="2800" dirty="0"/>
              <a:t> (a </a:t>
            </a:r>
            <a:r>
              <a:rPr lang="en-US" altLang="en-US" sz="2800" i="1" dirty="0"/>
              <a:t>linear barrier</a:t>
            </a:r>
            <a:r>
              <a:rPr lang="en-US" altLang="en-US" sz="2800" dirty="0"/>
              <a:t>):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1338"/>
            <a:ext cx="77724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3400" y="1143000"/>
            <a:ext cx="83058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3200" dirty="0"/>
              <a:t>Good barrier implementations must take into account </a:t>
            </a:r>
            <a:r>
              <a:rPr lang="en-US" altLang="en-US" sz="3200" dirty="0" smtClean="0"/>
              <a:t>that </a:t>
            </a:r>
            <a:r>
              <a:rPr lang="en-US" altLang="en-US" sz="3200" dirty="0"/>
              <a:t>a barrier might be used more than once in a process.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sz="3200" dirty="0"/>
              <a:t>Might be possible for a process to enter the barrier for </a:t>
            </a:r>
            <a:r>
              <a:rPr lang="en-US" altLang="en-US" sz="3200" dirty="0" smtClean="0"/>
              <a:t>a </a:t>
            </a:r>
            <a:r>
              <a:rPr lang="en-US" altLang="en-US" sz="3200" dirty="0"/>
              <a:t>second time before previous processes have left the barrier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41081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0286" y="457200"/>
            <a:ext cx="861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dirty="0"/>
              <a:t>Counter-based barriers often have two phases: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• A process enters arrival phase and does not leave this   </a:t>
            </a:r>
          </a:p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  phase until all processes have arrived in this phase.</a:t>
            </a:r>
          </a:p>
          <a:p>
            <a:pPr algn="just"/>
            <a:endParaRPr lang="en-US" altLang="en-US" sz="2800" dirty="0">
              <a:solidFill>
                <a:srgbClr val="FF0000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hlink"/>
                </a:solidFill>
              </a:rPr>
              <a:t>• Then processes move to departure phase and are released.</a:t>
            </a:r>
          </a:p>
          <a:p>
            <a:pPr algn="just"/>
            <a:endParaRPr lang="en-US" altLang="en-US" sz="2800" dirty="0">
              <a:solidFill>
                <a:schemeClr val="hlink"/>
              </a:solidFill>
            </a:endParaRP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/>
              <a:t>Two-phase handles the reentrant scenario.</a:t>
            </a:r>
          </a:p>
        </p:txBody>
      </p:sp>
    </p:spTree>
    <p:extLst>
      <p:ext uri="{BB962C8B-B14F-4D97-AF65-F5344CB8AC3E}">
        <p14:creationId xmlns:p14="http://schemas.microsoft.com/office/powerpoint/2010/main" val="9812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8600" y="1374775"/>
            <a:ext cx="8915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/>
              <a:t>Master:</a:t>
            </a:r>
          </a:p>
          <a:p>
            <a:pPr algn="ctr"/>
            <a:endParaRPr lang="en-US" altLang="en-US" sz="2800" b="1" dirty="0"/>
          </a:p>
          <a:p>
            <a:r>
              <a:rPr lang="en-US" altLang="en-US" sz="2000" b="1" dirty="0"/>
              <a:t>	for (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&lt; n;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++)       /*count slaves as they reach barrier*/</a:t>
            </a:r>
          </a:p>
          <a:p>
            <a:r>
              <a:rPr lang="en-US" altLang="en-US" sz="2000" b="1" dirty="0"/>
              <a:t>		</a:t>
            </a:r>
            <a:r>
              <a:rPr lang="en-US" altLang="en-US" sz="2000" b="1" dirty="0" err="1"/>
              <a:t>recv</a:t>
            </a:r>
            <a:r>
              <a:rPr lang="en-US" altLang="en-US" sz="2000" b="1" dirty="0"/>
              <a:t>(Pany);</a:t>
            </a:r>
          </a:p>
          <a:p>
            <a:r>
              <a:rPr lang="en-US" altLang="en-US" sz="2000" b="1" dirty="0"/>
              <a:t>	for (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&lt; n;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++)      /* release slaves */</a:t>
            </a:r>
          </a:p>
          <a:p>
            <a:r>
              <a:rPr lang="en-US" altLang="en-US" sz="2000" b="1" dirty="0"/>
              <a:t>		send(Pi);</a:t>
            </a:r>
          </a:p>
          <a:p>
            <a:endParaRPr lang="en-US" altLang="en-US" sz="2000" b="1" dirty="0"/>
          </a:p>
          <a:p>
            <a:pPr algn="ctr"/>
            <a:r>
              <a:rPr lang="en-US" altLang="en-US" sz="2800" b="1" dirty="0"/>
              <a:t>Slave processes:</a:t>
            </a:r>
          </a:p>
          <a:p>
            <a:pPr algn="ctr"/>
            <a:endParaRPr lang="en-US" altLang="en-US" sz="2800" b="1" dirty="0"/>
          </a:p>
          <a:p>
            <a:r>
              <a:rPr lang="en-US" altLang="en-US" sz="2000" b="1" dirty="0"/>
              <a:t>	send(</a:t>
            </a:r>
            <a:r>
              <a:rPr lang="en-US" altLang="en-US" sz="2000" b="1" dirty="0" err="1"/>
              <a:t>P</a:t>
            </a:r>
            <a:r>
              <a:rPr lang="en-US" altLang="en-US" sz="1600" b="1" dirty="0" err="1"/>
              <a:t>master</a:t>
            </a:r>
            <a:r>
              <a:rPr lang="en-US" altLang="en-US" sz="2000" b="1" dirty="0"/>
              <a:t>);</a:t>
            </a:r>
          </a:p>
          <a:p>
            <a:r>
              <a:rPr lang="en-US" altLang="en-US" sz="2000" b="1" dirty="0"/>
              <a:t>	</a:t>
            </a:r>
            <a:r>
              <a:rPr lang="en-US" altLang="en-US" sz="2000" b="1" dirty="0" err="1"/>
              <a:t>recv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P</a:t>
            </a:r>
            <a:r>
              <a:rPr lang="en-US" altLang="en-US" sz="1600" b="1" dirty="0" err="1"/>
              <a:t>master</a:t>
            </a:r>
            <a:r>
              <a:rPr lang="en-US" altLang="en-US" sz="2000" b="1" dirty="0"/>
              <a:t>);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19400" y="228600"/>
            <a:ext cx="340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/>
              <a:t>Example code:</a:t>
            </a:r>
          </a:p>
        </p:txBody>
      </p:sp>
    </p:spTree>
    <p:extLst>
      <p:ext uri="{BB962C8B-B14F-4D97-AF65-F5344CB8AC3E}">
        <p14:creationId xmlns:p14="http://schemas.microsoft.com/office/powerpoint/2010/main" val="31664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1266</Words>
  <Application>Microsoft Office PowerPoint</Application>
  <PresentationFormat>On-screen Show (4:3)</PresentationFormat>
  <Paragraphs>191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 Wells</dc:creator>
  <cp:lastModifiedBy>Earl Wells</cp:lastModifiedBy>
  <cp:revision>3</cp:revision>
  <dcterms:created xsi:type="dcterms:W3CDTF">2015-10-13T17:16:34Z</dcterms:created>
  <dcterms:modified xsi:type="dcterms:W3CDTF">2015-10-13T17:44:42Z</dcterms:modified>
</cp:coreProperties>
</file>