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304" r:id="rId31"/>
    <p:sldId id="301" r:id="rId32"/>
    <p:sldId id="302" r:id="rId33"/>
    <p:sldId id="305" r:id="rId34"/>
    <p:sldId id="306" r:id="rId35"/>
    <p:sldId id="30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160482-7825-4EDA-A124-BA33F1938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58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8D24BD-880F-4261-BF63-B6A6F2DA5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16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0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7A1C-BCB4-49E0-840C-4BD8C25528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0B77-85CB-480E-B35A-533665A4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6000" b="1" dirty="0" smtClean="0">
                <a:solidFill>
                  <a:schemeClr val="accent2"/>
                </a:solidFill>
              </a:rPr>
              <a:t>Partitioning</a:t>
            </a:r>
            <a:br>
              <a:rPr lang="en-US" altLang="en-US" sz="6000" b="1" dirty="0" smtClean="0">
                <a:solidFill>
                  <a:schemeClr val="accent2"/>
                </a:solidFill>
              </a:rPr>
            </a:br>
            <a:r>
              <a:rPr lang="en-US" altLang="en-US" sz="6000" b="1" dirty="0" smtClean="0">
                <a:solidFill>
                  <a:schemeClr val="accent2"/>
                </a:solidFill>
              </a:rPr>
              <a:t> and Divide-and-Conquer Strategies</a:t>
            </a:r>
            <a:r>
              <a:rPr lang="en-US" altLang="en-US" b="1" dirty="0" smtClean="0">
                <a:solidFill>
                  <a:schemeClr val="accent2"/>
                </a:solidFill>
              </a:rPr>
              <a:t/>
            </a:r>
            <a:br>
              <a:rPr lang="en-US" altLang="en-US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4.5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828800" y="381000"/>
            <a:ext cx="536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Dividing a list into parts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7275513" cy="46863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784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Divide and Conquer</a:t>
            </a:r>
            <a:br>
              <a:rPr lang="en-US" altLang="en-US" sz="4000"/>
            </a:br>
            <a:r>
              <a:rPr lang="en-US" altLang="en-US" sz="4000"/>
              <a:t>(serial/recursive implementation)</a:t>
            </a: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96013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Divide and Conquer</a:t>
            </a:r>
            <a:br>
              <a:rPr lang="en-US" altLang="en-US" sz="4000"/>
            </a:br>
            <a:r>
              <a:rPr lang="en-US" altLang="en-US" sz="4000"/>
              <a:t>(serial/recursive implementation)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438900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Global Communication Example: </a:t>
            </a:r>
            <a:br>
              <a:rPr lang="en-US" altLang="en-US" sz="4000"/>
            </a:br>
            <a:r>
              <a:rPr lang="en-US" altLang="en-US" sz="3200"/>
              <a:t>Parallel Reduction Operation (summation)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dirty="0"/>
              <a:t>The parallel reduction algorithm is efficient:</a:t>
            </a:r>
          </a:p>
          <a:p>
            <a:pPr lvl="1"/>
            <a:r>
              <a:rPr lang="en-US" altLang="en-US" dirty="0"/>
              <a:t>the N-1 communication and computation operations are distributed among the tasks.</a:t>
            </a:r>
          </a:p>
          <a:p>
            <a:pPr lvl="1"/>
            <a:r>
              <a:rPr lang="en-US" altLang="en-US" dirty="0"/>
              <a:t>the order in which these operations are performed has been modified so that they can proceed concurrently. </a:t>
            </a:r>
          </a:p>
          <a:p>
            <a:r>
              <a:rPr lang="en-US" altLang="en-US" dirty="0"/>
              <a:t>The result is a regular communication structure in which each task communicates with a small set of neighbors. </a:t>
            </a:r>
          </a:p>
        </p:txBody>
      </p:sp>
    </p:spTree>
    <p:extLst>
      <p:ext uri="{BB962C8B-B14F-4D97-AF65-F5344CB8AC3E}">
        <p14:creationId xmlns:p14="http://schemas.microsoft.com/office/powerpoint/2010/main" val="41282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4.4</a:t>
            </a:r>
          </a:p>
        </p:txBody>
      </p:sp>
      <p:pic>
        <p:nvPicPr>
          <p:cNvPr id="6157" name="Picture 1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7974013" cy="3733800"/>
          </a:xfrm>
          <a:noFill/>
          <a:ln/>
        </p:spPr>
      </p:pic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209800" y="228600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Tree construction</a:t>
            </a:r>
          </a:p>
        </p:txBody>
      </p:sp>
    </p:spTree>
    <p:extLst>
      <p:ext uri="{BB962C8B-B14F-4D97-AF65-F5344CB8AC3E}">
        <p14:creationId xmlns:p14="http://schemas.microsoft.com/office/powerpoint/2010/main" val="42752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4.6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95400"/>
            <a:ext cx="7208838" cy="4676775"/>
          </a:xfrm>
          <a:noFill/>
          <a:ln/>
        </p:spPr>
      </p:pic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362200" y="228600"/>
            <a:ext cx="414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Partial summation</a:t>
            </a:r>
          </a:p>
        </p:txBody>
      </p:sp>
    </p:spTree>
    <p:extLst>
      <p:ext uri="{BB962C8B-B14F-4D97-AF65-F5344CB8AC3E}">
        <p14:creationId xmlns:p14="http://schemas.microsoft.com/office/powerpoint/2010/main" val="39348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4.7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52800" y="304800"/>
            <a:ext cx="219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Quadtree</a:t>
            </a:r>
          </a:p>
        </p:txBody>
      </p:sp>
      <p:pic>
        <p:nvPicPr>
          <p:cNvPr id="9230" name="Picture 14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0"/>
            <a:ext cx="5476875" cy="4486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666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4.8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6427788" cy="4543425"/>
          </a:xfrm>
          <a:noFill/>
          <a:ln/>
        </p:spPr>
      </p:pic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514600" y="304800"/>
            <a:ext cx="409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Dividing an image</a:t>
            </a:r>
          </a:p>
        </p:txBody>
      </p:sp>
    </p:spTree>
    <p:extLst>
      <p:ext uri="{BB962C8B-B14F-4D97-AF65-F5344CB8AC3E}">
        <p14:creationId xmlns:p14="http://schemas.microsoft.com/office/powerpoint/2010/main" val="34690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4.9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124200" y="15240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Bucket sort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28600" y="914400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>
                <a:solidFill>
                  <a:schemeClr val="accent2"/>
                </a:solidFill>
              </a:rPr>
              <a:t>One “bucket” assigned to hold numbers that fall within each region. </a:t>
            </a:r>
          </a:p>
          <a:p>
            <a:r>
              <a:rPr lang="en-US" altLang="en-US" sz="2200">
                <a:solidFill>
                  <a:schemeClr val="accent2"/>
                </a:solidFill>
              </a:rPr>
              <a:t>Numbers in each bucket sorted using a sequential sorting algorithm.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28600" y="5181600"/>
            <a:ext cx="84582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/>
              <a:t>Sequential sorting time complexity: O(nlog(n/m).</a:t>
            </a:r>
          </a:p>
          <a:p>
            <a:r>
              <a:rPr lang="en-US" altLang="en-US" sz="2200"/>
              <a:t>Works well if the original numbers uniformly distributed across a known interval, say 0 to </a:t>
            </a:r>
            <a:r>
              <a:rPr lang="en-US" altLang="en-US" sz="2200" i="1"/>
              <a:t>a </a:t>
            </a:r>
            <a:r>
              <a:rPr lang="en-US" altLang="en-US" sz="2200"/>
              <a:t>- 1.</a:t>
            </a:r>
          </a:p>
        </p:txBody>
      </p:sp>
      <p:pic>
        <p:nvPicPr>
          <p:cNvPr id="11288" name="Picture 24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8040688" cy="33623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582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4.10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7543800" cy="4598988"/>
          </a:xfrm>
          <a:noFill/>
          <a:ln/>
        </p:spPr>
      </p:pic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371600" y="0"/>
            <a:ext cx="678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b="1"/>
              <a:t>Parallel version of bucket sort</a:t>
            </a:r>
          </a:p>
          <a:p>
            <a:pPr algn="ctr"/>
            <a:r>
              <a:rPr lang="en-US" altLang="en-US" b="1"/>
              <a:t>Simple approach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57200" y="1066800"/>
            <a:ext cx="49418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Assign one processor for each bucket.</a:t>
            </a:r>
          </a:p>
        </p:txBody>
      </p:sp>
    </p:spTree>
    <p:extLst>
      <p:ext uri="{BB962C8B-B14F-4D97-AF65-F5344CB8AC3E}">
        <p14:creationId xmlns:p14="http://schemas.microsoft.com/office/powerpoint/2010/main" val="27208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095349" y="484257"/>
            <a:ext cx="2689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chemeClr val="accent2"/>
                </a:solidFill>
              </a:rPr>
              <a:t>Partitioning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609600" y="1371600"/>
            <a:ext cx="7469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Partitioning simply divides the problem into parts.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454330" y="2465457"/>
            <a:ext cx="4387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chemeClr val="accent2"/>
                </a:solidFill>
              </a:rPr>
              <a:t>Divide and Conquer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57200" y="3276600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/>
              <a:t>Characterized by dividing problem into sub-problems of same form as larger problem. Further divisions into still smaller sub-problems, usually done by recursion</a:t>
            </a:r>
            <a:r>
              <a:rPr lang="en-US" altLang="en-US" dirty="0"/>
              <a:t>.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457200" y="4953000"/>
            <a:ext cx="838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Recursive divide and conquer amenable to parallelization because separate processes can be used for divided parts. Also usually data is naturally localized.</a:t>
            </a:r>
          </a:p>
        </p:txBody>
      </p:sp>
    </p:spTree>
    <p:extLst>
      <p:ext uri="{BB962C8B-B14F-4D97-AF65-F5344CB8AC3E}">
        <p14:creationId xmlns:p14="http://schemas.microsoft.com/office/powerpoint/2010/main" val="273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4.11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86000" y="304800"/>
            <a:ext cx="498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Further Parallelization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1000" y="1066800"/>
            <a:ext cx="83820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Partition sequence into </a:t>
            </a:r>
            <a:r>
              <a:rPr lang="en-US" altLang="en-US" sz="2800" i="1"/>
              <a:t>m </a:t>
            </a:r>
            <a:r>
              <a:rPr lang="en-US" altLang="en-US" sz="2800"/>
              <a:t>regions, one region for each processor.</a:t>
            </a:r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Each processor maintains </a:t>
            </a:r>
            <a:r>
              <a:rPr lang="en-US" altLang="en-US" sz="2800" i="1"/>
              <a:t>p </a:t>
            </a:r>
            <a:r>
              <a:rPr lang="en-US" altLang="en-US" sz="2800"/>
              <a:t>“small” buckets and separates numbers in its region into its own small buckets.</a:t>
            </a:r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Small buckets then emptied into </a:t>
            </a:r>
            <a:r>
              <a:rPr lang="en-US" altLang="en-US" sz="2800" i="1"/>
              <a:t>p </a:t>
            </a:r>
            <a:r>
              <a:rPr lang="en-US" altLang="en-US" sz="2800"/>
              <a:t>final buckets for sorting, which requires each processor to send one small bucket to each of the other processors (bucket </a:t>
            </a:r>
            <a:r>
              <a:rPr lang="en-US" altLang="en-US" sz="2800" i="1"/>
              <a:t>i </a:t>
            </a:r>
            <a:r>
              <a:rPr lang="en-US" altLang="en-US" sz="2800"/>
              <a:t>to processor </a:t>
            </a:r>
            <a:r>
              <a:rPr lang="en-US" altLang="en-US" sz="2800" i="1"/>
              <a:t>i</a:t>
            </a:r>
            <a:r>
              <a:rPr lang="en-US" altLang="en-US" sz="28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06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4.12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28600" y="152400"/>
            <a:ext cx="856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Another parallel version of bucket sort</a:t>
            </a:r>
          </a:p>
        </p:txBody>
      </p:sp>
      <p:pic>
        <p:nvPicPr>
          <p:cNvPr id="14349" name="Picture 1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142288" cy="5095875"/>
          </a:xfrm>
          <a:noFill/>
          <a:ln/>
        </p:spPr>
      </p:pic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04800" y="6019800"/>
            <a:ext cx="82089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</a:rPr>
              <a:t>Introduces new message-passing operation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000"/>
                </a:solidFill>
              </a:rPr>
              <a:t>-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9900FF"/>
                </a:solidFill>
              </a:rPr>
              <a:t>all-to-all broadcast.</a:t>
            </a:r>
          </a:p>
        </p:txBody>
      </p:sp>
    </p:spTree>
    <p:extLst>
      <p:ext uri="{BB962C8B-B14F-4D97-AF65-F5344CB8AC3E}">
        <p14:creationId xmlns:p14="http://schemas.microsoft.com/office/powerpoint/2010/main" val="14359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4.13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295400" y="228600"/>
            <a:ext cx="638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“all-to-all” broadcast routine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04800" y="914400"/>
            <a:ext cx="741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Sends data from each process to every other process</a:t>
            </a:r>
          </a:p>
        </p:txBody>
      </p:sp>
      <p:pic>
        <p:nvPicPr>
          <p:cNvPr id="15373" name="Picture 1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229600" cy="47386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28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4.14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288213" cy="3981450"/>
          </a:xfrm>
          <a:noFill/>
          <a:ln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8600" y="457200"/>
            <a:ext cx="891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“all-to-all” routine actually transfers rows of an array to columns:</a:t>
            </a:r>
          </a:p>
          <a:p>
            <a:r>
              <a:rPr lang="en-US" altLang="en-US"/>
              <a:t>Transposes a matrix.</a:t>
            </a:r>
          </a:p>
        </p:txBody>
      </p:sp>
    </p:spTree>
    <p:extLst>
      <p:ext uri="{BB962C8B-B14F-4D97-AF65-F5344CB8AC3E}">
        <p14:creationId xmlns:p14="http://schemas.microsoft.com/office/powerpoint/2010/main" val="35899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867525" cy="4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50825" y="152400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Numerical integration using rectangles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533400" y="106680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Each region calculated using an approximation given by rectangles:</a:t>
            </a:r>
          </a:p>
          <a:p>
            <a:r>
              <a:rPr lang="en-US" altLang="en-US"/>
              <a:t>Aligning the rectangles:</a:t>
            </a:r>
          </a:p>
        </p:txBody>
      </p:sp>
    </p:spTree>
    <p:extLst>
      <p:ext uri="{BB962C8B-B14F-4D97-AF65-F5344CB8AC3E}">
        <p14:creationId xmlns:p14="http://schemas.microsoft.com/office/powerpoint/2010/main" val="35498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3.19</a:t>
            </a:r>
          </a:p>
        </p:txBody>
      </p:sp>
      <p:pic>
        <p:nvPicPr>
          <p:cNvPr id="24590" name="Picture 14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362200"/>
            <a:ext cx="7086600" cy="15446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115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4.20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 smtClean="0">
                <a:latin typeface="Courier New" panose="02070309020205020404" pitchFamily="49" charset="0"/>
              </a:rPr>
              <a:t>/***********************************************************************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pi_calc.cpp calculates value of pi and compares with actual 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value (to 25 digits) of pi to give error. Integrates function f(x)=4/(1+x^2).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July 6, 2001 K. Spry 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***********************************************************************/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using namespace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std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iostream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math.h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&gt; //include files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mpi.h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"</a:t>
            </a:r>
          </a:p>
          <a:p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printit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&lt;&lt; "\n*********************************"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"Welcome to the pi calculator!"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"Programmer: K. Spry"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"You set the number of divisions 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nfor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estimating the" 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"integral: \n\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tf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(x)=4/(1+x^2)"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&lt;&lt; "*********************************"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} //end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printit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4.21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8600" y="457200"/>
            <a:ext cx="8915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argc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argv</a:t>
            </a:r>
            <a:r>
              <a:rPr lang="en-US" altLang="en-US" sz="1600" dirty="0" smtClean="0">
                <a:latin typeface="Courier New" panose="02070309020205020404" pitchFamily="49" charset="0"/>
              </a:rPr>
              <a:t>[])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//for comparison later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double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actual_pi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3.141592653589793238462643; </a:t>
            </a:r>
          </a:p>
          <a:p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n, rank,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num_proc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double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temp_pi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int_size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part_sum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x;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char response = 'y', resp1 = 'y';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MPI::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Init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argc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argv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   //initiate MPI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num_proc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MPI::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COMM_WORLD.Get_size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rank = MPI::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COMM_WORLD.Get_rank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</a:t>
            </a:r>
          </a:p>
          <a:p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if (rank == 0)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printit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  /* I am root node, print out welcome */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while (response == 'y')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if (resp1 == 'y')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if (rank == 0) {            /*I am root node*/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&lt;&lt;"__________________________________" &lt;&lt;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&lt;&lt;"\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nEnter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the number of intervals: (0 will exit)" 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             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&gt;&gt; n;}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}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else n = 0;</a:t>
            </a:r>
          </a:p>
          <a:p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MPI::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COMM_WORLD.Bcast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(&amp;n, 1, MPI::INT, 0);     //broadcast n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4800" y="685800"/>
            <a:ext cx="88392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 dirty="0" smtClean="0"/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if (n==0) break; //check for quit condition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else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int_size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1.0 / (double) n;  //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calcs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interval size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part_sum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0.0;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for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rank + 1;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&lt;= n;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+=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num_proc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//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calcs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partial sums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x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int_size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* ((double)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- 0.5);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part_sum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+= (4.0 / (1.0 + x*x));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}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//collects all partial sums computes pi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temp_pi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int_size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part_sum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endParaRPr lang="en-US" altLang="en-US" sz="1600" i="1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600" i="1" dirty="0" smtClean="0">
                <a:latin typeface="Courier New" panose="02070309020205020404" pitchFamily="49" charset="0"/>
              </a:rPr>
              <a:t>         MPI::</a:t>
            </a:r>
            <a:r>
              <a:rPr lang="en-US" altLang="en-US" sz="1600" i="1" dirty="0" err="1" smtClean="0">
                <a:latin typeface="Courier New" panose="02070309020205020404" pitchFamily="49" charset="0"/>
              </a:rPr>
              <a:t>COMM_WORLD.Reduce</a:t>
            </a:r>
            <a:r>
              <a:rPr lang="en-US" altLang="en-US" sz="1600" i="1" dirty="0" smtClean="0">
                <a:latin typeface="Courier New" panose="02070309020205020404" pitchFamily="49" charset="0"/>
              </a:rPr>
              <a:t>(&amp;temp_pi,&amp;</a:t>
            </a:r>
            <a:r>
              <a:rPr lang="en-US" altLang="en-US" sz="1600" i="1" dirty="0" err="1" smtClean="0">
                <a:latin typeface="Courier New" panose="02070309020205020404" pitchFamily="49" charset="0"/>
              </a:rPr>
              <a:t>calc_pi</a:t>
            </a:r>
            <a:r>
              <a:rPr lang="en-US" altLang="en-US" sz="1600" i="1" dirty="0" smtClean="0">
                <a:latin typeface="Courier New" panose="02070309020205020404" pitchFamily="49" charset="0"/>
              </a:rPr>
              <a:t>, 1,</a:t>
            </a:r>
          </a:p>
          <a:p>
            <a:r>
              <a:rPr lang="en-US" altLang="en-US" sz="1600" i="1" dirty="0">
                <a:latin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latin typeface="Courier New" panose="02070309020205020404" pitchFamily="49" charset="0"/>
              </a:rPr>
              <a:t>                               MPI::DOUBLE, MPI::SUM, 0);</a:t>
            </a:r>
          </a:p>
          <a:p>
            <a:endParaRPr lang="en-US" altLang="en-US" sz="1600" i="1" dirty="0" smtClean="0">
              <a:latin typeface="Courier New" panose="02070309020205020404" pitchFamily="49" charset="0"/>
            </a:endParaRPr>
          </a:p>
          <a:p>
            <a:endParaRPr lang="en-US" altLang="en-US" sz="1600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533400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// On the Root Print out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calcuated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pi and error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if (rank == 0) {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&lt;&lt; "pi is approximately 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calc_pi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     &lt;&lt; ". Error is 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fabs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calc_pi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-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actual_pi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              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     &lt;&lt;"_______________________________________"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       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}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} //end else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if (rank == 0) { /*I am root node*/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&lt;&lt; "\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nCompute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with new intervals? (y/n)" &lt;&lt;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 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&gt;&gt; resp1;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   }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} //end while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MPI::Finalize(); //terminate MPI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   return 0;</a:t>
            </a: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} </a:t>
            </a:r>
            <a:endParaRPr lang="en-US" altLang="en-US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838200" y="152400"/>
            <a:ext cx="7169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dirty="0"/>
              <a:t>Partitioning/Divide and Conquer</a:t>
            </a:r>
          </a:p>
          <a:p>
            <a:pPr algn="ctr"/>
            <a:r>
              <a:rPr lang="en-US" altLang="en-US" sz="3600" b="1" dirty="0"/>
              <a:t> Examples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304800" y="1549400"/>
            <a:ext cx="307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Many possibilities.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685800" y="2209800"/>
            <a:ext cx="79248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>
                <a:solidFill>
                  <a:schemeClr val="accent2"/>
                </a:solidFill>
              </a:rPr>
              <a:t>• Operations on sequences of number such as simply adding them together</a:t>
            </a:r>
          </a:p>
          <a:p>
            <a:pPr algn="just"/>
            <a:endParaRPr lang="en-US" altLang="en-US" sz="2800" dirty="0">
              <a:solidFill>
                <a:schemeClr val="accent2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accent2"/>
                </a:solidFill>
              </a:rPr>
              <a:t>• Several sorting algorithms can often be partitioned or constructed in a recursive fashion</a:t>
            </a:r>
          </a:p>
          <a:p>
            <a:pPr algn="just"/>
            <a:endParaRPr lang="en-US" altLang="en-US" sz="2800" dirty="0">
              <a:solidFill>
                <a:schemeClr val="accent2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accent2"/>
                </a:solidFill>
              </a:rPr>
              <a:t>• Numerical integration</a:t>
            </a:r>
          </a:p>
          <a:p>
            <a:pPr algn="just"/>
            <a:endParaRPr lang="en-US" altLang="en-US" sz="2800" dirty="0">
              <a:solidFill>
                <a:schemeClr val="accent2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accent2"/>
                </a:solidFill>
              </a:rPr>
              <a:t>•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-body problem</a:t>
            </a:r>
          </a:p>
        </p:txBody>
      </p:sp>
    </p:spTree>
    <p:extLst>
      <p:ext uri="{BB962C8B-B14F-4D97-AF65-F5344CB8AC3E}">
        <p14:creationId xmlns:p14="http://schemas.microsoft.com/office/powerpoint/2010/main" val="15857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4.15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50825" y="152400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Numerical integration using rectangles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33400" y="106680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Each region calculated using an approximation given by rectangles:</a:t>
            </a:r>
          </a:p>
          <a:p>
            <a:r>
              <a:rPr lang="en-US" altLang="en-US"/>
              <a:t>Aligning the rectangles:</a:t>
            </a:r>
          </a:p>
        </p:txBody>
      </p:sp>
      <p:pic>
        <p:nvPicPr>
          <p:cNvPr id="20503" name="Picture 2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209800"/>
            <a:ext cx="6732588" cy="41719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215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4.16</a:t>
            </a:r>
          </a:p>
        </p:txBody>
      </p:sp>
      <p:pic>
        <p:nvPicPr>
          <p:cNvPr id="21513" name="Picture 9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7164388" cy="4371975"/>
          </a:xfrm>
          <a:noFill/>
          <a:ln/>
        </p:spPr>
      </p:pic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90600" y="304800"/>
            <a:ext cx="6781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Numerical integration using trapezoidal method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33400" y="5715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May not be better!</a:t>
            </a:r>
          </a:p>
        </p:txBody>
      </p:sp>
    </p:spTree>
    <p:extLst>
      <p:ext uri="{BB962C8B-B14F-4D97-AF65-F5344CB8AC3E}">
        <p14:creationId xmlns:p14="http://schemas.microsoft.com/office/powerpoint/2010/main" val="261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4.17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133600" y="381000"/>
            <a:ext cx="470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Adaptive Quadrature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81000" y="9906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Solution adapts to shape of curve. Use three areas,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. Computation terminated when largest of </a:t>
            </a:r>
            <a:r>
              <a:rPr lang="en-US" altLang="en-US" i="1"/>
              <a:t>A </a:t>
            </a:r>
            <a:r>
              <a:rPr lang="en-US" altLang="en-US"/>
              <a:t>and </a:t>
            </a:r>
            <a:r>
              <a:rPr lang="en-US" altLang="en-US" i="1"/>
              <a:t>B </a:t>
            </a:r>
            <a:r>
              <a:rPr lang="en-US" altLang="en-US"/>
              <a:t>sufficiently close to sum of remain two areas .</a:t>
            </a:r>
          </a:p>
        </p:txBody>
      </p:sp>
      <p:pic>
        <p:nvPicPr>
          <p:cNvPr id="22551" name="Picture 2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93925"/>
            <a:ext cx="6629400" cy="39401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760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600" y="1295400"/>
            <a:ext cx="838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A simple, common approach. Compare values computed in one iteration to values obtained from the previous iteration. Terminate computation when all values are within given tolerance; i.e., when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600" y="5486400"/>
            <a:ext cx="870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However, this does not guarantee the solution to that accuracy.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124200" y="152400"/>
            <a:ext cx="280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Termination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3439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6.34</a:t>
            </a:r>
          </a:p>
        </p:txBody>
      </p:sp>
    </p:spTree>
    <p:extLst>
      <p:ext uri="{BB962C8B-B14F-4D97-AF65-F5344CB8AC3E}">
        <p14:creationId xmlns:p14="http://schemas.microsoft.com/office/powerpoint/2010/main" val="2549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90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362200" y="609600"/>
            <a:ext cx="419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Convergence Rate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6.35</a:t>
            </a:r>
          </a:p>
        </p:txBody>
      </p:sp>
    </p:spTree>
    <p:extLst>
      <p:ext uri="{BB962C8B-B14F-4D97-AF65-F5344CB8AC3E}">
        <p14:creationId xmlns:p14="http://schemas.microsoft.com/office/powerpoint/2010/main" val="36069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4.18</a:t>
            </a:r>
          </a:p>
        </p:txBody>
      </p:sp>
      <p:pic>
        <p:nvPicPr>
          <p:cNvPr id="23565" name="Picture 13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76400"/>
            <a:ext cx="6427788" cy="4152900"/>
          </a:xfrm>
          <a:noFill/>
          <a:ln/>
        </p:spPr>
      </p:pic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600200" y="228600"/>
            <a:ext cx="594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Adaptive quadrature with false termination.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52438" y="1295400"/>
            <a:ext cx="823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Some care might be needed in choosing when to terminate.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57200" y="56388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Might cause us to terminate early, as two large regions are the same (i.e., </a:t>
            </a:r>
            <a:r>
              <a:rPr lang="en-US" altLang="en-US" i="1"/>
              <a:t>C </a:t>
            </a:r>
            <a:r>
              <a:rPr lang="en-US" altLang="en-US"/>
              <a:t>= 0).</a:t>
            </a:r>
          </a:p>
        </p:txBody>
      </p:sp>
    </p:spTree>
    <p:extLst>
      <p:ext uri="{BB962C8B-B14F-4D97-AF65-F5344CB8AC3E}">
        <p14:creationId xmlns:p14="http://schemas.microsoft.com/office/powerpoint/2010/main" val="30898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4.24</a:t>
            </a:r>
          </a:p>
        </p:txBody>
      </p:sp>
    </p:spTree>
    <p:extLst>
      <p:ext uri="{BB962C8B-B14F-4D97-AF65-F5344CB8AC3E}">
        <p14:creationId xmlns:p14="http://schemas.microsoft.com/office/powerpoint/2010/main" val="2452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66800" y="1371600"/>
            <a:ext cx="668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Gravitational </a:t>
            </a:r>
            <a:r>
              <a:rPr lang="en-US" altLang="en-US" sz="3600" b="1" i="1"/>
              <a:t>N</a:t>
            </a:r>
            <a:r>
              <a:rPr lang="en-US" altLang="en-US" sz="3600" b="1"/>
              <a:t>-Body Problem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85800" y="26670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Finding positions and movements of bodies in space subject to gravitational forces from other bodies, using Newtonian laws of physics.</a:t>
            </a:r>
          </a:p>
        </p:txBody>
      </p:sp>
    </p:spTree>
    <p:extLst>
      <p:ext uri="{BB962C8B-B14F-4D97-AF65-F5344CB8AC3E}">
        <p14:creationId xmlns:p14="http://schemas.microsoft.com/office/powerpoint/2010/main" val="30797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4.26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55625" y="533400"/>
            <a:ext cx="8031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/>
              <a:t>Gravitational </a:t>
            </a:r>
            <a:r>
              <a:rPr lang="en-US" altLang="en-US" sz="3200" b="1" i="1"/>
              <a:t>N</a:t>
            </a:r>
            <a:r>
              <a:rPr lang="en-US" altLang="en-US" sz="3200" b="1"/>
              <a:t>-Body Problem Equations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01613" y="1295400"/>
            <a:ext cx="874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Gravitational force between two bodies of masses </a:t>
            </a:r>
            <a:r>
              <a:rPr lang="en-US" altLang="en-US" i="1"/>
              <a:t>m</a:t>
            </a:r>
            <a:r>
              <a:rPr lang="en-US" altLang="en-US" sz="1800" i="1" baseline="-25000"/>
              <a:t>a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m</a:t>
            </a:r>
            <a:r>
              <a:rPr lang="en-US" altLang="en-US" sz="1800" i="1" baseline="-25000"/>
              <a:t>b</a:t>
            </a:r>
            <a:r>
              <a:rPr lang="en-US" altLang="en-US" i="1"/>
              <a:t> </a:t>
            </a:r>
            <a:r>
              <a:rPr lang="en-US" altLang="en-US"/>
              <a:t>is: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04800" y="2895600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/>
              <a:t>G </a:t>
            </a:r>
            <a:r>
              <a:rPr lang="en-US" altLang="en-US"/>
              <a:t>is the gravitational constant and </a:t>
            </a:r>
            <a:r>
              <a:rPr lang="en-US" altLang="en-US" i="1"/>
              <a:t>r </a:t>
            </a:r>
            <a:r>
              <a:rPr lang="en-US" altLang="en-US"/>
              <a:t>the distance between the bodies. Subject to forces, body accelerates according to Newton’s 2nd law: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42900" y="47244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/>
              <a:t>m </a:t>
            </a:r>
            <a:r>
              <a:rPr lang="en-US" altLang="en-US"/>
              <a:t>is mass of the body, </a:t>
            </a:r>
            <a:r>
              <a:rPr lang="en-US" altLang="en-US" i="1"/>
              <a:t>F </a:t>
            </a:r>
            <a:r>
              <a:rPr lang="en-US" altLang="en-US"/>
              <a:t>is force it experiences, and </a:t>
            </a:r>
            <a:r>
              <a:rPr lang="en-US" altLang="en-US" i="1"/>
              <a:t>a </a:t>
            </a:r>
            <a:r>
              <a:rPr lang="en-US" altLang="en-US"/>
              <a:t>the resultant acceleration.</a:t>
            </a:r>
          </a:p>
        </p:txBody>
      </p:sp>
      <p:pic>
        <p:nvPicPr>
          <p:cNvPr id="58376" name="Picture 8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905000"/>
            <a:ext cx="1628775" cy="923925"/>
          </a:xfrm>
          <a:noFill/>
          <a:ln/>
        </p:spPr>
      </p:pic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657600" y="40386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/>
              <a:t>F </a:t>
            </a:r>
            <a:r>
              <a:rPr lang="en-US" altLang="en-US"/>
              <a:t>= </a:t>
            </a:r>
            <a:r>
              <a:rPr lang="en-US" altLang="en-US" i="1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35940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4.27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304800" y="2362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New velocity is: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04800" y="3505200"/>
            <a:ext cx="8686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/>
              <a:t>where </a:t>
            </a:r>
            <a:r>
              <a:rPr lang="en-US" altLang="en-US" sz="2200" i="1"/>
              <a:t>v</a:t>
            </a:r>
            <a:r>
              <a:rPr lang="en-US" altLang="en-US" sz="2200" i="1" baseline="30000"/>
              <a:t>t</a:t>
            </a:r>
            <a:r>
              <a:rPr lang="en-US" altLang="en-US" sz="2200" baseline="30000"/>
              <a:t>+1</a:t>
            </a:r>
            <a:r>
              <a:rPr lang="en-US" altLang="en-US" sz="2200"/>
              <a:t> is the velocity at time </a:t>
            </a:r>
            <a:r>
              <a:rPr lang="en-US" altLang="en-US" sz="2200" i="1"/>
              <a:t>t </a:t>
            </a:r>
            <a:r>
              <a:rPr lang="en-US" altLang="en-US" sz="2200"/>
              <a:t>+ 1 and </a:t>
            </a:r>
            <a:r>
              <a:rPr lang="en-US" altLang="en-US" sz="2200" i="1"/>
              <a:t>v</a:t>
            </a:r>
            <a:r>
              <a:rPr lang="en-US" altLang="en-US" sz="2200" i="1" baseline="30000"/>
              <a:t>t</a:t>
            </a:r>
            <a:r>
              <a:rPr lang="en-US" altLang="en-US" sz="2200" i="1"/>
              <a:t> </a:t>
            </a:r>
            <a:r>
              <a:rPr lang="en-US" altLang="en-US" sz="2200"/>
              <a:t>is the velocity at time </a:t>
            </a:r>
            <a:r>
              <a:rPr lang="en-US" altLang="en-US" sz="2200" i="1"/>
              <a:t>t</a:t>
            </a:r>
            <a:r>
              <a:rPr lang="en-US" altLang="en-US" sz="2200"/>
              <a:t>.</a:t>
            </a:r>
          </a:p>
          <a:p>
            <a:endParaRPr lang="en-US" altLang="en-US" sz="2200"/>
          </a:p>
          <a:p>
            <a:r>
              <a:rPr lang="en-US" altLang="en-US" sz="2200"/>
              <a:t>Over time interval </a:t>
            </a:r>
            <a:r>
              <a:rPr lang="en-US" altLang="en-US" sz="2200">
                <a:latin typeface="Symbol" pitchFamily="18" charset="2"/>
              </a:rPr>
              <a:t>D</a:t>
            </a:r>
            <a:r>
              <a:rPr lang="en-US" altLang="en-US" sz="2200" i="1"/>
              <a:t>t</a:t>
            </a:r>
            <a:r>
              <a:rPr lang="en-US" altLang="en-US" sz="2200"/>
              <a:t>, position changes by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57200" y="5257800"/>
            <a:ext cx="7848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/>
              <a:t>where </a:t>
            </a:r>
            <a:r>
              <a:rPr lang="en-US" altLang="en-US" sz="2200" i="1"/>
              <a:t>x</a:t>
            </a:r>
            <a:r>
              <a:rPr lang="en-US" altLang="en-US" sz="2200" i="1" baseline="30000"/>
              <a:t>t</a:t>
            </a:r>
            <a:r>
              <a:rPr lang="en-US" altLang="en-US" sz="2200" i="1"/>
              <a:t> </a:t>
            </a:r>
            <a:r>
              <a:rPr lang="en-US" altLang="en-US" sz="2200"/>
              <a:t>is its position at time </a:t>
            </a:r>
            <a:r>
              <a:rPr lang="en-US" altLang="en-US" sz="2200" i="1"/>
              <a:t>t</a:t>
            </a:r>
            <a:r>
              <a:rPr lang="en-US" altLang="en-US" sz="2200"/>
              <a:t>.</a:t>
            </a:r>
          </a:p>
          <a:p>
            <a:r>
              <a:rPr lang="en-US" altLang="en-US" sz="2200"/>
              <a:t>Once bodies move to new positions, forces change. Computation has to be repeated.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730625" y="228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Details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31788" y="914400"/>
            <a:ext cx="846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Let the time interval be   </a:t>
            </a:r>
            <a:r>
              <a:rPr lang="en-US" altLang="en-US" i="1"/>
              <a:t>t</a:t>
            </a:r>
            <a:r>
              <a:rPr lang="en-US" altLang="en-US"/>
              <a:t>. For a body of mass </a:t>
            </a:r>
            <a:r>
              <a:rPr lang="en-US" altLang="en-US" i="1"/>
              <a:t>m</a:t>
            </a:r>
            <a:r>
              <a:rPr lang="en-US" altLang="en-US"/>
              <a:t>, the force is:</a:t>
            </a:r>
          </a:p>
        </p:txBody>
      </p:sp>
      <p:pic>
        <p:nvPicPr>
          <p:cNvPr id="59415" name="Picture 23"/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990600"/>
            <a:ext cx="200025" cy="304800"/>
          </a:xfrm>
          <a:noFill/>
          <a:ln/>
        </p:spPr>
      </p:pic>
      <p:pic>
        <p:nvPicPr>
          <p:cNvPr id="59417" name="Picture 25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295400"/>
            <a:ext cx="2857500" cy="1266825"/>
          </a:xfrm>
          <a:noFill/>
          <a:ln/>
        </p:spPr>
      </p:pic>
      <p:pic>
        <p:nvPicPr>
          <p:cNvPr id="59420" name="Picture 28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590800"/>
            <a:ext cx="2800350" cy="952500"/>
          </a:xfrm>
          <a:noFill/>
          <a:ln/>
        </p:spPr>
      </p:pic>
      <p:pic>
        <p:nvPicPr>
          <p:cNvPr id="59426" name="Picture 34"/>
          <p:cNvPicPr>
            <a:picLocks noChangeAspect="1" noChangeArrowheads="1"/>
          </p:cNvPicPr>
          <p:nvPr>
            <p:ph sz="quarter" idx="4"/>
          </p:nvPr>
        </p:nvPicPr>
        <p:blipFill>
          <a:blip r:embed="rId5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4648200"/>
            <a:ext cx="2638425" cy="6286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899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Example: Adding a sequence of Numbers (serial version)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96000" cy="487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3.28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2667000" y="0"/>
            <a:ext cx="376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Sequential Code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52400" y="990600"/>
            <a:ext cx="859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Overall gravitational </a:t>
            </a:r>
            <a:r>
              <a:rPr lang="en-US" altLang="en-US" i="1"/>
              <a:t>N</a:t>
            </a:r>
            <a:r>
              <a:rPr lang="en-US" altLang="en-US"/>
              <a:t>-body computation can be described by: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66700" y="1981200"/>
            <a:ext cx="8610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14363"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614363"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614363"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614363"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614363"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defTabSz="614363" fontAlgn="base">
              <a:spcBef>
                <a:spcPct val="0"/>
              </a:spcBef>
              <a:spcAft>
                <a:spcPct val="0"/>
              </a:spcAft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defTabSz="614363" fontAlgn="base">
              <a:spcBef>
                <a:spcPct val="0"/>
              </a:spcBef>
              <a:spcAft>
                <a:spcPct val="0"/>
              </a:spcAft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defTabSz="614363" fontAlgn="base">
              <a:spcBef>
                <a:spcPct val="0"/>
              </a:spcBef>
              <a:spcAft>
                <a:spcPct val="0"/>
              </a:spcAft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defTabSz="614363" fontAlgn="base">
              <a:spcBef>
                <a:spcPct val="0"/>
              </a:spcBef>
              <a:spcAft>
                <a:spcPct val="0"/>
              </a:spcAft>
              <a:tabLst>
                <a:tab pos="293688" algn="l"/>
                <a:tab pos="10255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for (t = 0; t &lt; tmax; t++)               </a:t>
            </a:r>
            <a:r>
              <a:rPr lang="en-US" altLang="en-US" i="1">
                <a:solidFill>
                  <a:schemeClr val="accent2"/>
                </a:solidFill>
              </a:rPr>
              <a:t>/* for each time period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	for (i = 0; i &lt; N; i++) {       	 </a:t>
            </a:r>
            <a:r>
              <a:rPr lang="en-US" altLang="en-US" i="1">
                <a:solidFill>
                  <a:schemeClr val="accent2"/>
                </a:solidFill>
              </a:rPr>
              <a:t>/* for each body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	     F = Force_routine(i); 		</a:t>
            </a:r>
            <a:r>
              <a:rPr lang="en-US" altLang="en-US" i="1">
                <a:solidFill>
                  <a:schemeClr val="accent2"/>
                </a:solidFill>
              </a:rPr>
              <a:t>/* compute force on ith body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      v[i]new = v[i] + F * dt / m;      </a:t>
            </a:r>
            <a:r>
              <a:rPr lang="en-US" altLang="en-US" i="1">
                <a:solidFill>
                  <a:schemeClr val="accent2"/>
                </a:solidFill>
              </a:rPr>
              <a:t>/* compute new velocity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	     x[i]new = x[i] + v[i]new * dt;   </a:t>
            </a:r>
            <a:r>
              <a:rPr lang="en-US" altLang="en-US" i="1">
                <a:solidFill>
                  <a:schemeClr val="accent2"/>
                </a:solidFill>
              </a:rPr>
              <a:t>/* and new position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}</a:t>
            </a:r>
          </a:p>
          <a:p>
            <a:r>
              <a:rPr lang="en-US" altLang="en-US">
                <a:solidFill>
                  <a:schemeClr val="accent2"/>
                </a:solidFill>
              </a:rPr>
              <a:t>for (i = 0; i &lt; nmax; i++) {             </a:t>
            </a:r>
            <a:r>
              <a:rPr lang="en-US" altLang="en-US" i="1">
                <a:solidFill>
                  <a:schemeClr val="accent2"/>
                </a:solidFill>
              </a:rPr>
              <a:t>/* for each body 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    x[i] = x[i]new;                  	</a:t>
            </a:r>
            <a:r>
              <a:rPr lang="en-US" altLang="en-US" i="1">
                <a:solidFill>
                  <a:schemeClr val="accent2"/>
                </a:solidFill>
              </a:rPr>
              <a:t>/* update velocity &amp; position*/</a:t>
            </a:r>
          </a:p>
          <a:p>
            <a:r>
              <a:rPr lang="en-US" altLang="en-US">
                <a:solidFill>
                  <a:schemeClr val="accent2"/>
                </a:solidFill>
              </a:rPr>
              <a:t>      v[i] = v[i]new;</a:t>
            </a:r>
          </a:p>
          <a:p>
            <a:r>
              <a:rPr lang="en-US" altLang="en-US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3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4.29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895600" y="990600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Parallel Code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33400" y="20574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The sequential algorithm is an O(</a:t>
            </a:r>
            <a:r>
              <a:rPr lang="en-US" altLang="en-US" sz="2800" i="1"/>
              <a:t>N</a:t>
            </a:r>
            <a:r>
              <a:rPr lang="en-US" altLang="en-US" sz="2800" baseline="30000"/>
              <a:t>2</a:t>
            </a:r>
            <a:r>
              <a:rPr lang="en-US" altLang="en-US" sz="2800"/>
              <a:t>) algorithm (for one iteration) as each of the </a:t>
            </a:r>
            <a:r>
              <a:rPr lang="en-US" altLang="en-US" sz="2800" i="1"/>
              <a:t>N </a:t>
            </a:r>
            <a:r>
              <a:rPr lang="en-US" altLang="en-US" sz="2800"/>
              <a:t>bodies is influenced by each of the other </a:t>
            </a:r>
            <a:r>
              <a:rPr lang="en-US" altLang="en-US" sz="2800" i="1"/>
              <a:t>N </a:t>
            </a:r>
            <a:r>
              <a:rPr lang="en-US" altLang="en-US" sz="2800"/>
              <a:t>- 1 bodies.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9600" y="4419600"/>
            <a:ext cx="792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Not feasible to use this direct algorithm for most interesting </a:t>
            </a:r>
            <a:r>
              <a:rPr lang="en-US" altLang="en-US" sz="2800" i="1"/>
              <a:t>N</a:t>
            </a:r>
            <a:r>
              <a:rPr lang="en-US" altLang="en-US" sz="2800"/>
              <a:t>-body problems where </a:t>
            </a:r>
            <a:r>
              <a:rPr lang="en-US" altLang="en-US" sz="2800" i="1"/>
              <a:t>N </a:t>
            </a:r>
            <a:r>
              <a:rPr lang="en-US" altLang="en-US" sz="2800"/>
              <a:t>is very large.</a:t>
            </a:r>
          </a:p>
        </p:txBody>
      </p:sp>
    </p:spTree>
    <p:extLst>
      <p:ext uri="{BB962C8B-B14F-4D97-AF65-F5344CB8AC3E}">
        <p14:creationId xmlns:p14="http://schemas.microsoft.com/office/powerpoint/2010/main" val="34945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81000" y="60960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Time complexity can be reduced approximating a cluster of distant bodies as a single distant body with mass sited at the center of mass of the cluster: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209800"/>
            <a:ext cx="7561263" cy="38671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050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057400" y="228600"/>
            <a:ext cx="493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Barnes-Hut Algorithm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95300" y="9144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Start with whole space in which one cube contains the bodies (or particles).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95300" y="2057400"/>
            <a:ext cx="8153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•   First, this cube is divided into eight subcubes.</a:t>
            </a:r>
          </a:p>
          <a:p>
            <a:endParaRPr lang="en-US" altLang="en-US"/>
          </a:p>
          <a:p>
            <a:r>
              <a:rPr lang="en-US" altLang="en-US"/>
              <a:t>•   If a subcube contains no particles, subcube deleted from further consideration.</a:t>
            </a:r>
          </a:p>
          <a:p>
            <a:endParaRPr lang="en-US" altLang="en-US"/>
          </a:p>
          <a:p>
            <a:r>
              <a:rPr lang="en-US" altLang="en-US"/>
              <a:t>•   If a subcube contains one body, subcube retained.</a:t>
            </a:r>
          </a:p>
          <a:p>
            <a:endParaRPr lang="en-US" altLang="en-US"/>
          </a:p>
          <a:p>
            <a:r>
              <a:rPr lang="en-US" altLang="en-US"/>
              <a:t>•   If a subcube contains more than one body, it is recursively divided until every subcube contains at most one body.</a:t>
            </a:r>
          </a:p>
        </p:txBody>
      </p:sp>
    </p:spTree>
    <p:extLst>
      <p:ext uri="{BB962C8B-B14F-4D97-AF65-F5344CB8AC3E}">
        <p14:creationId xmlns:p14="http://schemas.microsoft.com/office/powerpoint/2010/main" val="32078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4.32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33400" y="1676400"/>
            <a:ext cx="8077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Creates an </a:t>
            </a:r>
            <a:r>
              <a:rPr lang="en-US" altLang="en-US" sz="2800" i="1"/>
              <a:t>octtree </a:t>
            </a:r>
            <a:r>
              <a:rPr lang="en-US" altLang="en-US" sz="2800"/>
              <a:t>- a tree with up to eight edges from each node.</a:t>
            </a:r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The leaves represent cells each containing one body.</a:t>
            </a:r>
          </a:p>
          <a:p>
            <a:pPr algn="just"/>
            <a:endParaRPr lang="en-US" altLang="en-US" sz="2800"/>
          </a:p>
          <a:p>
            <a:pPr algn="just"/>
            <a:r>
              <a:rPr lang="en-US" altLang="en-US" sz="2800"/>
              <a:t>After the tree has been constructed, the total mass and center of mass of the subcube is stored at each node.</a:t>
            </a:r>
          </a:p>
        </p:txBody>
      </p:sp>
    </p:spTree>
    <p:extLst>
      <p:ext uri="{BB962C8B-B14F-4D97-AF65-F5344CB8AC3E}">
        <p14:creationId xmlns:p14="http://schemas.microsoft.com/office/powerpoint/2010/main" val="1630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4.33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95300" y="6858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Force on each body obtained by traversing tree starting at root, stopping at a node when the clustering approximation can be used, e.g. when: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95300" y="3048000"/>
            <a:ext cx="81534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/>
              <a:t>where   is a constant typically 1.0 or less.</a:t>
            </a:r>
          </a:p>
          <a:p>
            <a:pPr algn="just"/>
            <a:r>
              <a:rPr lang="en-US" altLang="en-US" sz="2800"/>
              <a:t>Note: </a:t>
            </a:r>
            <a:r>
              <a:rPr lang="en-US" altLang="en-US" sz="2800" i="1"/>
              <a:t>d is overall dimensions d x d x d</a:t>
            </a:r>
          </a:p>
          <a:p>
            <a:pPr algn="just"/>
            <a:r>
              <a:rPr lang="en-US" altLang="en-US" sz="2800" i="1"/>
              <a:t>	r is distance to center of mass</a:t>
            </a:r>
          </a:p>
          <a:p>
            <a:pPr algn="just"/>
            <a:r>
              <a:rPr lang="en-US" altLang="en-US"/>
              <a:t>	and     is the opening angle</a:t>
            </a:r>
            <a:endParaRPr lang="en-US" altLang="en-US" sz="2800" i="1"/>
          </a:p>
          <a:p>
            <a:pPr algn="just"/>
            <a:r>
              <a:rPr lang="en-US" altLang="en-US" sz="2800"/>
              <a:t>Constructing tree requires a time of O(</a:t>
            </a:r>
            <a:r>
              <a:rPr lang="en-US" altLang="en-US" sz="2800" i="1"/>
              <a:t>n</a:t>
            </a:r>
            <a:r>
              <a:rPr lang="en-US" altLang="en-US" sz="2800"/>
              <a:t>log</a:t>
            </a:r>
            <a:r>
              <a:rPr lang="en-US" altLang="en-US" sz="2800" i="1"/>
              <a:t>n</a:t>
            </a:r>
            <a:r>
              <a:rPr lang="en-US" altLang="en-US" sz="2800"/>
              <a:t>), and so does computing all the forces, so that overall time complexity of method is O(</a:t>
            </a:r>
            <a:r>
              <a:rPr lang="en-US" altLang="en-US" sz="2800" i="1"/>
              <a:t>n</a:t>
            </a:r>
            <a:r>
              <a:rPr lang="en-US" altLang="en-US" sz="2800"/>
              <a:t>log</a:t>
            </a:r>
            <a:r>
              <a:rPr lang="en-US" altLang="en-US" sz="2800" i="1"/>
              <a:t>n</a:t>
            </a:r>
            <a:r>
              <a:rPr lang="en-US" altLang="en-US" sz="2800"/>
              <a:t>).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2133600"/>
            <a:ext cx="914400" cy="803275"/>
          </a:xfrm>
          <a:noFill/>
          <a:ln/>
        </p:spPr>
      </p:pic>
      <p:pic>
        <p:nvPicPr>
          <p:cNvPr id="65544" name="Picture 8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200400"/>
            <a:ext cx="247650" cy="304800"/>
          </a:xfrm>
          <a:noFill/>
          <a:ln/>
        </p:spPr>
      </p:pic>
      <p:pic>
        <p:nvPicPr>
          <p:cNvPr id="65549" name="Picture 13"/>
          <p:cNvPicPr>
            <a:picLocks noChangeAspect="1" noChangeArrowheads="1"/>
          </p:cNvPicPr>
          <p:nvPr/>
        </p:nvPicPr>
        <p:blipFill>
          <a:blip r:embed="rId4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24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4.34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89913" cy="4486275"/>
          </a:xfrm>
          <a:noFill/>
          <a:ln/>
        </p:spPr>
      </p:pic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/>
              <a:t>Recursive division of 2-dimensional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3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4.35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90500" y="6858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(For 2-dimensional area) First, a vertical line found that divides area into two areas each with equal number of bodies. For each area, a horizontal line found that divides it into two areas each with equal number of bodies. Repeated as required.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62000" y="152400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Orthogonal Recursive Bisection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228850"/>
            <a:ext cx="4191000" cy="4191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526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4.3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81000" y="2286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u="sng"/>
              <a:t>Partitioning</a:t>
            </a:r>
            <a:r>
              <a:rPr lang="en-US" altLang="en-US" sz="3600" b="1"/>
              <a:t> a sequence of numbers into parts and adding the parts</a:t>
            </a:r>
          </a:p>
        </p:txBody>
      </p:sp>
      <p:pic>
        <p:nvPicPr>
          <p:cNvPr id="5131" name="Picture 11"/>
          <p:cNvPicPr>
            <a:picLocks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399338" cy="3933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311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en-US" dirty="0"/>
              <a:t>Characterized by dividing problem into sub-problems of same form as larger problem. Further divisions into still smaller sub-problems, usually done by recursion.</a:t>
            </a:r>
          </a:p>
          <a:p>
            <a:pPr lvl="1"/>
            <a:r>
              <a:rPr lang="en-US" altLang="en-US" dirty="0"/>
              <a:t>The divide-and-conquer technique is effective in parallel computing when the sub-problems generated by problem partitioning can be solved concurrently and are of approximately equal sizes.</a:t>
            </a:r>
          </a:p>
        </p:txBody>
      </p:sp>
    </p:spTree>
    <p:extLst>
      <p:ext uri="{BB962C8B-B14F-4D97-AF65-F5344CB8AC3E}">
        <p14:creationId xmlns:p14="http://schemas.microsoft.com/office/powerpoint/2010/main" val="15551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35863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Divide and Conquer Example: </a:t>
            </a:r>
            <a:br>
              <a:rPr lang="en-US" altLang="en-US" sz="4000"/>
            </a:br>
            <a:r>
              <a:rPr lang="en-US" altLang="en-US" sz="3200"/>
              <a:t>Parallel Reduction Operation (summation)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62200"/>
          </a:xfrm>
        </p:spPr>
        <p:txBody>
          <a:bodyPr/>
          <a:lstStyle/>
          <a:p>
            <a:r>
              <a:rPr lang="en-US" altLang="en-US" dirty="0"/>
              <a:t>This process can be continued on both the left and right portions of the problem until only two numbers need to be added together.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96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8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Divide and Conquer Example: </a:t>
            </a:r>
            <a:br>
              <a:rPr lang="en-US" altLang="en-US" sz="4000"/>
            </a:br>
            <a:r>
              <a:rPr lang="en-US" altLang="en-US" sz="3200"/>
              <a:t>Parallel Reduction Operation (summation)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57200" y="5334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Summations at the same level in this tree of height n=log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N can be performed concurrently, so the complete summation can be achieved in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N rather than N steps.</a:t>
            </a:r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86725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1753</Words>
  <Application>Microsoft Office PowerPoint</Application>
  <PresentationFormat>On-screen Show (4:3)</PresentationFormat>
  <Paragraphs>240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Partitioning  and Divide-and-Conquer Strategies </vt:lpstr>
      <vt:lpstr>PowerPoint Presentation</vt:lpstr>
      <vt:lpstr>PowerPoint Presentation</vt:lpstr>
      <vt:lpstr>Example: Adding a sequence of Numbers (serial version)</vt:lpstr>
      <vt:lpstr>PowerPoint Presentation</vt:lpstr>
      <vt:lpstr>Divide and Conquer</vt:lpstr>
      <vt:lpstr>Divide and Conquer</vt:lpstr>
      <vt:lpstr>Divide and Conquer Example:  Parallel Reduction Operation (summation)</vt:lpstr>
      <vt:lpstr>Divide and Conquer Example:  Parallel Reduction Operation (summation)</vt:lpstr>
      <vt:lpstr>PowerPoint Presentation</vt:lpstr>
      <vt:lpstr>Divide and Conquer (serial/recursive implementation)</vt:lpstr>
      <vt:lpstr>Divide and Conquer (serial/recursive implementation)</vt:lpstr>
      <vt:lpstr>Global Communication Example:  Parallel Reduction Operation (summation)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 and Divide-and-Conquer Strategies</dc:title>
  <dc:creator>Earl Wells</dc:creator>
  <cp:lastModifiedBy>Earl Wells</cp:lastModifiedBy>
  <cp:revision>4</cp:revision>
  <dcterms:created xsi:type="dcterms:W3CDTF">2015-11-03T16:40:30Z</dcterms:created>
  <dcterms:modified xsi:type="dcterms:W3CDTF">2015-11-05T18:55:23Z</dcterms:modified>
</cp:coreProperties>
</file>